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image" Target="../media/image16.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manualLayout>
          <c:layoutTarget val="inner"/>
          <c:xMode val="edge"/>
          <c:yMode val="edge"/>
          <c:x val="0.11779689077327021"/>
          <c:y val="5.1400554097404488E-2"/>
          <c:w val="0.5362172420755098"/>
          <c:h val="0.46388367048974627"/>
        </c:manualLayout>
      </c:layout>
      <c:barChart>
        <c:barDir val="col"/>
        <c:grouping val="clustered"/>
        <c:varyColors val="0"/>
        <c:ser>
          <c:idx val="0"/>
          <c:order val="0"/>
          <c:invertIfNegative val="0"/>
          <c:dPt>
            <c:idx val="1"/>
            <c:invertIfNegative val="0"/>
            <c:bubble3D val="0"/>
            <c:spPr>
              <a:solidFill>
                <a:srgbClr val="FF0066"/>
              </a:solidFill>
            </c:spPr>
          </c:dPt>
          <c:dPt>
            <c:idx val="2"/>
            <c:invertIfNegative val="0"/>
            <c:bubble3D val="0"/>
            <c:spPr>
              <a:solidFill>
                <a:schemeClr val="accent2">
                  <a:lumMod val="50000"/>
                </a:schemeClr>
              </a:solidFill>
            </c:spPr>
          </c:dPt>
          <c:dPt>
            <c:idx val="3"/>
            <c:invertIfNegative val="0"/>
            <c:bubble3D val="0"/>
            <c:spPr>
              <a:solidFill>
                <a:srgbClr val="00B050"/>
              </a:solidFill>
            </c:spPr>
          </c:dPt>
          <c:dPt>
            <c:idx val="4"/>
            <c:invertIfNegative val="0"/>
            <c:bubble3D val="0"/>
            <c:spPr>
              <a:solidFill>
                <a:schemeClr val="accent6">
                  <a:lumMod val="50000"/>
                </a:schemeClr>
              </a:solidFill>
            </c:spPr>
          </c:dPt>
          <c:dPt>
            <c:idx val="5"/>
            <c:invertIfNegative val="0"/>
            <c:bubble3D val="0"/>
            <c:spPr>
              <a:solidFill>
                <a:srgbClr val="FF0000"/>
              </a:solidFill>
            </c:spPr>
          </c:dPt>
          <c:dPt>
            <c:idx val="6"/>
            <c:invertIfNegative val="0"/>
            <c:bubble3D val="0"/>
            <c:spPr>
              <a:solidFill>
                <a:schemeClr val="tx2">
                  <a:lumMod val="75000"/>
                </a:schemeClr>
              </a:solidFill>
            </c:spPr>
          </c:dPt>
          <c:cat>
            <c:strRef>
              <c:f>Sheet1!$A$1:$G$1</c:f>
              <c:strCache>
                <c:ptCount val="7"/>
                <c:pt idx="0">
                  <c:v>Control</c:v>
                </c:pt>
                <c:pt idx="1">
                  <c:v>Mefloquine (10 microg)</c:v>
                </c:pt>
                <c:pt idx="2">
                  <c:v>Meloquine (50 micro g)</c:v>
                </c:pt>
                <c:pt idx="3">
                  <c:v>Mefloquine (100 microg)</c:v>
                </c:pt>
                <c:pt idx="4">
                  <c:v>4-Aminopyridine (100 microg)</c:v>
                </c:pt>
                <c:pt idx="5">
                  <c:v>4-Aminopyridine (250 microg)</c:v>
                </c:pt>
                <c:pt idx="6">
                  <c:v>4-Aminopyridine (500 microg)</c:v>
                </c:pt>
              </c:strCache>
            </c:strRef>
          </c:cat>
          <c:val>
            <c:numRef>
              <c:f>Sheet1!$A$2:$G$2</c:f>
              <c:numCache>
                <c:formatCode>General</c:formatCode>
                <c:ptCount val="7"/>
                <c:pt idx="0">
                  <c:v>3.8329999999999793</c:v>
                </c:pt>
                <c:pt idx="1">
                  <c:v>3</c:v>
                </c:pt>
                <c:pt idx="2">
                  <c:v>1.833</c:v>
                </c:pt>
                <c:pt idx="3">
                  <c:v>1.5</c:v>
                </c:pt>
                <c:pt idx="4">
                  <c:v>3.5</c:v>
                </c:pt>
                <c:pt idx="5">
                  <c:v>2.5</c:v>
                </c:pt>
                <c:pt idx="6">
                  <c:v>1.5</c:v>
                </c:pt>
              </c:numCache>
            </c:numRef>
          </c:val>
        </c:ser>
        <c:dLbls>
          <c:showLegendKey val="0"/>
          <c:showVal val="0"/>
          <c:showCatName val="0"/>
          <c:showSerName val="0"/>
          <c:showPercent val="0"/>
          <c:showBubbleSize val="0"/>
        </c:dLbls>
        <c:gapWidth val="150"/>
        <c:axId val="160877056"/>
        <c:axId val="32505856"/>
      </c:barChart>
      <c:catAx>
        <c:axId val="160877056"/>
        <c:scaling>
          <c:orientation val="minMax"/>
        </c:scaling>
        <c:delete val="0"/>
        <c:axPos val="b"/>
        <c:majorTickMark val="out"/>
        <c:minorTickMark val="none"/>
        <c:tickLblPos val="nextTo"/>
        <c:txPr>
          <a:bodyPr/>
          <a:lstStyle/>
          <a:p>
            <a:pPr>
              <a:defRPr lang="en-IN"/>
            </a:pPr>
            <a:endParaRPr lang="en-US"/>
          </a:p>
        </c:txPr>
        <c:crossAx val="32505856"/>
        <c:crosses val="autoZero"/>
        <c:auto val="1"/>
        <c:lblAlgn val="ctr"/>
        <c:lblOffset val="100"/>
        <c:noMultiLvlLbl val="0"/>
      </c:catAx>
      <c:valAx>
        <c:axId val="32505856"/>
        <c:scaling>
          <c:orientation val="minMax"/>
        </c:scaling>
        <c:delete val="0"/>
        <c:axPos val="l"/>
        <c:numFmt formatCode="General" sourceLinked="1"/>
        <c:majorTickMark val="out"/>
        <c:minorTickMark val="none"/>
        <c:tickLblPos val="nextTo"/>
        <c:txPr>
          <a:bodyPr/>
          <a:lstStyle/>
          <a:p>
            <a:pPr>
              <a:defRPr lang="en-IN"/>
            </a:pPr>
            <a:endParaRPr lang="en-US"/>
          </a:p>
        </c:txPr>
        <c:crossAx val="160877056"/>
        <c:crosses val="autoZero"/>
        <c:crossBetween val="between"/>
      </c:valAx>
      <c:spPr>
        <a:blipFill>
          <a:blip xmlns:r="http://schemas.openxmlformats.org/officeDocument/2006/relationships" r:embed="rId1"/>
          <a:tile tx="0" ty="0" sx="100000" sy="100000" flip="none" algn="tl"/>
        </a:blipFill>
      </c:spPr>
    </c:plotArea>
    <c:legend>
      <c:legendPos val="r"/>
      <c:layout>
        <c:manualLayout>
          <c:xMode val="edge"/>
          <c:yMode val="edge"/>
          <c:x val="0.65573753280840719"/>
          <c:y val="3.86787182148857E-2"/>
          <c:w val="0.32759580052493437"/>
          <c:h val="0.89032854815977802"/>
        </c:manualLayout>
      </c:layout>
      <c:overlay val="0"/>
      <c:txPr>
        <a:bodyPr/>
        <a:lstStyle/>
        <a:p>
          <a:pPr>
            <a:defRPr lang="en-IN"/>
          </a:pPr>
          <a:endParaRPr lang="en-US"/>
        </a:p>
      </c:txPr>
    </c:legend>
    <c:plotVisOnly val="1"/>
    <c:dispBlanksAs val="gap"/>
    <c:showDLblsOverMax val="0"/>
  </c:chart>
  <c:spPr>
    <a:ln>
      <a:solidFill>
        <a:schemeClr val="tx1"/>
      </a:solid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0.31773</cdr:y>
    </cdr:from>
    <cdr:to>
      <cdr:x>0.11075</cdr:x>
      <cdr:y>0.51291</cdr:y>
    </cdr:to>
    <cdr:sp macro="" textlink="">
      <cdr:nvSpPr>
        <cdr:cNvPr id="2" name="TextBox 1"/>
        <cdr:cNvSpPr txBox="1"/>
      </cdr:nvSpPr>
      <cdr:spPr>
        <a:xfrm xmlns:a="http://schemas.openxmlformats.org/drawingml/2006/main" rot="16200000">
          <a:off x="0" y="865029"/>
          <a:ext cx="535432" cy="54854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IN" sz="1100"/>
            <a:t>angiogenesis score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52042-E607-4B56-A202-FC93CD8680AB}" type="datetimeFigureOut">
              <a:rPr lang="en-US" smtClean="0"/>
              <a:pPr/>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F130C-764A-4953-8CC0-C4EEB29B9622}" type="slidenum">
              <a:rPr lang="en-US" smtClean="0"/>
              <a:pPr/>
              <a:t>‹#›</a:t>
            </a:fld>
            <a:endParaRPr lang="en-US"/>
          </a:p>
        </p:txBody>
      </p:sp>
    </p:spTree>
    <p:extLst>
      <p:ext uri="{BB962C8B-B14F-4D97-AF65-F5344CB8AC3E}">
        <p14:creationId xmlns:p14="http://schemas.microsoft.com/office/powerpoint/2010/main" val="227079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BF130C-764A-4953-8CC0-C4EEB29B962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E7443-0CF0-40AB-A153-8826F1E6F8C4}" type="slidenum">
              <a:rPr lang="en-IN" smtClean="0">
                <a:latin typeface="Arial" pitchFamily="34" charset="0"/>
                <a:cs typeface="Arial" pitchFamily="34" charset="0"/>
              </a:rPr>
              <a:pPr/>
              <a:t>17</a:t>
            </a:fld>
            <a:endParaRPr lang="en-IN"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00" y="0"/>
            <a:ext cx="8763000" cy="6201728"/>
            <a:chOff x="381000" y="0"/>
            <a:chExt cx="8763000" cy="6201728"/>
          </a:xfrm>
        </p:grpSpPr>
        <p:sp>
          <p:nvSpPr>
            <p:cNvPr id="4" name="Rectangle 3"/>
            <p:cNvSpPr/>
            <p:nvPr/>
          </p:nvSpPr>
          <p:spPr>
            <a:xfrm>
              <a:off x="381000" y="1524000"/>
              <a:ext cx="8458200" cy="2369880"/>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A  PRESENTATION  ON</a:t>
              </a:r>
            </a:p>
            <a:p>
              <a:pPr algn="ctr"/>
              <a:endParaRPr lang="en-US" b="1" dirty="0" smtClean="0">
                <a:solidFill>
                  <a:srgbClr val="FF0000"/>
                </a:solidFill>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a:t>
              </a:r>
              <a:r>
                <a:rPr lang="en-US" sz="2800" b="1" i="1" dirty="0" smtClean="0"/>
                <a:t>In </a:t>
              </a:r>
              <a:r>
                <a:rPr lang="en-US" sz="2800" b="1" i="1" dirty="0" err="1" smtClean="0"/>
                <a:t>Ovo</a:t>
              </a:r>
              <a:r>
                <a:rPr lang="en-US" sz="2800" b="1" dirty="0" smtClean="0"/>
                <a:t> </a:t>
              </a:r>
              <a:r>
                <a:rPr lang="en-US" sz="2800" b="1" dirty="0" err="1" smtClean="0"/>
                <a:t>Mefloquine</a:t>
              </a:r>
              <a:r>
                <a:rPr lang="en-US" sz="2800" b="1" dirty="0" smtClean="0"/>
                <a:t> and 4-Aminopyridine administration inhibits </a:t>
              </a:r>
              <a:r>
                <a:rPr lang="en-US" sz="2800" b="1" dirty="0" err="1" smtClean="0"/>
                <a:t>chorioallantoic</a:t>
              </a:r>
              <a:r>
                <a:rPr lang="en-US" sz="2800" b="1" dirty="0" smtClean="0"/>
                <a:t> membrane (CAM) angiogenesis in chicken embryos through ion-channel modulation.</a:t>
              </a:r>
              <a:r>
                <a:rPr lang="en-US" sz="2800" b="1" dirty="0" smtClean="0">
                  <a:latin typeface="Times New Roman" pitchFamily="18" charset="0"/>
                  <a:cs typeface="Times New Roman" pitchFamily="18" charset="0"/>
                </a:rPr>
                <a:t>”</a:t>
              </a:r>
            </a:p>
          </p:txBody>
        </p:sp>
        <p:pic>
          <p:nvPicPr>
            <p:cNvPr id="5" name="Picture 2"/>
            <p:cNvPicPr>
              <a:picLocks noChangeAspect="1" noChangeArrowheads="1"/>
            </p:cNvPicPr>
            <p:nvPr/>
          </p:nvPicPr>
          <p:blipFill>
            <a:blip r:embed="rId2"/>
            <a:srcRect/>
            <a:stretch>
              <a:fillRect/>
            </a:stretch>
          </p:blipFill>
          <p:spPr bwMode="auto">
            <a:xfrm>
              <a:off x="7162800" y="0"/>
              <a:ext cx="1981200" cy="1447800"/>
            </a:xfrm>
            <a:prstGeom prst="rect">
              <a:avLst/>
            </a:prstGeom>
            <a:noFill/>
            <a:ln w="9525">
              <a:noFill/>
              <a:miter lim="800000"/>
              <a:headEnd/>
              <a:tailEnd/>
            </a:ln>
            <a:effectLst/>
          </p:spPr>
        </p:pic>
        <p:sp>
          <p:nvSpPr>
            <p:cNvPr id="6" name="Rectangle 5"/>
            <p:cNvSpPr/>
            <p:nvPr/>
          </p:nvSpPr>
          <p:spPr>
            <a:xfrm>
              <a:off x="2133600" y="4724400"/>
              <a:ext cx="4572000" cy="1477328"/>
            </a:xfrm>
            <a:prstGeom prst="rect">
              <a:avLst/>
            </a:prstGeom>
          </p:spPr>
          <p:txBody>
            <a:bodyPr wrap="square">
              <a:spAutoFit/>
            </a:bodyPr>
            <a:lstStyle/>
            <a:p>
              <a:r>
                <a:rPr lang="en-US" b="1" dirty="0" smtClean="0">
                  <a:solidFill>
                    <a:srgbClr val="FF0000"/>
                  </a:solidFill>
                </a:rPr>
                <a:t>Presented by:</a:t>
              </a:r>
            </a:p>
            <a:p>
              <a:r>
                <a:rPr lang="en-US" b="1" dirty="0" smtClean="0">
                  <a:solidFill>
                    <a:schemeClr val="tx2"/>
                  </a:solidFill>
                </a:rPr>
                <a:t>CHANDANA KAMILI,</a:t>
              </a:r>
              <a:endParaRPr lang="en-US" dirty="0" smtClean="0">
                <a:solidFill>
                  <a:schemeClr val="tx2"/>
                </a:solidFill>
              </a:endParaRPr>
            </a:p>
            <a:p>
              <a:r>
                <a:rPr lang="en-US" b="1" dirty="0" smtClean="0">
                  <a:solidFill>
                    <a:schemeClr val="tx2"/>
                  </a:solidFill>
                </a:rPr>
                <a:t>M-Pharmacy(Pharmacology),(</a:t>
              </a:r>
              <a:r>
                <a:rPr lang="en-US" b="1" dirty="0" err="1" smtClean="0">
                  <a:solidFill>
                    <a:schemeClr val="tx2"/>
                  </a:solidFill>
                </a:rPr>
                <a:t>Ph.D</a:t>
              </a:r>
              <a:r>
                <a:rPr lang="en-US" b="1" dirty="0" smtClean="0">
                  <a:solidFill>
                    <a:schemeClr val="tx2"/>
                  </a:solidFill>
                </a:rPr>
                <a:t>)</a:t>
              </a:r>
            </a:p>
            <a:p>
              <a:r>
                <a:rPr lang="en-US" b="1" dirty="0" smtClean="0">
                  <a:solidFill>
                    <a:schemeClr val="tx2"/>
                  </a:solidFill>
                </a:rPr>
                <a:t>Assistant Professor,</a:t>
              </a:r>
            </a:p>
            <a:p>
              <a:r>
                <a:rPr lang="en-US" b="1" dirty="0" smtClean="0">
                  <a:solidFill>
                    <a:schemeClr val="tx2"/>
                  </a:solidFill>
                </a:rPr>
                <a:t>CMR College of Pharmacy, Hyderabad-501401</a:t>
              </a:r>
              <a:endParaRPr lang="en-US" dirty="0">
                <a:solidFill>
                  <a:schemeClr val="tx2"/>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914400" y="1447800"/>
            <a:ext cx="7772400" cy="5195888"/>
          </a:xfrm>
        </p:spPr>
        <p:txBody>
          <a:bodyPr>
            <a:normAutofit fontScale="40000" lnSpcReduction="20000"/>
          </a:bodyPr>
          <a:lstStyle/>
          <a:p>
            <a:pPr marL="274320" indent="-274320" eaLnBrk="1" fontAlgn="auto" hangingPunct="1">
              <a:spcBef>
                <a:spcPts val="580"/>
              </a:spcBef>
              <a:spcAft>
                <a:spcPts val="0"/>
              </a:spcAft>
              <a:buFontTx/>
              <a:buNone/>
              <a:defRPr/>
            </a:pPr>
            <a:endParaRPr lang="en-US" dirty="0" smtClean="0"/>
          </a:p>
          <a:p>
            <a:pPr marL="274320" indent="-274320" algn="ctr" eaLnBrk="1" fontAlgn="auto" hangingPunct="1">
              <a:spcBef>
                <a:spcPts val="580"/>
              </a:spcBef>
              <a:spcAft>
                <a:spcPts val="0"/>
              </a:spcAft>
              <a:buFontTx/>
              <a:buNone/>
              <a:defRPr/>
            </a:pPr>
            <a:endParaRPr lang="en-US" sz="3800" dirty="0" smtClean="0"/>
          </a:p>
          <a:p>
            <a:pPr marL="274320" indent="-274320" algn="ctr" eaLnBrk="1" fontAlgn="auto" hangingPunct="1">
              <a:spcBef>
                <a:spcPts val="580"/>
              </a:spcBef>
              <a:spcAft>
                <a:spcPts val="0"/>
              </a:spcAft>
              <a:buFontTx/>
              <a:buNone/>
              <a:defRPr/>
            </a:pPr>
            <a:r>
              <a:rPr lang="en-US" sz="5000" dirty="0" smtClean="0">
                <a:solidFill>
                  <a:srgbClr val="00B0F0"/>
                </a:solidFill>
              </a:rPr>
              <a:t>Fertilized, white leghorn chicken eggs</a:t>
            </a:r>
          </a:p>
          <a:p>
            <a:pPr marL="274320" indent="-274320" algn="ctr" eaLnBrk="1" fontAlgn="auto" hangingPunct="1">
              <a:spcBef>
                <a:spcPts val="580"/>
              </a:spcBef>
              <a:spcAft>
                <a:spcPts val="0"/>
              </a:spcAft>
              <a:buFontTx/>
              <a:buNone/>
              <a:defRPr/>
            </a:pPr>
            <a:r>
              <a:rPr lang="en-US" sz="5000" dirty="0" smtClean="0">
                <a:solidFill>
                  <a:srgbClr val="00B0F0"/>
                </a:solidFill>
              </a:rPr>
              <a:t>(on 0 day of incubation)</a:t>
            </a:r>
          </a:p>
          <a:p>
            <a:pPr marL="274320" indent="-274320" algn="ctr" eaLnBrk="1" fontAlgn="auto" hangingPunct="1">
              <a:spcBef>
                <a:spcPts val="580"/>
              </a:spcBef>
              <a:spcAft>
                <a:spcPts val="0"/>
              </a:spcAft>
              <a:buFontTx/>
              <a:buNone/>
              <a:defRPr/>
            </a:pPr>
            <a:endParaRPr lang="en-US" sz="5000" dirty="0" smtClean="0">
              <a:solidFill>
                <a:srgbClr val="00B0F0"/>
              </a:solidFill>
            </a:endParaRPr>
          </a:p>
          <a:p>
            <a:pPr marL="274320" indent="-274320" algn="ctr" eaLnBrk="1" fontAlgn="auto" hangingPunct="1">
              <a:spcBef>
                <a:spcPts val="580"/>
              </a:spcBef>
              <a:spcAft>
                <a:spcPts val="0"/>
              </a:spcAft>
              <a:buFontTx/>
              <a:buNone/>
              <a:defRPr/>
            </a:pPr>
            <a:r>
              <a:rPr lang="en-US" sz="5000" dirty="0" smtClean="0">
                <a:solidFill>
                  <a:srgbClr val="00B0F0"/>
                </a:solidFill>
              </a:rPr>
              <a:t>Incubated at 37</a:t>
            </a:r>
            <a:r>
              <a:rPr lang="en-US" sz="5000" baseline="30000" dirty="0" smtClean="0">
                <a:solidFill>
                  <a:srgbClr val="00B0F0"/>
                </a:solidFill>
              </a:rPr>
              <a:t>0</a:t>
            </a:r>
            <a:r>
              <a:rPr lang="en-US" sz="5000" dirty="0" smtClean="0">
                <a:solidFill>
                  <a:srgbClr val="00B0F0"/>
                </a:solidFill>
              </a:rPr>
              <a:t>C</a:t>
            </a:r>
          </a:p>
          <a:p>
            <a:pPr marL="274320" indent="-274320" algn="ctr" eaLnBrk="1" fontAlgn="auto" hangingPunct="1">
              <a:spcBef>
                <a:spcPts val="580"/>
              </a:spcBef>
              <a:spcAft>
                <a:spcPts val="0"/>
              </a:spcAft>
              <a:buFontTx/>
              <a:buNone/>
              <a:defRPr/>
            </a:pPr>
            <a:endParaRPr lang="en-US" sz="5000" dirty="0" smtClean="0">
              <a:solidFill>
                <a:srgbClr val="00B0F0"/>
              </a:solidFill>
            </a:endParaRPr>
          </a:p>
          <a:p>
            <a:pPr marL="274320" indent="-274320" algn="ctr" eaLnBrk="1" fontAlgn="auto" hangingPunct="1">
              <a:spcBef>
                <a:spcPts val="580"/>
              </a:spcBef>
              <a:spcAft>
                <a:spcPts val="0"/>
              </a:spcAft>
              <a:buFontTx/>
              <a:buNone/>
              <a:defRPr/>
            </a:pPr>
            <a:r>
              <a:rPr lang="en-US" sz="5000" dirty="0" smtClean="0">
                <a:solidFill>
                  <a:srgbClr val="00B0F0"/>
                </a:solidFill>
              </a:rPr>
              <a:t>3</a:t>
            </a:r>
            <a:r>
              <a:rPr lang="en-US" sz="5000" baseline="30000" dirty="0" smtClean="0">
                <a:solidFill>
                  <a:srgbClr val="00B0F0"/>
                </a:solidFill>
              </a:rPr>
              <a:t>rd</a:t>
            </a:r>
            <a:r>
              <a:rPr lang="en-US" sz="5000" dirty="0" smtClean="0">
                <a:solidFill>
                  <a:srgbClr val="00B0F0"/>
                </a:solidFill>
              </a:rPr>
              <a:t> day</a:t>
            </a:r>
          </a:p>
          <a:p>
            <a:pPr marL="274320" indent="-274320" algn="ctr" eaLnBrk="1" fontAlgn="auto" hangingPunct="1">
              <a:spcBef>
                <a:spcPts val="580"/>
              </a:spcBef>
              <a:spcAft>
                <a:spcPts val="0"/>
              </a:spcAft>
              <a:buFontTx/>
              <a:buNone/>
              <a:defRPr/>
            </a:pPr>
            <a:r>
              <a:rPr lang="en-US" sz="5000" dirty="0" smtClean="0">
                <a:solidFill>
                  <a:srgbClr val="00B0F0"/>
                </a:solidFill>
              </a:rPr>
              <a:t>Narrow end was drilled to withdraw albumin</a:t>
            </a:r>
          </a:p>
          <a:p>
            <a:pPr marL="274320" indent="-274320" algn="ctr" eaLnBrk="1" fontAlgn="auto" hangingPunct="1">
              <a:spcBef>
                <a:spcPts val="580"/>
              </a:spcBef>
              <a:spcAft>
                <a:spcPts val="0"/>
              </a:spcAft>
              <a:buFontTx/>
              <a:buNone/>
              <a:defRPr/>
            </a:pPr>
            <a:endParaRPr lang="en-US" sz="5000" dirty="0" smtClean="0">
              <a:solidFill>
                <a:srgbClr val="00B0F0"/>
              </a:solidFill>
            </a:endParaRPr>
          </a:p>
          <a:p>
            <a:pPr marL="274320" indent="-274320" algn="ctr" eaLnBrk="1" fontAlgn="auto" hangingPunct="1">
              <a:spcBef>
                <a:spcPts val="580"/>
              </a:spcBef>
              <a:spcAft>
                <a:spcPts val="0"/>
              </a:spcAft>
              <a:buFontTx/>
              <a:buNone/>
              <a:defRPr/>
            </a:pPr>
            <a:r>
              <a:rPr lang="en-US" sz="5000" dirty="0" smtClean="0">
                <a:solidFill>
                  <a:srgbClr val="00B0F0"/>
                </a:solidFill>
              </a:rPr>
              <a:t>7</a:t>
            </a:r>
            <a:r>
              <a:rPr lang="en-US" sz="5000" baseline="30000" dirty="0" smtClean="0">
                <a:solidFill>
                  <a:srgbClr val="00B0F0"/>
                </a:solidFill>
              </a:rPr>
              <a:t>th</a:t>
            </a:r>
            <a:r>
              <a:rPr lang="en-US" sz="5000" dirty="0" smtClean="0">
                <a:solidFill>
                  <a:srgbClr val="00B0F0"/>
                </a:solidFill>
              </a:rPr>
              <a:t> day</a:t>
            </a:r>
          </a:p>
          <a:p>
            <a:pPr marL="274320" indent="-274320" algn="ctr" eaLnBrk="1" fontAlgn="auto" hangingPunct="1">
              <a:spcBef>
                <a:spcPts val="580"/>
              </a:spcBef>
              <a:spcAft>
                <a:spcPts val="0"/>
              </a:spcAft>
              <a:buFontTx/>
              <a:buNone/>
              <a:defRPr/>
            </a:pPr>
            <a:r>
              <a:rPr lang="en-US" sz="5000" dirty="0" smtClean="0">
                <a:solidFill>
                  <a:srgbClr val="00B0F0"/>
                </a:solidFill>
              </a:rPr>
              <a:t>Small square window was opened to implant drugs</a:t>
            </a:r>
          </a:p>
          <a:p>
            <a:pPr marL="274320" indent="-274320" algn="ctr" eaLnBrk="1" fontAlgn="auto" hangingPunct="1">
              <a:spcBef>
                <a:spcPts val="580"/>
              </a:spcBef>
              <a:spcAft>
                <a:spcPts val="0"/>
              </a:spcAft>
              <a:buFontTx/>
              <a:buNone/>
              <a:defRPr/>
            </a:pPr>
            <a:endParaRPr lang="en-US" sz="5000" dirty="0" smtClean="0">
              <a:solidFill>
                <a:srgbClr val="00B0F0"/>
              </a:solidFill>
            </a:endParaRPr>
          </a:p>
          <a:p>
            <a:pPr marL="274320" indent="-274320" algn="ctr" eaLnBrk="1" fontAlgn="auto" hangingPunct="1">
              <a:spcBef>
                <a:spcPts val="580"/>
              </a:spcBef>
              <a:spcAft>
                <a:spcPts val="0"/>
              </a:spcAft>
              <a:buFontTx/>
              <a:buNone/>
              <a:defRPr/>
            </a:pPr>
            <a:r>
              <a:rPr lang="en-US" sz="5000" dirty="0" smtClean="0">
                <a:solidFill>
                  <a:srgbClr val="00B0F0"/>
                </a:solidFill>
              </a:rPr>
              <a:t>Resealed and </a:t>
            </a:r>
            <a:r>
              <a:rPr lang="en-US" sz="5000" dirty="0" err="1" smtClean="0">
                <a:solidFill>
                  <a:srgbClr val="00B0F0"/>
                </a:solidFill>
              </a:rPr>
              <a:t>reincubated</a:t>
            </a:r>
            <a:endParaRPr lang="en-US" sz="5000" dirty="0" smtClean="0">
              <a:solidFill>
                <a:srgbClr val="00B0F0"/>
              </a:solidFill>
            </a:endParaRPr>
          </a:p>
          <a:p>
            <a:pPr marL="274320" indent="-274320" algn="ctr" eaLnBrk="1" fontAlgn="auto" hangingPunct="1">
              <a:spcBef>
                <a:spcPts val="580"/>
              </a:spcBef>
              <a:spcAft>
                <a:spcPts val="0"/>
              </a:spcAft>
              <a:buFontTx/>
              <a:buNone/>
              <a:defRPr/>
            </a:pPr>
            <a:endParaRPr lang="en-US" sz="5000" dirty="0" smtClean="0">
              <a:solidFill>
                <a:srgbClr val="00B0F0"/>
              </a:solidFill>
            </a:endParaRPr>
          </a:p>
          <a:p>
            <a:pPr marL="274320" indent="-274320" algn="ctr" eaLnBrk="1" fontAlgn="auto" hangingPunct="1">
              <a:spcBef>
                <a:spcPts val="580"/>
              </a:spcBef>
              <a:spcAft>
                <a:spcPts val="0"/>
              </a:spcAft>
              <a:buFontTx/>
              <a:buNone/>
              <a:defRPr/>
            </a:pPr>
            <a:r>
              <a:rPr lang="en-US" sz="5000" dirty="0" smtClean="0">
                <a:solidFill>
                  <a:srgbClr val="00B0F0"/>
                </a:solidFill>
              </a:rPr>
              <a:t>On 15</a:t>
            </a:r>
            <a:r>
              <a:rPr lang="en-US" sz="5000" baseline="30000" dirty="0" smtClean="0">
                <a:solidFill>
                  <a:srgbClr val="00B0F0"/>
                </a:solidFill>
              </a:rPr>
              <a:t>th</a:t>
            </a:r>
            <a:r>
              <a:rPr lang="en-US" sz="5000" dirty="0" smtClean="0">
                <a:solidFill>
                  <a:srgbClr val="00B0F0"/>
                </a:solidFill>
              </a:rPr>
              <a:t> day number of branching points were quantified</a:t>
            </a:r>
          </a:p>
          <a:p>
            <a:pPr marL="274320" indent="-274320" algn="ctr" eaLnBrk="1" fontAlgn="auto" hangingPunct="1">
              <a:spcBef>
                <a:spcPts val="580"/>
              </a:spcBef>
              <a:spcAft>
                <a:spcPts val="0"/>
              </a:spcAft>
              <a:buFontTx/>
              <a:buNone/>
              <a:defRPr/>
            </a:pPr>
            <a:endParaRPr lang="en-US" sz="3800" b="1" dirty="0" smtClean="0"/>
          </a:p>
        </p:txBody>
      </p:sp>
      <p:sp>
        <p:nvSpPr>
          <p:cNvPr id="28675" name="Rectangle 4"/>
          <p:cNvSpPr>
            <a:spLocks noChangeArrowheads="1"/>
          </p:cNvSpPr>
          <p:nvPr/>
        </p:nvSpPr>
        <p:spPr bwMode="auto">
          <a:xfrm>
            <a:off x="214313" y="785813"/>
            <a:ext cx="7542212" cy="584200"/>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Chick choreoallantoic membrane assay</a:t>
            </a:r>
            <a:r>
              <a:rPr lang="en-US">
                <a:latin typeface="Times New Roman" pitchFamily="18" charset="0"/>
                <a:cs typeface="Times New Roman" pitchFamily="18" charset="0"/>
              </a:rPr>
              <a:t>:</a:t>
            </a:r>
          </a:p>
        </p:txBody>
      </p:sp>
      <p:sp>
        <p:nvSpPr>
          <p:cNvPr id="6" name="Down Arrow 5"/>
          <p:cNvSpPr/>
          <p:nvPr/>
        </p:nvSpPr>
        <p:spPr>
          <a:xfrm>
            <a:off x="4500563" y="2500313"/>
            <a:ext cx="107950" cy="287337"/>
          </a:xfrm>
          <a:prstGeom prst="down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 name="Down Arrow 6"/>
          <p:cNvSpPr/>
          <p:nvPr/>
        </p:nvSpPr>
        <p:spPr>
          <a:xfrm>
            <a:off x="4500563" y="3214688"/>
            <a:ext cx="107950" cy="287337"/>
          </a:xfrm>
          <a:prstGeom prst="down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 name="Down Arrow 7"/>
          <p:cNvSpPr/>
          <p:nvPr/>
        </p:nvSpPr>
        <p:spPr>
          <a:xfrm>
            <a:off x="4500563" y="4143375"/>
            <a:ext cx="107950" cy="287338"/>
          </a:xfrm>
          <a:prstGeom prst="down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 name="Down Arrow 8"/>
          <p:cNvSpPr/>
          <p:nvPr/>
        </p:nvSpPr>
        <p:spPr>
          <a:xfrm>
            <a:off x="4500563" y="5072063"/>
            <a:ext cx="107950" cy="287337"/>
          </a:xfrm>
          <a:prstGeom prst="down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Down Arrow 9"/>
          <p:cNvSpPr/>
          <p:nvPr/>
        </p:nvSpPr>
        <p:spPr>
          <a:xfrm>
            <a:off x="4500563" y="5786438"/>
            <a:ext cx="107950" cy="287337"/>
          </a:xfrm>
          <a:prstGeom prst="down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20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20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2000"/>
                                        <p:tgtEl>
                                          <p:spTgt spid="4">
                                            <p:txEl>
                                              <p:pRg st="7" end="7"/>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2000"/>
                                        <p:tgtEl>
                                          <p:spTgt spid="4">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2000"/>
                                        <p:tgtEl>
                                          <p:spTgt spid="4">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2000"/>
                                        <p:tgtEl>
                                          <p:spTgt spid="4">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13" end="13"/>
                                            </p:txEl>
                                          </p:spTgt>
                                        </p:tgtEl>
                                        <p:attrNameLst>
                                          <p:attrName>style.visibility</p:attrName>
                                        </p:attrNameLst>
                                      </p:cBhvr>
                                      <p:to>
                                        <p:strVal val="visible"/>
                                      </p:to>
                                    </p:set>
                                    <p:animEffect transition="in" filter="fade">
                                      <p:cBhvr>
                                        <p:cTn id="36" dur="2000"/>
                                        <p:tgtEl>
                                          <p:spTgt spid="4">
                                            <p:txEl>
                                              <p:pRg st="13" end="1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15" end="15"/>
                                            </p:txEl>
                                          </p:spTgt>
                                        </p:tgtEl>
                                        <p:attrNameLst>
                                          <p:attrName>style.visibility</p:attrName>
                                        </p:attrNameLst>
                                      </p:cBhvr>
                                      <p:to>
                                        <p:strVal val="visible"/>
                                      </p:to>
                                    </p:set>
                                    <p:animEffect transition="in" filter="fade">
                                      <p:cBhvr>
                                        <p:cTn id="41" dur="2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875" y="1643063"/>
          <a:ext cx="8715435" cy="4500593"/>
        </p:xfrm>
        <a:graphic>
          <a:graphicData uri="http://schemas.openxmlformats.org/drawingml/2006/table">
            <a:tbl>
              <a:tblPr/>
              <a:tblGrid>
                <a:gridCol w="2000713"/>
                <a:gridCol w="3357361"/>
                <a:gridCol w="3357361"/>
              </a:tblGrid>
              <a:tr h="822749">
                <a:tc>
                  <a:txBody>
                    <a:bodyPr/>
                    <a:lstStyle/>
                    <a:p>
                      <a:pPr algn="ctr">
                        <a:lnSpc>
                          <a:spcPct val="115000"/>
                        </a:lnSpc>
                        <a:spcAft>
                          <a:spcPts val="0"/>
                        </a:spcAft>
                      </a:pPr>
                      <a:r>
                        <a:rPr lang="en-US" sz="1800" b="1" dirty="0">
                          <a:solidFill>
                            <a:srgbClr val="A50021"/>
                          </a:solidFill>
                          <a:latin typeface="Times New Roman" pitchFamily="18" charset="0"/>
                          <a:ea typeface="Times New Roman"/>
                          <a:cs typeface="Times New Roman" pitchFamily="18" charset="0"/>
                        </a:rPr>
                        <a:t>GROUP NO.</a:t>
                      </a:r>
                      <a:endParaRPr lang="en-IN" sz="1800" dirty="0">
                        <a:solidFill>
                          <a:srgbClr val="A50021"/>
                        </a:solidFill>
                        <a:latin typeface="Times New Roman" pitchFamily="18" charset="0"/>
                        <a:cs typeface="Times New Roman" pitchFamily="18"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n-US" sz="1800" b="1" dirty="0">
                          <a:solidFill>
                            <a:srgbClr val="A50021"/>
                          </a:solidFill>
                          <a:latin typeface="Times New Roman" pitchFamily="18" charset="0"/>
                          <a:ea typeface="Times New Roman"/>
                          <a:cs typeface="Times New Roman" pitchFamily="18" charset="0"/>
                        </a:rPr>
                        <a:t>TREATMENT</a:t>
                      </a:r>
                      <a:endParaRPr lang="en-IN" sz="1800" dirty="0">
                        <a:solidFill>
                          <a:srgbClr val="A50021"/>
                        </a:solidFill>
                        <a:latin typeface="Times New Roman" pitchFamily="18" charset="0"/>
                        <a:cs typeface="Times New Roman" pitchFamily="18" charset="0"/>
                      </a:endParaRPr>
                    </a:p>
                    <a:p>
                      <a:pPr algn="ctr">
                        <a:lnSpc>
                          <a:spcPct val="115000"/>
                        </a:lnSpc>
                        <a:spcAft>
                          <a:spcPts val="0"/>
                        </a:spcAft>
                      </a:pPr>
                      <a:r>
                        <a:rPr lang="en-US" sz="1800" b="1" dirty="0" smtClean="0">
                          <a:solidFill>
                            <a:srgbClr val="A50021"/>
                          </a:solidFill>
                          <a:latin typeface="Times New Roman" pitchFamily="18" charset="0"/>
                          <a:ea typeface="Times New Roman"/>
                          <a:cs typeface="Times New Roman" pitchFamily="18" charset="0"/>
                        </a:rPr>
                        <a:t>(CAM Assay)</a:t>
                      </a:r>
                      <a:endParaRPr lang="en-IN" sz="1800" dirty="0">
                        <a:solidFill>
                          <a:srgbClr val="A50021"/>
                        </a:solidFill>
                        <a:latin typeface="Times New Roman" pitchFamily="18" charset="0"/>
                        <a:cs typeface="Times New Roman" pitchFamily="18"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Aft>
                          <a:spcPts val="0"/>
                        </a:spcAft>
                      </a:pPr>
                      <a:r>
                        <a:rPr lang="en-US" sz="1800" b="1" dirty="0" smtClean="0">
                          <a:solidFill>
                            <a:srgbClr val="A50021"/>
                          </a:solidFill>
                          <a:latin typeface="Times New Roman" pitchFamily="18" charset="0"/>
                          <a:cs typeface="Times New Roman" pitchFamily="18" charset="0"/>
                        </a:rPr>
                        <a:t>Dose</a:t>
                      </a:r>
                    </a:p>
                    <a:p>
                      <a:pPr algn="ctr">
                        <a:lnSpc>
                          <a:spcPct val="115000"/>
                        </a:lnSpc>
                        <a:spcAft>
                          <a:spcPts val="0"/>
                        </a:spcAft>
                      </a:pPr>
                      <a:r>
                        <a:rPr lang="en-US" sz="1800" b="1" dirty="0" smtClean="0">
                          <a:solidFill>
                            <a:srgbClr val="A50021"/>
                          </a:solidFill>
                          <a:latin typeface="Times New Roman" pitchFamily="18" charset="0"/>
                          <a:cs typeface="Times New Roman" pitchFamily="18" charset="0"/>
                        </a:rPr>
                        <a:t>(</a:t>
                      </a:r>
                      <a:r>
                        <a:rPr lang="en-US" sz="1800" b="1" dirty="0" smtClean="0">
                          <a:solidFill>
                            <a:srgbClr val="A50021"/>
                          </a:solidFill>
                          <a:latin typeface="Symbol" pitchFamily="18" charset="2"/>
                          <a:cs typeface="Times New Roman" pitchFamily="18" charset="0"/>
                        </a:rPr>
                        <a:t>m</a:t>
                      </a:r>
                      <a:r>
                        <a:rPr lang="en-US" sz="1800" b="1" dirty="0" smtClean="0">
                          <a:solidFill>
                            <a:srgbClr val="A50021"/>
                          </a:solidFill>
                          <a:latin typeface="Times New Roman" pitchFamily="18" charset="0"/>
                          <a:cs typeface="Times New Roman" pitchFamily="18" charset="0"/>
                        </a:rPr>
                        <a:t>g/egg)</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r>
              <a:tr h="520647">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I</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15000"/>
                        </a:lnSpc>
                        <a:spcBef>
                          <a:spcPts val="0"/>
                        </a:spcBef>
                        <a:spcAft>
                          <a:spcPts val="1000"/>
                        </a:spcAft>
                      </a:pPr>
                      <a:r>
                        <a:rPr lang="en-US" sz="1800" b="1" dirty="0" smtClean="0">
                          <a:latin typeface="Comic Sans MS" pitchFamily="66" charset="0"/>
                          <a:ea typeface="Times New Roman"/>
                          <a:cs typeface="Times New Roman"/>
                        </a:rPr>
                        <a:t>-</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50000"/>
                        </a:lnSpc>
                        <a:spcBef>
                          <a:spcPts val="0"/>
                        </a:spcBef>
                        <a:spcAft>
                          <a:spcPts val="0"/>
                        </a:spcAft>
                      </a:pPr>
                      <a:r>
                        <a:rPr lang="en-US" sz="1800" b="1">
                          <a:latin typeface="Comic Sans MS" pitchFamily="66" charset="0"/>
                          <a:ea typeface="Times New Roman"/>
                          <a:cs typeface="Times New Roman"/>
                        </a:rPr>
                        <a:t>-</a:t>
                      </a:r>
                      <a:endParaRPr lang="en-IN" sz="1800" b="1">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520647">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II</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Mefloquine</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50000"/>
                        </a:lnSpc>
                        <a:spcBef>
                          <a:spcPts val="0"/>
                        </a:spcBef>
                        <a:spcAft>
                          <a:spcPts val="0"/>
                        </a:spcAft>
                      </a:pPr>
                      <a:r>
                        <a:rPr lang="en-US" sz="1800" b="1">
                          <a:latin typeface="Comic Sans MS" pitchFamily="66" charset="0"/>
                          <a:ea typeface="Times New Roman"/>
                          <a:cs typeface="Times New Roman"/>
                        </a:rPr>
                        <a:t>10</a:t>
                      </a:r>
                      <a:endParaRPr lang="en-IN" sz="1800" b="1">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520647">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III</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Mefloquine</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50000"/>
                        </a:lnSpc>
                        <a:spcBef>
                          <a:spcPts val="0"/>
                        </a:spcBef>
                        <a:spcAft>
                          <a:spcPts val="0"/>
                        </a:spcAft>
                      </a:pPr>
                      <a:r>
                        <a:rPr lang="en-US" sz="1800" b="1" dirty="0">
                          <a:latin typeface="Comic Sans MS" pitchFamily="66" charset="0"/>
                          <a:ea typeface="Times New Roman"/>
                          <a:cs typeface="Times New Roman"/>
                        </a:rPr>
                        <a:t>50</a:t>
                      </a:r>
                      <a:endParaRPr lang="en-IN" sz="1800" b="1"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520647">
                <a:tc>
                  <a:txBody>
                    <a:bodyPr/>
                    <a:lstStyle/>
                    <a:p>
                      <a:pPr marL="0" marR="0" algn="ctr">
                        <a:lnSpc>
                          <a:spcPct val="115000"/>
                        </a:lnSpc>
                        <a:spcBef>
                          <a:spcPts val="0"/>
                        </a:spcBef>
                        <a:spcAft>
                          <a:spcPts val="1000"/>
                        </a:spcAft>
                      </a:pPr>
                      <a:r>
                        <a:rPr lang="en-US" sz="1800" b="1">
                          <a:solidFill>
                            <a:srgbClr val="000000"/>
                          </a:solidFill>
                          <a:latin typeface="Comic Sans MS" pitchFamily="66" charset="0"/>
                          <a:ea typeface="Times New Roman"/>
                          <a:cs typeface="Times New Roman"/>
                        </a:rPr>
                        <a:t>IV</a:t>
                      </a:r>
                      <a:endParaRPr lang="en-IN" sz="1800" b="1">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Mefloquine</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50000"/>
                        </a:lnSpc>
                        <a:spcBef>
                          <a:spcPts val="0"/>
                        </a:spcBef>
                        <a:spcAft>
                          <a:spcPts val="0"/>
                        </a:spcAft>
                      </a:pPr>
                      <a:r>
                        <a:rPr lang="en-US" sz="1800" b="1">
                          <a:latin typeface="Comic Sans MS" pitchFamily="66" charset="0"/>
                          <a:ea typeface="Times New Roman"/>
                          <a:cs typeface="Times New Roman"/>
                        </a:rPr>
                        <a:t>100</a:t>
                      </a:r>
                      <a:endParaRPr lang="en-IN" sz="1800" b="1">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520647">
                <a:tc>
                  <a:txBody>
                    <a:bodyPr/>
                    <a:lstStyle/>
                    <a:p>
                      <a:pPr marL="0" marR="0" algn="ctr">
                        <a:lnSpc>
                          <a:spcPct val="115000"/>
                        </a:lnSpc>
                        <a:spcBef>
                          <a:spcPts val="0"/>
                        </a:spcBef>
                        <a:spcAft>
                          <a:spcPts val="1000"/>
                        </a:spcAft>
                      </a:pPr>
                      <a:r>
                        <a:rPr lang="en-US" sz="1800" b="1">
                          <a:solidFill>
                            <a:srgbClr val="000000"/>
                          </a:solidFill>
                          <a:latin typeface="Comic Sans MS" pitchFamily="66" charset="0"/>
                          <a:ea typeface="Times New Roman"/>
                          <a:cs typeface="Times New Roman"/>
                        </a:rPr>
                        <a:t>V</a:t>
                      </a:r>
                      <a:endParaRPr lang="en-IN" sz="1800" b="1">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4-Aminopyridine</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50000"/>
                        </a:lnSpc>
                        <a:spcBef>
                          <a:spcPts val="0"/>
                        </a:spcBef>
                        <a:spcAft>
                          <a:spcPts val="0"/>
                        </a:spcAft>
                      </a:pPr>
                      <a:r>
                        <a:rPr lang="en-US" sz="1800" b="1">
                          <a:latin typeface="Comic Sans MS" pitchFamily="66" charset="0"/>
                          <a:ea typeface="Times New Roman"/>
                          <a:cs typeface="Times New Roman"/>
                        </a:rPr>
                        <a:t>100</a:t>
                      </a:r>
                      <a:endParaRPr lang="en-IN" sz="1800" b="1">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520647">
                <a:tc>
                  <a:txBody>
                    <a:bodyPr/>
                    <a:lstStyle/>
                    <a:p>
                      <a:pPr marL="0" marR="0" algn="ctr">
                        <a:lnSpc>
                          <a:spcPct val="115000"/>
                        </a:lnSpc>
                        <a:spcBef>
                          <a:spcPts val="0"/>
                        </a:spcBef>
                        <a:spcAft>
                          <a:spcPts val="1000"/>
                        </a:spcAft>
                      </a:pPr>
                      <a:r>
                        <a:rPr lang="en-US" sz="1800" b="1">
                          <a:solidFill>
                            <a:srgbClr val="000000"/>
                          </a:solidFill>
                          <a:latin typeface="Comic Sans MS" pitchFamily="66" charset="0"/>
                          <a:ea typeface="Times New Roman"/>
                          <a:cs typeface="Times New Roman"/>
                        </a:rPr>
                        <a:t>VI</a:t>
                      </a:r>
                      <a:endParaRPr lang="en-IN" sz="1800" b="1">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 4-Aminopyridine</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50000"/>
                        </a:lnSpc>
                        <a:spcBef>
                          <a:spcPts val="0"/>
                        </a:spcBef>
                        <a:spcAft>
                          <a:spcPts val="0"/>
                        </a:spcAft>
                      </a:pPr>
                      <a:r>
                        <a:rPr lang="en-US" sz="1800" b="1">
                          <a:latin typeface="Comic Sans MS" pitchFamily="66" charset="0"/>
                          <a:ea typeface="Times New Roman"/>
                          <a:cs typeface="Times New Roman"/>
                        </a:rPr>
                        <a:t>250</a:t>
                      </a:r>
                      <a:endParaRPr lang="en-IN" sz="1800" b="1">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553962">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VII</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15000"/>
                        </a:lnSpc>
                        <a:spcBef>
                          <a:spcPts val="0"/>
                        </a:spcBef>
                        <a:spcAft>
                          <a:spcPts val="1000"/>
                        </a:spcAft>
                      </a:pPr>
                      <a:r>
                        <a:rPr lang="en-US" sz="1800" b="1" dirty="0">
                          <a:solidFill>
                            <a:srgbClr val="000000"/>
                          </a:solidFill>
                          <a:latin typeface="Comic Sans MS" pitchFamily="66" charset="0"/>
                          <a:ea typeface="Times New Roman"/>
                          <a:cs typeface="Times New Roman"/>
                        </a:rPr>
                        <a:t>4-Aminopyridine</a:t>
                      </a:r>
                      <a:endParaRPr lang="en-IN" sz="1800" b="1" dirty="0">
                        <a:latin typeface="Comic Sans MS" pitchFamily="66" charset="0"/>
                        <a:ea typeface="Times New Roman"/>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algn="ctr">
                        <a:lnSpc>
                          <a:spcPct val="150000"/>
                        </a:lnSpc>
                        <a:spcBef>
                          <a:spcPts val="0"/>
                        </a:spcBef>
                        <a:spcAft>
                          <a:spcPts val="0"/>
                        </a:spcAft>
                      </a:pPr>
                      <a:r>
                        <a:rPr lang="en-US" sz="1800" b="1" dirty="0">
                          <a:latin typeface="Comic Sans MS" pitchFamily="66" charset="0"/>
                          <a:ea typeface="Times New Roman"/>
                          <a:cs typeface="Times New Roman"/>
                        </a:rPr>
                        <a:t>500</a:t>
                      </a:r>
                      <a:endParaRPr lang="en-IN" sz="1800" b="1" dirty="0">
                        <a:latin typeface="Comic Sans MS" pitchFamily="66"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bl>
          </a:graphicData>
        </a:graphic>
      </p:graphicFrame>
      <p:sp>
        <p:nvSpPr>
          <p:cNvPr id="29736" name="TextBox 4"/>
          <p:cNvSpPr txBox="1">
            <a:spLocks noChangeArrowheads="1"/>
          </p:cNvSpPr>
          <p:nvPr/>
        </p:nvSpPr>
        <p:spPr bwMode="auto">
          <a:xfrm>
            <a:off x="142875" y="642938"/>
            <a:ext cx="3857625" cy="584200"/>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Dosing schedule:</a:t>
            </a:r>
            <a:endParaRPr lang="en-IN" sz="3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p:cNvSpPr txBox="1">
            <a:spLocks noChangeArrowheads="1"/>
          </p:cNvSpPr>
          <p:nvPr/>
        </p:nvSpPr>
        <p:spPr bwMode="auto">
          <a:xfrm>
            <a:off x="214313" y="928688"/>
            <a:ext cx="1954212" cy="646112"/>
          </a:xfrm>
          <a:prstGeom prst="rect">
            <a:avLst/>
          </a:prstGeom>
          <a:noFill/>
          <a:ln w="9525">
            <a:noFill/>
            <a:miter lim="800000"/>
            <a:headEnd/>
            <a:tailEnd/>
          </a:ln>
        </p:spPr>
        <p:txBody>
          <a:bodyPr wrap="none">
            <a:spAutoFit/>
          </a:bodyPr>
          <a:lstStyle/>
          <a:p>
            <a:r>
              <a:rPr lang="en-US" sz="3600" b="1">
                <a:latin typeface="Times New Roman" pitchFamily="18" charset="0"/>
                <a:cs typeface="Times New Roman" pitchFamily="18" charset="0"/>
              </a:rPr>
              <a:t>Statistics</a:t>
            </a:r>
            <a:endParaRPr lang="en-IN" sz="3600" b="1">
              <a:latin typeface="Times New Roman" pitchFamily="18" charset="0"/>
              <a:cs typeface="Times New Roman" pitchFamily="18" charset="0"/>
            </a:endParaRPr>
          </a:p>
        </p:txBody>
      </p:sp>
      <p:sp>
        <p:nvSpPr>
          <p:cNvPr id="48131" name="Rectangle 6"/>
          <p:cNvSpPr>
            <a:spLocks noChangeArrowheads="1"/>
          </p:cNvSpPr>
          <p:nvPr/>
        </p:nvSpPr>
        <p:spPr bwMode="auto">
          <a:xfrm>
            <a:off x="357188" y="2000250"/>
            <a:ext cx="8501062" cy="1289050"/>
          </a:xfrm>
          <a:prstGeom prst="rect">
            <a:avLst/>
          </a:prstGeom>
          <a:noFill/>
          <a:ln w="9525">
            <a:noFill/>
            <a:miter lim="800000"/>
            <a:headEnd/>
            <a:tailEnd/>
          </a:ln>
        </p:spPr>
        <p:txBody>
          <a:bodyPr>
            <a:spAutoFit/>
          </a:bodyPr>
          <a:lstStyle/>
          <a:p>
            <a:pPr algn="just">
              <a:lnSpc>
                <a:spcPct val="150000"/>
              </a:lnSpc>
            </a:pPr>
            <a:r>
              <a:rPr lang="en-US">
                <a:solidFill>
                  <a:srgbClr val="00B0F0"/>
                </a:solidFill>
                <a:latin typeface="Maiandra GD" pitchFamily="34" charset="0"/>
              </a:rPr>
              <a:t>The data was analyzed by </a:t>
            </a:r>
            <a:r>
              <a:rPr lang="en-US" b="1">
                <a:solidFill>
                  <a:srgbClr val="00B0F0"/>
                </a:solidFill>
                <a:latin typeface="Maiandra GD" pitchFamily="34" charset="0"/>
              </a:rPr>
              <a:t>one-way ANOVA </a:t>
            </a:r>
            <a:r>
              <a:rPr lang="en-US">
                <a:solidFill>
                  <a:srgbClr val="00B0F0"/>
                </a:solidFill>
                <a:latin typeface="Maiandra GD" pitchFamily="34" charset="0"/>
              </a:rPr>
              <a:t>followed by </a:t>
            </a:r>
            <a:r>
              <a:rPr lang="en-US" b="1">
                <a:solidFill>
                  <a:srgbClr val="00B0F0"/>
                </a:solidFill>
                <a:latin typeface="Maiandra GD" pitchFamily="34" charset="0"/>
              </a:rPr>
              <a:t>Dunnett test </a:t>
            </a:r>
            <a:r>
              <a:rPr lang="en-US">
                <a:solidFill>
                  <a:srgbClr val="00B0F0"/>
                </a:solidFill>
                <a:latin typeface="Maiandra GD" pitchFamily="34" charset="0"/>
              </a:rPr>
              <a:t>using </a:t>
            </a:r>
            <a:r>
              <a:rPr lang="en-US" b="1">
                <a:solidFill>
                  <a:srgbClr val="00B0F0"/>
                </a:solidFill>
                <a:latin typeface="Maiandra GD" pitchFamily="34" charset="0"/>
              </a:rPr>
              <a:t>Graph pad prism5.0 software. </a:t>
            </a:r>
            <a:r>
              <a:rPr lang="en-US">
                <a:solidFill>
                  <a:srgbClr val="00B0F0"/>
                </a:solidFill>
                <a:latin typeface="Maiandra GD" pitchFamily="34" charset="0"/>
              </a:rPr>
              <a:t>Values are significant at </a:t>
            </a:r>
            <a:r>
              <a:rPr lang="en-US" b="1">
                <a:solidFill>
                  <a:srgbClr val="00B0F0"/>
                </a:solidFill>
                <a:latin typeface="Maiandra GD" pitchFamily="34" charset="0"/>
              </a:rPr>
              <a:t>* p&lt;0.05</a:t>
            </a:r>
            <a:r>
              <a:rPr lang="en-US">
                <a:solidFill>
                  <a:srgbClr val="00B0F0"/>
                </a:solidFill>
                <a:latin typeface="Maiandra GD" pitchFamily="34" charset="0"/>
              </a:rPr>
              <a:t>. Comparison of the test groups were done with disease control group. Values are expressed as </a:t>
            </a:r>
            <a:r>
              <a:rPr lang="en-US" b="1">
                <a:solidFill>
                  <a:srgbClr val="00B0F0"/>
                </a:solidFill>
                <a:latin typeface="Maiandra GD" pitchFamily="34" charset="0"/>
              </a:rPr>
              <a:t>mean ± SEM</a:t>
            </a:r>
            <a:endParaRPr lang="en-IN" b="1">
              <a:solidFill>
                <a:srgbClr val="00B0F0"/>
              </a:solidFill>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142875" y="285750"/>
            <a:ext cx="1301750" cy="523875"/>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Results</a:t>
            </a:r>
            <a:endParaRPr lang="en-IN" sz="2800" b="1">
              <a:latin typeface="Times New Roman" pitchFamily="18" charset="0"/>
              <a:cs typeface="Times New Roman" pitchFamily="18" charset="0"/>
            </a:endParaRPr>
          </a:p>
        </p:txBody>
      </p:sp>
      <p:sp>
        <p:nvSpPr>
          <p:cNvPr id="41987" name="Rectangle 13"/>
          <p:cNvSpPr>
            <a:spLocks noChangeArrowheads="1"/>
          </p:cNvSpPr>
          <p:nvPr/>
        </p:nvSpPr>
        <p:spPr bwMode="auto">
          <a:xfrm>
            <a:off x="214313" y="1071563"/>
            <a:ext cx="1798637" cy="461962"/>
          </a:xfrm>
          <a:prstGeom prst="rect">
            <a:avLst/>
          </a:prstGeom>
          <a:noFill/>
          <a:ln w="9525">
            <a:noFill/>
            <a:miter lim="800000"/>
            <a:headEnd/>
            <a:tailEnd/>
          </a:ln>
        </p:spPr>
        <p:txBody>
          <a:bodyPr wrap="none">
            <a:spAutoFit/>
          </a:bodyPr>
          <a:lstStyle/>
          <a:p>
            <a:r>
              <a:rPr lang="en-US" sz="2400">
                <a:latin typeface="Comic Sans MS" pitchFamily="66" charset="0"/>
              </a:rPr>
              <a:t>CAM Assay</a:t>
            </a:r>
            <a:endParaRPr lang="en-IN" sz="2400"/>
          </a:p>
        </p:txBody>
      </p:sp>
      <p:graphicFrame>
        <p:nvGraphicFramePr>
          <p:cNvPr id="8" name="Table 7"/>
          <p:cNvGraphicFramePr>
            <a:graphicFrameLocks noGrp="1"/>
          </p:cNvGraphicFramePr>
          <p:nvPr/>
        </p:nvGraphicFramePr>
        <p:xfrm>
          <a:off x="214313" y="2500313"/>
          <a:ext cx="4572032" cy="3651908"/>
        </p:xfrm>
        <a:graphic>
          <a:graphicData uri="http://schemas.openxmlformats.org/drawingml/2006/table">
            <a:tbl>
              <a:tblPr/>
              <a:tblGrid>
                <a:gridCol w="773728"/>
                <a:gridCol w="1940916"/>
                <a:gridCol w="1857388"/>
              </a:tblGrid>
              <a:tr h="475808">
                <a:tc>
                  <a:txBody>
                    <a:bodyPr/>
                    <a:lstStyle/>
                    <a:p>
                      <a:pPr algn="ctr">
                        <a:spcAft>
                          <a:spcPts val="0"/>
                        </a:spcAft>
                      </a:pPr>
                      <a:r>
                        <a:rPr lang="en-US" sz="1800" b="1" i="1" dirty="0">
                          <a:latin typeface="Times New Roman" pitchFamily="18" charset="0"/>
                          <a:ea typeface="Calibri"/>
                          <a:cs typeface="Times New Roman" pitchFamily="18" charset="0"/>
                        </a:rPr>
                        <a:t>Group No</a:t>
                      </a:r>
                      <a:endParaRPr lang="en-US" sz="1800" i="1"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800" b="1" i="1" dirty="0" smtClean="0">
                          <a:latin typeface="Times New Roman" pitchFamily="18" charset="0"/>
                          <a:ea typeface="Calibri"/>
                          <a:cs typeface="Times New Roman" pitchFamily="18" charset="0"/>
                        </a:rPr>
                        <a:t>Treatment</a:t>
                      </a:r>
                    </a:p>
                    <a:p>
                      <a:pPr algn="ctr">
                        <a:spcAft>
                          <a:spcPts val="0"/>
                        </a:spcAft>
                      </a:pPr>
                      <a:r>
                        <a:rPr lang="en-US" sz="1800" b="1" i="1" dirty="0" smtClean="0">
                          <a:latin typeface="Times New Roman" pitchFamily="18" charset="0"/>
                          <a:ea typeface="Calibri"/>
                          <a:cs typeface="Times New Roman" pitchFamily="18" charset="0"/>
                        </a:rPr>
                        <a:t>(dose/</a:t>
                      </a:r>
                      <a:r>
                        <a:rPr lang="en-US" sz="1800" b="1" i="1" baseline="0" dirty="0" smtClean="0">
                          <a:latin typeface="Times New Roman" pitchFamily="18" charset="0"/>
                          <a:ea typeface="Calibri"/>
                          <a:cs typeface="Times New Roman" pitchFamily="18" charset="0"/>
                        </a:rPr>
                        <a:t>egg</a:t>
                      </a:r>
                      <a:r>
                        <a:rPr lang="en-US" sz="1800" b="1" i="1" dirty="0" smtClean="0">
                          <a:latin typeface="Times New Roman" pitchFamily="18" charset="0"/>
                          <a:ea typeface="Calibri"/>
                          <a:cs typeface="Times New Roman" pitchFamily="18" charset="0"/>
                        </a:rPr>
                        <a:t>)</a:t>
                      </a:r>
                      <a:endParaRPr lang="en-US" sz="1800" i="1"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800" b="1" i="1" dirty="0">
                          <a:latin typeface="Times New Roman" pitchFamily="18" charset="0"/>
                          <a:ea typeface="Calibri"/>
                          <a:cs typeface="Times New Roman" pitchFamily="18" charset="0"/>
                        </a:rPr>
                        <a:t>No. of branching points</a:t>
                      </a:r>
                      <a:endParaRPr lang="en-US" sz="1800" i="1"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83282">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nSpc>
                          <a:spcPct val="150000"/>
                        </a:lnSpc>
                        <a:spcBef>
                          <a:spcPts val="0"/>
                        </a:spcBef>
                        <a:spcAft>
                          <a:spcPts val="0"/>
                        </a:spcAft>
                      </a:pPr>
                      <a:r>
                        <a:rPr lang="en-US" sz="1600" dirty="0">
                          <a:latin typeface="Times New Roman"/>
                          <a:ea typeface="Calibri"/>
                          <a:cs typeface="Times New Roman"/>
                        </a:rPr>
                        <a:t>Control</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US" sz="1600" dirty="0">
                          <a:latin typeface="Times New Roman"/>
                          <a:ea typeface="Calibri"/>
                          <a:cs typeface="Times New Roman"/>
                        </a:rPr>
                        <a:t>38.16±1.138</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42922">
                <a:tc>
                  <a:txBody>
                    <a:bodyPr/>
                    <a:lstStyle/>
                    <a:p>
                      <a:pPr marL="0" marR="0" algn="ctr">
                        <a:lnSpc>
                          <a:spcPct val="150000"/>
                        </a:lnSpc>
                        <a:spcBef>
                          <a:spcPts val="0"/>
                        </a:spcBef>
                        <a:spcAft>
                          <a:spcPts val="0"/>
                        </a:spcAft>
                      </a:pPr>
                      <a:r>
                        <a:rPr lang="en-US" sz="1600" dirty="0">
                          <a:latin typeface="Times New Roman"/>
                          <a:ea typeface="Calibri"/>
                          <a:cs typeface="Times New Roman"/>
                        </a:rPr>
                        <a:t>2.</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dirty="0" err="1">
                          <a:latin typeface="Times New Roman"/>
                          <a:ea typeface="Calibri"/>
                          <a:cs typeface="Times New Roman"/>
                        </a:rPr>
                        <a:t>Mefloquine</a:t>
                      </a:r>
                      <a:r>
                        <a:rPr lang="en-US" sz="1600" dirty="0">
                          <a:latin typeface="Times New Roman"/>
                          <a:ea typeface="Calibri"/>
                          <a:cs typeface="Times New Roman"/>
                        </a:rPr>
                        <a:t> </a:t>
                      </a:r>
                      <a:r>
                        <a:rPr lang="en-US" sz="1600" dirty="0" smtClean="0">
                          <a:latin typeface="Times New Roman"/>
                          <a:ea typeface="Calibri"/>
                          <a:cs typeface="Times New Roman"/>
                        </a:rPr>
                        <a:t> (10 </a:t>
                      </a:r>
                      <a:r>
                        <a:rPr lang="en-US" sz="1600" dirty="0" smtClean="0">
                          <a:latin typeface="Symbol"/>
                          <a:ea typeface="Calibri"/>
                          <a:cs typeface="Times New Roman"/>
                        </a:rPr>
                        <a:t>m</a:t>
                      </a:r>
                      <a:r>
                        <a:rPr lang="en-US" sz="1600" dirty="0" smtClean="0">
                          <a:latin typeface="Times New Roman"/>
                          <a:ea typeface="Calibri"/>
                          <a:cs typeface="Times New Roman"/>
                        </a:rPr>
                        <a:t>g)</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US" sz="1600" dirty="0">
                          <a:latin typeface="Times New Roman"/>
                          <a:ea typeface="Calibri"/>
                          <a:cs typeface="Times New Roman"/>
                        </a:rPr>
                        <a:t>33.16±0.792 </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428628">
                <a:tc>
                  <a:txBody>
                    <a:bodyPr/>
                    <a:lstStyle/>
                    <a:p>
                      <a:pPr marL="0" marR="0" algn="ctr">
                        <a:lnSpc>
                          <a:spcPct val="150000"/>
                        </a:lnSpc>
                        <a:spcBef>
                          <a:spcPts val="0"/>
                        </a:spcBef>
                        <a:spcAft>
                          <a:spcPts val="0"/>
                        </a:spcAft>
                      </a:pPr>
                      <a:r>
                        <a:rPr lang="en-US" sz="1600" dirty="0">
                          <a:latin typeface="Times New Roman"/>
                          <a:ea typeface="Calibri"/>
                          <a:cs typeface="Times New Roman"/>
                        </a:rPr>
                        <a:t>3.</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dirty="0" err="1">
                          <a:latin typeface="Times New Roman"/>
                          <a:ea typeface="Calibri"/>
                          <a:cs typeface="Times New Roman"/>
                        </a:rPr>
                        <a:t>Mefloquine</a:t>
                      </a:r>
                      <a:r>
                        <a:rPr lang="en-US" sz="1600" dirty="0">
                          <a:latin typeface="Times New Roman"/>
                          <a:ea typeface="Calibri"/>
                          <a:cs typeface="Times New Roman"/>
                        </a:rPr>
                        <a:t> </a:t>
                      </a:r>
                      <a:r>
                        <a:rPr lang="en-US" sz="1600" dirty="0" smtClean="0">
                          <a:latin typeface="Times New Roman"/>
                          <a:ea typeface="Calibri"/>
                          <a:cs typeface="Times New Roman"/>
                        </a:rPr>
                        <a:t> (50 </a:t>
                      </a:r>
                      <a:r>
                        <a:rPr lang="en-US" sz="1600" dirty="0" smtClean="0">
                          <a:latin typeface="Symbol"/>
                          <a:ea typeface="Calibri"/>
                          <a:cs typeface="Times New Roman"/>
                        </a:rPr>
                        <a:t>m</a:t>
                      </a:r>
                      <a:r>
                        <a:rPr lang="en-US" sz="1600" dirty="0" smtClean="0">
                          <a:latin typeface="Times New Roman"/>
                          <a:ea typeface="Calibri"/>
                          <a:cs typeface="Times New Roman"/>
                        </a:rPr>
                        <a:t>g)</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US" sz="1600" dirty="0">
                          <a:latin typeface="Times New Roman"/>
                          <a:ea typeface="Calibri"/>
                          <a:cs typeface="Times New Roman"/>
                        </a:rPr>
                        <a:t>18±1.414 ***</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500066">
                <a:tc>
                  <a:txBody>
                    <a:bodyPr/>
                    <a:lstStyle/>
                    <a:p>
                      <a:pPr marL="0" marR="0" algn="ctr">
                        <a:lnSpc>
                          <a:spcPct val="150000"/>
                        </a:lnSpc>
                        <a:spcBef>
                          <a:spcPts val="0"/>
                        </a:spcBef>
                        <a:spcAft>
                          <a:spcPts val="0"/>
                        </a:spcAft>
                      </a:pPr>
                      <a:r>
                        <a:rPr lang="en-US" sz="1600">
                          <a:latin typeface="Times New Roman"/>
                          <a:ea typeface="Calibri"/>
                          <a:cs typeface="Times New Roman"/>
                        </a:rPr>
                        <a:t>4.</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dirty="0" err="1" smtClean="0">
                          <a:latin typeface="Times New Roman"/>
                          <a:ea typeface="Calibri"/>
                          <a:cs typeface="Times New Roman"/>
                        </a:rPr>
                        <a:t>Mefloquine</a:t>
                      </a:r>
                      <a:r>
                        <a:rPr lang="en-US" sz="1600" baseline="0" dirty="0" smtClean="0">
                          <a:latin typeface="Times New Roman"/>
                          <a:ea typeface="Calibri"/>
                          <a:cs typeface="Times New Roman"/>
                        </a:rPr>
                        <a:t> </a:t>
                      </a:r>
                      <a:r>
                        <a:rPr lang="en-US" sz="1600" dirty="0" smtClean="0">
                          <a:latin typeface="Times New Roman"/>
                          <a:ea typeface="Calibri"/>
                          <a:cs typeface="Times New Roman"/>
                        </a:rPr>
                        <a:t>(100 </a:t>
                      </a:r>
                      <a:r>
                        <a:rPr lang="en-US" sz="1600" dirty="0" smtClean="0">
                          <a:latin typeface="Symbol"/>
                          <a:ea typeface="Calibri"/>
                          <a:cs typeface="Times New Roman"/>
                        </a:rPr>
                        <a:t>m</a:t>
                      </a:r>
                      <a:r>
                        <a:rPr lang="en-US" sz="1600" dirty="0" smtClean="0">
                          <a:latin typeface="Times New Roman"/>
                          <a:ea typeface="Calibri"/>
                          <a:cs typeface="Times New Roman"/>
                        </a:rPr>
                        <a:t>g)</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12.33±1.542 ***</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500066">
                <a:tc>
                  <a:txBody>
                    <a:bodyPr/>
                    <a:lstStyle/>
                    <a:p>
                      <a:pPr marL="0" marR="0" algn="ctr">
                        <a:lnSpc>
                          <a:spcPct val="150000"/>
                        </a:lnSpc>
                        <a:spcBef>
                          <a:spcPts val="0"/>
                        </a:spcBef>
                        <a:spcAft>
                          <a:spcPts val="0"/>
                        </a:spcAft>
                      </a:pPr>
                      <a:r>
                        <a:rPr lang="en-US" sz="1600">
                          <a:latin typeface="Times New Roman"/>
                          <a:ea typeface="Calibri"/>
                          <a:cs typeface="Times New Roman"/>
                        </a:rPr>
                        <a:t>5.</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dirty="0" smtClean="0">
                          <a:latin typeface="Times New Roman"/>
                          <a:ea typeface="Calibri"/>
                          <a:cs typeface="Times New Roman"/>
                        </a:rPr>
                        <a:t>4-AP (</a:t>
                      </a:r>
                      <a:r>
                        <a:rPr lang="en-US" sz="1600" dirty="0" smtClean="0">
                          <a:latin typeface="Symbol"/>
                          <a:ea typeface="Calibri"/>
                          <a:cs typeface="Times New Roman"/>
                        </a:rPr>
                        <a:t>100m</a:t>
                      </a:r>
                      <a:r>
                        <a:rPr lang="en-US" sz="1600" dirty="0" smtClean="0">
                          <a:latin typeface="Times New Roman"/>
                          <a:ea typeface="Calibri"/>
                          <a:cs typeface="Times New Roman"/>
                        </a:rPr>
                        <a:t>g</a:t>
                      </a:r>
                      <a:r>
                        <a:rPr lang="en-US" sz="1600" dirty="0" smtClean="0">
                          <a:latin typeface="Calibri"/>
                          <a:ea typeface="Calibri"/>
                          <a:cs typeface="Times New Roman"/>
                        </a:rPr>
                        <a:t>)</a:t>
                      </a:r>
                      <a:endParaRPr lang="en-US" sz="1600" dirty="0" smtClean="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50000"/>
                        </a:lnSpc>
                        <a:spcBef>
                          <a:spcPts val="0"/>
                        </a:spcBef>
                        <a:spcAft>
                          <a:spcPts val="0"/>
                        </a:spcAft>
                      </a:pPr>
                      <a:r>
                        <a:rPr lang="en-US" sz="1600" dirty="0" smtClean="0">
                          <a:latin typeface="Times New Roman"/>
                          <a:ea typeface="Calibri"/>
                          <a:cs typeface="Times New Roman"/>
                        </a:rPr>
                        <a:t>33.5±0.991</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500066">
                <a:tc>
                  <a:txBody>
                    <a:bodyPr/>
                    <a:lstStyle/>
                    <a:p>
                      <a:pPr marL="0" marR="0" algn="ctr">
                        <a:lnSpc>
                          <a:spcPct val="150000"/>
                        </a:lnSpc>
                        <a:spcBef>
                          <a:spcPts val="0"/>
                        </a:spcBef>
                        <a:spcAft>
                          <a:spcPts val="0"/>
                        </a:spcAft>
                      </a:pPr>
                      <a:r>
                        <a:rPr lang="en-US" sz="1600">
                          <a:latin typeface="Times New Roman"/>
                          <a:ea typeface="Calibri"/>
                          <a:cs typeface="Times New Roman"/>
                        </a:rPr>
                        <a:t>6.</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4-AP (25</a:t>
                      </a:r>
                      <a:r>
                        <a:rPr lang="en-US" sz="1600" dirty="0" smtClean="0">
                          <a:latin typeface="Symbol"/>
                          <a:ea typeface="Calibri"/>
                          <a:cs typeface="Times New Roman"/>
                        </a:rPr>
                        <a:t>0m</a:t>
                      </a:r>
                      <a:r>
                        <a:rPr lang="en-US" sz="1600" dirty="0" smtClean="0">
                          <a:latin typeface="Times New Roman"/>
                          <a:ea typeface="Calibri"/>
                          <a:cs typeface="Times New Roman"/>
                        </a:rPr>
                        <a:t>g)</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30.83±1.662 **</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0" marR="0" algn="ctr">
                        <a:lnSpc>
                          <a:spcPct val="150000"/>
                        </a:lnSpc>
                        <a:spcBef>
                          <a:spcPts val="0"/>
                        </a:spcBef>
                        <a:spcAft>
                          <a:spcPts val="0"/>
                        </a:spcAft>
                      </a:pPr>
                      <a:r>
                        <a:rPr lang="en-US" sz="1600" dirty="0">
                          <a:latin typeface="Times New Roman"/>
                          <a:ea typeface="Calibri"/>
                          <a:cs typeface="Times New Roman"/>
                        </a:rPr>
                        <a:t>7.</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4-AP (</a:t>
                      </a:r>
                      <a:r>
                        <a:rPr lang="en-US" sz="1600" dirty="0" smtClean="0">
                          <a:latin typeface="Symbol"/>
                          <a:ea typeface="Calibri"/>
                          <a:cs typeface="Times New Roman"/>
                        </a:rPr>
                        <a:t>500m</a:t>
                      </a:r>
                      <a:r>
                        <a:rPr lang="en-US" sz="1600" dirty="0" smtClean="0">
                          <a:latin typeface="Times New Roman"/>
                          <a:ea typeface="Calibri"/>
                          <a:cs typeface="Times New Roman"/>
                        </a:rPr>
                        <a:t>g)</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16±1.862 *** </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
        <p:nvSpPr>
          <p:cNvPr id="9" name="TextBox 8"/>
          <p:cNvSpPr txBox="1"/>
          <p:nvPr/>
        </p:nvSpPr>
        <p:spPr>
          <a:xfrm>
            <a:off x="214282" y="1928802"/>
            <a:ext cx="3286148"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IN" sz="2400" b="1" dirty="0">
                <a:solidFill>
                  <a:srgbClr val="006600"/>
                </a:solidFill>
                <a:latin typeface="Monotype Corsiva" pitchFamily="66" charset="0"/>
                <a:cs typeface="Arial" charset="0"/>
              </a:rPr>
              <a:t>Number of branching points</a:t>
            </a:r>
          </a:p>
        </p:txBody>
      </p:sp>
      <p:pic>
        <p:nvPicPr>
          <p:cNvPr id="10" name="Picture 9"/>
          <p:cNvPicPr/>
          <p:nvPr/>
        </p:nvPicPr>
        <p:blipFill>
          <a:blip r:embed="rId2"/>
          <a:srcRect/>
          <a:stretch>
            <a:fillRect/>
          </a:stretch>
        </p:blipFill>
        <p:spPr bwMode="auto">
          <a:xfrm>
            <a:off x="4857752" y="2428868"/>
            <a:ext cx="4286248" cy="37147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285750" y="2000250"/>
            <a:ext cx="8286750" cy="369888"/>
          </a:xfrm>
          <a:prstGeom prst="rect">
            <a:avLst/>
          </a:prstGeom>
          <a:noFill/>
          <a:ln w="9525">
            <a:noFill/>
            <a:miter lim="800000"/>
            <a:headEnd/>
            <a:tailEnd/>
          </a:ln>
        </p:spPr>
        <p:txBody>
          <a:bodyPr>
            <a:spAutoFit/>
          </a:bodyPr>
          <a:lstStyle/>
          <a:p>
            <a:r>
              <a:rPr lang="en-US">
                <a:solidFill>
                  <a:srgbClr val="00B0F0"/>
                </a:solidFill>
              </a:rPr>
              <a:t>Images were captured from </a:t>
            </a:r>
            <a:r>
              <a:rPr lang="en-US" b="1">
                <a:solidFill>
                  <a:srgbClr val="00B0F0"/>
                </a:solidFill>
              </a:rPr>
              <a:t>Trinocular Microscope </a:t>
            </a:r>
            <a:r>
              <a:rPr lang="en-US">
                <a:solidFill>
                  <a:srgbClr val="00B0F0"/>
                </a:solidFill>
              </a:rPr>
              <a:t>at magnification of </a:t>
            </a:r>
            <a:r>
              <a:rPr lang="en-US" b="1">
                <a:solidFill>
                  <a:srgbClr val="00B0F0"/>
                </a:solidFill>
              </a:rPr>
              <a:t>40X</a:t>
            </a:r>
            <a:r>
              <a:rPr lang="en-US">
                <a:solidFill>
                  <a:srgbClr val="00B0F0"/>
                </a:solidFill>
              </a:rPr>
              <a:t>.</a:t>
            </a:r>
          </a:p>
        </p:txBody>
      </p:sp>
      <p:sp>
        <p:nvSpPr>
          <p:cNvPr id="43011" name="Rectangle 13"/>
          <p:cNvSpPr>
            <a:spLocks noChangeArrowheads="1"/>
          </p:cNvSpPr>
          <p:nvPr/>
        </p:nvSpPr>
        <p:spPr bwMode="auto">
          <a:xfrm>
            <a:off x="214313" y="1214438"/>
            <a:ext cx="1798637" cy="461962"/>
          </a:xfrm>
          <a:prstGeom prst="rect">
            <a:avLst/>
          </a:prstGeom>
          <a:noFill/>
          <a:ln w="9525">
            <a:noFill/>
            <a:miter lim="800000"/>
            <a:headEnd/>
            <a:tailEnd/>
          </a:ln>
        </p:spPr>
        <p:txBody>
          <a:bodyPr wrap="none">
            <a:spAutoFit/>
          </a:bodyPr>
          <a:lstStyle/>
          <a:p>
            <a:r>
              <a:rPr lang="en-US" sz="2400">
                <a:latin typeface="Comic Sans MS" pitchFamily="66" charset="0"/>
              </a:rPr>
              <a:t>CAM Assay</a:t>
            </a:r>
            <a:endParaRPr lang="en-IN" sz="2400"/>
          </a:p>
        </p:txBody>
      </p:sp>
      <p:sp>
        <p:nvSpPr>
          <p:cNvPr id="43012" name="Rectangle 5"/>
          <p:cNvSpPr>
            <a:spLocks noChangeArrowheads="1"/>
          </p:cNvSpPr>
          <p:nvPr/>
        </p:nvSpPr>
        <p:spPr bwMode="auto">
          <a:xfrm>
            <a:off x="214313" y="500063"/>
            <a:ext cx="1301750" cy="523875"/>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Results</a:t>
            </a:r>
            <a:endParaRPr lang="en-IN" sz="2800" b="1">
              <a:latin typeface="Times New Roman" pitchFamily="18" charset="0"/>
              <a:cs typeface="Times New Roman" pitchFamily="18" charset="0"/>
            </a:endParaRPr>
          </a:p>
        </p:txBody>
      </p:sp>
      <p:pic>
        <p:nvPicPr>
          <p:cNvPr id="7" name="Picture 6" descr="D:\ANGIOGENESIS FILES\THESIS WRITING\IN VOVO\CAM Edit\edit.jpg"/>
          <p:cNvPicPr/>
          <p:nvPr/>
        </p:nvPicPr>
        <p:blipFill>
          <a:blip r:embed="rId2"/>
          <a:srcRect/>
          <a:stretch>
            <a:fillRect/>
          </a:stretch>
        </p:blipFill>
        <p:spPr bwMode="auto">
          <a:xfrm>
            <a:off x="428625" y="2714625"/>
            <a:ext cx="2625725" cy="2214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D:\ANGIOGENESIS FILES\THESIS WRITING\IN VOVO\CAM Edit\IMG_2326.jpg"/>
          <p:cNvPicPr/>
          <p:nvPr/>
        </p:nvPicPr>
        <p:blipFill>
          <a:blip r:embed="rId3"/>
          <a:srcRect/>
          <a:stretch>
            <a:fillRect/>
          </a:stretch>
        </p:blipFill>
        <p:spPr bwMode="auto">
          <a:xfrm>
            <a:off x="3357563" y="2714625"/>
            <a:ext cx="2514600" cy="2214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D:\ANGIOGENESIS FILES\THESIS WRITING\IN VOVO\CAM Edit\IMG_2318.jpg"/>
          <p:cNvPicPr/>
          <p:nvPr/>
        </p:nvPicPr>
        <p:blipFill>
          <a:blip r:embed="rId4"/>
          <a:srcRect/>
          <a:stretch>
            <a:fillRect/>
          </a:stretch>
        </p:blipFill>
        <p:spPr bwMode="auto">
          <a:xfrm>
            <a:off x="6215063" y="2714625"/>
            <a:ext cx="2538412" cy="2214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016" name="Rectangle 9"/>
          <p:cNvSpPr>
            <a:spLocks noChangeArrowheads="1"/>
          </p:cNvSpPr>
          <p:nvPr/>
        </p:nvSpPr>
        <p:spPr bwMode="auto">
          <a:xfrm>
            <a:off x="1000125" y="5143500"/>
            <a:ext cx="7858125"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Control                                 Mefloquine (10 </a:t>
            </a:r>
            <a:r>
              <a:rPr lang="en-US" b="1">
                <a:latin typeface="Symbol" pitchFamily="18" charset="2"/>
                <a:cs typeface="Times New Roman" pitchFamily="18" charset="0"/>
              </a:rPr>
              <a:t>m</a:t>
            </a:r>
            <a:r>
              <a:rPr lang="en-US" b="1">
                <a:latin typeface="Times New Roman" pitchFamily="18" charset="0"/>
                <a:cs typeface="Times New Roman" pitchFamily="18" charset="0"/>
              </a:rPr>
              <a:t>g)                   Mefloquine (50</a:t>
            </a:r>
            <a:r>
              <a:rPr lang="en-US" b="1">
                <a:latin typeface="Symbol" pitchFamily="18" charset="2"/>
                <a:cs typeface="Times New Roman" pitchFamily="18" charset="0"/>
              </a:rPr>
              <a:t> m</a:t>
            </a:r>
            <a:r>
              <a:rPr lang="en-US" b="1">
                <a:latin typeface="Times New Roman" pitchFamily="18" charset="0"/>
                <a:cs typeface="Times New Roman" pitchFamily="18" charset="0"/>
              </a:rPr>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3"/>
          <p:cNvSpPr>
            <a:spLocks noChangeArrowheads="1"/>
          </p:cNvSpPr>
          <p:nvPr/>
        </p:nvSpPr>
        <p:spPr bwMode="auto">
          <a:xfrm>
            <a:off x="214313" y="1143000"/>
            <a:ext cx="1870075" cy="461963"/>
          </a:xfrm>
          <a:prstGeom prst="rect">
            <a:avLst/>
          </a:prstGeom>
          <a:noFill/>
          <a:ln w="9525">
            <a:noFill/>
            <a:miter lim="800000"/>
            <a:headEnd/>
            <a:tailEnd/>
          </a:ln>
        </p:spPr>
        <p:txBody>
          <a:bodyPr wrap="none">
            <a:spAutoFit/>
          </a:bodyPr>
          <a:lstStyle/>
          <a:p>
            <a:r>
              <a:rPr lang="en-US" sz="2400">
                <a:latin typeface="Comic Sans MS" pitchFamily="66" charset="0"/>
              </a:rPr>
              <a:t>CAM Assay</a:t>
            </a:r>
            <a:endParaRPr lang="en-IN" sz="2400"/>
          </a:p>
        </p:txBody>
      </p:sp>
      <p:sp>
        <p:nvSpPr>
          <p:cNvPr id="44035" name="Rectangle 4"/>
          <p:cNvSpPr>
            <a:spLocks noChangeArrowheads="1"/>
          </p:cNvSpPr>
          <p:nvPr/>
        </p:nvSpPr>
        <p:spPr bwMode="auto">
          <a:xfrm>
            <a:off x="214313" y="500063"/>
            <a:ext cx="1301750" cy="523875"/>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Results</a:t>
            </a:r>
            <a:endParaRPr lang="en-IN" sz="2800" b="1">
              <a:latin typeface="Times New Roman" pitchFamily="18" charset="0"/>
              <a:cs typeface="Times New Roman" pitchFamily="18" charset="0"/>
            </a:endParaRPr>
          </a:p>
        </p:txBody>
      </p:sp>
      <p:sp>
        <p:nvSpPr>
          <p:cNvPr id="44036" name="Rectangle 9"/>
          <p:cNvSpPr>
            <a:spLocks noChangeArrowheads="1"/>
          </p:cNvSpPr>
          <p:nvPr/>
        </p:nvSpPr>
        <p:spPr bwMode="auto">
          <a:xfrm>
            <a:off x="500063" y="3929063"/>
            <a:ext cx="8358187" cy="369887"/>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    Mefloquine (100</a:t>
            </a:r>
            <a:r>
              <a:rPr lang="en-US" b="1">
                <a:latin typeface="Symbol" pitchFamily="18" charset="2"/>
                <a:cs typeface="Times New Roman" pitchFamily="18" charset="0"/>
              </a:rPr>
              <a:t>m</a:t>
            </a:r>
            <a:r>
              <a:rPr lang="en-US" b="1">
                <a:latin typeface="Times New Roman" pitchFamily="18" charset="0"/>
                <a:cs typeface="Times New Roman" pitchFamily="18" charset="0"/>
              </a:rPr>
              <a:t>g)                       4-AP (100</a:t>
            </a:r>
            <a:r>
              <a:rPr lang="en-US" b="1">
                <a:latin typeface="Symbol" pitchFamily="18" charset="2"/>
                <a:cs typeface="Times New Roman" pitchFamily="18" charset="0"/>
              </a:rPr>
              <a:t> m</a:t>
            </a:r>
            <a:r>
              <a:rPr lang="en-US" b="1">
                <a:latin typeface="Times New Roman" pitchFamily="18" charset="0"/>
                <a:cs typeface="Times New Roman" pitchFamily="18" charset="0"/>
              </a:rPr>
              <a:t>g)                          4-AP (250 </a:t>
            </a:r>
            <a:r>
              <a:rPr lang="en-US" b="1">
                <a:latin typeface="Symbol" pitchFamily="18" charset="2"/>
                <a:cs typeface="Times New Roman" pitchFamily="18" charset="0"/>
              </a:rPr>
              <a:t>m</a:t>
            </a:r>
            <a:r>
              <a:rPr lang="en-US" b="1">
                <a:latin typeface="Times New Roman" pitchFamily="18" charset="0"/>
                <a:cs typeface="Times New Roman" pitchFamily="18" charset="0"/>
              </a:rPr>
              <a:t>g)</a:t>
            </a:r>
          </a:p>
        </p:txBody>
      </p:sp>
      <p:pic>
        <p:nvPicPr>
          <p:cNvPr id="8" name="Picture 7" descr="D:\ANGIOGENESIS FILES\THESIS WRITING\IN VOVO\CAM Edit\IMG_2346ed.jpg"/>
          <p:cNvPicPr/>
          <p:nvPr/>
        </p:nvPicPr>
        <p:blipFill>
          <a:blip r:embed="rId2"/>
          <a:srcRect/>
          <a:stretch>
            <a:fillRect/>
          </a:stretch>
        </p:blipFill>
        <p:spPr bwMode="auto">
          <a:xfrm>
            <a:off x="530225" y="2014538"/>
            <a:ext cx="2516188"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D:\ANGIOGENESIS FILES\THESIS WRITING\IN VOVO\CAM Edit\IMG_2364 editt.jpg"/>
          <p:cNvPicPr/>
          <p:nvPr/>
        </p:nvPicPr>
        <p:blipFill>
          <a:blip r:embed="rId3"/>
          <a:srcRect/>
          <a:stretch>
            <a:fillRect/>
          </a:stretch>
        </p:blipFill>
        <p:spPr bwMode="auto">
          <a:xfrm>
            <a:off x="3357563" y="2000250"/>
            <a:ext cx="2500312"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ANGIOGENESIS FILES\THESIS WRITING\IN VOVO\CAM Edit\IMG_2372 edit.jpg"/>
          <p:cNvPicPr/>
          <p:nvPr/>
        </p:nvPicPr>
        <p:blipFill>
          <a:blip r:embed="rId4"/>
          <a:srcRect/>
          <a:stretch>
            <a:fillRect/>
          </a:stretch>
        </p:blipFill>
        <p:spPr bwMode="auto">
          <a:xfrm>
            <a:off x="6143625" y="2000250"/>
            <a:ext cx="2632075"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Users\Sindhuri Ammineni\AppData\Local\Microsoft\Windows\Temporary Internet Files\Content.Word\IMG_2301.jpg"/>
          <p:cNvPicPr/>
          <p:nvPr/>
        </p:nvPicPr>
        <p:blipFill>
          <a:blip r:embed="rId5"/>
          <a:srcRect/>
          <a:stretch>
            <a:fillRect/>
          </a:stretch>
        </p:blipFill>
        <p:spPr bwMode="auto">
          <a:xfrm>
            <a:off x="3286125" y="4286250"/>
            <a:ext cx="2695575"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4041" name="Rectangle 11"/>
          <p:cNvSpPr>
            <a:spLocks noChangeArrowheads="1"/>
          </p:cNvSpPr>
          <p:nvPr/>
        </p:nvSpPr>
        <p:spPr bwMode="auto">
          <a:xfrm>
            <a:off x="3929063" y="6143625"/>
            <a:ext cx="1638300"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4-AP (</a:t>
            </a:r>
            <a:r>
              <a:rPr lang="en-US" b="1">
                <a:latin typeface="Symbol" pitchFamily="18" charset="2"/>
                <a:cs typeface="Times New Roman" pitchFamily="18" charset="0"/>
              </a:rPr>
              <a:t>500 m</a:t>
            </a:r>
            <a:r>
              <a:rPr lang="en-US" b="1">
                <a:latin typeface="Times" pitchFamily="18" charset="0"/>
                <a:cs typeface="Times New Roman" pitchFamily="18" charset="0"/>
              </a:rPr>
              <a:t>M</a:t>
            </a:r>
            <a:r>
              <a:rPr lang="en-US" b="1">
                <a:latin typeface="Times New Roman" pitchFamily="18" charset="0"/>
                <a:cs typeface="Times New Roman" pitchFamily="18" charset="0"/>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214313" y="285750"/>
            <a:ext cx="1301750" cy="523875"/>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Results</a:t>
            </a:r>
            <a:endParaRPr lang="en-IN" sz="2800" b="1">
              <a:latin typeface="Times New Roman" pitchFamily="18" charset="0"/>
              <a:cs typeface="Times New Roman" pitchFamily="18" charset="0"/>
            </a:endParaRPr>
          </a:p>
        </p:txBody>
      </p:sp>
      <p:sp>
        <p:nvSpPr>
          <p:cNvPr id="45059" name="Rectangle 13"/>
          <p:cNvSpPr>
            <a:spLocks noChangeArrowheads="1"/>
          </p:cNvSpPr>
          <p:nvPr/>
        </p:nvSpPr>
        <p:spPr bwMode="auto">
          <a:xfrm>
            <a:off x="214313" y="928688"/>
            <a:ext cx="1798637" cy="461962"/>
          </a:xfrm>
          <a:prstGeom prst="rect">
            <a:avLst/>
          </a:prstGeom>
          <a:noFill/>
          <a:ln w="9525">
            <a:noFill/>
            <a:miter lim="800000"/>
            <a:headEnd/>
            <a:tailEnd/>
          </a:ln>
        </p:spPr>
        <p:txBody>
          <a:bodyPr wrap="none">
            <a:spAutoFit/>
          </a:bodyPr>
          <a:lstStyle/>
          <a:p>
            <a:r>
              <a:rPr lang="en-US" sz="2400">
                <a:latin typeface="Comic Sans MS" pitchFamily="66" charset="0"/>
              </a:rPr>
              <a:t>CAM Assay</a:t>
            </a:r>
            <a:endParaRPr lang="en-IN" sz="2400"/>
          </a:p>
        </p:txBody>
      </p:sp>
      <p:sp>
        <p:nvSpPr>
          <p:cNvPr id="6" name="TextBox 5"/>
          <p:cNvSpPr txBox="1"/>
          <p:nvPr/>
        </p:nvSpPr>
        <p:spPr>
          <a:xfrm>
            <a:off x="214282" y="1928802"/>
            <a:ext cx="3286148"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IN" sz="2400" b="1" dirty="0">
                <a:solidFill>
                  <a:srgbClr val="006600"/>
                </a:solidFill>
                <a:latin typeface="Monotype Corsiva" pitchFamily="66" charset="0"/>
                <a:cs typeface="Arial" charset="0"/>
              </a:rPr>
              <a:t>Angiogenesis score</a:t>
            </a:r>
          </a:p>
        </p:txBody>
      </p:sp>
      <p:graphicFrame>
        <p:nvGraphicFramePr>
          <p:cNvPr id="7" name="Chart 6"/>
          <p:cNvGraphicFramePr/>
          <p:nvPr/>
        </p:nvGraphicFramePr>
        <p:xfrm>
          <a:off x="142844" y="2571744"/>
          <a:ext cx="5143536" cy="3643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nvGraphicFramePr>
        <p:xfrm>
          <a:off x="5500688" y="2786063"/>
          <a:ext cx="3429056" cy="2925440"/>
        </p:xfrm>
        <a:graphic>
          <a:graphicData uri="http://schemas.openxmlformats.org/drawingml/2006/table">
            <a:tbl>
              <a:tblPr firstRow="1" bandRow="1">
                <a:tableStyleId>{5C22544A-7EE6-4342-B048-85BDC9FD1C3A}</a:tableStyleId>
              </a:tblPr>
              <a:tblGrid>
                <a:gridCol w="1428760"/>
                <a:gridCol w="2000296"/>
              </a:tblGrid>
              <a:tr h="1000132">
                <a:tc>
                  <a:txBody>
                    <a:bodyPr/>
                    <a:lstStyle/>
                    <a:p>
                      <a:pPr algn="ctr"/>
                      <a:r>
                        <a:rPr lang="en-US" dirty="0" smtClean="0">
                          <a:solidFill>
                            <a:schemeClr val="accent6">
                              <a:lumMod val="75000"/>
                            </a:schemeClr>
                          </a:solidFill>
                        </a:rPr>
                        <a:t>No. of branching points</a:t>
                      </a:r>
                      <a:endParaRPr lang="en-IN" dirty="0">
                        <a:solidFill>
                          <a:schemeClr val="accent6">
                            <a:lumMod val="75000"/>
                          </a:schemeClr>
                        </a:solidFill>
                      </a:endParaRPr>
                    </a:p>
                  </a:txBody>
                  <a:tcPr>
                    <a:solidFill>
                      <a:schemeClr val="accent1">
                        <a:lumMod val="75000"/>
                      </a:schemeClr>
                    </a:solidFill>
                  </a:tcPr>
                </a:tc>
                <a:tc>
                  <a:txBody>
                    <a:bodyPr/>
                    <a:lstStyle/>
                    <a:p>
                      <a:pPr algn="ctr"/>
                      <a:r>
                        <a:rPr lang="en-US" dirty="0" smtClean="0">
                          <a:solidFill>
                            <a:schemeClr val="accent6">
                              <a:lumMod val="75000"/>
                            </a:schemeClr>
                          </a:solidFill>
                        </a:rPr>
                        <a:t>Angiogenesis</a:t>
                      </a:r>
                      <a:r>
                        <a:rPr lang="en-US" baseline="0" dirty="0" smtClean="0">
                          <a:solidFill>
                            <a:schemeClr val="accent6">
                              <a:lumMod val="75000"/>
                            </a:schemeClr>
                          </a:solidFill>
                        </a:rPr>
                        <a:t> score</a:t>
                      </a:r>
                      <a:endParaRPr lang="en-IN" dirty="0">
                        <a:solidFill>
                          <a:schemeClr val="accent6">
                            <a:lumMod val="75000"/>
                          </a:schemeClr>
                        </a:solidFill>
                      </a:endParaRPr>
                    </a:p>
                  </a:txBody>
                  <a:tcPr>
                    <a:solidFill>
                      <a:schemeClr val="accent1">
                        <a:lumMod val="75000"/>
                      </a:schemeClr>
                    </a:solidFill>
                  </a:tcPr>
                </a:tc>
              </a:tr>
              <a:tr h="481327">
                <a:tc>
                  <a:txBody>
                    <a:bodyPr/>
                    <a:lstStyle/>
                    <a:p>
                      <a:pPr algn="ctr"/>
                      <a:r>
                        <a:rPr lang="en-US" sz="1800" b="1" kern="1200" dirty="0" smtClean="0">
                          <a:solidFill>
                            <a:schemeClr val="bg1"/>
                          </a:solidFill>
                          <a:latin typeface="+mn-lt"/>
                          <a:ea typeface="+mn-ea"/>
                          <a:cs typeface="+mn-cs"/>
                        </a:rPr>
                        <a:t>≥35</a:t>
                      </a:r>
                      <a:endParaRPr lang="en-IN" b="1" dirty="0">
                        <a:solidFill>
                          <a:schemeClr val="bg1"/>
                        </a:solidFill>
                      </a:endParaRPr>
                    </a:p>
                  </a:txBody>
                  <a:tcPr>
                    <a:solidFill>
                      <a:schemeClr val="accent5">
                        <a:lumMod val="10000"/>
                      </a:schemeClr>
                    </a:solidFill>
                  </a:tcPr>
                </a:tc>
                <a:tc>
                  <a:txBody>
                    <a:bodyPr/>
                    <a:lstStyle/>
                    <a:p>
                      <a:pPr algn="ctr"/>
                      <a:r>
                        <a:rPr lang="en-US" b="1" dirty="0" smtClean="0">
                          <a:solidFill>
                            <a:schemeClr val="bg1"/>
                          </a:solidFill>
                        </a:rPr>
                        <a:t>4</a:t>
                      </a:r>
                      <a:endParaRPr lang="en-IN" b="1" dirty="0">
                        <a:solidFill>
                          <a:schemeClr val="bg1"/>
                        </a:solidFill>
                      </a:endParaRPr>
                    </a:p>
                  </a:txBody>
                  <a:tcPr>
                    <a:solidFill>
                      <a:schemeClr val="accent5">
                        <a:lumMod val="10000"/>
                      </a:schemeClr>
                    </a:solidFill>
                  </a:tcPr>
                </a:tc>
              </a:tr>
              <a:tr h="481327">
                <a:tc>
                  <a:txBody>
                    <a:bodyPr/>
                    <a:lstStyle/>
                    <a:p>
                      <a:pPr algn="ctr"/>
                      <a:r>
                        <a:rPr lang="en-US" sz="1800" b="1" kern="1200" dirty="0" smtClean="0">
                          <a:solidFill>
                            <a:schemeClr val="bg1"/>
                          </a:solidFill>
                          <a:latin typeface="+mn-lt"/>
                          <a:ea typeface="+mn-ea"/>
                          <a:cs typeface="+mn-cs"/>
                        </a:rPr>
                        <a:t>25-34</a:t>
                      </a:r>
                      <a:endParaRPr lang="en-IN" b="1" dirty="0">
                        <a:solidFill>
                          <a:schemeClr val="bg1"/>
                        </a:solidFill>
                      </a:endParaRPr>
                    </a:p>
                  </a:txBody>
                  <a:tcPr>
                    <a:solidFill>
                      <a:schemeClr val="accent5">
                        <a:lumMod val="10000"/>
                      </a:schemeClr>
                    </a:solidFill>
                  </a:tcPr>
                </a:tc>
                <a:tc>
                  <a:txBody>
                    <a:bodyPr/>
                    <a:lstStyle/>
                    <a:p>
                      <a:pPr algn="ctr"/>
                      <a:r>
                        <a:rPr lang="en-US" b="1" dirty="0" smtClean="0">
                          <a:solidFill>
                            <a:schemeClr val="bg1"/>
                          </a:solidFill>
                        </a:rPr>
                        <a:t>3</a:t>
                      </a:r>
                      <a:endParaRPr lang="en-IN" b="1" dirty="0">
                        <a:solidFill>
                          <a:schemeClr val="bg1"/>
                        </a:solidFill>
                      </a:endParaRPr>
                    </a:p>
                  </a:txBody>
                  <a:tcPr>
                    <a:solidFill>
                      <a:schemeClr val="accent5">
                        <a:lumMod val="10000"/>
                      </a:schemeClr>
                    </a:solidFill>
                  </a:tcPr>
                </a:tc>
              </a:tr>
              <a:tr h="481327">
                <a:tc>
                  <a:txBody>
                    <a:bodyPr/>
                    <a:lstStyle/>
                    <a:p>
                      <a:pPr algn="ctr"/>
                      <a:r>
                        <a:rPr lang="en-US" sz="1800" b="1" kern="1200" dirty="0" smtClean="0">
                          <a:solidFill>
                            <a:schemeClr val="bg1"/>
                          </a:solidFill>
                          <a:latin typeface="+mn-lt"/>
                          <a:ea typeface="+mn-ea"/>
                          <a:cs typeface="+mn-cs"/>
                        </a:rPr>
                        <a:t>15-24</a:t>
                      </a:r>
                      <a:endParaRPr lang="en-IN" b="1" dirty="0">
                        <a:solidFill>
                          <a:schemeClr val="bg1"/>
                        </a:solidFill>
                      </a:endParaRPr>
                    </a:p>
                  </a:txBody>
                  <a:tcPr>
                    <a:solidFill>
                      <a:schemeClr val="accent5">
                        <a:lumMod val="10000"/>
                      </a:schemeClr>
                    </a:solidFill>
                  </a:tcPr>
                </a:tc>
                <a:tc>
                  <a:txBody>
                    <a:bodyPr/>
                    <a:lstStyle/>
                    <a:p>
                      <a:pPr algn="ctr"/>
                      <a:r>
                        <a:rPr lang="en-US" b="1" dirty="0" smtClean="0">
                          <a:solidFill>
                            <a:schemeClr val="bg1"/>
                          </a:solidFill>
                        </a:rPr>
                        <a:t>2</a:t>
                      </a:r>
                      <a:endParaRPr lang="en-IN" b="1" dirty="0">
                        <a:solidFill>
                          <a:schemeClr val="bg1"/>
                        </a:solidFill>
                      </a:endParaRPr>
                    </a:p>
                  </a:txBody>
                  <a:tcPr>
                    <a:solidFill>
                      <a:schemeClr val="accent5">
                        <a:lumMod val="10000"/>
                      </a:schemeClr>
                    </a:solidFill>
                  </a:tcPr>
                </a:tc>
              </a:tr>
              <a:tr h="481327">
                <a:tc>
                  <a:txBody>
                    <a:bodyPr/>
                    <a:lstStyle/>
                    <a:p>
                      <a:pPr algn="ctr"/>
                      <a:r>
                        <a:rPr lang="en-US" sz="1800" b="1" kern="1200" dirty="0" smtClean="0">
                          <a:solidFill>
                            <a:schemeClr val="bg1"/>
                          </a:solidFill>
                          <a:latin typeface="+mn-lt"/>
                          <a:ea typeface="+mn-ea"/>
                          <a:cs typeface="+mn-cs"/>
                        </a:rPr>
                        <a:t>&lt;15</a:t>
                      </a:r>
                      <a:endParaRPr lang="en-IN" b="1" dirty="0">
                        <a:solidFill>
                          <a:schemeClr val="bg1"/>
                        </a:solidFill>
                      </a:endParaRPr>
                    </a:p>
                  </a:txBody>
                  <a:tcPr>
                    <a:solidFill>
                      <a:schemeClr val="accent5">
                        <a:lumMod val="10000"/>
                      </a:schemeClr>
                    </a:solidFill>
                  </a:tcPr>
                </a:tc>
                <a:tc>
                  <a:txBody>
                    <a:bodyPr/>
                    <a:lstStyle/>
                    <a:p>
                      <a:pPr algn="ctr"/>
                      <a:r>
                        <a:rPr lang="en-US" b="1" dirty="0" smtClean="0">
                          <a:solidFill>
                            <a:schemeClr val="bg1"/>
                          </a:solidFill>
                        </a:rPr>
                        <a:t>1</a:t>
                      </a:r>
                      <a:endParaRPr lang="en-IN" b="1" dirty="0">
                        <a:solidFill>
                          <a:schemeClr val="bg1"/>
                        </a:solidFill>
                      </a:endParaRPr>
                    </a:p>
                  </a:txBody>
                  <a:tcPr>
                    <a:solidFill>
                      <a:schemeClr val="accent5">
                        <a:lumMod val="1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057401"/>
          <a:ext cx="9144001" cy="3124201"/>
        </p:xfrm>
        <a:graphic>
          <a:graphicData uri="http://schemas.openxmlformats.org/drawingml/2006/table">
            <a:tbl>
              <a:tblPr>
                <a:effectLst/>
              </a:tblPr>
              <a:tblGrid>
                <a:gridCol w="929898"/>
                <a:gridCol w="1627322"/>
                <a:gridCol w="1704814"/>
                <a:gridCol w="1807863"/>
                <a:gridCol w="1049693"/>
                <a:gridCol w="1049693"/>
                <a:gridCol w="974718"/>
              </a:tblGrid>
              <a:tr h="428934">
                <a:tc rowSpan="2">
                  <a:txBody>
                    <a:bodyPr/>
                    <a:lstStyle/>
                    <a:p>
                      <a:pPr marL="0" marR="0" algn="ctr">
                        <a:lnSpc>
                          <a:spcPct val="150000"/>
                        </a:lnSpc>
                        <a:spcBef>
                          <a:spcPts val="0"/>
                        </a:spcBef>
                        <a:spcAft>
                          <a:spcPts val="0"/>
                        </a:spcAft>
                      </a:pPr>
                      <a:r>
                        <a:rPr lang="en-US" sz="1600" b="1" dirty="0" err="1">
                          <a:solidFill>
                            <a:srgbClr val="A50021"/>
                          </a:solidFill>
                          <a:latin typeface="Comic Sans MS" pitchFamily="66" charset="0"/>
                          <a:ea typeface="Calibri"/>
                          <a:cs typeface="Times New Roman"/>
                        </a:rPr>
                        <a:t>S.No</a:t>
                      </a:r>
                      <a:r>
                        <a:rPr lang="en-US" sz="1600" b="1" dirty="0">
                          <a:solidFill>
                            <a:srgbClr val="A50021"/>
                          </a:solidFill>
                          <a:latin typeface="Comic Sans MS" pitchFamily="66" charset="0"/>
                          <a:ea typeface="Calibri"/>
                          <a:cs typeface="Times New Roman"/>
                        </a:rPr>
                        <a:t>.</a:t>
                      </a:r>
                      <a:endParaRPr lang="en-US" sz="1600" dirty="0">
                        <a:solidFill>
                          <a:srgbClr val="A50021"/>
                        </a:solidFill>
                        <a:latin typeface="Comic Sans MS" pitchFamily="66" charset="0"/>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50000"/>
                        </a:lnSpc>
                        <a:spcBef>
                          <a:spcPts val="0"/>
                        </a:spcBef>
                        <a:spcAft>
                          <a:spcPts val="0"/>
                        </a:spcAft>
                      </a:pPr>
                      <a:r>
                        <a:rPr lang="en-US" sz="1600" b="1" dirty="0">
                          <a:solidFill>
                            <a:srgbClr val="A50021"/>
                          </a:solidFill>
                          <a:latin typeface="Comic Sans MS" pitchFamily="66" charset="0"/>
                          <a:ea typeface="Calibri"/>
                          <a:cs typeface="Times New Roman"/>
                        </a:rPr>
                        <a:t>Experimental method</a:t>
                      </a:r>
                      <a:endParaRPr lang="en-US" sz="1600" dirty="0">
                        <a:solidFill>
                          <a:srgbClr val="A50021"/>
                        </a:solidFill>
                        <a:latin typeface="Comic Sans MS" pitchFamily="66" charset="0"/>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50000"/>
                        </a:lnSpc>
                        <a:spcBef>
                          <a:spcPts val="0"/>
                        </a:spcBef>
                        <a:spcAft>
                          <a:spcPts val="0"/>
                        </a:spcAft>
                      </a:pPr>
                      <a:r>
                        <a:rPr lang="en-US" sz="1600" b="1" dirty="0">
                          <a:solidFill>
                            <a:srgbClr val="A50021"/>
                          </a:solidFill>
                          <a:latin typeface="Comic Sans MS" pitchFamily="66" charset="0"/>
                          <a:ea typeface="Calibri"/>
                          <a:cs typeface="Times New Roman"/>
                        </a:rPr>
                        <a:t>Parameter</a:t>
                      </a:r>
                      <a:endParaRPr lang="en-US" sz="1600" dirty="0">
                        <a:solidFill>
                          <a:srgbClr val="A50021"/>
                        </a:solidFill>
                        <a:latin typeface="Comic Sans MS" pitchFamily="66" charset="0"/>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50000"/>
                        </a:lnSpc>
                        <a:spcBef>
                          <a:spcPts val="0"/>
                        </a:spcBef>
                        <a:spcAft>
                          <a:spcPts val="0"/>
                        </a:spcAft>
                      </a:pPr>
                      <a:r>
                        <a:rPr lang="en-US" sz="1600" b="1" dirty="0">
                          <a:solidFill>
                            <a:srgbClr val="A50021"/>
                          </a:solidFill>
                          <a:latin typeface="Comic Sans MS" pitchFamily="66" charset="0"/>
                          <a:ea typeface="Calibri"/>
                          <a:cs typeface="Times New Roman"/>
                        </a:rPr>
                        <a:t>Treatment</a:t>
                      </a:r>
                      <a:endParaRPr lang="en-US" sz="1600" dirty="0">
                        <a:solidFill>
                          <a:srgbClr val="A50021"/>
                        </a:solidFill>
                        <a:latin typeface="Comic Sans MS" pitchFamily="66" charset="0"/>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0" marR="0" algn="ctr">
                        <a:lnSpc>
                          <a:spcPct val="150000"/>
                        </a:lnSpc>
                        <a:spcBef>
                          <a:spcPts val="0"/>
                        </a:spcBef>
                        <a:spcAft>
                          <a:spcPts val="0"/>
                        </a:spcAft>
                      </a:pPr>
                      <a:r>
                        <a:rPr lang="en-US" sz="1600" b="1" dirty="0">
                          <a:solidFill>
                            <a:srgbClr val="A50021"/>
                          </a:solidFill>
                          <a:latin typeface="Comic Sans MS" pitchFamily="66" charset="0"/>
                          <a:ea typeface="Calibri"/>
                          <a:cs typeface="Times New Roman"/>
                        </a:rPr>
                        <a:t>Significance</a:t>
                      </a:r>
                      <a:endParaRPr lang="en-US" sz="1600" dirty="0">
                        <a:solidFill>
                          <a:srgbClr val="A50021"/>
                        </a:solidFill>
                        <a:latin typeface="Comic Sans MS" pitchFamily="66" charset="0"/>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85786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600" b="1" dirty="0">
                          <a:solidFill>
                            <a:srgbClr val="A50021"/>
                          </a:solidFill>
                          <a:latin typeface="Comic Sans MS" pitchFamily="66" charset="0"/>
                          <a:ea typeface="Calibri"/>
                          <a:cs typeface="Times New Roman"/>
                        </a:rPr>
                        <a:t>Low dose</a:t>
                      </a:r>
                      <a:endParaRPr lang="en-US" sz="1600" dirty="0">
                        <a:solidFill>
                          <a:srgbClr val="A50021"/>
                        </a:solidFill>
                        <a:latin typeface="Comic Sans MS" pitchFamily="66" charset="0"/>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600" b="1" dirty="0">
                          <a:solidFill>
                            <a:srgbClr val="A50021"/>
                          </a:solidFill>
                          <a:latin typeface="Comic Sans MS" pitchFamily="66" charset="0"/>
                          <a:ea typeface="Calibri"/>
                          <a:cs typeface="Times New Roman"/>
                        </a:rPr>
                        <a:t>Medium dose</a:t>
                      </a:r>
                      <a:endParaRPr lang="en-US" sz="1600" dirty="0">
                        <a:solidFill>
                          <a:srgbClr val="A50021"/>
                        </a:solidFill>
                        <a:latin typeface="Comic Sans MS" pitchFamily="66" charset="0"/>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600" b="1" dirty="0">
                          <a:solidFill>
                            <a:srgbClr val="A50021"/>
                          </a:solidFill>
                          <a:latin typeface="Comic Sans MS" pitchFamily="66" charset="0"/>
                          <a:ea typeface="Calibri"/>
                          <a:cs typeface="Times New Roman"/>
                        </a:rPr>
                        <a:t>High dose</a:t>
                      </a:r>
                      <a:endParaRPr lang="en-US" sz="1600" dirty="0">
                        <a:solidFill>
                          <a:srgbClr val="A50021"/>
                        </a:solidFill>
                        <a:latin typeface="Comic Sans MS" pitchFamily="66" charset="0"/>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8934">
                <a:tc rowSpan="4">
                  <a:txBody>
                    <a:bodyPr/>
                    <a:lstStyle/>
                    <a:p>
                      <a:pPr marL="0" marR="0" algn="ctr">
                        <a:lnSpc>
                          <a:spcPct val="150000"/>
                        </a:lnSpc>
                        <a:spcBef>
                          <a:spcPts val="0"/>
                        </a:spcBef>
                        <a:spcAft>
                          <a:spcPts val="0"/>
                        </a:spcAft>
                      </a:pPr>
                      <a:r>
                        <a:rPr lang="en-US" sz="1600" b="1" dirty="0">
                          <a:latin typeface="Times New Roman"/>
                          <a:ea typeface="Calibri"/>
                          <a:cs typeface="Times New Roman"/>
                        </a:rPr>
                        <a:t>1</a:t>
                      </a:r>
                      <a:r>
                        <a:rPr lang="en-US" sz="1600" b="1" dirty="0" smtClean="0">
                          <a:latin typeface="Times New Roman"/>
                          <a:ea typeface="Calibri"/>
                          <a:cs typeface="Times New Roman"/>
                        </a:rPr>
                        <a:t>.</a:t>
                      </a:r>
                      <a:endParaRPr lang="en-US" sz="1600" dirty="0">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4">
                  <a:txBody>
                    <a:bodyPr/>
                    <a:lstStyle/>
                    <a:p>
                      <a:pPr marL="0" marR="0">
                        <a:lnSpc>
                          <a:spcPct val="150000"/>
                        </a:lnSpc>
                        <a:spcBef>
                          <a:spcPts val="0"/>
                        </a:spcBef>
                        <a:spcAft>
                          <a:spcPts val="0"/>
                        </a:spcAft>
                      </a:pPr>
                      <a:r>
                        <a:rPr lang="en-US" sz="1600">
                          <a:latin typeface="Times New Roman"/>
                          <a:ea typeface="Calibri"/>
                          <a:cs typeface="Times New Roman"/>
                        </a:rPr>
                        <a:t>CAM Assay</a:t>
                      </a:r>
                      <a:endParaRPr lang="en-US" sz="1600">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marL="0" marR="0" algn="ctr">
                        <a:lnSpc>
                          <a:spcPct val="150000"/>
                        </a:lnSpc>
                        <a:spcBef>
                          <a:spcPts val="0"/>
                        </a:spcBef>
                        <a:spcAft>
                          <a:spcPts val="0"/>
                        </a:spcAft>
                      </a:pPr>
                      <a:r>
                        <a:rPr lang="en-US" sz="1600">
                          <a:latin typeface="Times New Roman"/>
                          <a:ea typeface="Calibri"/>
                          <a:cs typeface="Times New Roman"/>
                        </a:rPr>
                        <a:t>Number of branches</a:t>
                      </a:r>
                      <a:endParaRPr lang="en-US" sz="1600">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err="1">
                          <a:latin typeface="Times New Roman"/>
                          <a:ea typeface="Calibri"/>
                          <a:cs typeface="Times New Roman"/>
                        </a:rPr>
                        <a:t>Mefloquine</a:t>
                      </a:r>
                      <a:endParaRPr lang="en-US" sz="1600" dirty="0">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solidFill>
                            <a:schemeClr val="accent1">
                              <a:lumMod val="10000"/>
                            </a:schemeClr>
                          </a:solidFill>
                          <a:latin typeface="Times New Roman"/>
                          <a:ea typeface="Calibri"/>
                          <a:cs typeface="Times New Roman"/>
                        </a:rPr>
                        <a:t>NS</a:t>
                      </a:r>
                      <a:endParaRPr lang="en-US" sz="1600" dirty="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dirty="0">
                          <a:solidFill>
                            <a:schemeClr val="accent1">
                              <a:lumMod val="10000"/>
                            </a:schemeClr>
                          </a:solidFill>
                          <a:latin typeface="Times New Roman"/>
                          <a:ea typeface="Calibri"/>
                          <a:cs typeface="Times New Roman"/>
                        </a:rPr>
                        <a:t>***</a:t>
                      </a:r>
                      <a:endParaRPr lang="en-US" sz="1600" dirty="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dirty="0">
                          <a:solidFill>
                            <a:schemeClr val="accent1">
                              <a:lumMod val="10000"/>
                            </a:schemeClr>
                          </a:solidFill>
                          <a:latin typeface="Times New Roman"/>
                          <a:ea typeface="Calibri"/>
                          <a:cs typeface="Times New Roman"/>
                        </a:rPr>
                        <a:t>***</a:t>
                      </a:r>
                      <a:endParaRPr lang="en-US" sz="1600" dirty="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89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US" sz="1600" dirty="0" smtClean="0">
                          <a:latin typeface="Times New Roman"/>
                          <a:ea typeface="Calibri"/>
                          <a:cs typeface="Times New Roman"/>
                        </a:rPr>
                        <a:t>4-AP</a:t>
                      </a:r>
                      <a:endParaRPr lang="en-US" sz="1600" dirty="0">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solidFill>
                            <a:schemeClr val="accent1">
                              <a:lumMod val="10000"/>
                            </a:schemeClr>
                          </a:solidFill>
                          <a:latin typeface="Times New Roman"/>
                          <a:ea typeface="Calibri"/>
                          <a:cs typeface="Times New Roman"/>
                        </a:rPr>
                        <a:t>NS</a:t>
                      </a:r>
                      <a:endParaRPr lang="en-US" sz="160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dirty="0">
                          <a:solidFill>
                            <a:schemeClr val="accent1">
                              <a:lumMod val="10000"/>
                            </a:schemeClr>
                          </a:solidFill>
                          <a:latin typeface="Times New Roman"/>
                          <a:ea typeface="Calibri"/>
                          <a:cs typeface="Times New Roman"/>
                        </a:rPr>
                        <a:t>**</a:t>
                      </a:r>
                      <a:endParaRPr lang="en-US" sz="1600" dirty="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dirty="0">
                          <a:solidFill>
                            <a:schemeClr val="accent1">
                              <a:lumMod val="10000"/>
                            </a:schemeClr>
                          </a:solidFill>
                          <a:latin typeface="Times New Roman"/>
                          <a:ea typeface="Calibri"/>
                          <a:cs typeface="Times New Roman"/>
                        </a:rPr>
                        <a:t>***</a:t>
                      </a:r>
                      <a:endParaRPr lang="en-US" sz="1600" dirty="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8934">
                <a:tc vMerge="1">
                  <a:txBody>
                    <a:bodyPr/>
                    <a:lstStyle/>
                    <a:p>
                      <a:endParaRPr lang="en-US"/>
                    </a:p>
                  </a:txBody>
                  <a:tcPr/>
                </a:tc>
                <a:tc vMerge="1">
                  <a:txBody>
                    <a:bodyPr/>
                    <a:lstStyle/>
                    <a:p>
                      <a:endParaRPr lang="en-US"/>
                    </a:p>
                  </a:txBody>
                  <a:tcPr/>
                </a:tc>
                <a:tc rowSpan="2">
                  <a:txBody>
                    <a:bodyPr/>
                    <a:lstStyle/>
                    <a:p>
                      <a:pPr marL="0" marR="0" algn="ctr">
                        <a:lnSpc>
                          <a:spcPct val="150000"/>
                        </a:lnSpc>
                        <a:spcBef>
                          <a:spcPts val="0"/>
                        </a:spcBef>
                        <a:spcAft>
                          <a:spcPts val="0"/>
                        </a:spcAft>
                      </a:pPr>
                      <a:r>
                        <a:rPr lang="en-US" sz="1600">
                          <a:latin typeface="Times New Roman"/>
                          <a:ea typeface="Calibri"/>
                          <a:cs typeface="Times New Roman"/>
                        </a:rPr>
                        <a:t>Angiogenesis score</a:t>
                      </a:r>
                      <a:endParaRPr lang="en-US" sz="1600">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err="1">
                          <a:latin typeface="Times New Roman"/>
                          <a:ea typeface="Calibri"/>
                          <a:cs typeface="Times New Roman"/>
                        </a:rPr>
                        <a:t>Mefloquine</a:t>
                      </a:r>
                      <a:endParaRPr lang="en-US" sz="1600" dirty="0">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solidFill>
                            <a:schemeClr val="accent1">
                              <a:lumMod val="10000"/>
                            </a:schemeClr>
                          </a:solidFill>
                          <a:latin typeface="Times New Roman"/>
                          <a:ea typeface="Calibri"/>
                          <a:cs typeface="Times New Roman"/>
                        </a:rPr>
                        <a:t>-</a:t>
                      </a:r>
                      <a:endParaRPr lang="en-US" sz="1600" dirty="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a:solidFill>
                            <a:schemeClr val="accent1">
                              <a:lumMod val="10000"/>
                            </a:schemeClr>
                          </a:solidFill>
                          <a:latin typeface="Times New Roman"/>
                          <a:ea typeface="Calibri"/>
                          <a:cs typeface="Times New Roman"/>
                        </a:rPr>
                        <a:t>-</a:t>
                      </a:r>
                      <a:endParaRPr lang="en-US" sz="160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dirty="0">
                          <a:solidFill>
                            <a:schemeClr val="accent1">
                              <a:lumMod val="10000"/>
                            </a:schemeClr>
                          </a:solidFill>
                          <a:latin typeface="Times New Roman"/>
                          <a:ea typeface="Calibri"/>
                          <a:cs typeface="Times New Roman"/>
                        </a:rPr>
                        <a:t>-</a:t>
                      </a:r>
                      <a:endParaRPr lang="en-US" sz="1600" dirty="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05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US" sz="1600" dirty="0" smtClean="0">
                          <a:latin typeface="Times New Roman"/>
                          <a:ea typeface="Calibri"/>
                          <a:cs typeface="Times New Roman"/>
                        </a:rPr>
                        <a:t>4-AP</a:t>
                      </a:r>
                      <a:endParaRPr lang="en-US" sz="1600" dirty="0">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solidFill>
                            <a:schemeClr val="accent1">
                              <a:lumMod val="10000"/>
                            </a:schemeClr>
                          </a:solidFill>
                          <a:latin typeface="Times New Roman"/>
                          <a:ea typeface="Calibri"/>
                          <a:cs typeface="Times New Roman"/>
                        </a:rPr>
                        <a:t>-</a:t>
                      </a:r>
                      <a:endParaRPr lang="en-US" sz="160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a:solidFill>
                            <a:schemeClr val="accent1">
                              <a:lumMod val="10000"/>
                            </a:schemeClr>
                          </a:solidFill>
                          <a:latin typeface="Times New Roman"/>
                          <a:ea typeface="Calibri"/>
                          <a:cs typeface="Times New Roman"/>
                        </a:rPr>
                        <a:t>-</a:t>
                      </a:r>
                      <a:endParaRPr lang="en-US" sz="160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dirty="0">
                          <a:solidFill>
                            <a:schemeClr val="accent1">
                              <a:lumMod val="10000"/>
                            </a:schemeClr>
                          </a:solidFill>
                          <a:latin typeface="Times New Roman"/>
                          <a:ea typeface="Calibri"/>
                          <a:cs typeface="Times New Roman"/>
                        </a:rPr>
                        <a:t>-</a:t>
                      </a:r>
                      <a:endParaRPr lang="en-US" sz="1600" dirty="0">
                        <a:solidFill>
                          <a:schemeClr val="accent1">
                            <a:lumMod val="10000"/>
                          </a:schemeClr>
                        </a:solidFill>
                        <a:latin typeface="Calibri"/>
                        <a:ea typeface="Times New Roman"/>
                        <a:cs typeface="Times New Roman"/>
                      </a:endParaRPr>
                    </a:p>
                  </a:txBody>
                  <a:tcPr marL="35897" marR="3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6174" name="Rectangle 4"/>
          <p:cNvSpPr>
            <a:spLocks noChangeArrowheads="1"/>
          </p:cNvSpPr>
          <p:nvPr/>
        </p:nvSpPr>
        <p:spPr bwMode="auto">
          <a:xfrm>
            <a:off x="0" y="762000"/>
            <a:ext cx="7358063" cy="523220"/>
          </a:xfrm>
          <a:prstGeom prst="rect">
            <a:avLst/>
          </a:prstGeom>
          <a:noFill/>
          <a:ln w="9525">
            <a:noFill/>
            <a:miter lim="800000"/>
            <a:headEnd/>
            <a:tailEnd/>
          </a:ln>
        </p:spPr>
        <p:txBody>
          <a:bodyPr wrap="square">
            <a:spAutoFit/>
          </a:bodyPr>
          <a:lstStyle/>
          <a:p>
            <a:pPr algn="ctr"/>
            <a:r>
              <a:rPr lang="en-US" sz="2800" b="1" dirty="0">
                <a:latin typeface="Times New Roman" pitchFamily="18" charset="0"/>
                <a:cs typeface="Times New Roman" pitchFamily="18" charset="0"/>
              </a:rPr>
              <a:t>Significance values of the results obtained</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0" y="428625"/>
            <a:ext cx="7429500" cy="646113"/>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Discussion</a:t>
            </a:r>
            <a:endParaRPr lang="en-US" sz="3600">
              <a:latin typeface="Times New Roman" pitchFamily="18" charset="0"/>
              <a:cs typeface="Times New Roman" pitchFamily="18" charset="0"/>
            </a:endParaRPr>
          </a:p>
        </p:txBody>
      </p:sp>
      <p:sp>
        <p:nvSpPr>
          <p:cNvPr id="5" name="TextBox 4"/>
          <p:cNvSpPr txBox="1"/>
          <p:nvPr/>
        </p:nvSpPr>
        <p:spPr>
          <a:xfrm>
            <a:off x="500034" y="2143116"/>
            <a:ext cx="1569660"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dirty="0"/>
              <a:t>Angiogenesis</a:t>
            </a:r>
            <a:endParaRPr lang="en-IN" dirty="0"/>
          </a:p>
        </p:txBody>
      </p:sp>
      <p:sp>
        <p:nvSpPr>
          <p:cNvPr id="6" name="TextBox 5"/>
          <p:cNvSpPr txBox="1"/>
          <p:nvPr/>
        </p:nvSpPr>
        <p:spPr>
          <a:xfrm>
            <a:off x="500034" y="2928934"/>
            <a:ext cx="1608133" cy="369332"/>
          </a:xfrm>
          <a:prstGeom prst="rect">
            <a:avLst/>
          </a:prstGeom>
          <a:solidFill>
            <a:schemeClr val="accent5">
              <a:lumMod val="25000"/>
            </a:schemeClr>
          </a:solidFill>
          <a:ln/>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dirty="0"/>
              <a:t>Blood vessels</a:t>
            </a:r>
            <a:endParaRPr lang="en-IN" dirty="0"/>
          </a:p>
        </p:txBody>
      </p:sp>
      <p:sp>
        <p:nvSpPr>
          <p:cNvPr id="7" name="TextBox 6"/>
          <p:cNvSpPr txBox="1"/>
          <p:nvPr/>
        </p:nvSpPr>
        <p:spPr>
          <a:xfrm>
            <a:off x="3071802" y="2928934"/>
            <a:ext cx="1608133" cy="369332"/>
          </a:xfrm>
          <a:prstGeom prst="rect">
            <a:avLst/>
          </a:prstGeom>
          <a:solidFill>
            <a:schemeClr val="accent5">
              <a:lumMod val="25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dirty="0"/>
              <a:t>Ion channels</a:t>
            </a:r>
            <a:endParaRPr lang="en-IN" dirty="0"/>
          </a:p>
        </p:txBody>
      </p:sp>
      <p:sp>
        <p:nvSpPr>
          <p:cNvPr id="64524" name="TextBox 7"/>
          <p:cNvSpPr txBox="1">
            <a:spLocks noChangeArrowheads="1"/>
          </p:cNvSpPr>
          <p:nvPr/>
        </p:nvSpPr>
        <p:spPr bwMode="auto">
          <a:xfrm>
            <a:off x="3357563" y="3357563"/>
            <a:ext cx="3929062" cy="1200150"/>
          </a:xfrm>
          <a:prstGeom prst="rect">
            <a:avLst/>
          </a:prstGeom>
          <a:noFill/>
          <a:ln w="9525">
            <a:noFill/>
            <a:miter lim="800000"/>
            <a:headEnd/>
            <a:tailEnd/>
          </a:ln>
        </p:spPr>
        <p:txBody>
          <a:bodyPr>
            <a:spAutoFit/>
          </a:bodyPr>
          <a:lstStyle/>
          <a:p>
            <a:pPr algn="just"/>
            <a:r>
              <a:rPr lang="en-US">
                <a:latin typeface="MV Boli" pitchFamily="2"/>
              </a:rPr>
              <a:t>Potassium channels</a:t>
            </a:r>
          </a:p>
          <a:p>
            <a:pPr algn="just"/>
            <a:r>
              <a:rPr lang="en-US">
                <a:latin typeface="MV Boli" pitchFamily="2"/>
              </a:rPr>
              <a:t>Volume regulated anion channels</a:t>
            </a:r>
          </a:p>
          <a:p>
            <a:pPr algn="just"/>
            <a:r>
              <a:rPr lang="en-US">
                <a:latin typeface="MV Boli" pitchFamily="2"/>
              </a:rPr>
              <a:t>Sodium channels</a:t>
            </a:r>
          </a:p>
          <a:p>
            <a:pPr algn="just"/>
            <a:r>
              <a:rPr lang="en-US">
                <a:latin typeface="MV Boli" pitchFamily="2"/>
              </a:rPr>
              <a:t>Calcium channels</a:t>
            </a:r>
            <a:endParaRPr lang="en-IN">
              <a:latin typeface="MV Boli" pitchFamily="2"/>
            </a:endParaRPr>
          </a:p>
        </p:txBody>
      </p:sp>
      <p:cxnSp>
        <p:nvCxnSpPr>
          <p:cNvPr id="12" name="Straight Connector 11"/>
          <p:cNvCxnSpPr/>
          <p:nvPr/>
        </p:nvCxnSpPr>
        <p:spPr>
          <a:xfrm rot="5400000">
            <a:off x="2751138" y="3892550"/>
            <a:ext cx="9286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14688" y="3500438"/>
            <a:ext cx="2143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14688" y="3786188"/>
            <a:ext cx="2143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14688" y="4071938"/>
            <a:ext cx="2143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14688" y="4357688"/>
            <a:ext cx="2143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86000" y="3143250"/>
            <a:ext cx="642938"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531" name="Rectangle 25"/>
          <p:cNvSpPr>
            <a:spLocks noChangeArrowheads="1"/>
          </p:cNvSpPr>
          <p:nvPr/>
        </p:nvSpPr>
        <p:spPr bwMode="auto">
          <a:xfrm>
            <a:off x="1571625" y="5429250"/>
            <a:ext cx="4572000" cy="615950"/>
          </a:xfrm>
          <a:prstGeom prst="rect">
            <a:avLst/>
          </a:prstGeom>
          <a:noFill/>
          <a:ln w="9525">
            <a:noFill/>
            <a:miter lim="800000"/>
            <a:headEnd/>
            <a:tailEnd/>
          </a:ln>
        </p:spPr>
        <p:txBody>
          <a:bodyPr>
            <a:spAutoFit/>
          </a:bodyPr>
          <a:lstStyle/>
          <a:p>
            <a:r>
              <a:rPr lang="en-US" sz="1700">
                <a:latin typeface="Comic Sans MS" pitchFamily="66" charset="0"/>
              </a:rPr>
              <a:t>Cell proliferation</a:t>
            </a:r>
          </a:p>
          <a:p>
            <a:r>
              <a:rPr lang="en-US" sz="1700">
                <a:latin typeface="Comic Sans MS" pitchFamily="66" charset="0"/>
              </a:rPr>
              <a:t>Migration </a:t>
            </a:r>
            <a:endParaRPr lang="en-IN" sz="1700">
              <a:latin typeface="Comic Sans MS" pitchFamily="66" charset="0"/>
            </a:endParaRPr>
          </a:p>
        </p:txBody>
      </p:sp>
      <p:sp>
        <p:nvSpPr>
          <p:cNvPr id="27" name="TextBox 26"/>
          <p:cNvSpPr txBox="1"/>
          <p:nvPr/>
        </p:nvSpPr>
        <p:spPr>
          <a:xfrm>
            <a:off x="571472" y="5000636"/>
            <a:ext cx="1608133" cy="369332"/>
          </a:xfrm>
          <a:prstGeom prst="rect">
            <a:avLst/>
          </a:prstGeom>
          <a:solidFill>
            <a:schemeClr val="accent5">
              <a:lumMod val="25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dirty="0"/>
              <a:t>Ion channels</a:t>
            </a:r>
            <a:endParaRPr lang="en-IN" dirty="0"/>
          </a:p>
        </p:txBody>
      </p:sp>
      <p:cxnSp>
        <p:nvCxnSpPr>
          <p:cNvPr id="28" name="Straight Connector 27"/>
          <p:cNvCxnSpPr/>
          <p:nvPr/>
        </p:nvCxnSpPr>
        <p:spPr>
          <a:xfrm rot="5400000">
            <a:off x="1215231" y="5714207"/>
            <a:ext cx="4286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428750" y="5643563"/>
            <a:ext cx="2143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428750" y="5929313"/>
            <a:ext cx="2143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1143000" y="2714625"/>
            <a:ext cx="2857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ight Brace 35"/>
          <p:cNvSpPr/>
          <p:nvPr/>
        </p:nvSpPr>
        <p:spPr>
          <a:xfrm>
            <a:off x="3357563" y="5429250"/>
            <a:ext cx="142875" cy="64293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b="1" dirty="0">
              <a:latin typeface="Aharoni" pitchFamily="2" charset="-79"/>
              <a:cs typeface="Aharoni" pitchFamily="2" charset="-79"/>
            </a:endParaRPr>
          </a:p>
        </p:txBody>
      </p:sp>
      <p:cxnSp>
        <p:nvCxnSpPr>
          <p:cNvPr id="39" name="Straight Arrow Connector 38"/>
          <p:cNvCxnSpPr/>
          <p:nvPr/>
        </p:nvCxnSpPr>
        <p:spPr>
          <a:xfrm rot="10800000">
            <a:off x="3643313" y="5715000"/>
            <a:ext cx="5715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357688" y="5429250"/>
            <a:ext cx="1571625" cy="571500"/>
          </a:xfrm>
          <a:prstGeom prst="ellipse">
            <a:avLst/>
          </a:prstGeom>
          <a:solidFill>
            <a:srgbClr val="E0FBA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6"/>
                </a:solidFill>
              </a:rPr>
              <a:t>Blockers</a:t>
            </a:r>
            <a:endParaRPr lang="en-IN" dirty="0">
              <a:solidFill>
                <a:schemeClr val="accent6"/>
              </a:solidFill>
            </a:endParaRPr>
          </a:p>
        </p:txBody>
      </p:sp>
      <p:sp>
        <p:nvSpPr>
          <p:cNvPr id="42" name="Oval 41"/>
          <p:cNvSpPr/>
          <p:nvPr/>
        </p:nvSpPr>
        <p:spPr>
          <a:xfrm>
            <a:off x="3857625" y="5429250"/>
            <a:ext cx="285750" cy="21431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C00000"/>
                </a:solidFill>
              </a:rPr>
              <a:t>-</a:t>
            </a:r>
            <a:endParaRPr lang="en-IN"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down)">
                                      <p:cBhvr>
                                        <p:cTn id="23" dur="500"/>
                                        <p:tgtEl>
                                          <p:spTgt spid="7">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4524">
                                            <p:txEl>
                                              <p:pRg st="0" end="0"/>
                                            </p:txEl>
                                          </p:spTgt>
                                        </p:tgtEl>
                                        <p:attrNameLst>
                                          <p:attrName>style.visibility</p:attrName>
                                        </p:attrNameLst>
                                      </p:cBhvr>
                                      <p:to>
                                        <p:strVal val="visible"/>
                                      </p:to>
                                    </p:set>
                                    <p:animEffect transition="in" filter="wipe(down)">
                                      <p:cBhvr>
                                        <p:cTn id="31" dur="500"/>
                                        <p:tgtEl>
                                          <p:spTgt spid="64524">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4524">
                                            <p:txEl>
                                              <p:pRg st="1" end="1"/>
                                            </p:txEl>
                                          </p:spTgt>
                                        </p:tgtEl>
                                        <p:attrNameLst>
                                          <p:attrName>style.visibility</p:attrName>
                                        </p:attrNameLst>
                                      </p:cBhvr>
                                      <p:to>
                                        <p:strVal val="visible"/>
                                      </p:to>
                                    </p:set>
                                    <p:animEffect transition="in" filter="wipe(down)">
                                      <p:cBhvr>
                                        <p:cTn id="34" dur="500"/>
                                        <p:tgtEl>
                                          <p:spTgt spid="64524">
                                            <p:txEl>
                                              <p:pRg st="1" end="1"/>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4524">
                                            <p:txEl>
                                              <p:pRg st="2" end="2"/>
                                            </p:txEl>
                                          </p:spTgt>
                                        </p:tgtEl>
                                        <p:attrNameLst>
                                          <p:attrName>style.visibility</p:attrName>
                                        </p:attrNameLst>
                                      </p:cBhvr>
                                      <p:to>
                                        <p:strVal val="visible"/>
                                      </p:to>
                                    </p:set>
                                    <p:animEffect transition="in" filter="wipe(down)">
                                      <p:cBhvr>
                                        <p:cTn id="37" dur="500"/>
                                        <p:tgtEl>
                                          <p:spTgt spid="64524">
                                            <p:txEl>
                                              <p:pRg st="2" end="2"/>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4524">
                                            <p:txEl>
                                              <p:pRg st="3" end="3"/>
                                            </p:txEl>
                                          </p:spTgt>
                                        </p:tgtEl>
                                        <p:attrNameLst>
                                          <p:attrName>style.visibility</p:attrName>
                                        </p:attrNameLst>
                                      </p:cBhvr>
                                      <p:to>
                                        <p:strVal val="visible"/>
                                      </p:to>
                                    </p:set>
                                    <p:animEffect transition="in" filter="wipe(down)">
                                      <p:cBhvr>
                                        <p:cTn id="40" dur="500"/>
                                        <p:tgtEl>
                                          <p:spTgt spid="6452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7">
                                            <p:bg/>
                                          </p:spTgt>
                                        </p:tgtEl>
                                        <p:attrNameLst>
                                          <p:attrName>style.visibility</p:attrName>
                                        </p:attrNameLst>
                                      </p:cBhvr>
                                      <p:to>
                                        <p:strVal val="visible"/>
                                      </p:to>
                                    </p:set>
                                    <p:animEffect transition="in" filter="wipe(down)">
                                      <p:cBhvr>
                                        <p:cTn id="45" dur="500"/>
                                        <p:tgtEl>
                                          <p:spTgt spid="27">
                                            <p:bg/>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4531">
                                            <p:txEl>
                                              <p:pRg st="0" end="0"/>
                                            </p:txEl>
                                          </p:spTgt>
                                        </p:tgtEl>
                                        <p:attrNameLst>
                                          <p:attrName>style.visibility</p:attrName>
                                        </p:attrNameLst>
                                      </p:cBhvr>
                                      <p:to>
                                        <p:strVal val="visible"/>
                                      </p:to>
                                    </p:set>
                                    <p:animEffect transition="in" filter="wipe(down)">
                                      <p:cBhvr>
                                        <p:cTn id="53" dur="500"/>
                                        <p:tgtEl>
                                          <p:spTgt spid="64531">
                                            <p:txEl>
                                              <p:pRg st="0" end="0"/>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4531">
                                            <p:txEl>
                                              <p:pRg st="1" end="1"/>
                                            </p:txEl>
                                          </p:spTgt>
                                        </p:tgtEl>
                                        <p:attrNameLst>
                                          <p:attrName>style.visibility</p:attrName>
                                        </p:attrNameLst>
                                      </p:cBhvr>
                                      <p:to>
                                        <p:strVal val="visible"/>
                                      </p:to>
                                    </p:set>
                                    <p:animEffect transition="in" filter="wipe(down)">
                                      <p:cBhvr>
                                        <p:cTn id="56" dur="500"/>
                                        <p:tgtEl>
                                          <p:spTgt spid="64531">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1">
                                            <p:bg/>
                                          </p:spTgt>
                                        </p:tgtEl>
                                        <p:attrNameLst>
                                          <p:attrName>style.visibility</p:attrName>
                                        </p:attrNameLst>
                                      </p:cBhvr>
                                      <p:to>
                                        <p:strVal val="visible"/>
                                      </p:to>
                                    </p:set>
                                    <p:animEffect transition="in" filter="wipe(down)">
                                      <p:cBhvr>
                                        <p:cTn id="61" dur="500"/>
                                        <p:tgtEl>
                                          <p:spTgt spid="41">
                                            <p:bg/>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1">
                                            <p:txEl>
                                              <p:pRg st="0" end="0"/>
                                            </p:txEl>
                                          </p:spTgt>
                                        </p:tgtEl>
                                        <p:attrNameLst>
                                          <p:attrName>style.visibility</p:attrName>
                                        </p:attrNameLst>
                                      </p:cBhvr>
                                      <p:to>
                                        <p:strVal val="visible"/>
                                      </p:to>
                                    </p:set>
                                    <p:animEffect transition="in" filter="wipe(down)">
                                      <p:cBhvr>
                                        <p:cTn id="64"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P spid="64524" grpId="0" build="allAtOnce"/>
      <p:bldP spid="64531" grpId="0" build="allAtOnce"/>
      <p:bldP spid="27" grpId="0" build="allAtOnce" animBg="1"/>
      <p:bldP spid="41"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0" y="428625"/>
            <a:ext cx="7358063" cy="52387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Mechanisms</a:t>
            </a:r>
            <a:endParaRPr lang="en-US" sz="2800">
              <a:latin typeface="Times New Roman" pitchFamily="18" charset="0"/>
              <a:cs typeface="Times New Roman" pitchFamily="18" charset="0"/>
            </a:endParaRPr>
          </a:p>
        </p:txBody>
      </p:sp>
      <p:sp>
        <p:nvSpPr>
          <p:cNvPr id="5" name="Rectangle 4"/>
          <p:cNvSpPr>
            <a:spLocks noChangeArrowheads="1"/>
          </p:cNvSpPr>
          <p:nvPr/>
        </p:nvSpPr>
        <p:spPr bwMode="auto">
          <a:xfrm>
            <a:off x="0" y="1000125"/>
            <a:ext cx="7358063" cy="523875"/>
          </a:xfrm>
          <a:prstGeom prst="rect">
            <a:avLst/>
          </a:prstGeom>
          <a:noFill/>
          <a:ln w="9525">
            <a:noFill/>
            <a:miter lim="800000"/>
            <a:headEnd/>
            <a:tailEnd/>
          </a:ln>
        </p:spPr>
        <p:txBody>
          <a:bodyPr>
            <a:spAutoFit/>
          </a:bodyPr>
          <a:lstStyle/>
          <a:p>
            <a:pPr>
              <a:defRPr/>
            </a:pPr>
            <a:r>
              <a:rPr lang="en-US" sz="2800" b="1" dirty="0">
                <a:solidFill>
                  <a:schemeClr val="accent5">
                    <a:lumMod val="90000"/>
                  </a:schemeClr>
                </a:solidFill>
                <a:latin typeface="Lucida Fax" pitchFamily="18" charset="0"/>
              </a:rPr>
              <a:t>Mefloquine</a:t>
            </a:r>
            <a:endParaRPr lang="en-US" sz="2800" dirty="0">
              <a:solidFill>
                <a:schemeClr val="accent5">
                  <a:lumMod val="90000"/>
                </a:schemeClr>
              </a:solidFill>
              <a:latin typeface="Lucida Fax" pitchFamily="18" charset="0"/>
            </a:endParaRPr>
          </a:p>
        </p:txBody>
      </p:sp>
      <p:sp>
        <p:nvSpPr>
          <p:cNvPr id="65540" name="Rectangle 5"/>
          <p:cNvSpPr>
            <a:spLocks noChangeArrowheads="1"/>
          </p:cNvSpPr>
          <p:nvPr/>
        </p:nvSpPr>
        <p:spPr bwMode="auto">
          <a:xfrm>
            <a:off x="357188" y="2500313"/>
            <a:ext cx="3071812" cy="2678112"/>
          </a:xfrm>
          <a:prstGeom prst="rect">
            <a:avLst/>
          </a:prstGeom>
          <a:noFill/>
          <a:ln w="9525">
            <a:noFill/>
            <a:miter lim="800000"/>
            <a:headEnd/>
            <a:tailEnd/>
          </a:ln>
        </p:spPr>
        <p:txBody>
          <a:bodyPr>
            <a:spAutoFit/>
          </a:bodyPr>
          <a:lstStyle/>
          <a:p>
            <a:pPr algn="ctr"/>
            <a:r>
              <a:rPr lang="en-US">
                <a:solidFill>
                  <a:srgbClr val="00B0F0"/>
                </a:solidFill>
              </a:rPr>
              <a:t>Maintains</a:t>
            </a:r>
            <a:r>
              <a:rPr lang="en-IN">
                <a:solidFill>
                  <a:srgbClr val="00B0F0"/>
                </a:solidFill>
              </a:rPr>
              <a:t> </a:t>
            </a:r>
            <a:r>
              <a:rPr lang="en-IN" b="1">
                <a:solidFill>
                  <a:srgbClr val="00B0F0"/>
                </a:solidFill>
              </a:rPr>
              <a:t>membrane potential</a:t>
            </a:r>
          </a:p>
          <a:p>
            <a:pPr algn="ctr"/>
            <a:endParaRPr lang="en-IN">
              <a:solidFill>
                <a:srgbClr val="00B0F0"/>
              </a:solidFill>
            </a:endParaRPr>
          </a:p>
          <a:p>
            <a:pPr algn="ctr"/>
            <a:r>
              <a:rPr lang="en-IN">
                <a:solidFill>
                  <a:srgbClr val="00B0F0"/>
                </a:solidFill>
              </a:rPr>
              <a:t>Regulation of the </a:t>
            </a:r>
            <a:r>
              <a:rPr lang="en-IN" b="1">
                <a:solidFill>
                  <a:srgbClr val="00B0F0"/>
                </a:solidFill>
              </a:rPr>
              <a:t>driving force for Ca</a:t>
            </a:r>
            <a:r>
              <a:rPr lang="en-IN" b="1" baseline="30000">
                <a:solidFill>
                  <a:srgbClr val="00B0F0"/>
                </a:solidFill>
              </a:rPr>
              <a:t>2+</a:t>
            </a:r>
          </a:p>
          <a:p>
            <a:pPr algn="ctr"/>
            <a:endParaRPr lang="en-IN" b="1" baseline="30000">
              <a:solidFill>
                <a:srgbClr val="00B0F0"/>
              </a:solidFill>
            </a:endParaRPr>
          </a:p>
          <a:p>
            <a:pPr algn="ctr"/>
            <a:endParaRPr lang="en-IN" b="1" baseline="30000">
              <a:solidFill>
                <a:srgbClr val="00B0F0"/>
              </a:solidFill>
            </a:endParaRPr>
          </a:p>
          <a:p>
            <a:pPr algn="ctr"/>
            <a:r>
              <a:rPr lang="en-IN">
                <a:solidFill>
                  <a:srgbClr val="00B0F0"/>
                </a:solidFill>
              </a:rPr>
              <a:t>that regulates</a:t>
            </a:r>
          </a:p>
          <a:p>
            <a:pPr algn="ctr"/>
            <a:r>
              <a:rPr lang="en-IN" b="1">
                <a:solidFill>
                  <a:srgbClr val="00B0F0"/>
                </a:solidFill>
              </a:rPr>
              <a:t>secondary messengers</a:t>
            </a:r>
          </a:p>
          <a:p>
            <a:pPr algn="ctr"/>
            <a:r>
              <a:rPr lang="en-IN">
                <a:solidFill>
                  <a:srgbClr val="00B0F0"/>
                </a:solidFill>
              </a:rPr>
              <a:t>for cell proliferation</a:t>
            </a:r>
            <a:r>
              <a:rPr lang="en-IN"/>
              <a:t> </a:t>
            </a:r>
          </a:p>
        </p:txBody>
      </p:sp>
      <p:cxnSp>
        <p:nvCxnSpPr>
          <p:cNvPr id="8" name="Straight Arrow Connector 7"/>
          <p:cNvCxnSpPr/>
          <p:nvPr/>
        </p:nvCxnSpPr>
        <p:spPr>
          <a:xfrm rot="5400000">
            <a:off x="1715294" y="3285331"/>
            <a:ext cx="2857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C:\Users\Sindhuri Ammineni\Favorites\Desktop\fphys-04-00185-g004.jpg"/>
          <p:cNvPicPr/>
          <p:nvPr/>
        </p:nvPicPr>
        <p:blipFill>
          <a:blip r:embed="rId2"/>
          <a:srcRect/>
          <a:stretch>
            <a:fillRect/>
          </a:stretch>
        </p:blipFill>
        <p:spPr bwMode="auto">
          <a:xfrm>
            <a:off x="3571875" y="2428875"/>
            <a:ext cx="5357813" cy="400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5" name="Straight Arrow Connector 14"/>
          <p:cNvCxnSpPr/>
          <p:nvPr/>
        </p:nvCxnSpPr>
        <p:spPr>
          <a:xfrm rot="5400000">
            <a:off x="1715294" y="4142581"/>
            <a:ext cx="2857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wipe(down)">
                                      <p:cBhvr>
                                        <p:cTn id="7" dur="500"/>
                                        <p:tgtEl>
                                          <p:spTgt spid="6554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5540">
                                            <p:txEl>
                                              <p:pRg st="2" end="2"/>
                                            </p:txEl>
                                          </p:spTgt>
                                        </p:tgtEl>
                                        <p:attrNameLst>
                                          <p:attrName>style.visibility</p:attrName>
                                        </p:attrNameLst>
                                      </p:cBhvr>
                                      <p:to>
                                        <p:strVal val="visible"/>
                                      </p:to>
                                    </p:set>
                                    <p:animEffect transition="in" filter="wipe(down)">
                                      <p:cBhvr>
                                        <p:cTn id="10" dur="500"/>
                                        <p:tgtEl>
                                          <p:spTgt spid="65540">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540">
                                            <p:txEl>
                                              <p:pRg st="5" end="5"/>
                                            </p:txEl>
                                          </p:spTgt>
                                        </p:tgtEl>
                                        <p:attrNameLst>
                                          <p:attrName>style.visibility</p:attrName>
                                        </p:attrNameLst>
                                      </p:cBhvr>
                                      <p:to>
                                        <p:strVal val="visible"/>
                                      </p:to>
                                    </p:set>
                                    <p:animEffect transition="in" filter="wipe(down)">
                                      <p:cBhvr>
                                        <p:cTn id="13" dur="500"/>
                                        <p:tgtEl>
                                          <p:spTgt spid="65540">
                                            <p:txEl>
                                              <p:pRg st="5" end="5"/>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5540">
                                            <p:txEl>
                                              <p:pRg st="6" end="6"/>
                                            </p:txEl>
                                          </p:spTgt>
                                        </p:tgtEl>
                                        <p:attrNameLst>
                                          <p:attrName>style.visibility</p:attrName>
                                        </p:attrNameLst>
                                      </p:cBhvr>
                                      <p:to>
                                        <p:strVal val="visible"/>
                                      </p:to>
                                    </p:set>
                                    <p:animEffect transition="in" filter="wipe(down)">
                                      <p:cBhvr>
                                        <p:cTn id="16" dur="500"/>
                                        <p:tgtEl>
                                          <p:spTgt spid="65540">
                                            <p:txEl>
                                              <p:pRg st="6" end="6"/>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5540">
                                            <p:txEl>
                                              <p:pRg st="7" end="7"/>
                                            </p:txEl>
                                          </p:spTgt>
                                        </p:tgtEl>
                                        <p:attrNameLst>
                                          <p:attrName>style.visibility</p:attrName>
                                        </p:attrNameLst>
                                      </p:cBhvr>
                                      <p:to>
                                        <p:strVal val="visible"/>
                                      </p:to>
                                    </p:set>
                                    <p:animEffect transition="in" filter="wipe(down)">
                                      <p:cBhvr>
                                        <p:cTn id="19" dur="500"/>
                                        <p:tgtEl>
                                          <p:spTgt spid="65540">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IN" sz="2700" b="1" dirty="0" smtClean="0">
                <a:latin typeface="Times New Roman" pitchFamily="18" charset="0"/>
                <a:cs typeface="Times New Roman" pitchFamily="18" charset="0"/>
              </a:rPr>
              <a:t>PRESENTATION OUTLINE</a:t>
            </a:r>
            <a:r>
              <a:rPr lang="en-IN" b="1" dirty="0" smtClean="0">
                <a:solidFill>
                  <a:schemeClr val="accent5">
                    <a:lumMod val="75000"/>
                  </a:schemeClr>
                </a:solidFill>
                <a:latin typeface="Times New Roman" pitchFamily="18" charset="0"/>
                <a:cs typeface="Times New Roman" pitchFamily="18" charset="0"/>
              </a:rPr>
              <a:t/>
            </a:r>
            <a:br>
              <a:rPr lang="en-IN" b="1" dirty="0" smtClean="0">
                <a:solidFill>
                  <a:schemeClr val="accent5">
                    <a:lumMod val="75000"/>
                  </a:schemeClr>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IN" b="1" dirty="0" smtClean="0">
                <a:solidFill>
                  <a:schemeClr val="tx2">
                    <a:lumMod val="60000"/>
                    <a:lumOff val="40000"/>
                  </a:schemeClr>
                </a:solidFill>
                <a:latin typeface="Segoe Print" pitchFamily="2" charset="0"/>
              </a:rPr>
              <a:t>INTRODUCTION</a:t>
            </a:r>
          </a:p>
          <a:p>
            <a:pPr>
              <a:lnSpc>
                <a:spcPct val="150000"/>
              </a:lnSpc>
            </a:pPr>
            <a:r>
              <a:rPr lang="en-IN" b="1" dirty="0" smtClean="0">
                <a:solidFill>
                  <a:schemeClr val="tx2">
                    <a:lumMod val="60000"/>
                    <a:lumOff val="40000"/>
                  </a:schemeClr>
                </a:solidFill>
                <a:latin typeface="Segoe Print" pitchFamily="2" charset="0"/>
              </a:rPr>
              <a:t>OBJECTIVES FOR THE STUDY</a:t>
            </a:r>
          </a:p>
          <a:p>
            <a:pPr>
              <a:lnSpc>
                <a:spcPct val="150000"/>
              </a:lnSpc>
            </a:pPr>
            <a:r>
              <a:rPr lang="en-IN" b="1" dirty="0" smtClean="0">
                <a:solidFill>
                  <a:schemeClr val="tx2">
                    <a:lumMod val="60000"/>
                    <a:lumOff val="40000"/>
                  </a:schemeClr>
                </a:solidFill>
                <a:latin typeface="Segoe Print" pitchFamily="2" charset="0"/>
              </a:rPr>
              <a:t>RATIONALE FOR THE STUDY</a:t>
            </a:r>
          </a:p>
          <a:p>
            <a:pPr>
              <a:lnSpc>
                <a:spcPct val="150000"/>
              </a:lnSpc>
            </a:pPr>
            <a:r>
              <a:rPr lang="en-IN" b="1" dirty="0" smtClean="0">
                <a:solidFill>
                  <a:schemeClr val="tx2">
                    <a:lumMod val="60000"/>
                    <a:lumOff val="40000"/>
                  </a:schemeClr>
                </a:solidFill>
                <a:latin typeface="Segoe Print" pitchFamily="2" charset="0"/>
              </a:rPr>
              <a:t>MATERIALS AND METHODS</a:t>
            </a:r>
          </a:p>
          <a:p>
            <a:pPr>
              <a:lnSpc>
                <a:spcPct val="150000"/>
              </a:lnSpc>
            </a:pPr>
            <a:r>
              <a:rPr lang="en-IN" b="1" dirty="0" smtClean="0">
                <a:solidFill>
                  <a:schemeClr val="tx2">
                    <a:lumMod val="60000"/>
                    <a:lumOff val="40000"/>
                  </a:schemeClr>
                </a:solidFill>
                <a:latin typeface="Segoe Print" pitchFamily="2" charset="0"/>
              </a:rPr>
              <a:t>RESULTS</a:t>
            </a:r>
          </a:p>
          <a:p>
            <a:pPr>
              <a:lnSpc>
                <a:spcPct val="150000"/>
              </a:lnSpc>
            </a:pPr>
            <a:r>
              <a:rPr lang="en-IN" b="1" dirty="0" smtClean="0">
                <a:solidFill>
                  <a:schemeClr val="tx2">
                    <a:lumMod val="60000"/>
                    <a:lumOff val="40000"/>
                  </a:schemeClr>
                </a:solidFill>
                <a:latin typeface="Segoe Print" pitchFamily="2" charset="0"/>
              </a:rPr>
              <a:t>DISCUSSION &amp; PROPOSED MECHANISMS</a:t>
            </a:r>
          </a:p>
          <a:p>
            <a:pPr>
              <a:lnSpc>
                <a:spcPct val="150000"/>
              </a:lnSpc>
            </a:pPr>
            <a:r>
              <a:rPr lang="en-IN" b="1" dirty="0" smtClean="0">
                <a:solidFill>
                  <a:schemeClr val="tx2">
                    <a:lumMod val="60000"/>
                    <a:lumOff val="40000"/>
                  </a:schemeClr>
                </a:solidFill>
                <a:latin typeface="Segoe Print" pitchFamily="2" charset="0"/>
              </a:rPr>
              <a:t>FUTURE PROSPECTIVE</a:t>
            </a:r>
          </a:p>
          <a:p>
            <a:pPr>
              <a:lnSpc>
                <a:spcPct val="150000"/>
              </a:lnSpc>
            </a:pPr>
            <a:r>
              <a:rPr lang="en-IN" b="1" dirty="0" smtClean="0">
                <a:solidFill>
                  <a:schemeClr val="tx2">
                    <a:lumMod val="60000"/>
                    <a:lumOff val="40000"/>
                  </a:schemeClr>
                </a:solidFill>
                <a:latin typeface="Segoe Print" pitchFamily="2" charset="0"/>
              </a:rPr>
              <a:t>REFERENCES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357188" y="2214563"/>
            <a:ext cx="2857500" cy="4094162"/>
          </a:xfrm>
          <a:prstGeom prst="rect">
            <a:avLst/>
          </a:prstGeom>
          <a:noFill/>
          <a:ln w="9525">
            <a:noFill/>
            <a:miter lim="800000"/>
            <a:headEnd/>
            <a:tailEnd/>
          </a:ln>
        </p:spPr>
        <p:txBody>
          <a:bodyPr>
            <a:spAutoFit/>
          </a:bodyPr>
          <a:lstStyle/>
          <a:p>
            <a:pPr algn="ctr"/>
            <a:r>
              <a:rPr lang="en-US" sz="2000">
                <a:solidFill>
                  <a:srgbClr val="00B0F0"/>
                </a:solidFill>
              </a:rPr>
              <a:t>Chloride is needed for </a:t>
            </a:r>
            <a:r>
              <a:rPr lang="en-US" sz="2000" b="1">
                <a:solidFill>
                  <a:srgbClr val="00B0F0"/>
                </a:solidFill>
              </a:rPr>
              <a:t>the expression of Ras</a:t>
            </a:r>
          </a:p>
          <a:p>
            <a:pPr algn="ctr"/>
            <a:r>
              <a:rPr lang="en-US" sz="2000">
                <a:solidFill>
                  <a:srgbClr val="00B0F0"/>
                </a:solidFill>
              </a:rPr>
              <a:t>(a small G-protein molecule)</a:t>
            </a:r>
          </a:p>
          <a:p>
            <a:pPr algn="ctr"/>
            <a:endParaRPr lang="en-US" sz="2000">
              <a:solidFill>
                <a:srgbClr val="00B0F0"/>
              </a:solidFill>
            </a:endParaRPr>
          </a:p>
          <a:p>
            <a:pPr algn="ctr"/>
            <a:r>
              <a:rPr lang="en-US" sz="2000">
                <a:solidFill>
                  <a:srgbClr val="00B0F0"/>
                </a:solidFill>
              </a:rPr>
              <a:t>that regulates</a:t>
            </a:r>
          </a:p>
          <a:p>
            <a:pPr algn="ctr"/>
            <a:r>
              <a:rPr lang="en-US" sz="2000">
                <a:solidFill>
                  <a:srgbClr val="00B0F0"/>
                </a:solidFill>
              </a:rPr>
              <a:t>a large number of </a:t>
            </a:r>
            <a:r>
              <a:rPr lang="en-US" sz="2000" b="1">
                <a:solidFill>
                  <a:srgbClr val="00B0F0"/>
                </a:solidFill>
              </a:rPr>
              <a:t>intracellular signaling pathways</a:t>
            </a:r>
          </a:p>
          <a:p>
            <a:pPr algn="ctr"/>
            <a:endParaRPr lang="en-US" sz="2000" b="1">
              <a:solidFill>
                <a:srgbClr val="00B0F0"/>
              </a:solidFill>
            </a:endParaRPr>
          </a:p>
          <a:p>
            <a:pPr algn="ctr"/>
            <a:r>
              <a:rPr lang="en-US" sz="2000">
                <a:solidFill>
                  <a:srgbClr val="00B0F0"/>
                </a:solidFill>
              </a:rPr>
              <a:t>affecting cell </a:t>
            </a:r>
            <a:r>
              <a:rPr lang="en-US" sz="2000" b="1">
                <a:solidFill>
                  <a:srgbClr val="00B0F0"/>
                </a:solidFill>
              </a:rPr>
              <a:t>proliferation and motility.</a:t>
            </a:r>
            <a:endParaRPr lang="en-IN" sz="2000" b="1">
              <a:solidFill>
                <a:srgbClr val="00B0F0"/>
              </a:solidFill>
            </a:endParaRPr>
          </a:p>
        </p:txBody>
      </p:sp>
      <p:sp>
        <p:nvSpPr>
          <p:cNvPr id="5" name="Rectangle 4"/>
          <p:cNvSpPr>
            <a:spLocks noChangeArrowheads="1"/>
          </p:cNvSpPr>
          <p:nvPr/>
        </p:nvSpPr>
        <p:spPr bwMode="auto">
          <a:xfrm>
            <a:off x="214313" y="1000125"/>
            <a:ext cx="7143750" cy="523875"/>
          </a:xfrm>
          <a:prstGeom prst="rect">
            <a:avLst/>
          </a:prstGeom>
          <a:noFill/>
          <a:ln w="9525">
            <a:noFill/>
            <a:miter lim="800000"/>
            <a:headEnd/>
            <a:tailEnd/>
          </a:ln>
        </p:spPr>
        <p:txBody>
          <a:bodyPr>
            <a:spAutoFit/>
          </a:bodyPr>
          <a:lstStyle/>
          <a:p>
            <a:pPr>
              <a:defRPr/>
            </a:pPr>
            <a:r>
              <a:rPr lang="en-US" sz="2800" b="1" dirty="0">
                <a:solidFill>
                  <a:schemeClr val="accent5">
                    <a:lumMod val="90000"/>
                  </a:schemeClr>
                </a:solidFill>
                <a:latin typeface="Lucida Fax" pitchFamily="18" charset="0"/>
              </a:rPr>
              <a:t>Mefloquine</a:t>
            </a:r>
            <a:endParaRPr lang="en-US" sz="2800" dirty="0">
              <a:solidFill>
                <a:schemeClr val="accent5">
                  <a:lumMod val="90000"/>
                </a:schemeClr>
              </a:solidFill>
              <a:latin typeface="Lucida Fax" pitchFamily="18" charset="0"/>
            </a:endParaRPr>
          </a:p>
        </p:txBody>
      </p:sp>
      <p:sp>
        <p:nvSpPr>
          <p:cNvPr id="49156" name="Rectangle 4"/>
          <p:cNvSpPr>
            <a:spLocks noChangeArrowheads="1"/>
          </p:cNvSpPr>
          <p:nvPr/>
        </p:nvSpPr>
        <p:spPr bwMode="auto">
          <a:xfrm>
            <a:off x="214313" y="428625"/>
            <a:ext cx="7143750" cy="52387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Mechanisms</a:t>
            </a:r>
            <a:endParaRPr lang="en-US" sz="2800">
              <a:latin typeface="Times New Roman" pitchFamily="18" charset="0"/>
              <a:cs typeface="Times New Roman" pitchFamily="18" charset="0"/>
            </a:endParaRPr>
          </a:p>
        </p:txBody>
      </p:sp>
      <p:pic>
        <p:nvPicPr>
          <p:cNvPr id="66565" name="Picture 4" descr="C:\Users\Sindhuri Ammineni\Favorites\Desktop\REVIEW ARTICLES\author guidelines\figure1.png"/>
          <p:cNvPicPr>
            <a:picLocks noChangeAspect="1" noChangeArrowheads="1"/>
          </p:cNvPicPr>
          <p:nvPr/>
        </p:nvPicPr>
        <p:blipFill>
          <a:blip r:embed="rId2"/>
          <a:srcRect/>
          <a:stretch>
            <a:fillRect/>
          </a:stretch>
        </p:blipFill>
        <p:spPr bwMode="auto">
          <a:xfrm>
            <a:off x="3357563" y="2143125"/>
            <a:ext cx="5786437" cy="4357688"/>
          </a:xfrm>
          <a:prstGeom prst="rect">
            <a:avLst/>
          </a:prstGeom>
          <a:noFill/>
          <a:ln w="9525">
            <a:noFill/>
            <a:miter lim="800000"/>
            <a:headEnd/>
            <a:tailEnd/>
          </a:ln>
        </p:spPr>
      </p:pic>
      <p:cxnSp>
        <p:nvCxnSpPr>
          <p:cNvPr id="8" name="Straight Arrow Connector 7"/>
          <p:cNvCxnSpPr/>
          <p:nvPr/>
        </p:nvCxnSpPr>
        <p:spPr>
          <a:xfrm rot="5400000">
            <a:off x="1643857" y="3642519"/>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643857" y="5142706"/>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500" fill="hold"/>
                                        <p:tgtEl>
                                          <p:spTgt spid="66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562">
                                            <p:txEl>
                                              <p:pRg st="1" end="1"/>
                                            </p:txEl>
                                          </p:spTgt>
                                        </p:tgtEl>
                                        <p:attrNameLst>
                                          <p:attrName>style.visibility</p:attrName>
                                        </p:attrNameLst>
                                      </p:cBhvr>
                                      <p:to>
                                        <p:strVal val="visible"/>
                                      </p:to>
                                    </p:set>
                                    <p:anim calcmode="lin" valueType="num">
                                      <p:cBhvr additive="base">
                                        <p:cTn id="11" dur="500" fill="hold"/>
                                        <p:tgtEl>
                                          <p:spTgt spid="665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656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6562">
                                            <p:txEl>
                                              <p:pRg st="3" end="3"/>
                                            </p:txEl>
                                          </p:spTgt>
                                        </p:tgtEl>
                                        <p:attrNameLst>
                                          <p:attrName>style.visibility</p:attrName>
                                        </p:attrNameLst>
                                      </p:cBhvr>
                                      <p:to>
                                        <p:strVal val="visible"/>
                                      </p:to>
                                    </p:set>
                                    <p:anim calcmode="lin" valueType="num">
                                      <p:cBhvr additive="base">
                                        <p:cTn id="15" dur="500" fill="hold"/>
                                        <p:tgtEl>
                                          <p:spTgt spid="6656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656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6562">
                                            <p:txEl>
                                              <p:pRg st="4" end="4"/>
                                            </p:txEl>
                                          </p:spTgt>
                                        </p:tgtEl>
                                        <p:attrNameLst>
                                          <p:attrName>style.visibility</p:attrName>
                                        </p:attrNameLst>
                                      </p:cBhvr>
                                      <p:to>
                                        <p:strVal val="visible"/>
                                      </p:to>
                                    </p:set>
                                    <p:anim calcmode="lin" valueType="num">
                                      <p:cBhvr additive="base">
                                        <p:cTn id="19" dur="500" fill="hold"/>
                                        <p:tgtEl>
                                          <p:spTgt spid="6656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562">
                                            <p:txEl>
                                              <p:pRg st="6" end="6"/>
                                            </p:txEl>
                                          </p:spTgt>
                                        </p:tgtEl>
                                        <p:attrNameLst>
                                          <p:attrName>style.visibility</p:attrName>
                                        </p:attrNameLst>
                                      </p:cBhvr>
                                      <p:to>
                                        <p:strVal val="visible"/>
                                      </p:to>
                                    </p:set>
                                    <p:anim calcmode="lin" valueType="num">
                                      <p:cBhvr additive="base">
                                        <p:cTn id="23" dur="500" fill="hold"/>
                                        <p:tgtEl>
                                          <p:spTgt spid="6656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65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6565"/>
                                        </p:tgtEl>
                                        <p:attrNameLst>
                                          <p:attrName>style.visibility</p:attrName>
                                        </p:attrNameLst>
                                      </p:cBhvr>
                                      <p:to>
                                        <p:strVal val="visible"/>
                                      </p:to>
                                    </p:set>
                                    <p:animEffect transition="in" filter="wipe(down)">
                                      <p:cBhvr>
                                        <p:cTn id="29"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313" y="1000125"/>
            <a:ext cx="7143750" cy="523875"/>
          </a:xfrm>
          <a:prstGeom prst="rect">
            <a:avLst/>
          </a:prstGeom>
          <a:noFill/>
          <a:ln w="9525">
            <a:noFill/>
            <a:miter lim="800000"/>
            <a:headEnd/>
            <a:tailEnd/>
          </a:ln>
        </p:spPr>
        <p:txBody>
          <a:bodyPr>
            <a:spAutoFit/>
          </a:bodyPr>
          <a:lstStyle/>
          <a:p>
            <a:pPr>
              <a:defRPr/>
            </a:pPr>
            <a:r>
              <a:rPr lang="en-US" sz="2800" b="1" dirty="0">
                <a:solidFill>
                  <a:schemeClr val="accent5">
                    <a:lumMod val="90000"/>
                  </a:schemeClr>
                </a:solidFill>
                <a:latin typeface="Lucida Fax" pitchFamily="18" charset="0"/>
              </a:rPr>
              <a:t>4-Aminopyridine</a:t>
            </a:r>
            <a:endParaRPr lang="en-US" sz="2800" dirty="0">
              <a:solidFill>
                <a:schemeClr val="accent5">
                  <a:lumMod val="90000"/>
                </a:schemeClr>
              </a:solidFill>
              <a:latin typeface="Lucida Fax" pitchFamily="18" charset="0"/>
            </a:endParaRPr>
          </a:p>
        </p:txBody>
      </p:sp>
      <p:sp>
        <p:nvSpPr>
          <p:cNvPr id="50179" name="Rectangle 4"/>
          <p:cNvSpPr>
            <a:spLocks noChangeArrowheads="1"/>
          </p:cNvSpPr>
          <p:nvPr/>
        </p:nvSpPr>
        <p:spPr bwMode="auto">
          <a:xfrm>
            <a:off x="214313" y="428625"/>
            <a:ext cx="7143750" cy="52387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Mechanisms</a:t>
            </a:r>
            <a:endParaRPr lang="en-US" sz="2800">
              <a:latin typeface="Times New Roman" pitchFamily="18" charset="0"/>
              <a:cs typeface="Times New Roman" pitchFamily="18" charset="0"/>
            </a:endParaRPr>
          </a:p>
        </p:txBody>
      </p:sp>
      <p:sp>
        <p:nvSpPr>
          <p:cNvPr id="7" name="Rectangle 6"/>
          <p:cNvSpPr/>
          <p:nvPr/>
        </p:nvSpPr>
        <p:spPr>
          <a:xfrm>
            <a:off x="3214688" y="2428875"/>
            <a:ext cx="2519362"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t>K</a:t>
            </a:r>
            <a:r>
              <a:rPr lang="en-US" baseline="30000" dirty="0"/>
              <a:t>+</a:t>
            </a:r>
            <a:r>
              <a:rPr lang="en-US" dirty="0"/>
              <a:t> channels activation </a:t>
            </a:r>
            <a:endParaRPr lang="en-IN" dirty="0"/>
          </a:p>
        </p:txBody>
      </p:sp>
      <p:sp>
        <p:nvSpPr>
          <p:cNvPr id="8" name="Rectangle 7"/>
          <p:cNvSpPr/>
          <p:nvPr/>
        </p:nvSpPr>
        <p:spPr>
          <a:xfrm>
            <a:off x="3429000" y="3071813"/>
            <a:ext cx="1941513"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err="1"/>
              <a:t>hyperpolarisation</a:t>
            </a:r>
            <a:endParaRPr lang="en-IN" dirty="0"/>
          </a:p>
        </p:txBody>
      </p:sp>
      <p:sp>
        <p:nvSpPr>
          <p:cNvPr id="9" name="Rectangle 8"/>
          <p:cNvSpPr/>
          <p:nvPr/>
        </p:nvSpPr>
        <p:spPr>
          <a:xfrm>
            <a:off x="3786188" y="3714750"/>
            <a:ext cx="1257300" cy="36988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n-US" dirty="0"/>
              <a:t>Ca</a:t>
            </a:r>
            <a:r>
              <a:rPr lang="en-US" baseline="30000" dirty="0"/>
              <a:t>2+</a:t>
            </a:r>
            <a:r>
              <a:rPr lang="en-US" dirty="0"/>
              <a:t> influx</a:t>
            </a:r>
            <a:endParaRPr lang="en-IN" dirty="0"/>
          </a:p>
        </p:txBody>
      </p:sp>
      <p:sp>
        <p:nvSpPr>
          <p:cNvPr id="10" name="Rectangle 9"/>
          <p:cNvSpPr/>
          <p:nvPr/>
        </p:nvSpPr>
        <p:spPr>
          <a:xfrm>
            <a:off x="4500563" y="4643438"/>
            <a:ext cx="4429125"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dirty="0"/>
              <a:t>Ca</a:t>
            </a:r>
            <a:r>
              <a:rPr lang="en-US" baseline="30000" dirty="0"/>
              <a:t>2+</a:t>
            </a:r>
            <a:r>
              <a:rPr lang="en-US" dirty="0"/>
              <a:t>-dependent transcriptional factors activation</a:t>
            </a:r>
            <a:endParaRPr lang="en-IN" dirty="0"/>
          </a:p>
        </p:txBody>
      </p:sp>
      <p:sp>
        <p:nvSpPr>
          <p:cNvPr id="11" name="Rectangle 10"/>
          <p:cNvSpPr/>
          <p:nvPr/>
        </p:nvSpPr>
        <p:spPr>
          <a:xfrm>
            <a:off x="4429125" y="5572125"/>
            <a:ext cx="457200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dirty="0"/>
              <a:t>Expression of cell cycle regulatory proteins</a:t>
            </a:r>
          </a:p>
          <a:p>
            <a:pPr algn="ctr">
              <a:defRPr/>
            </a:pPr>
            <a:r>
              <a:rPr lang="en-US" dirty="0" err="1"/>
              <a:t>cyclins</a:t>
            </a:r>
            <a:r>
              <a:rPr lang="en-US" dirty="0"/>
              <a:t>, CDKs</a:t>
            </a:r>
            <a:endParaRPr lang="en-IN" dirty="0"/>
          </a:p>
        </p:txBody>
      </p:sp>
      <p:sp>
        <p:nvSpPr>
          <p:cNvPr id="12" name="Rectangle 11"/>
          <p:cNvSpPr/>
          <p:nvPr/>
        </p:nvSpPr>
        <p:spPr>
          <a:xfrm>
            <a:off x="214313" y="5572125"/>
            <a:ext cx="3786187"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dirty="0"/>
              <a:t>progression through</a:t>
            </a:r>
          </a:p>
          <a:p>
            <a:pPr algn="ctr">
              <a:defRPr/>
            </a:pPr>
            <a:r>
              <a:rPr lang="en-US" dirty="0"/>
              <a:t>G1, the G1/S transition, and G2/M</a:t>
            </a:r>
            <a:endParaRPr lang="en-IN" dirty="0"/>
          </a:p>
        </p:txBody>
      </p:sp>
      <p:sp>
        <p:nvSpPr>
          <p:cNvPr id="13" name="Rectangle 12"/>
          <p:cNvSpPr/>
          <p:nvPr/>
        </p:nvSpPr>
        <p:spPr>
          <a:xfrm>
            <a:off x="928688" y="4714875"/>
            <a:ext cx="3000375"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dirty="0"/>
              <a:t>Calcium signaling</a:t>
            </a:r>
            <a:endParaRPr lang="en-IN" dirty="0"/>
          </a:p>
        </p:txBody>
      </p:sp>
      <p:cxnSp>
        <p:nvCxnSpPr>
          <p:cNvPr id="36" name="Straight Connector 35"/>
          <p:cNvCxnSpPr/>
          <p:nvPr/>
        </p:nvCxnSpPr>
        <p:spPr>
          <a:xfrm>
            <a:off x="2357438" y="4286250"/>
            <a:ext cx="42862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465888" y="4464050"/>
            <a:ext cx="35718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2179638" y="4464050"/>
            <a:ext cx="35718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537326" y="5464175"/>
            <a:ext cx="2143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2179638" y="5321300"/>
            <a:ext cx="35718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4321969" y="3607594"/>
            <a:ext cx="2143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4321175" y="2954338"/>
            <a:ext cx="2143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9" idx="2"/>
          </p:cNvCxnSpPr>
          <p:nvPr/>
        </p:nvCxnSpPr>
        <p:spPr>
          <a:xfrm rot="16200000" flipH="1">
            <a:off x="4321176" y="4178300"/>
            <a:ext cx="201612"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wipe(down)">
                                      <p:cBhvr>
                                        <p:cTn id="23" dur="500"/>
                                        <p:tgtEl>
                                          <p:spTgt spid="9">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Effect transition="in" filter="wipe(down)">
                                      <p:cBhvr>
                                        <p:cTn id="31" dur="500"/>
                                        <p:tgtEl>
                                          <p:spTgt spid="13">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wipe(down)">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animEffect transition="in" filter="wipe(down)">
                                      <p:cBhvr>
                                        <p:cTn id="39" dur="500"/>
                                        <p:tgtEl>
                                          <p:spTgt spid="10">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down)">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bg/>
                                          </p:spTgt>
                                        </p:tgtEl>
                                        <p:attrNameLst>
                                          <p:attrName>style.visibility</p:attrName>
                                        </p:attrNameLst>
                                      </p:cBhvr>
                                      <p:to>
                                        <p:strVal val="visible"/>
                                      </p:to>
                                    </p:set>
                                    <p:animEffect transition="in" filter="wipe(down)">
                                      <p:cBhvr>
                                        <p:cTn id="47" dur="500"/>
                                        <p:tgtEl>
                                          <p:spTgt spid="12">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wipe(down)">
                                      <p:cBhvr>
                                        <p:cTn id="50" dur="500"/>
                                        <p:tgtEl>
                                          <p:spTgt spid="12">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down)">
                                      <p:cBhvr>
                                        <p:cTn id="53" dur="500"/>
                                        <p:tgtEl>
                                          <p:spTgt spid="1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
                                            <p:bg/>
                                          </p:spTgt>
                                        </p:tgtEl>
                                        <p:attrNameLst>
                                          <p:attrName>style.visibility</p:attrName>
                                        </p:attrNameLst>
                                      </p:cBhvr>
                                      <p:to>
                                        <p:strVal val="visible"/>
                                      </p:to>
                                    </p:set>
                                    <p:animEffect transition="in" filter="wipe(down)">
                                      <p:cBhvr>
                                        <p:cTn id="58" dur="500"/>
                                        <p:tgtEl>
                                          <p:spTgt spid="11">
                                            <p:bg/>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wipe(down)">
                                      <p:cBhvr>
                                        <p:cTn id="61" dur="500"/>
                                        <p:tgtEl>
                                          <p:spTgt spid="11">
                                            <p:txEl>
                                              <p:pRg st="0" end="0"/>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1">
                                            <p:txEl>
                                              <p:pRg st="1" end="1"/>
                                            </p:txEl>
                                          </p:spTgt>
                                        </p:tgtEl>
                                        <p:attrNameLst>
                                          <p:attrName>style.visibility</p:attrName>
                                        </p:attrNameLst>
                                      </p:cBhvr>
                                      <p:to>
                                        <p:strVal val="visible"/>
                                      </p:to>
                                    </p:set>
                                    <p:animEffect transition="in" filter="wipe(down)">
                                      <p:cBhvr>
                                        <p:cTn id="6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9" grpId="0" build="allAtOnce" animBg="1"/>
      <p:bldP spid="10" grpId="0" build="allAtOnce" animBg="1"/>
      <p:bldP spid="11" grpId="0" build="allAtOnce" animBg="1"/>
      <p:bldP spid="12" grpId="0" build="allAtOnce" animBg="1"/>
      <p:bldP spid="13"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indhuri Ammineni\Favorites\Desktop\F2.large.jpg"/>
          <p:cNvPicPr/>
          <p:nvPr/>
        </p:nvPicPr>
        <p:blipFill>
          <a:blip r:embed="rId2"/>
          <a:srcRect/>
          <a:stretch>
            <a:fillRect/>
          </a:stretch>
        </p:blipFill>
        <p:spPr bwMode="auto">
          <a:xfrm>
            <a:off x="714348" y="2214554"/>
            <a:ext cx="7643866" cy="3519807"/>
          </a:xfrm>
          <a:prstGeom prst="rect">
            <a:avLst/>
          </a:prstGeom>
          <a:ln>
            <a:noFill/>
          </a:ln>
          <a:effectLst>
            <a:softEdge rad="112500"/>
          </a:effectLst>
        </p:spPr>
      </p:pic>
      <p:sp>
        <p:nvSpPr>
          <p:cNvPr id="5" name="Rectangle 4"/>
          <p:cNvSpPr>
            <a:spLocks noChangeArrowheads="1"/>
          </p:cNvSpPr>
          <p:nvPr/>
        </p:nvSpPr>
        <p:spPr bwMode="auto">
          <a:xfrm>
            <a:off x="214313" y="1357313"/>
            <a:ext cx="7143750" cy="523875"/>
          </a:xfrm>
          <a:prstGeom prst="rect">
            <a:avLst/>
          </a:prstGeom>
          <a:noFill/>
          <a:ln w="9525">
            <a:noFill/>
            <a:miter lim="800000"/>
            <a:headEnd/>
            <a:tailEnd/>
          </a:ln>
        </p:spPr>
        <p:txBody>
          <a:bodyPr>
            <a:spAutoFit/>
          </a:bodyPr>
          <a:lstStyle/>
          <a:p>
            <a:pPr>
              <a:defRPr/>
            </a:pPr>
            <a:r>
              <a:rPr lang="en-US" sz="2800" b="1" dirty="0">
                <a:solidFill>
                  <a:schemeClr val="accent5"/>
                </a:solidFill>
                <a:latin typeface="Lucida Fax" pitchFamily="18" charset="0"/>
              </a:rPr>
              <a:t>4-Aminopyridine</a:t>
            </a:r>
            <a:endParaRPr lang="en-US" sz="2800" dirty="0">
              <a:solidFill>
                <a:schemeClr val="accent5"/>
              </a:solidFill>
              <a:latin typeface="Lucida Fax" pitchFamily="18" charset="0"/>
            </a:endParaRPr>
          </a:p>
        </p:txBody>
      </p:sp>
      <p:sp>
        <p:nvSpPr>
          <p:cNvPr id="51204" name="Rectangle 5"/>
          <p:cNvSpPr>
            <a:spLocks noChangeArrowheads="1"/>
          </p:cNvSpPr>
          <p:nvPr/>
        </p:nvSpPr>
        <p:spPr bwMode="auto">
          <a:xfrm>
            <a:off x="214313" y="428625"/>
            <a:ext cx="7143750" cy="52387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Mechanisms</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Sindhuri Ammineni\Favorites\Desktop\f2 edit.png"/>
          <p:cNvPicPr>
            <a:picLocks noGrp="1"/>
          </p:cNvPicPr>
          <p:nvPr>
            <p:ph sz="quarter" idx="1"/>
          </p:nvPr>
        </p:nvPicPr>
        <p:blipFill>
          <a:blip r:embed="rId2"/>
          <a:stretch>
            <a:fillRect/>
          </a:stretch>
        </p:blipFill>
        <p:spPr>
          <a:xfrm>
            <a:off x="1708487" y="1804207"/>
            <a:ext cx="6184225" cy="3859185"/>
          </a:xfrm>
          <a:effectLst>
            <a:softEdge rad="112500"/>
          </a:effectLst>
        </p:spPr>
      </p:pic>
      <p:sp>
        <p:nvSpPr>
          <p:cNvPr id="5" name="Rectangle 4"/>
          <p:cNvSpPr>
            <a:spLocks noChangeArrowheads="1"/>
          </p:cNvSpPr>
          <p:nvPr/>
        </p:nvSpPr>
        <p:spPr bwMode="auto">
          <a:xfrm>
            <a:off x="214313" y="1143000"/>
            <a:ext cx="7143750" cy="523875"/>
          </a:xfrm>
          <a:prstGeom prst="rect">
            <a:avLst/>
          </a:prstGeom>
          <a:noFill/>
          <a:ln w="9525">
            <a:noFill/>
            <a:miter lim="800000"/>
            <a:headEnd/>
            <a:tailEnd/>
          </a:ln>
        </p:spPr>
        <p:txBody>
          <a:bodyPr>
            <a:spAutoFit/>
          </a:bodyPr>
          <a:lstStyle/>
          <a:p>
            <a:pPr>
              <a:defRPr/>
            </a:pPr>
            <a:r>
              <a:rPr lang="en-US" sz="2800" b="1" dirty="0">
                <a:solidFill>
                  <a:schemeClr val="accent5"/>
                </a:solidFill>
                <a:latin typeface="Lucida Fax" pitchFamily="18" charset="0"/>
              </a:rPr>
              <a:t>4-Aminopyridine</a:t>
            </a:r>
            <a:endParaRPr lang="en-US" sz="2800" dirty="0">
              <a:solidFill>
                <a:schemeClr val="accent5"/>
              </a:solidFill>
              <a:latin typeface="Lucida Fax" pitchFamily="18" charset="0"/>
            </a:endParaRPr>
          </a:p>
        </p:txBody>
      </p:sp>
      <p:sp>
        <p:nvSpPr>
          <p:cNvPr id="52228" name="Rectangle 5"/>
          <p:cNvSpPr>
            <a:spLocks noChangeArrowheads="1"/>
          </p:cNvSpPr>
          <p:nvPr/>
        </p:nvSpPr>
        <p:spPr bwMode="auto">
          <a:xfrm>
            <a:off x="214313" y="428625"/>
            <a:ext cx="7143750" cy="52387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Mechanisms</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285750" y="571500"/>
            <a:ext cx="2390775" cy="646113"/>
          </a:xfrm>
          <a:prstGeom prst="rect">
            <a:avLst/>
          </a:prstGeom>
          <a:noFill/>
          <a:ln w="9525">
            <a:noFill/>
            <a:miter lim="800000"/>
            <a:headEnd/>
            <a:tailEnd/>
          </a:ln>
        </p:spPr>
        <p:txBody>
          <a:bodyPr wrap="none">
            <a:spAutoFit/>
          </a:bodyPr>
          <a:lstStyle/>
          <a:p>
            <a:r>
              <a:rPr lang="en-US" sz="3600" b="1">
                <a:latin typeface="Times New Roman" pitchFamily="18" charset="0"/>
                <a:cs typeface="Times New Roman" pitchFamily="18" charset="0"/>
              </a:rPr>
              <a:t>Conclusion</a:t>
            </a:r>
            <a:endParaRPr lang="en-US" sz="360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r>
              <a:rPr lang="en-US" dirty="0" smtClean="0"/>
              <a:t>We report here that VRAC blocker, </a:t>
            </a:r>
            <a:r>
              <a:rPr lang="en-US" dirty="0" err="1" smtClean="0"/>
              <a:t>Mefloquine</a:t>
            </a:r>
            <a:r>
              <a:rPr lang="en-US" dirty="0" smtClean="0"/>
              <a:t> and volume regulated K</a:t>
            </a:r>
            <a:r>
              <a:rPr lang="en-US" baseline="30000" dirty="0" smtClean="0"/>
              <a:t>+ </a:t>
            </a:r>
            <a:r>
              <a:rPr lang="en-US" dirty="0" smtClean="0"/>
              <a:t>channel blocker, 4-AP inhibit new vessel formation in all three models. These results suggest that </a:t>
            </a:r>
            <a:r>
              <a:rPr lang="en-US" dirty="0" err="1" smtClean="0"/>
              <a:t>Mefloquine</a:t>
            </a:r>
            <a:r>
              <a:rPr lang="en-US" dirty="0" smtClean="0"/>
              <a:t> and 4-AP may be useful in the therapy of angiogenesis-dependent tumor growth and other angiogenesis-dependent diseases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quarter" idx="1"/>
          </p:nvPr>
        </p:nvSpPr>
        <p:spPr>
          <a:xfrm>
            <a:off x="285750" y="1600200"/>
            <a:ext cx="8643938" cy="5029200"/>
          </a:xfrm>
        </p:spPr>
        <p:txBody>
          <a:bodyPr>
            <a:normAutofit/>
          </a:bodyPr>
          <a:lstStyle/>
          <a:p>
            <a:pPr algn="just">
              <a:buClr>
                <a:schemeClr val="tx1"/>
              </a:buClr>
            </a:pPr>
            <a:r>
              <a:rPr lang="en-US" sz="2400" b="1" dirty="0" smtClean="0">
                <a:latin typeface="Times New Roman" pitchFamily="18" charset="0"/>
                <a:cs typeface="Times New Roman" pitchFamily="18" charset="0"/>
              </a:rPr>
              <a:t>Angiogenesis is the generation of new blood vessels from pre-existing vasculature.</a:t>
            </a:r>
          </a:p>
          <a:p>
            <a:pPr algn="just">
              <a:buClr>
                <a:schemeClr val="tx1"/>
              </a:buClr>
            </a:pPr>
            <a:r>
              <a:rPr lang="en-US" sz="2400" b="1" dirty="0" smtClean="0">
                <a:solidFill>
                  <a:schemeClr val="tx2">
                    <a:lumMod val="60000"/>
                    <a:lumOff val="40000"/>
                  </a:schemeClr>
                </a:solidFill>
                <a:latin typeface="Times New Roman" pitchFamily="18" charset="0"/>
                <a:cs typeface="Times New Roman" pitchFamily="18" charset="0"/>
              </a:rPr>
              <a:t>Angiogenesis has two faces, it plays vital role in maintenance of both health and diseases. Vessel growth could benefit in case of baldness, neurodegenerative ills, heart attack and could be helpful to bypass the clots in blood vessels (occlusion) as well as in tissue repair.</a:t>
            </a:r>
            <a:endParaRPr lang="en-US" sz="2400" b="1" dirty="0" smtClean="0">
              <a:latin typeface="Times New Roman" pitchFamily="18" charset="0"/>
              <a:cs typeface="Times New Roman" pitchFamily="18" charset="0"/>
            </a:endParaRPr>
          </a:p>
          <a:p>
            <a:pPr algn="just">
              <a:buClr>
                <a:schemeClr val="tx1"/>
              </a:buClr>
            </a:pPr>
            <a:r>
              <a:rPr lang="en-US" sz="2400" b="1" dirty="0" smtClean="0">
                <a:latin typeface="Times New Roman" pitchFamily="18" charset="0"/>
                <a:ea typeface="Times New Roman" pitchFamily="18" charset="0"/>
                <a:cs typeface="Times New Roman" pitchFamily="18" charset="0"/>
              </a:rPr>
              <a:t>Abundant ion channels are located on the endothelial cell surface.  Ion channels have significant role in cell proliferation and thus in angiogenesis</a:t>
            </a:r>
            <a:endParaRPr lang="en-US" altLang="zh-CN" sz="2400" b="1" dirty="0" smtClean="0">
              <a:solidFill>
                <a:srgbClr val="00B0F0"/>
              </a:solidFill>
              <a:latin typeface="Times New Roman" pitchFamily="18" charset="0"/>
              <a:cs typeface="Times New Roman" pitchFamily="18" charset="0"/>
            </a:endParaRPr>
          </a:p>
          <a:p>
            <a:pPr>
              <a:buClr>
                <a:schemeClr val="tx1"/>
              </a:buClr>
            </a:pPr>
            <a:endParaRPr lang="en-US" sz="2400" b="1" dirty="0" smtClean="0">
              <a:latin typeface="Times New Roman" pitchFamily="18" charset="0"/>
              <a:cs typeface="Times New Roman" pitchFamily="18" charset="0"/>
            </a:endParaRPr>
          </a:p>
          <a:p>
            <a:pPr eaLnBrk="1" hangingPunct="1">
              <a:buFontTx/>
              <a:buNone/>
            </a:pPr>
            <a:endParaRPr lang="en-US" sz="2400" b="1" dirty="0" smtClean="0"/>
          </a:p>
        </p:txBody>
      </p:sp>
      <p:sp>
        <p:nvSpPr>
          <p:cNvPr id="10243" name="TextBox 3"/>
          <p:cNvSpPr txBox="1">
            <a:spLocks noChangeArrowheads="1"/>
          </p:cNvSpPr>
          <p:nvPr/>
        </p:nvSpPr>
        <p:spPr bwMode="auto">
          <a:xfrm>
            <a:off x="2438400" y="609600"/>
            <a:ext cx="4214813" cy="584200"/>
          </a:xfrm>
          <a:prstGeom prst="rect">
            <a:avLst/>
          </a:prstGeom>
          <a:noFill/>
          <a:ln w="9525">
            <a:noFill/>
            <a:miter lim="800000"/>
            <a:headEnd/>
            <a:tailEnd/>
          </a:ln>
        </p:spPr>
        <p:txBody>
          <a:bodyPr>
            <a:spAutoFit/>
          </a:bodyPr>
          <a:lstStyle/>
          <a:p>
            <a:pPr algn="ctr"/>
            <a:r>
              <a:rPr lang="en-IN" sz="3200" b="1" dirty="0">
                <a:solidFill>
                  <a:srgbClr val="C00000"/>
                </a:solidFill>
                <a:latin typeface="Times New Roman" pitchFamily="18" charset="0"/>
                <a:cs typeface="Times New Roman" pitchFamily="18" charset="0"/>
              </a:rPr>
              <a:t>INTRODUCTION</a:t>
            </a:r>
          </a:p>
        </p:txBody>
      </p:sp>
      <p:sp>
        <p:nvSpPr>
          <p:cNvPr id="24577" name="Rectangle 1"/>
          <p:cNvSpPr>
            <a:spLocks noChangeArrowheads="1"/>
          </p:cNvSpPr>
          <p:nvPr/>
        </p:nvSpPr>
        <p:spPr bwMode="auto">
          <a:xfrm>
            <a:off x="762000" y="2590800"/>
            <a:ext cx="7848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indhuri Ammineni\AppData\Local\Microsoft\Windows\Temporary Internet Files\Content.Word\c002439b-f1.gif"/>
          <p:cNvPicPr/>
          <p:nvPr/>
        </p:nvPicPr>
        <p:blipFill>
          <a:blip r:embed="rId2"/>
          <a:srcRect/>
          <a:stretch>
            <a:fillRect/>
          </a:stretch>
        </p:blipFill>
        <p:spPr bwMode="auto">
          <a:xfrm>
            <a:off x="0" y="1066801"/>
            <a:ext cx="9144000" cy="5562600"/>
          </a:xfrm>
          <a:prstGeom prst="rect">
            <a:avLst/>
          </a:prstGeom>
          <a:ln>
            <a:noFill/>
          </a:ln>
          <a:effectLst>
            <a:outerShdw blurRad="292100" dist="139700" dir="2700000" algn="tl" rotWithShape="0">
              <a:srgbClr val="333333">
                <a:alpha val="65000"/>
              </a:srgbClr>
            </a:outerShdw>
          </a:effectLst>
        </p:spPr>
      </p:pic>
      <p:sp>
        <p:nvSpPr>
          <p:cNvPr id="14339" name="TextBox 4"/>
          <p:cNvSpPr txBox="1">
            <a:spLocks noChangeArrowheads="1"/>
          </p:cNvSpPr>
          <p:nvPr/>
        </p:nvSpPr>
        <p:spPr bwMode="auto">
          <a:xfrm>
            <a:off x="990600" y="228600"/>
            <a:ext cx="7183437" cy="830997"/>
          </a:xfrm>
          <a:prstGeom prst="rect">
            <a:avLst/>
          </a:prstGeom>
          <a:noFill/>
          <a:ln w="9525">
            <a:noFill/>
            <a:miter lim="800000"/>
            <a:headEnd/>
            <a:tailEnd/>
          </a:ln>
        </p:spPr>
        <p:txBody>
          <a:bodyPr>
            <a:spAutoFit/>
          </a:bodyPr>
          <a:lstStyle/>
          <a:p>
            <a:pPr algn="ctr"/>
            <a:r>
              <a:rPr lang="en-US" sz="2400" b="1" dirty="0" smtClean="0">
                <a:latin typeface="Times New Roman" pitchFamily="18" charset="0"/>
                <a:cs typeface="Times New Roman" pitchFamily="18" charset="0"/>
              </a:rPr>
              <a:t>DISEASES INVOLVED IN ANGIOGENIC IMBALANCE</a:t>
            </a:r>
            <a:endParaRPr lang="en-IN"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C:\Users\Sindhuri Ammineni\Favorites\Desktop\diagram.jpg"/>
          <p:cNvPicPr>
            <a:picLocks noChangeAspect="1" noChangeArrowheads="1"/>
          </p:cNvPicPr>
          <p:nvPr/>
        </p:nvPicPr>
        <p:blipFill>
          <a:blip r:embed="rId2"/>
          <a:srcRect/>
          <a:stretch>
            <a:fillRect/>
          </a:stretch>
        </p:blipFill>
        <p:spPr bwMode="auto">
          <a:xfrm>
            <a:off x="0" y="838200"/>
            <a:ext cx="9144000" cy="5805488"/>
          </a:xfrm>
          <a:prstGeom prst="rect">
            <a:avLst/>
          </a:prstGeom>
          <a:noFill/>
          <a:ln w="9525">
            <a:noFill/>
            <a:miter lim="800000"/>
            <a:headEnd/>
            <a:tailEnd/>
          </a:ln>
        </p:spPr>
      </p:pic>
      <p:sp>
        <p:nvSpPr>
          <p:cNvPr id="15363" name="TextBox 2"/>
          <p:cNvSpPr txBox="1">
            <a:spLocks noChangeArrowheads="1"/>
          </p:cNvSpPr>
          <p:nvPr/>
        </p:nvSpPr>
        <p:spPr bwMode="auto">
          <a:xfrm>
            <a:off x="2133600" y="381000"/>
            <a:ext cx="5099922" cy="461665"/>
          </a:xfrm>
          <a:prstGeom prst="rect">
            <a:avLst/>
          </a:prstGeom>
          <a:noFill/>
          <a:ln w="9525">
            <a:noFill/>
            <a:miter lim="800000"/>
            <a:headEnd/>
            <a:tailEnd/>
          </a:ln>
        </p:spPr>
        <p:txBody>
          <a:bodyPr wrap="none">
            <a:spAutoFit/>
          </a:bodyPr>
          <a:lstStyle/>
          <a:p>
            <a:pPr algn="ctr"/>
            <a:r>
              <a:rPr lang="en-US" sz="2400" b="1" dirty="0" smtClean="0">
                <a:solidFill>
                  <a:srgbClr val="FF0000"/>
                </a:solidFill>
                <a:latin typeface="Times New Roman" pitchFamily="18" charset="0"/>
                <a:cs typeface="Times New Roman" pitchFamily="18" charset="0"/>
              </a:rPr>
              <a:t>MECHANISM OF ANGIOGENESIS</a:t>
            </a:r>
            <a:endParaRPr lang="en-IN"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sz="quarter" idx="1"/>
          </p:nvPr>
        </p:nvSpPr>
        <p:spPr>
          <a:xfrm>
            <a:off x="152400" y="1371600"/>
            <a:ext cx="8643938" cy="5105400"/>
          </a:xfrm>
        </p:spPr>
        <p:txBody>
          <a:bodyPr>
            <a:normAutofit/>
          </a:bodyPr>
          <a:lstStyle/>
          <a:p>
            <a:pPr marL="274320" indent="-274320" algn="just">
              <a:spcBef>
                <a:spcPts val="580"/>
              </a:spcBef>
              <a:defRPr/>
            </a:pPr>
            <a:r>
              <a:rPr lang="en-US" sz="2400" b="1" dirty="0" smtClean="0">
                <a:latin typeface="Times New Roman" pitchFamily="18" charset="0"/>
                <a:cs typeface="Times New Roman" pitchFamily="18" charset="0"/>
              </a:rPr>
              <a:t>The study aimed to investigate the effects of </a:t>
            </a:r>
            <a:r>
              <a:rPr lang="en-US" sz="2400" b="1" dirty="0" err="1" smtClean="0">
                <a:latin typeface="Times New Roman" pitchFamily="18" charset="0"/>
                <a:cs typeface="Times New Roman" pitchFamily="18" charset="0"/>
              </a:rPr>
              <a:t>Mefloquine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Cl</a:t>
            </a:r>
            <a:r>
              <a:rPr lang="en-US" sz="2400" b="1" baseline="300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channel blocker) and 4-Aminopyridine (K</a:t>
            </a:r>
            <a:r>
              <a:rPr lang="en-US" sz="2400" b="1" baseline="300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channel blocker) on angiogenesis</a:t>
            </a:r>
            <a:endParaRPr lang="en-US" sz="2400" b="1" dirty="0" smtClean="0">
              <a:solidFill>
                <a:schemeClr val="accent5">
                  <a:lumMod val="25000"/>
                </a:schemeClr>
              </a:solidFill>
              <a:latin typeface="Times New Roman" pitchFamily="18" charset="0"/>
              <a:cs typeface="Times New Roman" pitchFamily="18" charset="0"/>
            </a:endParaRPr>
          </a:p>
          <a:p>
            <a:pPr marL="274320" indent="-274320" algn="just">
              <a:spcBef>
                <a:spcPts val="580"/>
              </a:spcBef>
              <a:buClr>
                <a:srgbClr val="00B0F0"/>
              </a:buClr>
              <a:defRPr/>
            </a:pPr>
            <a:r>
              <a:rPr lang="en-US" sz="2400" b="1" dirty="0" smtClean="0">
                <a:solidFill>
                  <a:srgbClr val="00B0F0"/>
                </a:solidFill>
                <a:latin typeface="Times New Roman" pitchFamily="18" charset="0"/>
                <a:cs typeface="Times New Roman" pitchFamily="18" charset="0"/>
              </a:rPr>
              <a:t>At what concentration of the test drugs show maximum percentage inhibition of </a:t>
            </a:r>
            <a:r>
              <a:rPr lang="en-US" sz="2400" b="1" dirty="0" err="1" smtClean="0">
                <a:solidFill>
                  <a:srgbClr val="00B0F0"/>
                </a:solidFill>
                <a:latin typeface="Times New Roman" pitchFamily="18" charset="0"/>
                <a:cs typeface="Times New Roman" pitchFamily="18" charset="0"/>
              </a:rPr>
              <a:t>neovascularization</a:t>
            </a:r>
            <a:r>
              <a:rPr lang="en-US" sz="2400" b="1" dirty="0" smtClean="0">
                <a:solidFill>
                  <a:srgbClr val="00B0F0"/>
                </a:solidFill>
                <a:latin typeface="Times New Roman" pitchFamily="18" charset="0"/>
                <a:cs typeface="Times New Roman" pitchFamily="18" charset="0"/>
              </a:rPr>
              <a:t>..</a:t>
            </a:r>
            <a:endParaRPr lang="en-IN" sz="2400" b="1" dirty="0" smtClean="0">
              <a:solidFill>
                <a:srgbClr val="00B0F0"/>
              </a:solidFill>
              <a:latin typeface="Times New Roman" pitchFamily="18" charset="0"/>
              <a:cs typeface="Times New Roman" pitchFamily="18" charset="0"/>
            </a:endParaRPr>
          </a:p>
          <a:p>
            <a:pPr marL="274320" indent="-274320" algn="just">
              <a:spcBef>
                <a:spcPts val="580"/>
              </a:spcBef>
              <a:buClr>
                <a:srgbClr val="00B0F0"/>
              </a:buClr>
              <a:defRPr/>
            </a:pPr>
            <a:r>
              <a:rPr lang="en-US" sz="2400" b="1" dirty="0" smtClean="0">
                <a:latin typeface="Times New Roman" pitchFamily="18" charset="0"/>
                <a:cs typeface="Times New Roman" pitchFamily="18" charset="0"/>
              </a:rPr>
              <a:t>The number of branches formed in test drug treated groups in CAM assay and to compare with the control group.</a:t>
            </a:r>
            <a:endParaRPr lang="en-IN" sz="2400" b="1" dirty="0" smtClean="0">
              <a:latin typeface="Times New Roman" pitchFamily="18" charset="0"/>
              <a:cs typeface="Times New Roman" pitchFamily="18" charset="0"/>
            </a:endParaRPr>
          </a:p>
          <a:p>
            <a:pPr marL="274320" indent="-274320" eaLnBrk="1" fontAlgn="auto" hangingPunct="1">
              <a:spcBef>
                <a:spcPts val="580"/>
              </a:spcBef>
              <a:spcAft>
                <a:spcPts val="0"/>
              </a:spcAft>
              <a:buFontTx/>
              <a:buNone/>
              <a:defRPr/>
            </a:pPr>
            <a:endParaRPr lang="en-IN" sz="1800" dirty="0" smtClean="0"/>
          </a:p>
        </p:txBody>
      </p:sp>
      <p:sp>
        <p:nvSpPr>
          <p:cNvPr id="16387" name="TextBox 3"/>
          <p:cNvSpPr txBox="1">
            <a:spLocks noChangeArrowheads="1"/>
          </p:cNvSpPr>
          <p:nvPr/>
        </p:nvSpPr>
        <p:spPr bwMode="auto">
          <a:xfrm>
            <a:off x="2514600" y="685800"/>
            <a:ext cx="4453335" cy="461665"/>
          </a:xfrm>
          <a:prstGeom prst="rect">
            <a:avLst/>
          </a:prstGeom>
          <a:noFill/>
          <a:ln w="9525">
            <a:noFill/>
            <a:miter lim="800000"/>
            <a:headEnd/>
            <a:tailEnd/>
          </a:ln>
        </p:spPr>
        <p:txBody>
          <a:bodyPr wrap="none">
            <a:spAutoFit/>
          </a:bodyPr>
          <a:lstStyle/>
          <a:p>
            <a:pPr algn="ctr"/>
            <a:r>
              <a:rPr lang="en-US" sz="2400" b="1" dirty="0">
                <a:solidFill>
                  <a:srgbClr val="C00000"/>
                </a:solidFill>
                <a:latin typeface="Times New Roman" pitchFamily="18" charset="0"/>
                <a:cs typeface="Times New Roman" pitchFamily="18" charset="0"/>
              </a:rPr>
              <a:t>OBJECTIVES OF THE WORK</a:t>
            </a:r>
            <a:endParaRPr lang="en-IN"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2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762000"/>
            <a:ext cx="8358188" cy="1143000"/>
          </a:xfrm>
        </p:spPr>
        <p:txBody>
          <a:bodyPr>
            <a:normAutofit/>
          </a:bodyPr>
          <a:lstStyle/>
          <a:p>
            <a:pPr eaLnBrk="1" hangingPunct="1"/>
            <a:r>
              <a:rPr lang="en-US" sz="2800" b="1" dirty="0" smtClean="0">
                <a:solidFill>
                  <a:srgbClr val="C00000"/>
                </a:solidFill>
                <a:latin typeface="Times New Roman" pitchFamily="18" charset="0"/>
                <a:cs typeface="Times New Roman" pitchFamily="18" charset="0"/>
              </a:rPr>
              <a:t>RATIONALE BEHIND THE STUDY</a:t>
            </a:r>
            <a:endParaRPr lang="en-IN" sz="2800" dirty="0" smtClean="0">
              <a:solidFill>
                <a:srgbClr val="C00000"/>
              </a:solidFill>
              <a:latin typeface="Times New Roman" pitchFamily="18" charset="0"/>
              <a:cs typeface="Times New Roman" pitchFamily="18" charset="0"/>
            </a:endParaRPr>
          </a:p>
        </p:txBody>
      </p:sp>
      <p:sp>
        <p:nvSpPr>
          <p:cNvPr id="34819" name="TextBox 3"/>
          <p:cNvSpPr txBox="1">
            <a:spLocks noChangeArrowheads="1"/>
          </p:cNvSpPr>
          <p:nvPr/>
        </p:nvSpPr>
        <p:spPr bwMode="auto">
          <a:xfrm>
            <a:off x="357188" y="5357813"/>
            <a:ext cx="1643062" cy="369887"/>
          </a:xfrm>
          <a:prstGeom prst="rect">
            <a:avLst/>
          </a:prstGeom>
          <a:noFill/>
          <a:ln w="9525">
            <a:noFill/>
            <a:miter lim="800000"/>
            <a:headEnd/>
            <a:tailEnd/>
          </a:ln>
        </p:spPr>
        <p:txBody>
          <a:bodyPr>
            <a:spAutoFit/>
          </a:bodyPr>
          <a:lstStyle/>
          <a:p>
            <a:r>
              <a:rPr lang="en-US"/>
              <a:t>Ion channels</a:t>
            </a:r>
          </a:p>
        </p:txBody>
      </p:sp>
      <p:sp>
        <p:nvSpPr>
          <p:cNvPr id="5" name="Right Arrow 4"/>
          <p:cNvSpPr/>
          <p:nvPr/>
        </p:nvSpPr>
        <p:spPr>
          <a:xfrm>
            <a:off x="2000250" y="5500688"/>
            <a:ext cx="714375" cy="128587"/>
          </a:xfrm>
          <a:prstGeom prst="rightArrow">
            <a:avLst/>
          </a:prstGeom>
        </p:spPr>
        <p:style>
          <a:lnRef idx="2">
            <a:schemeClr val="accent6"/>
          </a:lnRef>
          <a:fillRef idx="1">
            <a:schemeClr val="lt1"/>
          </a:fillRef>
          <a:effectRef idx="0">
            <a:schemeClr val="accent6"/>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821" name="TextBox 6"/>
          <p:cNvSpPr txBox="1">
            <a:spLocks noChangeArrowheads="1"/>
          </p:cNvSpPr>
          <p:nvPr/>
        </p:nvSpPr>
        <p:spPr bwMode="auto">
          <a:xfrm>
            <a:off x="2857500" y="5357813"/>
            <a:ext cx="1851025" cy="369887"/>
          </a:xfrm>
          <a:prstGeom prst="rect">
            <a:avLst/>
          </a:prstGeom>
          <a:noFill/>
          <a:ln w="9525">
            <a:noFill/>
            <a:miter lim="800000"/>
            <a:headEnd/>
            <a:tailEnd/>
          </a:ln>
        </p:spPr>
        <p:txBody>
          <a:bodyPr wrap="none">
            <a:spAutoFit/>
          </a:bodyPr>
          <a:lstStyle/>
          <a:p>
            <a:r>
              <a:rPr lang="en-US"/>
              <a:t>Cell proliferation</a:t>
            </a:r>
          </a:p>
        </p:txBody>
      </p:sp>
      <p:sp>
        <p:nvSpPr>
          <p:cNvPr id="34822" name="TextBox 7"/>
          <p:cNvSpPr txBox="1">
            <a:spLocks noChangeArrowheads="1"/>
          </p:cNvSpPr>
          <p:nvPr/>
        </p:nvSpPr>
        <p:spPr bwMode="auto">
          <a:xfrm>
            <a:off x="369888" y="5843588"/>
            <a:ext cx="3941762" cy="369887"/>
          </a:xfrm>
          <a:prstGeom prst="rect">
            <a:avLst/>
          </a:prstGeom>
          <a:noFill/>
          <a:ln w="9525">
            <a:noFill/>
            <a:miter lim="800000"/>
            <a:headEnd/>
            <a:tailEnd/>
          </a:ln>
        </p:spPr>
        <p:txBody>
          <a:bodyPr wrap="none">
            <a:spAutoFit/>
          </a:bodyPr>
          <a:lstStyle/>
          <a:p>
            <a:r>
              <a:rPr lang="en-US" dirty="0" err="1"/>
              <a:t>Endithelial</a:t>
            </a:r>
            <a:r>
              <a:rPr lang="en-US" dirty="0"/>
              <a:t> cells contain ion channels</a:t>
            </a:r>
          </a:p>
        </p:txBody>
      </p:sp>
      <p:sp>
        <p:nvSpPr>
          <p:cNvPr id="10" name="Left-Right Arrow Callout 9"/>
          <p:cNvSpPr/>
          <p:nvPr/>
        </p:nvSpPr>
        <p:spPr>
          <a:xfrm>
            <a:off x="2428875" y="2500313"/>
            <a:ext cx="4000500" cy="576262"/>
          </a:xfrm>
          <a:prstGeom prst="lef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6" name="TextBox 10"/>
          <p:cNvSpPr txBox="1">
            <a:spLocks noChangeArrowheads="1"/>
          </p:cNvSpPr>
          <p:nvPr/>
        </p:nvSpPr>
        <p:spPr bwMode="auto">
          <a:xfrm>
            <a:off x="3643313" y="2571750"/>
            <a:ext cx="1570037" cy="369888"/>
          </a:xfrm>
          <a:prstGeom prst="rect">
            <a:avLst/>
          </a:prstGeom>
          <a:noFill/>
          <a:ln w="9525">
            <a:noFill/>
            <a:miter lim="800000"/>
            <a:headEnd/>
            <a:tailEnd/>
          </a:ln>
        </p:spPr>
        <p:txBody>
          <a:bodyPr wrap="none">
            <a:spAutoFit/>
          </a:bodyPr>
          <a:lstStyle/>
          <a:p>
            <a:r>
              <a:rPr lang="en-US">
                <a:solidFill>
                  <a:srgbClr val="FFFF00"/>
                </a:solidFill>
              </a:rPr>
              <a:t>Angiogenesis</a:t>
            </a:r>
          </a:p>
        </p:txBody>
      </p:sp>
      <p:sp>
        <p:nvSpPr>
          <p:cNvPr id="13" name="Oval 12"/>
          <p:cNvSpPr/>
          <p:nvPr/>
        </p:nvSpPr>
        <p:spPr>
          <a:xfrm>
            <a:off x="500063" y="2286000"/>
            <a:ext cx="1785937"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Excess</a:t>
            </a:r>
          </a:p>
        </p:txBody>
      </p:sp>
      <p:sp>
        <p:nvSpPr>
          <p:cNvPr id="15" name="Oval 14"/>
          <p:cNvSpPr/>
          <p:nvPr/>
        </p:nvSpPr>
        <p:spPr>
          <a:xfrm>
            <a:off x="6572250" y="2286000"/>
            <a:ext cx="1712913" cy="800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700" dirty="0">
                <a:solidFill>
                  <a:schemeClr val="accent6">
                    <a:lumMod val="75000"/>
                  </a:schemeClr>
                </a:solidFill>
              </a:rPr>
              <a:t>insufficient</a:t>
            </a:r>
          </a:p>
        </p:txBody>
      </p:sp>
      <p:sp>
        <p:nvSpPr>
          <p:cNvPr id="17" name="Down Arrow 16"/>
          <p:cNvSpPr/>
          <p:nvPr/>
        </p:nvSpPr>
        <p:spPr>
          <a:xfrm>
            <a:off x="1285875" y="3143250"/>
            <a:ext cx="142875" cy="565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own Arrow 17"/>
          <p:cNvSpPr/>
          <p:nvPr/>
        </p:nvSpPr>
        <p:spPr>
          <a:xfrm>
            <a:off x="7429500" y="3071813"/>
            <a:ext cx="142875" cy="565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357188" y="3786188"/>
            <a:ext cx="2262187" cy="1477962"/>
          </a:xfrm>
          <a:prstGeom prst="rect">
            <a:avLst/>
          </a:prstGeom>
          <a:ln>
            <a:solidFill>
              <a:schemeClr val="accent4">
                <a:lumMod val="85000"/>
                <a:lumOff val="15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a:solidFill>
                  <a:srgbClr val="C00000"/>
                </a:solidFill>
              </a:rPr>
              <a:t>Cancer</a:t>
            </a:r>
          </a:p>
          <a:p>
            <a:pPr>
              <a:defRPr/>
            </a:pPr>
            <a:r>
              <a:rPr lang="en-US" dirty="0">
                <a:solidFill>
                  <a:srgbClr val="C00000"/>
                </a:solidFill>
              </a:rPr>
              <a:t>Rheumatoid Arthritis</a:t>
            </a:r>
          </a:p>
          <a:p>
            <a:pPr>
              <a:defRPr/>
            </a:pPr>
            <a:r>
              <a:rPr lang="en-US" dirty="0">
                <a:solidFill>
                  <a:srgbClr val="C00000"/>
                </a:solidFill>
              </a:rPr>
              <a:t>Retinopathy</a:t>
            </a:r>
          </a:p>
          <a:p>
            <a:pPr>
              <a:defRPr/>
            </a:pPr>
            <a:r>
              <a:rPr lang="en-US" dirty="0">
                <a:solidFill>
                  <a:srgbClr val="C00000"/>
                </a:solidFill>
              </a:rPr>
              <a:t>Obesity</a:t>
            </a:r>
          </a:p>
          <a:p>
            <a:pPr>
              <a:defRPr/>
            </a:pPr>
            <a:r>
              <a:rPr lang="en-US" dirty="0">
                <a:solidFill>
                  <a:srgbClr val="C00000"/>
                </a:solidFill>
              </a:rPr>
              <a:t>psoriasis</a:t>
            </a:r>
          </a:p>
        </p:txBody>
      </p:sp>
      <p:sp>
        <p:nvSpPr>
          <p:cNvPr id="20" name="TextBox 19"/>
          <p:cNvSpPr txBox="1"/>
          <p:nvPr/>
        </p:nvSpPr>
        <p:spPr>
          <a:xfrm>
            <a:off x="6286500" y="3714750"/>
            <a:ext cx="2262188" cy="1477963"/>
          </a:xfrm>
          <a:prstGeom prst="rect">
            <a:avLst/>
          </a:prstGeom>
          <a:ln>
            <a:solidFill>
              <a:schemeClr val="accent1">
                <a:lumMod val="10000"/>
              </a:schemeClr>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a:solidFill>
                  <a:srgbClr val="C00000"/>
                </a:solidFill>
              </a:rPr>
              <a:t>Stroke</a:t>
            </a:r>
          </a:p>
          <a:p>
            <a:pPr>
              <a:defRPr/>
            </a:pPr>
            <a:r>
              <a:rPr lang="en-US" dirty="0">
                <a:solidFill>
                  <a:srgbClr val="C00000"/>
                </a:solidFill>
              </a:rPr>
              <a:t>Coronary artery diseases</a:t>
            </a:r>
          </a:p>
          <a:p>
            <a:pPr>
              <a:defRPr/>
            </a:pPr>
            <a:r>
              <a:rPr lang="en-US" dirty="0">
                <a:solidFill>
                  <a:srgbClr val="C00000"/>
                </a:solidFill>
              </a:rPr>
              <a:t>Chronic wounds</a:t>
            </a:r>
          </a:p>
          <a:p>
            <a:pPr>
              <a:defRPr/>
            </a:pPr>
            <a:r>
              <a:rPr lang="en-US" dirty="0">
                <a:solidFill>
                  <a:srgbClr val="C00000"/>
                </a:solidFill>
              </a:rPr>
              <a:t>Ulcers</a:t>
            </a:r>
          </a:p>
        </p:txBody>
      </p:sp>
      <p:sp>
        <p:nvSpPr>
          <p:cNvPr id="21" name="Up Arrow Callout 20"/>
          <p:cNvSpPr/>
          <p:nvPr/>
        </p:nvSpPr>
        <p:spPr>
          <a:xfrm>
            <a:off x="3429000" y="3143250"/>
            <a:ext cx="2000250"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54381C"/>
                </a:solidFill>
              </a:rPr>
              <a:t>Ion channel modulators</a:t>
            </a:r>
          </a:p>
        </p:txBody>
      </p:sp>
      <p:sp>
        <p:nvSpPr>
          <p:cNvPr id="22" name="Right Arrow 21"/>
          <p:cNvSpPr/>
          <p:nvPr/>
        </p:nvSpPr>
        <p:spPr>
          <a:xfrm>
            <a:off x="5429250" y="3786188"/>
            <a:ext cx="85725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Left Arrow 22"/>
          <p:cNvSpPr/>
          <p:nvPr/>
        </p:nvSpPr>
        <p:spPr>
          <a:xfrm>
            <a:off x="2643188" y="3786188"/>
            <a:ext cx="785812"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4" name="TextBox 23"/>
          <p:cNvSpPr txBox="1">
            <a:spLocks noChangeArrowheads="1"/>
          </p:cNvSpPr>
          <p:nvPr/>
        </p:nvSpPr>
        <p:spPr bwMode="auto">
          <a:xfrm>
            <a:off x="3500438" y="4143375"/>
            <a:ext cx="1851025" cy="646113"/>
          </a:xfrm>
          <a:prstGeom prst="rect">
            <a:avLst/>
          </a:prstGeom>
          <a:noFill/>
          <a:ln w="9525">
            <a:noFill/>
            <a:miter lim="800000"/>
            <a:headEnd/>
            <a:tailEnd/>
          </a:ln>
        </p:spPr>
        <p:txBody>
          <a:bodyPr wrap="none">
            <a:spAutoFit/>
          </a:bodyPr>
          <a:lstStyle/>
          <a:p>
            <a:pPr algn="ctr"/>
            <a:r>
              <a:rPr lang="en-US">
                <a:solidFill>
                  <a:srgbClr val="006600"/>
                </a:solidFill>
              </a:rPr>
              <a:t>Mefloquine</a:t>
            </a:r>
          </a:p>
          <a:p>
            <a:pPr algn="ctr"/>
            <a:r>
              <a:rPr lang="en-US">
                <a:solidFill>
                  <a:srgbClr val="006600"/>
                </a:solidFill>
              </a:rPr>
              <a:t>4-Aminopyridine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20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bg/>
                                          </p:spTgt>
                                        </p:tgtEl>
                                        <p:attrNameLst>
                                          <p:attrName>style.visibility</p:attrName>
                                        </p:attrNameLst>
                                      </p:cBhvr>
                                      <p:to>
                                        <p:strVal val="visible"/>
                                      </p:to>
                                    </p:set>
                                    <p:animEffect transition="in" filter="fade">
                                      <p:cBhvr>
                                        <p:cTn id="17" dur="2000"/>
                                        <p:tgtEl>
                                          <p:spTgt spid="1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bg/>
                                          </p:spTgt>
                                        </p:tgtEl>
                                        <p:attrNameLst>
                                          <p:attrName>style.visibility</p:attrName>
                                        </p:attrNameLst>
                                      </p:cBhvr>
                                      <p:to>
                                        <p:strVal val="visible"/>
                                      </p:to>
                                    </p:set>
                                    <p:animEffect transition="in" filter="fade">
                                      <p:cBhvr>
                                        <p:cTn id="27" dur="2000"/>
                                        <p:tgtEl>
                                          <p:spTgt spid="19">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20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animEffect transition="in" filter="fade">
                                      <p:cBhvr>
                                        <p:cTn id="37" dur="2000"/>
                                        <p:tgtEl>
                                          <p:spTgt spid="1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2" end="2"/>
                                            </p:txEl>
                                          </p:spTgt>
                                        </p:tgtEl>
                                        <p:attrNameLst>
                                          <p:attrName>style.visibility</p:attrName>
                                        </p:attrNameLst>
                                      </p:cBhvr>
                                      <p:to>
                                        <p:strVal val="visible"/>
                                      </p:to>
                                    </p:set>
                                    <p:animEffect transition="in" filter="fade">
                                      <p:cBhvr>
                                        <p:cTn id="42" dur="2000"/>
                                        <p:tgtEl>
                                          <p:spTgt spid="1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xEl>
                                              <p:pRg st="3" end="3"/>
                                            </p:txEl>
                                          </p:spTgt>
                                        </p:tgtEl>
                                        <p:attrNameLst>
                                          <p:attrName>style.visibility</p:attrName>
                                        </p:attrNameLst>
                                      </p:cBhvr>
                                      <p:to>
                                        <p:strVal val="visible"/>
                                      </p:to>
                                    </p:set>
                                    <p:animEffect transition="in" filter="fade">
                                      <p:cBhvr>
                                        <p:cTn id="47" dur="2000"/>
                                        <p:tgtEl>
                                          <p:spTgt spid="1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xEl>
                                              <p:pRg st="4" end="4"/>
                                            </p:txEl>
                                          </p:spTgt>
                                        </p:tgtEl>
                                        <p:attrNameLst>
                                          <p:attrName>style.visibility</p:attrName>
                                        </p:attrNameLst>
                                      </p:cBhvr>
                                      <p:to>
                                        <p:strVal val="visible"/>
                                      </p:to>
                                    </p:set>
                                    <p:animEffect transition="in" filter="fade">
                                      <p:cBhvr>
                                        <p:cTn id="52" dur="2000"/>
                                        <p:tgtEl>
                                          <p:spTgt spid="1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bg/>
                                          </p:spTgt>
                                        </p:tgtEl>
                                        <p:attrNameLst>
                                          <p:attrName>style.visibility</p:attrName>
                                        </p:attrNameLst>
                                      </p:cBhvr>
                                      <p:to>
                                        <p:strVal val="visible"/>
                                      </p:to>
                                    </p:set>
                                    <p:animEffect transition="in" filter="fade">
                                      <p:cBhvr>
                                        <p:cTn id="57" dur="2000"/>
                                        <p:tgtEl>
                                          <p:spTgt spid="20">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2000"/>
                                        <p:tgtEl>
                                          <p:spTgt spid="2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animEffect transition="in" filter="fade">
                                      <p:cBhvr>
                                        <p:cTn id="67" dur="2000"/>
                                        <p:tgtEl>
                                          <p:spTgt spid="2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xEl>
                                              <p:pRg st="2" end="2"/>
                                            </p:txEl>
                                          </p:spTgt>
                                        </p:tgtEl>
                                        <p:attrNameLst>
                                          <p:attrName>style.visibility</p:attrName>
                                        </p:attrNameLst>
                                      </p:cBhvr>
                                      <p:to>
                                        <p:strVal val="visible"/>
                                      </p:to>
                                    </p:set>
                                    <p:animEffect transition="in" filter="fade">
                                      <p:cBhvr>
                                        <p:cTn id="72" dur="2000"/>
                                        <p:tgtEl>
                                          <p:spTgt spid="2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xEl>
                                              <p:pRg st="3" end="3"/>
                                            </p:txEl>
                                          </p:spTgt>
                                        </p:tgtEl>
                                        <p:attrNameLst>
                                          <p:attrName>style.visibility</p:attrName>
                                        </p:attrNameLst>
                                      </p:cBhvr>
                                      <p:to>
                                        <p:strVal val="visible"/>
                                      </p:to>
                                    </p:set>
                                    <p:animEffect transition="in" filter="fade">
                                      <p:cBhvr>
                                        <p:cTn id="77" dur="2000"/>
                                        <p:tgtEl>
                                          <p:spTgt spid="20">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4834">
                                            <p:txEl>
                                              <p:pRg st="0" end="0"/>
                                            </p:txEl>
                                          </p:spTgt>
                                        </p:tgtEl>
                                        <p:attrNameLst>
                                          <p:attrName>style.visibility</p:attrName>
                                        </p:attrNameLst>
                                      </p:cBhvr>
                                      <p:to>
                                        <p:strVal val="visible"/>
                                      </p:to>
                                    </p:set>
                                    <p:animEffect transition="in" filter="fade">
                                      <p:cBhvr>
                                        <p:cTn id="82" dur="2000"/>
                                        <p:tgtEl>
                                          <p:spTgt spid="3483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4834">
                                            <p:txEl>
                                              <p:pRg st="1" end="1"/>
                                            </p:txEl>
                                          </p:spTgt>
                                        </p:tgtEl>
                                        <p:attrNameLst>
                                          <p:attrName>style.visibility</p:attrName>
                                        </p:attrNameLst>
                                      </p:cBhvr>
                                      <p:to>
                                        <p:strVal val="visible"/>
                                      </p:to>
                                    </p:set>
                                    <p:animEffect transition="in" filter="fade">
                                      <p:cBhvr>
                                        <p:cTn id="87" dur="2000"/>
                                        <p:tgtEl>
                                          <p:spTgt spid="34834">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819">
                                            <p:txEl>
                                              <p:pRg st="0" end="0"/>
                                            </p:txEl>
                                          </p:spTgt>
                                        </p:tgtEl>
                                        <p:attrNameLst>
                                          <p:attrName>style.visibility</p:attrName>
                                        </p:attrNameLst>
                                      </p:cBhvr>
                                      <p:to>
                                        <p:strVal val="visible"/>
                                      </p:to>
                                    </p:set>
                                    <p:animEffect transition="in" filter="fade">
                                      <p:cBhvr>
                                        <p:cTn id="92" dur="2000"/>
                                        <p:tgtEl>
                                          <p:spTgt spid="34819">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0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4821">
                                            <p:txEl>
                                              <p:pRg st="0" end="0"/>
                                            </p:txEl>
                                          </p:spTgt>
                                        </p:tgtEl>
                                        <p:attrNameLst>
                                          <p:attrName>style.visibility</p:attrName>
                                        </p:attrNameLst>
                                      </p:cBhvr>
                                      <p:to>
                                        <p:strVal val="visible"/>
                                      </p:to>
                                    </p:set>
                                    <p:animEffect transition="in" filter="fade">
                                      <p:cBhvr>
                                        <p:cTn id="102" dur="2000"/>
                                        <p:tgtEl>
                                          <p:spTgt spid="34821">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4822">
                                            <p:txEl>
                                              <p:pRg st="0" end="0"/>
                                            </p:txEl>
                                          </p:spTgt>
                                        </p:tgtEl>
                                        <p:attrNameLst>
                                          <p:attrName>style.visibility</p:attrName>
                                        </p:attrNameLst>
                                      </p:cBhvr>
                                      <p:to>
                                        <p:strVal val="visible"/>
                                      </p:to>
                                    </p:set>
                                    <p:animEffect transition="in" filter="fade">
                                      <p:cBhvr>
                                        <p:cTn id="107" dur="2000"/>
                                        <p:tgtEl>
                                          <p:spTgt spid="348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5" grpId="0" animBg="1"/>
      <p:bldP spid="34821" grpId="0" build="p"/>
      <p:bldP spid="34822" grpId="0" build="p"/>
      <p:bldP spid="13" grpId="0" build="p" animBg="1"/>
      <p:bldP spid="15" grpId="0" build="p" animBg="1"/>
      <p:bldP spid="19" grpId="0" build="p" animBg="1"/>
      <p:bldP spid="20" grpId="0" build="p" animBg="1"/>
      <p:bldP spid="348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600" b="1" smtClean="0">
                <a:solidFill>
                  <a:schemeClr val="tx1"/>
                </a:solidFill>
                <a:latin typeface="Times New Roman" pitchFamily="18" charset="0"/>
                <a:cs typeface="Times New Roman" pitchFamily="18" charset="0"/>
              </a:rPr>
              <a:t>CAM assay</a:t>
            </a:r>
          </a:p>
        </p:txBody>
      </p:sp>
      <p:pic>
        <p:nvPicPr>
          <p:cNvPr id="4" name="Picture 3" descr="C:\Users\Sindhuri Ammineni\AppData\Local\Microsoft\Windows\Temporary Internet Files\Content.Word\IMG_0502.jpg"/>
          <p:cNvPicPr/>
          <p:nvPr/>
        </p:nvPicPr>
        <p:blipFill>
          <a:blip r:embed="rId2"/>
          <a:srcRect/>
          <a:stretch>
            <a:fillRect/>
          </a:stretch>
        </p:blipFill>
        <p:spPr bwMode="auto">
          <a:xfrm>
            <a:off x="714375" y="2000250"/>
            <a:ext cx="3429000" cy="184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Users\Sindhuri Ammineni\AppData\Local\Microsoft\Windows\Temporary Internet Files\Content.Word\IMG_0513.jpg"/>
          <p:cNvPicPr/>
          <p:nvPr/>
        </p:nvPicPr>
        <p:blipFill>
          <a:blip r:embed="rId3"/>
          <a:srcRect/>
          <a:stretch>
            <a:fillRect/>
          </a:stretch>
        </p:blipFill>
        <p:spPr bwMode="auto">
          <a:xfrm>
            <a:off x="4429125" y="2000250"/>
            <a:ext cx="4000500" cy="1843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D:\ANGIOGENESIS FILES\THESIS WRITING\IN VOVO\prathyu mobile\10708119_769472846449802_660775534_n.jpg"/>
          <p:cNvPicPr/>
          <p:nvPr/>
        </p:nvPicPr>
        <p:blipFill>
          <a:blip r:embed="rId4"/>
          <a:srcRect/>
          <a:stretch>
            <a:fillRect/>
          </a:stretch>
        </p:blipFill>
        <p:spPr bwMode="auto">
          <a:xfrm>
            <a:off x="785813" y="4214813"/>
            <a:ext cx="3357562"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Users\Sindhuri Ammineni\AppData\Local\Microsoft\Windows\Temporary Internet Files\Content.Word\10578804_769472353116518_1945082451_n.jpg"/>
          <p:cNvPicPr/>
          <p:nvPr/>
        </p:nvPicPr>
        <p:blipFill>
          <a:blip r:embed="rId5"/>
          <a:srcRect/>
          <a:stretch>
            <a:fillRect/>
          </a:stretch>
        </p:blipFill>
        <p:spPr bwMode="auto">
          <a:xfrm>
            <a:off x="4500563" y="4286250"/>
            <a:ext cx="40005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743</Words>
  <Application>Microsoft Office PowerPoint</Application>
  <PresentationFormat>On-screen Show (4:3)</PresentationFormat>
  <Paragraphs>224</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PRESENTATION OUTLINE </vt:lpstr>
      <vt:lpstr>PowerPoint Presentation</vt:lpstr>
      <vt:lpstr>PowerPoint Presentation</vt:lpstr>
      <vt:lpstr>PowerPoint Presentation</vt:lpstr>
      <vt:lpstr>PowerPoint Presentation</vt:lpstr>
      <vt:lpstr>RATIONALE BEHIND THE STUDY</vt:lpstr>
      <vt:lpstr>PowerPoint Presentation</vt:lpstr>
      <vt:lpstr>CAM assay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Vaccines</dc:creator>
  <cp:lastModifiedBy>Vaccines</cp:lastModifiedBy>
  <cp:revision>19</cp:revision>
  <dcterms:created xsi:type="dcterms:W3CDTF">2006-08-16T00:00:00Z</dcterms:created>
  <dcterms:modified xsi:type="dcterms:W3CDTF">2015-11-06T14:15:34Z</dcterms:modified>
</cp:coreProperties>
</file>