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69" r:id="rId2"/>
    <p:sldId id="309" r:id="rId3"/>
    <p:sldId id="304" r:id="rId4"/>
    <p:sldId id="306" r:id="rId5"/>
    <p:sldId id="307" r:id="rId6"/>
    <p:sldId id="287" r:id="rId7"/>
    <p:sldId id="288" r:id="rId8"/>
    <p:sldId id="289" r:id="rId9"/>
    <p:sldId id="301" r:id="rId10"/>
    <p:sldId id="293" r:id="rId11"/>
    <p:sldId id="294" r:id="rId12"/>
    <p:sldId id="308" r:id="rId13"/>
    <p:sldId id="297" r:id="rId14"/>
    <p:sldId id="298" r:id="rId15"/>
    <p:sldId id="299" r:id="rId16"/>
    <p:sldId id="300" r:id="rId17"/>
    <p:sldId id="302" r:id="rId18"/>
    <p:sldId id="296" r:id="rId19"/>
    <p:sldId id="292" r:id="rId20"/>
    <p:sldId id="283" r:id="rId21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E9EFF7"/>
    <a:srgbClr val="E9EDF4"/>
    <a:srgbClr val="D0D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5915" autoAdjust="0"/>
  </p:normalViewPr>
  <p:slideViewPr>
    <p:cSldViewPr snapToGrid="0" snapToObjects="1">
      <p:cViewPr varScale="1">
        <p:scale>
          <a:sx n="77" d="100"/>
          <a:sy n="77" d="100"/>
        </p:scale>
        <p:origin x="48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POSTDOC%20MONTPELLIER\STAGE%20CHLO&#232;\Douglas%20fir%20bark%20pretreatments%20new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743760069593698"/>
          <c:y val="0.11353283924494877"/>
          <c:w val="0.86464914529447379"/>
          <c:h val="0.5375421828130208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'Acid hydrolysis solid'!$B$63:$C$63</c:f>
              <c:strCache>
                <c:ptCount val="1"/>
                <c:pt idx="0">
                  <c:v>Cellulose 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'Acid hydrolysis solid'!$C$65:$C$71</c:f>
                <c:numCache>
                  <c:formatCode>General</c:formatCode>
                  <c:ptCount val="7"/>
                  <c:pt idx="0">
                    <c:v>2.3410376184007538</c:v>
                  </c:pt>
                  <c:pt idx="1">
                    <c:v>0.1079497478071105</c:v>
                  </c:pt>
                  <c:pt idx="2">
                    <c:v>2.2603710887332582</c:v>
                  </c:pt>
                  <c:pt idx="3">
                    <c:v>0.50506739951134316</c:v>
                  </c:pt>
                  <c:pt idx="4">
                    <c:v>1.4446688107257832</c:v>
                  </c:pt>
                  <c:pt idx="5">
                    <c:v>1.2895923389466064</c:v>
                  </c:pt>
                  <c:pt idx="6">
                    <c:v>0.14378478192985358</c:v>
                  </c:pt>
                </c:numCache>
              </c:numRef>
            </c:plus>
            <c:minus>
              <c:numRef>
                <c:f>'Acid hydrolysis solid'!$C$65:$C$71</c:f>
                <c:numCache>
                  <c:formatCode>General</c:formatCode>
                  <c:ptCount val="7"/>
                  <c:pt idx="0">
                    <c:v>2.3410376184007538</c:v>
                  </c:pt>
                  <c:pt idx="1">
                    <c:v>0.1079497478071105</c:v>
                  </c:pt>
                  <c:pt idx="2">
                    <c:v>2.2603710887332582</c:v>
                  </c:pt>
                  <c:pt idx="3">
                    <c:v>0.50506739951134316</c:v>
                  </c:pt>
                  <c:pt idx="4">
                    <c:v>1.4446688107257832</c:v>
                  </c:pt>
                  <c:pt idx="5">
                    <c:v>1.2895923389466064</c:v>
                  </c:pt>
                  <c:pt idx="6">
                    <c:v>0.14378478192985358</c:v>
                  </c:pt>
                </c:numCache>
              </c:numRef>
            </c:minus>
          </c:errBars>
          <c:cat>
            <c:strRef>
              <c:f>'lign UT e PT'!$J$5:$J$11</c:f>
              <c:strCache>
                <c:ptCount val="7"/>
                <c:pt idx="0">
                  <c:v>Untreated </c:v>
                </c:pt>
                <c:pt idx="1">
                  <c:v>Organosolv 150°C</c:v>
                </c:pt>
                <c:pt idx="2">
                  <c:v>Organosolv 180°C</c:v>
                </c:pt>
                <c:pt idx="3">
                  <c:v>Diluted acid 150°C</c:v>
                </c:pt>
                <c:pt idx="4">
                  <c:v>Diluted acid 180°C</c:v>
                </c:pt>
                <c:pt idx="5">
                  <c:v>Diluted acid-organosolv 150°C</c:v>
                </c:pt>
                <c:pt idx="6">
                  <c:v>Diluted acid-organosolv 180°C</c:v>
                </c:pt>
              </c:strCache>
            </c:strRef>
          </c:cat>
          <c:val>
            <c:numRef>
              <c:f>'Acid hydrolysis solid'!$B$65:$B$71</c:f>
              <c:numCache>
                <c:formatCode>0</c:formatCode>
                <c:ptCount val="7"/>
                <c:pt idx="0">
                  <c:v>14.906667369465264</c:v>
                </c:pt>
                <c:pt idx="1">
                  <c:v>14.373736242618978</c:v>
                </c:pt>
                <c:pt idx="2">
                  <c:v>13.05847790150653</c:v>
                </c:pt>
                <c:pt idx="3">
                  <c:v>13.748945634500537</c:v>
                </c:pt>
                <c:pt idx="4">
                  <c:v>12.789261837679589</c:v>
                </c:pt>
                <c:pt idx="5">
                  <c:v>12.517107909555714</c:v>
                </c:pt>
                <c:pt idx="6">
                  <c:v>13.161582530399157</c:v>
                </c:pt>
              </c:numCache>
            </c:numRef>
          </c:val>
        </c:ser>
        <c:ser>
          <c:idx val="2"/>
          <c:order val="2"/>
          <c:tx>
            <c:v>Hemicelluloses</c:v>
          </c:tx>
          <c:spPr>
            <a:solidFill>
              <a:schemeClr val="bg1">
                <a:lumMod val="50000"/>
              </a:schemeClr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'Acid hydrolysis solid'!$E$65:$E$71</c:f>
                <c:numCache>
                  <c:formatCode>General</c:formatCode>
                  <c:ptCount val="7"/>
                  <c:pt idx="0">
                    <c:v>1.6912058994947927</c:v>
                  </c:pt>
                  <c:pt idx="1">
                    <c:v>8.8610275463665983E-2</c:v>
                  </c:pt>
                  <c:pt idx="2">
                    <c:v>1.3737001529675674</c:v>
                  </c:pt>
                  <c:pt idx="3">
                    <c:v>0.19367849650416141</c:v>
                  </c:pt>
                  <c:pt idx="4">
                    <c:v>0.80832791454542208</c:v>
                  </c:pt>
                  <c:pt idx="5">
                    <c:v>1.0877970921490965</c:v>
                  </c:pt>
                  <c:pt idx="6">
                    <c:v>0.10338590787728617</c:v>
                  </c:pt>
                </c:numCache>
              </c:numRef>
            </c:plus>
            <c:minus>
              <c:numRef>
                <c:f>'Acid hydrolysis solid'!$E$65:$E$71</c:f>
                <c:numCache>
                  <c:formatCode>General</c:formatCode>
                  <c:ptCount val="7"/>
                  <c:pt idx="0">
                    <c:v>1.6912058994947927</c:v>
                  </c:pt>
                  <c:pt idx="1">
                    <c:v>8.8610275463665983E-2</c:v>
                  </c:pt>
                  <c:pt idx="2">
                    <c:v>1.3737001529675674</c:v>
                  </c:pt>
                  <c:pt idx="3">
                    <c:v>0.19367849650416141</c:v>
                  </c:pt>
                  <c:pt idx="4">
                    <c:v>0.80832791454542208</c:v>
                  </c:pt>
                  <c:pt idx="5">
                    <c:v>1.0877970921490965</c:v>
                  </c:pt>
                  <c:pt idx="6">
                    <c:v>0.10338590787728617</c:v>
                  </c:pt>
                </c:numCache>
              </c:numRef>
            </c:minus>
          </c:errBars>
          <c:cat>
            <c:strRef>
              <c:f>'lign UT e PT'!$J$5:$J$11</c:f>
              <c:strCache>
                <c:ptCount val="7"/>
                <c:pt idx="0">
                  <c:v>Untreated </c:v>
                </c:pt>
                <c:pt idx="1">
                  <c:v>Organosolv 150°C</c:v>
                </c:pt>
                <c:pt idx="2">
                  <c:v>Organosolv 180°C</c:v>
                </c:pt>
                <c:pt idx="3">
                  <c:v>Diluted acid 150°C</c:v>
                </c:pt>
                <c:pt idx="4">
                  <c:v>Diluted acid 180°C</c:v>
                </c:pt>
                <c:pt idx="5">
                  <c:v>Diluted acid-organosolv 150°C</c:v>
                </c:pt>
                <c:pt idx="6">
                  <c:v>Diluted acid-organosolv 180°C</c:v>
                </c:pt>
              </c:strCache>
            </c:strRef>
          </c:cat>
          <c:val>
            <c:numRef>
              <c:f>'Acid hydrolysis solid'!$D$65:$D$71</c:f>
              <c:numCache>
                <c:formatCode>0</c:formatCode>
                <c:ptCount val="7"/>
                <c:pt idx="0">
                  <c:v>10.278928949524682</c:v>
                </c:pt>
                <c:pt idx="1">
                  <c:v>10.774065036840616</c:v>
                </c:pt>
                <c:pt idx="2">
                  <c:v>9.2855946696765841</c:v>
                </c:pt>
                <c:pt idx="3">
                  <c:v>8.8840785502591224</c:v>
                </c:pt>
                <c:pt idx="4">
                  <c:v>6.1973578955757196</c:v>
                </c:pt>
                <c:pt idx="5">
                  <c:v>10.18411079871532</c:v>
                </c:pt>
                <c:pt idx="6">
                  <c:v>8.6613005849322153</c:v>
                </c:pt>
              </c:numCache>
            </c:numRef>
          </c:val>
        </c:ser>
        <c:ser>
          <c:idx val="0"/>
          <c:order val="0"/>
          <c:tx>
            <c:v>Klason lignin</c:v>
          </c:tx>
          <c:spPr>
            <a:solidFill>
              <a:schemeClr val="tx1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'Acid hydrolysis solid'!$G$65:$G$71</c:f>
                <c:numCache>
                  <c:formatCode>General</c:formatCode>
                  <c:ptCount val="7"/>
                  <c:pt idx="0">
                    <c:v>2.0185048347861207</c:v>
                  </c:pt>
                  <c:pt idx="1">
                    <c:v>0.44772368874793206</c:v>
                  </c:pt>
                  <c:pt idx="2">
                    <c:v>3.252279471548742</c:v>
                  </c:pt>
                  <c:pt idx="3">
                    <c:v>1.3100494617698655</c:v>
                  </c:pt>
                  <c:pt idx="4">
                    <c:v>1.0181760368206778</c:v>
                  </c:pt>
                  <c:pt idx="5">
                    <c:v>3.2255039193832937</c:v>
                  </c:pt>
                  <c:pt idx="6">
                    <c:v>0.76894221345758473</c:v>
                  </c:pt>
                </c:numCache>
              </c:numRef>
            </c:plus>
            <c:minus>
              <c:numRef>
                <c:f>'Acid hydrolysis solid'!$G$65:$G$71</c:f>
                <c:numCache>
                  <c:formatCode>General</c:formatCode>
                  <c:ptCount val="7"/>
                  <c:pt idx="0">
                    <c:v>2.0185048347861207</c:v>
                  </c:pt>
                  <c:pt idx="1">
                    <c:v>0.44772368874793206</c:v>
                  </c:pt>
                  <c:pt idx="2">
                    <c:v>3.252279471548742</c:v>
                  </c:pt>
                  <c:pt idx="3">
                    <c:v>1.3100494617698655</c:v>
                  </c:pt>
                  <c:pt idx="4">
                    <c:v>1.0181760368206778</c:v>
                  </c:pt>
                  <c:pt idx="5">
                    <c:v>3.2255039193832937</c:v>
                  </c:pt>
                  <c:pt idx="6">
                    <c:v>0.76894221345758473</c:v>
                  </c:pt>
                </c:numCache>
              </c:numRef>
            </c:minus>
          </c:errBars>
          <c:cat>
            <c:strRef>
              <c:f>'lign UT e PT'!$J$5:$J$11</c:f>
              <c:strCache>
                <c:ptCount val="7"/>
                <c:pt idx="0">
                  <c:v>Untreated </c:v>
                </c:pt>
                <c:pt idx="1">
                  <c:v>Organosolv 150°C</c:v>
                </c:pt>
                <c:pt idx="2">
                  <c:v>Organosolv 180°C</c:v>
                </c:pt>
                <c:pt idx="3">
                  <c:v>Diluted acid 150°C</c:v>
                </c:pt>
                <c:pt idx="4">
                  <c:v>Diluted acid 180°C</c:v>
                </c:pt>
                <c:pt idx="5">
                  <c:v>Diluted acid-organosolv 150°C</c:v>
                </c:pt>
                <c:pt idx="6">
                  <c:v>Diluted acid-organosolv 180°C</c:v>
                </c:pt>
              </c:strCache>
            </c:strRef>
          </c:cat>
          <c:val>
            <c:numRef>
              <c:f>'Acid hydrolysis solid'!$F$65:$F$71</c:f>
              <c:numCache>
                <c:formatCode>0</c:formatCode>
                <c:ptCount val="7"/>
                <c:pt idx="0">
                  <c:v>60.379366599017374</c:v>
                </c:pt>
                <c:pt idx="1">
                  <c:v>47.148439803879036</c:v>
                </c:pt>
                <c:pt idx="2">
                  <c:v>49.57160185501877</c:v>
                </c:pt>
                <c:pt idx="3">
                  <c:v>57.451195526829423</c:v>
                </c:pt>
                <c:pt idx="4">
                  <c:v>58.650650555289673</c:v>
                </c:pt>
                <c:pt idx="5">
                  <c:v>50.181524749940166</c:v>
                </c:pt>
                <c:pt idx="6">
                  <c:v>47.689849522802149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7730440"/>
        <c:axId val="156902784"/>
      </c:barChart>
      <c:catAx>
        <c:axId val="1577304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1740000"/>
          <a:lstStyle/>
          <a:p>
            <a:pPr>
              <a:defRPr sz="1800"/>
            </a:pPr>
            <a:endParaRPr lang="it-IT"/>
          </a:p>
        </c:txPr>
        <c:crossAx val="156902784"/>
        <c:crosses val="autoZero"/>
        <c:auto val="1"/>
        <c:lblAlgn val="ctr"/>
        <c:lblOffset val="100"/>
        <c:noMultiLvlLbl val="0"/>
      </c:catAx>
      <c:valAx>
        <c:axId val="156902784"/>
        <c:scaling>
          <c:orientation val="minMax"/>
        </c:scaling>
        <c:delete val="0"/>
        <c:axPos val="l"/>
        <c:majorGridlines>
          <c:spPr>
            <a:ln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fr-FR" dirty="0"/>
                  <a:t>Chemical </a:t>
                </a:r>
                <a:r>
                  <a:rPr lang="fr-FR" dirty="0" smtClean="0"/>
                  <a:t>composition </a:t>
                </a:r>
                <a:r>
                  <a:rPr lang="fr-FR" dirty="0"/>
                  <a:t>(</a:t>
                </a:r>
                <a:r>
                  <a:rPr lang="fr-FR" dirty="0" smtClean="0"/>
                  <a:t>g./100gTSin)</a:t>
                </a:r>
                <a:endParaRPr lang="fr-FR" dirty="0"/>
              </a:p>
            </c:rich>
          </c:tx>
          <c:layout>
            <c:manualLayout>
              <c:xMode val="edge"/>
              <c:yMode val="edge"/>
              <c:x val="5.9347222933558456E-3"/>
              <c:y val="0.10112695811576491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crossAx val="1577304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7788283968561492"/>
          <c:y val="7.2755804910565505E-2"/>
          <c:w val="0.58629312978717019"/>
          <c:h val="0.10041019747805799"/>
        </c:manualLayout>
      </c:layout>
      <c:overlay val="0"/>
      <c:spPr>
        <a:solidFill>
          <a:schemeClr val="bg1"/>
        </a:solidFill>
      </c:spPr>
    </c:legend>
    <c:plotVisOnly val="1"/>
    <c:dispBlanksAs val="gap"/>
    <c:showDLblsOverMax val="0"/>
  </c:chart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it-IT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36E18E-9520-48FA-A9DB-99FDE0C42DFD}" type="doc">
      <dgm:prSet loTypeId="urn:microsoft.com/office/officeart/2005/8/layout/hierarchy1" loCatId="hierarchy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9EB3947A-9FE9-4685-B4FB-934EA21865E6}">
      <dgm:prSet phldrT="[Texte]" custT="1"/>
      <dgm:spPr/>
      <dgm:t>
        <a:bodyPr/>
        <a:lstStyle/>
        <a:p>
          <a:r>
            <a:rPr lang="fr-FR" sz="1800" b="1" dirty="0" err="1" smtClean="0">
              <a:latin typeface="Cambria" panose="02040503050406030204" pitchFamily="18" charset="0"/>
              <a:cs typeface="Arial" panose="020B0604020202020204" pitchFamily="34" charset="0"/>
            </a:rPr>
            <a:t>Softwood</a:t>
          </a:r>
          <a:r>
            <a:rPr lang="fr-FR" sz="1800" b="1" dirty="0" smtClean="0">
              <a:latin typeface="Cambria" panose="02040503050406030204" pitchFamily="18" charset="0"/>
              <a:cs typeface="Arial" panose="020B0604020202020204" pitchFamily="34" charset="0"/>
            </a:rPr>
            <a:t> </a:t>
          </a:r>
          <a:r>
            <a:rPr lang="fr-FR" sz="1800" b="1" dirty="0" err="1" smtClean="0">
              <a:latin typeface="Cambria" panose="02040503050406030204" pitchFamily="18" charset="0"/>
              <a:cs typeface="Arial" panose="020B0604020202020204" pitchFamily="34" charset="0"/>
            </a:rPr>
            <a:t>bark</a:t>
          </a:r>
          <a:endParaRPr lang="fr-FR" sz="1800" b="1" dirty="0">
            <a:latin typeface="Cambria" panose="02040503050406030204" pitchFamily="18" charset="0"/>
            <a:cs typeface="Arial" panose="020B0604020202020204" pitchFamily="34" charset="0"/>
          </a:endParaRPr>
        </a:p>
      </dgm:t>
    </dgm:pt>
    <dgm:pt modelId="{2A2A4806-273C-4B6E-8DF0-080E40C328A4}" type="parTrans" cxnId="{3297584D-26BB-441F-B737-95A9C2139291}">
      <dgm:prSet/>
      <dgm:spPr/>
      <dgm:t>
        <a:bodyPr/>
        <a:lstStyle/>
        <a:p>
          <a:endParaRPr lang="fr-FR">
            <a:latin typeface="Cambria" panose="02040503050406030204" pitchFamily="18" charset="0"/>
          </a:endParaRPr>
        </a:p>
      </dgm:t>
    </dgm:pt>
    <dgm:pt modelId="{9F4A4068-9E38-4302-98ED-327C49CD940C}" type="sibTrans" cxnId="{3297584D-26BB-441F-B737-95A9C2139291}">
      <dgm:prSet/>
      <dgm:spPr/>
      <dgm:t>
        <a:bodyPr/>
        <a:lstStyle/>
        <a:p>
          <a:endParaRPr lang="fr-FR">
            <a:latin typeface="Cambria" panose="02040503050406030204" pitchFamily="18" charset="0"/>
          </a:endParaRPr>
        </a:p>
      </dgm:t>
    </dgm:pt>
    <dgm:pt modelId="{326C027D-A970-4B88-A776-5B5E8F8A9E83}" type="asst">
      <dgm:prSet phldrT="[Texte]" custT="1"/>
      <dgm:spPr/>
      <dgm:t>
        <a:bodyPr/>
        <a:lstStyle/>
        <a:p>
          <a:r>
            <a:rPr lang="fr-FR" sz="1800" b="1">
              <a:latin typeface="Cambria" panose="02040503050406030204" pitchFamily="18" charset="0"/>
              <a:cs typeface="Arial" panose="020B0604020202020204" pitchFamily="34" charset="0"/>
            </a:rPr>
            <a:t>Liquid fraction</a:t>
          </a:r>
        </a:p>
      </dgm:t>
    </dgm:pt>
    <dgm:pt modelId="{160B33B3-BE61-4099-AF2B-76E1B252CCDA}" type="parTrans" cxnId="{3FE4E329-65A1-408D-BF3E-FD3FB878FCB6}">
      <dgm:prSet/>
      <dgm:spPr/>
      <dgm:t>
        <a:bodyPr/>
        <a:lstStyle/>
        <a:p>
          <a:endParaRPr lang="fr-FR">
            <a:latin typeface="Cambria" panose="02040503050406030204" pitchFamily="18" charset="0"/>
          </a:endParaRPr>
        </a:p>
      </dgm:t>
    </dgm:pt>
    <dgm:pt modelId="{43360523-0A7B-4F49-ADC5-09DD7CD579D3}" type="sibTrans" cxnId="{3FE4E329-65A1-408D-BF3E-FD3FB878FCB6}">
      <dgm:prSet/>
      <dgm:spPr/>
      <dgm:t>
        <a:bodyPr/>
        <a:lstStyle/>
        <a:p>
          <a:endParaRPr lang="fr-FR">
            <a:latin typeface="Cambria" panose="02040503050406030204" pitchFamily="18" charset="0"/>
          </a:endParaRPr>
        </a:p>
      </dgm:t>
    </dgm:pt>
    <dgm:pt modelId="{88E64B64-0D2C-467D-BD7B-38E5DEABC45F}">
      <dgm:prSet phldrT="[Texte]" custT="1"/>
      <dgm:spPr/>
      <dgm:t>
        <a:bodyPr/>
        <a:lstStyle/>
        <a:p>
          <a:r>
            <a:rPr lang="fr-FR" sz="1800" b="1">
              <a:latin typeface="Cambria" panose="02040503050406030204" pitchFamily="18" charset="0"/>
              <a:cs typeface="Arial" panose="020B0604020202020204" pitchFamily="34" charset="0"/>
            </a:rPr>
            <a:t>Solid fraction</a:t>
          </a:r>
        </a:p>
      </dgm:t>
    </dgm:pt>
    <dgm:pt modelId="{EE65F1FD-5CAA-4764-B8C7-C6DD2AEA4E6B}" type="parTrans" cxnId="{450CEB3C-00D5-4FEF-8914-2D4474A2A95A}">
      <dgm:prSet/>
      <dgm:spPr/>
      <dgm:t>
        <a:bodyPr/>
        <a:lstStyle/>
        <a:p>
          <a:endParaRPr lang="fr-FR">
            <a:latin typeface="Cambria" panose="02040503050406030204" pitchFamily="18" charset="0"/>
          </a:endParaRPr>
        </a:p>
      </dgm:t>
    </dgm:pt>
    <dgm:pt modelId="{1B3E51EF-0035-431A-B02B-FFD389F2E51E}" type="sibTrans" cxnId="{450CEB3C-00D5-4FEF-8914-2D4474A2A95A}">
      <dgm:prSet/>
      <dgm:spPr/>
      <dgm:t>
        <a:bodyPr/>
        <a:lstStyle/>
        <a:p>
          <a:endParaRPr lang="fr-FR">
            <a:latin typeface="Cambria" panose="02040503050406030204" pitchFamily="18" charset="0"/>
          </a:endParaRPr>
        </a:p>
      </dgm:t>
    </dgm:pt>
    <dgm:pt modelId="{7049E190-9E4F-4C38-BEC1-AD77BDF8FAB4}">
      <dgm:prSet phldrT="[Texte]" custT="1"/>
      <dgm:spPr/>
      <dgm:t>
        <a:bodyPr/>
        <a:lstStyle/>
        <a:p>
          <a:r>
            <a:rPr lang="fr-FR" sz="1800" b="1" dirty="0" err="1" smtClean="0">
              <a:latin typeface="Cambria" panose="02040503050406030204" pitchFamily="18" charset="0"/>
              <a:cs typeface="Arial" panose="020B0604020202020204" pitchFamily="34" charset="0"/>
            </a:rPr>
            <a:t>Cutting</a:t>
          </a:r>
          <a:r>
            <a:rPr lang="fr-FR" sz="1800" b="1" dirty="0" smtClean="0">
              <a:latin typeface="Cambria" panose="02040503050406030204" pitchFamily="18" charset="0"/>
              <a:cs typeface="Arial" panose="020B0604020202020204" pitchFamily="34" charset="0"/>
            </a:rPr>
            <a:t> </a:t>
          </a:r>
          <a:r>
            <a:rPr lang="fr-FR" sz="1800" b="1" dirty="0" err="1" smtClean="0">
              <a:latin typeface="Cambria" panose="02040503050406030204" pitchFamily="18" charset="0"/>
              <a:cs typeface="Arial" panose="020B0604020202020204" pitchFamily="34" charset="0"/>
            </a:rPr>
            <a:t>milling</a:t>
          </a:r>
          <a:endParaRPr lang="fr-FR" sz="1800" b="1" dirty="0" smtClean="0">
            <a:latin typeface="Cambria" panose="02040503050406030204" pitchFamily="18" charset="0"/>
            <a:cs typeface="Arial" panose="020B0604020202020204" pitchFamily="34" charset="0"/>
          </a:endParaRPr>
        </a:p>
        <a:p>
          <a:r>
            <a:rPr lang="fr-FR" sz="1800" b="1" dirty="0" smtClean="0">
              <a:latin typeface="Cambria" panose="02040503050406030204" pitchFamily="18" charset="0"/>
              <a:cs typeface="Arial" panose="020B0604020202020204" pitchFamily="34" charset="0"/>
            </a:rPr>
            <a:t>(2 mm </a:t>
          </a:r>
          <a:r>
            <a:rPr lang="fr-FR" sz="1800" b="1" dirty="0" err="1" smtClean="0">
              <a:latin typeface="Cambria" panose="02040503050406030204" pitchFamily="18" charset="0"/>
              <a:cs typeface="Arial" panose="020B0604020202020204" pitchFamily="34" charset="0"/>
            </a:rPr>
            <a:t>screen</a:t>
          </a:r>
          <a:r>
            <a:rPr lang="fr-FR" sz="1800" b="1" dirty="0" smtClean="0">
              <a:latin typeface="Cambria" panose="02040503050406030204" pitchFamily="18" charset="0"/>
              <a:cs typeface="Arial" panose="020B0604020202020204" pitchFamily="34" charset="0"/>
            </a:rPr>
            <a:t> size)</a:t>
          </a:r>
          <a:endParaRPr lang="fr-FR" sz="1800" b="1" dirty="0">
            <a:latin typeface="Cambria" panose="02040503050406030204" pitchFamily="18" charset="0"/>
            <a:cs typeface="Arial" panose="020B0604020202020204" pitchFamily="34" charset="0"/>
          </a:endParaRPr>
        </a:p>
      </dgm:t>
    </dgm:pt>
    <dgm:pt modelId="{D0B64A89-19C7-4CD5-937A-450D312B2BA8}" type="parTrans" cxnId="{984C7B92-991A-45DE-983D-091B1A749395}">
      <dgm:prSet/>
      <dgm:spPr/>
      <dgm:t>
        <a:bodyPr/>
        <a:lstStyle/>
        <a:p>
          <a:endParaRPr lang="fr-FR">
            <a:latin typeface="Cambria" panose="02040503050406030204" pitchFamily="18" charset="0"/>
          </a:endParaRPr>
        </a:p>
      </dgm:t>
    </dgm:pt>
    <dgm:pt modelId="{53D8853B-BC4D-4B12-9C06-3CAF45D977D1}" type="sibTrans" cxnId="{984C7B92-991A-45DE-983D-091B1A749395}">
      <dgm:prSet/>
      <dgm:spPr/>
      <dgm:t>
        <a:bodyPr/>
        <a:lstStyle/>
        <a:p>
          <a:endParaRPr lang="fr-FR">
            <a:latin typeface="Cambria" panose="02040503050406030204" pitchFamily="18" charset="0"/>
          </a:endParaRPr>
        </a:p>
      </dgm:t>
    </dgm:pt>
    <dgm:pt modelId="{71BC1B5C-50B1-4E54-AF10-D0961AA2D897}">
      <dgm:prSet phldrT="[Texte]" custT="1"/>
      <dgm:spPr/>
      <dgm:t>
        <a:bodyPr/>
        <a:lstStyle/>
        <a:p>
          <a:r>
            <a:rPr lang="fr-FR" sz="1800" b="1" dirty="0" err="1" smtClean="0">
              <a:latin typeface="Cambria" panose="02040503050406030204" pitchFamily="18" charset="0"/>
              <a:cs typeface="Arial" panose="020B0604020202020204" pitchFamily="34" charset="0"/>
            </a:rPr>
            <a:t>Organosolv</a:t>
          </a:r>
          <a:r>
            <a:rPr lang="fr-FR" sz="1800" b="1" dirty="0" smtClean="0">
              <a:latin typeface="Cambria" panose="02040503050406030204" pitchFamily="18" charset="0"/>
              <a:cs typeface="Arial" panose="020B0604020202020204" pitchFamily="34" charset="0"/>
            </a:rPr>
            <a:t>/</a:t>
          </a:r>
          <a:r>
            <a:rPr lang="fr-FR" sz="1800" b="1" dirty="0" err="1" smtClean="0">
              <a:latin typeface="Cambria" panose="02040503050406030204" pitchFamily="18" charset="0"/>
              <a:cs typeface="Arial" panose="020B0604020202020204" pitchFamily="34" charset="0"/>
            </a:rPr>
            <a:t>diluted</a:t>
          </a:r>
          <a:r>
            <a:rPr lang="fr-FR" sz="1800" b="1" dirty="0" smtClean="0">
              <a:latin typeface="Cambria" panose="02040503050406030204" pitchFamily="18" charset="0"/>
              <a:cs typeface="Arial" panose="020B0604020202020204" pitchFamily="34" charset="0"/>
            </a:rPr>
            <a:t> </a:t>
          </a:r>
          <a:r>
            <a:rPr lang="fr-FR" sz="1800" b="1" dirty="0" err="1" smtClean="0">
              <a:latin typeface="Cambria" panose="02040503050406030204" pitchFamily="18" charset="0"/>
              <a:cs typeface="Arial" panose="020B0604020202020204" pitchFamily="34" charset="0"/>
            </a:rPr>
            <a:t>acid</a:t>
          </a:r>
          <a:r>
            <a:rPr lang="fr-FR" sz="1800" b="1" dirty="0" smtClean="0">
              <a:latin typeface="Cambria" panose="02040503050406030204" pitchFamily="18" charset="0"/>
              <a:cs typeface="Arial" panose="020B0604020202020204" pitchFamily="34" charset="0"/>
            </a:rPr>
            <a:t> </a:t>
          </a:r>
        </a:p>
        <a:p>
          <a:r>
            <a:rPr lang="fr-FR" sz="1800" b="1" dirty="0" err="1" smtClean="0">
              <a:latin typeface="Cambria" panose="02040503050406030204" pitchFamily="18" charset="0"/>
              <a:cs typeface="Arial" panose="020B0604020202020204" pitchFamily="34" charset="0"/>
            </a:rPr>
            <a:t>pretreatment</a:t>
          </a:r>
          <a:endParaRPr lang="fr-FR" sz="1800" b="1" dirty="0">
            <a:latin typeface="Cambria" panose="02040503050406030204" pitchFamily="18" charset="0"/>
            <a:cs typeface="Arial" panose="020B0604020202020204" pitchFamily="34" charset="0"/>
          </a:endParaRPr>
        </a:p>
      </dgm:t>
    </dgm:pt>
    <dgm:pt modelId="{E3844640-74CB-40F6-8CDE-486004C564B7}" type="parTrans" cxnId="{5B9248BE-8920-46CF-91E3-A74D0170A64C}">
      <dgm:prSet/>
      <dgm:spPr/>
      <dgm:t>
        <a:bodyPr/>
        <a:lstStyle/>
        <a:p>
          <a:endParaRPr lang="fr-FR">
            <a:latin typeface="Cambria" panose="02040503050406030204" pitchFamily="18" charset="0"/>
          </a:endParaRPr>
        </a:p>
      </dgm:t>
    </dgm:pt>
    <dgm:pt modelId="{94992D87-5427-4C5D-82A8-4362B82D71EF}" type="sibTrans" cxnId="{5B9248BE-8920-46CF-91E3-A74D0170A64C}">
      <dgm:prSet/>
      <dgm:spPr/>
      <dgm:t>
        <a:bodyPr/>
        <a:lstStyle/>
        <a:p>
          <a:endParaRPr lang="fr-FR">
            <a:latin typeface="Cambria" panose="02040503050406030204" pitchFamily="18" charset="0"/>
          </a:endParaRPr>
        </a:p>
      </dgm:t>
    </dgm:pt>
    <dgm:pt modelId="{D0232F2C-FAAE-4EEB-9253-97D9672C92B0}">
      <dgm:prSet phldrT="[Texte]" custT="1"/>
      <dgm:spPr/>
      <dgm:t>
        <a:bodyPr/>
        <a:lstStyle/>
        <a:p>
          <a:r>
            <a:rPr lang="en-US" sz="1800" b="1" dirty="0">
              <a:latin typeface="Cambria" panose="02040503050406030204" pitchFamily="18" charset="0"/>
              <a:cs typeface="Arial" panose="020B0604020202020204" pitchFamily="34" charset="0"/>
            </a:rPr>
            <a:t>Simultaneous </a:t>
          </a:r>
          <a:r>
            <a:rPr lang="en-US" sz="1800" b="1" dirty="0" err="1" smtClean="0">
              <a:latin typeface="Cambria" panose="02040503050406030204" pitchFamily="18" charset="0"/>
              <a:cs typeface="Arial" panose="020B0604020202020204" pitchFamily="34" charset="0"/>
            </a:rPr>
            <a:t>Saccharification</a:t>
          </a:r>
          <a:r>
            <a:rPr lang="en-US" sz="1800" b="1" dirty="0" smtClean="0">
              <a:latin typeface="Cambria" panose="02040503050406030204" pitchFamily="18" charset="0"/>
              <a:cs typeface="Arial" panose="020B0604020202020204" pitchFamily="34" charset="0"/>
            </a:rPr>
            <a:t> </a:t>
          </a:r>
          <a:r>
            <a:rPr lang="en-US" sz="1800" b="1" dirty="0">
              <a:latin typeface="Cambria" panose="02040503050406030204" pitchFamily="18" charset="0"/>
              <a:cs typeface="Arial" panose="020B0604020202020204" pitchFamily="34" charset="0"/>
            </a:rPr>
            <a:t>and Fermentation (SSF)</a:t>
          </a:r>
          <a:endParaRPr lang="fr-FR" sz="1800" b="1" dirty="0">
            <a:latin typeface="Cambria" panose="02040503050406030204" pitchFamily="18" charset="0"/>
            <a:cs typeface="Arial" panose="020B0604020202020204" pitchFamily="34" charset="0"/>
          </a:endParaRPr>
        </a:p>
      </dgm:t>
    </dgm:pt>
    <dgm:pt modelId="{B12BAB79-6636-4800-96C1-E670580AB5CD}" type="parTrans" cxnId="{6256AF9C-C78F-4D14-8D03-53B074D3B08C}">
      <dgm:prSet/>
      <dgm:spPr/>
      <dgm:t>
        <a:bodyPr/>
        <a:lstStyle/>
        <a:p>
          <a:endParaRPr lang="fr-FR">
            <a:latin typeface="Cambria" panose="02040503050406030204" pitchFamily="18" charset="0"/>
          </a:endParaRPr>
        </a:p>
      </dgm:t>
    </dgm:pt>
    <dgm:pt modelId="{F66EFFFD-6600-44E8-A6BF-2F7CC6DCBEA7}" type="sibTrans" cxnId="{6256AF9C-C78F-4D14-8D03-53B074D3B08C}">
      <dgm:prSet/>
      <dgm:spPr/>
      <dgm:t>
        <a:bodyPr/>
        <a:lstStyle/>
        <a:p>
          <a:endParaRPr lang="fr-FR">
            <a:latin typeface="Cambria" panose="02040503050406030204" pitchFamily="18" charset="0"/>
          </a:endParaRPr>
        </a:p>
      </dgm:t>
    </dgm:pt>
    <dgm:pt modelId="{FFF4D1FA-7C8C-4FB6-BD7B-28293F06C151}" type="pres">
      <dgm:prSet presAssocID="{2136E18E-9520-48FA-A9DB-99FDE0C42DF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8556C32A-C232-449B-AFF6-E95A4B4B9F59}" type="pres">
      <dgm:prSet presAssocID="{9EB3947A-9FE9-4685-B4FB-934EA21865E6}" presName="hierRoot1" presStyleCnt="0"/>
      <dgm:spPr/>
    </dgm:pt>
    <dgm:pt modelId="{31197903-BB0C-4D5E-8BA4-E02A458EE7E5}" type="pres">
      <dgm:prSet presAssocID="{9EB3947A-9FE9-4685-B4FB-934EA21865E6}" presName="composite" presStyleCnt="0"/>
      <dgm:spPr/>
    </dgm:pt>
    <dgm:pt modelId="{36B1389A-818C-4F25-86D2-4158C85F8F34}" type="pres">
      <dgm:prSet presAssocID="{9EB3947A-9FE9-4685-B4FB-934EA21865E6}" presName="background" presStyleLbl="node0" presStyleIdx="0" presStyleCnt="1"/>
      <dgm:spPr/>
    </dgm:pt>
    <dgm:pt modelId="{407E2D40-FAAC-489B-87A1-9620649594F3}" type="pres">
      <dgm:prSet presAssocID="{9EB3947A-9FE9-4685-B4FB-934EA21865E6}" presName="text" presStyleLbl="fgAcc0" presStyleIdx="0" presStyleCnt="1" custScaleX="18413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AC539094-E877-4E1C-A513-61FC2D0228F6}" type="pres">
      <dgm:prSet presAssocID="{9EB3947A-9FE9-4685-B4FB-934EA21865E6}" presName="hierChild2" presStyleCnt="0"/>
      <dgm:spPr/>
    </dgm:pt>
    <dgm:pt modelId="{EABBECBB-361E-44AB-AF35-8D36FBACE7BF}" type="pres">
      <dgm:prSet presAssocID="{D0B64A89-19C7-4CD5-937A-450D312B2BA8}" presName="Name10" presStyleLbl="parChTrans1D2" presStyleIdx="0" presStyleCnt="1"/>
      <dgm:spPr/>
      <dgm:t>
        <a:bodyPr/>
        <a:lstStyle/>
        <a:p>
          <a:endParaRPr lang="fr-FR"/>
        </a:p>
      </dgm:t>
    </dgm:pt>
    <dgm:pt modelId="{EF10335B-4277-418C-91AF-BC90447F327B}" type="pres">
      <dgm:prSet presAssocID="{7049E190-9E4F-4C38-BEC1-AD77BDF8FAB4}" presName="hierRoot2" presStyleCnt="0"/>
      <dgm:spPr/>
    </dgm:pt>
    <dgm:pt modelId="{108C3804-A5DA-486D-BC96-76A17A5426EB}" type="pres">
      <dgm:prSet presAssocID="{7049E190-9E4F-4C38-BEC1-AD77BDF8FAB4}" presName="composite2" presStyleCnt="0"/>
      <dgm:spPr/>
    </dgm:pt>
    <dgm:pt modelId="{5EDDA130-A28A-46B9-879E-4090C7138544}" type="pres">
      <dgm:prSet presAssocID="{7049E190-9E4F-4C38-BEC1-AD77BDF8FAB4}" presName="background2" presStyleLbl="node2" presStyleIdx="0" presStyleCnt="1"/>
      <dgm:spPr/>
    </dgm:pt>
    <dgm:pt modelId="{06757D0E-3BF0-489E-B83F-337163713715}" type="pres">
      <dgm:prSet presAssocID="{7049E190-9E4F-4C38-BEC1-AD77BDF8FAB4}" presName="text2" presStyleLbl="fgAcc2" presStyleIdx="0" presStyleCnt="1" custScaleX="184419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0F0CE23-4915-4B64-8EBF-807B1E6B9B97}" type="pres">
      <dgm:prSet presAssocID="{7049E190-9E4F-4C38-BEC1-AD77BDF8FAB4}" presName="hierChild3" presStyleCnt="0"/>
      <dgm:spPr/>
    </dgm:pt>
    <dgm:pt modelId="{8E0CAAC6-A2B3-4297-AC7A-8D9D21F374E8}" type="pres">
      <dgm:prSet presAssocID="{E3844640-74CB-40F6-8CDE-486004C564B7}" presName="Name17" presStyleLbl="parChTrans1D3" presStyleIdx="0" presStyleCnt="1"/>
      <dgm:spPr/>
      <dgm:t>
        <a:bodyPr/>
        <a:lstStyle/>
        <a:p>
          <a:endParaRPr lang="fr-FR"/>
        </a:p>
      </dgm:t>
    </dgm:pt>
    <dgm:pt modelId="{75BFF94B-08C2-499C-8EF1-EC1E6BF11B53}" type="pres">
      <dgm:prSet presAssocID="{71BC1B5C-50B1-4E54-AF10-D0961AA2D897}" presName="hierRoot3" presStyleCnt="0"/>
      <dgm:spPr/>
    </dgm:pt>
    <dgm:pt modelId="{492B7932-EC2A-44B6-9FDD-E94C17893C15}" type="pres">
      <dgm:prSet presAssocID="{71BC1B5C-50B1-4E54-AF10-D0961AA2D897}" presName="composite3" presStyleCnt="0"/>
      <dgm:spPr/>
    </dgm:pt>
    <dgm:pt modelId="{489EDA94-FDF4-46E5-8040-8636AE5B809B}" type="pres">
      <dgm:prSet presAssocID="{71BC1B5C-50B1-4E54-AF10-D0961AA2D897}" presName="background3" presStyleLbl="node3" presStyleIdx="0" presStyleCnt="1"/>
      <dgm:spPr/>
    </dgm:pt>
    <dgm:pt modelId="{0D9D48E0-A005-4F6F-949D-D8BFA11BC407}" type="pres">
      <dgm:prSet presAssocID="{71BC1B5C-50B1-4E54-AF10-D0961AA2D897}" presName="text3" presStyleLbl="fgAcc3" presStyleIdx="0" presStyleCnt="1" custScaleX="23118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E4D55F34-B580-469B-999D-16AA607D179B}" type="pres">
      <dgm:prSet presAssocID="{71BC1B5C-50B1-4E54-AF10-D0961AA2D897}" presName="hierChild4" presStyleCnt="0"/>
      <dgm:spPr/>
    </dgm:pt>
    <dgm:pt modelId="{2D826AB6-1852-4C5B-82F3-0B9BD4249E7B}" type="pres">
      <dgm:prSet presAssocID="{160B33B3-BE61-4099-AF2B-76E1B252CCDA}" presName="Name23" presStyleLbl="parChTrans1D4" presStyleIdx="0" presStyleCnt="3"/>
      <dgm:spPr/>
      <dgm:t>
        <a:bodyPr/>
        <a:lstStyle/>
        <a:p>
          <a:endParaRPr lang="fr-FR"/>
        </a:p>
      </dgm:t>
    </dgm:pt>
    <dgm:pt modelId="{8538FC9D-3DFF-45F8-894D-5DB778C7ECA9}" type="pres">
      <dgm:prSet presAssocID="{326C027D-A970-4B88-A776-5B5E8F8A9E83}" presName="hierRoot4" presStyleCnt="0"/>
      <dgm:spPr/>
    </dgm:pt>
    <dgm:pt modelId="{FC0D89B1-1C1B-4A40-AC35-3B07F0AA48D5}" type="pres">
      <dgm:prSet presAssocID="{326C027D-A970-4B88-A776-5B5E8F8A9E83}" presName="composite4" presStyleCnt="0"/>
      <dgm:spPr/>
    </dgm:pt>
    <dgm:pt modelId="{FA906717-717A-472E-A7E3-FB9D4943D9E2}" type="pres">
      <dgm:prSet presAssocID="{326C027D-A970-4B88-A776-5B5E8F8A9E83}" presName="background4" presStyleLbl="asst3" presStyleIdx="0" presStyleCnt="1"/>
      <dgm:spPr/>
    </dgm:pt>
    <dgm:pt modelId="{1160042F-617F-4FEC-BD88-91A112C128DA}" type="pres">
      <dgm:prSet presAssocID="{326C027D-A970-4B88-A776-5B5E8F8A9E83}" presName="text4" presStyleLbl="fgAcc4" presStyleIdx="0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C01DC577-207E-49A6-93F1-D22FD4916420}" type="pres">
      <dgm:prSet presAssocID="{326C027D-A970-4B88-A776-5B5E8F8A9E83}" presName="hierChild5" presStyleCnt="0"/>
      <dgm:spPr/>
    </dgm:pt>
    <dgm:pt modelId="{50BF4750-97ED-4B4B-AC16-BE8414AC0402}" type="pres">
      <dgm:prSet presAssocID="{EE65F1FD-5CAA-4764-B8C7-C6DD2AEA4E6B}" presName="Name23" presStyleLbl="parChTrans1D4" presStyleIdx="1" presStyleCnt="3"/>
      <dgm:spPr/>
      <dgm:t>
        <a:bodyPr/>
        <a:lstStyle/>
        <a:p>
          <a:endParaRPr lang="fr-FR"/>
        </a:p>
      </dgm:t>
    </dgm:pt>
    <dgm:pt modelId="{C6356D8E-179D-4CFB-B123-82029DF42C93}" type="pres">
      <dgm:prSet presAssocID="{88E64B64-0D2C-467D-BD7B-38E5DEABC45F}" presName="hierRoot4" presStyleCnt="0"/>
      <dgm:spPr/>
    </dgm:pt>
    <dgm:pt modelId="{9766B89F-DFD9-40E5-AF76-F53920C5AA11}" type="pres">
      <dgm:prSet presAssocID="{88E64B64-0D2C-467D-BD7B-38E5DEABC45F}" presName="composite4" presStyleCnt="0"/>
      <dgm:spPr/>
    </dgm:pt>
    <dgm:pt modelId="{8D25CFF3-976B-4CB8-82E8-08117A44813E}" type="pres">
      <dgm:prSet presAssocID="{88E64B64-0D2C-467D-BD7B-38E5DEABC45F}" presName="background4" presStyleLbl="node4" presStyleIdx="0" presStyleCnt="2"/>
      <dgm:spPr/>
    </dgm:pt>
    <dgm:pt modelId="{FE61F4C8-F98D-43A8-ABA6-83985E25029C}" type="pres">
      <dgm:prSet presAssocID="{88E64B64-0D2C-467D-BD7B-38E5DEABC45F}" presName="text4" presStyleLbl="fgAcc4" presStyleIdx="1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6CE2815-D53F-4247-81DA-52CEE6093918}" type="pres">
      <dgm:prSet presAssocID="{88E64B64-0D2C-467D-BD7B-38E5DEABC45F}" presName="hierChild5" presStyleCnt="0"/>
      <dgm:spPr/>
    </dgm:pt>
    <dgm:pt modelId="{AA07698E-A322-40C3-B58E-591F26458C6F}" type="pres">
      <dgm:prSet presAssocID="{B12BAB79-6636-4800-96C1-E670580AB5CD}" presName="Name23" presStyleLbl="parChTrans1D4" presStyleIdx="2" presStyleCnt="3"/>
      <dgm:spPr/>
      <dgm:t>
        <a:bodyPr/>
        <a:lstStyle/>
        <a:p>
          <a:endParaRPr lang="fr-FR"/>
        </a:p>
      </dgm:t>
    </dgm:pt>
    <dgm:pt modelId="{B6FD5E54-2279-4482-9940-76835203AC4B}" type="pres">
      <dgm:prSet presAssocID="{D0232F2C-FAAE-4EEB-9253-97D9672C92B0}" presName="hierRoot4" presStyleCnt="0"/>
      <dgm:spPr/>
    </dgm:pt>
    <dgm:pt modelId="{B311BA1E-B7B0-4926-8B14-4080D781AF26}" type="pres">
      <dgm:prSet presAssocID="{D0232F2C-FAAE-4EEB-9253-97D9672C92B0}" presName="composite4" presStyleCnt="0"/>
      <dgm:spPr/>
    </dgm:pt>
    <dgm:pt modelId="{BCA1D396-1FB9-4590-9705-A93D65D41844}" type="pres">
      <dgm:prSet presAssocID="{D0232F2C-FAAE-4EEB-9253-97D9672C92B0}" presName="background4" presStyleLbl="node4" presStyleIdx="1" presStyleCnt="2"/>
      <dgm:spPr/>
    </dgm:pt>
    <dgm:pt modelId="{20AF114A-EBEE-46B9-AE49-5474418C1EC2}" type="pres">
      <dgm:prSet presAssocID="{D0232F2C-FAAE-4EEB-9253-97D9672C92B0}" presName="text4" presStyleLbl="fgAcc4" presStyleIdx="2" presStyleCnt="3" custScaleX="267755" custLinFactNeighborX="7644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BC4A4EC2-C97F-45F2-89D0-6A68EEC3F8AB}" type="pres">
      <dgm:prSet presAssocID="{D0232F2C-FAAE-4EEB-9253-97D9672C92B0}" presName="hierChild5" presStyleCnt="0"/>
      <dgm:spPr/>
    </dgm:pt>
  </dgm:ptLst>
  <dgm:cxnLst>
    <dgm:cxn modelId="{152258DE-C460-4D92-8532-48FE3792DFEE}" type="presOf" srcId="{9EB3947A-9FE9-4685-B4FB-934EA21865E6}" destId="{407E2D40-FAAC-489B-87A1-9620649594F3}" srcOrd="0" destOrd="0" presId="urn:microsoft.com/office/officeart/2005/8/layout/hierarchy1"/>
    <dgm:cxn modelId="{983A9B6C-21AB-481A-93BA-972F86C5AE83}" type="presOf" srcId="{D0232F2C-FAAE-4EEB-9253-97D9672C92B0}" destId="{20AF114A-EBEE-46B9-AE49-5474418C1EC2}" srcOrd="0" destOrd="0" presId="urn:microsoft.com/office/officeart/2005/8/layout/hierarchy1"/>
    <dgm:cxn modelId="{4145F220-7CFD-444E-977A-F31C1AD5C1D5}" type="presOf" srcId="{E3844640-74CB-40F6-8CDE-486004C564B7}" destId="{8E0CAAC6-A2B3-4297-AC7A-8D9D21F374E8}" srcOrd="0" destOrd="0" presId="urn:microsoft.com/office/officeart/2005/8/layout/hierarchy1"/>
    <dgm:cxn modelId="{450CEB3C-00D5-4FEF-8914-2D4474A2A95A}" srcId="{71BC1B5C-50B1-4E54-AF10-D0961AA2D897}" destId="{88E64B64-0D2C-467D-BD7B-38E5DEABC45F}" srcOrd="1" destOrd="0" parTransId="{EE65F1FD-5CAA-4764-B8C7-C6DD2AEA4E6B}" sibTransId="{1B3E51EF-0035-431A-B02B-FFD389F2E51E}"/>
    <dgm:cxn modelId="{3FE4E329-65A1-408D-BF3E-FD3FB878FCB6}" srcId="{71BC1B5C-50B1-4E54-AF10-D0961AA2D897}" destId="{326C027D-A970-4B88-A776-5B5E8F8A9E83}" srcOrd="0" destOrd="0" parTransId="{160B33B3-BE61-4099-AF2B-76E1B252CCDA}" sibTransId="{43360523-0A7B-4F49-ADC5-09DD7CD579D3}"/>
    <dgm:cxn modelId="{0155D585-6FBF-4602-88E3-61240209E592}" type="presOf" srcId="{160B33B3-BE61-4099-AF2B-76E1B252CCDA}" destId="{2D826AB6-1852-4C5B-82F3-0B9BD4249E7B}" srcOrd="0" destOrd="0" presId="urn:microsoft.com/office/officeart/2005/8/layout/hierarchy1"/>
    <dgm:cxn modelId="{742F8434-24AA-47CD-8ADA-F3E980F0F14E}" type="presOf" srcId="{326C027D-A970-4B88-A776-5B5E8F8A9E83}" destId="{1160042F-617F-4FEC-BD88-91A112C128DA}" srcOrd="0" destOrd="0" presId="urn:microsoft.com/office/officeart/2005/8/layout/hierarchy1"/>
    <dgm:cxn modelId="{09963E16-518F-4FBD-A736-D2F3E58E0464}" type="presOf" srcId="{7049E190-9E4F-4C38-BEC1-AD77BDF8FAB4}" destId="{06757D0E-3BF0-489E-B83F-337163713715}" srcOrd="0" destOrd="0" presId="urn:microsoft.com/office/officeart/2005/8/layout/hierarchy1"/>
    <dgm:cxn modelId="{E408E5EA-5B58-41D6-AD8E-3FF679359602}" type="presOf" srcId="{D0B64A89-19C7-4CD5-937A-450D312B2BA8}" destId="{EABBECBB-361E-44AB-AF35-8D36FBACE7BF}" srcOrd="0" destOrd="0" presId="urn:microsoft.com/office/officeart/2005/8/layout/hierarchy1"/>
    <dgm:cxn modelId="{AFFF3D88-2CCF-471A-9FAC-871B1C468EAD}" type="presOf" srcId="{88E64B64-0D2C-467D-BD7B-38E5DEABC45F}" destId="{FE61F4C8-F98D-43A8-ABA6-83985E25029C}" srcOrd="0" destOrd="0" presId="urn:microsoft.com/office/officeart/2005/8/layout/hierarchy1"/>
    <dgm:cxn modelId="{3297584D-26BB-441F-B737-95A9C2139291}" srcId="{2136E18E-9520-48FA-A9DB-99FDE0C42DFD}" destId="{9EB3947A-9FE9-4685-B4FB-934EA21865E6}" srcOrd="0" destOrd="0" parTransId="{2A2A4806-273C-4B6E-8DF0-080E40C328A4}" sibTransId="{9F4A4068-9E38-4302-98ED-327C49CD940C}"/>
    <dgm:cxn modelId="{1EF35FED-2550-4246-B6C2-4F1BF9CE8B19}" type="presOf" srcId="{71BC1B5C-50B1-4E54-AF10-D0961AA2D897}" destId="{0D9D48E0-A005-4F6F-949D-D8BFA11BC407}" srcOrd="0" destOrd="0" presId="urn:microsoft.com/office/officeart/2005/8/layout/hierarchy1"/>
    <dgm:cxn modelId="{5B9248BE-8920-46CF-91E3-A74D0170A64C}" srcId="{7049E190-9E4F-4C38-BEC1-AD77BDF8FAB4}" destId="{71BC1B5C-50B1-4E54-AF10-D0961AA2D897}" srcOrd="0" destOrd="0" parTransId="{E3844640-74CB-40F6-8CDE-486004C564B7}" sibTransId="{94992D87-5427-4C5D-82A8-4362B82D71EF}"/>
    <dgm:cxn modelId="{33C03A87-E110-4A5A-A3A6-451A3899850B}" type="presOf" srcId="{B12BAB79-6636-4800-96C1-E670580AB5CD}" destId="{AA07698E-A322-40C3-B58E-591F26458C6F}" srcOrd="0" destOrd="0" presId="urn:microsoft.com/office/officeart/2005/8/layout/hierarchy1"/>
    <dgm:cxn modelId="{709F76DE-42B6-49E9-85F8-F863D4BEA39D}" type="presOf" srcId="{2136E18E-9520-48FA-A9DB-99FDE0C42DFD}" destId="{FFF4D1FA-7C8C-4FB6-BD7B-28293F06C151}" srcOrd="0" destOrd="0" presId="urn:microsoft.com/office/officeart/2005/8/layout/hierarchy1"/>
    <dgm:cxn modelId="{6256AF9C-C78F-4D14-8D03-53B074D3B08C}" srcId="{88E64B64-0D2C-467D-BD7B-38E5DEABC45F}" destId="{D0232F2C-FAAE-4EEB-9253-97D9672C92B0}" srcOrd="0" destOrd="0" parTransId="{B12BAB79-6636-4800-96C1-E670580AB5CD}" sibTransId="{F66EFFFD-6600-44E8-A6BF-2F7CC6DCBEA7}"/>
    <dgm:cxn modelId="{E15DE949-D94E-4B16-A2A2-8E18621CF395}" type="presOf" srcId="{EE65F1FD-5CAA-4764-B8C7-C6DD2AEA4E6B}" destId="{50BF4750-97ED-4B4B-AC16-BE8414AC0402}" srcOrd="0" destOrd="0" presId="urn:microsoft.com/office/officeart/2005/8/layout/hierarchy1"/>
    <dgm:cxn modelId="{984C7B92-991A-45DE-983D-091B1A749395}" srcId="{9EB3947A-9FE9-4685-B4FB-934EA21865E6}" destId="{7049E190-9E4F-4C38-BEC1-AD77BDF8FAB4}" srcOrd="0" destOrd="0" parTransId="{D0B64A89-19C7-4CD5-937A-450D312B2BA8}" sibTransId="{53D8853B-BC4D-4B12-9C06-3CAF45D977D1}"/>
    <dgm:cxn modelId="{E55201F3-23C1-472C-966B-F0FDDFA89668}" type="presParOf" srcId="{FFF4D1FA-7C8C-4FB6-BD7B-28293F06C151}" destId="{8556C32A-C232-449B-AFF6-E95A4B4B9F59}" srcOrd="0" destOrd="0" presId="urn:microsoft.com/office/officeart/2005/8/layout/hierarchy1"/>
    <dgm:cxn modelId="{E2A9E178-BBCF-4180-A086-838697312E11}" type="presParOf" srcId="{8556C32A-C232-449B-AFF6-E95A4B4B9F59}" destId="{31197903-BB0C-4D5E-8BA4-E02A458EE7E5}" srcOrd="0" destOrd="0" presId="urn:microsoft.com/office/officeart/2005/8/layout/hierarchy1"/>
    <dgm:cxn modelId="{6BAE94EC-4C4B-425F-ABBF-ED56A4E376DA}" type="presParOf" srcId="{31197903-BB0C-4D5E-8BA4-E02A458EE7E5}" destId="{36B1389A-818C-4F25-86D2-4158C85F8F34}" srcOrd="0" destOrd="0" presId="urn:microsoft.com/office/officeart/2005/8/layout/hierarchy1"/>
    <dgm:cxn modelId="{E1153112-07E0-4162-8684-2600C4EE190D}" type="presParOf" srcId="{31197903-BB0C-4D5E-8BA4-E02A458EE7E5}" destId="{407E2D40-FAAC-489B-87A1-9620649594F3}" srcOrd="1" destOrd="0" presId="urn:microsoft.com/office/officeart/2005/8/layout/hierarchy1"/>
    <dgm:cxn modelId="{56979528-AF46-46AE-B288-E8AE00693150}" type="presParOf" srcId="{8556C32A-C232-449B-AFF6-E95A4B4B9F59}" destId="{AC539094-E877-4E1C-A513-61FC2D0228F6}" srcOrd="1" destOrd="0" presId="urn:microsoft.com/office/officeart/2005/8/layout/hierarchy1"/>
    <dgm:cxn modelId="{6644CB07-A25C-4405-94FF-CF80245A9AC8}" type="presParOf" srcId="{AC539094-E877-4E1C-A513-61FC2D0228F6}" destId="{EABBECBB-361E-44AB-AF35-8D36FBACE7BF}" srcOrd="0" destOrd="0" presId="urn:microsoft.com/office/officeart/2005/8/layout/hierarchy1"/>
    <dgm:cxn modelId="{F617FACA-A3C3-4174-ADF6-E2AC2C4C058B}" type="presParOf" srcId="{AC539094-E877-4E1C-A513-61FC2D0228F6}" destId="{EF10335B-4277-418C-91AF-BC90447F327B}" srcOrd="1" destOrd="0" presId="urn:microsoft.com/office/officeart/2005/8/layout/hierarchy1"/>
    <dgm:cxn modelId="{3447A68A-6C83-46C5-A4DE-1F3925C3FE03}" type="presParOf" srcId="{EF10335B-4277-418C-91AF-BC90447F327B}" destId="{108C3804-A5DA-486D-BC96-76A17A5426EB}" srcOrd="0" destOrd="0" presId="urn:microsoft.com/office/officeart/2005/8/layout/hierarchy1"/>
    <dgm:cxn modelId="{353E2559-19B5-4338-B9BE-3BF48FD33167}" type="presParOf" srcId="{108C3804-A5DA-486D-BC96-76A17A5426EB}" destId="{5EDDA130-A28A-46B9-879E-4090C7138544}" srcOrd="0" destOrd="0" presId="urn:microsoft.com/office/officeart/2005/8/layout/hierarchy1"/>
    <dgm:cxn modelId="{E019EACA-E5B2-478D-9D36-6118CD69993E}" type="presParOf" srcId="{108C3804-A5DA-486D-BC96-76A17A5426EB}" destId="{06757D0E-3BF0-489E-B83F-337163713715}" srcOrd="1" destOrd="0" presId="urn:microsoft.com/office/officeart/2005/8/layout/hierarchy1"/>
    <dgm:cxn modelId="{5E2776A5-A738-4073-8F82-F78005E455E8}" type="presParOf" srcId="{EF10335B-4277-418C-91AF-BC90447F327B}" destId="{30F0CE23-4915-4B64-8EBF-807B1E6B9B97}" srcOrd="1" destOrd="0" presId="urn:microsoft.com/office/officeart/2005/8/layout/hierarchy1"/>
    <dgm:cxn modelId="{F9F0EF0C-BAEB-405B-9618-28E1691D3395}" type="presParOf" srcId="{30F0CE23-4915-4B64-8EBF-807B1E6B9B97}" destId="{8E0CAAC6-A2B3-4297-AC7A-8D9D21F374E8}" srcOrd="0" destOrd="0" presId="urn:microsoft.com/office/officeart/2005/8/layout/hierarchy1"/>
    <dgm:cxn modelId="{2DCC93BB-8DF6-4833-BB11-926C5D2B5842}" type="presParOf" srcId="{30F0CE23-4915-4B64-8EBF-807B1E6B9B97}" destId="{75BFF94B-08C2-499C-8EF1-EC1E6BF11B53}" srcOrd="1" destOrd="0" presId="urn:microsoft.com/office/officeart/2005/8/layout/hierarchy1"/>
    <dgm:cxn modelId="{49DDB4DE-2CC9-4A3E-AE50-176269E40E31}" type="presParOf" srcId="{75BFF94B-08C2-499C-8EF1-EC1E6BF11B53}" destId="{492B7932-EC2A-44B6-9FDD-E94C17893C15}" srcOrd="0" destOrd="0" presId="urn:microsoft.com/office/officeart/2005/8/layout/hierarchy1"/>
    <dgm:cxn modelId="{ACDF3B9F-D1BA-4149-A48B-01E3B1F8B268}" type="presParOf" srcId="{492B7932-EC2A-44B6-9FDD-E94C17893C15}" destId="{489EDA94-FDF4-46E5-8040-8636AE5B809B}" srcOrd="0" destOrd="0" presId="urn:microsoft.com/office/officeart/2005/8/layout/hierarchy1"/>
    <dgm:cxn modelId="{FB4C3CFA-E0E3-433C-848F-3A19C7F157BE}" type="presParOf" srcId="{492B7932-EC2A-44B6-9FDD-E94C17893C15}" destId="{0D9D48E0-A005-4F6F-949D-D8BFA11BC407}" srcOrd="1" destOrd="0" presId="urn:microsoft.com/office/officeart/2005/8/layout/hierarchy1"/>
    <dgm:cxn modelId="{2533B226-A8EA-4B1D-B94E-F60ECC900263}" type="presParOf" srcId="{75BFF94B-08C2-499C-8EF1-EC1E6BF11B53}" destId="{E4D55F34-B580-469B-999D-16AA607D179B}" srcOrd="1" destOrd="0" presId="urn:microsoft.com/office/officeart/2005/8/layout/hierarchy1"/>
    <dgm:cxn modelId="{CAE3ED76-721B-4475-B185-118942437ECE}" type="presParOf" srcId="{E4D55F34-B580-469B-999D-16AA607D179B}" destId="{2D826AB6-1852-4C5B-82F3-0B9BD4249E7B}" srcOrd="0" destOrd="0" presId="urn:microsoft.com/office/officeart/2005/8/layout/hierarchy1"/>
    <dgm:cxn modelId="{F05EDF36-6607-4B10-B0CA-E671FC2C42E7}" type="presParOf" srcId="{E4D55F34-B580-469B-999D-16AA607D179B}" destId="{8538FC9D-3DFF-45F8-894D-5DB778C7ECA9}" srcOrd="1" destOrd="0" presId="urn:microsoft.com/office/officeart/2005/8/layout/hierarchy1"/>
    <dgm:cxn modelId="{D21E644A-8054-46FE-86B4-4DC43AA3ACD6}" type="presParOf" srcId="{8538FC9D-3DFF-45F8-894D-5DB778C7ECA9}" destId="{FC0D89B1-1C1B-4A40-AC35-3B07F0AA48D5}" srcOrd="0" destOrd="0" presId="urn:microsoft.com/office/officeart/2005/8/layout/hierarchy1"/>
    <dgm:cxn modelId="{6AA31219-1C95-477F-B547-69A121FD84B1}" type="presParOf" srcId="{FC0D89B1-1C1B-4A40-AC35-3B07F0AA48D5}" destId="{FA906717-717A-472E-A7E3-FB9D4943D9E2}" srcOrd="0" destOrd="0" presId="urn:microsoft.com/office/officeart/2005/8/layout/hierarchy1"/>
    <dgm:cxn modelId="{E0E12547-28EF-4BAE-A60E-E984C4CC7C0F}" type="presParOf" srcId="{FC0D89B1-1C1B-4A40-AC35-3B07F0AA48D5}" destId="{1160042F-617F-4FEC-BD88-91A112C128DA}" srcOrd="1" destOrd="0" presId="urn:microsoft.com/office/officeart/2005/8/layout/hierarchy1"/>
    <dgm:cxn modelId="{09CBF0E2-2E7D-46F2-8A57-A9C57A45DCC0}" type="presParOf" srcId="{8538FC9D-3DFF-45F8-894D-5DB778C7ECA9}" destId="{C01DC577-207E-49A6-93F1-D22FD4916420}" srcOrd="1" destOrd="0" presId="urn:microsoft.com/office/officeart/2005/8/layout/hierarchy1"/>
    <dgm:cxn modelId="{B0E22CBF-D24D-4C2D-96E1-F0BC573DA92E}" type="presParOf" srcId="{E4D55F34-B580-469B-999D-16AA607D179B}" destId="{50BF4750-97ED-4B4B-AC16-BE8414AC0402}" srcOrd="2" destOrd="0" presId="urn:microsoft.com/office/officeart/2005/8/layout/hierarchy1"/>
    <dgm:cxn modelId="{5B6894DA-F4A1-4C7A-8541-D20056F7D482}" type="presParOf" srcId="{E4D55F34-B580-469B-999D-16AA607D179B}" destId="{C6356D8E-179D-4CFB-B123-82029DF42C93}" srcOrd="3" destOrd="0" presId="urn:microsoft.com/office/officeart/2005/8/layout/hierarchy1"/>
    <dgm:cxn modelId="{E6256521-A075-4A85-8DD0-B420F3C36E13}" type="presParOf" srcId="{C6356D8E-179D-4CFB-B123-82029DF42C93}" destId="{9766B89F-DFD9-40E5-AF76-F53920C5AA11}" srcOrd="0" destOrd="0" presId="urn:microsoft.com/office/officeart/2005/8/layout/hierarchy1"/>
    <dgm:cxn modelId="{4890D390-85E7-46AD-B6F6-AB764A7A582D}" type="presParOf" srcId="{9766B89F-DFD9-40E5-AF76-F53920C5AA11}" destId="{8D25CFF3-976B-4CB8-82E8-08117A44813E}" srcOrd="0" destOrd="0" presId="urn:microsoft.com/office/officeart/2005/8/layout/hierarchy1"/>
    <dgm:cxn modelId="{6E8D0BB9-106E-4436-8313-1CB3CE44888D}" type="presParOf" srcId="{9766B89F-DFD9-40E5-AF76-F53920C5AA11}" destId="{FE61F4C8-F98D-43A8-ABA6-83985E25029C}" srcOrd="1" destOrd="0" presId="urn:microsoft.com/office/officeart/2005/8/layout/hierarchy1"/>
    <dgm:cxn modelId="{37856071-DE81-4135-B46E-F1A2A7BD5268}" type="presParOf" srcId="{C6356D8E-179D-4CFB-B123-82029DF42C93}" destId="{16CE2815-D53F-4247-81DA-52CEE6093918}" srcOrd="1" destOrd="0" presId="urn:microsoft.com/office/officeart/2005/8/layout/hierarchy1"/>
    <dgm:cxn modelId="{AEFEC414-42BD-4BA8-9F81-7FB96DAD7F4D}" type="presParOf" srcId="{16CE2815-D53F-4247-81DA-52CEE6093918}" destId="{AA07698E-A322-40C3-B58E-591F26458C6F}" srcOrd="0" destOrd="0" presId="urn:microsoft.com/office/officeart/2005/8/layout/hierarchy1"/>
    <dgm:cxn modelId="{F88D7C14-4718-4E35-830A-563F69A99E61}" type="presParOf" srcId="{16CE2815-D53F-4247-81DA-52CEE6093918}" destId="{B6FD5E54-2279-4482-9940-76835203AC4B}" srcOrd="1" destOrd="0" presId="urn:microsoft.com/office/officeart/2005/8/layout/hierarchy1"/>
    <dgm:cxn modelId="{D736B8CD-0BB9-4E2F-8E96-C1454A3F087C}" type="presParOf" srcId="{B6FD5E54-2279-4482-9940-76835203AC4B}" destId="{B311BA1E-B7B0-4926-8B14-4080D781AF26}" srcOrd="0" destOrd="0" presId="urn:microsoft.com/office/officeart/2005/8/layout/hierarchy1"/>
    <dgm:cxn modelId="{AF9B4FF6-137F-4928-95C1-198E1DB8E6F9}" type="presParOf" srcId="{B311BA1E-B7B0-4926-8B14-4080D781AF26}" destId="{BCA1D396-1FB9-4590-9705-A93D65D41844}" srcOrd="0" destOrd="0" presId="urn:microsoft.com/office/officeart/2005/8/layout/hierarchy1"/>
    <dgm:cxn modelId="{9A0DC548-8DA0-4A34-8648-FA3E9402DE11}" type="presParOf" srcId="{B311BA1E-B7B0-4926-8B14-4080D781AF26}" destId="{20AF114A-EBEE-46B9-AE49-5474418C1EC2}" srcOrd="1" destOrd="0" presId="urn:microsoft.com/office/officeart/2005/8/layout/hierarchy1"/>
    <dgm:cxn modelId="{7649E575-1C9F-4F10-9287-1D39A7AC3E71}" type="presParOf" srcId="{B6FD5E54-2279-4482-9940-76835203AC4B}" destId="{BC4A4EC2-C97F-45F2-89D0-6A68EEC3F8A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07698E-A322-40C3-B58E-591F26458C6F}">
      <dsp:nvSpPr>
        <dsp:cNvPr id="0" name=""/>
        <dsp:cNvSpPr/>
      </dsp:nvSpPr>
      <dsp:spPr>
        <a:xfrm>
          <a:off x="3322096" y="4423070"/>
          <a:ext cx="990400" cy="3768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6791"/>
              </a:lnTo>
              <a:lnTo>
                <a:pt x="990400" y="256791"/>
              </a:lnTo>
              <a:lnTo>
                <a:pt x="990400" y="376820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BF4750-97ED-4B4B-AC16-BE8414AC0402}">
      <dsp:nvSpPr>
        <dsp:cNvPr id="0" name=""/>
        <dsp:cNvSpPr/>
      </dsp:nvSpPr>
      <dsp:spPr>
        <a:xfrm>
          <a:off x="2530306" y="3223508"/>
          <a:ext cx="791790" cy="3768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6791"/>
              </a:lnTo>
              <a:lnTo>
                <a:pt x="791790" y="256791"/>
              </a:lnTo>
              <a:lnTo>
                <a:pt x="791790" y="376820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826AB6-1852-4C5B-82F3-0B9BD4249E7B}">
      <dsp:nvSpPr>
        <dsp:cNvPr id="0" name=""/>
        <dsp:cNvSpPr/>
      </dsp:nvSpPr>
      <dsp:spPr>
        <a:xfrm>
          <a:off x="1738515" y="3223508"/>
          <a:ext cx="791790" cy="376820"/>
        </a:xfrm>
        <a:custGeom>
          <a:avLst/>
          <a:gdLst/>
          <a:ahLst/>
          <a:cxnLst/>
          <a:rect l="0" t="0" r="0" b="0"/>
          <a:pathLst>
            <a:path>
              <a:moveTo>
                <a:pt x="791790" y="0"/>
              </a:moveTo>
              <a:lnTo>
                <a:pt x="791790" y="256791"/>
              </a:lnTo>
              <a:lnTo>
                <a:pt x="0" y="256791"/>
              </a:lnTo>
              <a:lnTo>
                <a:pt x="0" y="376820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0CAAC6-A2B3-4297-AC7A-8D9D21F374E8}">
      <dsp:nvSpPr>
        <dsp:cNvPr id="0" name=""/>
        <dsp:cNvSpPr/>
      </dsp:nvSpPr>
      <dsp:spPr>
        <a:xfrm>
          <a:off x="2484586" y="2023945"/>
          <a:ext cx="91440" cy="3768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682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BBECBB-361E-44AB-AF35-8D36FBACE7BF}">
      <dsp:nvSpPr>
        <dsp:cNvPr id="0" name=""/>
        <dsp:cNvSpPr/>
      </dsp:nvSpPr>
      <dsp:spPr>
        <a:xfrm>
          <a:off x="2484586" y="824383"/>
          <a:ext cx="91440" cy="3768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682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B1389A-818C-4F25-86D2-4158C85F8F34}">
      <dsp:nvSpPr>
        <dsp:cNvPr id="0" name=""/>
        <dsp:cNvSpPr/>
      </dsp:nvSpPr>
      <dsp:spPr>
        <a:xfrm>
          <a:off x="1337420" y="1641"/>
          <a:ext cx="2385770" cy="8227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07E2D40-FAAC-489B-87A1-9620649594F3}">
      <dsp:nvSpPr>
        <dsp:cNvPr id="0" name=""/>
        <dsp:cNvSpPr/>
      </dsp:nvSpPr>
      <dsp:spPr>
        <a:xfrm>
          <a:off x="1481382" y="138405"/>
          <a:ext cx="2385770" cy="8227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err="1" smtClean="0">
              <a:latin typeface="Cambria" panose="02040503050406030204" pitchFamily="18" charset="0"/>
              <a:cs typeface="Arial" panose="020B0604020202020204" pitchFamily="34" charset="0"/>
            </a:rPr>
            <a:t>Softwood</a:t>
          </a:r>
          <a:r>
            <a:rPr lang="fr-FR" sz="1800" b="1" kern="1200" dirty="0" smtClean="0">
              <a:latin typeface="Cambria" panose="02040503050406030204" pitchFamily="18" charset="0"/>
              <a:cs typeface="Arial" panose="020B0604020202020204" pitchFamily="34" charset="0"/>
            </a:rPr>
            <a:t> </a:t>
          </a:r>
          <a:r>
            <a:rPr lang="fr-FR" sz="1800" b="1" kern="1200" dirty="0" err="1" smtClean="0">
              <a:latin typeface="Cambria" panose="02040503050406030204" pitchFamily="18" charset="0"/>
              <a:cs typeface="Arial" panose="020B0604020202020204" pitchFamily="34" charset="0"/>
            </a:rPr>
            <a:t>bark</a:t>
          </a:r>
          <a:endParaRPr lang="fr-FR" sz="1800" b="1" kern="1200" dirty="0">
            <a:latin typeface="Cambria" panose="02040503050406030204" pitchFamily="18" charset="0"/>
            <a:cs typeface="Arial" panose="020B0604020202020204" pitchFamily="34" charset="0"/>
          </a:endParaRPr>
        </a:p>
      </dsp:txBody>
      <dsp:txXfrm>
        <a:off x="1505479" y="162502"/>
        <a:ext cx="2337576" cy="774548"/>
      </dsp:txXfrm>
    </dsp:sp>
    <dsp:sp modelId="{5EDDA130-A28A-46B9-879E-4090C7138544}">
      <dsp:nvSpPr>
        <dsp:cNvPr id="0" name=""/>
        <dsp:cNvSpPr/>
      </dsp:nvSpPr>
      <dsp:spPr>
        <a:xfrm>
          <a:off x="1335587" y="1201203"/>
          <a:ext cx="2389437" cy="8227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6757D0E-3BF0-489E-B83F-337163713715}">
      <dsp:nvSpPr>
        <dsp:cNvPr id="0" name=""/>
        <dsp:cNvSpPr/>
      </dsp:nvSpPr>
      <dsp:spPr>
        <a:xfrm>
          <a:off x="1479549" y="1337967"/>
          <a:ext cx="2389437" cy="8227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err="1" smtClean="0">
              <a:latin typeface="Cambria" panose="02040503050406030204" pitchFamily="18" charset="0"/>
              <a:cs typeface="Arial" panose="020B0604020202020204" pitchFamily="34" charset="0"/>
            </a:rPr>
            <a:t>Cutting</a:t>
          </a:r>
          <a:r>
            <a:rPr lang="fr-FR" sz="1800" b="1" kern="1200" dirty="0" smtClean="0">
              <a:latin typeface="Cambria" panose="02040503050406030204" pitchFamily="18" charset="0"/>
              <a:cs typeface="Arial" panose="020B0604020202020204" pitchFamily="34" charset="0"/>
            </a:rPr>
            <a:t> </a:t>
          </a:r>
          <a:r>
            <a:rPr lang="fr-FR" sz="1800" b="1" kern="1200" dirty="0" err="1" smtClean="0">
              <a:latin typeface="Cambria" panose="02040503050406030204" pitchFamily="18" charset="0"/>
              <a:cs typeface="Arial" panose="020B0604020202020204" pitchFamily="34" charset="0"/>
            </a:rPr>
            <a:t>milling</a:t>
          </a:r>
          <a:endParaRPr lang="fr-FR" sz="1800" b="1" kern="1200" dirty="0" smtClean="0">
            <a:latin typeface="Cambria" panose="02040503050406030204" pitchFamily="18" charset="0"/>
            <a:cs typeface="Arial" panose="020B0604020202020204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latin typeface="Cambria" panose="02040503050406030204" pitchFamily="18" charset="0"/>
              <a:cs typeface="Arial" panose="020B0604020202020204" pitchFamily="34" charset="0"/>
            </a:rPr>
            <a:t>(2 mm </a:t>
          </a:r>
          <a:r>
            <a:rPr lang="fr-FR" sz="1800" b="1" kern="1200" dirty="0" err="1" smtClean="0">
              <a:latin typeface="Cambria" panose="02040503050406030204" pitchFamily="18" charset="0"/>
              <a:cs typeface="Arial" panose="020B0604020202020204" pitchFamily="34" charset="0"/>
            </a:rPr>
            <a:t>screen</a:t>
          </a:r>
          <a:r>
            <a:rPr lang="fr-FR" sz="1800" b="1" kern="1200" dirty="0" smtClean="0">
              <a:latin typeface="Cambria" panose="02040503050406030204" pitchFamily="18" charset="0"/>
              <a:cs typeface="Arial" panose="020B0604020202020204" pitchFamily="34" charset="0"/>
            </a:rPr>
            <a:t> size)</a:t>
          </a:r>
          <a:endParaRPr lang="fr-FR" sz="1800" b="1" kern="1200" dirty="0">
            <a:latin typeface="Cambria" panose="02040503050406030204" pitchFamily="18" charset="0"/>
            <a:cs typeface="Arial" panose="020B0604020202020204" pitchFamily="34" charset="0"/>
          </a:endParaRPr>
        </a:p>
      </dsp:txBody>
      <dsp:txXfrm>
        <a:off x="1503646" y="1362064"/>
        <a:ext cx="2341243" cy="774548"/>
      </dsp:txXfrm>
    </dsp:sp>
    <dsp:sp modelId="{489EDA94-FDF4-46E5-8040-8636AE5B809B}">
      <dsp:nvSpPr>
        <dsp:cNvPr id="0" name=""/>
        <dsp:cNvSpPr/>
      </dsp:nvSpPr>
      <dsp:spPr>
        <a:xfrm>
          <a:off x="1032623" y="2400766"/>
          <a:ext cx="2995364" cy="8227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D9D48E0-A005-4F6F-949D-D8BFA11BC407}">
      <dsp:nvSpPr>
        <dsp:cNvPr id="0" name=""/>
        <dsp:cNvSpPr/>
      </dsp:nvSpPr>
      <dsp:spPr>
        <a:xfrm>
          <a:off x="1176585" y="2537529"/>
          <a:ext cx="2995364" cy="8227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err="1" smtClean="0">
              <a:latin typeface="Cambria" panose="02040503050406030204" pitchFamily="18" charset="0"/>
              <a:cs typeface="Arial" panose="020B0604020202020204" pitchFamily="34" charset="0"/>
            </a:rPr>
            <a:t>Organosolv</a:t>
          </a:r>
          <a:r>
            <a:rPr lang="fr-FR" sz="1800" b="1" kern="1200" dirty="0" smtClean="0">
              <a:latin typeface="Cambria" panose="02040503050406030204" pitchFamily="18" charset="0"/>
              <a:cs typeface="Arial" panose="020B0604020202020204" pitchFamily="34" charset="0"/>
            </a:rPr>
            <a:t>/</a:t>
          </a:r>
          <a:r>
            <a:rPr lang="fr-FR" sz="1800" b="1" kern="1200" dirty="0" err="1" smtClean="0">
              <a:latin typeface="Cambria" panose="02040503050406030204" pitchFamily="18" charset="0"/>
              <a:cs typeface="Arial" panose="020B0604020202020204" pitchFamily="34" charset="0"/>
            </a:rPr>
            <a:t>diluted</a:t>
          </a:r>
          <a:r>
            <a:rPr lang="fr-FR" sz="1800" b="1" kern="1200" dirty="0" smtClean="0">
              <a:latin typeface="Cambria" panose="02040503050406030204" pitchFamily="18" charset="0"/>
              <a:cs typeface="Arial" panose="020B0604020202020204" pitchFamily="34" charset="0"/>
            </a:rPr>
            <a:t> </a:t>
          </a:r>
          <a:r>
            <a:rPr lang="fr-FR" sz="1800" b="1" kern="1200" dirty="0" err="1" smtClean="0">
              <a:latin typeface="Cambria" panose="02040503050406030204" pitchFamily="18" charset="0"/>
              <a:cs typeface="Arial" panose="020B0604020202020204" pitchFamily="34" charset="0"/>
            </a:rPr>
            <a:t>acid</a:t>
          </a:r>
          <a:r>
            <a:rPr lang="fr-FR" sz="1800" b="1" kern="1200" dirty="0" smtClean="0">
              <a:latin typeface="Cambria" panose="02040503050406030204" pitchFamily="18" charset="0"/>
              <a:cs typeface="Arial" panose="020B0604020202020204" pitchFamily="34" charset="0"/>
            </a:rPr>
            <a:t>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err="1" smtClean="0">
              <a:latin typeface="Cambria" panose="02040503050406030204" pitchFamily="18" charset="0"/>
              <a:cs typeface="Arial" panose="020B0604020202020204" pitchFamily="34" charset="0"/>
            </a:rPr>
            <a:t>pretreatment</a:t>
          </a:r>
          <a:endParaRPr lang="fr-FR" sz="1800" b="1" kern="1200" dirty="0">
            <a:latin typeface="Cambria" panose="02040503050406030204" pitchFamily="18" charset="0"/>
            <a:cs typeface="Arial" panose="020B0604020202020204" pitchFamily="34" charset="0"/>
          </a:endParaRPr>
        </a:p>
      </dsp:txBody>
      <dsp:txXfrm>
        <a:off x="1200682" y="2561626"/>
        <a:ext cx="2947170" cy="774548"/>
      </dsp:txXfrm>
    </dsp:sp>
    <dsp:sp modelId="{FA906717-717A-472E-A7E3-FB9D4943D9E2}">
      <dsp:nvSpPr>
        <dsp:cNvPr id="0" name=""/>
        <dsp:cNvSpPr/>
      </dsp:nvSpPr>
      <dsp:spPr>
        <a:xfrm>
          <a:off x="1090687" y="3600328"/>
          <a:ext cx="1295656" cy="8227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160042F-617F-4FEC-BD88-91A112C128DA}">
      <dsp:nvSpPr>
        <dsp:cNvPr id="0" name=""/>
        <dsp:cNvSpPr/>
      </dsp:nvSpPr>
      <dsp:spPr>
        <a:xfrm>
          <a:off x="1234649" y="3737092"/>
          <a:ext cx="1295656" cy="8227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>
              <a:latin typeface="Cambria" panose="02040503050406030204" pitchFamily="18" charset="0"/>
              <a:cs typeface="Arial" panose="020B0604020202020204" pitchFamily="34" charset="0"/>
            </a:rPr>
            <a:t>Liquid fraction</a:t>
          </a:r>
        </a:p>
      </dsp:txBody>
      <dsp:txXfrm>
        <a:off x="1258746" y="3761189"/>
        <a:ext cx="1247462" cy="774548"/>
      </dsp:txXfrm>
    </dsp:sp>
    <dsp:sp modelId="{8D25CFF3-976B-4CB8-82E8-08117A44813E}">
      <dsp:nvSpPr>
        <dsp:cNvPr id="0" name=""/>
        <dsp:cNvSpPr/>
      </dsp:nvSpPr>
      <dsp:spPr>
        <a:xfrm>
          <a:off x="2674267" y="3600328"/>
          <a:ext cx="1295656" cy="8227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E61F4C8-F98D-43A8-ABA6-83985E25029C}">
      <dsp:nvSpPr>
        <dsp:cNvPr id="0" name=""/>
        <dsp:cNvSpPr/>
      </dsp:nvSpPr>
      <dsp:spPr>
        <a:xfrm>
          <a:off x="2818229" y="3737092"/>
          <a:ext cx="1295656" cy="8227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>
              <a:latin typeface="Cambria" panose="02040503050406030204" pitchFamily="18" charset="0"/>
              <a:cs typeface="Arial" panose="020B0604020202020204" pitchFamily="34" charset="0"/>
            </a:rPr>
            <a:t>Solid fraction</a:t>
          </a:r>
        </a:p>
      </dsp:txBody>
      <dsp:txXfrm>
        <a:off x="2842326" y="3761189"/>
        <a:ext cx="1247462" cy="774548"/>
      </dsp:txXfrm>
    </dsp:sp>
    <dsp:sp modelId="{BCA1D396-1FB9-4590-9705-A93D65D41844}">
      <dsp:nvSpPr>
        <dsp:cNvPr id="0" name=""/>
        <dsp:cNvSpPr/>
      </dsp:nvSpPr>
      <dsp:spPr>
        <a:xfrm>
          <a:off x="2577903" y="4799890"/>
          <a:ext cx="3469185" cy="8227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0AF114A-EBEE-46B9-AE49-5474418C1EC2}">
      <dsp:nvSpPr>
        <dsp:cNvPr id="0" name=""/>
        <dsp:cNvSpPr/>
      </dsp:nvSpPr>
      <dsp:spPr>
        <a:xfrm>
          <a:off x="2721865" y="4936654"/>
          <a:ext cx="3469185" cy="8227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latin typeface="Cambria" panose="02040503050406030204" pitchFamily="18" charset="0"/>
              <a:cs typeface="Arial" panose="020B0604020202020204" pitchFamily="34" charset="0"/>
            </a:rPr>
            <a:t>Simultaneous </a:t>
          </a:r>
          <a:r>
            <a:rPr lang="en-US" sz="1800" b="1" kern="1200" dirty="0" err="1" smtClean="0">
              <a:latin typeface="Cambria" panose="02040503050406030204" pitchFamily="18" charset="0"/>
              <a:cs typeface="Arial" panose="020B0604020202020204" pitchFamily="34" charset="0"/>
            </a:rPr>
            <a:t>Saccharification</a:t>
          </a:r>
          <a:r>
            <a:rPr lang="en-US" sz="1800" b="1" kern="1200" dirty="0" smtClean="0">
              <a:latin typeface="Cambria" panose="02040503050406030204" pitchFamily="18" charset="0"/>
              <a:cs typeface="Arial" panose="020B0604020202020204" pitchFamily="34" charset="0"/>
            </a:rPr>
            <a:t> </a:t>
          </a:r>
          <a:r>
            <a:rPr lang="en-US" sz="1800" b="1" kern="1200" dirty="0">
              <a:latin typeface="Cambria" panose="02040503050406030204" pitchFamily="18" charset="0"/>
              <a:cs typeface="Arial" panose="020B0604020202020204" pitchFamily="34" charset="0"/>
            </a:rPr>
            <a:t>and Fermentation (SSF)</a:t>
          </a:r>
          <a:endParaRPr lang="fr-FR" sz="1800" b="1" kern="1200" dirty="0">
            <a:latin typeface="Cambria" panose="02040503050406030204" pitchFamily="18" charset="0"/>
            <a:cs typeface="Arial" panose="020B0604020202020204" pitchFamily="34" charset="0"/>
          </a:endParaRPr>
        </a:p>
      </dsp:txBody>
      <dsp:txXfrm>
        <a:off x="2745962" y="4960751"/>
        <a:ext cx="3420991" cy="7745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E759C2-6097-4445-A96C-818B9F3194BF}" type="datetimeFigureOut">
              <a:rPr lang="fr-FR" smtClean="0"/>
              <a:t>16/09/2015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E63124-D1E2-4156-A6EB-EB5BFE88B975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95231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BF0387-E683-1F4B-903C-99B9A928C7DE}" type="datetimeFigureOut">
              <a:rPr lang="fr-FR" smtClean="0"/>
              <a:t>16/09/2015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69A97-2806-5F4B-A5F6-2EE7C3AD5C7A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3123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CBDB5-EB93-9F49-8340-5874673306C6}" type="datetimeFigureOut">
              <a:rPr lang="fr-FR" smtClean="0"/>
              <a:t>16/09/2015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96F85-8E07-3644-930C-0EA0542829C6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4280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CBDB5-EB93-9F49-8340-5874673306C6}" type="datetimeFigureOut">
              <a:rPr lang="fr-FR" smtClean="0"/>
              <a:t>16/09/2015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96F85-8E07-3644-930C-0EA0542829C6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8401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CBDB5-EB93-9F49-8340-5874673306C6}" type="datetimeFigureOut">
              <a:rPr lang="fr-FR" smtClean="0"/>
              <a:t>16/09/2015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96F85-8E07-3644-930C-0EA0542829C6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871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CBDB5-EB93-9F49-8340-5874673306C6}" type="datetimeFigureOut">
              <a:rPr lang="fr-FR" smtClean="0"/>
              <a:t>16/09/2015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96F85-8E07-3644-930C-0EA0542829C6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431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CBDB5-EB93-9F49-8340-5874673306C6}" type="datetimeFigureOut">
              <a:rPr lang="fr-FR" smtClean="0"/>
              <a:t>16/09/2015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96F85-8E07-3644-930C-0EA0542829C6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5544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CBDB5-EB93-9F49-8340-5874673306C6}" type="datetimeFigureOut">
              <a:rPr lang="fr-FR" smtClean="0"/>
              <a:t>16/09/2015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96F85-8E07-3644-930C-0EA0542829C6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9620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CBDB5-EB93-9F49-8340-5874673306C6}" type="datetimeFigureOut">
              <a:rPr lang="fr-FR" smtClean="0"/>
              <a:t>16/09/2015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96F85-8E07-3644-930C-0EA0542829C6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1790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CBDB5-EB93-9F49-8340-5874673306C6}" type="datetimeFigureOut">
              <a:rPr lang="fr-FR" smtClean="0"/>
              <a:t>16/09/2015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96F85-8E07-3644-930C-0EA0542829C6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3297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CBDB5-EB93-9F49-8340-5874673306C6}" type="datetimeFigureOut">
              <a:rPr lang="fr-FR" smtClean="0"/>
              <a:t>16/09/2015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96F85-8E07-3644-930C-0EA0542829C6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2832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CBDB5-EB93-9F49-8340-5874673306C6}" type="datetimeFigureOut">
              <a:rPr lang="fr-FR" smtClean="0"/>
              <a:t>16/09/2015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96F85-8E07-3644-930C-0EA0542829C6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0780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CBDB5-EB93-9F49-8340-5874673306C6}" type="datetimeFigureOut">
              <a:rPr lang="fr-FR" smtClean="0"/>
              <a:t>16/09/2015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96F85-8E07-3644-930C-0EA0542829C6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6239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CBDB5-EB93-9F49-8340-5874673306C6}" type="datetimeFigureOut">
              <a:rPr lang="fr-FR" smtClean="0"/>
              <a:t>16/09/2015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96F85-8E07-3644-930C-0EA0542829C6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23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28.jpeg"/><Relationship Id="rId5" Type="http://schemas.openxmlformats.org/officeDocument/2006/relationships/diagramData" Target="../diagrams/data1.xml"/><Relationship Id="rId10" Type="http://schemas.openxmlformats.org/officeDocument/2006/relationships/image" Target="../media/image27.jpeg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2.png"/><Relationship Id="rId5" Type="http://schemas.openxmlformats.org/officeDocument/2006/relationships/image" Target="../media/image12.png"/><Relationship Id="rId10" Type="http://schemas.openxmlformats.org/officeDocument/2006/relationships/image" Target="../media/image1.jpe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.jpeg"/><Relationship Id="rId7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10" Type="http://schemas.openxmlformats.org/officeDocument/2006/relationships/image" Target="../media/image26.png"/><Relationship Id="rId4" Type="http://schemas.openxmlformats.org/officeDocument/2006/relationships/image" Target="../media/image2.pn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86882" y="508010"/>
            <a:ext cx="7772400" cy="388983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</a:b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en-US" sz="28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</a:b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Thermo-chemical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pretreatments for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the combined recovery of extractives and bioethanol production from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softwood bark</a:t>
            </a:r>
            <a:b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</a:b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en-US" sz="28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</a:b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</a:br>
            <a:r>
              <a:rPr lang="en-US" sz="2000" i="1" u="sng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C</a:t>
            </a:r>
            <a:r>
              <a:rPr lang="en-US" sz="2000" i="1" u="sng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. </a:t>
            </a:r>
            <a:r>
              <a:rPr lang="en-US" sz="2000" i="1" u="sng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Sambusiti</a:t>
            </a:r>
            <a:r>
              <a:rPr lang="en-US" sz="2000" i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, </a:t>
            </a:r>
            <a:r>
              <a:rPr lang="fr-FR" sz="2000" i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Chloé </a:t>
            </a:r>
            <a:r>
              <a:rPr lang="fr-FR" sz="2000" i="1" dirty="0" err="1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Navas</a:t>
            </a:r>
            <a:r>
              <a:rPr lang="fr-FR" sz="2000" i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,</a:t>
            </a:r>
            <a:r>
              <a:rPr lang="fr-FR" sz="2000" i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fr-FR" sz="2000" i="1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Eric</a:t>
            </a:r>
            <a:r>
              <a:rPr lang="fr-FR" sz="2000" i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fr-FR" sz="2000" i="1" dirty="0" err="1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Dubreucq</a:t>
            </a:r>
            <a:r>
              <a:rPr lang="fr-FR" sz="2000" i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, Abdellatif </a:t>
            </a:r>
            <a:r>
              <a:rPr lang="fr-FR" sz="2000" i="1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Barakat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fr-FR" sz="20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</a:br>
            <a:endParaRPr lang="fr-FR" sz="2000" i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1028" name="Picture 4" descr="http://upload.wikimedia.org/wikipedia/fr/d/d4/INRA_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8" y="29029"/>
            <a:ext cx="1785256" cy="730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supagro.fr/plantlippol-green/Images/logo%20IATE%2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884" y="29030"/>
            <a:ext cx="1538513" cy="88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506195"/>
            <a:ext cx="2707534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 descr="http://bovins-viande.reussir.fr/reussir/photos/photosArchives/13787_17474_174745002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097" y="4496494"/>
            <a:ext cx="1432174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83" y="4520692"/>
            <a:ext cx="1704037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531830"/>
            <a:ext cx="1452291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509" y="4496494"/>
            <a:ext cx="1252577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86882" y="5962033"/>
            <a:ext cx="8106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i="1" dirty="0" err="1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+mj-ea"/>
                <a:cs typeface="+mj-cs"/>
              </a:rPr>
              <a:t>Past</a:t>
            </a:r>
            <a:r>
              <a:rPr lang="fr-FR" i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+mj-ea"/>
                <a:cs typeface="+mj-cs"/>
              </a:rPr>
              <a:t> and </a:t>
            </a:r>
            <a:r>
              <a:rPr lang="fr-FR" i="1" dirty="0" err="1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+mj-ea"/>
                <a:cs typeface="+mj-cs"/>
              </a:rPr>
              <a:t>Present</a:t>
            </a:r>
            <a:r>
              <a:rPr lang="fr-FR" i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+mj-ea"/>
                <a:cs typeface="+mj-cs"/>
              </a:rPr>
              <a:t> </a:t>
            </a:r>
            <a:r>
              <a:rPr lang="fr-FR" i="1" dirty="0" err="1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+mj-ea"/>
                <a:cs typeface="+mj-cs"/>
              </a:rPr>
              <a:t>Research</a:t>
            </a:r>
            <a:r>
              <a:rPr lang="fr-FR" i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+mj-ea"/>
                <a:cs typeface="+mj-cs"/>
              </a:rPr>
              <a:t> </a:t>
            </a:r>
            <a:r>
              <a:rPr lang="fr-FR" i="1" dirty="0" err="1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+mj-ea"/>
                <a:cs typeface="+mj-cs"/>
              </a:rPr>
              <a:t>Systems</a:t>
            </a:r>
            <a:r>
              <a:rPr lang="fr-FR" i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+mj-ea"/>
                <a:cs typeface="+mj-cs"/>
              </a:rPr>
              <a:t> of Green </a:t>
            </a:r>
            <a:r>
              <a:rPr lang="fr-FR" i="1" dirty="0" err="1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+mj-ea"/>
                <a:cs typeface="+mj-cs"/>
              </a:rPr>
              <a:t>Chemistry</a:t>
            </a:r>
            <a:endParaRPr lang="fr-FR" i="1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+mj-ea"/>
              <a:cs typeface="+mj-cs"/>
            </a:endParaRPr>
          </a:p>
          <a:p>
            <a:pPr algn="ctr"/>
            <a:r>
              <a:rPr lang="fr-FR" i="1" dirty="0" err="1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+mj-ea"/>
                <a:cs typeface="+mj-cs"/>
              </a:rPr>
              <a:t>September</a:t>
            </a:r>
            <a:r>
              <a:rPr lang="fr-FR" i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+mj-ea"/>
                <a:cs typeface="+mj-cs"/>
              </a:rPr>
              <a:t> 14-16/2015 Orlando (USA)</a:t>
            </a:r>
            <a:endParaRPr lang="en-GB" i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7408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" descr="http://www.netzsch-grinding.com/typo3temp/pics/dd71d3df0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2496" y="1872538"/>
            <a:ext cx="1440180" cy="12961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2"/>
          <p:cNvSpPr txBox="1">
            <a:spLocks noChangeAspect="1" noChangeArrowheads="1"/>
          </p:cNvSpPr>
          <p:nvPr/>
        </p:nvSpPr>
        <p:spPr bwMode="auto">
          <a:xfrm>
            <a:off x="148273" y="254598"/>
            <a:ext cx="675748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fr-FR" sz="2200" b="1" dirty="0" smtClean="0">
                <a:solidFill>
                  <a:srgbClr val="003F6E"/>
                </a:solidFill>
                <a:latin typeface="Cambria" panose="02040503050406030204" pitchFamily="18" charset="0"/>
              </a:rPr>
              <a:t>Materials and methods – experimental procedure</a:t>
            </a:r>
            <a:endParaRPr lang="it-IT" altLang="fr-FR" sz="2200" b="1" dirty="0">
              <a:solidFill>
                <a:srgbClr val="003F6E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204" y="699080"/>
            <a:ext cx="8352928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Cambria" panose="02040503050406030204" pitchFamily="18" charset="0"/>
            </a:endParaRPr>
          </a:p>
        </p:txBody>
      </p:sp>
      <p:pic>
        <p:nvPicPr>
          <p:cNvPr id="14" name="Picture 4" descr="http://upload.wikimedia.org/wikipedia/fr/d/d4/INRA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402" y="222193"/>
            <a:ext cx="1114714" cy="456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http://www.supagro.fr/plantlippol-green/Images/logo%20IATE%2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592" y="140657"/>
            <a:ext cx="935183" cy="53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7" name="Diagramme 36"/>
          <p:cNvGraphicFramePr/>
          <p:nvPr>
            <p:extLst>
              <p:ext uri="{D42A27DB-BD31-4B8C-83A1-F6EECF244321}">
                <p14:modId xmlns:p14="http://schemas.microsoft.com/office/powerpoint/2010/main" val="2811649718"/>
              </p:ext>
            </p:extLst>
          </p:nvPr>
        </p:nvGraphicFramePr>
        <p:xfrm>
          <a:off x="304799" y="804862"/>
          <a:ext cx="6233275" cy="5761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8" name="Image 37" descr="IMG_3221.JPG"/>
          <p:cNvPicPr/>
          <p:nvPr/>
        </p:nvPicPr>
        <p:blipFill>
          <a:blip r:embed="rId10" cstate="print"/>
          <a:srcRect l="2409" t="22424" r="47623" b="36295"/>
          <a:stretch>
            <a:fillRect/>
          </a:stretch>
        </p:blipFill>
        <p:spPr>
          <a:xfrm>
            <a:off x="7199291" y="5598859"/>
            <a:ext cx="1872568" cy="1085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" name="Image 38" descr="IMG_3175.JPG"/>
          <p:cNvPicPr/>
          <p:nvPr/>
        </p:nvPicPr>
        <p:blipFill>
          <a:blip r:embed="rId11" cstate="print"/>
          <a:srcRect t="7379" r="5362"/>
          <a:stretch>
            <a:fillRect/>
          </a:stretch>
        </p:blipFill>
        <p:spPr>
          <a:xfrm rot="5400000">
            <a:off x="6771564" y="3064143"/>
            <a:ext cx="1584325" cy="1304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3" name="Connecteur droit avec flèche 2"/>
          <p:cNvCxnSpPr/>
          <p:nvPr/>
        </p:nvCxnSpPr>
        <p:spPr>
          <a:xfrm>
            <a:off x="4673600" y="3716345"/>
            <a:ext cx="2232153" cy="0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/>
          <p:cNvCxnSpPr>
            <a:endCxn id="38" idx="1"/>
          </p:cNvCxnSpPr>
          <p:nvPr/>
        </p:nvCxnSpPr>
        <p:spPr>
          <a:xfrm>
            <a:off x="6538074" y="6141521"/>
            <a:ext cx="661217" cy="0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/>
          <p:nvPr/>
        </p:nvCxnSpPr>
        <p:spPr>
          <a:xfrm>
            <a:off x="4328668" y="2483920"/>
            <a:ext cx="1183132" cy="0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angle à coins arrondis 45"/>
          <p:cNvSpPr/>
          <p:nvPr/>
        </p:nvSpPr>
        <p:spPr>
          <a:xfrm>
            <a:off x="471107" y="5623076"/>
            <a:ext cx="1963031" cy="822742"/>
          </a:xfrm>
          <a:prstGeom prst="roundRect">
            <a:avLst>
              <a:gd name="adj" fmla="val 1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47" name="Groupe 46"/>
          <p:cNvGrpSpPr/>
          <p:nvPr/>
        </p:nvGrpSpPr>
        <p:grpSpPr>
          <a:xfrm>
            <a:off x="615069" y="5759840"/>
            <a:ext cx="1963031" cy="822742"/>
            <a:chOff x="1731465" y="4936654"/>
            <a:chExt cx="3469185" cy="822742"/>
          </a:xfrm>
        </p:grpSpPr>
        <p:sp>
          <p:nvSpPr>
            <p:cNvPr id="48" name="Rectangle à coins arrondis 47"/>
            <p:cNvSpPr/>
            <p:nvPr/>
          </p:nvSpPr>
          <p:spPr>
            <a:xfrm>
              <a:off x="1731465" y="4936654"/>
              <a:ext cx="3469185" cy="822742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9" name="Rectangle 48"/>
            <p:cNvSpPr/>
            <p:nvPr/>
          </p:nvSpPr>
          <p:spPr>
            <a:xfrm>
              <a:off x="1755562" y="4960751"/>
              <a:ext cx="3420991" cy="7745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 smtClean="0">
                  <a:latin typeface="Cambria" panose="02040503050406030204" pitchFamily="18" charset="0"/>
                  <a:cs typeface="Arial" panose="020B0604020202020204" pitchFamily="34" charset="0"/>
                </a:rPr>
                <a:t>Extractives</a:t>
              </a:r>
              <a:endParaRPr lang="fr-FR" sz="1800" b="1" kern="1200" dirty="0"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53" name="Connecteur droit 52"/>
          <p:cNvCxnSpPr/>
          <p:nvPr/>
        </p:nvCxnSpPr>
        <p:spPr>
          <a:xfrm>
            <a:off x="2108200" y="5372100"/>
            <a:ext cx="0" cy="2509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174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 noChangeAspect="1" noChangeArrowheads="1"/>
          </p:cNvSpPr>
          <p:nvPr/>
        </p:nvSpPr>
        <p:spPr bwMode="auto">
          <a:xfrm>
            <a:off x="148273" y="254598"/>
            <a:ext cx="675748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fr-FR" sz="2200" b="1" dirty="0" smtClean="0">
                <a:solidFill>
                  <a:srgbClr val="003F6E"/>
                </a:solidFill>
                <a:latin typeface="Cambria" panose="02040503050406030204" pitchFamily="18" charset="0"/>
              </a:rPr>
              <a:t>Materials and methods – pretreatment conditions</a:t>
            </a:r>
            <a:endParaRPr lang="it-IT" altLang="fr-FR" sz="2200" b="1" dirty="0">
              <a:solidFill>
                <a:srgbClr val="003F6E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204" y="699080"/>
            <a:ext cx="8352928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Cambria" panose="02040503050406030204" pitchFamily="18" charset="0"/>
            </a:endParaRPr>
          </a:p>
        </p:txBody>
      </p:sp>
      <p:pic>
        <p:nvPicPr>
          <p:cNvPr id="14" name="Picture 4" descr="http://upload.wikimedia.org/wikipedia/fr/d/d4/INRA_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402" y="222193"/>
            <a:ext cx="1114714" cy="456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http://www.supagro.fr/plantlippol-green/Images/logo%20IATE%2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592" y="140657"/>
            <a:ext cx="935183" cy="53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0005565"/>
              </p:ext>
            </p:extLst>
          </p:nvPr>
        </p:nvGraphicFramePr>
        <p:xfrm>
          <a:off x="148273" y="1064101"/>
          <a:ext cx="8788596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7927"/>
                <a:gridCol w="1926371"/>
                <a:gridCol w="2197149"/>
                <a:gridCol w="2197149"/>
              </a:tblGrid>
              <a:tr h="245745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fr-FR" sz="2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Organosolv</a:t>
                      </a:r>
                      <a:endParaRPr lang="fr-FR" sz="24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Diluted acid</a:t>
                      </a:r>
                      <a:endParaRPr lang="fr-FR" sz="24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Diluted acid-Organosolv</a:t>
                      </a:r>
                      <a:endParaRPr lang="fr-FR" sz="24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Solid loading (gTS.L</a:t>
                      </a:r>
                      <a:r>
                        <a:rPr lang="en-US" sz="2400" baseline="30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-1</a:t>
                      </a:r>
                      <a:r>
                        <a:rPr lang="en-US" sz="2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)</a:t>
                      </a:r>
                      <a:endParaRPr lang="fr-FR" sz="2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100</a:t>
                      </a:r>
                      <a:endParaRPr lang="fr-FR" sz="2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100</a:t>
                      </a:r>
                      <a:endParaRPr lang="fr-FR" sz="2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100</a:t>
                      </a:r>
                      <a:endParaRPr lang="fr-FR" sz="2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1555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H</a:t>
                      </a:r>
                      <a:r>
                        <a:rPr lang="en-US" sz="2400" baseline="-250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r>
                        <a:rPr lang="en-US" sz="24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SO</a:t>
                      </a:r>
                      <a:r>
                        <a:rPr lang="en-US" sz="2400" baseline="-250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4</a:t>
                      </a:r>
                      <a:r>
                        <a:rPr lang="en-US" sz="24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 dosage (mM)</a:t>
                      </a:r>
                      <a:endParaRPr lang="fr-FR" sz="24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-</a:t>
                      </a:r>
                      <a:endParaRPr lang="fr-FR" sz="2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8</a:t>
                      </a:r>
                      <a:endParaRPr lang="fr-FR" sz="2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8</a:t>
                      </a:r>
                      <a:endParaRPr lang="fr-FR" sz="2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Ethanol dosage (% v/v)</a:t>
                      </a:r>
                      <a:endParaRPr lang="fr-FR" sz="24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65</a:t>
                      </a:r>
                      <a:endParaRPr lang="fr-FR" sz="2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-</a:t>
                      </a:r>
                      <a:endParaRPr lang="fr-FR" sz="2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65</a:t>
                      </a:r>
                      <a:endParaRPr lang="fr-FR" sz="2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Temperature (°C)</a:t>
                      </a:r>
                      <a:endParaRPr lang="fr-FR" sz="24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150-180</a:t>
                      </a:r>
                      <a:endParaRPr lang="fr-FR" sz="2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150-180</a:t>
                      </a:r>
                      <a:endParaRPr lang="fr-FR" sz="2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150-180</a:t>
                      </a:r>
                      <a:endParaRPr lang="fr-FR" sz="2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Time (h)</a:t>
                      </a:r>
                      <a:endParaRPr lang="fr-FR" sz="2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1</a:t>
                      </a:r>
                      <a:endParaRPr lang="fr-FR" sz="2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1</a:t>
                      </a:r>
                      <a:endParaRPr lang="fr-FR" sz="2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1</a:t>
                      </a:r>
                      <a:endParaRPr lang="fr-FR" sz="2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287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 noChangeAspect="1" noChangeArrowheads="1"/>
          </p:cNvSpPr>
          <p:nvPr/>
        </p:nvSpPr>
        <p:spPr bwMode="auto">
          <a:xfrm>
            <a:off x="148273" y="254598"/>
            <a:ext cx="675748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fr-FR" sz="2200" b="1" dirty="0" smtClean="0">
                <a:solidFill>
                  <a:srgbClr val="003F6E"/>
                </a:solidFill>
                <a:latin typeface="Cambria" panose="02040503050406030204" pitchFamily="18" charset="0"/>
              </a:rPr>
              <a:t>Materials and </a:t>
            </a:r>
            <a:r>
              <a:rPr lang="it-IT" altLang="fr-FR" sz="2200" b="1" dirty="0" err="1" smtClean="0">
                <a:solidFill>
                  <a:srgbClr val="003F6E"/>
                </a:solidFill>
                <a:latin typeface="Cambria" panose="02040503050406030204" pitchFamily="18" charset="0"/>
              </a:rPr>
              <a:t>methods</a:t>
            </a:r>
            <a:r>
              <a:rPr lang="it-IT" altLang="fr-FR" sz="2200" b="1" dirty="0" smtClean="0">
                <a:solidFill>
                  <a:srgbClr val="003F6E"/>
                </a:solidFill>
                <a:latin typeface="Cambria" panose="02040503050406030204" pitchFamily="18" charset="0"/>
              </a:rPr>
              <a:t> – </a:t>
            </a:r>
            <a:r>
              <a:rPr lang="it-IT" altLang="fr-FR" sz="2200" b="1" dirty="0" err="1" smtClean="0">
                <a:solidFill>
                  <a:srgbClr val="003F6E"/>
                </a:solidFill>
                <a:latin typeface="Cambria" panose="02040503050406030204" pitchFamily="18" charset="0"/>
              </a:rPr>
              <a:t>Ethanol</a:t>
            </a:r>
            <a:r>
              <a:rPr lang="it-IT" altLang="fr-FR" sz="2200" b="1" dirty="0" smtClean="0">
                <a:solidFill>
                  <a:srgbClr val="003F6E"/>
                </a:solidFill>
                <a:latin typeface="Cambria" panose="02040503050406030204" pitchFamily="18" charset="0"/>
              </a:rPr>
              <a:t> </a:t>
            </a:r>
            <a:r>
              <a:rPr lang="it-IT" altLang="fr-FR" sz="2200" b="1" dirty="0" err="1" smtClean="0">
                <a:solidFill>
                  <a:srgbClr val="003F6E"/>
                </a:solidFill>
                <a:latin typeface="Cambria" panose="02040503050406030204" pitchFamily="18" charset="0"/>
              </a:rPr>
              <a:t>fermentation</a:t>
            </a:r>
            <a:endParaRPr lang="it-IT" altLang="fr-FR" sz="2200" b="1" dirty="0">
              <a:solidFill>
                <a:srgbClr val="003F6E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204" y="699080"/>
            <a:ext cx="8352928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Cambria" panose="02040503050406030204" pitchFamily="18" charset="0"/>
            </a:endParaRPr>
          </a:p>
        </p:txBody>
      </p:sp>
      <p:pic>
        <p:nvPicPr>
          <p:cNvPr id="14" name="Picture 4" descr="http://upload.wikimedia.org/wikipedia/fr/d/d4/INRA_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402" y="222193"/>
            <a:ext cx="1114714" cy="456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http://www.supagro.fr/plantlippol-green/Images/logo%20IATE%2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592" y="140657"/>
            <a:ext cx="935183" cy="53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/>
          <p:nvPr/>
        </p:nvSpPr>
        <p:spPr>
          <a:xfrm>
            <a:off x="461847" y="3806474"/>
            <a:ext cx="4145184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altLang="fr-FR" b="1" dirty="0" err="1">
                <a:solidFill>
                  <a:srgbClr val="1070B4"/>
                </a:solidFill>
                <a:latin typeface="Cambria" pitchFamily="18" charset="0"/>
                <a:cs typeface="Arial" charset="0"/>
              </a:rPr>
              <a:t>Operational</a:t>
            </a:r>
            <a:r>
              <a:rPr lang="fr-FR" altLang="fr-FR" b="1" dirty="0">
                <a:solidFill>
                  <a:srgbClr val="1070B4"/>
                </a:solidFill>
                <a:latin typeface="Cambria" pitchFamily="18" charset="0"/>
                <a:cs typeface="Arial" charset="0"/>
              </a:rPr>
              <a:t> conditions: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altLang="fr-FR" dirty="0">
                <a:solidFill>
                  <a:srgbClr val="1070B4"/>
                </a:solidFill>
                <a:latin typeface="Cambria" pitchFamily="18" charset="0"/>
                <a:cs typeface="Arial" charset="0"/>
              </a:rPr>
              <a:t>T° = </a:t>
            </a:r>
            <a:r>
              <a:rPr lang="fr-FR" altLang="fr-FR" dirty="0" smtClean="0">
                <a:solidFill>
                  <a:srgbClr val="1070B4"/>
                </a:solidFill>
                <a:latin typeface="Cambria" pitchFamily="18" charset="0"/>
                <a:cs typeface="Arial" charset="0"/>
              </a:rPr>
              <a:t>40°C</a:t>
            </a:r>
            <a:r>
              <a:rPr lang="fr-FR" altLang="fr-FR" dirty="0">
                <a:solidFill>
                  <a:srgbClr val="1070B4"/>
                </a:solidFill>
                <a:latin typeface="Cambria" pitchFamily="18" charset="0"/>
                <a:cs typeface="Arial" charset="0"/>
              </a:rPr>
              <a:t>,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altLang="fr-FR" dirty="0">
                <a:solidFill>
                  <a:srgbClr val="1070B4"/>
                </a:solidFill>
                <a:latin typeface="Cambria" pitchFamily="18" charset="0"/>
                <a:cs typeface="Arial" charset="0"/>
              </a:rPr>
              <a:t>Time = 72 h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altLang="fr-FR" dirty="0">
                <a:solidFill>
                  <a:srgbClr val="1070B4"/>
                </a:solidFill>
                <a:latin typeface="Cambria" pitchFamily="18" charset="0"/>
                <a:cs typeface="Arial" charset="0"/>
              </a:rPr>
              <a:t>pH = 5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altLang="fr-FR" dirty="0" err="1">
                <a:solidFill>
                  <a:srgbClr val="1070B4"/>
                </a:solidFill>
                <a:latin typeface="Cambria" pitchFamily="18" charset="0"/>
                <a:cs typeface="Arial" charset="0"/>
              </a:rPr>
              <a:t>Stirring</a:t>
            </a:r>
            <a:r>
              <a:rPr lang="fr-FR" altLang="fr-FR" dirty="0">
                <a:solidFill>
                  <a:srgbClr val="1070B4"/>
                </a:solidFill>
                <a:latin typeface="Cambria" pitchFamily="18" charset="0"/>
                <a:cs typeface="Arial" charset="0"/>
              </a:rPr>
              <a:t>: </a:t>
            </a:r>
            <a:r>
              <a:rPr lang="fr-FR" altLang="fr-FR" dirty="0" smtClean="0">
                <a:solidFill>
                  <a:srgbClr val="1070B4"/>
                </a:solidFill>
                <a:latin typeface="Cambria" pitchFamily="18" charset="0"/>
                <a:cs typeface="Arial" charset="0"/>
              </a:rPr>
              <a:t>500 </a:t>
            </a:r>
            <a:r>
              <a:rPr lang="fr-FR" altLang="fr-FR" dirty="0" err="1">
                <a:solidFill>
                  <a:srgbClr val="1070B4"/>
                </a:solidFill>
                <a:latin typeface="Cambria" pitchFamily="18" charset="0"/>
                <a:cs typeface="Arial" charset="0"/>
              </a:rPr>
              <a:t>rpm</a:t>
            </a:r>
            <a:endParaRPr lang="fr-FR" altLang="fr-FR" dirty="0">
              <a:solidFill>
                <a:srgbClr val="1070B4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8" name="ZoneTexte 8"/>
          <p:cNvSpPr txBox="1"/>
          <p:nvPr/>
        </p:nvSpPr>
        <p:spPr>
          <a:xfrm>
            <a:off x="408596" y="855757"/>
            <a:ext cx="7742830" cy="30008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>
              <a:defRPr b="1">
                <a:solidFill>
                  <a:srgbClr val="1070B4"/>
                </a:solidFill>
                <a:latin typeface="Cambria" pitchFamily="18" charset="0"/>
                <a:cs typeface="Arial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fr-FR" dirty="0"/>
              <a:t>Test </a:t>
            </a:r>
            <a:r>
              <a:rPr lang="fr-FR" dirty="0" err="1"/>
              <a:t>preparation</a:t>
            </a:r>
            <a:r>
              <a:rPr lang="fr-FR" dirty="0"/>
              <a:t>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b="0" dirty="0"/>
              <a:t>Solid </a:t>
            </a:r>
            <a:r>
              <a:rPr lang="fr-FR" b="0" dirty="0" err="1"/>
              <a:t>loading</a:t>
            </a:r>
            <a:r>
              <a:rPr lang="fr-FR" b="0" dirty="0"/>
              <a:t>: </a:t>
            </a:r>
            <a:r>
              <a:rPr lang="fr-FR" b="0" dirty="0" smtClean="0"/>
              <a:t>60 </a:t>
            </a:r>
            <a:r>
              <a:rPr lang="fr-FR" b="0" dirty="0" err="1"/>
              <a:t>gTS</a:t>
            </a:r>
            <a:r>
              <a:rPr lang="fr-FR" b="0" dirty="0"/>
              <a:t>/L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b="0" dirty="0" err="1"/>
              <a:t>Enzymatic</a:t>
            </a:r>
            <a:r>
              <a:rPr lang="fr-FR" b="0" dirty="0"/>
              <a:t> cocktail</a:t>
            </a:r>
            <a:r>
              <a:rPr lang="fr-FR" b="0" dirty="0" smtClean="0"/>
              <a:t>: </a:t>
            </a:r>
            <a:r>
              <a:rPr lang="fr-FR" b="0" dirty="0" err="1" smtClean="0"/>
              <a:t>xylanase</a:t>
            </a:r>
            <a:r>
              <a:rPr lang="fr-FR" b="0" dirty="0" smtClean="0"/>
              <a:t> (33.15 IU/</a:t>
            </a:r>
            <a:r>
              <a:rPr lang="fr-FR" b="0" dirty="0" err="1" smtClean="0"/>
              <a:t>gTS</a:t>
            </a:r>
            <a:r>
              <a:rPr lang="fr-FR" b="0" dirty="0" smtClean="0"/>
              <a:t>), </a:t>
            </a:r>
            <a:r>
              <a:rPr lang="fr-FR" b="0" dirty="0" err="1" smtClean="0"/>
              <a:t>endoglucanase</a:t>
            </a:r>
            <a:r>
              <a:rPr lang="fr-FR" b="0" dirty="0" smtClean="0"/>
              <a:t> (261 IU/</a:t>
            </a:r>
            <a:r>
              <a:rPr lang="fr-FR" b="0" dirty="0" err="1" smtClean="0"/>
              <a:t>gTS</a:t>
            </a:r>
            <a:r>
              <a:rPr lang="fr-FR" b="0" dirty="0" smtClean="0"/>
              <a:t>), </a:t>
            </a:r>
            <a:r>
              <a:rPr lang="fr-FR" b="0" dirty="0" err="1" smtClean="0"/>
              <a:t>exoglucanase</a:t>
            </a:r>
            <a:r>
              <a:rPr lang="fr-FR" b="0" dirty="0" smtClean="0"/>
              <a:t> (1.14 IU/</a:t>
            </a:r>
            <a:r>
              <a:rPr lang="fr-FR" b="0" dirty="0" err="1" smtClean="0"/>
              <a:t>gTS</a:t>
            </a:r>
            <a:r>
              <a:rPr lang="fr-FR" b="0" dirty="0" smtClean="0"/>
              <a:t>) and beta-</a:t>
            </a:r>
            <a:r>
              <a:rPr lang="fr-FR" b="0" dirty="0" err="1" smtClean="0"/>
              <a:t>glucosidase</a:t>
            </a:r>
            <a:r>
              <a:rPr lang="fr-FR" b="0" dirty="0" smtClean="0"/>
              <a:t>  (4785 </a:t>
            </a:r>
            <a:r>
              <a:rPr lang="fr-FR" b="0" dirty="0"/>
              <a:t>I</a:t>
            </a:r>
            <a:r>
              <a:rPr lang="fr-FR" b="0" dirty="0" smtClean="0"/>
              <a:t>U/</a:t>
            </a:r>
            <a:r>
              <a:rPr lang="fr-FR" b="0" dirty="0" err="1" smtClean="0"/>
              <a:t>gTS</a:t>
            </a:r>
            <a:r>
              <a:rPr lang="fr-FR" b="0" dirty="0"/>
              <a:t>)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b="0" dirty="0"/>
              <a:t>Nutritive solution: </a:t>
            </a:r>
            <a:r>
              <a:rPr lang="fr-FR" b="0" dirty="0" err="1" smtClean="0"/>
              <a:t>acetate</a:t>
            </a:r>
            <a:r>
              <a:rPr lang="fr-FR" b="0" dirty="0" smtClean="0"/>
              <a:t> buffer (50 </a:t>
            </a:r>
            <a:r>
              <a:rPr lang="fr-FR" b="0" dirty="0" err="1"/>
              <a:t>mM</a:t>
            </a:r>
            <a:r>
              <a:rPr lang="fr-FR" b="0" dirty="0"/>
              <a:t>, pH=5); </a:t>
            </a:r>
            <a:r>
              <a:rPr lang="fr-FR" b="0" dirty="0" err="1"/>
              <a:t>yeast</a:t>
            </a:r>
            <a:r>
              <a:rPr lang="fr-FR" b="0" dirty="0"/>
              <a:t> </a:t>
            </a:r>
            <a:r>
              <a:rPr lang="fr-FR" b="0" dirty="0" err="1"/>
              <a:t>extract</a:t>
            </a:r>
            <a:r>
              <a:rPr lang="fr-FR" b="0" dirty="0"/>
              <a:t> (5 g/kg); </a:t>
            </a:r>
            <a:r>
              <a:rPr lang="fr-FR" b="0" dirty="0" err="1"/>
              <a:t>urea</a:t>
            </a:r>
            <a:r>
              <a:rPr lang="fr-FR" b="0" dirty="0"/>
              <a:t> (0.4 g/kg); 50 ppm </a:t>
            </a:r>
            <a:r>
              <a:rPr lang="fr-FR" b="0" dirty="0" err="1"/>
              <a:t>chloramphenicol</a:t>
            </a:r>
            <a:r>
              <a:rPr lang="fr-FR" b="0" dirty="0"/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b="0" dirty="0" err="1"/>
              <a:t>Yeast</a:t>
            </a:r>
            <a:r>
              <a:rPr lang="fr-FR" b="0" dirty="0"/>
              <a:t>: </a:t>
            </a:r>
            <a:r>
              <a:rPr lang="fr-FR" b="0" i="1" dirty="0" smtClean="0"/>
              <a:t>S. cerevisiae </a:t>
            </a:r>
            <a:r>
              <a:rPr lang="fr-FR" b="0" dirty="0" smtClean="0"/>
              <a:t>for </a:t>
            </a:r>
            <a:r>
              <a:rPr lang="fr-FR" b="0" dirty="0"/>
              <a:t>C6 </a:t>
            </a:r>
            <a:r>
              <a:rPr lang="fr-FR" b="0" dirty="0" smtClean="0"/>
              <a:t>conversion, </a:t>
            </a:r>
            <a:r>
              <a:rPr lang="fr-FR" b="0" dirty="0" err="1" smtClean="0"/>
              <a:t>produced</a:t>
            </a:r>
            <a:r>
              <a:rPr lang="fr-FR" b="0" dirty="0" smtClean="0"/>
              <a:t> by </a:t>
            </a:r>
            <a:r>
              <a:rPr lang="fr-FR" b="0" dirty="0" err="1" smtClean="0"/>
              <a:t>our</a:t>
            </a:r>
            <a:r>
              <a:rPr lang="fr-FR" b="0" dirty="0" smtClean="0"/>
              <a:t> team </a:t>
            </a:r>
            <a:r>
              <a:rPr lang="fr-FR" b="0" dirty="0"/>
              <a:t>(1.5 g/kg)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34" r="617"/>
          <a:stretch/>
        </p:blipFill>
        <p:spPr bwMode="auto">
          <a:xfrm rot="10800000">
            <a:off x="6751529" y="3941246"/>
            <a:ext cx="1946180" cy="268566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ZoneTexte 10"/>
          <p:cNvSpPr txBox="1"/>
          <p:nvPr/>
        </p:nvSpPr>
        <p:spPr>
          <a:xfrm>
            <a:off x="1292627" y="6123423"/>
            <a:ext cx="4890451" cy="46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b="1">
                <a:solidFill>
                  <a:srgbClr val="1070B4"/>
                </a:solidFill>
              </a:defRPr>
            </a:lvl1pPr>
          </a:lstStyle>
          <a:p>
            <a:pPr>
              <a:lnSpc>
                <a:spcPct val="150000"/>
              </a:lnSpc>
            </a:pPr>
            <a:r>
              <a:rPr lang="fr-FR" b="0" dirty="0" err="1" smtClean="0"/>
              <a:t>Monomeric</a:t>
            </a:r>
            <a:r>
              <a:rPr lang="fr-FR" b="0" dirty="0" smtClean="0"/>
              <a:t> </a:t>
            </a:r>
            <a:r>
              <a:rPr lang="fr-FR" b="0" dirty="0" err="1" smtClean="0"/>
              <a:t>sugars</a:t>
            </a:r>
            <a:r>
              <a:rPr lang="fr-FR" b="0" dirty="0" smtClean="0"/>
              <a:t> and </a:t>
            </a:r>
            <a:r>
              <a:rPr lang="fr-FR" b="0" dirty="0" err="1" smtClean="0"/>
              <a:t>ethanol</a:t>
            </a:r>
            <a:r>
              <a:rPr lang="fr-FR" b="0" dirty="0" smtClean="0"/>
              <a:t> </a:t>
            </a:r>
            <a:r>
              <a:rPr lang="fr-FR" b="0" dirty="0" err="1" smtClean="0"/>
              <a:t>analysed</a:t>
            </a:r>
            <a:r>
              <a:rPr lang="fr-FR" b="0" dirty="0" smtClean="0"/>
              <a:t> by HPLC</a:t>
            </a:r>
            <a:endParaRPr lang="fr-FR" b="0" dirty="0"/>
          </a:p>
        </p:txBody>
      </p:sp>
      <p:sp>
        <p:nvSpPr>
          <p:cNvPr id="17" name="Flèche droite 11"/>
          <p:cNvSpPr/>
          <p:nvPr/>
        </p:nvSpPr>
        <p:spPr>
          <a:xfrm>
            <a:off x="500540" y="6288321"/>
            <a:ext cx="700012" cy="256673"/>
          </a:xfrm>
          <a:prstGeom prst="rightArrow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550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spect="1" noChangeArrowheads="1"/>
          </p:cNvSpPr>
          <p:nvPr/>
        </p:nvSpPr>
        <p:spPr bwMode="auto">
          <a:xfrm>
            <a:off x="148272" y="254598"/>
            <a:ext cx="7052627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fr-FR" sz="2200" b="1" dirty="0" smtClean="0">
                <a:solidFill>
                  <a:srgbClr val="003F6E"/>
                </a:solidFill>
                <a:latin typeface="Cambria" panose="02040503050406030204" pitchFamily="18" charset="0"/>
              </a:rPr>
              <a:t>Results – chemical composition </a:t>
            </a:r>
            <a:endParaRPr lang="it-IT" altLang="fr-FR" sz="2200" b="1" dirty="0">
              <a:solidFill>
                <a:srgbClr val="003F6E"/>
              </a:solidFill>
              <a:latin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204" y="699080"/>
            <a:ext cx="8352928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Cambria" panose="02040503050406030204" pitchFamily="18" charset="0"/>
            </a:endParaRPr>
          </a:p>
        </p:txBody>
      </p:sp>
      <p:pic>
        <p:nvPicPr>
          <p:cNvPr id="6" name="Picture 4" descr="http://upload.wikimedia.org/wikipedia/fr/d/d4/INRA_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402" y="222193"/>
            <a:ext cx="1114714" cy="456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www.supagro.fr/plantlippol-green/Images/logo%20IATE%2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592" y="140657"/>
            <a:ext cx="935183" cy="53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0238623"/>
              </p:ext>
            </p:extLst>
          </p:nvPr>
        </p:nvGraphicFramePr>
        <p:xfrm>
          <a:off x="1536337" y="1768321"/>
          <a:ext cx="6314123" cy="37856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83251"/>
                <a:gridCol w="1830872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mbria" panose="02040503050406030204" pitchFamily="18" charset="0"/>
                        </a:rPr>
                        <a:t>Parameter</a:t>
                      </a:r>
                      <a:endParaRPr lang="fr-FR" sz="2400" dirty="0">
                        <a:solidFill>
                          <a:srgbClr val="365F91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</a:rPr>
                        <a:t>Mean±S.D.</a:t>
                      </a:r>
                      <a:endParaRPr lang="fr-FR" sz="2400">
                        <a:solidFill>
                          <a:srgbClr val="365F91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</a:rPr>
                        <a:t>TS (gTS.100g</a:t>
                      </a:r>
                      <a:r>
                        <a:rPr lang="en-US" sz="2400" baseline="30000">
                          <a:effectLst/>
                          <a:latin typeface="Cambria" panose="02040503050406030204" pitchFamily="18" charset="0"/>
                        </a:rPr>
                        <a:t>-1</a:t>
                      </a:r>
                      <a:r>
                        <a:rPr lang="en-US" sz="2400" baseline="-25000">
                          <a:effectLst/>
                          <a:latin typeface="Cambria" panose="02040503050406030204" pitchFamily="18" charset="0"/>
                        </a:rPr>
                        <a:t>fresh matter</a:t>
                      </a:r>
                      <a:r>
                        <a:rPr lang="en-US" sz="2400">
                          <a:effectLst/>
                          <a:latin typeface="Cambria" panose="02040503050406030204" pitchFamily="18" charset="0"/>
                        </a:rPr>
                        <a:t>)</a:t>
                      </a:r>
                      <a:endParaRPr lang="fr-FR" sz="2400">
                        <a:solidFill>
                          <a:srgbClr val="365F91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94.6 ± 0.0</a:t>
                      </a:r>
                      <a:endParaRPr lang="fr-FR" sz="2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</a:rPr>
                        <a:t>VS (gVS.100g</a:t>
                      </a:r>
                      <a:r>
                        <a:rPr lang="en-US" sz="2400" baseline="30000">
                          <a:effectLst/>
                          <a:latin typeface="Cambria" panose="02040503050406030204" pitchFamily="18" charset="0"/>
                        </a:rPr>
                        <a:t>-1</a:t>
                      </a:r>
                      <a:r>
                        <a:rPr lang="en-US" sz="2400">
                          <a:effectLst/>
                          <a:latin typeface="Cambria" panose="02040503050406030204" pitchFamily="18" charset="0"/>
                        </a:rPr>
                        <a:t>TS)</a:t>
                      </a:r>
                      <a:endParaRPr lang="fr-FR" sz="2400">
                        <a:solidFill>
                          <a:srgbClr val="365F91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97.7 ± 0.1</a:t>
                      </a:r>
                      <a:endParaRPr lang="fr-FR" sz="2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</a:rPr>
                        <a:t>Ash (g.100g</a:t>
                      </a:r>
                      <a:r>
                        <a:rPr lang="en-US" sz="2400" baseline="30000">
                          <a:effectLst/>
                          <a:latin typeface="Cambria" panose="02040503050406030204" pitchFamily="18" charset="0"/>
                        </a:rPr>
                        <a:t>-1</a:t>
                      </a:r>
                      <a:r>
                        <a:rPr lang="en-US" sz="2400">
                          <a:effectLst/>
                          <a:latin typeface="Cambria" panose="02040503050406030204" pitchFamily="18" charset="0"/>
                        </a:rPr>
                        <a:t>TS)</a:t>
                      </a:r>
                      <a:endParaRPr lang="fr-FR" sz="2400">
                        <a:solidFill>
                          <a:srgbClr val="365F91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2.1 ± 0.2</a:t>
                      </a:r>
                      <a:endParaRPr lang="fr-FR" sz="2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</a:rPr>
                        <a:t>Cellulose (g.100g</a:t>
                      </a:r>
                      <a:r>
                        <a:rPr lang="en-US" sz="2400" baseline="30000">
                          <a:effectLst/>
                          <a:latin typeface="Cambria" panose="02040503050406030204" pitchFamily="18" charset="0"/>
                        </a:rPr>
                        <a:t>-1</a:t>
                      </a:r>
                      <a:r>
                        <a:rPr lang="en-US" sz="2400">
                          <a:effectLst/>
                          <a:latin typeface="Cambria" panose="02040503050406030204" pitchFamily="18" charset="0"/>
                        </a:rPr>
                        <a:t>TS)</a:t>
                      </a:r>
                      <a:endParaRPr lang="fr-FR" sz="2400">
                        <a:solidFill>
                          <a:srgbClr val="365F91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14.9± 2.3</a:t>
                      </a:r>
                      <a:endParaRPr lang="fr-FR" sz="2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</a:rPr>
                        <a:t>Hemicelluloses (g.100g</a:t>
                      </a:r>
                      <a:r>
                        <a:rPr lang="en-US" sz="2400" baseline="30000">
                          <a:effectLst/>
                          <a:latin typeface="Cambria" panose="02040503050406030204" pitchFamily="18" charset="0"/>
                        </a:rPr>
                        <a:t>-1</a:t>
                      </a:r>
                      <a:r>
                        <a:rPr lang="en-US" sz="2400">
                          <a:effectLst/>
                          <a:latin typeface="Cambria" panose="02040503050406030204" pitchFamily="18" charset="0"/>
                        </a:rPr>
                        <a:t>TS)*</a:t>
                      </a:r>
                      <a:endParaRPr lang="fr-FR" sz="2400">
                        <a:solidFill>
                          <a:srgbClr val="365F91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10.3 ± 1.7</a:t>
                      </a:r>
                      <a:endParaRPr lang="fr-FR" sz="2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</a:rPr>
                        <a:t>Klason lignin (g.100g</a:t>
                      </a:r>
                      <a:r>
                        <a:rPr lang="en-US" sz="2400" baseline="30000">
                          <a:effectLst/>
                          <a:latin typeface="Cambria" panose="02040503050406030204" pitchFamily="18" charset="0"/>
                        </a:rPr>
                        <a:t>-1</a:t>
                      </a:r>
                      <a:r>
                        <a:rPr lang="en-US" sz="2400">
                          <a:effectLst/>
                          <a:latin typeface="Cambria" panose="02040503050406030204" pitchFamily="18" charset="0"/>
                        </a:rPr>
                        <a:t>TS)**</a:t>
                      </a:r>
                      <a:endParaRPr lang="fr-FR" sz="2400">
                        <a:solidFill>
                          <a:srgbClr val="365F91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60.4 ± 2.1</a:t>
                      </a:r>
                      <a:endParaRPr lang="fr-FR" sz="2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</a:rPr>
                        <a:t>DCM extractives (g.100g</a:t>
                      </a:r>
                      <a:r>
                        <a:rPr lang="en-US" sz="2400" baseline="30000">
                          <a:effectLst/>
                          <a:latin typeface="Cambria" panose="02040503050406030204" pitchFamily="18" charset="0"/>
                        </a:rPr>
                        <a:t>-1</a:t>
                      </a:r>
                      <a:r>
                        <a:rPr lang="en-US" sz="2400">
                          <a:effectLst/>
                          <a:latin typeface="Cambria" panose="02040503050406030204" pitchFamily="18" charset="0"/>
                        </a:rPr>
                        <a:t>TS)</a:t>
                      </a:r>
                      <a:endParaRPr lang="fr-FR" sz="2400">
                        <a:solidFill>
                          <a:srgbClr val="365F91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9.8 ± 1.5</a:t>
                      </a:r>
                      <a:endParaRPr lang="fr-FR" sz="2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mbria" panose="02040503050406030204" pitchFamily="18" charset="0"/>
                        </a:rPr>
                        <a:t>Proteins (g.100g</a:t>
                      </a:r>
                      <a:r>
                        <a:rPr lang="en-US" sz="2400" baseline="30000" dirty="0">
                          <a:effectLst/>
                          <a:latin typeface="Cambria" panose="02040503050406030204" pitchFamily="18" charset="0"/>
                        </a:rPr>
                        <a:t>-1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</a:rPr>
                        <a:t>TS)</a:t>
                      </a:r>
                      <a:endParaRPr lang="fr-FR" sz="2400" dirty="0">
                        <a:solidFill>
                          <a:srgbClr val="365F91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2.4 ± 0.3 </a:t>
                      </a:r>
                      <a:endParaRPr lang="fr-FR" sz="2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1536337" y="5730479"/>
            <a:ext cx="59438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* Xylose/mannose/galactose/arabinose monomers</a:t>
            </a:r>
            <a:endParaRPr lang="fr-FR" b="1" i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r>
              <a:rPr lang="en-US" b="1" i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**Calculated after extraction with DCM</a:t>
            </a:r>
            <a:endParaRPr lang="fr-FR" b="1" i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45861" y="1038555"/>
            <a:ext cx="465996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defPPr>
              <a:defRPr lang="fr-FR"/>
            </a:defPPr>
            <a:lvl1pPr>
              <a:spcBef>
                <a:spcPct val="0"/>
              </a:spcBef>
              <a:defRPr sz="2200" b="1">
                <a:solidFill>
                  <a:srgbClr val="003F6E"/>
                </a:solidFill>
                <a:latin typeface="Cambria" panose="02040503050406030204" pitchFamily="18" charset="0"/>
              </a:defRPr>
            </a:lvl1pPr>
            <a:lvl2pPr marL="742950" indent="-285750">
              <a:defRPr sz="2400">
                <a:latin typeface="Arial" charset="0"/>
              </a:defRPr>
            </a:lvl2pPr>
            <a:lvl3pPr marL="1143000" indent="-228600">
              <a:defRPr sz="2400">
                <a:latin typeface="Arial" charset="0"/>
              </a:defRPr>
            </a:lvl3pPr>
            <a:lvl4pPr marL="1600200" indent="-228600">
              <a:defRPr sz="2400">
                <a:latin typeface="Arial" charset="0"/>
              </a:defRPr>
            </a:lvl4pPr>
            <a:lvl5pPr marL="2057400" indent="-228600">
              <a:defRPr sz="2400"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latin typeface="Arial" charset="0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1800" dirty="0" err="1"/>
              <a:t>Untreated</a:t>
            </a:r>
            <a:r>
              <a:rPr lang="fr-FR" sz="1800" dirty="0"/>
              <a:t> </a:t>
            </a:r>
            <a:r>
              <a:rPr lang="fr-FR" sz="1800" dirty="0" err="1" smtClean="0"/>
              <a:t>softwood</a:t>
            </a:r>
            <a:r>
              <a:rPr lang="fr-FR" sz="1800" dirty="0" smtClean="0"/>
              <a:t> </a:t>
            </a:r>
            <a:r>
              <a:rPr lang="fr-FR" sz="1800" dirty="0" err="1"/>
              <a:t>bark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145316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spect="1" noChangeArrowheads="1"/>
          </p:cNvSpPr>
          <p:nvPr/>
        </p:nvSpPr>
        <p:spPr bwMode="auto">
          <a:xfrm>
            <a:off x="148272" y="254598"/>
            <a:ext cx="7052627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fr-FR" sz="2200" b="1" dirty="0" smtClean="0">
                <a:solidFill>
                  <a:srgbClr val="003F6E"/>
                </a:solidFill>
                <a:latin typeface="Cambria" panose="02040503050406030204" pitchFamily="18" charset="0"/>
              </a:rPr>
              <a:t>Results – chemical composition </a:t>
            </a:r>
            <a:endParaRPr lang="it-IT" altLang="fr-FR" sz="2200" b="1" dirty="0">
              <a:solidFill>
                <a:srgbClr val="003F6E"/>
              </a:solidFill>
              <a:latin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204" y="699080"/>
            <a:ext cx="8352928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Cambria" panose="02040503050406030204" pitchFamily="18" charset="0"/>
            </a:endParaRPr>
          </a:p>
        </p:txBody>
      </p:sp>
      <p:pic>
        <p:nvPicPr>
          <p:cNvPr id="6" name="Picture 4" descr="http://upload.wikimedia.org/wikipedia/fr/d/d4/INRA_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402" y="222193"/>
            <a:ext cx="1114714" cy="456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www.supagro.fr/plantlippol-green/Images/logo%20IATE%2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592" y="140657"/>
            <a:ext cx="935183" cy="53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792021"/>
              </p:ext>
            </p:extLst>
          </p:nvPr>
        </p:nvGraphicFramePr>
        <p:xfrm>
          <a:off x="152204" y="1486816"/>
          <a:ext cx="8892810" cy="50817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84253"/>
                <a:gridCol w="2272094"/>
                <a:gridCol w="1736463"/>
              </a:tblGrid>
              <a:tr h="3535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  <a:latin typeface="Cambria" panose="02040503050406030204" pitchFamily="18" charset="0"/>
                        </a:rPr>
                        <a:t>Molecule Structure</a:t>
                      </a:r>
                      <a:endParaRPr lang="fr-FR" sz="2000" dirty="0">
                        <a:solidFill>
                          <a:srgbClr val="365F91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23060" marR="230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  <a:latin typeface="Cambria" panose="02040503050406030204" pitchFamily="18" charset="0"/>
                        </a:rPr>
                        <a:t>Chemical </a:t>
                      </a:r>
                      <a:r>
                        <a:rPr lang="en-US" sz="2000" dirty="0" smtClean="0">
                          <a:effectLst/>
                          <a:latin typeface="Cambria" panose="02040503050406030204" pitchFamily="18" charset="0"/>
                        </a:rPr>
                        <a:t>formula</a:t>
                      </a:r>
                      <a:endParaRPr lang="fr-FR" sz="2000" dirty="0">
                        <a:solidFill>
                          <a:srgbClr val="365F91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23060" marR="230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  <a:latin typeface="Cambria" panose="02040503050406030204" pitchFamily="18" charset="0"/>
                        </a:rPr>
                        <a:t>Extract DCM</a:t>
                      </a:r>
                      <a:endParaRPr lang="fr-FR" sz="2000" dirty="0"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 smtClean="0">
                          <a:effectLst/>
                          <a:latin typeface="Cambria" panose="02040503050406030204" pitchFamily="18" charset="0"/>
                        </a:rPr>
                        <a:t>mg/</a:t>
                      </a:r>
                      <a:r>
                        <a:rPr lang="en-US" sz="2000" dirty="0" err="1" smtClean="0">
                          <a:effectLst/>
                          <a:latin typeface="Cambria" panose="02040503050406030204" pitchFamily="18" charset="0"/>
                        </a:rPr>
                        <a:t>gTS</a:t>
                      </a:r>
                      <a:endParaRPr lang="fr-FR" sz="2000" dirty="0">
                        <a:solidFill>
                          <a:srgbClr val="365F91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23060" marR="23060" marT="0" marB="0" anchor="ctr"/>
                </a:tc>
              </a:tr>
              <a:tr h="1414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Polyols</a:t>
                      </a:r>
                      <a:endParaRPr lang="fr-FR" sz="20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23060" marR="23060" marT="0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23060" marR="23060" marT="0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23060" marR="23060" marT="0" marB="0"/>
                </a:tc>
              </a:tr>
              <a:tr h="3681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(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Z)-4-methyl-pent-2-ene-2,4-diol</a:t>
                      </a:r>
                      <a:endParaRPr lang="fr-FR" sz="2000" b="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23060" marR="23060" marT="0" marB="0"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C</a:t>
                      </a:r>
                      <a:r>
                        <a:rPr lang="en-US" sz="2000" baseline="-25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6</a:t>
                      </a:r>
                      <a:r>
                        <a:rPr lang="en-U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H</a:t>
                      </a:r>
                      <a:r>
                        <a:rPr lang="en-US" sz="2000" baseline="-25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12</a:t>
                      </a:r>
                      <a:r>
                        <a:rPr lang="en-U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O</a:t>
                      </a:r>
                      <a:r>
                        <a:rPr lang="en-US" sz="2000" baseline="-25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endParaRPr lang="fr-FR" sz="2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23060" marR="23060" marT="0" marB="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45.81</a:t>
                      </a:r>
                      <a:endParaRPr lang="fr-FR" sz="20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23060" marR="23060" marT="0" marB="0"/>
                </a:tc>
              </a:tr>
              <a:tr h="3483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Fatty acids and other </a:t>
                      </a:r>
                      <a:r>
                        <a:rPr lang="en-US" sz="2000" b="1" kern="1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carboxylic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 acids</a:t>
                      </a:r>
                      <a:endParaRPr lang="fr-FR" sz="20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23060" marR="23060" marT="0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fr-FR" sz="2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23060" marR="230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fr-FR" sz="2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23060" marR="23060" marT="0" marB="0"/>
                </a:tc>
              </a:tr>
              <a:tr h="2121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palmitic 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acid</a:t>
                      </a:r>
                      <a:endParaRPr lang="fr-FR" sz="2000" b="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23060" marR="23060" marT="0" marB="0"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C</a:t>
                      </a:r>
                      <a:r>
                        <a:rPr lang="en-US" sz="2000" baseline="-25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16</a:t>
                      </a:r>
                      <a:r>
                        <a:rPr lang="en-U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H</a:t>
                      </a:r>
                      <a:r>
                        <a:rPr lang="en-US" sz="2000" baseline="-25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32</a:t>
                      </a:r>
                      <a:r>
                        <a:rPr lang="en-U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O</a:t>
                      </a:r>
                      <a:r>
                        <a:rPr lang="en-US" sz="2000" baseline="-25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endParaRPr lang="fr-FR" sz="2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23060" marR="230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21.02</a:t>
                      </a:r>
                      <a:endParaRPr lang="fr-FR" sz="2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23060" marR="23060" marT="0" marB="0"/>
                </a:tc>
              </a:tr>
              <a:tr h="1414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oleic 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acid</a:t>
                      </a:r>
                      <a:endParaRPr lang="fr-FR" sz="2000" b="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23060" marR="23060" marT="0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C</a:t>
                      </a:r>
                      <a:r>
                        <a:rPr lang="en-US" sz="2000" baseline="-25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18</a:t>
                      </a:r>
                      <a:r>
                        <a:rPr lang="en-U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H</a:t>
                      </a:r>
                      <a:r>
                        <a:rPr lang="en-US" sz="2000" baseline="-25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34</a:t>
                      </a:r>
                      <a:r>
                        <a:rPr lang="en-U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O</a:t>
                      </a:r>
                      <a:r>
                        <a:rPr lang="en-US" sz="2000" baseline="-25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endParaRPr lang="fr-FR" sz="2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23060" marR="230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5.78</a:t>
                      </a:r>
                      <a:endParaRPr lang="fr-FR" sz="2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23060" marR="23060" marT="0" marB="0"/>
                </a:tc>
              </a:tr>
              <a:tr h="3294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Aromatic compounds</a:t>
                      </a:r>
                      <a:endParaRPr lang="fr-FR" sz="20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23060" marR="23060" marT="0" marB="0"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fr-FR" sz="2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23060" marR="230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fr-FR" sz="2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23060" marR="23060" marT="0" marB="0"/>
                </a:tc>
              </a:tr>
              <a:tr h="3773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2-(3,4-dihydroxyphenyl)chroman-3,5,7-triol</a:t>
                      </a:r>
                      <a:endParaRPr lang="fr-FR" sz="2000" b="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23060" marR="23060" marT="0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C</a:t>
                      </a:r>
                      <a:r>
                        <a:rPr lang="en-US" sz="2000" baseline="-25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14</a:t>
                      </a:r>
                      <a:r>
                        <a:rPr lang="en-U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H</a:t>
                      </a:r>
                      <a:r>
                        <a:rPr lang="en-US" sz="2000" baseline="-25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8</a:t>
                      </a:r>
                      <a:r>
                        <a:rPr lang="en-U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O</a:t>
                      </a:r>
                      <a:r>
                        <a:rPr lang="en-US" sz="2000" baseline="-25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4</a:t>
                      </a:r>
                      <a:endParaRPr lang="fr-FR" sz="2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23060" marR="230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6.69</a:t>
                      </a:r>
                      <a:endParaRPr lang="fr-FR" sz="2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23060" marR="23060" marT="0" marB="0"/>
                </a:tc>
              </a:tr>
              <a:tr h="2121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Resin acids</a:t>
                      </a:r>
                      <a:endParaRPr lang="fr-FR" sz="20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23060" marR="23060" marT="0" marB="0"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fr-FR" sz="20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23060" marR="230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fr-FR" sz="2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23060" marR="23060" marT="0" marB="0"/>
                </a:tc>
              </a:tr>
              <a:tr h="2828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isopimaric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 acid</a:t>
                      </a:r>
                      <a:endParaRPr lang="fr-FR" sz="2000" b="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23060" marR="23060" marT="0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C</a:t>
                      </a:r>
                      <a:r>
                        <a:rPr lang="en-US" sz="2000" baseline="-250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20</a:t>
                      </a:r>
                      <a:r>
                        <a:rPr lang="en-US" sz="20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H</a:t>
                      </a:r>
                      <a:r>
                        <a:rPr lang="en-US" sz="2000" baseline="-250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30</a:t>
                      </a:r>
                      <a:r>
                        <a:rPr lang="en-US" sz="20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O</a:t>
                      </a:r>
                      <a:r>
                        <a:rPr lang="en-US" sz="2000" baseline="-250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endParaRPr lang="fr-FR" sz="20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23060" marR="230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4.46</a:t>
                      </a:r>
                      <a:endParaRPr lang="fr-FR" sz="2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23060" marR="23060" marT="0" marB="0"/>
                </a:tc>
              </a:tr>
              <a:tr h="3535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dehydroabietic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 acid </a:t>
                      </a:r>
                      <a:endParaRPr lang="fr-FR" sz="2000" b="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23060" marR="23060" marT="0" marB="0"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C</a:t>
                      </a:r>
                      <a:r>
                        <a:rPr lang="en-US" sz="2000" baseline="-250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20</a:t>
                      </a:r>
                      <a:r>
                        <a:rPr lang="en-US" sz="20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H</a:t>
                      </a:r>
                      <a:r>
                        <a:rPr lang="en-US" sz="2000" baseline="-250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28</a:t>
                      </a:r>
                      <a:r>
                        <a:rPr lang="en-US" sz="20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O</a:t>
                      </a:r>
                      <a:r>
                        <a:rPr lang="en-US" sz="2000" baseline="-250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endParaRPr lang="fr-FR" sz="20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23060" marR="230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12.87</a:t>
                      </a:r>
                      <a:endParaRPr lang="fr-FR" sz="2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23060" marR="23060" marT="0" marB="0"/>
                </a:tc>
              </a:tr>
              <a:tr h="1414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Alkaloids</a:t>
                      </a:r>
                      <a:endParaRPr lang="fr-FR" sz="20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23060" marR="23060" marT="0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fr-FR" sz="20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23060" marR="230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fr-FR" sz="2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23060" marR="23060" marT="0" marB="0"/>
                </a:tc>
              </a:tr>
              <a:tr h="2121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agroclavine</a:t>
                      </a:r>
                      <a:endParaRPr lang="fr-FR" sz="2000" b="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23060" marR="23060" marT="0" marB="0"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C</a:t>
                      </a:r>
                      <a:r>
                        <a:rPr lang="en-US" sz="2000" baseline="-250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16</a:t>
                      </a:r>
                      <a:r>
                        <a:rPr lang="en-US" sz="20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H</a:t>
                      </a:r>
                      <a:r>
                        <a:rPr lang="en-US" sz="2000" baseline="-250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18</a:t>
                      </a:r>
                      <a:r>
                        <a:rPr lang="en-US" sz="20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N</a:t>
                      </a:r>
                      <a:r>
                        <a:rPr lang="en-US" sz="2000" baseline="-250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endParaRPr lang="fr-FR" sz="20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23060" marR="230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2.74</a:t>
                      </a:r>
                      <a:endParaRPr lang="fr-FR" sz="2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23060" marR="23060" marT="0" marB="0"/>
                </a:tc>
              </a:tr>
            </a:tbl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245861" y="961778"/>
            <a:ext cx="465996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defPPr>
              <a:defRPr lang="fr-FR"/>
            </a:defPPr>
            <a:lvl1pPr>
              <a:spcBef>
                <a:spcPct val="0"/>
              </a:spcBef>
              <a:defRPr sz="2200" b="1">
                <a:solidFill>
                  <a:srgbClr val="003F6E"/>
                </a:solidFill>
                <a:latin typeface="Cambria" panose="02040503050406030204" pitchFamily="18" charset="0"/>
              </a:defRPr>
            </a:lvl1pPr>
            <a:lvl2pPr marL="742950" indent="-285750">
              <a:defRPr sz="2400">
                <a:latin typeface="Arial" charset="0"/>
              </a:defRPr>
            </a:lvl2pPr>
            <a:lvl3pPr marL="1143000" indent="-228600">
              <a:defRPr sz="2400">
                <a:latin typeface="Arial" charset="0"/>
              </a:defRPr>
            </a:lvl3pPr>
            <a:lvl4pPr marL="1600200" indent="-228600">
              <a:defRPr sz="2400">
                <a:latin typeface="Arial" charset="0"/>
              </a:defRPr>
            </a:lvl4pPr>
            <a:lvl5pPr marL="2057400" indent="-228600">
              <a:defRPr sz="2400"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latin typeface="Arial" charset="0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1800" dirty="0" err="1"/>
              <a:t>Untreated</a:t>
            </a:r>
            <a:r>
              <a:rPr lang="fr-FR" sz="1800" dirty="0"/>
              <a:t> </a:t>
            </a:r>
            <a:r>
              <a:rPr lang="fr-FR" sz="1800" dirty="0" err="1" smtClean="0"/>
              <a:t>softwood</a:t>
            </a:r>
            <a:r>
              <a:rPr lang="fr-FR" sz="1800" dirty="0" smtClean="0"/>
              <a:t> </a:t>
            </a:r>
            <a:r>
              <a:rPr lang="fr-FR" sz="1800" dirty="0" err="1"/>
              <a:t>bark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7672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585865"/>
              </p:ext>
            </p:extLst>
          </p:nvPr>
        </p:nvGraphicFramePr>
        <p:xfrm>
          <a:off x="325297" y="961778"/>
          <a:ext cx="8493405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2"/>
          <p:cNvSpPr txBox="1">
            <a:spLocks noChangeAspect="1" noChangeArrowheads="1"/>
          </p:cNvSpPr>
          <p:nvPr/>
        </p:nvSpPr>
        <p:spPr bwMode="auto">
          <a:xfrm>
            <a:off x="148272" y="254598"/>
            <a:ext cx="7052627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fr-FR" sz="2200" b="1" dirty="0" smtClean="0">
                <a:solidFill>
                  <a:srgbClr val="003F6E"/>
                </a:solidFill>
                <a:latin typeface="Cambria" panose="02040503050406030204" pitchFamily="18" charset="0"/>
              </a:rPr>
              <a:t>Results – chemical composition </a:t>
            </a:r>
            <a:endParaRPr lang="it-IT" altLang="fr-FR" sz="2200" b="1" dirty="0">
              <a:solidFill>
                <a:srgbClr val="003F6E"/>
              </a:solidFill>
              <a:latin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204" y="699080"/>
            <a:ext cx="8352928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Cambria" panose="02040503050406030204" pitchFamily="18" charset="0"/>
            </a:endParaRPr>
          </a:p>
        </p:txBody>
      </p:sp>
      <p:pic>
        <p:nvPicPr>
          <p:cNvPr id="6" name="Picture 4" descr="http://upload.wikimedia.org/wikipedia/fr/d/d4/INRA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402" y="222193"/>
            <a:ext cx="1114714" cy="456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www.supagro.fr/plantlippol-green/Images/logo%20IATE%2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592" y="140657"/>
            <a:ext cx="935183" cy="53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245860" y="961778"/>
            <a:ext cx="6766731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defPPr>
              <a:defRPr lang="fr-FR"/>
            </a:defPPr>
            <a:lvl1pPr>
              <a:spcBef>
                <a:spcPct val="0"/>
              </a:spcBef>
              <a:defRPr sz="2200" b="1">
                <a:solidFill>
                  <a:srgbClr val="003F6E"/>
                </a:solidFill>
                <a:latin typeface="Cambria" panose="02040503050406030204" pitchFamily="18" charset="0"/>
              </a:defRPr>
            </a:lvl1pPr>
            <a:lvl2pPr marL="742950" indent="-285750">
              <a:defRPr sz="2400">
                <a:latin typeface="Arial" charset="0"/>
              </a:defRPr>
            </a:lvl2pPr>
            <a:lvl3pPr marL="1143000" indent="-228600">
              <a:defRPr sz="2400">
                <a:latin typeface="Arial" charset="0"/>
              </a:defRPr>
            </a:lvl3pPr>
            <a:lvl4pPr marL="1600200" indent="-228600">
              <a:defRPr sz="2400">
                <a:latin typeface="Arial" charset="0"/>
              </a:defRPr>
            </a:lvl4pPr>
            <a:lvl5pPr marL="2057400" indent="-228600">
              <a:defRPr sz="2400"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latin typeface="Arial" charset="0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1800" dirty="0" err="1" smtClean="0"/>
              <a:t>Pretreated</a:t>
            </a:r>
            <a:r>
              <a:rPr lang="fr-FR" sz="1800" dirty="0" smtClean="0"/>
              <a:t> </a:t>
            </a:r>
            <a:r>
              <a:rPr lang="fr-FR" sz="1800" dirty="0" err="1" smtClean="0"/>
              <a:t>softwood</a:t>
            </a:r>
            <a:r>
              <a:rPr lang="fr-FR" sz="1800" dirty="0" smtClean="0"/>
              <a:t> </a:t>
            </a:r>
            <a:r>
              <a:rPr lang="fr-FR" sz="1800" dirty="0" err="1" smtClean="0"/>
              <a:t>bark</a:t>
            </a:r>
            <a:r>
              <a:rPr lang="fr-FR" sz="1800" dirty="0" smtClean="0"/>
              <a:t> (</a:t>
            </a:r>
            <a:r>
              <a:rPr lang="fr-FR" sz="1800" dirty="0" err="1" smtClean="0"/>
              <a:t>solid</a:t>
            </a:r>
            <a:r>
              <a:rPr lang="fr-FR" sz="1800" dirty="0" smtClean="0"/>
              <a:t> </a:t>
            </a:r>
            <a:r>
              <a:rPr lang="fr-FR" sz="1800" dirty="0" err="1" smtClean="0"/>
              <a:t>separated</a:t>
            </a:r>
            <a:r>
              <a:rPr lang="fr-FR" sz="1800" dirty="0" smtClean="0"/>
              <a:t> </a:t>
            </a:r>
            <a:r>
              <a:rPr lang="fr-FR" sz="1800" dirty="0" err="1" smtClean="0"/>
              <a:t>residues</a:t>
            </a:r>
            <a:r>
              <a:rPr lang="fr-FR" sz="1800" dirty="0" smtClean="0"/>
              <a:t>)</a:t>
            </a:r>
            <a:endParaRPr lang="fr-FR" sz="1800" dirty="0"/>
          </a:p>
        </p:txBody>
      </p:sp>
      <p:sp>
        <p:nvSpPr>
          <p:cNvPr id="3" name="Flèche vers le bas 2"/>
          <p:cNvSpPr/>
          <p:nvPr/>
        </p:nvSpPr>
        <p:spPr>
          <a:xfrm>
            <a:off x="2960914" y="2119086"/>
            <a:ext cx="333829" cy="391885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 vers le bas 11"/>
          <p:cNvSpPr/>
          <p:nvPr/>
        </p:nvSpPr>
        <p:spPr>
          <a:xfrm>
            <a:off x="3994839" y="1923143"/>
            <a:ext cx="333829" cy="391885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 vers le bas 12"/>
          <p:cNvSpPr/>
          <p:nvPr/>
        </p:nvSpPr>
        <p:spPr>
          <a:xfrm>
            <a:off x="7135251" y="1923142"/>
            <a:ext cx="333829" cy="391885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 vers le bas 13"/>
          <p:cNvSpPr/>
          <p:nvPr/>
        </p:nvSpPr>
        <p:spPr>
          <a:xfrm>
            <a:off x="8200666" y="2126342"/>
            <a:ext cx="333829" cy="391885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 vers le bas 14"/>
          <p:cNvSpPr/>
          <p:nvPr/>
        </p:nvSpPr>
        <p:spPr>
          <a:xfrm>
            <a:off x="5865251" y="3904342"/>
            <a:ext cx="333829" cy="391885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679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spect="1" noChangeArrowheads="1"/>
          </p:cNvSpPr>
          <p:nvPr/>
        </p:nvSpPr>
        <p:spPr bwMode="auto">
          <a:xfrm>
            <a:off x="148272" y="254598"/>
            <a:ext cx="7052627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fr-FR" sz="2200" b="1" dirty="0" smtClean="0">
                <a:solidFill>
                  <a:srgbClr val="003F6E"/>
                </a:solidFill>
                <a:latin typeface="Cambria" panose="02040503050406030204" pitchFamily="18" charset="0"/>
              </a:rPr>
              <a:t>Results – chemical composition </a:t>
            </a:r>
            <a:endParaRPr lang="it-IT" altLang="fr-FR" sz="2200" b="1" dirty="0">
              <a:solidFill>
                <a:srgbClr val="003F6E"/>
              </a:solidFill>
              <a:latin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204" y="699080"/>
            <a:ext cx="8352928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Cambria" panose="02040503050406030204" pitchFamily="18" charset="0"/>
            </a:endParaRPr>
          </a:p>
        </p:txBody>
      </p:sp>
      <p:pic>
        <p:nvPicPr>
          <p:cNvPr id="6" name="Picture 4" descr="http://upload.wikimedia.org/wikipedia/fr/d/d4/INRA_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402" y="222193"/>
            <a:ext cx="1114714" cy="456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www.supagro.fr/plantlippol-green/Images/logo%20IATE%2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592" y="140657"/>
            <a:ext cx="935183" cy="53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245861" y="961778"/>
            <a:ext cx="695503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defPPr>
              <a:defRPr lang="fr-FR"/>
            </a:defPPr>
            <a:lvl1pPr>
              <a:spcBef>
                <a:spcPct val="0"/>
              </a:spcBef>
              <a:defRPr sz="2200" b="1">
                <a:solidFill>
                  <a:srgbClr val="003F6E"/>
                </a:solidFill>
                <a:latin typeface="Cambria" panose="02040503050406030204" pitchFamily="18" charset="0"/>
              </a:defRPr>
            </a:lvl1pPr>
            <a:lvl2pPr marL="742950" indent="-285750">
              <a:defRPr sz="2400">
                <a:latin typeface="Arial" charset="0"/>
              </a:defRPr>
            </a:lvl2pPr>
            <a:lvl3pPr marL="1143000" indent="-228600">
              <a:defRPr sz="2400">
                <a:latin typeface="Arial" charset="0"/>
              </a:defRPr>
            </a:lvl3pPr>
            <a:lvl4pPr marL="1600200" indent="-228600">
              <a:defRPr sz="2400">
                <a:latin typeface="Arial" charset="0"/>
              </a:defRPr>
            </a:lvl4pPr>
            <a:lvl5pPr marL="2057400" indent="-228600">
              <a:defRPr sz="2400"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latin typeface="Arial" charset="0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1800" dirty="0" err="1" smtClean="0"/>
              <a:t>Exctractives</a:t>
            </a:r>
            <a:r>
              <a:rPr lang="fr-FR" sz="1800" dirty="0" smtClean="0"/>
              <a:t> </a:t>
            </a:r>
            <a:r>
              <a:rPr lang="fr-FR" sz="1800" dirty="0" err="1" smtClean="0"/>
              <a:t>recovery</a:t>
            </a:r>
            <a:r>
              <a:rPr lang="fr-FR" sz="1800" dirty="0" smtClean="0"/>
              <a:t> </a:t>
            </a:r>
            <a:r>
              <a:rPr lang="fr-FR" sz="1800" dirty="0" err="1" smtClean="0"/>
              <a:t>after</a:t>
            </a:r>
            <a:r>
              <a:rPr lang="fr-FR" sz="1800" dirty="0" smtClean="0"/>
              <a:t> </a:t>
            </a:r>
            <a:r>
              <a:rPr lang="fr-FR" sz="1800" dirty="0" err="1" smtClean="0"/>
              <a:t>pretreatment</a:t>
            </a:r>
            <a:r>
              <a:rPr lang="fr-FR" sz="1800" dirty="0" smtClean="0"/>
              <a:t> (</a:t>
            </a:r>
            <a:r>
              <a:rPr lang="fr-FR" sz="1800" dirty="0" err="1" smtClean="0"/>
              <a:t>liquid</a:t>
            </a:r>
            <a:r>
              <a:rPr lang="fr-FR" sz="1800" dirty="0" smtClean="0"/>
              <a:t> fractions)</a:t>
            </a:r>
            <a:endParaRPr lang="fr-FR" sz="1800" dirty="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7338065"/>
              </p:ext>
            </p:extLst>
          </p:nvPr>
        </p:nvGraphicFramePr>
        <p:xfrm>
          <a:off x="148272" y="1392665"/>
          <a:ext cx="8720259" cy="38258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38471"/>
                <a:gridCol w="915094"/>
                <a:gridCol w="1066069"/>
                <a:gridCol w="1066069"/>
                <a:gridCol w="979100"/>
                <a:gridCol w="1027728"/>
                <a:gridCol w="1027728"/>
              </a:tblGrid>
              <a:tr h="190500">
                <a:tc rowSpan="2">
                  <a:txBody>
                    <a:bodyPr/>
                    <a:lstStyle/>
                    <a:p>
                      <a:endParaRPr lang="fr-FR" sz="2000" dirty="0">
                        <a:solidFill>
                          <a:srgbClr val="365F91"/>
                        </a:solidFill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 err="1">
                          <a:effectLst/>
                          <a:latin typeface="Cambria" panose="02040503050406030204" pitchFamily="18" charset="0"/>
                        </a:rPr>
                        <a:t>Organosolv</a:t>
                      </a:r>
                      <a:endParaRPr lang="fr-FR" sz="2000" dirty="0">
                        <a:solidFill>
                          <a:srgbClr val="365F91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  <a:latin typeface="Cambria" panose="02040503050406030204" pitchFamily="18" charset="0"/>
                        </a:rPr>
                        <a:t>Diluted acid</a:t>
                      </a:r>
                      <a:endParaRPr lang="fr-FR" sz="2000" dirty="0">
                        <a:solidFill>
                          <a:srgbClr val="365F91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  <a:latin typeface="Cambria" panose="02040503050406030204" pitchFamily="18" charset="0"/>
                        </a:rPr>
                        <a:t>Diluted acid-organosolv</a:t>
                      </a:r>
                      <a:endParaRPr lang="fr-FR" sz="2000">
                        <a:solidFill>
                          <a:srgbClr val="365F91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905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kern="1200" dirty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150 °C</a:t>
                      </a:r>
                      <a:endParaRPr lang="fr-FR" sz="2000" b="1" kern="1200" dirty="0">
                        <a:solidFill>
                          <a:schemeClr val="lt1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kern="1200" dirty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180 °C</a:t>
                      </a:r>
                      <a:endParaRPr lang="fr-FR" sz="2000" b="1" kern="1200" dirty="0">
                        <a:solidFill>
                          <a:schemeClr val="lt1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kern="1200" dirty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150 °C</a:t>
                      </a:r>
                      <a:endParaRPr lang="fr-FR" sz="2000" b="1" kern="1200" dirty="0">
                        <a:solidFill>
                          <a:schemeClr val="lt1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kern="1200" dirty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180 °C</a:t>
                      </a:r>
                      <a:endParaRPr lang="fr-FR" sz="2000" b="1" kern="1200" dirty="0">
                        <a:solidFill>
                          <a:schemeClr val="lt1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kern="1200" dirty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150 °C</a:t>
                      </a:r>
                      <a:endParaRPr lang="fr-FR" sz="2000" b="1" kern="1200" dirty="0">
                        <a:solidFill>
                          <a:schemeClr val="lt1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kern="1200" dirty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180 °C</a:t>
                      </a:r>
                      <a:endParaRPr lang="fr-FR" sz="2000" b="1" kern="1200" dirty="0">
                        <a:solidFill>
                          <a:schemeClr val="lt1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4F81BD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endParaRPr lang="fr-FR" sz="2000">
                        <a:solidFill>
                          <a:srgbClr val="365F91"/>
                        </a:solidFill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mg 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g</a:t>
                      </a:r>
                      <a:r>
                        <a:rPr lang="en-US" sz="2000" b="1" baseline="3000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-1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TSin</a:t>
                      </a:r>
                      <a:endParaRPr lang="fr-FR" sz="2000" b="1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  <a:latin typeface="Cambria" panose="02040503050406030204" pitchFamily="18" charset="0"/>
                        </a:rPr>
                        <a:t>Polyols</a:t>
                      </a:r>
                      <a:endParaRPr lang="fr-FR" sz="2000">
                        <a:solidFill>
                          <a:srgbClr val="365F91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11.1</a:t>
                      </a:r>
                      <a:endParaRPr lang="fr-FR" sz="2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4.2</a:t>
                      </a:r>
                      <a:endParaRPr lang="fr-FR" sz="20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0.4</a:t>
                      </a:r>
                      <a:endParaRPr lang="fr-FR" sz="20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0.4</a:t>
                      </a:r>
                      <a:endParaRPr lang="fr-FR" sz="20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6.2</a:t>
                      </a:r>
                      <a:endParaRPr lang="fr-FR" sz="20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5.6</a:t>
                      </a:r>
                      <a:endParaRPr lang="fr-FR" sz="20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  <a:latin typeface="Cambria" panose="02040503050406030204" pitchFamily="18" charset="0"/>
                        </a:rPr>
                        <a:t>Fatty acids and other carboxylic acids</a:t>
                      </a:r>
                      <a:endParaRPr lang="fr-FR" sz="2000">
                        <a:solidFill>
                          <a:srgbClr val="365F91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7.3</a:t>
                      </a:r>
                      <a:endParaRPr lang="fr-FR" sz="2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6.1</a:t>
                      </a:r>
                      <a:endParaRPr lang="fr-FR" sz="2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0.2</a:t>
                      </a:r>
                      <a:endParaRPr lang="fr-FR" sz="2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0.6</a:t>
                      </a:r>
                      <a:endParaRPr lang="fr-FR" sz="20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3.5</a:t>
                      </a:r>
                      <a:endParaRPr lang="fr-FR" sz="20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2.7</a:t>
                      </a:r>
                      <a:endParaRPr lang="fr-FR" sz="20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  <a:latin typeface="Cambria" panose="02040503050406030204" pitchFamily="18" charset="0"/>
                        </a:rPr>
                        <a:t>Sugar derivatives</a:t>
                      </a:r>
                      <a:endParaRPr lang="fr-FR" sz="2000">
                        <a:solidFill>
                          <a:srgbClr val="365F91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5.3</a:t>
                      </a:r>
                      <a:endParaRPr lang="fr-FR" sz="20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11.7</a:t>
                      </a:r>
                      <a:endParaRPr lang="fr-FR" sz="20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0.1</a:t>
                      </a:r>
                      <a:endParaRPr lang="fr-FR" sz="2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n.d.</a:t>
                      </a:r>
                      <a:endParaRPr lang="fr-FR" sz="2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4.5</a:t>
                      </a:r>
                      <a:endParaRPr lang="fr-FR" sz="20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12.9</a:t>
                      </a:r>
                      <a:endParaRPr lang="fr-FR" sz="20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  <a:latin typeface="Cambria" panose="02040503050406030204" pitchFamily="18" charset="0"/>
                        </a:rPr>
                        <a:t>Aromatic compounds</a:t>
                      </a:r>
                      <a:endParaRPr lang="fr-FR" sz="2000">
                        <a:solidFill>
                          <a:srgbClr val="365F91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8.6</a:t>
                      </a:r>
                      <a:endParaRPr lang="fr-FR" sz="20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7.3</a:t>
                      </a:r>
                      <a:endParaRPr lang="fr-FR" sz="20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0.2</a:t>
                      </a:r>
                      <a:endParaRPr lang="fr-FR" sz="20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0.8</a:t>
                      </a:r>
                      <a:endParaRPr lang="fr-FR" sz="2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11.6</a:t>
                      </a:r>
                      <a:endParaRPr lang="fr-FR" sz="2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5.4</a:t>
                      </a:r>
                      <a:endParaRPr lang="fr-FR" sz="20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  <a:latin typeface="Cambria" panose="02040503050406030204" pitchFamily="18" charset="0"/>
                        </a:rPr>
                        <a:t>Resin acids</a:t>
                      </a:r>
                      <a:endParaRPr lang="fr-FR" sz="2000">
                        <a:solidFill>
                          <a:srgbClr val="365F91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7.6</a:t>
                      </a:r>
                      <a:endParaRPr lang="fr-FR" sz="20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4.2</a:t>
                      </a:r>
                      <a:endParaRPr lang="fr-FR" sz="20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n.d.</a:t>
                      </a:r>
                      <a:endParaRPr lang="fr-FR" sz="20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n.d.</a:t>
                      </a:r>
                      <a:endParaRPr lang="fr-FR" sz="20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3.6</a:t>
                      </a:r>
                      <a:endParaRPr lang="fr-FR" sz="2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2.8</a:t>
                      </a:r>
                      <a:endParaRPr lang="fr-FR" sz="2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019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  <a:latin typeface="Cambria" panose="02040503050406030204" pitchFamily="18" charset="0"/>
                        </a:rPr>
                        <a:t>Total</a:t>
                      </a:r>
                      <a:endParaRPr lang="fr-FR" sz="2000">
                        <a:solidFill>
                          <a:srgbClr val="365F91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39.9</a:t>
                      </a:r>
                      <a:endParaRPr lang="fr-FR" sz="2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33.6</a:t>
                      </a:r>
                      <a:endParaRPr lang="fr-FR" sz="20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0.9</a:t>
                      </a:r>
                      <a:endParaRPr lang="fr-FR" sz="20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1.8</a:t>
                      </a:r>
                      <a:endParaRPr lang="fr-FR" sz="20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29.3</a:t>
                      </a:r>
                      <a:endParaRPr lang="fr-FR" sz="2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29.3</a:t>
                      </a:r>
                      <a:endParaRPr lang="fr-FR" sz="2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9" name="Flèche vers le bas 8"/>
          <p:cNvSpPr/>
          <p:nvPr/>
        </p:nvSpPr>
        <p:spPr>
          <a:xfrm flipV="1">
            <a:off x="3109467" y="5400783"/>
            <a:ext cx="333829" cy="280823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vers le bas 9"/>
          <p:cNvSpPr/>
          <p:nvPr/>
        </p:nvSpPr>
        <p:spPr>
          <a:xfrm flipV="1">
            <a:off x="3994839" y="5400784"/>
            <a:ext cx="333829" cy="288815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vers le bas 10"/>
          <p:cNvSpPr/>
          <p:nvPr/>
        </p:nvSpPr>
        <p:spPr>
          <a:xfrm flipV="1">
            <a:off x="7146354" y="5408776"/>
            <a:ext cx="333829" cy="288815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 vers le bas 11"/>
          <p:cNvSpPr/>
          <p:nvPr/>
        </p:nvSpPr>
        <p:spPr>
          <a:xfrm flipV="1">
            <a:off x="8191930" y="5429811"/>
            <a:ext cx="333829" cy="288815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898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spect="1" noChangeArrowheads="1"/>
          </p:cNvSpPr>
          <p:nvPr/>
        </p:nvSpPr>
        <p:spPr bwMode="auto">
          <a:xfrm>
            <a:off x="148271" y="15687"/>
            <a:ext cx="7052627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fr-FR" sz="2200" b="1" dirty="0" smtClean="0">
                <a:solidFill>
                  <a:srgbClr val="003F6E"/>
                </a:solidFill>
                <a:latin typeface="Cambria" panose="02040503050406030204" pitchFamily="18" charset="0"/>
              </a:rPr>
              <a:t>Results – Simultaneous saccharification and fermentation</a:t>
            </a:r>
            <a:endParaRPr lang="it-IT" altLang="fr-FR" sz="2200" b="1" dirty="0">
              <a:solidFill>
                <a:srgbClr val="003F6E"/>
              </a:solidFill>
              <a:latin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204" y="699080"/>
            <a:ext cx="8352928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Cambria" panose="02040503050406030204" pitchFamily="18" charset="0"/>
            </a:endParaRPr>
          </a:p>
        </p:txBody>
      </p:sp>
      <p:pic>
        <p:nvPicPr>
          <p:cNvPr id="6" name="Picture 4" descr="http://upload.wikimedia.org/wikipedia/fr/d/d4/INRA_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402" y="222193"/>
            <a:ext cx="1114714" cy="456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www.supagro.fr/plantlippol-green/Images/logo%20IATE%2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592" y="140657"/>
            <a:ext cx="935183" cy="53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93" y="881588"/>
            <a:ext cx="3973465" cy="5707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386724" y="109929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2060"/>
                </a:solidFill>
                <a:latin typeface="Cambria" panose="02040503050406030204" pitchFamily="18" charset="0"/>
              </a:rPr>
              <a:t>yeast 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</a:rPr>
              <a:t>quickly consumed free glucose after inoculation and </a:t>
            </a:r>
            <a:r>
              <a:rPr lang="en-US" dirty="0" smtClean="0">
                <a:solidFill>
                  <a:srgbClr val="002060"/>
                </a:solidFill>
                <a:latin typeface="Cambria" panose="02040503050406030204" pitchFamily="18" charset="0"/>
              </a:rPr>
              <a:t>more 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</a:rPr>
              <a:t>than 90% of the ethanol was produced during the first 48h in all fermentations. </a:t>
            </a:r>
            <a:endParaRPr lang="fr-FR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76797" y="2469680"/>
            <a:ext cx="447574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2060"/>
                </a:solidFill>
                <a:latin typeface="Cambria" panose="02040503050406030204" pitchFamily="18" charset="0"/>
              </a:rPr>
              <a:t>Fermentation of untreated bark 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</a:rPr>
              <a:t>produced </a:t>
            </a:r>
            <a:r>
              <a:rPr lang="en-US" dirty="0" smtClean="0">
                <a:solidFill>
                  <a:srgbClr val="002060"/>
                </a:solidFill>
                <a:latin typeface="Cambria" panose="02040503050406030204" pitchFamily="18" charset="0"/>
              </a:rPr>
              <a:t>12 g/</a:t>
            </a:r>
            <a:r>
              <a:rPr lang="en-US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kgTS</a:t>
            </a:r>
            <a:r>
              <a:rPr lang="en-US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</a:rPr>
              <a:t>(16% of the theoretical conversion of glucose). </a:t>
            </a:r>
            <a:endParaRPr lang="en-US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Organosolv</a:t>
            </a:r>
            <a:r>
              <a:rPr lang="en-US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</a:rPr>
              <a:t>pretreatment performed at 150°C led to the highest increase of ethanol yield </a:t>
            </a:r>
            <a:r>
              <a:rPr lang="en-US" dirty="0" smtClean="0">
                <a:solidFill>
                  <a:srgbClr val="002060"/>
                </a:solidFill>
                <a:latin typeface="Cambria" panose="02040503050406030204" pitchFamily="18" charset="0"/>
              </a:rPr>
              <a:t>(up to 20 g/</a:t>
            </a:r>
            <a:r>
              <a:rPr lang="en-US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kgTS</a:t>
            </a:r>
            <a:r>
              <a:rPr lang="en-US" dirty="0" smtClean="0">
                <a:solidFill>
                  <a:srgbClr val="002060"/>
                </a:solidFill>
                <a:latin typeface="Cambria" panose="02040503050406030204" pitchFamily="18" charset="0"/>
              </a:rPr>
              <a:t>), corresponding to 18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</a:rPr>
              <a:t>% of the theoretical conversion of glucose. </a:t>
            </a:r>
            <a:endParaRPr lang="en-US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algn="just"/>
            <a:endParaRPr lang="en-US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2060"/>
                </a:solidFill>
                <a:latin typeface="Cambria" panose="02040503050406030204" pitchFamily="18" charset="0"/>
              </a:rPr>
              <a:t>Ethanol yields are 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</a:rPr>
              <a:t>very low </a:t>
            </a:r>
            <a:r>
              <a:rPr lang="en-US" dirty="0" smtClean="0">
                <a:solidFill>
                  <a:srgbClr val="002060"/>
                </a:solidFill>
                <a:latin typeface="Cambria" panose="02040503050406030204" pitchFamily="18" charset="0"/>
              </a:rPr>
              <a:t>confirming 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</a:rPr>
              <a:t>that during </a:t>
            </a:r>
            <a:r>
              <a:rPr lang="en-US" dirty="0" smtClean="0">
                <a:solidFill>
                  <a:srgbClr val="002060"/>
                </a:solidFill>
                <a:latin typeface="Cambria" panose="02040503050406030204" pitchFamily="18" charset="0"/>
              </a:rPr>
              <a:t>SSF 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</a:rPr>
              <a:t>enzymatic hydrolysis of cellulose is the limiting </a:t>
            </a:r>
            <a:r>
              <a:rPr lang="en-US" dirty="0" smtClean="0">
                <a:solidFill>
                  <a:srgbClr val="002060"/>
                </a:solidFill>
                <a:latin typeface="Cambria" panose="02040503050406030204" pitchFamily="18" charset="0"/>
              </a:rPr>
              <a:t>step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</a:rPr>
              <a:t>.</a:t>
            </a:r>
            <a:endParaRPr lang="fr-FR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46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upload.wikimedia.org/wikipedia/fr/d/d4/INRA_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218" y="81535"/>
            <a:ext cx="1313102" cy="537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://www.supagro.fr/plantlippol-green/Images/logo%20IATE%2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583" y="0"/>
            <a:ext cx="1097279" cy="63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 txBox="1">
            <a:spLocks noChangeAspect="1" noChangeArrowheads="1"/>
          </p:cNvSpPr>
          <p:nvPr/>
        </p:nvSpPr>
        <p:spPr bwMode="auto">
          <a:xfrm>
            <a:off x="148273" y="190770"/>
            <a:ext cx="6432310" cy="418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fr-FR" sz="2200" b="1" dirty="0" smtClean="0">
                <a:solidFill>
                  <a:srgbClr val="003F6E"/>
                </a:solidFill>
                <a:latin typeface="Cambria" panose="02040503050406030204" pitchFamily="18" charset="0"/>
              </a:rPr>
              <a:t>Conclusions </a:t>
            </a:r>
            <a:endParaRPr lang="it-IT" altLang="fr-FR" sz="2200" b="1" dirty="0">
              <a:solidFill>
                <a:srgbClr val="003F6E"/>
              </a:solidFill>
              <a:latin typeface="Cambria" panose="0204050305040603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204" y="697512"/>
            <a:ext cx="8352928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ectangle 1"/>
          <p:cNvSpPr/>
          <p:nvPr/>
        </p:nvSpPr>
        <p:spPr>
          <a:xfrm>
            <a:off x="148273" y="1094552"/>
            <a:ext cx="856029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In terms of chemical composition:</a:t>
            </a:r>
          </a:p>
          <a:p>
            <a:pPr algn="just"/>
            <a:endParaRPr lang="en-US" b="1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</a:rPr>
              <a:t>A</a:t>
            </a:r>
            <a:r>
              <a:rPr lang="en-US" dirty="0" smtClean="0">
                <a:solidFill>
                  <a:srgbClr val="002060"/>
                </a:solidFill>
                <a:latin typeface="Cambria" panose="02040503050406030204" pitchFamily="18" charset="0"/>
              </a:rPr>
              <a:t>ll 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</a:rPr>
              <a:t>pretreatments led to a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</a:rPr>
              <a:t>solubilization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</a:rPr>
              <a:t> of lignin, tannins and </a:t>
            </a:r>
            <a:r>
              <a:rPr lang="en-US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suberin</a:t>
            </a:r>
            <a:r>
              <a:rPr lang="en-US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endParaRPr lang="fr-FR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</a:rPr>
              <a:t>Cellulose was not solubilized by the </a:t>
            </a:r>
            <a:r>
              <a:rPr lang="en-US" dirty="0" smtClean="0">
                <a:solidFill>
                  <a:srgbClr val="002060"/>
                </a:solidFill>
                <a:latin typeface="Cambria" panose="02040503050406030204" pitchFamily="18" charset="0"/>
              </a:rPr>
              <a:t>pretreatment, while a 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</a:rPr>
              <a:t>slight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</a:rPr>
              <a:t>solubilization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</a:rPr>
              <a:t> of hemicelluloses seemed to occur also during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</a:rPr>
              <a:t>organosolv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</a:rPr>
              <a:t> and diluted acid pretreatments, especially at 180°C. </a:t>
            </a:r>
            <a:endParaRPr lang="fr-FR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002060"/>
                </a:solidFill>
                <a:latin typeface="Cambria" panose="02040503050406030204" pitchFamily="18" charset="0"/>
              </a:rPr>
              <a:t>T</a:t>
            </a:r>
            <a:r>
              <a:rPr lang="en-GB" dirty="0" smtClean="0">
                <a:solidFill>
                  <a:srgbClr val="002060"/>
                </a:solidFill>
                <a:latin typeface="Cambria" panose="02040503050406030204" pitchFamily="18" charset="0"/>
              </a:rPr>
              <a:t>he </a:t>
            </a:r>
            <a:r>
              <a:rPr lang="en-GB" dirty="0">
                <a:solidFill>
                  <a:srgbClr val="002060"/>
                </a:solidFill>
                <a:latin typeface="Cambria" panose="02040503050406030204" pitchFamily="18" charset="0"/>
              </a:rPr>
              <a:t>amount of extractives originally present in the untreated </a:t>
            </a:r>
            <a:r>
              <a:rPr lang="en-GB" dirty="0" smtClean="0">
                <a:solidFill>
                  <a:srgbClr val="002060"/>
                </a:solidFill>
                <a:latin typeface="Cambria" panose="02040503050406030204" pitchFamily="18" charset="0"/>
              </a:rPr>
              <a:t>bark, were </a:t>
            </a:r>
            <a:r>
              <a:rPr lang="en-GB" dirty="0">
                <a:solidFill>
                  <a:srgbClr val="002060"/>
                </a:solidFill>
                <a:latin typeface="Cambria" panose="02040503050406030204" pitchFamily="18" charset="0"/>
              </a:rPr>
              <a:t>not totally solubilized by the </a:t>
            </a:r>
            <a:r>
              <a:rPr lang="en-GB" dirty="0" err="1">
                <a:solidFill>
                  <a:srgbClr val="002060"/>
                </a:solidFill>
                <a:latin typeface="Cambria" panose="02040503050406030204" pitchFamily="18" charset="0"/>
              </a:rPr>
              <a:t>pretreatments</a:t>
            </a:r>
            <a:r>
              <a:rPr lang="en-GB" dirty="0">
                <a:solidFill>
                  <a:srgbClr val="002060"/>
                </a:solidFill>
                <a:latin typeface="Cambria" panose="02040503050406030204" pitchFamily="18" charset="0"/>
              </a:rPr>
              <a:t>. However, </a:t>
            </a:r>
            <a:r>
              <a:rPr lang="en-GB" dirty="0" err="1">
                <a:solidFill>
                  <a:srgbClr val="002060"/>
                </a:solidFill>
                <a:latin typeface="Cambria" panose="02040503050406030204" pitchFamily="18" charset="0"/>
              </a:rPr>
              <a:t>organosolv</a:t>
            </a:r>
            <a:r>
              <a:rPr lang="en-GB" dirty="0">
                <a:solidFill>
                  <a:srgbClr val="002060"/>
                </a:solidFill>
                <a:latin typeface="Cambria" panose="02040503050406030204" pitchFamily="18" charset="0"/>
              </a:rPr>
              <a:t> and diluted-acid </a:t>
            </a:r>
            <a:r>
              <a:rPr lang="en-GB" dirty="0" err="1">
                <a:solidFill>
                  <a:srgbClr val="002060"/>
                </a:solidFill>
                <a:latin typeface="Cambria" panose="02040503050406030204" pitchFamily="18" charset="0"/>
              </a:rPr>
              <a:t>organosolv</a:t>
            </a:r>
            <a:r>
              <a:rPr lang="en-GB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ambria" panose="02040503050406030204" pitchFamily="18" charset="0"/>
              </a:rPr>
              <a:t>pretreatments</a:t>
            </a:r>
            <a:r>
              <a:rPr lang="en-GB" dirty="0">
                <a:solidFill>
                  <a:srgbClr val="002060"/>
                </a:solidFill>
                <a:latin typeface="Cambria" panose="02040503050406030204" pitchFamily="18" charset="0"/>
              </a:rPr>
              <a:t> led to a high release of extractives (up to 40% w/w) if compared to those originally present in the bark sample. </a:t>
            </a:r>
            <a:endParaRPr lang="fr-FR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4561" y="4166601"/>
            <a:ext cx="856029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According to fermentation results:</a:t>
            </a:r>
          </a:p>
          <a:p>
            <a:pPr algn="just"/>
            <a:endParaRPr lang="en-US" b="1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2060"/>
                </a:solidFill>
                <a:latin typeface="Cambria" panose="02040503050406030204" pitchFamily="18" charset="0"/>
              </a:rPr>
              <a:t>In all cases the yeast quickly consumed free glucose after inoculation during the first 48h in all fermentations. These results suggest that no 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</a:rPr>
              <a:t>inhibition of fermentation occurred during </a:t>
            </a:r>
            <a:r>
              <a:rPr lang="en-US" dirty="0" smtClean="0">
                <a:solidFill>
                  <a:srgbClr val="002060"/>
                </a:solidFill>
                <a:latin typeface="Cambria" panose="02040503050406030204" pitchFamily="18" charset="0"/>
              </a:rPr>
              <a:t>SSF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2060"/>
                </a:solidFill>
                <a:latin typeface="Cambria" panose="02040503050406030204" pitchFamily="18" charset="0"/>
              </a:rPr>
              <a:t>Experimental ethanol yields are very low compared to the expected, so enzymatic 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</a:rPr>
              <a:t>hydrolysis of cellulose </a:t>
            </a:r>
            <a:r>
              <a:rPr lang="en-US" dirty="0" smtClean="0">
                <a:solidFill>
                  <a:srgbClr val="002060"/>
                </a:solidFill>
                <a:latin typeface="Cambria" panose="02040503050406030204" pitchFamily="18" charset="0"/>
              </a:rPr>
              <a:t> remains the 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</a:rPr>
              <a:t>limiting step</a:t>
            </a:r>
            <a:r>
              <a:rPr lang="en-US" dirty="0" smtClean="0">
                <a:solidFill>
                  <a:srgbClr val="002060"/>
                </a:solidFill>
                <a:latin typeface="Cambria" panose="02040503050406030204" pitchFamily="18" charset="0"/>
              </a:rPr>
              <a:t>.</a:t>
            </a:r>
            <a:endParaRPr lang="fr-FR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89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 noChangeAspect="1" noChangeArrowheads="1"/>
          </p:cNvSpPr>
          <p:nvPr/>
        </p:nvSpPr>
        <p:spPr bwMode="auto">
          <a:xfrm>
            <a:off x="148273" y="254598"/>
            <a:ext cx="675748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defPPr>
              <a:defRPr lang="fr-FR"/>
            </a:defPPr>
            <a:lvl1pPr>
              <a:spcBef>
                <a:spcPct val="0"/>
              </a:spcBef>
              <a:defRPr sz="2200" b="1">
                <a:solidFill>
                  <a:srgbClr val="003F6E"/>
                </a:solidFill>
                <a:latin typeface="Cambria" panose="02040503050406030204" pitchFamily="18" charset="0"/>
              </a:defRPr>
            </a:lvl1pPr>
            <a:lvl2pPr marL="742950" indent="-285750">
              <a:defRPr sz="2400">
                <a:latin typeface="Arial" charset="0"/>
              </a:defRPr>
            </a:lvl2pPr>
            <a:lvl3pPr marL="1143000" indent="-228600">
              <a:defRPr sz="2400">
                <a:latin typeface="Arial" charset="0"/>
              </a:defRPr>
            </a:lvl3pPr>
            <a:lvl4pPr marL="1600200" indent="-228600">
              <a:defRPr sz="2400">
                <a:latin typeface="Arial" charset="0"/>
              </a:defRPr>
            </a:lvl4pPr>
            <a:lvl5pPr marL="2057400" indent="-228600">
              <a:defRPr sz="2400"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latin typeface="Arial" charset="0"/>
              </a:defRPr>
            </a:lvl9pPr>
          </a:lstStyle>
          <a:p>
            <a:r>
              <a:rPr lang="en-US" dirty="0"/>
              <a:t>Acknowledgment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152204" y="699080"/>
            <a:ext cx="8352928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Cambria" panose="02040503050406030204" pitchFamily="18" charset="0"/>
            </a:endParaRPr>
          </a:p>
        </p:txBody>
      </p:sp>
      <p:pic>
        <p:nvPicPr>
          <p:cNvPr id="14" name="Picture 4" descr="http://upload.wikimedia.org/wikipedia/fr/d/d4/INRA_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402" y="164137"/>
            <a:ext cx="1114714" cy="456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http://www.supagro.fr/plantlippol-green/Images/logo%20IATE%2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592" y="82601"/>
            <a:ext cx="935183" cy="53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1919743"/>
            <a:ext cx="825499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This research study has been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supported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by FUTUROL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project ,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which is gratefully acknowledged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. </a:t>
            </a:r>
          </a:p>
          <a:p>
            <a:pPr algn="ctr"/>
            <a:endParaRPr lang="en-US" sz="2800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algn="ctr"/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The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authors are also grateful to BPI-France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for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the financial support to the project.</a:t>
            </a:r>
            <a:endParaRPr lang="fr-FR" sz="2800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29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9"/>
          <p:cNvSpPr/>
          <p:nvPr/>
        </p:nvSpPr>
        <p:spPr>
          <a:xfrm>
            <a:off x="7305279" y="1583670"/>
            <a:ext cx="1838721" cy="4123323"/>
          </a:xfrm>
          <a:prstGeom prst="rect">
            <a:avLst/>
          </a:prstGeom>
          <a:noFill/>
          <a:ln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2"/>
          <p:cNvSpPr txBox="1">
            <a:spLocks noChangeAspect="1" noChangeArrowheads="1"/>
          </p:cNvSpPr>
          <p:nvPr/>
        </p:nvSpPr>
        <p:spPr bwMode="auto">
          <a:xfrm>
            <a:off x="392113" y="146050"/>
            <a:ext cx="788696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fr-FR" sz="2200" b="1" dirty="0">
                <a:solidFill>
                  <a:srgbClr val="003F6E"/>
                </a:solidFill>
              </a:rPr>
              <a:t>Introduction – </a:t>
            </a:r>
            <a:r>
              <a:rPr lang="it-IT" altLang="fr-FR" sz="2200" b="1" dirty="0" smtClean="0">
                <a:solidFill>
                  <a:srgbClr val="003F6E"/>
                </a:solidFill>
              </a:rPr>
              <a:t>Lignocellulosic biorefinery (2° generation)</a:t>
            </a:r>
            <a:endParaRPr lang="it-IT" altLang="fr-FR" sz="2200" b="1" dirty="0">
              <a:solidFill>
                <a:srgbClr val="003F6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6044" y="590532"/>
            <a:ext cx="8352928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ZoneTexte 5"/>
          <p:cNvSpPr txBox="1"/>
          <p:nvPr/>
        </p:nvSpPr>
        <p:spPr>
          <a:xfrm>
            <a:off x="920749" y="3412519"/>
            <a:ext cx="15112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BIOMASS</a:t>
            </a:r>
            <a:endParaRPr lang="fr-FR" sz="2000" dirty="0"/>
          </a:p>
        </p:txBody>
      </p:sp>
      <p:sp>
        <p:nvSpPr>
          <p:cNvPr id="7" name="Virage 6"/>
          <p:cNvSpPr/>
          <p:nvPr/>
        </p:nvSpPr>
        <p:spPr>
          <a:xfrm>
            <a:off x="1301750" y="2108716"/>
            <a:ext cx="1473200" cy="1193800"/>
          </a:xfrm>
          <a:prstGeom prst="bentArrow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0" name="Virage 9"/>
          <p:cNvSpPr/>
          <p:nvPr/>
        </p:nvSpPr>
        <p:spPr>
          <a:xfrm flipV="1">
            <a:off x="1275159" y="3950216"/>
            <a:ext cx="1473200" cy="1308100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2952750" y="1994416"/>
            <a:ext cx="2260600" cy="736600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à coins arrondis 12"/>
          <p:cNvSpPr/>
          <p:nvPr/>
        </p:nvSpPr>
        <p:spPr>
          <a:xfrm>
            <a:off x="2952750" y="4604266"/>
            <a:ext cx="2260600" cy="7366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3001169" y="2178050"/>
            <a:ext cx="2182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 err="1" smtClean="0"/>
              <a:t>Biological</a:t>
            </a:r>
            <a:r>
              <a:rPr lang="fr-FR" i="1" dirty="0" smtClean="0"/>
              <a:t> </a:t>
            </a:r>
            <a:r>
              <a:rPr lang="fr-FR" i="1" dirty="0" err="1" smtClean="0"/>
              <a:t>platforms</a:t>
            </a:r>
            <a:endParaRPr lang="fr-FR" i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2967831" y="4648200"/>
            <a:ext cx="2182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i="1"/>
            </a:lvl1pPr>
          </a:lstStyle>
          <a:p>
            <a:r>
              <a:rPr lang="fr-FR" dirty="0" err="1"/>
              <a:t>Thermochemical</a:t>
            </a:r>
            <a:r>
              <a:rPr lang="fr-FR" dirty="0"/>
              <a:t> </a:t>
            </a:r>
            <a:r>
              <a:rPr lang="fr-FR" dirty="0" err="1"/>
              <a:t>platforms</a:t>
            </a:r>
            <a:endParaRPr lang="fr-FR" dirty="0"/>
          </a:p>
        </p:txBody>
      </p:sp>
      <p:sp>
        <p:nvSpPr>
          <p:cNvPr id="16" name="Rectangle à coins arrondis 15"/>
          <p:cNvSpPr/>
          <p:nvPr/>
        </p:nvSpPr>
        <p:spPr>
          <a:xfrm>
            <a:off x="2952750" y="3302516"/>
            <a:ext cx="2260600" cy="736600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2980531" y="3360350"/>
            <a:ext cx="2182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Renewable</a:t>
            </a:r>
            <a:r>
              <a:rPr lang="fr-FR" dirty="0" smtClean="0"/>
              <a:t> </a:t>
            </a:r>
            <a:r>
              <a:rPr lang="fr-FR" dirty="0" err="1" smtClean="0"/>
              <a:t>energies</a:t>
            </a:r>
            <a:endParaRPr lang="fr-FR" dirty="0" smtClean="0"/>
          </a:p>
          <a:p>
            <a:pPr algn="ctr"/>
            <a:r>
              <a:rPr lang="fr-FR" dirty="0" smtClean="0"/>
              <a:t>(CHP system)</a:t>
            </a:r>
            <a:endParaRPr lang="fr-FR" dirty="0"/>
          </a:p>
        </p:txBody>
      </p:sp>
      <p:sp>
        <p:nvSpPr>
          <p:cNvPr id="18" name="Rectangle à coins arrondis 17"/>
          <p:cNvSpPr/>
          <p:nvPr/>
        </p:nvSpPr>
        <p:spPr>
          <a:xfrm>
            <a:off x="5577147" y="3327916"/>
            <a:ext cx="2260600" cy="736600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5592228" y="3374419"/>
            <a:ext cx="2182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Fuels, </a:t>
            </a:r>
            <a:r>
              <a:rPr lang="fr-FR" dirty="0" err="1"/>
              <a:t>c</a:t>
            </a:r>
            <a:r>
              <a:rPr lang="fr-FR" dirty="0" err="1" smtClean="0"/>
              <a:t>hemicals</a:t>
            </a:r>
            <a:r>
              <a:rPr lang="fr-FR" dirty="0" smtClean="0"/>
              <a:t> &amp; </a:t>
            </a:r>
            <a:r>
              <a:rPr lang="fr-FR" dirty="0" err="1" smtClean="0"/>
              <a:t>materials</a:t>
            </a:r>
            <a:endParaRPr lang="fr-FR" dirty="0"/>
          </a:p>
        </p:txBody>
      </p:sp>
      <p:sp>
        <p:nvSpPr>
          <p:cNvPr id="20" name="Virage 19"/>
          <p:cNvSpPr/>
          <p:nvPr/>
        </p:nvSpPr>
        <p:spPr>
          <a:xfrm rot="5400000">
            <a:off x="5566810" y="2128282"/>
            <a:ext cx="1103868" cy="1193800"/>
          </a:xfrm>
          <a:prstGeom prst="bentArrow">
            <a:avLst/>
          </a:prstGeom>
          <a:gradFill>
            <a:gsLst>
              <a:gs pos="0">
                <a:srgbClr val="92D050"/>
              </a:gs>
              <a:gs pos="89000">
                <a:srgbClr val="FFC000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lèche vers le bas 20"/>
          <p:cNvSpPr/>
          <p:nvPr/>
        </p:nvSpPr>
        <p:spPr>
          <a:xfrm>
            <a:off x="3816350" y="2921000"/>
            <a:ext cx="444500" cy="308233"/>
          </a:xfrm>
          <a:prstGeom prst="downArrow">
            <a:avLst/>
          </a:prstGeom>
          <a:gradFill>
            <a:gsLst>
              <a:gs pos="0">
                <a:srgbClr val="FFC000"/>
              </a:gs>
              <a:gs pos="89000">
                <a:srgbClr val="92D050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Flèche vers le bas 21"/>
          <p:cNvSpPr/>
          <p:nvPr/>
        </p:nvSpPr>
        <p:spPr>
          <a:xfrm flipV="1">
            <a:off x="3816350" y="4174742"/>
            <a:ext cx="444500" cy="299049"/>
          </a:xfrm>
          <a:prstGeom prst="downArrow">
            <a:avLst/>
          </a:prstGeom>
          <a:gradFill>
            <a:gsLst>
              <a:gs pos="0">
                <a:srgbClr val="FFC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Virage 22"/>
          <p:cNvSpPr/>
          <p:nvPr/>
        </p:nvSpPr>
        <p:spPr>
          <a:xfrm rot="5400000" flipH="1">
            <a:off x="5593885" y="4151620"/>
            <a:ext cx="994033" cy="1233090"/>
          </a:xfrm>
          <a:prstGeom prst="bentArrow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89000">
                <a:srgbClr val="FFC000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à coins arrondis 24"/>
          <p:cNvSpPr/>
          <p:nvPr/>
        </p:nvSpPr>
        <p:spPr>
          <a:xfrm>
            <a:off x="307975" y="927616"/>
            <a:ext cx="1784350" cy="400566"/>
          </a:xfrm>
          <a:prstGeom prst="roundRect">
            <a:avLst/>
          </a:prstGeom>
          <a:solidFill>
            <a:srgbClr val="BCE29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/>
          <p:cNvSpPr txBox="1"/>
          <p:nvPr/>
        </p:nvSpPr>
        <p:spPr>
          <a:xfrm>
            <a:off x="275431" y="940316"/>
            <a:ext cx="19597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 smtClean="0"/>
              <a:t>Anaerobic</a:t>
            </a:r>
            <a:r>
              <a:rPr lang="fr-FR" sz="1600" dirty="0" smtClean="0"/>
              <a:t> digestion</a:t>
            </a:r>
            <a:endParaRPr lang="fr-FR" sz="1600" dirty="0"/>
          </a:p>
        </p:txBody>
      </p:sp>
      <p:sp>
        <p:nvSpPr>
          <p:cNvPr id="28" name="Rectangle à coins arrondis 27"/>
          <p:cNvSpPr/>
          <p:nvPr/>
        </p:nvSpPr>
        <p:spPr>
          <a:xfrm>
            <a:off x="2286000" y="927616"/>
            <a:ext cx="1806178" cy="400566"/>
          </a:xfrm>
          <a:prstGeom prst="roundRect">
            <a:avLst/>
          </a:prstGeom>
          <a:solidFill>
            <a:srgbClr val="BCE29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/>
          <p:cNvSpPr txBox="1"/>
          <p:nvPr/>
        </p:nvSpPr>
        <p:spPr>
          <a:xfrm>
            <a:off x="2342356" y="953016"/>
            <a:ext cx="1716483" cy="338554"/>
          </a:xfrm>
          <a:prstGeom prst="rect">
            <a:avLst/>
          </a:prstGeom>
          <a:solidFill>
            <a:srgbClr val="BCE292"/>
          </a:solidFill>
        </p:spPr>
        <p:txBody>
          <a:bodyPr wrap="square" rtlCol="0">
            <a:spAutoFit/>
          </a:bodyPr>
          <a:lstStyle/>
          <a:p>
            <a:r>
              <a:rPr lang="fr-FR" sz="1600" dirty="0" err="1" smtClean="0"/>
              <a:t>Dark</a:t>
            </a:r>
            <a:r>
              <a:rPr lang="fr-FR" sz="1600" dirty="0" smtClean="0"/>
              <a:t> fermentation</a:t>
            </a:r>
            <a:endParaRPr lang="fr-FR" sz="1600" dirty="0"/>
          </a:p>
        </p:txBody>
      </p:sp>
      <p:sp>
        <p:nvSpPr>
          <p:cNvPr id="30" name="Rectangle à coins arrondis 29"/>
          <p:cNvSpPr/>
          <p:nvPr/>
        </p:nvSpPr>
        <p:spPr>
          <a:xfrm>
            <a:off x="4331097" y="825500"/>
            <a:ext cx="1784350" cy="649764"/>
          </a:xfrm>
          <a:prstGeom prst="roundRect">
            <a:avLst/>
          </a:prstGeom>
          <a:solidFill>
            <a:srgbClr val="BCE29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/>
          <p:cNvSpPr txBox="1"/>
          <p:nvPr/>
        </p:nvSpPr>
        <p:spPr>
          <a:xfrm>
            <a:off x="4435932" y="833795"/>
            <a:ext cx="1491793" cy="584775"/>
          </a:xfrm>
          <a:prstGeom prst="rect">
            <a:avLst/>
          </a:prstGeom>
          <a:solidFill>
            <a:srgbClr val="BCE29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dirty="0" err="1" smtClean="0"/>
              <a:t>Bioethanol</a:t>
            </a:r>
            <a:r>
              <a:rPr lang="fr-FR" sz="1600" dirty="0" smtClean="0"/>
              <a:t> fermentation</a:t>
            </a:r>
            <a:endParaRPr lang="fr-FR" sz="1600" dirty="0"/>
          </a:p>
        </p:txBody>
      </p:sp>
      <p:sp>
        <p:nvSpPr>
          <p:cNvPr id="32" name="Rectangle à coins arrondis 31"/>
          <p:cNvSpPr/>
          <p:nvPr/>
        </p:nvSpPr>
        <p:spPr>
          <a:xfrm>
            <a:off x="6400800" y="940832"/>
            <a:ext cx="1784350" cy="400566"/>
          </a:xfrm>
          <a:prstGeom prst="roundRect">
            <a:avLst/>
          </a:prstGeom>
          <a:solidFill>
            <a:srgbClr val="BCE29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ZoneTexte 32"/>
          <p:cNvSpPr txBox="1"/>
          <p:nvPr/>
        </p:nvSpPr>
        <p:spPr>
          <a:xfrm>
            <a:off x="6622257" y="966232"/>
            <a:ext cx="1366044" cy="338554"/>
          </a:xfrm>
          <a:prstGeom prst="rect">
            <a:avLst/>
          </a:prstGeom>
          <a:solidFill>
            <a:srgbClr val="BCE292"/>
          </a:solidFill>
        </p:spPr>
        <p:txBody>
          <a:bodyPr wrap="square" rtlCol="0">
            <a:spAutoFit/>
          </a:bodyPr>
          <a:lstStyle/>
          <a:p>
            <a:r>
              <a:rPr lang="fr-FR" sz="1600" dirty="0" err="1" smtClean="0"/>
              <a:t>Oil</a:t>
            </a:r>
            <a:r>
              <a:rPr lang="fr-FR" sz="1600" dirty="0" smtClean="0"/>
              <a:t> extraction</a:t>
            </a:r>
            <a:endParaRPr lang="fr-FR" sz="1600" dirty="0"/>
          </a:p>
        </p:txBody>
      </p:sp>
      <p:cxnSp>
        <p:nvCxnSpPr>
          <p:cNvPr id="35" name="Connecteur droit avec flèche 34"/>
          <p:cNvCxnSpPr>
            <a:stCxn id="11" idx="0"/>
            <a:endCxn id="25" idx="2"/>
          </p:cNvCxnSpPr>
          <p:nvPr/>
        </p:nvCxnSpPr>
        <p:spPr>
          <a:xfrm flipH="1" flipV="1">
            <a:off x="1200150" y="1328182"/>
            <a:ext cx="2882900" cy="666234"/>
          </a:xfrm>
          <a:prstGeom prst="straightConnector1">
            <a:avLst/>
          </a:prstGeom>
          <a:ln>
            <a:solidFill>
              <a:srgbClr val="92D05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/>
          <p:cNvCxnSpPr>
            <a:stCxn id="11" idx="0"/>
            <a:endCxn id="28" idx="2"/>
          </p:cNvCxnSpPr>
          <p:nvPr/>
        </p:nvCxnSpPr>
        <p:spPr>
          <a:xfrm flipH="1" flipV="1">
            <a:off x="3189089" y="1328182"/>
            <a:ext cx="893961" cy="666234"/>
          </a:xfrm>
          <a:prstGeom prst="straightConnector1">
            <a:avLst/>
          </a:prstGeom>
          <a:ln>
            <a:solidFill>
              <a:srgbClr val="92D05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>
            <a:endCxn id="30" idx="2"/>
          </p:cNvCxnSpPr>
          <p:nvPr/>
        </p:nvCxnSpPr>
        <p:spPr>
          <a:xfrm flipV="1">
            <a:off x="4038600" y="1475264"/>
            <a:ext cx="1184672" cy="533399"/>
          </a:xfrm>
          <a:prstGeom prst="straightConnector1">
            <a:avLst/>
          </a:prstGeom>
          <a:ln>
            <a:solidFill>
              <a:srgbClr val="92D05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>
            <a:stCxn id="11" idx="0"/>
            <a:endCxn id="32" idx="2"/>
          </p:cNvCxnSpPr>
          <p:nvPr/>
        </p:nvCxnSpPr>
        <p:spPr>
          <a:xfrm flipV="1">
            <a:off x="4083050" y="1341398"/>
            <a:ext cx="3209925" cy="653018"/>
          </a:xfrm>
          <a:prstGeom prst="straightConnector1">
            <a:avLst/>
          </a:prstGeom>
          <a:ln>
            <a:solidFill>
              <a:srgbClr val="92D05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Rectangle à coins arrondis 49"/>
          <p:cNvSpPr/>
          <p:nvPr/>
        </p:nvSpPr>
        <p:spPr>
          <a:xfrm>
            <a:off x="139700" y="6046688"/>
            <a:ext cx="1872059" cy="41378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à coins arrondis 50"/>
          <p:cNvSpPr/>
          <p:nvPr/>
        </p:nvSpPr>
        <p:spPr>
          <a:xfrm rot="16200000">
            <a:off x="7651355" y="2344182"/>
            <a:ext cx="1562893" cy="368300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solidFill>
                  <a:schemeClr val="tx1"/>
                </a:solidFill>
              </a:rPr>
              <a:t>Bio-diesel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2" name="Rectangle à coins arrondis 51"/>
          <p:cNvSpPr/>
          <p:nvPr/>
        </p:nvSpPr>
        <p:spPr>
          <a:xfrm rot="16200000">
            <a:off x="7681777" y="4086997"/>
            <a:ext cx="1562893" cy="368300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BioCH4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3" name="Rectangle à coins arrondis 52"/>
          <p:cNvSpPr/>
          <p:nvPr/>
        </p:nvSpPr>
        <p:spPr>
          <a:xfrm rot="16200000">
            <a:off x="7178800" y="2237660"/>
            <a:ext cx="1562893" cy="368300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solidFill>
                  <a:schemeClr val="tx1"/>
                </a:solidFill>
              </a:rPr>
              <a:t>BioEtOH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4" name="Rectangle à coins arrondis 53"/>
          <p:cNvSpPr/>
          <p:nvPr/>
        </p:nvSpPr>
        <p:spPr>
          <a:xfrm rot="16200000">
            <a:off x="7164250" y="4696082"/>
            <a:ext cx="1562893" cy="368300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BioH2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5" name="ZoneTexte 54"/>
          <p:cNvSpPr txBox="1"/>
          <p:nvPr/>
        </p:nvSpPr>
        <p:spPr>
          <a:xfrm>
            <a:off x="389731" y="6070600"/>
            <a:ext cx="1616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Combustion</a:t>
            </a:r>
            <a:endParaRPr lang="fr-FR" dirty="0"/>
          </a:p>
        </p:txBody>
      </p:sp>
      <p:sp>
        <p:nvSpPr>
          <p:cNvPr id="56" name="Rectangle à coins arrondis 55"/>
          <p:cNvSpPr/>
          <p:nvPr/>
        </p:nvSpPr>
        <p:spPr>
          <a:xfrm>
            <a:off x="2342356" y="6046688"/>
            <a:ext cx="1872059" cy="41378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ZoneTexte 56"/>
          <p:cNvSpPr txBox="1"/>
          <p:nvPr/>
        </p:nvSpPr>
        <p:spPr>
          <a:xfrm>
            <a:off x="2719387" y="6070600"/>
            <a:ext cx="1616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Pyrolysis</a:t>
            </a:r>
            <a:endParaRPr lang="fr-FR" dirty="0"/>
          </a:p>
        </p:txBody>
      </p:sp>
      <p:sp>
        <p:nvSpPr>
          <p:cNvPr id="58" name="Rectangle à coins arrondis 57"/>
          <p:cNvSpPr/>
          <p:nvPr/>
        </p:nvSpPr>
        <p:spPr>
          <a:xfrm>
            <a:off x="4572508" y="6046688"/>
            <a:ext cx="1872059" cy="41378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ZoneTexte 58"/>
          <p:cNvSpPr txBox="1"/>
          <p:nvPr/>
        </p:nvSpPr>
        <p:spPr>
          <a:xfrm>
            <a:off x="4847939" y="6070600"/>
            <a:ext cx="1616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Gasification</a:t>
            </a:r>
            <a:endParaRPr lang="fr-FR" dirty="0"/>
          </a:p>
        </p:txBody>
      </p:sp>
      <p:sp>
        <p:nvSpPr>
          <p:cNvPr id="60" name="Rectangle à coins arrondis 59"/>
          <p:cNvSpPr/>
          <p:nvPr/>
        </p:nvSpPr>
        <p:spPr>
          <a:xfrm>
            <a:off x="6938031" y="6073120"/>
            <a:ext cx="1872059" cy="41378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ZoneTexte 60"/>
          <p:cNvSpPr txBox="1"/>
          <p:nvPr/>
        </p:nvSpPr>
        <p:spPr>
          <a:xfrm>
            <a:off x="7315062" y="6097032"/>
            <a:ext cx="1616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HTC &amp; HTL</a:t>
            </a:r>
            <a:endParaRPr lang="fr-FR" dirty="0"/>
          </a:p>
        </p:txBody>
      </p:sp>
      <p:cxnSp>
        <p:nvCxnSpPr>
          <p:cNvPr id="63" name="Connecteur droit avec flèche 62"/>
          <p:cNvCxnSpPr>
            <a:endCxn id="50" idx="0"/>
          </p:cNvCxnSpPr>
          <p:nvPr/>
        </p:nvCxnSpPr>
        <p:spPr>
          <a:xfrm flipH="1">
            <a:off x="1075730" y="5340866"/>
            <a:ext cx="3138686" cy="705822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avec flèche 64"/>
          <p:cNvCxnSpPr>
            <a:stCxn id="13" idx="2"/>
            <a:endCxn id="56" idx="0"/>
          </p:cNvCxnSpPr>
          <p:nvPr/>
        </p:nvCxnSpPr>
        <p:spPr>
          <a:xfrm flipH="1">
            <a:off x="3278386" y="5340866"/>
            <a:ext cx="804664" cy="705822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avec flèche 67"/>
          <p:cNvCxnSpPr>
            <a:stCxn id="13" idx="2"/>
            <a:endCxn id="58" idx="0"/>
          </p:cNvCxnSpPr>
          <p:nvPr/>
        </p:nvCxnSpPr>
        <p:spPr>
          <a:xfrm>
            <a:off x="4083050" y="5340866"/>
            <a:ext cx="1425488" cy="705822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avec flèche 70"/>
          <p:cNvCxnSpPr>
            <a:stCxn id="13" idx="2"/>
            <a:endCxn id="60" idx="0"/>
          </p:cNvCxnSpPr>
          <p:nvPr/>
        </p:nvCxnSpPr>
        <p:spPr>
          <a:xfrm>
            <a:off x="4083050" y="5340866"/>
            <a:ext cx="3791011" cy="732254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Rectangle à coins arrondis 73"/>
          <p:cNvSpPr/>
          <p:nvPr/>
        </p:nvSpPr>
        <p:spPr>
          <a:xfrm rot="16200000">
            <a:off x="8151676" y="3228368"/>
            <a:ext cx="1562893" cy="368300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VFA</a:t>
            </a:r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81" name="Connecteur droit avec flèche 80"/>
          <p:cNvCxnSpPr/>
          <p:nvPr/>
        </p:nvCxnSpPr>
        <p:spPr>
          <a:xfrm flipH="1" flipV="1">
            <a:off x="7292975" y="1583670"/>
            <a:ext cx="12305" cy="1718847"/>
          </a:xfrm>
          <a:prstGeom prst="straightConnector1">
            <a:avLst/>
          </a:prstGeom>
          <a:ln>
            <a:solidFill>
              <a:srgbClr val="FFC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avec flèche 84"/>
          <p:cNvCxnSpPr/>
          <p:nvPr/>
        </p:nvCxnSpPr>
        <p:spPr>
          <a:xfrm flipH="1">
            <a:off x="7315062" y="4082479"/>
            <a:ext cx="7610" cy="1624514"/>
          </a:xfrm>
          <a:prstGeom prst="straightConnector1">
            <a:avLst/>
          </a:prstGeom>
          <a:ln>
            <a:solidFill>
              <a:srgbClr val="FFC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699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7"/>
          <p:cNvSpPr txBox="1"/>
          <p:nvPr/>
        </p:nvSpPr>
        <p:spPr>
          <a:xfrm>
            <a:off x="1394689" y="2542368"/>
            <a:ext cx="686490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/>
          <a:lstStyle>
            <a:defPPr>
              <a:defRPr lang="fr-FR"/>
            </a:defPPr>
            <a:lvl1pPr algn="ctr">
              <a:defRPr sz="1600">
                <a:solidFill>
                  <a:srgbClr val="7DB33C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latin typeface="Calibri" pitchFamily="34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ＭＳ Ｐゴシック" pitchFamily="34" charset="-128"/>
              </a:defRPr>
            </a:lvl9pPr>
          </a:lstStyle>
          <a:p>
            <a:r>
              <a:rPr lang="fr-FR" sz="4000" b="1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Thanks</a:t>
            </a:r>
            <a:r>
              <a:rPr lang="fr-FR" sz="40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 for </a:t>
            </a:r>
            <a:r>
              <a:rPr lang="fr-FR" sz="4000" b="1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your</a:t>
            </a:r>
            <a:r>
              <a:rPr lang="fr-FR" sz="40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 attention!</a:t>
            </a:r>
          </a:p>
        </p:txBody>
      </p:sp>
      <p:pic>
        <p:nvPicPr>
          <p:cNvPr id="13" name="Picture 2" descr="Bandeau.jpg                                                    0004BE36Macintosh HD                   ABA7815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87580"/>
            <a:ext cx="914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&#10;Bandeau 2.jpg                                                  0004BE36Macintosh HD                   ABA78158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984078"/>
            <a:ext cx="64770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://upload.wikimedia.org/wikipedia/fr/d/d4/INRA_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62"/>
            <a:ext cx="1785256" cy="730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www.supagro.fr/plantlippol-green/Images/logo%20IATE%2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487" y="1188168"/>
            <a:ext cx="1538513" cy="88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25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spect="1" noChangeArrowheads="1"/>
          </p:cNvSpPr>
          <p:nvPr/>
        </p:nvSpPr>
        <p:spPr bwMode="auto">
          <a:xfrm>
            <a:off x="392112" y="146050"/>
            <a:ext cx="741657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fr-FR" sz="2200" b="1" dirty="0" smtClean="0">
                <a:solidFill>
                  <a:srgbClr val="003F6E"/>
                </a:solidFill>
              </a:rPr>
              <a:t>Lignocellulosic biomass – </a:t>
            </a:r>
            <a:r>
              <a:rPr lang="it-IT" altLang="fr-FR" sz="2200" b="1" dirty="0" err="1" smtClean="0">
                <a:solidFill>
                  <a:srgbClr val="003F6E"/>
                </a:solidFill>
              </a:rPr>
              <a:t>structure</a:t>
            </a:r>
            <a:r>
              <a:rPr lang="it-IT" altLang="fr-FR" sz="2200" b="1" dirty="0" smtClean="0">
                <a:solidFill>
                  <a:srgbClr val="003F6E"/>
                </a:solidFill>
              </a:rPr>
              <a:t>/</a:t>
            </a:r>
            <a:r>
              <a:rPr lang="it-IT" altLang="fr-FR" sz="2200" b="1" dirty="0" err="1" smtClean="0">
                <a:solidFill>
                  <a:srgbClr val="003F6E"/>
                </a:solidFill>
              </a:rPr>
              <a:t>composition</a:t>
            </a:r>
            <a:endParaRPr lang="it-IT" altLang="fr-FR" sz="2200" b="1" dirty="0">
              <a:solidFill>
                <a:srgbClr val="003F6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6044" y="590532"/>
            <a:ext cx="8352928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9" y="764210"/>
            <a:ext cx="8208962" cy="535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4300" y="6487434"/>
            <a:ext cx="90297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i="1" dirty="0"/>
              <a:t>Scheme of composition of plant cell walls in a </a:t>
            </a:r>
            <a:r>
              <a:rPr lang="en-US" sz="1100" i="1" dirty="0" err="1"/>
              <a:t>lignocellulosic</a:t>
            </a:r>
            <a:r>
              <a:rPr lang="en-US" sz="1100" i="1" dirty="0"/>
              <a:t> matrix. (adapted from </a:t>
            </a:r>
            <a:r>
              <a:rPr lang="en-US" sz="1100" i="1" dirty="0" err="1"/>
              <a:t>Monlau</a:t>
            </a:r>
            <a:r>
              <a:rPr lang="en-US" sz="1100" i="1" dirty="0"/>
              <a:t> et al., 2012). </a:t>
            </a:r>
            <a:endParaRPr lang="fr-FR" sz="1100" dirty="0"/>
          </a:p>
        </p:txBody>
      </p:sp>
      <p:pic>
        <p:nvPicPr>
          <p:cNvPr id="11" name="Picture 4" descr="http://upload.wikimedia.org/wikipedia/fr/d/d4/INRA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402" y="69793"/>
            <a:ext cx="1114714" cy="456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ttp://www.supagro.fr/plantlippol-green/Images/logo%20IATE%2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592" y="-11743"/>
            <a:ext cx="935183" cy="53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21"/>
          <p:cNvSpPr txBox="1">
            <a:spLocks noChangeArrowheads="1"/>
          </p:cNvSpPr>
          <p:nvPr/>
        </p:nvSpPr>
        <p:spPr bwMode="auto">
          <a:xfrm>
            <a:off x="6435961" y="5515744"/>
            <a:ext cx="264715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 u="sng">
                <a:solidFill>
                  <a:srgbClr val="CC0000"/>
                </a:solidFill>
                <a:latin typeface="Tw Cen MT Condensed Extra Bold" pitchFamily="34" charset="0"/>
                <a:cs typeface="Arial" charset="0"/>
              </a:defRPr>
            </a:lvl1pPr>
            <a:lvl2pPr marL="742950" indent="-285750" eaLnBrk="0" hangingPunct="0">
              <a:defRPr sz="2400" b="1" u="sng">
                <a:solidFill>
                  <a:srgbClr val="CC0000"/>
                </a:solidFill>
                <a:latin typeface="Tw Cen MT Condensed Extra Bold" pitchFamily="34" charset="0"/>
                <a:cs typeface="Arial" charset="0"/>
              </a:defRPr>
            </a:lvl2pPr>
            <a:lvl3pPr marL="1143000" indent="-228600" eaLnBrk="0" hangingPunct="0">
              <a:defRPr sz="2400" b="1" u="sng">
                <a:solidFill>
                  <a:srgbClr val="CC0000"/>
                </a:solidFill>
                <a:latin typeface="Tw Cen MT Condensed Extra Bold" pitchFamily="34" charset="0"/>
                <a:cs typeface="Arial" charset="0"/>
              </a:defRPr>
            </a:lvl3pPr>
            <a:lvl4pPr marL="1600200" indent="-228600" eaLnBrk="0" hangingPunct="0">
              <a:defRPr sz="2400" b="1" u="sng">
                <a:solidFill>
                  <a:srgbClr val="CC0000"/>
                </a:solidFill>
                <a:latin typeface="Tw Cen MT Condensed Extra Bold" pitchFamily="34" charset="0"/>
                <a:cs typeface="Arial" charset="0"/>
              </a:defRPr>
            </a:lvl4pPr>
            <a:lvl5pPr marL="2057400" indent="-228600" eaLnBrk="0" hangingPunct="0">
              <a:defRPr sz="2400" b="1" u="sng">
                <a:solidFill>
                  <a:srgbClr val="CC0000"/>
                </a:solidFill>
                <a:latin typeface="Tw Cen MT Condensed Extra Bold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CC0000"/>
                </a:solidFill>
                <a:latin typeface="Tw Cen MT Condensed Extra Bold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CC0000"/>
                </a:solidFill>
                <a:latin typeface="Tw Cen MT Condensed Extra Bold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CC0000"/>
                </a:solidFill>
                <a:latin typeface="Tw Cen MT Condensed Extra Bold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CC0000"/>
                </a:solidFill>
                <a:latin typeface="Tw Cen MT Condensed Extra Bold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800" b="0" u="none" dirty="0">
                <a:latin typeface="+mn-lt"/>
              </a:rPr>
              <a:t>Cellulosic structures </a:t>
            </a:r>
            <a:r>
              <a:rPr lang="en-US" sz="1800" b="0" u="none" dirty="0" smtClean="0">
                <a:latin typeface="+mn-lt"/>
              </a:rPr>
              <a:t>are interconnected </a:t>
            </a:r>
            <a:r>
              <a:rPr lang="en-US" sz="1800" b="0" u="none" dirty="0">
                <a:latin typeface="+mn-lt"/>
              </a:rPr>
              <a:t>by a network of </a:t>
            </a:r>
            <a:r>
              <a:rPr lang="en-US" sz="1800" b="0" u="none" dirty="0" smtClean="0">
                <a:latin typeface="+mn-lt"/>
              </a:rPr>
              <a:t>hemicelluloses embedded </a:t>
            </a:r>
            <a:r>
              <a:rPr lang="en-US" sz="1800" b="0" u="none" dirty="0">
                <a:latin typeface="+mn-lt"/>
              </a:rPr>
              <a:t>by </a:t>
            </a:r>
            <a:r>
              <a:rPr lang="en-US" sz="1800" b="0" u="none" dirty="0" smtClean="0">
                <a:latin typeface="+mn-lt"/>
              </a:rPr>
              <a:t>lignin.</a:t>
            </a:r>
            <a:endParaRPr lang="fr-FR" altLang="fr-FR" sz="1800" b="0" u="none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4" name="ZoneTexte 17"/>
          <p:cNvSpPr txBox="1">
            <a:spLocks noChangeArrowheads="1"/>
          </p:cNvSpPr>
          <p:nvPr/>
        </p:nvSpPr>
        <p:spPr bwMode="auto">
          <a:xfrm>
            <a:off x="6346288" y="828054"/>
            <a:ext cx="267604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 u="sng">
                <a:solidFill>
                  <a:srgbClr val="CC0000"/>
                </a:solidFill>
                <a:latin typeface="Tw Cen MT Condensed Extra Bold" pitchFamily="34" charset="0"/>
                <a:cs typeface="Arial" charset="0"/>
              </a:defRPr>
            </a:lvl1pPr>
            <a:lvl2pPr marL="742950" indent="-285750" eaLnBrk="0" hangingPunct="0">
              <a:defRPr sz="2400" b="1" u="sng">
                <a:solidFill>
                  <a:srgbClr val="CC0000"/>
                </a:solidFill>
                <a:latin typeface="Tw Cen MT Condensed Extra Bold" pitchFamily="34" charset="0"/>
                <a:cs typeface="Arial" charset="0"/>
              </a:defRPr>
            </a:lvl2pPr>
            <a:lvl3pPr marL="1143000" indent="-228600" eaLnBrk="0" hangingPunct="0">
              <a:defRPr sz="2400" b="1" u="sng">
                <a:solidFill>
                  <a:srgbClr val="CC0000"/>
                </a:solidFill>
                <a:latin typeface="Tw Cen MT Condensed Extra Bold" pitchFamily="34" charset="0"/>
                <a:cs typeface="Arial" charset="0"/>
              </a:defRPr>
            </a:lvl3pPr>
            <a:lvl4pPr marL="1600200" indent="-228600" eaLnBrk="0" hangingPunct="0">
              <a:defRPr sz="2400" b="1" u="sng">
                <a:solidFill>
                  <a:srgbClr val="CC0000"/>
                </a:solidFill>
                <a:latin typeface="Tw Cen MT Condensed Extra Bold" pitchFamily="34" charset="0"/>
                <a:cs typeface="Arial" charset="0"/>
              </a:defRPr>
            </a:lvl4pPr>
            <a:lvl5pPr marL="2057400" indent="-228600" eaLnBrk="0" hangingPunct="0">
              <a:defRPr sz="2400" b="1" u="sng">
                <a:solidFill>
                  <a:srgbClr val="CC0000"/>
                </a:solidFill>
                <a:latin typeface="Tw Cen MT Condensed Extra Bold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CC0000"/>
                </a:solidFill>
                <a:latin typeface="Tw Cen MT Condensed Extra Bold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CC0000"/>
                </a:solidFill>
                <a:latin typeface="Tw Cen MT Condensed Extra Bold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CC0000"/>
                </a:solidFill>
                <a:latin typeface="Tw Cen MT Condensed Extra Bold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CC0000"/>
                </a:solidFill>
                <a:latin typeface="Tw Cen MT Condensed Extra Bold" pitchFamily="34" charset="0"/>
                <a:cs typeface="Arial" charset="0"/>
              </a:defRPr>
            </a:lvl9pPr>
          </a:lstStyle>
          <a:p>
            <a:pPr eaLnBrk="1" hangingPunct="1"/>
            <a:r>
              <a:rPr lang="fr-FR" altLang="fr-FR" sz="1800" b="0" u="none" dirty="0"/>
              <a:t>Cellulose : </a:t>
            </a:r>
            <a:r>
              <a:rPr lang="fr-FR" altLang="fr-FR" sz="1800" b="0" u="none" dirty="0" smtClean="0"/>
              <a:t>10-60</a:t>
            </a:r>
            <a:r>
              <a:rPr lang="fr-FR" altLang="fr-FR" sz="1800" b="0" u="none" dirty="0"/>
              <a:t>%</a:t>
            </a:r>
          </a:p>
          <a:p>
            <a:pPr eaLnBrk="1" hangingPunct="1"/>
            <a:r>
              <a:rPr lang="fr-FR" altLang="fr-FR" sz="1800" b="0" u="none" dirty="0" err="1" smtClean="0"/>
              <a:t>Hemicelluloses</a:t>
            </a:r>
            <a:r>
              <a:rPr lang="fr-FR" altLang="fr-FR" sz="1800" b="0" u="none" dirty="0" smtClean="0"/>
              <a:t>: </a:t>
            </a:r>
            <a:r>
              <a:rPr lang="fr-FR" altLang="fr-FR" sz="1800" b="0" u="none" dirty="0"/>
              <a:t>10-40%</a:t>
            </a:r>
          </a:p>
          <a:p>
            <a:pPr eaLnBrk="1" hangingPunct="1"/>
            <a:r>
              <a:rPr lang="fr-FR" altLang="fr-FR" sz="1800" b="0" u="none" dirty="0" err="1" smtClean="0"/>
              <a:t>Lignin</a:t>
            </a:r>
            <a:r>
              <a:rPr lang="fr-FR" altLang="fr-FR" sz="1800" b="0" u="none" dirty="0" smtClean="0"/>
              <a:t>: 5-60</a:t>
            </a:r>
            <a:r>
              <a:rPr lang="fr-FR" altLang="fr-FR" sz="1800" b="0" u="none" dirty="0"/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142181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spect="1" noChangeArrowheads="1"/>
          </p:cNvSpPr>
          <p:nvPr/>
        </p:nvSpPr>
        <p:spPr bwMode="auto">
          <a:xfrm>
            <a:off x="441326" y="95946"/>
            <a:ext cx="8559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defPPr>
              <a:defRPr lang="fr-FR"/>
            </a:defPPr>
            <a:lvl1pPr>
              <a:spcBef>
                <a:spcPct val="0"/>
              </a:spcBef>
              <a:defRPr sz="2200" b="1">
                <a:solidFill>
                  <a:srgbClr val="003F6E"/>
                </a:solidFill>
                <a:latin typeface="Arial" charset="0"/>
              </a:defRPr>
            </a:lvl1pPr>
            <a:lvl2pPr marL="742950" indent="-285750">
              <a:defRPr sz="2400">
                <a:latin typeface="Arial" charset="0"/>
              </a:defRPr>
            </a:lvl2pPr>
            <a:lvl3pPr marL="1143000" indent="-228600">
              <a:defRPr sz="2400">
                <a:latin typeface="Arial" charset="0"/>
              </a:defRPr>
            </a:lvl3pPr>
            <a:lvl4pPr marL="1600200" indent="-228600">
              <a:defRPr sz="2400">
                <a:latin typeface="Arial" charset="0"/>
              </a:defRPr>
            </a:lvl4pPr>
            <a:lvl5pPr marL="2057400" indent="-228600">
              <a:defRPr sz="2400"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latin typeface="Arial" charset="0"/>
              </a:defRPr>
            </a:lvl9pPr>
          </a:lstStyle>
          <a:p>
            <a:r>
              <a:rPr lang="fr-FR" altLang="fr-FR" dirty="0" err="1"/>
              <a:t>Lignocellulosic</a:t>
            </a:r>
            <a:r>
              <a:rPr lang="fr-FR" altLang="fr-FR" dirty="0"/>
              <a:t> </a:t>
            </a:r>
            <a:r>
              <a:rPr lang="fr-FR" altLang="fr-FR" dirty="0" err="1"/>
              <a:t>pretreatments</a:t>
            </a:r>
            <a:r>
              <a:rPr lang="fr-FR" altLang="fr-FR" dirty="0"/>
              <a:t> </a:t>
            </a:r>
            <a:r>
              <a:rPr lang="fr-FR" altLang="fr-FR" dirty="0" smtClean="0"/>
              <a:t>- </a:t>
            </a:r>
            <a:r>
              <a:rPr lang="it-IT" altLang="fr-FR" dirty="0" smtClean="0"/>
              <a:t>categories</a:t>
            </a:r>
            <a:endParaRPr lang="it-IT" altLang="fr-FR" dirty="0"/>
          </a:p>
        </p:txBody>
      </p:sp>
      <p:sp>
        <p:nvSpPr>
          <p:cNvPr id="21" name="Rectangle 20"/>
          <p:cNvSpPr/>
          <p:nvPr/>
        </p:nvSpPr>
        <p:spPr>
          <a:xfrm>
            <a:off x="396044" y="540428"/>
            <a:ext cx="8352928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4" name="Groupe 48"/>
          <p:cNvGrpSpPr>
            <a:grpSpLocks/>
          </p:cNvGrpSpPr>
          <p:nvPr/>
        </p:nvGrpSpPr>
        <p:grpSpPr bwMode="auto">
          <a:xfrm>
            <a:off x="0" y="645740"/>
            <a:ext cx="9001126" cy="3204100"/>
            <a:chOff x="35496" y="2334604"/>
            <a:chExt cx="9001000" cy="3614675"/>
          </a:xfrm>
        </p:grpSpPr>
        <p:sp>
          <p:nvSpPr>
            <p:cNvPr id="25" name="Rectangle 24"/>
            <p:cNvSpPr/>
            <p:nvPr/>
          </p:nvSpPr>
          <p:spPr>
            <a:xfrm>
              <a:off x="6150461" y="2334604"/>
              <a:ext cx="2881272" cy="3600387"/>
            </a:xfrm>
            <a:prstGeom prst="rect">
              <a:avLst/>
            </a:prstGeom>
            <a:gradFill rotWithShape="1">
              <a:gsLst>
                <a:gs pos="0">
                  <a:srgbClr val="F79646">
                    <a:tint val="50000"/>
                    <a:satMod val="300000"/>
                  </a:srgbClr>
                </a:gs>
                <a:gs pos="35000">
                  <a:srgbClr val="F79646">
                    <a:tint val="37000"/>
                    <a:satMod val="300000"/>
                  </a:srgbClr>
                </a:gs>
                <a:gs pos="100000">
                  <a:srgbClr val="F7964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prstClr val="black"/>
                </a:solidFill>
                <a:latin typeface="Cambria" pitchFamily="18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79957" y="2348892"/>
              <a:ext cx="2879685" cy="3600387"/>
            </a:xfrm>
            <a:prstGeom prst="rect">
              <a:avLst/>
            </a:prstGeom>
            <a:gradFill rotWithShape="1">
              <a:gsLst>
                <a:gs pos="0">
                  <a:srgbClr val="F79646">
                    <a:tint val="50000"/>
                    <a:satMod val="300000"/>
                  </a:srgbClr>
                </a:gs>
                <a:gs pos="35000">
                  <a:srgbClr val="F79646">
                    <a:tint val="37000"/>
                    <a:satMod val="300000"/>
                  </a:srgbClr>
                </a:gs>
                <a:gs pos="100000">
                  <a:srgbClr val="F7964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prstClr val="black"/>
                </a:solidFill>
                <a:latin typeface="Cambria" pitchFamily="18" charset="0"/>
              </a:endParaRPr>
            </a:p>
          </p:txBody>
        </p:sp>
        <p:sp>
          <p:nvSpPr>
            <p:cNvPr id="27" name="ZoneTexte 26"/>
            <p:cNvSpPr txBox="1">
              <a:spLocks noChangeArrowheads="1"/>
            </p:cNvSpPr>
            <p:nvPr/>
          </p:nvSpPr>
          <p:spPr bwMode="auto">
            <a:xfrm>
              <a:off x="1043608" y="2380817"/>
              <a:ext cx="129614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fr-FR" sz="2000" b="1">
                  <a:solidFill>
                    <a:srgbClr val="000000"/>
                  </a:solidFill>
                  <a:latin typeface="Cambria" pitchFamily="18" charset="0"/>
                  <a:cs typeface="Arial" charset="0"/>
                </a:rPr>
                <a:t>Physical</a:t>
              </a:r>
            </a:p>
          </p:txBody>
        </p:sp>
        <p:pic>
          <p:nvPicPr>
            <p:cNvPr id="28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22080" y="3068960"/>
              <a:ext cx="1214416" cy="112465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47657" y="3343470"/>
              <a:ext cx="1341827" cy="132025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0" name="Picture 5" descr="http://www.netzsch-grinding.com/typo3temp/pics/dd71d3df0c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7504" y="2708919"/>
              <a:ext cx="1440160" cy="129614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1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32186" y="3717031"/>
              <a:ext cx="1399654" cy="131732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2" name="ZoneTexte 31"/>
            <p:cNvSpPr txBox="1">
              <a:spLocks noChangeArrowheads="1"/>
            </p:cNvSpPr>
            <p:nvPr/>
          </p:nvSpPr>
          <p:spPr bwMode="auto">
            <a:xfrm>
              <a:off x="1142976" y="2886035"/>
              <a:ext cx="1928826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fr-FR" sz="1600">
                  <a:solidFill>
                    <a:srgbClr val="000000"/>
                  </a:solidFill>
                  <a:latin typeface="Cambria" pitchFamily="18" charset="0"/>
                  <a:cs typeface="Arial" charset="0"/>
                </a:rPr>
                <a:t>Mechanical (i.e. chipping, grinding, milling, …)</a:t>
              </a:r>
            </a:p>
          </p:txBody>
        </p:sp>
        <p:sp>
          <p:nvSpPr>
            <p:cNvPr id="33" name="ZoneTexte 32"/>
            <p:cNvSpPr txBox="1">
              <a:spLocks noChangeArrowheads="1"/>
            </p:cNvSpPr>
            <p:nvPr/>
          </p:nvSpPr>
          <p:spPr bwMode="auto">
            <a:xfrm>
              <a:off x="35496" y="4007343"/>
              <a:ext cx="1907704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fr-FR" sz="1600">
                  <a:solidFill>
                    <a:srgbClr val="000000"/>
                  </a:solidFill>
                  <a:latin typeface="Cambria" pitchFamily="18" charset="0"/>
                  <a:cs typeface="Arial" charset="0"/>
                </a:rPr>
                <a:t> Steam explosion, Liquid Hot Water</a:t>
              </a:r>
            </a:p>
          </p:txBody>
        </p:sp>
        <p:sp>
          <p:nvSpPr>
            <p:cNvPr id="34" name="ZoneTexte 33"/>
            <p:cNvSpPr txBox="1">
              <a:spLocks noChangeArrowheads="1"/>
            </p:cNvSpPr>
            <p:nvPr/>
          </p:nvSpPr>
          <p:spPr bwMode="auto">
            <a:xfrm>
              <a:off x="1331640" y="5013176"/>
              <a:ext cx="1907704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fr-FR" sz="1600" dirty="0" err="1">
                  <a:solidFill>
                    <a:srgbClr val="000000"/>
                  </a:solidFill>
                  <a:latin typeface="Cambria" pitchFamily="18" charset="0"/>
                  <a:cs typeface="Arial" charset="0"/>
                </a:rPr>
                <a:t>Microwaves</a:t>
              </a:r>
              <a:r>
                <a:rPr lang="fr-FR" sz="1600" dirty="0">
                  <a:solidFill>
                    <a:srgbClr val="000000"/>
                  </a:solidFill>
                  <a:latin typeface="Cambria" pitchFamily="18" charset="0"/>
                  <a:cs typeface="Arial" charset="0"/>
                </a:rPr>
                <a:t>, </a:t>
              </a:r>
            </a:p>
            <a:p>
              <a:pPr algn="ctr" eaLnBrk="1" hangingPunct="1">
                <a:spcBef>
                  <a:spcPct val="0"/>
                </a:spcBef>
              </a:pPr>
              <a:r>
                <a:rPr lang="fr-FR" sz="1600" dirty="0" err="1" smtClean="0">
                  <a:solidFill>
                    <a:srgbClr val="000000"/>
                  </a:solidFill>
                  <a:latin typeface="Cambria" pitchFamily="18" charset="0"/>
                  <a:cs typeface="Arial" charset="0"/>
                </a:rPr>
                <a:t>Ultrasound</a:t>
              </a:r>
              <a:endParaRPr lang="fr-FR" sz="1600" dirty="0">
                <a:solidFill>
                  <a:srgbClr val="000000"/>
                </a:solidFill>
                <a:latin typeface="Cambria" pitchFamily="18" charset="0"/>
                <a:cs typeface="Arial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131079" y="2348892"/>
              <a:ext cx="2881272" cy="3600387"/>
            </a:xfrm>
            <a:prstGeom prst="rect">
              <a:avLst/>
            </a:prstGeom>
            <a:gradFill rotWithShape="1">
              <a:gsLst>
                <a:gs pos="0">
                  <a:srgbClr val="F79646">
                    <a:tint val="50000"/>
                    <a:satMod val="300000"/>
                  </a:srgbClr>
                </a:gs>
                <a:gs pos="35000">
                  <a:srgbClr val="F79646">
                    <a:tint val="37000"/>
                    <a:satMod val="300000"/>
                  </a:srgbClr>
                </a:gs>
                <a:gs pos="100000">
                  <a:srgbClr val="F7964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kern="0">
                <a:solidFill>
                  <a:prstClr val="black"/>
                </a:solidFill>
                <a:latin typeface="Cambria" pitchFamily="18" charset="0"/>
              </a:endParaRPr>
            </a:p>
          </p:txBody>
        </p:sp>
        <p:sp>
          <p:nvSpPr>
            <p:cNvPr id="36" name="ZoneTexte 36"/>
            <p:cNvSpPr txBox="1">
              <a:spLocks noChangeArrowheads="1"/>
            </p:cNvSpPr>
            <p:nvPr/>
          </p:nvSpPr>
          <p:spPr bwMode="auto">
            <a:xfrm>
              <a:off x="3563888" y="2380817"/>
              <a:ext cx="216024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fr-FR" sz="2000" b="1">
                  <a:solidFill>
                    <a:srgbClr val="000000"/>
                  </a:solidFill>
                  <a:latin typeface="Cambria" pitchFamily="18" charset="0"/>
                  <a:cs typeface="Arial" charset="0"/>
                </a:rPr>
                <a:t>Chemical</a:t>
              </a:r>
            </a:p>
          </p:txBody>
        </p:sp>
        <p:sp>
          <p:nvSpPr>
            <p:cNvPr id="37" name="ZoneTexte 37"/>
            <p:cNvSpPr txBox="1">
              <a:spLocks noChangeArrowheads="1"/>
            </p:cNvSpPr>
            <p:nvPr/>
          </p:nvSpPr>
          <p:spPr bwMode="auto">
            <a:xfrm>
              <a:off x="6156176" y="3429000"/>
              <a:ext cx="1512168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fr-FR" sz="1600">
                  <a:solidFill>
                    <a:srgbClr val="000000"/>
                  </a:solidFill>
                  <a:latin typeface="Cambria" pitchFamily="18" charset="0"/>
                  <a:cs typeface="Arial" charset="0"/>
                </a:rPr>
                <a:t>Enzymes or fungi</a:t>
              </a:r>
            </a:p>
          </p:txBody>
        </p:sp>
        <p:sp>
          <p:nvSpPr>
            <p:cNvPr id="38" name="ZoneTexte 38"/>
            <p:cNvSpPr txBox="1">
              <a:spLocks noChangeArrowheads="1"/>
            </p:cNvSpPr>
            <p:nvPr/>
          </p:nvSpPr>
          <p:spPr bwMode="auto">
            <a:xfrm>
              <a:off x="7519043" y="4843899"/>
              <a:ext cx="151216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fr-FR" sz="1600">
                  <a:solidFill>
                    <a:srgbClr val="000000"/>
                  </a:solidFill>
                  <a:latin typeface="Cambria" pitchFamily="18" charset="0"/>
                  <a:cs typeface="Arial" charset="0"/>
                </a:rPr>
                <a:t>Ensiling</a:t>
              </a:r>
            </a:p>
          </p:txBody>
        </p:sp>
        <p:pic>
          <p:nvPicPr>
            <p:cNvPr id="39" name="Picture 2" descr="http://topsytasty.com/wp-content/uploads/2011/12/microwave-2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23528" y="4725143"/>
              <a:ext cx="1368153" cy="122169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0" name="Picture 4" descr="ensilage1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443358" y="4382915"/>
              <a:ext cx="1378722" cy="140593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1" name="Picture 11" descr="http://www.naskeo.com/images/images/Big%20images/table_agitante_big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499992" y="3200370"/>
              <a:ext cx="1224136" cy="120448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2" name="Picture 6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419872" y="3056354"/>
              <a:ext cx="1255638" cy="118177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3" name="ZoneTexte 43"/>
            <p:cNvSpPr txBox="1">
              <a:spLocks noChangeArrowheads="1"/>
            </p:cNvSpPr>
            <p:nvPr/>
          </p:nvSpPr>
          <p:spPr bwMode="auto">
            <a:xfrm>
              <a:off x="3406879" y="4440014"/>
              <a:ext cx="2448272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GB" sz="1600" dirty="0">
                  <a:solidFill>
                    <a:srgbClr val="000000"/>
                  </a:solidFill>
                  <a:latin typeface="Cambria" pitchFamily="18" charset="0"/>
                  <a:cs typeface="Arial" charset="0"/>
                </a:rPr>
                <a:t>Oxidative, alkaline, dilute-acid, ionic liquids, wet oxidation and inorganic salts </a:t>
              </a:r>
              <a:r>
                <a:rPr lang="en-GB" sz="1600" dirty="0" err="1">
                  <a:solidFill>
                    <a:srgbClr val="000000"/>
                  </a:solidFill>
                  <a:latin typeface="Cambria" pitchFamily="18" charset="0"/>
                  <a:cs typeface="Arial" charset="0"/>
                </a:rPr>
                <a:t>pretreatments</a:t>
              </a:r>
              <a:endParaRPr lang="fr-FR" sz="1600" dirty="0">
                <a:solidFill>
                  <a:srgbClr val="000000"/>
                </a:solidFill>
                <a:latin typeface="Cambria" pitchFamily="18" charset="0"/>
                <a:cs typeface="Arial" charset="0"/>
              </a:endParaRPr>
            </a:p>
          </p:txBody>
        </p:sp>
        <p:sp>
          <p:nvSpPr>
            <p:cNvPr id="44" name="ZoneTexte 47"/>
            <p:cNvSpPr txBox="1">
              <a:spLocks noChangeArrowheads="1"/>
            </p:cNvSpPr>
            <p:nvPr/>
          </p:nvSpPr>
          <p:spPr bwMode="auto">
            <a:xfrm>
              <a:off x="6588224" y="2384460"/>
              <a:ext cx="216024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fr-FR" sz="2000" b="1">
                  <a:solidFill>
                    <a:srgbClr val="000000"/>
                  </a:solidFill>
                  <a:latin typeface="Cambria" pitchFamily="18" charset="0"/>
                  <a:cs typeface="Arial" charset="0"/>
                </a:rPr>
                <a:t>Biological</a:t>
              </a:r>
            </a:p>
          </p:txBody>
        </p:sp>
      </p:grpSp>
      <p:graphicFrame>
        <p:nvGraphicFramePr>
          <p:cNvPr id="45" name="Tableau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7019803"/>
              </p:ext>
            </p:extLst>
          </p:nvPr>
        </p:nvGraphicFramePr>
        <p:xfrm>
          <a:off x="144463" y="3985344"/>
          <a:ext cx="8851378" cy="246403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308556"/>
                <a:gridCol w="2730674"/>
                <a:gridCol w="1164921"/>
                <a:gridCol w="977030"/>
                <a:gridCol w="1643570"/>
                <a:gridCol w="1026627"/>
              </a:tblGrid>
              <a:tr h="144016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kumimoji="0" lang="fr-FR" alt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Pretreatments</a:t>
                      </a:r>
                      <a:endParaRPr kumimoji="0" lang="fr-FR" alt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Mechanical</a:t>
                      </a:r>
                      <a:endParaRPr kumimoji="0" lang="fr-FR" alt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Chemical </a:t>
                      </a:r>
                      <a:endParaRPr kumimoji="0" lang="fr-FR" alt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Physicochemical</a:t>
                      </a:r>
                      <a:endParaRPr kumimoji="0" lang="fr-FR" alt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Biological</a:t>
                      </a:r>
                      <a:endParaRPr kumimoji="0" lang="fr-FR" alt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222225">
                <a:tc rowSpan="9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kumimoji="0" lang="fr-FR" altLang="fr-FR" sz="16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kumimoji="0" lang="fr-FR" altLang="fr-FR" sz="16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kumimoji="0" lang="fr-FR" altLang="fr-FR" sz="16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Physico-</a:t>
                      </a:r>
                      <a:r>
                        <a:rPr kumimoji="0" lang="fr-FR" altLang="fr-FR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chemical</a:t>
                      </a:r>
                      <a:endParaRPr kumimoji="0" lang="fr-FR" altLang="fr-FR" sz="16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properties</a:t>
                      </a:r>
                      <a:endParaRPr kumimoji="0" lang="fr-FR" alt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Particles size</a:t>
                      </a:r>
                      <a:endParaRPr kumimoji="0" lang="fr-FR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●●●</a:t>
                      </a:r>
                      <a:endParaRPr kumimoji="0" lang="fr-FR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○</a:t>
                      </a:r>
                      <a:endParaRPr kumimoji="0" lang="fr-FR" alt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○</a:t>
                      </a:r>
                      <a:endParaRPr kumimoji="0" lang="fr-FR" alt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○</a:t>
                      </a:r>
                      <a:endParaRPr kumimoji="0" lang="fr-FR" alt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2129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Specific surface area (SA)</a:t>
                      </a:r>
                      <a:endParaRPr kumimoji="0" lang="fr-FR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●●●</a:t>
                      </a:r>
                      <a:endParaRPr kumimoji="0" lang="fr-FR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●●</a:t>
                      </a:r>
                      <a:endParaRPr kumimoji="0" lang="fr-FR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●</a:t>
                      </a:r>
                      <a:endParaRPr kumimoji="0" lang="fr-FR" alt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●</a:t>
                      </a:r>
                      <a:endParaRPr kumimoji="0" lang="fr-FR" alt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22222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Polymerization degree</a:t>
                      </a:r>
                      <a:endParaRPr kumimoji="0" lang="fr-FR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●●</a:t>
                      </a:r>
                      <a:endParaRPr kumimoji="0" lang="fr-FR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●●●</a:t>
                      </a:r>
                      <a:endParaRPr kumimoji="0" lang="fr-FR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●●</a:t>
                      </a:r>
                      <a:endParaRPr kumimoji="0" lang="fr-FR" alt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●●●</a:t>
                      </a:r>
                      <a:endParaRPr kumimoji="0" lang="fr-FR" alt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22222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Pore volume</a:t>
                      </a:r>
                      <a:endParaRPr kumimoji="0" lang="fr-FR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●●</a:t>
                      </a:r>
                      <a:endParaRPr kumimoji="0" lang="fr-FR" alt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●●</a:t>
                      </a:r>
                      <a:endParaRPr kumimoji="0" lang="fr-FR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●</a:t>
                      </a:r>
                      <a:endParaRPr kumimoji="0" lang="fr-FR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●</a:t>
                      </a:r>
                      <a:endParaRPr kumimoji="0" lang="fr-FR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2129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Crystallinity (</a:t>
                      </a:r>
                      <a:r>
                        <a:rPr kumimoji="0" lang="en-US" altLang="fr-FR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CrI</a:t>
                      </a:r>
                      <a:r>
                        <a:rPr kumimoji="0" lang="en-US" altLang="fr-FR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kumimoji="0" lang="fr-FR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●●●</a:t>
                      </a:r>
                      <a:endParaRPr kumimoji="0" lang="fr-FR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●●</a:t>
                      </a:r>
                      <a:endParaRPr kumimoji="0" lang="fr-FR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●</a:t>
                      </a:r>
                      <a:endParaRPr kumimoji="0" lang="fr-FR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○</a:t>
                      </a:r>
                      <a:endParaRPr kumimoji="0" lang="fr-FR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22222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Lignin </a:t>
                      </a:r>
                      <a:r>
                        <a:rPr kumimoji="0" lang="en-US" altLang="fr-FR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solubilisation</a:t>
                      </a:r>
                      <a:r>
                        <a:rPr kumimoji="0" lang="en-US" altLang="fr-FR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(</a:t>
                      </a:r>
                      <a:r>
                        <a:rPr kumimoji="0" lang="en-US" altLang="fr-FR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LiG</a:t>
                      </a:r>
                      <a:r>
                        <a:rPr kumimoji="0" lang="en-US" altLang="fr-FR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kumimoji="0" lang="fr-FR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○</a:t>
                      </a:r>
                      <a:endParaRPr kumimoji="0" lang="fr-FR" alt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●●</a:t>
                      </a:r>
                      <a:endParaRPr kumimoji="0" lang="fr-FR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●</a:t>
                      </a:r>
                      <a:endParaRPr kumimoji="0" lang="fr-FR" alt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●●</a:t>
                      </a:r>
                      <a:endParaRPr kumimoji="0" lang="fr-FR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26947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Hemicelluloses </a:t>
                      </a:r>
                      <a:r>
                        <a:rPr kumimoji="0" lang="en-US" altLang="fr-FR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solubilisation</a:t>
                      </a:r>
                      <a:endParaRPr kumimoji="0" lang="fr-FR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○</a:t>
                      </a:r>
                      <a:endParaRPr kumimoji="0" lang="fr-FR" alt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●●●</a:t>
                      </a:r>
                      <a:endParaRPr kumimoji="0" lang="fr-FR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●●</a:t>
                      </a:r>
                      <a:endParaRPr kumimoji="0" lang="fr-FR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●●</a:t>
                      </a:r>
                      <a:endParaRPr kumimoji="0" lang="fr-FR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22222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LCCs degradation</a:t>
                      </a:r>
                      <a:endParaRPr kumimoji="0" lang="fr-FR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nd</a:t>
                      </a:r>
                      <a:endParaRPr kumimoji="0" lang="fr-FR" alt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●●</a:t>
                      </a:r>
                      <a:endParaRPr kumimoji="0" lang="fr-FR" alt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nd</a:t>
                      </a:r>
                      <a:endParaRPr kumimoji="0" lang="fr-FR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nd</a:t>
                      </a:r>
                      <a:endParaRPr kumimoji="0" lang="fr-FR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22222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Cellulose </a:t>
                      </a:r>
                      <a:r>
                        <a:rPr kumimoji="0" lang="en-US" altLang="fr-FR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solubilisation</a:t>
                      </a:r>
                      <a:endParaRPr kumimoji="0" lang="fr-FR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○</a:t>
                      </a:r>
                      <a:endParaRPr kumimoji="0" lang="fr-FR" alt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●●</a:t>
                      </a:r>
                      <a:endParaRPr kumimoji="0" lang="fr-FR" alt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●</a:t>
                      </a:r>
                      <a:endParaRPr kumimoji="0" lang="fr-FR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800000"/>
                          </a:solidFill>
                          <a:latin typeface="Tw Cen MT Condensed Extra Bold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●●</a:t>
                      </a:r>
                      <a:endParaRPr kumimoji="0" lang="fr-FR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</a:tbl>
          </a:graphicData>
        </a:graphic>
      </p:graphicFrame>
      <p:sp>
        <p:nvSpPr>
          <p:cNvPr id="46" name="Rectangle 3"/>
          <p:cNvSpPr>
            <a:spLocks noChangeArrowheads="1"/>
          </p:cNvSpPr>
          <p:nvPr/>
        </p:nvSpPr>
        <p:spPr bwMode="auto">
          <a:xfrm>
            <a:off x="98382" y="6524624"/>
            <a:ext cx="62087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 u="sng">
                <a:solidFill>
                  <a:srgbClr val="CC0000"/>
                </a:solidFill>
                <a:latin typeface="Tw Cen MT Condensed Extra Bold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 u="sng">
                <a:solidFill>
                  <a:srgbClr val="CC0000"/>
                </a:solidFill>
                <a:latin typeface="Tw Cen MT Condensed Extra Bold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 u="sng">
                <a:solidFill>
                  <a:srgbClr val="CC0000"/>
                </a:solidFill>
                <a:latin typeface="Tw Cen MT Condensed Extra Bold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 u="sng">
                <a:solidFill>
                  <a:srgbClr val="CC0000"/>
                </a:solidFill>
                <a:latin typeface="Tw Cen MT Condensed Extra Bold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 u="sng">
                <a:solidFill>
                  <a:srgbClr val="CC0000"/>
                </a:solidFill>
                <a:latin typeface="Tw Cen MT Condensed Extra Bold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CC0000"/>
                </a:solidFill>
                <a:latin typeface="Tw Cen MT Condensed Extra Bold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CC0000"/>
                </a:solidFill>
                <a:latin typeface="Tw Cen MT Condensed Extra Bold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CC0000"/>
                </a:solidFill>
                <a:latin typeface="Tw Cen MT Condensed Extra Bold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CC0000"/>
                </a:solidFill>
                <a:latin typeface="Tw Cen MT Condensed Extra Bold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fr-FR" sz="1400" u="none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●●●</a:t>
            </a:r>
            <a:r>
              <a:rPr lang="en-GB" altLang="fr-FR" sz="1400" u="none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 major positive effect, </a:t>
            </a:r>
            <a:r>
              <a:rPr lang="en-US" altLang="fr-FR" sz="1400" u="none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●</a:t>
            </a:r>
            <a:r>
              <a:rPr lang="en-GB" altLang="fr-FR" sz="1400" u="none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 minor positive effect, </a:t>
            </a:r>
            <a:r>
              <a:rPr lang="en-US" altLang="fr-FR" sz="1400" u="none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○ </a:t>
            </a:r>
            <a:r>
              <a:rPr lang="en-US" altLang="fr-FR" sz="1400" u="none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No </a:t>
            </a:r>
            <a:r>
              <a:rPr lang="en-US" altLang="fr-FR" sz="1400" u="none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effect</a:t>
            </a:r>
            <a:endParaRPr lang="fr-FR" altLang="fr-FR" sz="1400" u="none" dirty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47" name="Picture 4" descr="http://upload.wikimedia.org/wikipedia/fr/d/d4/INRA_logo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402" y="69793"/>
            <a:ext cx="1114714" cy="456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8" descr="http://www.supagro.fr/plantlippol-green/Images/logo%20IATE%20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592" y="-11743"/>
            <a:ext cx="935183" cy="53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49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2" t="11111" r="12054" b="12500"/>
          <a:stretch/>
        </p:blipFill>
        <p:spPr bwMode="auto">
          <a:xfrm>
            <a:off x="1154394" y="795656"/>
            <a:ext cx="6836228" cy="5449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spect="1" noChangeArrowheads="1"/>
          </p:cNvSpPr>
          <p:nvPr/>
        </p:nvSpPr>
        <p:spPr bwMode="auto">
          <a:xfrm>
            <a:off x="392113" y="146050"/>
            <a:ext cx="8559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defPPr>
              <a:defRPr lang="fr-FR"/>
            </a:defPPr>
            <a:lvl1pPr>
              <a:spcBef>
                <a:spcPct val="0"/>
              </a:spcBef>
              <a:defRPr sz="2200" b="1">
                <a:solidFill>
                  <a:srgbClr val="003F6E"/>
                </a:solidFill>
                <a:latin typeface="Arial" charset="0"/>
              </a:defRPr>
            </a:lvl1pPr>
            <a:lvl2pPr marL="742950" indent="-285750">
              <a:defRPr sz="2400">
                <a:latin typeface="Arial" charset="0"/>
              </a:defRPr>
            </a:lvl2pPr>
            <a:lvl3pPr marL="1143000" indent="-228600">
              <a:defRPr sz="2400">
                <a:latin typeface="Arial" charset="0"/>
              </a:defRPr>
            </a:lvl3pPr>
            <a:lvl4pPr marL="1600200" indent="-228600">
              <a:defRPr sz="2400">
                <a:latin typeface="Arial" charset="0"/>
              </a:defRPr>
            </a:lvl4pPr>
            <a:lvl5pPr marL="2057400" indent="-228600">
              <a:defRPr sz="2400"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latin typeface="Arial" charset="0"/>
              </a:defRPr>
            </a:lvl9pPr>
          </a:lstStyle>
          <a:p>
            <a:r>
              <a:rPr lang="fr-FR" altLang="fr-FR" dirty="0" err="1"/>
              <a:t>Lignocellulosic</a:t>
            </a:r>
            <a:r>
              <a:rPr lang="fr-FR" altLang="fr-FR" dirty="0"/>
              <a:t> </a:t>
            </a:r>
            <a:r>
              <a:rPr lang="fr-FR" altLang="fr-FR" dirty="0" err="1"/>
              <a:t>pretreatments</a:t>
            </a:r>
            <a:r>
              <a:rPr lang="fr-FR" altLang="fr-FR" dirty="0"/>
              <a:t> </a:t>
            </a:r>
            <a:r>
              <a:rPr lang="fr-FR" altLang="fr-FR" dirty="0" smtClean="0"/>
              <a:t>- </a:t>
            </a:r>
            <a:r>
              <a:rPr lang="it-IT" altLang="fr-FR" dirty="0" smtClean="0"/>
              <a:t>drawbacks</a:t>
            </a:r>
            <a:endParaRPr lang="it-IT" altLang="fr-FR" dirty="0"/>
          </a:p>
        </p:txBody>
      </p:sp>
      <p:sp>
        <p:nvSpPr>
          <p:cNvPr id="6" name="Rectangle 5"/>
          <p:cNvSpPr/>
          <p:nvPr/>
        </p:nvSpPr>
        <p:spPr>
          <a:xfrm>
            <a:off x="396044" y="590532"/>
            <a:ext cx="8352928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ctangle 3"/>
          <p:cNvSpPr/>
          <p:nvPr/>
        </p:nvSpPr>
        <p:spPr>
          <a:xfrm>
            <a:off x="50514" y="6342294"/>
            <a:ext cx="90439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F. </a:t>
            </a:r>
            <a:r>
              <a:rPr lang="fr-FR" sz="1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Monlau</a:t>
            </a:r>
            <a:r>
              <a:rPr lang="fr-FR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</a:t>
            </a:r>
            <a:r>
              <a:rPr lang="fr-FR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fr-FR" sz="1200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Sambusiti</a:t>
            </a:r>
            <a:r>
              <a:rPr lang="fr-FR" sz="1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 A</a:t>
            </a:r>
            <a:r>
              <a:rPr lang="fr-FR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fr-FR" sz="1200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Barakat</a:t>
            </a:r>
            <a:r>
              <a:rPr lang="fr-FR" sz="1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 </a:t>
            </a:r>
            <a:r>
              <a:rPr lang="fr-FR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M. </a:t>
            </a:r>
            <a:r>
              <a:rPr lang="fr-FR" sz="1200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Quéméneur</a:t>
            </a:r>
            <a:r>
              <a:rPr lang="fr-FR" sz="1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E</a:t>
            </a:r>
            <a:r>
              <a:rPr lang="fr-FR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fr-FR" sz="1200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Trably</a:t>
            </a:r>
            <a:r>
              <a:rPr lang="fr-FR" sz="1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J.-P. </a:t>
            </a:r>
            <a:r>
              <a:rPr lang="fr-FR" sz="1200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Steyer</a:t>
            </a:r>
            <a:r>
              <a:rPr lang="fr-FR" sz="1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H. </a:t>
            </a:r>
            <a:r>
              <a:rPr lang="fr-FR" sz="1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Carrère (2014). </a:t>
            </a:r>
            <a:r>
              <a:rPr lang="en-US" sz="1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 </a:t>
            </a:r>
            <a:r>
              <a:rPr lang="en-US" sz="1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furanic</a:t>
            </a:r>
            <a:r>
              <a:rPr lang="en-US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phenolic compounds of </a:t>
            </a:r>
            <a:r>
              <a:rPr lang="en-US" sz="1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lignocellulosic</a:t>
            </a:r>
            <a:r>
              <a:rPr lang="en-US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algae </a:t>
            </a:r>
            <a:r>
              <a:rPr lang="en-US" sz="1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biomass </a:t>
            </a:r>
            <a:r>
              <a:rPr lang="fr-FR" sz="1200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hydrolyzate</a:t>
            </a:r>
            <a:r>
              <a:rPr lang="fr-FR" sz="1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inhibit</a:t>
            </a:r>
            <a:r>
              <a:rPr lang="fr-FR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anaerobic</a:t>
            </a:r>
            <a:r>
              <a:rPr lang="fr-FR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mixed cultures? A </a:t>
            </a:r>
            <a:r>
              <a:rPr lang="fr-FR" sz="1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comprehensive</a:t>
            </a:r>
            <a:r>
              <a:rPr lang="fr-FR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200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review</a:t>
            </a:r>
            <a:r>
              <a:rPr lang="fr-FR" sz="1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fr-FR" sz="1200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Biotechnology</a:t>
            </a:r>
            <a:r>
              <a:rPr lang="fr-FR" sz="1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Advance.</a:t>
            </a:r>
            <a:endParaRPr lang="fr-FR" sz="12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4" descr="http://upload.wikimedia.org/wikipedia/fr/d/d4/INRA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402" y="82319"/>
            <a:ext cx="1114714" cy="456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www.supagro.fr/plantlippol-green/Images/logo%20IATE%2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592" y="783"/>
            <a:ext cx="935183" cy="53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60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lèche vers le bas 15"/>
          <p:cNvSpPr/>
          <p:nvPr/>
        </p:nvSpPr>
        <p:spPr>
          <a:xfrm>
            <a:off x="5120326" y="1798216"/>
            <a:ext cx="360040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18" name="Picture 8" descr="https://encrypted-tbn0.gstatic.com/images?q=tbn:ANd9GcRtKJ5AxznBnMcUi89eK8Gvye-NT2WP9Pa2k7G2O1Tc-XF-CWN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24979" y="686308"/>
            <a:ext cx="824260" cy="1238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Flèche vers le bas 19"/>
          <p:cNvSpPr/>
          <p:nvPr/>
        </p:nvSpPr>
        <p:spPr>
          <a:xfrm>
            <a:off x="5156331" y="3382392"/>
            <a:ext cx="360040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3310032" y="2302250"/>
            <a:ext cx="4320480" cy="10461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5" name="Rectangle à coins arrondis 24"/>
          <p:cNvSpPr/>
          <p:nvPr/>
        </p:nvSpPr>
        <p:spPr>
          <a:xfrm>
            <a:off x="4040551" y="3814440"/>
            <a:ext cx="2735392" cy="52461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3404962" y="2302272"/>
            <a:ext cx="41764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Pretreatments: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Mechanical (chipping, milling,....)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Physico-chemical (steam explosion,...)</a:t>
            </a:r>
            <a:endParaRPr lang="it-IT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4213996" y="3886448"/>
            <a:ext cx="2536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Enzymatic hydrolysis </a:t>
            </a:r>
            <a:endParaRPr lang="it-IT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1" name="Rectangle à coins arrondis 30"/>
          <p:cNvSpPr/>
          <p:nvPr/>
        </p:nvSpPr>
        <p:spPr>
          <a:xfrm>
            <a:off x="4102576" y="4904771"/>
            <a:ext cx="2735392" cy="6023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4313969" y="5021273"/>
            <a:ext cx="2235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Fermentation</a:t>
            </a:r>
            <a:endParaRPr lang="it-IT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7" name="Accolade ouvrante 26"/>
          <p:cNvSpPr/>
          <p:nvPr/>
        </p:nvSpPr>
        <p:spPr>
          <a:xfrm>
            <a:off x="3752174" y="3742432"/>
            <a:ext cx="350402" cy="1857535"/>
          </a:xfrm>
          <a:prstGeom prst="leftBrace">
            <a:avLst/>
          </a:prstGeom>
          <a:ln w="730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0" name="Flèche angle droit à deux pointes 29"/>
          <p:cNvSpPr/>
          <p:nvPr/>
        </p:nvSpPr>
        <p:spPr>
          <a:xfrm rot="18927555">
            <a:off x="2977843" y="4318187"/>
            <a:ext cx="699020" cy="706328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8" name="Rectangle à coins arrondis 37"/>
          <p:cNvSpPr/>
          <p:nvPr/>
        </p:nvSpPr>
        <p:spPr>
          <a:xfrm>
            <a:off x="2334362" y="4949588"/>
            <a:ext cx="780930" cy="80906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2394648" y="5174290"/>
            <a:ext cx="64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SHF </a:t>
            </a:r>
            <a:endParaRPr lang="it-IT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0" name="Rectangle à coins arrondis 39"/>
          <p:cNvSpPr/>
          <p:nvPr/>
        </p:nvSpPr>
        <p:spPr>
          <a:xfrm>
            <a:off x="2312014" y="3609273"/>
            <a:ext cx="780930" cy="80906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2401329" y="3833975"/>
            <a:ext cx="569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SSF </a:t>
            </a:r>
            <a:endParaRPr lang="it-IT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2" name="Flèche angle droit à deux pointes 41"/>
          <p:cNvSpPr/>
          <p:nvPr/>
        </p:nvSpPr>
        <p:spPr>
          <a:xfrm rot="18927555">
            <a:off x="3968607" y="993583"/>
            <a:ext cx="699020" cy="706328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3" name="Rectangle à coins arrondis 42"/>
          <p:cNvSpPr/>
          <p:nvPr/>
        </p:nvSpPr>
        <p:spPr>
          <a:xfrm>
            <a:off x="2167998" y="1537375"/>
            <a:ext cx="1811390" cy="54887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2384022" y="1644908"/>
            <a:ext cx="1451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De-barked </a:t>
            </a:r>
            <a:endParaRPr lang="it-IT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7" name="Rectangle à coins arrondis 46"/>
          <p:cNvSpPr/>
          <p:nvPr/>
        </p:nvSpPr>
        <p:spPr>
          <a:xfrm>
            <a:off x="2167998" y="725369"/>
            <a:ext cx="1811390" cy="54887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2528038" y="832902"/>
            <a:ext cx="1104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Barked  </a:t>
            </a:r>
            <a:endParaRPr lang="it-IT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9" name="Flèche vers le bas 48"/>
          <p:cNvSpPr/>
          <p:nvPr/>
        </p:nvSpPr>
        <p:spPr>
          <a:xfrm>
            <a:off x="5190474" y="4390504"/>
            <a:ext cx="360040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55" name="Rectangle à coins arrondis 54"/>
          <p:cNvSpPr/>
          <p:nvPr/>
        </p:nvSpPr>
        <p:spPr>
          <a:xfrm>
            <a:off x="4074372" y="6164432"/>
            <a:ext cx="2735392" cy="6023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4285765" y="6280934"/>
            <a:ext cx="2235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Ethanol</a:t>
            </a:r>
            <a:endParaRPr lang="it-IT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57" name="Flèche vers le bas 56"/>
          <p:cNvSpPr/>
          <p:nvPr/>
        </p:nvSpPr>
        <p:spPr>
          <a:xfrm>
            <a:off x="5162270" y="5650165"/>
            <a:ext cx="360040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5" name="Rectangle 2"/>
          <p:cNvSpPr txBox="1">
            <a:spLocks noChangeAspect="1" noChangeArrowheads="1"/>
          </p:cNvSpPr>
          <p:nvPr/>
        </p:nvSpPr>
        <p:spPr bwMode="auto">
          <a:xfrm>
            <a:off x="148273" y="102198"/>
            <a:ext cx="675748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fr-FR" sz="2200" b="1" dirty="0" smtClean="0">
                <a:solidFill>
                  <a:srgbClr val="003F6E"/>
                </a:solidFill>
                <a:latin typeface="Cambria" panose="02040503050406030204" pitchFamily="18" charset="0"/>
              </a:rPr>
              <a:t>Introduction – Softwood-to-ethanol process scheme</a:t>
            </a:r>
            <a:endParaRPr lang="it-IT" altLang="fr-FR" sz="2200" b="1" dirty="0">
              <a:solidFill>
                <a:srgbClr val="003F6E"/>
              </a:solidFill>
              <a:latin typeface="Cambria" panose="020405030504060302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52204" y="546680"/>
            <a:ext cx="8352928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Cambria" panose="02040503050406030204" pitchFamily="18" charset="0"/>
            </a:endParaRPr>
          </a:p>
        </p:txBody>
      </p:sp>
      <p:pic>
        <p:nvPicPr>
          <p:cNvPr id="50" name="Picture 4" descr="http://upload.wikimedia.org/wikipedia/fr/d/d4/INRA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402" y="69793"/>
            <a:ext cx="1114714" cy="456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8" descr="http://www.supagro.fr/plantlippol-green/Images/logo%20IATE%2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592" y="-11743"/>
            <a:ext cx="935183" cy="53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624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encrypted-tbn2.gstatic.com/images?q=tbn:ANd9GcTj1u3nAXC2ewwC46f1FfcVLh5KzXiLmU1pL4TC1rVMe5fRa491D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980728"/>
            <a:ext cx="2376264" cy="2097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8317355"/>
              </p:ext>
            </p:extLst>
          </p:nvPr>
        </p:nvGraphicFramePr>
        <p:xfrm>
          <a:off x="899592" y="3286725"/>
          <a:ext cx="7488832" cy="2123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752527"/>
                <a:gridCol w="1296144"/>
                <a:gridCol w="1440161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Wood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Bark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it-IT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Lignin (%)*</a:t>
                      </a:r>
                      <a:endParaRPr lang="it-IT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25-30</a:t>
                      </a:r>
                      <a:endParaRPr lang="it-IT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40-55</a:t>
                      </a:r>
                      <a:endParaRPr lang="it-IT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it-IT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Polysaccharides (i.e. glucan, mannan, xylan, galactan,</a:t>
                      </a:r>
                      <a:r>
                        <a:rPr lang="it-IT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arabinan) (%)*</a:t>
                      </a:r>
                      <a:endParaRPr lang="it-IT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66-72</a:t>
                      </a:r>
                      <a:endParaRPr lang="it-IT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30-48</a:t>
                      </a:r>
                      <a:endParaRPr lang="it-IT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it-IT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Extractives (%)</a:t>
                      </a:r>
                      <a:endParaRPr lang="it-IT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2-9</a:t>
                      </a:r>
                      <a:endParaRPr lang="it-IT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2-25</a:t>
                      </a:r>
                      <a:endParaRPr lang="it-IT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it-IT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Ash (%)*</a:t>
                      </a:r>
                      <a:endParaRPr lang="it-IT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0.2-0.6</a:t>
                      </a:r>
                      <a:endParaRPr lang="it-IT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Up to 20</a:t>
                      </a:r>
                      <a:endParaRPr lang="it-IT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971600" y="5877272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i="1" dirty="0" smtClean="0">
                <a:solidFill>
                  <a:schemeClr val="tx2">
                    <a:lumMod val="75000"/>
                  </a:schemeClr>
                </a:solidFill>
              </a:rPr>
              <a:t>N.B. Chemical composition varies </a:t>
            </a:r>
            <a:r>
              <a:rPr lang="en-GB" b="1" i="1" dirty="0">
                <a:solidFill>
                  <a:schemeClr val="tx2">
                    <a:lumMod val="75000"/>
                  </a:schemeClr>
                </a:solidFill>
              </a:rPr>
              <a:t>according to plant type, </a:t>
            </a:r>
            <a:r>
              <a:rPr lang="en-GB" b="1" i="1" dirty="0" smtClean="0">
                <a:solidFill>
                  <a:schemeClr val="tx2">
                    <a:lumMod val="75000"/>
                  </a:schemeClr>
                </a:solidFill>
              </a:rPr>
              <a:t>plant varieties</a:t>
            </a:r>
            <a:r>
              <a:rPr lang="en-GB" b="1" i="1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GB" b="1" i="1" dirty="0" smtClean="0">
                <a:solidFill>
                  <a:schemeClr val="tx2">
                    <a:lumMod val="75000"/>
                  </a:schemeClr>
                </a:solidFill>
              </a:rPr>
              <a:t>plant part </a:t>
            </a:r>
            <a:r>
              <a:rPr lang="en-GB" b="1" i="1" dirty="0">
                <a:solidFill>
                  <a:schemeClr val="tx2">
                    <a:lumMod val="75000"/>
                  </a:schemeClr>
                </a:solidFill>
              </a:rPr>
              <a:t>and </a:t>
            </a:r>
            <a:r>
              <a:rPr lang="en-GB" b="1" i="1" dirty="0" smtClean="0">
                <a:solidFill>
                  <a:schemeClr val="tx2">
                    <a:lumMod val="75000"/>
                  </a:schemeClr>
                </a:solidFill>
              </a:rPr>
              <a:t>maturity</a:t>
            </a:r>
            <a:endParaRPr lang="it-IT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99592" y="4629825"/>
            <a:ext cx="7488832" cy="432048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753718" y="1556792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BARK  </a:t>
            </a:r>
          </a:p>
          <a:p>
            <a:pPr algn="ctr"/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(INNER AND OUTER)</a:t>
            </a:r>
            <a:endParaRPr lang="it-IT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55576" y="170080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WOOD</a:t>
            </a:r>
            <a:endParaRPr lang="it-IT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71600" y="5445224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 smtClean="0">
                <a:solidFill>
                  <a:schemeClr val="tx2">
                    <a:lumMod val="75000"/>
                  </a:schemeClr>
                </a:solidFill>
              </a:rPr>
              <a:t>* Based on extractives free material (USDA et al., 1971)</a:t>
            </a:r>
            <a:endParaRPr lang="it-IT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Rectangle 2"/>
          <p:cNvSpPr txBox="1">
            <a:spLocks noChangeAspect="1" noChangeArrowheads="1"/>
          </p:cNvSpPr>
          <p:nvPr/>
        </p:nvSpPr>
        <p:spPr bwMode="auto">
          <a:xfrm>
            <a:off x="148273" y="254598"/>
            <a:ext cx="675748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fr-FR" sz="2200" b="1" dirty="0" smtClean="0">
                <a:solidFill>
                  <a:srgbClr val="003F6E"/>
                </a:solidFill>
                <a:latin typeface="Cambria" panose="02040503050406030204" pitchFamily="18" charset="0"/>
              </a:rPr>
              <a:t>Introduction – Chemical composition of softwoods</a:t>
            </a:r>
            <a:endParaRPr lang="it-IT" altLang="fr-FR" sz="2200" b="1" dirty="0">
              <a:solidFill>
                <a:srgbClr val="003F6E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204" y="699080"/>
            <a:ext cx="8352928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Cambria" panose="02040503050406030204" pitchFamily="18" charset="0"/>
            </a:endParaRPr>
          </a:p>
        </p:txBody>
      </p:sp>
      <p:pic>
        <p:nvPicPr>
          <p:cNvPr id="14" name="Picture 4" descr="http://upload.wikimedia.org/wikipedia/fr/d/d4/INRA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402" y="222193"/>
            <a:ext cx="1114714" cy="456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http://www.supagro.fr/plantlippol-green/Images/logo%20IATE%2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592" y="140657"/>
            <a:ext cx="935183" cy="53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ZoneTexte 15"/>
          <p:cNvSpPr txBox="1"/>
          <p:nvPr/>
        </p:nvSpPr>
        <p:spPr>
          <a:xfrm>
            <a:off x="5788456" y="2203123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it-IT" dirty="0"/>
              <a:t>≈ 12% </a:t>
            </a:r>
            <a:r>
              <a:rPr lang="en-GB" dirty="0"/>
              <a:t>of the total weight of a tree </a:t>
            </a:r>
            <a:endParaRPr lang="it-IT" dirty="0"/>
          </a:p>
        </p:txBody>
      </p:sp>
      <p:sp>
        <p:nvSpPr>
          <p:cNvPr id="17" name="Rectangle 6"/>
          <p:cNvSpPr/>
          <p:nvPr/>
        </p:nvSpPr>
        <p:spPr>
          <a:xfrm>
            <a:off x="899592" y="3628637"/>
            <a:ext cx="7488832" cy="432048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Rectangle 6"/>
          <p:cNvSpPr/>
          <p:nvPr/>
        </p:nvSpPr>
        <p:spPr>
          <a:xfrm>
            <a:off x="899592" y="5064118"/>
            <a:ext cx="7488832" cy="432048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83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igmaaldrich.com/content/dam/sigma-aldrich/structure8/178/mfcd00001339.eps/_jcr_content/renditions/mfcd00001339-mediu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519" y="1623848"/>
            <a:ext cx="1121680" cy="1212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75156" y="1727776"/>
            <a:ext cx="4052088" cy="40175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altLang="it-IT" sz="16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Group of non-structural components in wood</a:t>
            </a:r>
            <a:endParaRPr lang="nb-NO" altLang="it-IT" sz="1600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r>
              <a:rPr lang="nb-NO" altLang="it-IT" sz="16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They consist of both hydrophilic and lipophilic compounds</a:t>
            </a:r>
          </a:p>
          <a:p>
            <a:r>
              <a:rPr lang="nb-NO" altLang="it-IT" sz="16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Dissolves in either water or organic solvents</a:t>
            </a:r>
          </a:p>
          <a:p>
            <a:r>
              <a:rPr lang="nb-NO" altLang="it-IT" sz="16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Protects </a:t>
            </a:r>
            <a:r>
              <a:rPr lang="nb-NO" altLang="it-IT" sz="16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the tree from microbic and insect </a:t>
            </a:r>
            <a:r>
              <a:rPr lang="nb-NO" altLang="it-IT" sz="16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attacks</a:t>
            </a:r>
          </a:p>
          <a:p>
            <a:endParaRPr lang="nb-NO" altLang="it-IT" sz="1600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endParaRPr lang="nb-NO" altLang="it-IT" sz="16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r>
              <a:rPr lang="nb-NO" altLang="it-IT" sz="16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Different amounts and distribution of extractives, dependent on:</a:t>
            </a:r>
            <a:br>
              <a:rPr lang="nb-NO" altLang="it-IT" sz="16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</a:br>
            <a:r>
              <a:rPr lang="nb-NO" altLang="it-IT" sz="16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- wood species </a:t>
            </a:r>
            <a:br>
              <a:rPr lang="nb-NO" altLang="it-IT" sz="16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</a:br>
            <a:r>
              <a:rPr lang="nb-NO" altLang="it-IT" sz="16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- growing site (latitude, altitude, wind exposure etc)</a:t>
            </a:r>
            <a:br>
              <a:rPr lang="nb-NO" altLang="it-IT" sz="16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</a:br>
            <a:r>
              <a:rPr lang="nb-NO" altLang="it-IT" sz="16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- position within the tree</a:t>
            </a:r>
            <a:br>
              <a:rPr lang="nb-NO" altLang="it-IT" sz="16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</a:br>
            <a:r>
              <a:rPr lang="nb-NO" altLang="it-IT" sz="16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- genetic factors</a:t>
            </a:r>
          </a:p>
          <a:p>
            <a:endParaRPr lang="nb-NO" altLang="it-IT" sz="16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2" name="Rectangle 2"/>
          <p:cNvSpPr txBox="1">
            <a:spLocks noChangeAspect="1" noChangeArrowheads="1"/>
          </p:cNvSpPr>
          <p:nvPr/>
        </p:nvSpPr>
        <p:spPr bwMode="auto">
          <a:xfrm>
            <a:off x="148273" y="254598"/>
            <a:ext cx="675748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fr-FR" sz="2200" b="1" dirty="0" smtClean="0">
                <a:solidFill>
                  <a:srgbClr val="003F6E"/>
                </a:solidFill>
                <a:latin typeface="Cambria" panose="02040503050406030204" pitchFamily="18" charset="0"/>
              </a:rPr>
              <a:t>Introduction – Extractives </a:t>
            </a:r>
            <a:endParaRPr lang="it-IT" altLang="fr-FR" sz="2200" b="1" dirty="0">
              <a:solidFill>
                <a:srgbClr val="003F6E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204" y="699080"/>
            <a:ext cx="8352928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Cambria" panose="02040503050406030204" pitchFamily="18" charset="0"/>
            </a:endParaRPr>
          </a:p>
        </p:txBody>
      </p:sp>
      <p:pic>
        <p:nvPicPr>
          <p:cNvPr id="14" name="Picture 4" descr="http://upload.wikimedia.org/wikipedia/fr/d/d4/INRA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402" y="222193"/>
            <a:ext cx="1114714" cy="456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http://www.supagro.fr/plantlippol-green/Images/logo%20IATE%2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592" y="140657"/>
            <a:ext cx="935183" cy="53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6709158" y="829577"/>
            <a:ext cx="2244342" cy="73089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b-NO" altLang="it-IT" sz="1800" b="1" dirty="0" smtClean="0">
                <a:latin typeface="Cambria" panose="02040503050406030204" pitchFamily="18" charset="0"/>
              </a:rPr>
              <a:t>Oleoresins (i.e. </a:t>
            </a:r>
            <a:r>
              <a:rPr lang="nb-NO" altLang="it-IT" sz="1800" b="1" dirty="0">
                <a:latin typeface="Cambria" panose="02040503050406030204" pitchFamily="18" charset="0"/>
              </a:rPr>
              <a:t>m</a:t>
            </a:r>
            <a:r>
              <a:rPr lang="nb-NO" altLang="it-IT" sz="1800" b="1" dirty="0" smtClean="0">
                <a:latin typeface="Cambria" panose="02040503050406030204" pitchFamily="18" charset="0"/>
              </a:rPr>
              <a:t>onoterpenoids and diterpenoids)</a:t>
            </a:r>
          </a:p>
        </p:txBody>
      </p:sp>
      <p:pic>
        <p:nvPicPr>
          <p:cNvPr id="20" name="Picture 4" descr="voks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8788" y="3236361"/>
            <a:ext cx="3722570" cy="759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5089008" y="3962697"/>
            <a:ext cx="354883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600" baseline="-25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3600" baseline="-25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3600" baseline="-25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3600" baseline="-25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3600" baseline="-25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nb-NO" altLang="it-IT" sz="1400" baseline="0" dirty="0">
                <a:latin typeface="Cambria" panose="02040503050406030204" pitchFamily="18" charset="0"/>
              </a:rPr>
              <a:t>R</a:t>
            </a:r>
            <a:r>
              <a:rPr lang="nb-NO" altLang="it-IT" sz="1400" dirty="0">
                <a:latin typeface="Cambria" panose="02040503050406030204" pitchFamily="18" charset="0"/>
              </a:rPr>
              <a:t>1</a:t>
            </a:r>
            <a:r>
              <a:rPr lang="nb-NO" altLang="it-IT" sz="1400" baseline="0" dirty="0">
                <a:latin typeface="Cambria" panose="02040503050406030204" pitchFamily="18" charset="0"/>
              </a:rPr>
              <a:t>= fatty acid chain</a:t>
            </a:r>
            <a:endParaRPr lang="nb-NO" altLang="it-IT" sz="1400" dirty="0">
              <a:latin typeface="Cambria" panose="02040503050406030204" pitchFamily="18" charset="0"/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>
          <a:xfrm>
            <a:off x="6146545" y="2865285"/>
            <a:ext cx="1440160" cy="4523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b-NO" altLang="it-IT" sz="2000" b="1" dirty="0" smtClean="0">
                <a:latin typeface="Cambria" panose="02040503050406030204" pitchFamily="18" charset="0"/>
              </a:rPr>
              <a:t>Waxes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661930" y="851627"/>
            <a:ext cx="2291570" cy="1984850"/>
          </a:xfrm>
          <a:prstGeom prst="rect">
            <a:avLst/>
          </a:prstGeom>
          <a:noFill/>
          <a:ln w="412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Cambria" panose="020405030504060302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131135" y="904976"/>
            <a:ext cx="2407281" cy="1931500"/>
          </a:xfrm>
          <a:prstGeom prst="rect">
            <a:avLst/>
          </a:prstGeom>
          <a:noFill/>
          <a:ln w="412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Cambria" panose="020405030504060302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968139" y="2901157"/>
            <a:ext cx="3875227" cy="1369317"/>
          </a:xfrm>
          <a:prstGeom prst="rect">
            <a:avLst/>
          </a:prstGeom>
          <a:noFill/>
          <a:ln w="412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Cambria" panose="02040503050406030204" pitchFamily="18" charset="0"/>
            </a:endParaRPr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>
          <a:xfrm>
            <a:off x="5194880" y="4382073"/>
            <a:ext cx="3758620" cy="4530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it-IT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2000" b="1"/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nb-NO" altLang="it-IT" dirty="0" smtClean="0">
                <a:latin typeface="Cambria" panose="02040503050406030204" pitchFamily="18" charset="0"/>
              </a:rPr>
              <a:t>Phenolic </a:t>
            </a:r>
            <a:r>
              <a:rPr lang="nb-NO" altLang="it-IT" dirty="0">
                <a:latin typeface="Cambria" panose="02040503050406030204" pitchFamily="18" charset="0"/>
              </a:rPr>
              <a:t>compounds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860032" y="4336557"/>
            <a:ext cx="4165119" cy="2448073"/>
          </a:xfrm>
          <a:prstGeom prst="rect">
            <a:avLst/>
          </a:prstGeom>
          <a:noFill/>
          <a:ln w="412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Cambria" panose="02040503050406030204" pitchFamily="18" charset="0"/>
            </a:endParaRPr>
          </a:p>
        </p:txBody>
      </p:sp>
      <p:pic>
        <p:nvPicPr>
          <p:cNvPr id="28" name="Picture 7" descr="wo831b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88310" y="4944442"/>
            <a:ext cx="1209650" cy="611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" name="Picture 7" descr="u312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94880" y="6060214"/>
            <a:ext cx="1026075" cy="64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" name="Picture 7" descr="ellagic-acid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12360" y="5098157"/>
            <a:ext cx="936919" cy="765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" name="Picture 9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32240" y="6004548"/>
            <a:ext cx="1188132" cy="697640"/>
          </a:xfrm>
          <a:prstGeom prst="rect">
            <a:avLst/>
          </a:prstGeom>
          <a:noFill/>
        </p:spPr>
      </p:pic>
      <p:sp>
        <p:nvSpPr>
          <p:cNvPr id="32" name="ZoneTexte 31"/>
          <p:cNvSpPr txBox="1"/>
          <p:nvPr/>
        </p:nvSpPr>
        <p:spPr>
          <a:xfrm>
            <a:off x="5659130" y="4696469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latin typeface="Cambria" panose="02040503050406030204" pitchFamily="18" charset="0"/>
              </a:rPr>
              <a:t>1. Stilbenes</a:t>
            </a:r>
            <a:endParaRPr lang="it-IT" sz="1400" b="1" dirty="0">
              <a:latin typeface="Cambria" panose="02040503050406030204" pitchFamily="18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5112593" y="5665353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latin typeface="Cambria" panose="02040503050406030204" pitchFamily="18" charset="0"/>
              </a:rPr>
              <a:t>3</a:t>
            </a:r>
            <a:r>
              <a:rPr lang="it-IT" sz="1400" b="1" dirty="0" smtClean="0">
                <a:latin typeface="Cambria" panose="02040503050406030204" pitchFamily="18" charset="0"/>
              </a:rPr>
              <a:t>. Lignans </a:t>
            </a:r>
            <a:endParaRPr lang="it-IT" sz="1400" b="1" dirty="0">
              <a:latin typeface="Cambria" panose="02040503050406030204" pitchFamily="18" charset="0"/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6578834" y="5522113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latin typeface="Cambria" panose="02040503050406030204" pitchFamily="18" charset="0"/>
              </a:rPr>
              <a:t>4</a:t>
            </a:r>
            <a:r>
              <a:rPr lang="it-IT" sz="1400" b="1" dirty="0" smtClean="0">
                <a:latin typeface="Cambria" panose="02040503050406030204" pitchFamily="18" charset="0"/>
              </a:rPr>
              <a:t>. Flavanoids</a:t>
            </a:r>
            <a:endParaRPr lang="it-IT" sz="1400" b="1" dirty="0">
              <a:latin typeface="Cambria" panose="02040503050406030204" pitchFamily="18" charset="0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7704348" y="4825553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latin typeface="Cambria" panose="02040503050406030204" pitchFamily="18" charset="0"/>
              </a:rPr>
              <a:t>2. Tannins</a:t>
            </a:r>
            <a:endParaRPr lang="it-IT" sz="1400" b="1" dirty="0">
              <a:latin typeface="Cambria" panose="02040503050406030204" pitchFamily="18" charset="0"/>
            </a:endParaRPr>
          </a:p>
        </p:txBody>
      </p:sp>
      <p:pic>
        <p:nvPicPr>
          <p:cNvPr id="36" name="Picture 27" descr="oleic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639" y="1201679"/>
            <a:ext cx="2222271" cy="1413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3"/>
          <p:cNvSpPr txBox="1">
            <a:spLocks noChangeArrowheads="1"/>
          </p:cNvSpPr>
          <p:nvPr/>
        </p:nvSpPr>
        <p:spPr>
          <a:xfrm>
            <a:off x="4522192" y="904776"/>
            <a:ext cx="1440160" cy="82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it-IT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2000" b="1"/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nb-NO" altLang="it-IT" dirty="0" smtClean="0">
                <a:latin typeface="Cambria" panose="02040503050406030204" pitchFamily="18" charset="0"/>
              </a:rPr>
              <a:t>Fatty </a:t>
            </a:r>
            <a:r>
              <a:rPr lang="nb-NO" altLang="it-IT" dirty="0">
                <a:latin typeface="Cambria" panose="02040503050406030204" pitchFamily="18" charset="0"/>
              </a:rPr>
              <a:t>acids</a:t>
            </a:r>
          </a:p>
        </p:txBody>
      </p:sp>
    </p:spTree>
    <p:extLst>
      <p:ext uri="{BB962C8B-B14F-4D97-AF65-F5344CB8AC3E}">
        <p14:creationId xmlns:p14="http://schemas.microsoft.com/office/powerpoint/2010/main" val="397223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 noChangeAspect="1" noChangeArrowheads="1"/>
          </p:cNvSpPr>
          <p:nvPr/>
        </p:nvSpPr>
        <p:spPr bwMode="auto">
          <a:xfrm>
            <a:off x="148273" y="254598"/>
            <a:ext cx="675748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fr-FR" sz="2200" b="1" dirty="0" err="1" smtClean="0">
                <a:solidFill>
                  <a:srgbClr val="003F6E"/>
                </a:solidFill>
                <a:latin typeface="Cambria" panose="02040503050406030204" pitchFamily="18" charset="0"/>
              </a:rPr>
              <a:t>Objectives</a:t>
            </a:r>
            <a:r>
              <a:rPr lang="it-IT" altLang="fr-FR" sz="2200" b="1" dirty="0" smtClean="0">
                <a:solidFill>
                  <a:srgbClr val="003F6E"/>
                </a:solidFill>
                <a:latin typeface="Cambria" panose="02040503050406030204" pitchFamily="18" charset="0"/>
              </a:rPr>
              <a:t> of </a:t>
            </a:r>
            <a:r>
              <a:rPr lang="it-IT" altLang="fr-FR" sz="2200" b="1" dirty="0" err="1" smtClean="0">
                <a:solidFill>
                  <a:srgbClr val="003F6E"/>
                </a:solidFill>
                <a:latin typeface="Cambria" panose="02040503050406030204" pitchFamily="18" charset="0"/>
              </a:rPr>
              <a:t>this</a:t>
            </a:r>
            <a:r>
              <a:rPr lang="it-IT" altLang="fr-FR" sz="2200" b="1" dirty="0" smtClean="0">
                <a:solidFill>
                  <a:srgbClr val="003F6E"/>
                </a:solidFill>
                <a:latin typeface="Cambria" panose="02040503050406030204" pitchFamily="18" charset="0"/>
              </a:rPr>
              <a:t> work</a:t>
            </a:r>
            <a:endParaRPr lang="it-IT" altLang="fr-FR" sz="2200" b="1" dirty="0">
              <a:solidFill>
                <a:srgbClr val="003F6E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204" y="699080"/>
            <a:ext cx="8352928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Cambria" panose="02040503050406030204" pitchFamily="18" charset="0"/>
            </a:endParaRPr>
          </a:p>
        </p:txBody>
      </p:sp>
      <p:pic>
        <p:nvPicPr>
          <p:cNvPr id="14" name="Picture 4" descr="http://upload.wikimedia.org/wikipedia/fr/d/d4/INRA_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402" y="222193"/>
            <a:ext cx="1114714" cy="456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http://www.supagro.fr/plantlippol-green/Images/logo%20IATE%2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592" y="140657"/>
            <a:ext cx="935183" cy="53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438837" y="1795744"/>
            <a:ext cx="80118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sz="24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Evaluation of the </a:t>
            </a:r>
            <a:r>
              <a:rPr lang="fr-FR" sz="2400" dirty="0" err="1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effect</a:t>
            </a:r>
            <a:r>
              <a:rPr lang="fr-FR" sz="24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 of </a:t>
            </a:r>
            <a:r>
              <a:rPr lang="fr-FR" sz="2400" dirty="0" err="1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organosolv</a:t>
            </a:r>
            <a:r>
              <a:rPr lang="fr-FR" sz="24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/</a:t>
            </a:r>
            <a:r>
              <a:rPr lang="fr-FR" sz="2400" dirty="0" err="1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diluted</a:t>
            </a:r>
            <a:r>
              <a:rPr lang="fr-FR" sz="24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fr-FR" sz="2400" dirty="0" err="1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acid</a:t>
            </a:r>
            <a:r>
              <a:rPr lang="fr-FR" sz="24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fr-FR" sz="2400" dirty="0" err="1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pretreatment</a:t>
            </a:r>
            <a:r>
              <a:rPr lang="fr-FR" sz="24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 on </a:t>
            </a:r>
            <a:r>
              <a:rPr lang="fr-FR" sz="2400" dirty="0" err="1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chemical</a:t>
            </a:r>
            <a:r>
              <a:rPr lang="fr-FR" sz="24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 composition of </a:t>
            </a:r>
            <a:r>
              <a:rPr lang="fr-FR" sz="2400" dirty="0" err="1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softwood</a:t>
            </a:r>
            <a:r>
              <a:rPr lang="fr-FR" sz="24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fr-FR" sz="2400" dirty="0" err="1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bark</a:t>
            </a:r>
            <a:endParaRPr lang="fr-FR" sz="24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fr-FR" sz="24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sz="2400" dirty="0" err="1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Evaluate</a:t>
            </a:r>
            <a:r>
              <a:rPr lang="fr-FR" sz="24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 the </a:t>
            </a:r>
            <a:r>
              <a:rPr lang="fr-FR" sz="2400" dirty="0" err="1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feasibility</a:t>
            </a:r>
            <a:r>
              <a:rPr lang="fr-FR" sz="24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 of </a:t>
            </a:r>
            <a:r>
              <a:rPr lang="fr-FR" sz="2400" dirty="0" err="1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ethanol</a:t>
            </a:r>
            <a:r>
              <a:rPr lang="fr-FR" sz="24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 production </a:t>
            </a:r>
            <a:r>
              <a:rPr lang="fr-FR" sz="2400" dirty="0" err="1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from</a:t>
            </a:r>
            <a:r>
              <a:rPr lang="fr-FR" sz="24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fr-FR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softwood</a:t>
            </a:r>
            <a:r>
              <a:rPr lang="fr-FR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fr-FR" sz="2400" dirty="0" err="1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bark</a:t>
            </a:r>
            <a:r>
              <a:rPr lang="fr-FR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 and </a:t>
            </a:r>
            <a:r>
              <a:rPr lang="fr-FR" sz="24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the influence of </a:t>
            </a:r>
            <a:r>
              <a:rPr lang="fr-FR" sz="2400" dirty="0" err="1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residual</a:t>
            </a:r>
            <a:r>
              <a:rPr lang="fr-FR" sz="24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fr-FR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extractives on </a:t>
            </a:r>
            <a:r>
              <a:rPr lang="fr-FR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ethanol</a:t>
            </a:r>
            <a:r>
              <a:rPr lang="fr-FR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 fermentation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fr-FR" sz="24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67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1232</Words>
  <Application>Microsoft Office PowerPoint</Application>
  <PresentationFormat>Presentazione su schermo (4:3)</PresentationFormat>
  <Paragraphs>340</Paragraphs>
  <Slides>20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8" baseType="lpstr">
      <vt:lpstr>ＭＳ Ｐゴシック</vt:lpstr>
      <vt:lpstr>Arial</vt:lpstr>
      <vt:lpstr>Calibri</vt:lpstr>
      <vt:lpstr>Cambria</vt:lpstr>
      <vt:lpstr>Times New Roman</vt:lpstr>
      <vt:lpstr>Tw Cen MT Condensed Extra Bold</vt:lpstr>
      <vt:lpstr>Wingdings</vt:lpstr>
      <vt:lpstr>Thème Office</vt:lpstr>
      <vt:lpstr>  Thermo-chemical pretreatments for the combined recovery of extractives and bioethanol production from softwood bark   C. Sambusiti, Chloé Navas, Eric Dubreucq, Abdellatif Barakat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INRA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Abdellatif Barakat</dc:creator>
  <cp:lastModifiedBy>ceci</cp:lastModifiedBy>
  <cp:revision>208</cp:revision>
  <cp:lastPrinted>2015-06-14T09:04:46Z</cp:lastPrinted>
  <dcterms:created xsi:type="dcterms:W3CDTF">2015-04-27T10:29:32Z</dcterms:created>
  <dcterms:modified xsi:type="dcterms:W3CDTF">2015-09-15T23:40:15Z</dcterms:modified>
</cp:coreProperties>
</file>