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09" r:id="rId3"/>
    <p:sldId id="313" r:id="rId4"/>
    <p:sldId id="301" r:id="rId5"/>
    <p:sldId id="257" r:id="rId6"/>
    <p:sldId id="280" r:id="rId7"/>
    <p:sldId id="308" r:id="rId8"/>
    <p:sldId id="298" r:id="rId9"/>
    <p:sldId id="322" r:id="rId10"/>
    <p:sldId id="283" r:id="rId11"/>
    <p:sldId id="315" r:id="rId12"/>
    <p:sldId id="262" r:id="rId13"/>
    <p:sldId id="267" r:id="rId14"/>
    <p:sldId id="277" r:id="rId15"/>
    <p:sldId id="279" r:id="rId16"/>
    <p:sldId id="323" r:id="rId17"/>
    <p:sldId id="317" r:id="rId18"/>
    <p:sldId id="294" r:id="rId19"/>
    <p:sldId id="276" r:id="rId20"/>
    <p:sldId id="312" r:id="rId21"/>
    <p:sldId id="305" r:id="rId22"/>
    <p:sldId id="30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1" autoAdjust="0"/>
    <p:restoredTop sz="94660"/>
  </p:normalViewPr>
  <p:slideViewPr>
    <p:cSldViewPr snapToGrid="0">
      <p:cViewPr varScale="1">
        <p:scale>
          <a:sx n="92" d="100"/>
          <a:sy n="92" d="100"/>
        </p:scale>
        <p:origin x="486" y="10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pPr/>
              <a:t>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pPr/>
              <a:t>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pPr/>
              <a:t>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pPr/>
              <a:t>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pPr/>
              <a:t>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pPr/>
              <a:t>11/7/2015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pPr/>
              <a:t>11/7/2015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pPr/>
              <a:t>11/7/2015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pPr/>
              <a:t>11/7/2015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pPr/>
              <a:t>11/7/2015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pPr/>
              <a:t>11/7/2015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pPr/>
              <a:t>11/7/2015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dx.doi.org/10.1136/bmj.328.7441.680" TargetMode="External"/><Relationship Id="rId3" Type="http://schemas.openxmlformats.org/officeDocument/2006/relationships/hyperlink" Target="http://www.thecochranelibrary.com/" TargetMode="External"/><Relationship Id="rId7" Type="http://schemas.openxmlformats.org/officeDocument/2006/relationships/hyperlink" Target="https://www.cms.gov/NursingHomeQualityInits/30_NHQIMDS30TechnicalInformation.asp" TargetMode="External"/><Relationship Id="rId2" Type="http://schemas.openxmlformats.org/officeDocument/2006/relationships/hyperlink" Target="http://orthoinfo.aaos.org/topic.cfm?topic=A00121" TargetMode="External"/><Relationship Id="rId1" Type="http://schemas.openxmlformats.org/officeDocument/2006/relationships/slideLayout" Target="../slideLayouts/slideLayout7.xml"/><Relationship Id="rId6" Type="http://schemas.openxmlformats.org/officeDocument/2006/relationships/hyperlink" Target="http://www.cdc.gov/HomeandRecreationalSafety/Falls/nursing.html" TargetMode="External"/><Relationship Id="rId5" Type="http://schemas.openxmlformats.org/officeDocument/2006/relationships/hyperlink" Target="http://www.cdc.gov/HomeandRecreationalSafety/Falls/adulthipfx.html" TargetMode="External"/><Relationship Id="rId10" Type="http://schemas.openxmlformats.org/officeDocument/2006/relationships/image" Target="../media/image2.png"/><Relationship Id="rId4" Type="http://schemas.openxmlformats.org/officeDocument/2006/relationships/hyperlink" Target="http://www.cdc.gov/HomeandRecreationalSafety/Falls/fallcost.html/" TargetMode="External"/><Relationship Id="rId9" Type="http://schemas.openxmlformats.org/officeDocument/2006/relationships/hyperlink" Target="http://www.researchgate.net/publication/236577392_Utilizing_Change_Theory_to_Implement_a_Quality_Improvement_Evidencebased_Fall_Prevention_Model_in_Long-term_Car"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michigan.gov/documents/fallpreventionmanual_167797_7.pdf" TargetMode="External"/><Relationship Id="rId13" Type="http://schemas.openxmlformats.org/officeDocument/2006/relationships/hyperlink" Target="http://nihseniorhealth.gov/falls/aboutfalls/01.html" TargetMode="External"/><Relationship Id="rId3" Type="http://schemas.openxmlformats.org/officeDocument/2006/relationships/hyperlink" Target="http://www.cdc.gov/homeandrecreationalsafety/falls/adultfalls.html" TargetMode="External"/><Relationship Id="rId7" Type="http://schemas.openxmlformats.org/officeDocument/2006/relationships/hyperlink" Target="http://www.merckmanuals.com/home/older-people-s-health-issues/falls/falls-in-the-elderly#v836736" TargetMode="External"/><Relationship Id="rId12" Type="http://schemas.openxmlformats.org/officeDocument/2006/relationships/hyperlink" Target="https://www.ncoa.org/healthy-aging/falls-prevention/" TargetMode="External"/><Relationship Id="rId2" Type="http://schemas.openxmlformats.org/officeDocument/2006/relationships/hyperlink" Target="http://www.apta.org/BalanceFalls/" TargetMode="External"/><Relationship Id="rId16"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www.hopkinsmedicine.org/news/media/releases/Survey_Suggests_Higher_Risk_of_Falls_Due_to_Dizziness_in_MiddleAged_and_Older_Americans_" TargetMode="External"/><Relationship Id="rId11" Type="http://schemas.openxmlformats.org/officeDocument/2006/relationships/hyperlink" Target="https://www.ncoa.org/news/resources-for-reporters/get-the-facts/falls-prevention-facts/" TargetMode="External"/><Relationship Id="rId5" Type="http://schemas.openxmlformats.org/officeDocument/2006/relationships/hyperlink" Target="http://stopfalls.org/" TargetMode="External"/><Relationship Id="rId15" Type="http://schemas.openxmlformats.org/officeDocument/2006/relationships/hyperlink" Target="Toronto%20Geriatric-2015%20PPP%20(Updated).pptx" TargetMode="External"/><Relationship Id="rId10" Type="http://schemas.openxmlformats.org/officeDocument/2006/relationships/hyperlink" Target="http://www.cdc.gov/HomeandRecreationalSafety/pdf/CDC_Falls_Compendium_lowres.pdf" TargetMode="External"/><Relationship Id="rId4" Type="http://schemas.openxmlformats.org/officeDocument/2006/relationships/hyperlink" Target="http://www.cochrane.org/CD007146/MUSKINJ_interventions-for-preventing-falls-in-older-people-living-in-the-community" TargetMode="External"/><Relationship Id="rId9" Type="http://schemas.openxmlformats.org/officeDocument/2006/relationships/hyperlink" Target="http://health.umt.edu/mtgec/documents/Fall%20Prevention%202014%20IPHARM.pdf" TargetMode="External"/><Relationship Id="rId14" Type="http://schemas.openxmlformats.org/officeDocument/2006/relationships/hyperlink" Target="http://www.who.int/ageing/publications/Falls_prevention7March.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79" y="758952"/>
            <a:ext cx="10093729" cy="3566160"/>
          </a:xfrm>
        </p:spPr>
        <p:txBody>
          <a:bodyPr>
            <a:normAutofit/>
          </a:bodyPr>
          <a:lstStyle/>
          <a:p>
            <a:r>
              <a:rPr lang="en-US" sz="5400" dirty="0" smtClean="0"/>
              <a:t>Fall Injury Prevention &amp; Rehabilitation Services LLC</a:t>
            </a:r>
            <a:endParaRPr lang="en-US" sz="5400" dirty="0"/>
          </a:p>
        </p:txBody>
      </p:sp>
      <p:sp>
        <p:nvSpPr>
          <p:cNvPr id="3" name="Subtitle 2"/>
          <p:cNvSpPr>
            <a:spLocks noGrp="1"/>
          </p:cNvSpPr>
          <p:nvPr>
            <p:ph type="subTitle" idx="1"/>
          </p:nvPr>
        </p:nvSpPr>
        <p:spPr/>
        <p:txBody>
          <a:bodyPr/>
          <a:lstStyle/>
          <a:p>
            <a:r>
              <a:rPr lang="en-US" dirty="0" smtClean="0"/>
              <a:t>Dr. Cassandra Warner FriesoN, DNP, CRNP</a:t>
            </a:r>
          </a:p>
          <a:p>
            <a:r>
              <a:rPr lang="en-US" dirty="0" smtClean="0"/>
              <a:t>Founder &amp; President</a:t>
            </a:r>
          </a:p>
        </p:txBody>
      </p:sp>
      <p:pic>
        <p:nvPicPr>
          <p:cNvPr id="7" name="Picture 6"/>
          <p:cNvPicPr>
            <a:picLocks noChangeAspect="1"/>
          </p:cNvPicPr>
          <p:nvPr/>
        </p:nvPicPr>
        <p:blipFill>
          <a:blip r:embed="rId2"/>
          <a:srcRect b="23345"/>
          <a:stretch>
            <a:fillRect/>
          </a:stretch>
        </p:blipFill>
        <p:spPr>
          <a:xfrm>
            <a:off x="838201" y="652364"/>
            <a:ext cx="7772399" cy="2082128"/>
          </a:xfrm>
          <a:prstGeom prst="rect">
            <a:avLst/>
          </a:prstGeom>
        </p:spPr>
      </p:pic>
    </p:spTree>
    <p:extLst>
      <p:ext uri="{BB962C8B-B14F-4D97-AF65-F5344CB8AC3E}">
        <p14:creationId xmlns:p14="http://schemas.microsoft.com/office/powerpoint/2010/main" val="3843416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4158" y="296884"/>
            <a:ext cx="9222377" cy="1439314"/>
          </a:xfrm>
        </p:spPr>
        <p:txBody>
          <a:bodyPr>
            <a:normAutofit/>
          </a:bodyPr>
          <a:lstStyle/>
          <a:p>
            <a:pPr algn="ctr"/>
            <a:r>
              <a:rPr lang="en-US" sz="4000" dirty="0" smtClean="0"/>
              <a:t>RESULTS</a:t>
            </a:r>
            <a:endParaRPr lang="en-US" sz="4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b="6514"/>
          <a:stretch>
            <a:fillRect/>
          </a:stretch>
        </p:blipFill>
        <p:spPr>
          <a:xfrm>
            <a:off x="3852409" y="2339476"/>
            <a:ext cx="4286250" cy="2624410"/>
          </a:xfrm>
        </p:spPr>
      </p:pic>
      <p:sp>
        <p:nvSpPr>
          <p:cNvPr id="5" name="TextBox 4"/>
          <p:cNvSpPr txBox="1"/>
          <p:nvPr/>
        </p:nvSpPr>
        <p:spPr>
          <a:xfrm>
            <a:off x="2304999" y="5399393"/>
            <a:ext cx="7642961" cy="523220"/>
          </a:xfrm>
          <a:prstGeom prst="rect">
            <a:avLst/>
          </a:prstGeom>
          <a:noFill/>
        </p:spPr>
        <p:txBody>
          <a:bodyPr wrap="square" rtlCol="0">
            <a:spAutoFit/>
          </a:bodyPr>
          <a:lstStyle/>
          <a:p>
            <a:r>
              <a:rPr lang="en-US" sz="2800" dirty="0" smtClean="0"/>
              <a:t>NO SIGNIFICANT CHANGE IN OVERALL FALL RATES</a:t>
            </a:r>
            <a:endParaRPr lang="en-US" sz="2800" dirty="0"/>
          </a:p>
        </p:txBody>
      </p:sp>
      <p:pic>
        <p:nvPicPr>
          <p:cNvPr id="6" name="Picture 5"/>
          <p:cNvPicPr>
            <a:picLocks noChangeAspect="1"/>
          </p:cNvPicPr>
          <p:nvPr/>
        </p:nvPicPr>
        <p:blipFill>
          <a:blip r:embed="rId3"/>
          <a:stretch>
            <a:fillRect/>
          </a:stretch>
        </p:blipFill>
        <p:spPr>
          <a:xfrm>
            <a:off x="9417529" y="639524"/>
            <a:ext cx="1733006" cy="932596"/>
          </a:xfrm>
          <a:prstGeom prst="rect">
            <a:avLst/>
          </a:prstGeom>
        </p:spPr>
      </p:pic>
    </p:spTree>
    <p:extLst>
      <p:ext uri="{BB962C8B-B14F-4D97-AF65-F5344CB8AC3E}">
        <p14:creationId xmlns:p14="http://schemas.microsoft.com/office/powerpoint/2010/main" val="233250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0"/>
            <a:ext cx="8806741" cy="1721922"/>
          </a:xfrm>
        </p:spPr>
        <p:txBody>
          <a:bodyPr>
            <a:normAutofit/>
          </a:bodyPr>
          <a:lstStyle/>
          <a:p>
            <a:pPr algn="ctr"/>
            <a:r>
              <a:rPr lang="en-US" sz="4000" dirty="0" smtClean="0"/>
              <a:t>Why Target Community-Dwelling Elderly?</a:t>
            </a:r>
            <a:endParaRPr lang="en-US" sz="4000" dirty="0"/>
          </a:p>
        </p:txBody>
      </p:sp>
      <p:sp>
        <p:nvSpPr>
          <p:cNvPr id="3" name="Content Placeholder 2"/>
          <p:cNvSpPr>
            <a:spLocks noGrp="1"/>
          </p:cNvSpPr>
          <p:nvPr>
            <p:ph idx="1"/>
          </p:nvPr>
        </p:nvSpPr>
        <p:spPr>
          <a:xfrm>
            <a:off x="1097280" y="1856125"/>
            <a:ext cx="10058400" cy="4023360"/>
          </a:xfrm>
        </p:spPr>
        <p:txBody>
          <a:bodyPr>
            <a:normAutofit/>
          </a:bodyPr>
          <a:lstStyle/>
          <a:p>
            <a:pPr>
              <a:buFont typeface="Wingdings" panose="05000000000000000000" pitchFamily="2" charset="2"/>
              <a:buChar char="Ø"/>
            </a:pPr>
            <a:endParaRPr lang="en-US" sz="2400" dirty="0" smtClean="0"/>
          </a:p>
          <a:p>
            <a:pPr>
              <a:buFont typeface="Wingdings" panose="05000000000000000000" pitchFamily="2" charset="2"/>
              <a:buChar char="Ø"/>
            </a:pPr>
            <a:r>
              <a:rPr lang="en-US" sz="2400" dirty="0" smtClean="0"/>
              <a:t>Fact: Sixty percent of falls among older adults occur in the home environment</a:t>
            </a:r>
          </a:p>
          <a:p>
            <a:pPr>
              <a:buFont typeface="Wingdings" panose="05000000000000000000" pitchFamily="2" charset="2"/>
              <a:buChar char="Ø"/>
            </a:pPr>
            <a:r>
              <a:rPr lang="en-US" sz="2400" dirty="0" smtClean="0"/>
              <a:t>Goals: </a:t>
            </a:r>
          </a:p>
          <a:p>
            <a:pPr>
              <a:buFont typeface="Arial" panose="020B0604020202020204" pitchFamily="34" charset="0"/>
              <a:buChar char="•"/>
            </a:pPr>
            <a:r>
              <a:rPr lang="en-US" sz="2400" dirty="0" smtClean="0"/>
              <a:t>Prevent injurious </a:t>
            </a:r>
            <a:r>
              <a:rPr lang="en-US" sz="2400" dirty="0"/>
              <a:t>f</a:t>
            </a:r>
            <a:r>
              <a:rPr lang="en-US" sz="2400" dirty="0" smtClean="0"/>
              <a:t>alls among community-dwelling elderly </a:t>
            </a:r>
          </a:p>
          <a:p>
            <a:pPr>
              <a:buFont typeface="Arial" panose="020B0604020202020204" pitchFamily="34" charset="0"/>
              <a:buChar char="•"/>
            </a:pPr>
            <a:r>
              <a:rPr lang="en-US" sz="2400" dirty="0" smtClean="0"/>
              <a:t>Maintain safety in the home</a:t>
            </a:r>
          </a:p>
          <a:p>
            <a:pPr>
              <a:buFont typeface="Arial" panose="020B0604020202020204" pitchFamily="34" charset="0"/>
              <a:buChar char="•"/>
            </a:pPr>
            <a:r>
              <a:rPr lang="en-US" sz="2400" dirty="0" smtClean="0"/>
              <a:t> </a:t>
            </a:r>
            <a:r>
              <a:rPr lang="en-US" sz="2400" dirty="0"/>
              <a:t>A</a:t>
            </a:r>
            <a:r>
              <a:rPr lang="en-US" sz="2400" dirty="0" smtClean="0"/>
              <a:t>void disability, premature </a:t>
            </a:r>
            <a:r>
              <a:rPr lang="en-US" sz="2400" dirty="0"/>
              <a:t>n</a:t>
            </a:r>
            <a:r>
              <a:rPr lang="en-US" sz="2400" dirty="0" smtClean="0"/>
              <a:t>ursing </a:t>
            </a:r>
            <a:r>
              <a:rPr lang="en-US" sz="2400" dirty="0"/>
              <a:t>h</a:t>
            </a:r>
            <a:r>
              <a:rPr lang="en-US" sz="2400" dirty="0" smtClean="0"/>
              <a:t>ome placement, and even subsequent death</a:t>
            </a:r>
            <a:endParaRPr lang="en-US" sz="2400" dirty="0"/>
          </a:p>
        </p:txBody>
      </p:sp>
      <p:pic>
        <p:nvPicPr>
          <p:cNvPr id="5" name="Picture 4"/>
          <p:cNvPicPr>
            <a:picLocks noChangeAspect="1"/>
          </p:cNvPicPr>
          <p:nvPr/>
        </p:nvPicPr>
        <p:blipFill>
          <a:blip r:embed="rId2"/>
          <a:stretch>
            <a:fillRect/>
          </a:stretch>
        </p:blipFill>
        <p:spPr>
          <a:xfrm>
            <a:off x="9768643" y="672947"/>
            <a:ext cx="1733006" cy="932596"/>
          </a:xfrm>
          <a:prstGeom prst="rect">
            <a:avLst/>
          </a:prstGeom>
        </p:spPr>
      </p:pic>
    </p:spTree>
    <p:extLst>
      <p:ext uri="{BB962C8B-B14F-4D97-AF65-F5344CB8AC3E}">
        <p14:creationId xmlns:p14="http://schemas.microsoft.com/office/powerpoint/2010/main" val="3794544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894" y="-16807"/>
            <a:ext cx="9612283" cy="1691227"/>
          </a:xfrm>
        </p:spPr>
        <p:txBody>
          <a:bodyPr>
            <a:normAutofit/>
          </a:bodyPr>
          <a:lstStyle/>
          <a:p>
            <a:pPr algn="ctr"/>
            <a:r>
              <a:rPr lang="en-US" sz="4000" dirty="0" smtClean="0"/>
              <a:t>FALL INJURY PREVENTION AND REHAB CENTER</a:t>
            </a:r>
            <a:endParaRPr lang="en-US" sz="4000" dirty="0"/>
          </a:p>
        </p:txBody>
      </p:sp>
      <p:sp>
        <p:nvSpPr>
          <p:cNvPr id="3" name="Content Placeholder 2"/>
          <p:cNvSpPr>
            <a:spLocks noGrp="1"/>
          </p:cNvSpPr>
          <p:nvPr>
            <p:ph idx="1"/>
          </p:nvPr>
        </p:nvSpPr>
        <p:spPr>
          <a:xfrm>
            <a:off x="1097280" y="1856125"/>
            <a:ext cx="10058400" cy="4023360"/>
          </a:xfrm>
        </p:spPr>
        <p:txBody>
          <a:bodyPr>
            <a:normAutofit/>
          </a:bodyPr>
          <a:lstStyle/>
          <a:p>
            <a:pPr>
              <a:buFont typeface="Wingdings" panose="05000000000000000000" pitchFamily="2" charset="2"/>
              <a:buChar char="Ø"/>
            </a:pPr>
            <a:r>
              <a:rPr lang="en-US" sz="2400" dirty="0" smtClean="0"/>
              <a:t>VISION: 	To promote an injurious falls-free community for older Americans 			through clinical practice, administration, education, and research</a:t>
            </a:r>
          </a:p>
          <a:p>
            <a:pPr>
              <a:buFont typeface="Wingdings" panose="05000000000000000000" pitchFamily="2" charset="2"/>
              <a:buChar char="Ø"/>
            </a:pPr>
            <a:r>
              <a:rPr lang="en-US" sz="2400" dirty="0" smtClean="0"/>
              <a:t>MISSION:	To improve the safety of older Americans and the efficiency of 			community-based fall prevention services for the elderly</a:t>
            </a:r>
          </a:p>
          <a:p>
            <a:pPr>
              <a:lnSpc>
                <a:spcPct val="100000"/>
              </a:lnSpc>
              <a:spcAft>
                <a:spcPts val="0"/>
              </a:spcAft>
              <a:buClr>
                <a:srgbClr val="E48312"/>
              </a:buClr>
              <a:buFont typeface="Wingdings" panose="05000000000000000000" pitchFamily="2" charset="2"/>
              <a:buChar char="Ø"/>
            </a:pPr>
            <a:r>
              <a:rPr lang="en-US" sz="2400" dirty="0" smtClean="0"/>
              <a:t>GOALS:</a:t>
            </a:r>
            <a:r>
              <a:rPr lang="en-US" sz="2400" dirty="0"/>
              <a:t>	</a:t>
            </a:r>
            <a:r>
              <a:rPr lang="en-US" sz="2400" dirty="0" smtClean="0">
                <a:solidFill>
                  <a:srgbClr val="000000">
                    <a:lumMod val="75000"/>
                    <a:lumOff val="25000"/>
                  </a:srgbClr>
                </a:solidFill>
              </a:rPr>
              <a:t>Decrease injurious falls and overall falls						12-month no fall outcome</a:t>
            </a:r>
          </a:p>
          <a:p>
            <a:pPr>
              <a:lnSpc>
                <a:spcPct val="100000"/>
              </a:lnSpc>
              <a:spcAft>
                <a:spcPts val="0"/>
              </a:spcAft>
            </a:pPr>
            <a:r>
              <a:rPr lang="en-US" sz="2400" dirty="0"/>
              <a:t>	</a:t>
            </a:r>
            <a:r>
              <a:rPr lang="en-US" sz="2400" dirty="0" smtClean="0"/>
              <a:t>	</a:t>
            </a:r>
            <a:r>
              <a:rPr lang="en-US" sz="2400" dirty="0"/>
              <a:t>	</a:t>
            </a:r>
            <a:r>
              <a:rPr lang="en-US" sz="2400" dirty="0" smtClean="0"/>
              <a:t>	</a:t>
            </a:r>
            <a:endParaRPr lang="en-US" sz="2400" dirty="0"/>
          </a:p>
        </p:txBody>
      </p:sp>
      <p:pic>
        <p:nvPicPr>
          <p:cNvPr id="5" name="Picture 4"/>
          <p:cNvPicPr>
            <a:picLocks noChangeAspect="1"/>
          </p:cNvPicPr>
          <p:nvPr/>
        </p:nvPicPr>
        <p:blipFill>
          <a:blip r:embed="rId2"/>
          <a:stretch>
            <a:fillRect/>
          </a:stretch>
        </p:blipFill>
        <p:spPr>
          <a:xfrm>
            <a:off x="10372304" y="654948"/>
            <a:ext cx="1733006" cy="932596"/>
          </a:xfrm>
          <a:prstGeom prst="rect">
            <a:avLst/>
          </a:prstGeom>
        </p:spPr>
      </p:pic>
    </p:spTree>
    <p:extLst>
      <p:ext uri="{BB962C8B-B14F-4D97-AF65-F5344CB8AC3E}">
        <p14:creationId xmlns:p14="http://schemas.microsoft.com/office/powerpoint/2010/main" val="280698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9483634" cy="1450757"/>
          </a:xfrm>
        </p:spPr>
        <p:txBody>
          <a:bodyPr>
            <a:normAutofit/>
          </a:bodyPr>
          <a:lstStyle/>
          <a:p>
            <a:pPr algn="ctr"/>
            <a:r>
              <a:rPr lang="en-US" sz="4000" dirty="0" smtClean="0"/>
              <a:t>Interdisciplinary Fall Team Members</a:t>
            </a:r>
            <a:endParaRPr lang="en-US" sz="4000" dirty="0"/>
          </a:p>
        </p:txBody>
      </p:sp>
      <p:sp>
        <p:nvSpPr>
          <p:cNvPr id="3" name="Content Placeholder 2"/>
          <p:cNvSpPr>
            <a:spLocks noGrp="1"/>
          </p:cNvSpPr>
          <p:nvPr>
            <p:ph idx="1"/>
          </p:nvPr>
        </p:nvSpPr>
        <p:spPr>
          <a:xfrm>
            <a:off x="1097280" y="1814561"/>
            <a:ext cx="10058400" cy="4023360"/>
          </a:xfrm>
        </p:spPr>
        <p:txBody>
          <a:bodyPr>
            <a:normAutofit/>
          </a:bodyPr>
          <a:lstStyle/>
          <a:p>
            <a:pPr>
              <a:buFont typeface="Wingdings" panose="05000000000000000000" pitchFamily="2" charset="2"/>
              <a:buChar char="Ø"/>
            </a:pPr>
            <a:r>
              <a:rPr lang="en-US" dirty="0" smtClean="0"/>
              <a:t> </a:t>
            </a:r>
            <a:r>
              <a:rPr lang="en-US" sz="2400" dirty="0" smtClean="0"/>
              <a:t>Certified Registered Nurse Practitioner</a:t>
            </a:r>
          </a:p>
          <a:p>
            <a:pPr>
              <a:buFont typeface="Wingdings" panose="05000000000000000000" pitchFamily="2" charset="2"/>
              <a:buChar char="Ø"/>
            </a:pPr>
            <a:r>
              <a:rPr lang="en-US" sz="2400" dirty="0" smtClean="0"/>
              <a:t> Collaborative Physician</a:t>
            </a:r>
          </a:p>
          <a:p>
            <a:pPr>
              <a:buFont typeface="Wingdings" panose="05000000000000000000" pitchFamily="2" charset="2"/>
              <a:buChar char="Ø"/>
            </a:pPr>
            <a:r>
              <a:rPr lang="en-US" sz="2400" dirty="0" smtClean="0"/>
              <a:t> Certified Tai Chi Instructor</a:t>
            </a:r>
          </a:p>
          <a:p>
            <a:pPr>
              <a:buFont typeface="Wingdings" panose="05000000000000000000" pitchFamily="2" charset="2"/>
              <a:buChar char="Ø"/>
            </a:pPr>
            <a:r>
              <a:rPr lang="en-US" sz="2400" dirty="0" smtClean="0"/>
              <a:t> Occupational Therapist</a:t>
            </a:r>
          </a:p>
          <a:p>
            <a:pPr>
              <a:buFont typeface="Wingdings" panose="05000000000000000000" pitchFamily="2" charset="2"/>
              <a:buChar char="Ø"/>
            </a:pPr>
            <a:r>
              <a:rPr lang="en-US" sz="2400" dirty="0" smtClean="0"/>
              <a:t> Community Social Worker</a:t>
            </a:r>
          </a:p>
          <a:p>
            <a:pPr>
              <a:buFont typeface="Wingdings" panose="05000000000000000000" pitchFamily="2" charset="2"/>
              <a:buChar char="Ø"/>
            </a:pPr>
            <a:r>
              <a:rPr lang="en-US" sz="2400" dirty="0" smtClean="0"/>
              <a:t>Audiologist</a:t>
            </a:r>
          </a:p>
          <a:p>
            <a:pPr>
              <a:buFont typeface="Wingdings" panose="05000000000000000000" pitchFamily="2" charset="2"/>
              <a:buChar char="Ø"/>
            </a:pPr>
            <a:endParaRPr lang="en-US" sz="2400" dirty="0"/>
          </a:p>
        </p:txBody>
      </p:sp>
      <p:pic>
        <p:nvPicPr>
          <p:cNvPr id="5" name="Picture 4"/>
          <p:cNvPicPr>
            <a:picLocks noChangeAspect="1"/>
          </p:cNvPicPr>
          <p:nvPr/>
        </p:nvPicPr>
        <p:blipFill>
          <a:blip r:embed="rId2"/>
          <a:stretch>
            <a:fillRect/>
          </a:stretch>
        </p:blipFill>
        <p:spPr>
          <a:xfrm>
            <a:off x="10148654" y="708574"/>
            <a:ext cx="1733006" cy="932596"/>
          </a:xfrm>
          <a:prstGeom prst="rect">
            <a:avLst/>
          </a:prstGeom>
        </p:spPr>
      </p:pic>
    </p:spTree>
    <p:extLst>
      <p:ext uri="{BB962C8B-B14F-4D97-AF65-F5344CB8AC3E}">
        <p14:creationId xmlns:p14="http://schemas.microsoft.com/office/powerpoint/2010/main" val="10312227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5003"/>
            <a:ext cx="9186751" cy="1650670"/>
          </a:xfrm>
        </p:spPr>
        <p:txBody>
          <a:bodyPr>
            <a:normAutofit/>
          </a:bodyPr>
          <a:lstStyle/>
          <a:p>
            <a:pPr algn="ctr"/>
            <a:r>
              <a:rPr lang="en-US" sz="4000" dirty="0" smtClean="0"/>
              <a:t>Why Perform Vestibular Testing?</a:t>
            </a:r>
            <a:endParaRPr lang="en-US" sz="4000" dirty="0"/>
          </a:p>
        </p:txBody>
      </p:sp>
      <p:sp>
        <p:nvSpPr>
          <p:cNvPr id="3" name="Content Placeholder 2"/>
          <p:cNvSpPr>
            <a:spLocks noGrp="1"/>
          </p:cNvSpPr>
          <p:nvPr>
            <p:ph idx="1"/>
          </p:nvPr>
        </p:nvSpPr>
        <p:spPr/>
        <p:txBody>
          <a:bodyPr>
            <a:noAutofit/>
          </a:bodyPr>
          <a:lstStyle/>
          <a:p>
            <a:pPr lvl="0">
              <a:buClr>
                <a:srgbClr val="E48312"/>
              </a:buClr>
              <a:buFont typeface="Wingdings" pitchFamily="2" charset="2"/>
              <a:buChar char="Ø"/>
            </a:pPr>
            <a:r>
              <a:rPr lang="en-US" sz="2400" dirty="0" smtClean="0">
                <a:solidFill>
                  <a:srgbClr val="000000">
                    <a:lumMod val="75000"/>
                    <a:lumOff val="25000"/>
                  </a:srgbClr>
                </a:solidFill>
              </a:rPr>
              <a:t>1/3 </a:t>
            </a:r>
            <a:r>
              <a:rPr lang="en-US" sz="2400" dirty="0">
                <a:solidFill>
                  <a:srgbClr val="000000">
                    <a:lumMod val="75000"/>
                    <a:lumOff val="25000"/>
                  </a:srgbClr>
                </a:solidFill>
              </a:rPr>
              <a:t>of American adults or 69 million men and women over age 40 are 12x more likely to have a serious fall due to vestibular dysfunctions</a:t>
            </a:r>
          </a:p>
          <a:p>
            <a:pPr lvl="0">
              <a:buClr>
                <a:srgbClr val="E48312"/>
              </a:buClr>
              <a:buFont typeface="Wingdings" pitchFamily="2" charset="2"/>
              <a:buChar char="Ø"/>
            </a:pPr>
            <a:r>
              <a:rPr lang="en-US" sz="2400" dirty="0">
                <a:solidFill>
                  <a:srgbClr val="000000">
                    <a:lumMod val="75000"/>
                    <a:lumOff val="25000"/>
                  </a:srgbClr>
                </a:solidFill>
              </a:rPr>
              <a:t> 1/3 of this group or more than 22 million have vestibular dysfunctions but have not been identified as a fall risk due to no prior incidents of disequilibrium or sudden onset of </a:t>
            </a:r>
            <a:r>
              <a:rPr lang="en-US" sz="2400" dirty="0" smtClean="0">
                <a:solidFill>
                  <a:srgbClr val="000000">
                    <a:lumMod val="75000"/>
                    <a:lumOff val="25000"/>
                  </a:srgbClr>
                </a:solidFill>
              </a:rPr>
              <a:t>falls</a:t>
            </a:r>
          </a:p>
          <a:p>
            <a:pPr lvl="0">
              <a:buClr>
                <a:srgbClr val="E48312"/>
              </a:buClr>
              <a:buFont typeface="Wingdings" pitchFamily="2" charset="2"/>
              <a:buChar char="Ø"/>
            </a:pPr>
            <a:r>
              <a:rPr lang="en-US" sz="2400" dirty="0">
                <a:solidFill>
                  <a:srgbClr val="000000">
                    <a:lumMod val="75000"/>
                    <a:lumOff val="25000"/>
                  </a:srgbClr>
                </a:solidFill>
              </a:rPr>
              <a:t> </a:t>
            </a:r>
            <a:r>
              <a:rPr lang="en-US" sz="2400" dirty="0" smtClean="0">
                <a:solidFill>
                  <a:srgbClr val="000000">
                    <a:lumMod val="75000"/>
                    <a:lumOff val="25000"/>
                  </a:srgbClr>
                </a:solidFill>
              </a:rPr>
              <a:t>These asymptomatic people were 6 times more likely to suffer a fall that was potentially fatal as compared to individuals with healthy balance </a:t>
            </a:r>
          </a:p>
          <a:p>
            <a:pPr marL="0" lvl="0" indent="0">
              <a:buClr>
                <a:srgbClr val="E48312"/>
              </a:buClr>
              <a:buNone/>
            </a:pPr>
            <a:r>
              <a:rPr lang="en-US" sz="2400" dirty="0">
                <a:solidFill>
                  <a:srgbClr val="000000">
                    <a:lumMod val="75000"/>
                    <a:lumOff val="25000"/>
                  </a:srgbClr>
                </a:solidFill>
              </a:rPr>
              <a:t>	</a:t>
            </a:r>
            <a:r>
              <a:rPr lang="en-US" sz="2400" dirty="0" smtClean="0">
                <a:solidFill>
                  <a:srgbClr val="000000">
                    <a:lumMod val="75000"/>
                    <a:lumOff val="25000"/>
                  </a:srgbClr>
                </a:solidFill>
              </a:rPr>
              <a:t>		Johns Hopkins Survey, </a:t>
            </a:r>
            <a:r>
              <a:rPr lang="en-US" sz="2400" i="1" dirty="0" smtClean="0">
                <a:solidFill>
                  <a:srgbClr val="000000">
                    <a:lumMod val="75000"/>
                    <a:lumOff val="25000"/>
                  </a:srgbClr>
                </a:solidFill>
              </a:rPr>
              <a:t>Archives of Internal Medicine</a:t>
            </a:r>
            <a:r>
              <a:rPr lang="en-US" sz="2400" dirty="0" smtClean="0">
                <a:solidFill>
                  <a:srgbClr val="000000">
                    <a:lumMod val="75000"/>
                    <a:lumOff val="25000"/>
                  </a:srgbClr>
                </a:solidFill>
              </a:rPr>
              <a:t>, 2009</a:t>
            </a:r>
          </a:p>
          <a:p>
            <a:pPr lvl="0">
              <a:buClr>
                <a:srgbClr val="E48312"/>
              </a:buClr>
              <a:buFont typeface="Wingdings" panose="05000000000000000000" pitchFamily="2" charset="2"/>
              <a:buChar char="q"/>
            </a:pPr>
            <a:endParaRPr lang="en-US" sz="2400" dirty="0"/>
          </a:p>
        </p:txBody>
      </p:sp>
      <p:pic>
        <p:nvPicPr>
          <p:cNvPr id="5" name="Picture 4"/>
          <p:cNvPicPr>
            <a:picLocks noChangeAspect="1"/>
          </p:cNvPicPr>
          <p:nvPr/>
        </p:nvPicPr>
        <p:blipFill>
          <a:blip r:embed="rId2"/>
          <a:stretch>
            <a:fillRect/>
          </a:stretch>
        </p:blipFill>
        <p:spPr>
          <a:xfrm>
            <a:off x="9851770" y="696698"/>
            <a:ext cx="1733006" cy="932596"/>
          </a:xfrm>
          <a:prstGeom prst="rect">
            <a:avLst/>
          </a:prstGeom>
        </p:spPr>
      </p:pic>
    </p:spTree>
    <p:extLst>
      <p:ext uri="{BB962C8B-B14F-4D97-AF65-F5344CB8AC3E}">
        <p14:creationId xmlns:p14="http://schemas.microsoft.com/office/powerpoint/2010/main" val="17282152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Lloyd B. Minor, M.D.</a:t>
            </a:r>
            <a:endParaRPr lang="en-US" dirty="0"/>
          </a:p>
        </p:txBody>
      </p:sp>
      <p:sp>
        <p:nvSpPr>
          <p:cNvPr id="7" name="Content Placeholder 6"/>
          <p:cNvSpPr>
            <a:spLocks noGrp="1"/>
          </p:cNvSpPr>
          <p:nvPr>
            <p:ph idx="1"/>
          </p:nvPr>
        </p:nvSpPr>
        <p:spPr/>
        <p:txBody>
          <a:bodyPr>
            <a:normAutofit/>
          </a:bodyPr>
          <a:lstStyle/>
          <a:p>
            <a:r>
              <a:rPr lang="en-US" sz="2800" dirty="0" smtClean="0"/>
              <a:t>“Vestibular imbalances need to be taken seriously because falls can be fatal and injuries can be painful, lead to long hospital stays and result in significant loss in quality of life.”</a:t>
            </a:r>
            <a:endParaRPr lang="en-US" sz="2800" dirty="0"/>
          </a:p>
        </p:txBody>
      </p:sp>
      <p:sp>
        <p:nvSpPr>
          <p:cNvPr id="8" name="Text Placeholder 7"/>
          <p:cNvSpPr>
            <a:spLocks noGrp="1"/>
          </p:cNvSpPr>
          <p:nvPr>
            <p:ph type="body" sz="half" idx="2"/>
          </p:nvPr>
        </p:nvSpPr>
        <p:spPr/>
        <p:txBody>
          <a:bodyPr/>
          <a:lstStyle/>
          <a:p>
            <a:r>
              <a:rPr lang="en-US" dirty="0" err="1" smtClean="0"/>
              <a:t>Andelot</a:t>
            </a:r>
            <a:r>
              <a:rPr lang="en-US" dirty="0" smtClean="0"/>
              <a:t> Professor and director of otolaryngology – head and neck surgery at the Johns Hopkins University School of Medicine</a:t>
            </a:r>
            <a:endParaRPr lang="en-US" dirty="0"/>
          </a:p>
        </p:txBody>
      </p:sp>
    </p:spTree>
    <p:extLst>
      <p:ext uri="{BB962C8B-B14F-4D97-AF65-F5344CB8AC3E}">
        <p14:creationId xmlns:p14="http://schemas.microsoft.com/office/powerpoint/2010/main" val="41325400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700351456"/>
              </p:ext>
            </p:extLst>
          </p:nvPr>
        </p:nvGraphicFramePr>
        <p:xfrm>
          <a:off x="98425" y="98425"/>
          <a:ext cx="11990656" cy="6207372"/>
        </p:xfrm>
        <a:graphic>
          <a:graphicData uri="http://schemas.openxmlformats.org/presentationml/2006/ole">
            <mc:AlternateContent xmlns:mc="http://schemas.openxmlformats.org/markup-compatibility/2006">
              <mc:Choice xmlns:v="urn:schemas-microsoft-com:vml" Requires="v">
                <p:oleObj spid="_x0000_s17443" name="Document" r:id="rId3" imgW="9479991" imgH="5978695" progId="Word.Document.12">
                  <p:embed/>
                </p:oleObj>
              </mc:Choice>
              <mc:Fallback>
                <p:oleObj name="Document" r:id="rId3" imgW="9479991" imgH="5978695" progId="Word.Document.12">
                  <p:embed/>
                  <p:pic>
                    <p:nvPicPr>
                      <p:cNvPr id="0" name=""/>
                      <p:cNvPicPr/>
                      <p:nvPr/>
                    </p:nvPicPr>
                    <p:blipFill>
                      <a:blip r:embed="rId4"/>
                      <a:stretch>
                        <a:fillRect/>
                      </a:stretch>
                    </p:blipFill>
                    <p:spPr>
                      <a:xfrm>
                        <a:off x="98425" y="98425"/>
                        <a:ext cx="11990656" cy="6207372"/>
                      </a:xfrm>
                      <a:prstGeom prst="rect">
                        <a:avLst/>
                      </a:prstGeom>
                    </p:spPr>
                  </p:pic>
                </p:oleObj>
              </mc:Fallback>
            </mc:AlternateContent>
          </a:graphicData>
        </a:graphic>
      </p:graphicFrame>
    </p:spTree>
    <p:extLst>
      <p:ext uri="{BB962C8B-B14F-4D97-AF65-F5344CB8AC3E}">
        <p14:creationId xmlns:p14="http://schemas.microsoft.com/office/powerpoint/2010/main" val="1545323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4655271"/>
              </p:ext>
            </p:extLst>
          </p:nvPr>
        </p:nvGraphicFramePr>
        <p:xfrm>
          <a:off x="1713469" y="0"/>
          <a:ext cx="7703663" cy="6317671"/>
        </p:xfrm>
        <a:graphic>
          <a:graphicData uri="http://schemas.openxmlformats.org/presentationml/2006/ole">
            <mc:AlternateContent xmlns:mc="http://schemas.openxmlformats.org/markup-compatibility/2006">
              <mc:Choice xmlns:v="urn:schemas-microsoft-com:vml" Requires="v">
                <p:oleObj spid="_x0000_s12344" name="Document" r:id="rId3" imgW="5952018" imgH="8228846" progId="Word.Document.12">
                  <p:embed/>
                </p:oleObj>
              </mc:Choice>
              <mc:Fallback>
                <p:oleObj name="Document" r:id="rId3" imgW="5952018" imgH="8228846" progId="Word.Document.12">
                  <p:embed/>
                  <p:pic>
                    <p:nvPicPr>
                      <p:cNvPr id="0" name=""/>
                      <p:cNvPicPr/>
                      <p:nvPr/>
                    </p:nvPicPr>
                    <p:blipFill>
                      <a:blip r:embed="rId4"/>
                      <a:stretch>
                        <a:fillRect/>
                      </a:stretch>
                    </p:blipFill>
                    <p:spPr>
                      <a:xfrm>
                        <a:off x="1713469" y="0"/>
                        <a:ext cx="7703663" cy="6317671"/>
                      </a:xfrm>
                      <a:prstGeom prst="rect">
                        <a:avLst/>
                      </a:prstGeom>
                    </p:spPr>
                  </p:pic>
                </p:oleObj>
              </mc:Fallback>
            </mc:AlternateContent>
          </a:graphicData>
        </a:graphic>
      </p:graphicFrame>
    </p:spTree>
    <p:extLst>
      <p:ext uri="{BB962C8B-B14F-4D97-AF65-F5344CB8AC3E}">
        <p14:creationId xmlns:p14="http://schemas.microsoft.com/office/powerpoint/2010/main" val="10210818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608575"/>
            <a:ext cx="10058400" cy="898253"/>
          </a:xfrm>
        </p:spPr>
        <p:txBody>
          <a:bodyPr>
            <a:normAutofit/>
          </a:bodyPr>
          <a:lstStyle/>
          <a:p>
            <a:pPr algn="ctr"/>
            <a:r>
              <a:rPr lang="en-US" sz="4000" dirty="0" smtClean="0"/>
              <a:t>Fall Injury Prevention &amp; Rehabilitation Center</a:t>
            </a:r>
            <a:endParaRPr lang="en-US" sz="4000" dirty="0"/>
          </a:p>
        </p:txBody>
      </p:sp>
      <p:sp>
        <p:nvSpPr>
          <p:cNvPr id="6" name="Content Placeholder 5"/>
          <p:cNvSpPr>
            <a:spLocks noGrp="1"/>
          </p:cNvSpPr>
          <p:nvPr>
            <p:ph sz="half" idx="1"/>
          </p:nvPr>
        </p:nvSpPr>
        <p:spPr/>
        <p:txBody>
          <a:bodyPr/>
          <a:lstStyle/>
          <a:p>
            <a:pPr>
              <a:buFont typeface="Wingdings" panose="05000000000000000000" pitchFamily="2" charset="2"/>
              <a:buChar char="Ø"/>
            </a:pPr>
            <a:r>
              <a:rPr lang="en-US" dirty="0" smtClean="0"/>
              <a:t> FIPAR Center Opened June 2015</a:t>
            </a:r>
          </a:p>
          <a:p>
            <a:pPr>
              <a:buFont typeface="Wingdings" panose="05000000000000000000" pitchFamily="2" charset="2"/>
              <a:buChar char="Ø"/>
            </a:pPr>
            <a:r>
              <a:rPr lang="en-US" dirty="0"/>
              <a:t> </a:t>
            </a:r>
            <a:r>
              <a:rPr lang="en-US" dirty="0" smtClean="0"/>
              <a:t>Office hours: Monday thru Friday 9am - 5pm</a:t>
            </a:r>
          </a:p>
          <a:p>
            <a:pPr>
              <a:buFont typeface="Wingdings" panose="05000000000000000000" pitchFamily="2" charset="2"/>
              <a:buChar char="Ø"/>
            </a:pPr>
            <a:r>
              <a:rPr lang="en-US" dirty="0" smtClean="0"/>
              <a:t>Evidence-based, </a:t>
            </a:r>
            <a:r>
              <a:rPr lang="en-US" dirty="0"/>
              <a:t>M</a:t>
            </a:r>
            <a:r>
              <a:rPr lang="en-US" dirty="0" smtClean="0"/>
              <a:t>ulti-factorial Program</a:t>
            </a:r>
            <a:endParaRPr lang="en-US" dirty="0"/>
          </a:p>
          <a:p>
            <a:pPr>
              <a:buFont typeface="Wingdings" panose="05000000000000000000" pitchFamily="2" charset="2"/>
              <a:buChar char="Ø"/>
            </a:pPr>
            <a:r>
              <a:rPr lang="en-US" dirty="0" smtClean="0"/>
              <a:t> Centralized location for a community ambulatory health care center</a:t>
            </a:r>
          </a:p>
          <a:p>
            <a:pPr>
              <a:buFont typeface="Wingdings" panose="05000000000000000000" pitchFamily="2" charset="2"/>
              <a:buChar char="Ø"/>
            </a:pPr>
            <a:r>
              <a:rPr lang="en-US" dirty="0"/>
              <a:t> </a:t>
            </a:r>
            <a:r>
              <a:rPr lang="en-US" dirty="0" smtClean="0"/>
              <a:t>Located in a suburban</a:t>
            </a:r>
            <a:r>
              <a:rPr lang="en-US" dirty="0" smtClean="0">
                <a:solidFill>
                  <a:srgbClr val="000000"/>
                </a:solidFill>
              </a:rPr>
              <a:t> </a:t>
            </a:r>
            <a:r>
              <a:rPr lang="en-US" dirty="0">
                <a:solidFill>
                  <a:srgbClr val="000000"/>
                </a:solidFill>
              </a:rPr>
              <a:t>area </a:t>
            </a:r>
            <a:r>
              <a:rPr lang="en-US" dirty="0" smtClean="0">
                <a:solidFill>
                  <a:srgbClr val="000000"/>
                </a:solidFill>
              </a:rPr>
              <a:t>near senior residences, assisted living facilities, and nursing homes</a:t>
            </a:r>
            <a:endParaRPr lang="en-US" dirty="0" smtClean="0"/>
          </a:p>
          <a:p>
            <a:pPr>
              <a:buFont typeface="Wingdings" panose="05000000000000000000" pitchFamily="2" charset="2"/>
              <a:buChar char="Ø"/>
            </a:pPr>
            <a:r>
              <a:rPr lang="en-US" dirty="0" smtClean="0"/>
              <a:t>“One-stop” community center for fall prevention education, medical diagnostic testing and comprehensive Tai Chi Program </a:t>
            </a:r>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35039" y="1846263"/>
            <a:ext cx="5120641" cy="4022725"/>
          </a:xfrm>
        </p:spPr>
      </p:pic>
    </p:spTree>
    <p:extLst>
      <p:ext uri="{BB962C8B-B14F-4D97-AF65-F5344CB8AC3E}">
        <p14:creationId xmlns:p14="http://schemas.microsoft.com/office/powerpoint/2010/main" val="8298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Individualized Goal Setting </a:t>
            </a:r>
            <a:r>
              <a:rPr lang="en-US" sz="4000" i="1" dirty="0" smtClean="0"/>
              <a:t>is </a:t>
            </a:r>
            <a:r>
              <a:rPr lang="en-US" sz="4000" dirty="0" smtClean="0"/>
              <a:t>Realistic</a:t>
            </a:r>
            <a:endParaRPr lang="en-US" sz="4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91263" y="1957800"/>
            <a:ext cx="2627609" cy="402272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903" y="2050510"/>
            <a:ext cx="2981325" cy="3930015"/>
          </a:xfrm>
          <a:prstGeom prst="rect">
            <a:avLst/>
          </a:prstGeom>
        </p:spPr>
      </p:pic>
      <p:pic>
        <p:nvPicPr>
          <p:cNvPr id="6" name="Picture 5"/>
          <p:cNvPicPr>
            <a:picLocks noChangeAspect="1"/>
          </p:cNvPicPr>
          <p:nvPr/>
        </p:nvPicPr>
        <p:blipFill>
          <a:blip r:embed="rId4"/>
          <a:stretch>
            <a:fillRect/>
          </a:stretch>
        </p:blipFill>
        <p:spPr>
          <a:xfrm>
            <a:off x="10136778" y="138558"/>
            <a:ext cx="1733006" cy="932596"/>
          </a:xfrm>
          <a:prstGeom prst="rect">
            <a:avLst/>
          </a:prstGeom>
        </p:spPr>
      </p:pic>
    </p:spTree>
    <p:extLst>
      <p:ext uri="{BB962C8B-B14F-4D97-AF65-F5344CB8AC3E}">
        <p14:creationId xmlns:p14="http://schemas.microsoft.com/office/powerpoint/2010/main" val="32626829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8937369" cy="1450757"/>
          </a:xfrm>
        </p:spPr>
        <p:txBody>
          <a:bodyPr>
            <a:normAutofit/>
          </a:bodyPr>
          <a:lstStyle/>
          <a:p>
            <a:pPr algn="ctr"/>
            <a:r>
              <a:rPr lang="en-US" sz="4000" spc="0" dirty="0">
                <a:solidFill>
                  <a:prstClr val="black">
                    <a:lumMod val="85000"/>
                    <a:lumOff val="15000"/>
                  </a:prstClr>
                </a:solidFill>
                <a:latin typeface="Century Gothic"/>
              </a:rPr>
              <a:t>Disclaimer</a:t>
            </a:r>
            <a:endParaRPr lang="en-US" sz="4000" dirty="0"/>
          </a:p>
        </p:txBody>
      </p:sp>
      <p:sp>
        <p:nvSpPr>
          <p:cNvPr id="3" name="Content Placeholder 2"/>
          <p:cNvSpPr>
            <a:spLocks noGrp="1"/>
          </p:cNvSpPr>
          <p:nvPr>
            <p:ph idx="1"/>
          </p:nvPr>
        </p:nvSpPr>
        <p:spPr/>
        <p:txBody>
          <a:bodyPr/>
          <a:lstStyle/>
          <a:p>
            <a:pPr lvl="0" defTabSz="457200">
              <a:lnSpc>
                <a:spcPct val="100000"/>
              </a:lnSpc>
              <a:spcBef>
                <a:spcPts val="1000"/>
              </a:spcBef>
              <a:spcAft>
                <a:spcPts val="0"/>
              </a:spcAft>
              <a:buClr>
                <a:srgbClr val="4A66AC"/>
              </a:buClr>
              <a:buSzTx/>
              <a:buFont typeface="Wingdings" panose="05000000000000000000" pitchFamily="2" charset="2"/>
              <a:buChar char="Ø"/>
            </a:pPr>
            <a:r>
              <a:rPr lang="en-US" sz="2400" dirty="0">
                <a:solidFill>
                  <a:prstClr val="black">
                    <a:lumMod val="75000"/>
                    <a:lumOff val="25000"/>
                  </a:prstClr>
                </a:solidFill>
                <a:latin typeface="Century Gothic"/>
              </a:rPr>
              <a:t>The information provided in this presentation is based on best </a:t>
            </a:r>
            <a:r>
              <a:rPr lang="en-US" sz="2400" dirty="0" smtClean="0">
                <a:solidFill>
                  <a:prstClr val="black">
                    <a:lumMod val="75000"/>
                    <a:lumOff val="25000"/>
                  </a:prstClr>
                </a:solidFill>
                <a:latin typeface="Century Gothic"/>
              </a:rPr>
              <a:t>practice </a:t>
            </a:r>
            <a:r>
              <a:rPr lang="en-US" sz="2400" dirty="0">
                <a:solidFill>
                  <a:prstClr val="black">
                    <a:lumMod val="75000"/>
                    <a:lumOff val="25000"/>
                  </a:prstClr>
                </a:solidFill>
                <a:latin typeface="Century Gothic"/>
              </a:rPr>
              <a:t>interventions from research findings that reveal the most recent evidence for fall prevention and management in </a:t>
            </a:r>
            <a:r>
              <a:rPr lang="en-US" sz="2400" dirty="0" smtClean="0">
                <a:solidFill>
                  <a:prstClr val="black">
                    <a:lumMod val="75000"/>
                    <a:lumOff val="25000"/>
                  </a:prstClr>
                </a:solidFill>
                <a:latin typeface="Century Gothic"/>
              </a:rPr>
              <a:t>community-dwelling elderly. </a:t>
            </a:r>
            <a:r>
              <a:rPr lang="en-US" sz="2400" dirty="0">
                <a:solidFill>
                  <a:prstClr val="black">
                    <a:lumMod val="75000"/>
                    <a:lumOff val="25000"/>
                  </a:prstClr>
                </a:solidFill>
                <a:latin typeface="Century Gothic"/>
              </a:rPr>
              <a:t>The presenter does not develop or endorse the evidence-based interventions. The information </a:t>
            </a:r>
            <a:r>
              <a:rPr lang="en-US" sz="2400" dirty="0" smtClean="0">
                <a:solidFill>
                  <a:prstClr val="black">
                    <a:lumMod val="75000"/>
                    <a:lumOff val="25000"/>
                  </a:prstClr>
                </a:solidFill>
                <a:latin typeface="Century Gothic"/>
              </a:rPr>
              <a:t> provided is for </a:t>
            </a:r>
            <a:r>
              <a:rPr lang="en-US" sz="2400" dirty="0">
                <a:solidFill>
                  <a:prstClr val="black">
                    <a:lumMod val="75000"/>
                    <a:lumOff val="25000"/>
                  </a:prstClr>
                </a:solidFill>
                <a:latin typeface="Century Gothic"/>
              </a:rPr>
              <a:t>educational purposes </a:t>
            </a:r>
            <a:r>
              <a:rPr lang="en-US" sz="2400" dirty="0" smtClean="0">
                <a:solidFill>
                  <a:prstClr val="black">
                    <a:lumMod val="75000"/>
                    <a:lumOff val="25000"/>
                  </a:prstClr>
                </a:solidFill>
                <a:latin typeface="Century Gothic"/>
              </a:rPr>
              <a:t>only and may serve as </a:t>
            </a:r>
            <a:r>
              <a:rPr lang="en-US" sz="2400" dirty="0">
                <a:solidFill>
                  <a:prstClr val="black">
                    <a:lumMod val="75000"/>
                    <a:lumOff val="25000"/>
                  </a:prstClr>
                </a:solidFill>
                <a:latin typeface="Century Gothic"/>
              </a:rPr>
              <a:t>a guide to clinical practice. The presenter assumes no liability for the content of information, or the clinical effectiveness of the best practices interventions and related materials. </a:t>
            </a:r>
          </a:p>
        </p:txBody>
      </p:sp>
    </p:spTree>
    <p:extLst>
      <p:ext uri="{BB962C8B-B14F-4D97-AF65-F5344CB8AC3E}">
        <p14:creationId xmlns:p14="http://schemas.microsoft.com/office/powerpoint/2010/main" val="2232717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Research Priorities</a:t>
            </a:r>
            <a:endParaRPr lang="en-US" sz="4000"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z="2400" dirty="0" smtClean="0"/>
              <a:t>Seek Funding Opportunities </a:t>
            </a:r>
          </a:p>
          <a:p>
            <a:pPr>
              <a:buFont typeface="Wingdings" panose="05000000000000000000" pitchFamily="2" charset="2"/>
              <a:buChar char="Ø"/>
            </a:pPr>
            <a:r>
              <a:rPr lang="en-US" sz="2400" dirty="0" smtClean="0"/>
              <a:t>Engage in future research</a:t>
            </a:r>
          </a:p>
          <a:p>
            <a:pPr>
              <a:buFont typeface="Wingdings" panose="05000000000000000000" pitchFamily="2" charset="2"/>
              <a:buChar char="Ø"/>
            </a:pPr>
            <a:r>
              <a:rPr lang="en-US" sz="2400" dirty="0" smtClean="0"/>
              <a:t>Support on-going community fall prevention initiatives</a:t>
            </a:r>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p:txBody>
      </p:sp>
      <p:pic>
        <p:nvPicPr>
          <p:cNvPr id="5" name="Picture 4"/>
          <p:cNvPicPr>
            <a:picLocks noChangeAspect="1"/>
          </p:cNvPicPr>
          <p:nvPr/>
        </p:nvPicPr>
        <p:blipFill>
          <a:blip r:embed="rId2"/>
          <a:stretch>
            <a:fillRect/>
          </a:stretch>
        </p:blipFill>
        <p:spPr>
          <a:xfrm>
            <a:off x="9612288" y="656228"/>
            <a:ext cx="1731414" cy="932769"/>
          </a:xfrm>
          <a:prstGeom prst="rect">
            <a:avLst/>
          </a:prstGeom>
        </p:spPr>
      </p:pic>
    </p:spTree>
    <p:extLst>
      <p:ext uri="{BB962C8B-B14F-4D97-AF65-F5344CB8AC3E}">
        <p14:creationId xmlns:p14="http://schemas.microsoft.com/office/powerpoint/2010/main" val="22468970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0947" y="-57150"/>
            <a:ext cx="9954490" cy="477982"/>
          </a:xfrm>
        </p:spPr>
        <p:txBody>
          <a:bodyPr>
            <a:normAutofit fontScale="90000"/>
          </a:bodyPr>
          <a:lstStyle/>
          <a:p>
            <a:pPr algn="ctr"/>
            <a:r>
              <a:rPr lang="en-US" sz="4000" dirty="0" smtClean="0"/>
              <a:t>  </a:t>
            </a:r>
            <a:r>
              <a:rPr lang="en-US" sz="3200" dirty="0" smtClean="0"/>
              <a:t>References</a:t>
            </a:r>
            <a:endParaRPr lang="en-US" sz="3200" dirty="0"/>
          </a:p>
        </p:txBody>
      </p:sp>
      <p:sp>
        <p:nvSpPr>
          <p:cNvPr id="3" name="Content Placeholder 2"/>
          <p:cNvSpPr>
            <a:spLocks noGrp="1"/>
          </p:cNvSpPr>
          <p:nvPr>
            <p:ph idx="4294967295"/>
          </p:nvPr>
        </p:nvSpPr>
        <p:spPr>
          <a:xfrm>
            <a:off x="0" y="280555"/>
            <a:ext cx="10152214" cy="6130636"/>
          </a:xfrm>
        </p:spPr>
        <p:txBody>
          <a:bodyPr>
            <a:noAutofit/>
          </a:bodyPr>
          <a:lstStyle/>
          <a:p>
            <a:pPr>
              <a:lnSpc>
                <a:spcPct val="100000"/>
              </a:lnSpc>
              <a:spcBef>
                <a:spcPts val="0"/>
              </a:spcBef>
              <a:spcAft>
                <a:spcPts val="0"/>
              </a:spcAft>
              <a:buNone/>
            </a:pPr>
            <a:r>
              <a:rPr lang="en-US" sz="1100" dirty="0" smtClean="0"/>
              <a:t>American </a:t>
            </a:r>
            <a:r>
              <a:rPr lang="en-US" sz="1100" dirty="0"/>
              <a:t>Academy of </a:t>
            </a:r>
            <a:r>
              <a:rPr lang="en-US" sz="1100" dirty="0" err="1"/>
              <a:t>Orthopaedic</a:t>
            </a:r>
            <a:r>
              <a:rPr lang="en-US" sz="1100" dirty="0"/>
              <a:t> Surgeons. (2007). </a:t>
            </a:r>
            <a:r>
              <a:rPr lang="en-US" sz="1100" i="1" dirty="0"/>
              <a:t>Falls and hip fractures</a:t>
            </a:r>
            <a:r>
              <a:rPr lang="en-US" sz="1100" dirty="0"/>
              <a:t>. Retrieved from </a:t>
            </a:r>
            <a:r>
              <a:rPr lang="en-US" sz="1100" dirty="0">
                <a:hlinkClick r:id="rId2"/>
              </a:rPr>
              <a:t>http://orthoinfo.aaos.org/topic.cfm?topic=A00121</a:t>
            </a:r>
            <a:r>
              <a:rPr lang="en-US" sz="1100" dirty="0"/>
              <a:t> </a:t>
            </a:r>
            <a:endParaRPr lang="en-US" sz="1100" dirty="0" smtClean="0"/>
          </a:p>
          <a:p>
            <a:pPr>
              <a:lnSpc>
                <a:spcPct val="100000"/>
              </a:lnSpc>
              <a:spcBef>
                <a:spcPts val="0"/>
              </a:spcBef>
              <a:spcAft>
                <a:spcPts val="0"/>
              </a:spcAft>
              <a:buNone/>
            </a:pPr>
            <a:r>
              <a:rPr lang="en-US" sz="1100" dirty="0" err="1" smtClean="0"/>
              <a:t>Brians</a:t>
            </a:r>
            <a:r>
              <a:rPr lang="en-US" sz="1100" dirty="0"/>
              <a:t>, L. K., Alexander, K., </a:t>
            </a:r>
            <a:r>
              <a:rPr lang="en-US" sz="1100" dirty="0" err="1"/>
              <a:t>Grota</a:t>
            </a:r>
            <a:r>
              <a:rPr lang="en-US" sz="1100" dirty="0"/>
              <a:t>, P., Chen, R. W., &amp; Dumas, V. (1991, March-April). The development of the RISK tool for fall prevention. </a:t>
            </a:r>
            <a:r>
              <a:rPr lang="en-US" sz="1100" i="1" dirty="0"/>
              <a:t>Rehabilitation Nursing</a:t>
            </a:r>
            <a:r>
              <a:rPr lang="en-US" sz="1100" dirty="0"/>
              <a:t>, </a:t>
            </a:r>
            <a:r>
              <a:rPr lang="en-US" sz="1100" i="1" dirty="0"/>
              <a:t>16</a:t>
            </a:r>
            <a:r>
              <a:rPr lang="en-US" sz="1100" dirty="0"/>
              <a:t>(2), 67-69.</a:t>
            </a:r>
          </a:p>
          <a:p>
            <a:pPr>
              <a:lnSpc>
                <a:spcPct val="100000"/>
              </a:lnSpc>
              <a:spcBef>
                <a:spcPts val="0"/>
              </a:spcBef>
              <a:spcAft>
                <a:spcPts val="0"/>
              </a:spcAft>
              <a:buNone/>
            </a:pPr>
            <a:r>
              <a:rPr lang="en-US" sz="1100" dirty="0" err="1"/>
              <a:t>Broe</a:t>
            </a:r>
            <a:r>
              <a:rPr lang="en-US" sz="1100" dirty="0"/>
              <a:t>, K. E., Chen, T. C., Weinberg, J., Bischoff-Ferrari, H. A., </a:t>
            </a:r>
            <a:r>
              <a:rPr lang="en-US" sz="1100" dirty="0" err="1"/>
              <a:t>Holick</a:t>
            </a:r>
            <a:r>
              <a:rPr lang="en-US" sz="1100" dirty="0"/>
              <a:t>, M. F., &amp; Kiel, D. P. (2007, February). A higher dose of vitamin D reduces the risk of falls in nursing home residents: A randomized, multiple-dose study. </a:t>
            </a:r>
            <a:r>
              <a:rPr lang="en-US" sz="1100" i="1" dirty="0"/>
              <a:t>Journal of the American Geriatrics Society</a:t>
            </a:r>
            <a:r>
              <a:rPr lang="en-US" sz="1100" dirty="0"/>
              <a:t>, </a:t>
            </a:r>
            <a:r>
              <a:rPr lang="en-US" sz="1100" i="1" dirty="0"/>
              <a:t>55</a:t>
            </a:r>
            <a:r>
              <a:rPr lang="en-US" sz="1100" dirty="0"/>
              <a:t>(2), 234-239.</a:t>
            </a:r>
          </a:p>
          <a:p>
            <a:pPr>
              <a:lnSpc>
                <a:spcPct val="100000"/>
              </a:lnSpc>
              <a:spcBef>
                <a:spcPts val="0"/>
              </a:spcBef>
              <a:spcAft>
                <a:spcPts val="0"/>
              </a:spcAft>
              <a:buNone/>
            </a:pPr>
            <a:r>
              <a:rPr lang="en-US" sz="1100" dirty="0"/>
              <a:t>Cameron, I. D., Murray, G. R., Gillespie, L. D., Robertson, M. C., Hill, K. D., Cumming, R. G., &amp; </a:t>
            </a:r>
            <a:r>
              <a:rPr lang="en-US" sz="1100" dirty="0" err="1"/>
              <a:t>Kerse</a:t>
            </a:r>
            <a:r>
              <a:rPr lang="en-US" sz="1100" dirty="0"/>
              <a:t>, N. (2010). </a:t>
            </a:r>
            <a:r>
              <a:rPr lang="en-US" sz="1100" i="1" dirty="0"/>
              <a:t>Interventions for preventing falls in older people in nursing care facilities and hospitals (Review</a:t>
            </a:r>
            <a:r>
              <a:rPr lang="en-US" sz="1100" dirty="0"/>
              <a:t>). Retrieved February 8, 2010, from </a:t>
            </a:r>
            <a:r>
              <a:rPr lang="en-US" sz="1100" dirty="0">
                <a:hlinkClick r:id="rId3"/>
              </a:rPr>
              <a:t>http://www.thecochranelibrary.com</a:t>
            </a:r>
            <a:endParaRPr lang="en-US" sz="1100" dirty="0"/>
          </a:p>
          <a:p>
            <a:pPr>
              <a:lnSpc>
                <a:spcPct val="100000"/>
              </a:lnSpc>
              <a:spcBef>
                <a:spcPts val="0"/>
              </a:spcBef>
              <a:spcAft>
                <a:spcPts val="0"/>
              </a:spcAft>
              <a:buNone/>
            </a:pPr>
            <a:r>
              <a:rPr lang="en-US" sz="1100" dirty="0"/>
              <a:t>Centers for Disease Control and Prevention (2010). </a:t>
            </a:r>
            <a:r>
              <a:rPr lang="en-US" sz="1100" i="1" dirty="0"/>
              <a:t>Costs of falls among older adults</a:t>
            </a:r>
            <a:r>
              <a:rPr lang="en-US" sz="1100" dirty="0"/>
              <a:t>. Retrieved April 11, 2010, from </a:t>
            </a:r>
          </a:p>
          <a:p>
            <a:pPr>
              <a:lnSpc>
                <a:spcPct val="100000"/>
              </a:lnSpc>
              <a:spcBef>
                <a:spcPts val="0"/>
              </a:spcBef>
              <a:spcAft>
                <a:spcPts val="0"/>
              </a:spcAft>
              <a:buNone/>
            </a:pPr>
            <a:r>
              <a:rPr lang="en-US" sz="1100" dirty="0"/>
              <a:t>	</a:t>
            </a:r>
            <a:r>
              <a:rPr lang="en-US" sz="1100" dirty="0">
                <a:hlinkClick r:id="rId4"/>
              </a:rPr>
              <a:t>http://www.cdc.gov/HomeandRecreationalSafety/Falls/fallcost.html/</a:t>
            </a:r>
            <a:endParaRPr lang="en-US" sz="1100" dirty="0"/>
          </a:p>
          <a:p>
            <a:pPr>
              <a:lnSpc>
                <a:spcPct val="100000"/>
              </a:lnSpc>
              <a:spcBef>
                <a:spcPts val="0"/>
              </a:spcBef>
              <a:spcAft>
                <a:spcPts val="0"/>
              </a:spcAft>
              <a:buNone/>
            </a:pPr>
            <a:r>
              <a:rPr lang="en-US" sz="1100" dirty="0" smtClean="0"/>
              <a:t>Centers for Disease Control and Prevention. (2010). </a:t>
            </a:r>
            <a:r>
              <a:rPr lang="en-US" sz="1100" i="1" dirty="0" smtClean="0"/>
              <a:t>Hip fractures among older adults</a:t>
            </a:r>
            <a:r>
              <a:rPr lang="en-US" sz="1100" dirty="0" smtClean="0"/>
              <a:t>. Retrieved from</a:t>
            </a:r>
          </a:p>
          <a:p>
            <a:pPr>
              <a:lnSpc>
                <a:spcPct val="100000"/>
              </a:lnSpc>
              <a:spcBef>
                <a:spcPts val="0"/>
              </a:spcBef>
              <a:spcAft>
                <a:spcPts val="0"/>
              </a:spcAft>
              <a:buNone/>
            </a:pPr>
            <a:r>
              <a:rPr lang="en-US" sz="1100" dirty="0" smtClean="0"/>
              <a:t>	</a:t>
            </a:r>
            <a:r>
              <a:rPr lang="en-US" sz="1100" dirty="0" smtClean="0">
                <a:hlinkClick r:id="rId5"/>
              </a:rPr>
              <a:t>http://www.cdc.gov/HomeandRecreationalSafety/Falls/adulthipfx.html</a:t>
            </a:r>
            <a:endParaRPr lang="en-US" sz="1100" dirty="0" smtClean="0"/>
          </a:p>
          <a:p>
            <a:pPr>
              <a:lnSpc>
                <a:spcPct val="100000"/>
              </a:lnSpc>
              <a:spcBef>
                <a:spcPts val="0"/>
              </a:spcBef>
              <a:spcAft>
                <a:spcPts val="0"/>
              </a:spcAft>
              <a:buNone/>
            </a:pPr>
            <a:r>
              <a:rPr lang="en-US" sz="1100" dirty="0" smtClean="0"/>
              <a:t>Centers for Disease Control and Prevention. (2009). </a:t>
            </a:r>
            <a:r>
              <a:rPr lang="en-US" sz="1100" i="1" dirty="0" smtClean="0"/>
              <a:t>Falls in nursing homes</a:t>
            </a:r>
            <a:r>
              <a:rPr lang="en-US" sz="1100" dirty="0" smtClean="0"/>
              <a:t>. Retrieved February 8, 2010, from </a:t>
            </a:r>
          </a:p>
          <a:p>
            <a:pPr>
              <a:lnSpc>
                <a:spcPct val="100000"/>
              </a:lnSpc>
              <a:spcBef>
                <a:spcPts val="0"/>
              </a:spcBef>
              <a:spcAft>
                <a:spcPts val="0"/>
              </a:spcAft>
              <a:buNone/>
            </a:pPr>
            <a:r>
              <a:rPr lang="en-US" sz="1100" dirty="0"/>
              <a:t>	</a:t>
            </a:r>
            <a:r>
              <a:rPr lang="en-US" sz="1100" dirty="0">
                <a:hlinkClick r:id="rId6"/>
              </a:rPr>
              <a:t>http://</a:t>
            </a:r>
            <a:r>
              <a:rPr lang="en-US" sz="1100" dirty="0" smtClean="0">
                <a:hlinkClick r:id="rId6"/>
              </a:rPr>
              <a:t>www.cdc.gov/HomeandRecreationalSafety/Falls/nursing.html</a:t>
            </a:r>
            <a:endParaRPr lang="en-US" sz="1100" dirty="0" smtClean="0"/>
          </a:p>
          <a:p>
            <a:pPr lvl="0">
              <a:lnSpc>
                <a:spcPct val="100000"/>
              </a:lnSpc>
              <a:spcBef>
                <a:spcPts val="0"/>
              </a:spcBef>
              <a:spcAft>
                <a:spcPts val="0"/>
              </a:spcAft>
              <a:buClr>
                <a:srgbClr val="E48312"/>
              </a:buClr>
              <a:buNone/>
            </a:pPr>
            <a:r>
              <a:rPr lang="en-US" sz="1100" u="sng" dirty="0" smtClean="0">
                <a:solidFill>
                  <a:srgbClr val="000000">
                    <a:lumMod val="75000"/>
                    <a:lumOff val="25000"/>
                  </a:srgbClr>
                </a:solidFill>
              </a:rPr>
              <a:t>Centers for Medicare &amp; Medicaid Services. (2011). </a:t>
            </a:r>
            <a:r>
              <a:rPr lang="en-US" sz="1100" i="1" u="sng" dirty="0" smtClean="0">
                <a:solidFill>
                  <a:srgbClr val="000000">
                    <a:lumMod val="75000"/>
                    <a:lumOff val="25000"/>
                  </a:srgbClr>
                </a:solidFill>
              </a:rPr>
              <a:t>Nursing Home Quality Initiatives: MDS 3.0 Training Material</a:t>
            </a:r>
            <a:r>
              <a:rPr lang="en-US" sz="1100" u="sng" dirty="0" smtClean="0">
                <a:solidFill>
                  <a:srgbClr val="000000">
                    <a:lumMod val="75000"/>
                    <a:lumOff val="25000"/>
                  </a:srgbClr>
                </a:solidFill>
              </a:rPr>
              <a:t>. Retrieved from </a:t>
            </a:r>
            <a:r>
              <a:rPr lang="en-US" sz="1100" u="sng" dirty="0" smtClean="0">
                <a:solidFill>
                  <a:srgbClr val="000000">
                    <a:lumMod val="75000"/>
                    <a:lumOff val="25000"/>
                  </a:srgbClr>
                </a:solidFill>
                <a:hlinkClick r:id="rId7"/>
              </a:rPr>
              <a:t>https://www.cms.gov/NursingHomeQualityInits/30_NHQIMDS30TechnicalInformation.asp</a:t>
            </a:r>
            <a:endParaRPr lang="en-US" sz="1100" dirty="0" smtClean="0">
              <a:solidFill>
                <a:srgbClr val="000000">
                  <a:lumMod val="75000"/>
                  <a:lumOff val="25000"/>
                </a:srgbClr>
              </a:solidFill>
            </a:endParaRPr>
          </a:p>
          <a:p>
            <a:pPr>
              <a:lnSpc>
                <a:spcPct val="100000"/>
              </a:lnSpc>
              <a:spcBef>
                <a:spcPts val="0"/>
              </a:spcBef>
              <a:spcAft>
                <a:spcPts val="0"/>
              </a:spcAft>
              <a:buClr>
                <a:srgbClr val="E48312"/>
              </a:buClr>
              <a:buNone/>
            </a:pPr>
            <a:r>
              <a:rPr lang="en-US" sz="1100" dirty="0"/>
              <a:t>Chang, J. T., Morton, S. C., Rubenstein, L. Z., Mojica, W. A., </a:t>
            </a:r>
            <a:r>
              <a:rPr lang="en-US" sz="1100" dirty="0" err="1"/>
              <a:t>Maglione</a:t>
            </a:r>
            <a:r>
              <a:rPr lang="en-US" sz="1100" dirty="0"/>
              <a:t>, M., </a:t>
            </a:r>
            <a:r>
              <a:rPr lang="en-US" sz="1100" dirty="0" err="1"/>
              <a:t>Suttorp</a:t>
            </a:r>
            <a:r>
              <a:rPr lang="en-US" sz="1100" dirty="0"/>
              <a:t>, M. J., . . . </a:t>
            </a:r>
            <a:r>
              <a:rPr lang="en-US" sz="1100" dirty="0" err="1"/>
              <a:t>Shekelle</a:t>
            </a:r>
            <a:r>
              <a:rPr lang="en-US" sz="1100" dirty="0"/>
              <a:t>, P.G. (2004, Mar 20). Interventions for the prevention of falls in older adults: systematic review and meta-analysis of </a:t>
            </a:r>
            <a:r>
              <a:rPr lang="en-US" sz="1100" dirty="0" err="1"/>
              <a:t>randomised</a:t>
            </a:r>
            <a:r>
              <a:rPr lang="en-US" sz="1100" dirty="0"/>
              <a:t> clinical trials.</a:t>
            </a:r>
            <a:r>
              <a:rPr lang="en-US" sz="1100" i="1" dirty="0"/>
              <a:t> British Medical Journal</a:t>
            </a:r>
            <a:r>
              <a:rPr lang="en-US" sz="1100" dirty="0"/>
              <a:t>, </a:t>
            </a:r>
            <a:r>
              <a:rPr lang="en-US" sz="1100" i="1" dirty="0"/>
              <a:t>328</a:t>
            </a:r>
            <a:r>
              <a:rPr lang="en-US" sz="1100" dirty="0"/>
              <a:t>(7441), 680. </a:t>
            </a:r>
            <a:r>
              <a:rPr lang="en-US" sz="1100" dirty="0" err="1"/>
              <a:t>doi</a:t>
            </a:r>
            <a:r>
              <a:rPr lang="en-US" sz="1100" dirty="0"/>
              <a:t>:  </a:t>
            </a:r>
            <a:r>
              <a:rPr lang="en-US" sz="1100" dirty="0">
                <a:hlinkClick r:id="rId8"/>
              </a:rPr>
              <a:t>10.1136/bmj.328.7441.680</a:t>
            </a:r>
            <a:r>
              <a:rPr lang="en-US" sz="1100" dirty="0"/>
              <a:t> </a:t>
            </a:r>
            <a:endParaRPr lang="en-US" sz="1100" i="1" dirty="0"/>
          </a:p>
          <a:p>
            <a:pPr lvl="0">
              <a:lnSpc>
                <a:spcPct val="100000"/>
              </a:lnSpc>
              <a:spcBef>
                <a:spcPts val="0"/>
              </a:spcBef>
              <a:spcAft>
                <a:spcPts val="0"/>
              </a:spcAft>
              <a:buClr>
                <a:srgbClr val="E48312"/>
              </a:buClr>
              <a:buNone/>
            </a:pPr>
            <a:r>
              <a:rPr lang="en-US" sz="1100" dirty="0" smtClean="0">
                <a:solidFill>
                  <a:srgbClr val="000000">
                    <a:lumMod val="75000"/>
                    <a:lumOff val="25000"/>
                  </a:srgbClr>
                </a:solidFill>
              </a:rPr>
              <a:t>Choi, J. H., Moon, J., &amp; Song, R. (2005, July). Effects of Sun-style Tai Chi exercise on physical fitness and fall prevention in fall-prone older adults. </a:t>
            </a:r>
            <a:r>
              <a:rPr lang="en-US" sz="1100" i="1" dirty="0" smtClean="0">
                <a:solidFill>
                  <a:srgbClr val="000000">
                    <a:lumMod val="75000"/>
                    <a:lumOff val="25000"/>
                  </a:srgbClr>
                </a:solidFill>
              </a:rPr>
              <a:t>Journal of Advanced Nursing</a:t>
            </a:r>
            <a:r>
              <a:rPr lang="en-US" sz="1100" dirty="0" smtClean="0">
                <a:solidFill>
                  <a:srgbClr val="000000">
                    <a:lumMod val="75000"/>
                    <a:lumOff val="25000"/>
                  </a:srgbClr>
                </a:solidFill>
              </a:rPr>
              <a:t>, </a:t>
            </a:r>
            <a:r>
              <a:rPr lang="en-US" sz="1100" i="1" dirty="0" smtClean="0">
                <a:solidFill>
                  <a:srgbClr val="000000">
                    <a:lumMod val="75000"/>
                    <a:lumOff val="25000"/>
                  </a:srgbClr>
                </a:solidFill>
              </a:rPr>
              <a:t>51</a:t>
            </a:r>
            <a:r>
              <a:rPr lang="en-US" sz="1100" dirty="0" smtClean="0">
                <a:solidFill>
                  <a:srgbClr val="000000">
                    <a:lumMod val="75000"/>
                    <a:lumOff val="25000"/>
                  </a:srgbClr>
                </a:solidFill>
              </a:rPr>
              <a:t>(2), 150-157.</a:t>
            </a:r>
          </a:p>
          <a:p>
            <a:pPr lvl="0">
              <a:lnSpc>
                <a:spcPct val="100000"/>
              </a:lnSpc>
              <a:spcBef>
                <a:spcPts val="0"/>
              </a:spcBef>
              <a:spcAft>
                <a:spcPts val="0"/>
              </a:spcAft>
              <a:buClr>
                <a:srgbClr val="E48312"/>
              </a:buClr>
              <a:buNone/>
            </a:pPr>
            <a:r>
              <a:rPr lang="en-US" sz="1100" dirty="0" smtClean="0">
                <a:solidFill>
                  <a:srgbClr val="000000">
                    <a:lumMod val="75000"/>
                    <a:lumOff val="25000"/>
                  </a:srgbClr>
                </a:solidFill>
              </a:rPr>
              <a:t>Finkelstein, E. A.., Chen, H.,  Miller, T. R., </a:t>
            </a:r>
            <a:r>
              <a:rPr lang="en-US" sz="1100" dirty="0" err="1" smtClean="0">
                <a:solidFill>
                  <a:srgbClr val="000000">
                    <a:lumMod val="75000"/>
                    <a:lumOff val="25000"/>
                  </a:srgbClr>
                </a:solidFill>
              </a:rPr>
              <a:t>Corso</a:t>
            </a:r>
            <a:r>
              <a:rPr lang="en-US" sz="1100" dirty="0" smtClean="0">
                <a:solidFill>
                  <a:srgbClr val="000000">
                    <a:lumMod val="75000"/>
                    <a:lumOff val="25000"/>
                  </a:srgbClr>
                </a:solidFill>
              </a:rPr>
              <a:t>, P. S., &amp; Stevens, J. A. (2005, November). A comparison of the case-control and case-crossover designs for estimating medical costs of nonfatal fall-related injuries among older Americans. </a:t>
            </a:r>
            <a:r>
              <a:rPr lang="en-US" sz="1100" i="1" dirty="0" smtClean="0">
                <a:solidFill>
                  <a:srgbClr val="000000">
                    <a:lumMod val="75000"/>
                    <a:lumOff val="25000"/>
                  </a:srgbClr>
                </a:solidFill>
              </a:rPr>
              <a:t>Medical Care</a:t>
            </a:r>
            <a:r>
              <a:rPr lang="en-US" sz="1100" dirty="0" smtClean="0">
                <a:solidFill>
                  <a:srgbClr val="000000">
                    <a:lumMod val="75000"/>
                    <a:lumOff val="25000"/>
                  </a:srgbClr>
                </a:solidFill>
              </a:rPr>
              <a:t>, </a:t>
            </a:r>
            <a:r>
              <a:rPr lang="en-US" sz="1100" i="1" dirty="0" smtClean="0">
                <a:solidFill>
                  <a:srgbClr val="000000">
                    <a:lumMod val="75000"/>
                    <a:lumOff val="25000"/>
                  </a:srgbClr>
                </a:solidFill>
              </a:rPr>
              <a:t>43</a:t>
            </a:r>
            <a:r>
              <a:rPr lang="en-US" sz="1100" dirty="0" smtClean="0">
                <a:solidFill>
                  <a:srgbClr val="000000">
                    <a:lumMod val="75000"/>
                    <a:lumOff val="25000"/>
                  </a:srgbClr>
                </a:solidFill>
              </a:rPr>
              <a:t>(11), 1087-1091.</a:t>
            </a:r>
          </a:p>
          <a:p>
            <a:pPr lvl="0">
              <a:lnSpc>
                <a:spcPct val="100000"/>
              </a:lnSpc>
              <a:spcBef>
                <a:spcPts val="0"/>
              </a:spcBef>
              <a:spcAft>
                <a:spcPts val="0"/>
              </a:spcAft>
              <a:buClr>
                <a:srgbClr val="E48312"/>
              </a:buClr>
              <a:buNone/>
            </a:pPr>
            <a:r>
              <a:rPr lang="en-US" sz="1100" dirty="0" smtClean="0">
                <a:solidFill>
                  <a:srgbClr val="000000">
                    <a:lumMod val="75000"/>
                    <a:lumOff val="25000"/>
                  </a:srgbClr>
                </a:solidFill>
              </a:rPr>
              <a:t>Frieson CW, Foote </a:t>
            </a:r>
            <a:r>
              <a:rPr lang="en-US" sz="1100" dirty="0">
                <a:solidFill>
                  <a:srgbClr val="000000">
                    <a:lumMod val="75000"/>
                    <a:lumOff val="25000"/>
                  </a:srgbClr>
                </a:solidFill>
              </a:rPr>
              <a:t>DG, </a:t>
            </a:r>
            <a:r>
              <a:rPr lang="en-US" sz="1100" dirty="0" err="1">
                <a:solidFill>
                  <a:srgbClr val="000000">
                    <a:lumMod val="75000"/>
                    <a:lumOff val="25000"/>
                  </a:srgbClr>
                </a:solidFill>
              </a:rPr>
              <a:t>Frith</a:t>
            </a:r>
            <a:r>
              <a:rPr lang="en-US" sz="1100" dirty="0">
                <a:solidFill>
                  <a:srgbClr val="000000">
                    <a:lumMod val="75000"/>
                    <a:lumOff val="25000"/>
                  </a:srgbClr>
                </a:solidFill>
              </a:rPr>
              <a:t> </a:t>
            </a:r>
            <a:r>
              <a:rPr lang="en-US" sz="1100" dirty="0" err="1">
                <a:solidFill>
                  <a:srgbClr val="000000">
                    <a:lumMod val="75000"/>
                    <a:lumOff val="25000"/>
                  </a:srgbClr>
                </a:solidFill>
              </a:rPr>
              <a:t>KH,Wagner</a:t>
            </a:r>
            <a:r>
              <a:rPr lang="en-US" sz="1100" dirty="0">
                <a:solidFill>
                  <a:srgbClr val="000000">
                    <a:lumMod val="75000"/>
                    <a:lumOff val="25000"/>
                  </a:srgbClr>
                </a:solidFill>
              </a:rPr>
              <a:t> III JH (2012) Utilizing Change Theory to Implement a Quality Improvement, Evidence-based Fall Prevention Model in Long-term Care</a:t>
            </a:r>
            <a:r>
              <a:rPr lang="en-US" sz="1100" i="1" dirty="0">
                <a:solidFill>
                  <a:srgbClr val="000000">
                    <a:lumMod val="75000"/>
                    <a:lumOff val="25000"/>
                  </a:srgbClr>
                </a:solidFill>
              </a:rPr>
              <a:t>. J </a:t>
            </a:r>
            <a:r>
              <a:rPr lang="en-US" sz="1100" i="1" dirty="0" err="1">
                <a:solidFill>
                  <a:srgbClr val="000000">
                    <a:lumMod val="75000"/>
                    <a:lumOff val="25000"/>
                  </a:srgbClr>
                </a:solidFill>
              </a:rPr>
              <a:t>Gerontol</a:t>
            </a:r>
            <a:r>
              <a:rPr lang="en-US" sz="1100" i="1" dirty="0">
                <a:solidFill>
                  <a:srgbClr val="000000">
                    <a:lumMod val="75000"/>
                    <a:lumOff val="25000"/>
                  </a:srgbClr>
                </a:solidFill>
              </a:rPr>
              <a:t> </a:t>
            </a:r>
            <a:r>
              <a:rPr lang="en-US" sz="1100" i="1" dirty="0" err="1">
                <a:solidFill>
                  <a:srgbClr val="000000">
                    <a:lumMod val="75000"/>
                    <a:lumOff val="25000"/>
                  </a:srgbClr>
                </a:solidFill>
              </a:rPr>
              <a:t>Geriat</a:t>
            </a:r>
            <a:r>
              <a:rPr lang="en-US" sz="1100" i="1" dirty="0">
                <a:solidFill>
                  <a:srgbClr val="000000">
                    <a:lumMod val="75000"/>
                    <a:lumOff val="25000"/>
                  </a:srgbClr>
                </a:solidFill>
              </a:rPr>
              <a:t> Res </a:t>
            </a:r>
            <a:r>
              <a:rPr lang="en-US" sz="1100" dirty="0">
                <a:solidFill>
                  <a:srgbClr val="000000">
                    <a:lumMod val="75000"/>
                    <a:lumOff val="25000"/>
                  </a:srgbClr>
                </a:solidFill>
              </a:rPr>
              <a:t>S1:001. doi:10.4172/2167-7182.S1-001. </a:t>
            </a:r>
            <a:r>
              <a:rPr lang="en-US" sz="1100" dirty="0">
                <a:solidFill>
                  <a:srgbClr val="000000">
                    <a:lumMod val="75000"/>
                    <a:lumOff val="25000"/>
                  </a:srgbClr>
                </a:solidFill>
                <a:hlinkClick r:id="rId9"/>
              </a:rPr>
              <a:t>http://</a:t>
            </a:r>
            <a:r>
              <a:rPr lang="en-US" sz="1100" dirty="0" smtClean="0">
                <a:solidFill>
                  <a:srgbClr val="000000">
                    <a:lumMod val="75000"/>
                    <a:lumOff val="25000"/>
                  </a:srgbClr>
                </a:solidFill>
                <a:hlinkClick r:id="rId9"/>
              </a:rPr>
              <a:t>www.researchgate.net/publication/236577392_Utilizing_Change_Theory_to_Implement_a_Quality_Improvement_Evidencebased_Fall_Prevention_Model_in_Long-term_Car</a:t>
            </a:r>
            <a:endParaRPr lang="en-US" sz="1100" dirty="0" smtClean="0">
              <a:solidFill>
                <a:srgbClr val="000000">
                  <a:lumMod val="75000"/>
                  <a:lumOff val="25000"/>
                </a:srgbClr>
              </a:solidFill>
            </a:endParaRPr>
          </a:p>
          <a:p>
            <a:pPr lvl="0">
              <a:lnSpc>
                <a:spcPct val="100000"/>
              </a:lnSpc>
              <a:spcBef>
                <a:spcPts val="0"/>
              </a:spcBef>
              <a:spcAft>
                <a:spcPts val="0"/>
              </a:spcAft>
              <a:buClr>
                <a:srgbClr val="E48312"/>
              </a:buClr>
              <a:buNone/>
            </a:pPr>
            <a:r>
              <a:rPr lang="en-US" sz="1100" dirty="0" err="1" smtClean="0">
                <a:solidFill>
                  <a:srgbClr val="000000">
                    <a:lumMod val="75000"/>
                    <a:lumOff val="25000"/>
                  </a:srgbClr>
                </a:solidFill>
              </a:rPr>
              <a:t>Kehinde</a:t>
            </a:r>
            <a:r>
              <a:rPr lang="en-US" sz="1100" dirty="0" smtClean="0">
                <a:solidFill>
                  <a:srgbClr val="000000">
                    <a:lumMod val="75000"/>
                    <a:lumOff val="25000"/>
                  </a:srgbClr>
                </a:solidFill>
              </a:rPr>
              <a:t>, J. O. (2009, October). Instruments for measuring fall risk in older adults living in long-term care facilities: An integrative review. Journal</a:t>
            </a:r>
            <a:r>
              <a:rPr lang="en-US" sz="1100" i="1" dirty="0" smtClean="0">
                <a:solidFill>
                  <a:srgbClr val="000000">
                    <a:lumMod val="75000"/>
                    <a:lumOff val="25000"/>
                  </a:srgbClr>
                </a:solidFill>
              </a:rPr>
              <a:t> of </a:t>
            </a:r>
            <a:r>
              <a:rPr lang="en-US" sz="1100" i="1" dirty="0" err="1" smtClean="0">
                <a:solidFill>
                  <a:srgbClr val="000000">
                    <a:lumMod val="75000"/>
                    <a:lumOff val="25000"/>
                  </a:srgbClr>
                </a:solidFill>
              </a:rPr>
              <a:t>Gerontological</a:t>
            </a:r>
            <a:r>
              <a:rPr lang="en-US" sz="1100" i="1" dirty="0" smtClean="0">
                <a:solidFill>
                  <a:srgbClr val="000000">
                    <a:lumMod val="75000"/>
                    <a:lumOff val="25000"/>
                  </a:srgbClr>
                </a:solidFill>
              </a:rPr>
              <a:t> Nursing</a:t>
            </a:r>
            <a:r>
              <a:rPr lang="en-US" sz="1100" dirty="0" smtClean="0">
                <a:solidFill>
                  <a:srgbClr val="000000">
                    <a:lumMod val="75000"/>
                    <a:lumOff val="25000"/>
                  </a:srgbClr>
                </a:solidFill>
              </a:rPr>
              <a:t>, </a:t>
            </a:r>
            <a:r>
              <a:rPr lang="en-US" sz="1100" i="1" dirty="0" smtClean="0">
                <a:solidFill>
                  <a:srgbClr val="000000">
                    <a:lumMod val="75000"/>
                    <a:lumOff val="25000"/>
                  </a:srgbClr>
                </a:solidFill>
              </a:rPr>
              <a:t>35</a:t>
            </a:r>
            <a:r>
              <a:rPr lang="en-US" sz="1100" dirty="0" smtClean="0">
                <a:solidFill>
                  <a:srgbClr val="000000">
                    <a:lumMod val="75000"/>
                    <a:lumOff val="25000"/>
                  </a:srgbClr>
                </a:solidFill>
              </a:rPr>
              <a:t>(10), 46-54.</a:t>
            </a:r>
          </a:p>
          <a:p>
            <a:pPr lvl="0">
              <a:lnSpc>
                <a:spcPct val="100000"/>
              </a:lnSpc>
              <a:spcBef>
                <a:spcPts val="0"/>
              </a:spcBef>
              <a:spcAft>
                <a:spcPts val="0"/>
              </a:spcAft>
              <a:buClr>
                <a:srgbClr val="E48312"/>
              </a:buClr>
              <a:buNone/>
            </a:pPr>
            <a:r>
              <a:rPr lang="en-US" sz="1100" dirty="0" err="1" smtClean="0">
                <a:solidFill>
                  <a:srgbClr val="000000">
                    <a:lumMod val="75000"/>
                    <a:lumOff val="25000"/>
                  </a:srgbClr>
                </a:solidFill>
              </a:rPr>
              <a:t>Kerse</a:t>
            </a:r>
            <a:r>
              <a:rPr lang="en-US" sz="1100" dirty="0" smtClean="0">
                <a:solidFill>
                  <a:srgbClr val="000000">
                    <a:lumMod val="75000"/>
                    <a:lumOff val="25000"/>
                  </a:srgbClr>
                </a:solidFill>
              </a:rPr>
              <a:t>, N., </a:t>
            </a:r>
            <a:r>
              <a:rPr lang="en-US" sz="1100" dirty="0" err="1" smtClean="0">
                <a:solidFill>
                  <a:srgbClr val="000000">
                    <a:lumMod val="75000"/>
                    <a:lumOff val="25000"/>
                  </a:srgbClr>
                </a:solidFill>
              </a:rPr>
              <a:t>Peri</a:t>
            </a:r>
            <a:r>
              <a:rPr lang="en-US" sz="1100" dirty="0" smtClean="0">
                <a:solidFill>
                  <a:srgbClr val="000000">
                    <a:lumMod val="75000"/>
                    <a:lumOff val="25000"/>
                  </a:srgbClr>
                </a:solidFill>
              </a:rPr>
              <a:t>, K., Robinson, E., Wilkinson, T., Von </a:t>
            </a:r>
            <a:r>
              <a:rPr lang="en-US" sz="1100" dirty="0" err="1" smtClean="0">
                <a:solidFill>
                  <a:srgbClr val="000000">
                    <a:lumMod val="75000"/>
                    <a:lumOff val="25000"/>
                  </a:srgbClr>
                </a:solidFill>
              </a:rPr>
              <a:t>Randow</a:t>
            </a:r>
            <a:r>
              <a:rPr lang="en-US" sz="1100" dirty="0" smtClean="0">
                <a:solidFill>
                  <a:srgbClr val="000000">
                    <a:lumMod val="75000"/>
                    <a:lumOff val="25000"/>
                  </a:srgbClr>
                </a:solidFill>
              </a:rPr>
              <a:t>, M., </a:t>
            </a:r>
            <a:r>
              <a:rPr lang="en-US" sz="1100" dirty="0" err="1" smtClean="0">
                <a:solidFill>
                  <a:srgbClr val="000000">
                    <a:lumMod val="75000"/>
                    <a:lumOff val="25000"/>
                  </a:srgbClr>
                </a:solidFill>
              </a:rPr>
              <a:t>Kiata</a:t>
            </a:r>
            <a:r>
              <a:rPr lang="en-US" sz="1100" dirty="0" smtClean="0">
                <a:solidFill>
                  <a:srgbClr val="000000">
                    <a:lumMod val="75000"/>
                    <a:lumOff val="25000"/>
                  </a:srgbClr>
                </a:solidFill>
              </a:rPr>
              <a:t>, L., Parsons, J., ... </a:t>
            </a:r>
            <a:r>
              <a:rPr lang="en-US" sz="1100" dirty="0" err="1" smtClean="0">
                <a:solidFill>
                  <a:srgbClr val="000000">
                    <a:lumMod val="75000"/>
                    <a:lumOff val="25000"/>
                  </a:srgbClr>
                </a:solidFill>
              </a:rPr>
              <a:t>Arroll</a:t>
            </a:r>
            <a:r>
              <a:rPr lang="en-US" sz="1100" dirty="0" smtClean="0">
                <a:solidFill>
                  <a:srgbClr val="000000">
                    <a:lumMod val="75000"/>
                    <a:lumOff val="25000"/>
                  </a:srgbClr>
                </a:solidFill>
              </a:rPr>
              <a:t>, B. (2008, October). Does a functional activity </a:t>
            </a:r>
            <a:r>
              <a:rPr lang="en-US" sz="1100" dirty="0" err="1" smtClean="0">
                <a:solidFill>
                  <a:srgbClr val="000000">
                    <a:lumMod val="75000"/>
                    <a:lumOff val="25000"/>
                  </a:srgbClr>
                </a:solidFill>
              </a:rPr>
              <a:t>programme</a:t>
            </a:r>
            <a:r>
              <a:rPr lang="en-US" sz="1100" dirty="0" smtClean="0">
                <a:solidFill>
                  <a:srgbClr val="000000">
                    <a:lumMod val="75000"/>
                    <a:lumOff val="25000"/>
                  </a:srgbClr>
                </a:solidFill>
              </a:rPr>
              <a:t> improve function, quality of life, and falls for residents in long term care? Cluster </a:t>
            </a:r>
            <a:r>
              <a:rPr lang="en-US" sz="1100" dirty="0" err="1" smtClean="0">
                <a:solidFill>
                  <a:srgbClr val="000000">
                    <a:lumMod val="75000"/>
                    <a:lumOff val="25000"/>
                  </a:srgbClr>
                </a:solidFill>
              </a:rPr>
              <a:t>randomised</a:t>
            </a:r>
            <a:r>
              <a:rPr lang="en-US" sz="1100" dirty="0" smtClean="0">
                <a:solidFill>
                  <a:srgbClr val="000000">
                    <a:lumMod val="75000"/>
                    <a:lumOff val="25000"/>
                  </a:srgbClr>
                </a:solidFill>
              </a:rPr>
              <a:t> controlled trial. </a:t>
            </a:r>
            <a:r>
              <a:rPr lang="en-US" sz="1100" i="1" dirty="0" smtClean="0">
                <a:solidFill>
                  <a:srgbClr val="000000">
                    <a:lumMod val="75000"/>
                    <a:lumOff val="25000"/>
                  </a:srgbClr>
                </a:solidFill>
              </a:rPr>
              <a:t>British Medical Journal</a:t>
            </a:r>
            <a:r>
              <a:rPr lang="en-US" sz="1100" dirty="0" smtClean="0">
                <a:solidFill>
                  <a:srgbClr val="000000">
                    <a:lumMod val="75000"/>
                    <a:lumOff val="25000"/>
                  </a:srgbClr>
                </a:solidFill>
              </a:rPr>
              <a:t>, </a:t>
            </a:r>
            <a:r>
              <a:rPr lang="en-US" sz="1100" i="1" dirty="0" smtClean="0">
                <a:solidFill>
                  <a:srgbClr val="000000">
                    <a:lumMod val="75000"/>
                    <a:lumOff val="25000"/>
                  </a:srgbClr>
                </a:solidFill>
              </a:rPr>
              <a:t>337</a:t>
            </a:r>
            <a:r>
              <a:rPr lang="en-US" sz="1100" dirty="0" smtClean="0">
                <a:solidFill>
                  <a:srgbClr val="000000">
                    <a:lumMod val="75000"/>
                    <a:lumOff val="25000"/>
                  </a:srgbClr>
                </a:solidFill>
              </a:rPr>
              <a:t>(7675), 1-7. </a:t>
            </a:r>
            <a:r>
              <a:rPr lang="en-US" sz="1100" dirty="0" err="1" smtClean="0">
                <a:solidFill>
                  <a:srgbClr val="000000">
                    <a:lumMod val="75000"/>
                    <a:lumOff val="25000"/>
                  </a:srgbClr>
                </a:solidFill>
              </a:rPr>
              <a:t>doi</a:t>
            </a:r>
            <a:r>
              <a:rPr lang="en-US" sz="1100" dirty="0" smtClean="0">
                <a:solidFill>
                  <a:srgbClr val="000000">
                    <a:lumMod val="75000"/>
                    <a:lumOff val="25000"/>
                  </a:srgbClr>
                </a:solidFill>
              </a:rPr>
              <a:t>: 10.1136/bmj.a1445</a:t>
            </a:r>
          </a:p>
          <a:p>
            <a:pPr lvl="0">
              <a:lnSpc>
                <a:spcPct val="100000"/>
              </a:lnSpc>
              <a:spcBef>
                <a:spcPts val="0"/>
              </a:spcBef>
              <a:spcAft>
                <a:spcPts val="0"/>
              </a:spcAft>
              <a:buClr>
                <a:srgbClr val="E48312"/>
              </a:buClr>
              <a:buNone/>
            </a:pPr>
            <a:r>
              <a:rPr lang="en-US" sz="1100" dirty="0" err="1" smtClean="0">
                <a:solidFill>
                  <a:srgbClr val="000000">
                    <a:lumMod val="75000"/>
                    <a:lumOff val="25000"/>
                  </a:srgbClr>
                </a:solidFill>
              </a:rPr>
              <a:t>Kotter</a:t>
            </a:r>
            <a:r>
              <a:rPr lang="en-US" sz="1100" dirty="0" smtClean="0">
                <a:solidFill>
                  <a:srgbClr val="000000">
                    <a:lumMod val="75000"/>
                    <a:lumOff val="25000"/>
                  </a:srgbClr>
                </a:solidFill>
              </a:rPr>
              <a:t>, J. P., &amp; Cohen, D. S. (2002). </a:t>
            </a:r>
            <a:r>
              <a:rPr lang="en-US" sz="1100" i="1" dirty="0" smtClean="0">
                <a:solidFill>
                  <a:srgbClr val="000000">
                    <a:lumMod val="75000"/>
                    <a:lumOff val="25000"/>
                  </a:srgbClr>
                </a:solidFill>
              </a:rPr>
              <a:t>The heart of change. Real-life stories of how people change their organizations</a:t>
            </a:r>
            <a:r>
              <a:rPr lang="en-US" sz="1100" dirty="0" smtClean="0">
                <a:solidFill>
                  <a:srgbClr val="000000">
                    <a:lumMod val="75000"/>
                    <a:lumOff val="25000"/>
                  </a:srgbClr>
                </a:solidFill>
              </a:rPr>
              <a:t>. Boston: Harvard Business School Press. </a:t>
            </a:r>
          </a:p>
          <a:p>
            <a:pPr lvl="0">
              <a:lnSpc>
                <a:spcPct val="100000"/>
              </a:lnSpc>
              <a:spcBef>
                <a:spcPts val="0"/>
              </a:spcBef>
              <a:spcAft>
                <a:spcPts val="0"/>
              </a:spcAft>
              <a:buClr>
                <a:srgbClr val="E48312"/>
              </a:buClr>
              <a:buNone/>
            </a:pPr>
            <a:r>
              <a:rPr lang="en-US" sz="1100" dirty="0" smtClean="0">
                <a:solidFill>
                  <a:srgbClr val="000000">
                    <a:lumMod val="75000"/>
                    <a:lumOff val="25000"/>
                  </a:srgbClr>
                </a:solidFill>
              </a:rPr>
              <a:t>Law, M., Withers, H., Morris, J., &amp; Anderson, F. (2006, September). Vitamin D supplementation and the prevention of fractures and falls: Results of a </a:t>
            </a:r>
            <a:r>
              <a:rPr lang="en-US" sz="1100" dirty="0" err="1" smtClean="0">
                <a:solidFill>
                  <a:srgbClr val="000000">
                    <a:lumMod val="75000"/>
                    <a:lumOff val="25000"/>
                  </a:srgbClr>
                </a:solidFill>
              </a:rPr>
              <a:t>randomised</a:t>
            </a:r>
            <a:r>
              <a:rPr lang="en-US" sz="1100" dirty="0" smtClean="0">
                <a:solidFill>
                  <a:srgbClr val="000000">
                    <a:lumMod val="75000"/>
                    <a:lumOff val="25000"/>
                  </a:srgbClr>
                </a:solidFill>
              </a:rPr>
              <a:t> trial in elderly people in residential accommodation. </a:t>
            </a:r>
            <a:r>
              <a:rPr lang="en-US" sz="1100" i="1" dirty="0" smtClean="0">
                <a:solidFill>
                  <a:srgbClr val="000000">
                    <a:lumMod val="75000"/>
                    <a:lumOff val="25000"/>
                  </a:srgbClr>
                </a:solidFill>
              </a:rPr>
              <a:t>Age &amp; Ageing</a:t>
            </a:r>
            <a:r>
              <a:rPr lang="en-US" sz="1100" dirty="0" smtClean="0">
                <a:solidFill>
                  <a:srgbClr val="000000">
                    <a:lumMod val="75000"/>
                    <a:lumOff val="25000"/>
                  </a:srgbClr>
                </a:solidFill>
              </a:rPr>
              <a:t>, </a:t>
            </a:r>
            <a:r>
              <a:rPr lang="en-US" sz="1100" i="1" dirty="0" smtClean="0">
                <a:solidFill>
                  <a:srgbClr val="000000">
                    <a:lumMod val="75000"/>
                    <a:lumOff val="25000"/>
                  </a:srgbClr>
                </a:solidFill>
              </a:rPr>
              <a:t>35</a:t>
            </a:r>
            <a:r>
              <a:rPr lang="en-US" sz="1100" dirty="0" smtClean="0">
                <a:solidFill>
                  <a:srgbClr val="000000">
                    <a:lumMod val="75000"/>
                    <a:lumOff val="25000"/>
                  </a:srgbClr>
                </a:solidFill>
              </a:rPr>
              <a:t>(5), 482-486. </a:t>
            </a:r>
          </a:p>
          <a:p>
            <a:pPr lvl="0">
              <a:lnSpc>
                <a:spcPct val="100000"/>
              </a:lnSpc>
              <a:spcBef>
                <a:spcPts val="0"/>
              </a:spcBef>
              <a:spcAft>
                <a:spcPts val="0"/>
              </a:spcAft>
              <a:buClr>
                <a:srgbClr val="E48312"/>
              </a:buClr>
              <a:buNone/>
            </a:pPr>
            <a:r>
              <a:rPr lang="en-US" sz="1100" dirty="0" smtClean="0">
                <a:solidFill>
                  <a:srgbClr val="000000">
                    <a:lumMod val="75000"/>
                    <a:lumOff val="25000"/>
                  </a:srgbClr>
                </a:solidFill>
              </a:rPr>
              <a:t>Morse, J. M. (2009). </a:t>
            </a:r>
            <a:r>
              <a:rPr lang="en-US" sz="1100" i="1" dirty="0" smtClean="0">
                <a:solidFill>
                  <a:srgbClr val="000000">
                    <a:lumMod val="75000"/>
                    <a:lumOff val="25000"/>
                  </a:srgbClr>
                </a:solidFill>
              </a:rPr>
              <a:t>Preventing patient falls</a:t>
            </a:r>
            <a:r>
              <a:rPr lang="en-US" sz="1100" dirty="0" smtClean="0">
                <a:solidFill>
                  <a:srgbClr val="000000">
                    <a:lumMod val="75000"/>
                    <a:lumOff val="25000"/>
                  </a:srgbClr>
                </a:solidFill>
              </a:rPr>
              <a:t> (2nd ed.). New York: Springer Publishing Company.</a:t>
            </a:r>
          </a:p>
          <a:p>
            <a:pPr lvl="0">
              <a:lnSpc>
                <a:spcPct val="100000"/>
              </a:lnSpc>
              <a:spcBef>
                <a:spcPts val="0"/>
              </a:spcBef>
              <a:spcAft>
                <a:spcPts val="0"/>
              </a:spcAft>
              <a:buClr>
                <a:srgbClr val="E48312"/>
              </a:buClr>
              <a:buNone/>
            </a:pPr>
            <a:r>
              <a:rPr lang="en-US" sz="1100" dirty="0" err="1" smtClean="0">
                <a:solidFill>
                  <a:srgbClr val="000000">
                    <a:lumMod val="75000"/>
                    <a:lumOff val="25000"/>
                  </a:srgbClr>
                </a:solidFill>
              </a:rPr>
              <a:t>Neyens</a:t>
            </a:r>
            <a:r>
              <a:rPr lang="en-US" sz="1100" dirty="0" smtClean="0">
                <a:solidFill>
                  <a:srgbClr val="000000">
                    <a:lumMod val="75000"/>
                    <a:lumOff val="25000"/>
                  </a:srgbClr>
                </a:solidFill>
              </a:rPr>
              <a:t>, J., </a:t>
            </a:r>
            <a:r>
              <a:rPr lang="en-US" sz="1100" dirty="0" err="1" smtClean="0">
                <a:solidFill>
                  <a:srgbClr val="000000">
                    <a:lumMod val="75000"/>
                    <a:lumOff val="25000"/>
                  </a:srgbClr>
                </a:solidFill>
              </a:rPr>
              <a:t>Dijcks</a:t>
            </a:r>
            <a:r>
              <a:rPr lang="en-US" sz="1100" dirty="0" smtClean="0">
                <a:solidFill>
                  <a:srgbClr val="000000">
                    <a:lumMod val="75000"/>
                    <a:lumOff val="25000"/>
                  </a:srgbClr>
                </a:solidFill>
              </a:rPr>
              <a:t>, B., </a:t>
            </a:r>
            <a:r>
              <a:rPr lang="en-US" sz="1100" dirty="0" err="1" smtClean="0">
                <a:solidFill>
                  <a:srgbClr val="000000">
                    <a:lumMod val="75000"/>
                    <a:lumOff val="25000"/>
                  </a:srgbClr>
                </a:solidFill>
              </a:rPr>
              <a:t>Twisk</a:t>
            </a:r>
            <a:r>
              <a:rPr lang="en-US" sz="1100" dirty="0" smtClean="0">
                <a:solidFill>
                  <a:srgbClr val="000000">
                    <a:lumMod val="75000"/>
                    <a:lumOff val="25000"/>
                  </a:srgbClr>
                </a:solidFill>
              </a:rPr>
              <a:t>, J., </a:t>
            </a:r>
            <a:r>
              <a:rPr lang="en-US" sz="1100" dirty="0" err="1" smtClean="0">
                <a:solidFill>
                  <a:srgbClr val="000000">
                    <a:lumMod val="75000"/>
                    <a:lumOff val="25000"/>
                  </a:srgbClr>
                </a:solidFill>
              </a:rPr>
              <a:t>Schols</a:t>
            </a:r>
            <a:r>
              <a:rPr lang="en-US" sz="1100" dirty="0" smtClean="0">
                <a:solidFill>
                  <a:srgbClr val="000000">
                    <a:lumMod val="75000"/>
                    <a:lumOff val="25000"/>
                  </a:srgbClr>
                </a:solidFill>
              </a:rPr>
              <a:t>, J., Van </a:t>
            </a:r>
            <a:r>
              <a:rPr lang="en-US" sz="1100" dirty="0" err="1" smtClean="0">
                <a:solidFill>
                  <a:srgbClr val="000000">
                    <a:lumMod val="75000"/>
                    <a:lumOff val="25000"/>
                  </a:srgbClr>
                </a:solidFill>
              </a:rPr>
              <a:t>Haastregt</a:t>
            </a:r>
            <a:r>
              <a:rPr lang="en-US" sz="1100" dirty="0" smtClean="0">
                <a:solidFill>
                  <a:srgbClr val="000000">
                    <a:lumMod val="75000"/>
                    <a:lumOff val="25000"/>
                  </a:srgbClr>
                </a:solidFill>
              </a:rPr>
              <a:t>, J., Van den </a:t>
            </a:r>
            <a:r>
              <a:rPr lang="en-US" sz="1100" dirty="0" err="1" smtClean="0">
                <a:solidFill>
                  <a:srgbClr val="000000">
                    <a:lumMod val="75000"/>
                    <a:lumOff val="25000"/>
                  </a:srgbClr>
                </a:solidFill>
              </a:rPr>
              <a:t>Heuvel</a:t>
            </a:r>
            <a:r>
              <a:rPr lang="en-US" sz="1100" dirty="0" smtClean="0">
                <a:solidFill>
                  <a:srgbClr val="000000">
                    <a:lumMod val="75000"/>
                    <a:lumOff val="25000"/>
                  </a:srgbClr>
                </a:solidFill>
              </a:rPr>
              <a:t>, W., &amp; De Witte, L. (2009, March). A </a:t>
            </a:r>
            <a:r>
              <a:rPr lang="en-US" sz="1100" dirty="0" err="1" smtClean="0">
                <a:solidFill>
                  <a:srgbClr val="000000">
                    <a:lumMod val="75000"/>
                    <a:lumOff val="25000"/>
                  </a:srgbClr>
                </a:solidFill>
              </a:rPr>
              <a:t>multifactorial</a:t>
            </a:r>
            <a:r>
              <a:rPr lang="en-US" sz="1100" dirty="0" smtClean="0">
                <a:solidFill>
                  <a:srgbClr val="000000">
                    <a:lumMod val="75000"/>
                    <a:lumOff val="25000"/>
                  </a:srgbClr>
                </a:solidFill>
              </a:rPr>
              <a:t> intervention for the prevention of falls in </a:t>
            </a:r>
            <a:r>
              <a:rPr lang="en-US" sz="1100" dirty="0" err="1" smtClean="0">
                <a:solidFill>
                  <a:srgbClr val="000000">
                    <a:lumMod val="75000"/>
                    <a:lumOff val="25000"/>
                  </a:srgbClr>
                </a:solidFill>
              </a:rPr>
              <a:t>psychogeriatric</a:t>
            </a:r>
            <a:r>
              <a:rPr lang="en-US" sz="1100" dirty="0" smtClean="0">
                <a:solidFill>
                  <a:srgbClr val="000000">
                    <a:lumMod val="75000"/>
                    <a:lumOff val="25000"/>
                  </a:srgbClr>
                </a:solidFill>
              </a:rPr>
              <a:t> nursing home patients, a </a:t>
            </a:r>
            <a:r>
              <a:rPr lang="en-US" sz="1100" dirty="0" err="1" smtClean="0">
                <a:solidFill>
                  <a:srgbClr val="000000">
                    <a:lumMod val="75000"/>
                    <a:lumOff val="25000"/>
                  </a:srgbClr>
                </a:solidFill>
              </a:rPr>
              <a:t>randomised</a:t>
            </a:r>
            <a:r>
              <a:rPr lang="en-US" sz="1100" dirty="0" smtClean="0">
                <a:solidFill>
                  <a:srgbClr val="000000">
                    <a:lumMod val="75000"/>
                    <a:lumOff val="25000"/>
                  </a:srgbClr>
                </a:solidFill>
              </a:rPr>
              <a:t> controlled trial (RCT). </a:t>
            </a:r>
            <a:r>
              <a:rPr lang="en-US" sz="1100" i="1" dirty="0" smtClean="0">
                <a:solidFill>
                  <a:srgbClr val="000000">
                    <a:lumMod val="75000"/>
                    <a:lumOff val="25000"/>
                  </a:srgbClr>
                </a:solidFill>
              </a:rPr>
              <a:t>Age &amp; Ageing</a:t>
            </a:r>
            <a:r>
              <a:rPr lang="en-US" sz="1100" dirty="0" smtClean="0">
                <a:solidFill>
                  <a:srgbClr val="000000">
                    <a:lumMod val="75000"/>
                    <a:lumOff val="25000"/>
                  </a:srgbClr>
                </a:solidFill>
              </a:rPr>
              <a:t>, </a:t>
            </a:r>
            <a:r>
              <a:rPr lang="en-US" sz="1100" i="1" dirty="0" smtClean="0">
                <a:solidFill>
                  <a:srgbClr val="000000">
                    <a:lumMod val="75000"/>
                    <a:lumOff val="25000"/>
                  </a:srgbClr>
                </a:solidFill>
              </a:rPr>
              <a:t>38</a:t>
            </a:r>
            <a:r>
              <a:rPr lang="en-US" sz="1100" dirty="0" smtClean="0">
                <a:solidFill>
                  <a:srgbClr val="000000">
                    <a:lumMod val="75000"/>
                    <a:lumOff val="25000"/>
                  </a:srgbClr>
                </a:solidFill>
              </a:rPr>
              <a:t>(2), 194-199. </a:t>
            </a:r>
          </a:p>
          <a:p>
            <a:pPr lvl="0">
              <a:lnSpc>
                <a:spcPct val="100000"/>
              </a:lnSpc>
              <a:spcBef>
                <a:spcPts val="0"/>
              </a:spcBef>
              <a:spcAft>
                <a:spcPts val="0"/>
              </a:spcAft>
              <a:buClr>
                <a:srgbClr val="E48312"/>
              </a:buClr>
              <a:buNone/>
            </a:pPr>
            <a:r>
              <a:rPr lang="en-US" sz="1100" dirty="0" smtClean="0"/>
              <a:t>Shubert</a:t>
            </a:r>
            <a:r>
              <a:rPr lang="en-US" sz="1100" dirty="0"/>
              <a:t>, Tiffany E. (</a:t>
            </a:r>
            <a:r>
              <a:rPr lang="en-US" sz="1100" dirty="0" smtClean="0"/>
              <a:t>2011, July-Sept). </a:t>
            </a:r>
            <a:r>
              <a:rPr lang="en-US" sz="1100" dirty="0"/>
              <a:t>Evidence-Based Exercise Prescription for Balance and Falls Prevention: A Current Review of the Literature</a:t>
            </a:r>
            <a:r>
              <a:rPr lang="en-US" sz="1100" i="1" dirty="0"/>
              <a:t>. Journal of Geriatric Physical Therapy,</a:t>
            </a:r>
            <a:r>
              <a:rPr lang="en-US" sz="1100" dirty="0"/>
              <a:t> </a:t>
            </a:r>
            <a:r>
              <a:rPr lang="en-US" sz="1100" i="1" dirty="0"/>
              <a:t>34</a:t>
            </a:r>
            <a:r>
              <a:rPr lang="en-US" sz="1100" dirty="0"/>
              <a:t>(3), 100-108</a:t>
            </a:r>
            <a:r>
              <a:rPr lang="en-US" sz="1100" dirty="0" smtClean="0"/>
              <a:t>. </a:t>
            </a:r>
            <a:r>
              <a:rPr lang="en-US" sz="1100" dirty="0" err="1" smtClean="0"/>
              <a:t>doi</a:t>
            </a:r>
            <a:r>
              <a:rPr lang="en-US" sz="1100" dirty="0"/>
              <a:t>: </a:t>
            </a:r>
            <a:r>
              <a:rPr lang="en-US" sz="1100" dirty="0" smtClean="0"/>
              <a:t>10.1519/JPT.0b013e31822938ac</a:t>
            </a:r>
          </a:p>
          <a:p>
            <a:pPr lvl="0">
              <a:lnSpc>
                <a:spcPct val="100000"/>
              </a:lnSpc>
              <a:spcBef>
                <a:spcPts val="0"/>
              </a:spcBef>
              <a:spcAft>
                <a:spcPts val="0"/>
              </a:spcAft>
              <a:buClr>
                <a:srgbClr val="E48312"/>
              </a:buClr>
              <a:buNone/>
            </a:pPr>
            <a:endParaRPr lang="en-US" sz="1100" dirty="0" smtClean="0">
              <a:solidFill>
                <a:srgbClr val="000000">
                  <a:lumMod val="75000"/>
                  <a:lumOff val="25000"/>
                </a:srgbClr>
              </a:solidFill>
            </a:endParaRPr>
          </a:p>
          <a:p>
            <a:endParaRPr lang="en-US" sz="1200" dirty="0" smtClean="0"/>
          </a:p>
          <a:p>
            <a:pPr>
              <a:buNone/>
            </a:pPr>
            <a:endParaRPr lang="en-US" sz="1200" dirty="0"/>
          </a:p>
        </p:txBody>
      </p:sp>
      <p:pic>
        <p:nvPicPr>
          <p:cNvPr id="5" name="Picture 4"/>
          <p:cNvPicPr>
            <a:picLocks noChangeAspect="1"/>
          </p:cNvPicPr>
          <p:nvPr/>
        </p:nvPicPr>
        <p:blipFill>
          <a:blip r:embed="rId10"/>
          <a:stretch>
            <a:fillRect/>
          </a:stretch>
        </p:blipFill>
        <p:spPr>
          <a:xfrm>
            <a:off x="10443160" y="0"/>
            <a:ext cx="1728257" cy="950027"/>
          </a:xfrm>
          <a:prstGeom prst="rect">
            <a:avLst/>
          </a:prstGeom>
        </p:spPr>
      </p:pic>
    </p:spTree>
    <p:extLst>
      <p:ext uri="{BB962C8B-B14F-4D97-AF65-F5344CB8AC3E}">
        <p14:creationId xmlns:p14="http://schemas.microsoft.com/office/powerpoint/2010/main" val="30075927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94262" y="138558"/>
            <a:ext cx="7707313" cy="623442"/>
          </a:xfrm>
        </p:spPr>
        <p:txBody>
          <a:bodyPr>
            <a:normAutofit/>
          </a:bodyPr>
          <a:lstStyle/>
          <a:p>
            <a:pPr algn="ctr"/>
            <a:r>
              <a:rPr lang="en-US" sz="3200" dirty="0"/>
              <a:t>Web Resources</a:t>
            </a:r>
          </a:p>
        </p:txBody>
      </p:sp>
      <p:sp>
        <p:nvSpPr>
          <p:cNvPr id="3" name="Content Placeholder 2"/>
          <p:cNvSpPr>
            <a:spLocks noGrp="1"/>
          </p:cNvSpPr>
          <p:nvPr>
            <p:ph idx="4294967295"/>
          </p:nvPr>
        </p:nvSpPr>
        <p:spPr>
          <a:xfrm>
            <a:off x="0" y="850900"/>
            <a:ext cx="11869785" cy="5410200"/>
          </a:xfrm>
        </p:spPr>
        <p:txBody>
          <a:bodyPr>
            <a:normAutofit/>
          </a:bodyPr>
          <a:lstStyle/>
          <a:p>
            <a:pPr marL="0" marR="0" indent="0">
              <a:lnSpc>
                <a:spcPct val="107000"/>
              </a:lnSpc>
              <a:spcBef>
                <a:spcPts val="0"/>
              </a:spcBef>
              <a:spcAft>
                <a:spcPts val="0"/>
              </a:spcAft>
              <a:buNone/>
            </a:pPr>
            <a:r>
              <a:rPr lang="en-US" sz="1200" dirty="0" smtClean="0">
                <a:solidFill>
                  <a:srgbClr val="404040"/>
                </a:solidFill>
                <a:latin typeface="+mj-lt"/>
                <a:ea typeface="Times New Roman" panose="02020603050405020304" pitchFamily="18" charset="0"/>
                <a:cs typeface="Times New Roman" panose="02020603050405020304" pitchFamily="18" charset="0"/>
              </a:rPr>
              <a:t>American </a:t>
            </a:r>
            <a:r>
              <a:rPr lang="en-US" sz="1200" dirty="0">
                <a:solidFill>
                  <a:srgbClr val="404040"/>
                </a:solidFill>
                <a:latin typeface="+mj-lt"/>
                <a:ea typeface="Times New Roman" panose="02020603050405020304" pitchFamily="18" charset="0"/>
                <a:cs typeface="Times New Roman" panose="02020603050405020304" pitchFamily="18" charset="0"/>
              </a:rPr>
              <a:t>Physical Therapy Association (APTA), 2015. </a:t>
            </a:r>
            <a:r>
              <a:rPr lang="en-US" sz="1200" i="1" dirty="0" smtClean="0">
                <a:solidFill>
                  <a:srgbClr val="404040"/>
                </a:solidFill>
                <a:latin typeface="+mj-lt"/>
                <a:ea typeface="Times New Roman" panose="02020603050405020304" pitchFamily="18" charset="0"/>
                <a:cs typeface="Times New Roman" panose="02020603050405020304" pitchFamily="18" charset="0"/>
              </a:rPr>
              <a:t>Balance and Falls</a:t>
            </a:r>
            <a:r>
              <a:rPr lang="en-US" sz="1200" dirty="0" smtClean="0">
                <a:solidFill>
                  <a:srgbClr val="404040"/>
                </a:solidFill>
                <a:latin typeface="+mj-lt"/>
                <a:ea typeface="Times New Roman" panose="02020603050405020304" pitchFamily="18" charset="0"/>
                <a:cs typeface="Times New Roman" panose="02020603050405020304" pitchFamily="18" charset="0"/>
              </a:rPr>
              <a:t>. Retrieved </a:t>
            </a:r>
            <a:r>
              <a:rPr lang="en-US" sz="1200" dirty="0">
                <a:solidFill>
                  <a:srgbClr val="404040"/>
                </a:solidFill>
                <a:latin typeface="+mj-lt"/>
                <a:ea typeface="Times New Roman" panose="02020603050405020304" pitchFamily="18" charset="0"/>
                <a:cs typeface="Times New Roman" panose="02020603050405020304" pitchFamily="18" charset="0"/>
              </a:rPr>
              <a:t>from</a:t>
            </a:r>
            <a:endParaRPr lang="en-US" sz="1200" dirty="0">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u="sng" dirty="0">
                <a:solidFill>
                  <a:srgbClr val="000000"/>
                </a:solidFill>
                <a:latin typeface="+mj-lt"/>
                <a:ea typeface="Calibri" panose="020F0502020204030204" pitchFamily="34" charset="0"/>
                <a:cs typeface="Segoe UI" panose="020B0502040204020203" pitchFamily="34" charset="0"/>
                <a:hlinkClick r:id="rId2"/>
              </a:rPr>
              <a:t>http://www.apta.org/BalanceFalls</a:t>
            </a:r>
            <a:r>
              <a:rPr lang="en-US" sz="1200" u="sng" dirty="0" smtClean="0">
                <a:solidFill>
                  <a:srgbClr val="000000"/>
                </a:solidFill>
                <a:latin typeface="+mj-lt"/>
                <a:ea typeface="Calibri" panose="020F0502020204030204" pitchFamily="34" charset="0"/>
                <a:cs typeface="Segoe UI" panose="020B0502040204020203" pitchFamily="34" charset="0"/>
                <a:hlinkClick r:id="rId2"/>
              </a:rPr>
              <a:t>/</a:t>
            </a:r>
            <a:endParaRPr lang="en-US" sz="1200" u="sng" dirty="0" smtClean="0">
              <a:solidFill>
                <a:srgbClr val="000000"/>
              </a:solidFill>
              <a:latin typeface="+mj-lt"/>
              <a:ea typeface="Calibri" panose="020F0502020204030204" pitchFamily="34" charset="0"/>
              <a:cs typeface="Segoe UI" panose="020B0502040204020203" pitchFamily="34" charset="0"/>
            </a:endParaRPr>
          </a:p>
          <a:p>
            <a:pPr marL="0" marR="0" indent="0">
              <a:lnSpc>
                <a:spcPct val="107000"/>
              </a:lnSpc>
              <a:spcBef>
                <a:spcPts val="0"/>
              </a:spcBef>
              <a:spcAft>
                <a:spcPts val="0"/>
              </a:spcAft>
              <a:buNone/>
            </a:pPr>
            <a:r>
              <a:rPr lang="en-US" sz="1200" dirty="0" smtClean="0">
                <a:solidFill>
                  <a:srgbClr val="404040"/>
                </a:solidFill>
                <a:latin typeface="+mj-lt"/>
                <a:ea typeface="Times New Roman" panose="02020603050405020304" pitchFamily="18" charset="0"/>
                <a:cs typeface="Times New Roman" panose="02020603050405020304" pitchFamily="18" charset="0"/>
              </a:rPr>
              <a:t>Centers </a:t>
            </a:r>
            <a:r>
              <a:rPr lang="en-US" sz="1200" dirty="0">
                <a:solidFill>
                  <a:srgbClr val="404040"/>
                </a:solidFill>
                <a:latin typeface="+mj-lt"/>
                <a:ea typeface="Times New Roman" panose="02020603050405020304" pitchFamily="18" charset="0"/>
                <a:cs typeface="Times New Roman" panose="02020603050405020304" pitchFamily="18" charset="0"/>
              </a:rPr>
              <a:t>for Disease Control and Prevention (CDC), 2015. </a:t>
            </a:r>
            <a:r>
              <a:rPr lang="en-US" sz="1200" i="1" dirty="0">
                <a:solidFill>
                  <a:srgbClr val="404040"/>
                </a:solidFill>
                <a:latin typeface="+mj-lt"/>
                <a:ea typeface="Times New Roman" panose="02020603050405020304" pitchFamily="18" charset="0"/>
                <a:cs typeface="Times New Roman" panose="02020603050405020304" pitchFamily="18" charset="0"/>
              </a:rPr>
              <a:t>Home and Recreational Safety: Important Facts about Falls</a:t>
            </a:r>
            <a:r>
              <a:rPr lang="en-US" sz="1200" dirty="0">
                <a:solidFill>
                  <a:srgbClr val="404040"/>
                </a:solidFill>
                <a:latin typeface="+mj-lt"/>
                <a:ea typeface="Times New Roman" panose="02020603050405020304" pitchFamily="18" charset="0"/>
                <a:cs typeface="Times New Roman" panose="02020603050405020304" pitchFamily="18" charset="0"/>
              </a:rPr>
              <a:t>. Retrieved </a:t>
            </a:r>
            <a:r>
              <a:rPr lang="en-US" sz="1200" dirty="0" smtClean="0">
                <a:solidFill>
                  <a:srgbClr val="404040"/>
                </a:solidFill>
                <a:latin typeface="+mj-lt"/>
                <a:ea typeface="Times New Roman" panose="02020603050405020304" pitchFamily="18" charset="0"/>
                <a:cs typeface="Times New Roman" panose="02020603050405020304" pitchFamily="18" charset="0"/>
              </a:rPr>
              <a:t>from                                                                                                                    </a:t>
            </a:r>
          </a:p>
          <a:p>
            <a:pPr marL="0" marR="0" indent="0">
              <a:lnSpc>
                <a:spcPct val="107000"/>
              </a:lnSpc>
              <a:spcBef>
                <a:spcPts val="0"/>
              </a:spcBef>
              <a:spcAft>
                <a:spcPts val="0"/>
              </a:spcAft>
              <a:buNone/>
            </a:pPr>
            <a:r>
              <a:rPr lang="en-US" sz="1200" u="sng" dirty="0" smtClean="0">
                <a:solidFill>
                  <a:srgbClr val="000000"/>
                </a:solidFill>
                <a:latin typeface="+mj-lt"/>
                <a:hlinkClick r:id="rId3"/>
              </a:rPr>
              <a:t>http</a:t>
            </a:r>
            <a:r>
              <a:rPr lang="en-US" sz="1200" u="sng" dirty="0">
                <a:solidFill>
                  <a:srgbClr val="000000"/>
                </a:solidFill>
                <a:latin typeface="+mj-lt"/>
                <a:hlinkClick r:id="rId3"/>
              </a:rPr>
              <a:t>://</a:t>
            </a:r>
            <a:r>
              <a:rPr lang="en-US" sz="1200" u="sng" dirty="0" smtClean="0">
                <a:solidFill>
                  <a:srgbClr val="000000"/>
                </a:solidFill>
                <a:latin typeface="+mj-lt"/>
                <a:hlinkClick r:id="rId3"/>
              </a:rPr>
              <a:t>www.cdc.gov/homeandrecreationalsafety/falls/adultfalls.html</a:t>
            </a:r>
            <a:endParaRPr lang="en-US" sz="1200" u="sng" dirty="0" smtClean="0">
              <a:solidFill>
                <a:srgbClr val="000000"/>
              </a:solidFill>
              <a:latin typeface="+mj-lt"/>
            </a:endParaRPr>
          </a:p>
          <a:p>
            <a:pPr marL="0" marR="0" indent="0">
              <a:lnSpc>
                <a:spcPct val="107000"/>
              </a:lnSpc>
              <a:spcBef>
                <a:spcPts val="0"/>
              </a:spcBef>
              <a:spcAft>
                <a:spcPts val="0"/>
              </a:spcAft>
              <a:buNone/>
            </a:pPr>
            <a:r>
              <a:rPr lang="en-US" sz="1200" dirty="0" smtClean="0">
                <a:latin typeface="+mj-lt"/>
                <a:ea typeface="Calibri" panose="020F0502020204030204" pitchFamily="34" charset="0"/>
                <a:cs typeface="Times New Roman" panose="02020603050405020304" pitchFamily="18" charset="0"/>
              </a:rPr>
              <a:t>Cochrane</a:t>
            </a:r>
            <a:r>
              <a:rPr lang="en-US" sz="1200" dirty="0">
                <a:latin typeface="+mj-lt"/>
                <a:ea typeface="Calibri" panose="020F0502020204030204" pitchFamily="34" charset="0"/>
                <a:cs typeface="Times New Roman" panose="02020603050405020304" pitchFamily="18" charset="0"/>
              </a:rPr>
              <a:t>, </a:t>
            </a:r>
            <a:r>
              <a:rPr lang="en-US" sz="1200" dirty="0" smtClean="0">
                <a:latin typeface="+mj-lt"/>
                <a:ea typeface="Calibri" panose="020F0502020204030204" pitchFamily="34" charset="0"/>
                <a:cs typeface="Times New Roman" panose="02020603050405020304" pitchFamily="18" charset="0"/>
              </a:rPr>
              <a:t>2012 (Sept 12). </a:t>
            </a:r>
            <a:r>
              <a:rPr lang="en-US" sz="1200" i="1" dirty="0">
                <a:latin typeface="+mj-lt"/>
                <a:ea typeface="Calibri" panose="020F0502020204030204" pitchFamily="34" charset="0"/>
                <a:cs typeface="Times New Roman" panose="02020603050405020304" pitchFamily="18" charset="0"/>
              </a:rPr>
              <a:t>Interventions for preventing falls in older people living in the community.</a:t>
            </a:r>
            <a:r>
              <a:rPr lang="en-US" sz="1200" dirty="0">
                <a:latin typeface="+mj-lt"/>
                <a:ea typeface="Calibri" panose="020F0502020204030204" pitchFamily="34" charset="0"/>
                <a:cs typeface="Times New Roman" panose="02020603050405020304" pitchFamily="18" charset="0"/>
              </a:rPr>
              <a:t> Retrieved from </a:t>
            </a:r>
            <a:endParaRPr lang="en-US" sz="1200" dirty="0" smtClean="0">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200" u="sng" dirty="0" smtClean="0">
                <a:solidFill>
                  <a:srgbClr val="000000"/>
                </a:solidFill>
                <a:latin typeface="+mj-lt"/>
                <a:hlinkClick r:id="rId4"/>
              </a:rPr>
              <a:t>http</a:t>
            </a:r>
            <a:r>
              <a:rPr lang="en-US" sz="1200" u="sng" dirty="0">
                <a:solidFill>
                  <a:srgbClr val="000000"/>
                </a:solidFill>
                <a:latin typeface="+mj-lt"/>
                <a:hlinkClick r:id="rId4"/>
              </a:rPr>
              <a:t>://</a:t>
            </a:r>
            <a:r>
              <a:rPr lang="en-US" sz="1200" u="sng" dirty="0" smtClean="0">
                <a:solidFill>
                  <a:srgbClr val="000000"/>
                </a:solidFill>
                <a:latin typeface="+mj-lt"/>
                <a:hlinkClick r:id="rId4"/>
              </a:rPr>
              <a:t>www.cochrane.org/CD007146/MUSKINJ_interventions-for-preventing-falls-in-older-people-living-in-the-community</a:t>
            </a:r>
            <a:endParaRPr lang="en-US" sz="1200" u="sng" dirty="0" smtClean="0">
              <a:solidFill>
                <a:srgbClr val="000000"/>
              </a:solidFill>
              <a:latin typeface="+mj-lt"/>
            </a:endParaRPr>
          </a:p>
          <a:p>
            <a:pPr marL="0" marR="0" indent="0">
              <a:lnSpc>
                <a:spcPct val="107000"/>
              </a:lnSpc>
              <a:spcBef>
                <a:spcPts val="0"/>
              </a:spcBef>
              <a:spcAft>
                <a:spcPts val="0"/>
              </a:spcAft>
              <a:buNone/>
            </a:pPr>
            <a:r>
              <a:rPr lang="en-US" sz="1200" dirty="0" smtClean="0">
                <a:solidFill>
                  <a:srgbClr val="000000"/>
                </a:solidFill>
                <a:latin typeface="+mj-lt"/>
              </a:rPr>
              <a:t>Fall </a:t>
            </a:r>
            <a:r>
              <a:rPr lang="en-US" sz="1200" dirty="0">
                <a:solidFill>
                  <a:srgbClr val="000000"/>
                </a:solidFill>
                <a:latin typeface="+mj-lt"/>
              </a:rPr>
              <a:t>Prevention Center of Excellence, </a:t>
            </a:r>
            <a:r>
              <a:rPr lang="en-US" sz="1200" dirty="0" smtClean="0">
                <a:solidFill>
                  <a:srgbClr val="000000"/>
                </a:solidFill>
                <a:latin typeface="+mj-lt"/>
              </a:rPr>
              <a:t>2015. </a:t>
            </a:r>
            <a:r>
              <a:rPr lang="en-US" sz="1200" i="1" dirty="0">
                <a:solidFill>
                  <a:srgbClr val="000000"/>
                </a:solidFill>
                <a:latin typeface="+mj-lt"/>
              </a:rPr>
              <a:t>Information for Service Providers, Individuals &amp; Families, and Researchers &amp; Educators.</a:t>
            </a:r>
            <a:r>
              <a:rPr lang="en-US" sz="1200" dirty="0">
                <a:solidFill>
                  <a:srgbClr val="000000"/>
                </a:solidFill>
                <a:latin typeface="+mj-lt"/>
              </a:rPr>
              <a:t> Retrieved from </a:t>
            </a:r>
            <a:r>
              <a:rPr lang="en-US" sz="1200" u="sng" dirty="0">
                <a:solidFill>
                  <a:srgbClr val="000000"/>
                </a:solidFill>
                <a:latin typeface="+mj-lt"/>
                <a:hlinkClick r:id="rId5"/>
              </a:rPr>
              <a:t>http://</a:t>
            </a:r>
            <a:r>
              <a:rPr lang="en-US" sz="1200" u="sng" dirty="0" smtClean="0">
                <a:solidFill>
                  <a:srgbClr val="000000"/>
                </a:solidFill>
                <a:latin typeface="+mj-lt"/>
                <a:hlinkClick r:id="rId5"/>
              </a:rPr>
              <a:t>stopfalls.org/</a:t>
            </a:r>
            <a:endParaRPr lang="en-US" sz="1200" u="sng" dirty="0" smtClean="0">
              <a:solidFill>
                <a:srgbClr val="000000"/>
              </a:solidFill>
              <a:latin typeface="+mj-lt"/>
            </a:endParaRPr>
          </a:p>
          <a:p>
            <a:pPr marL="0" marR="0" indent="0">
              <a:lnSpc>
                <a:spcPct val="107000"/>
              </a:lnSpc>
              <a:spcBef>
                <a:spcPts val="0"/>
              </a:spcBef>
              <a:spcAft>
                <a:spcPts val="0"/>
              </a:spcAft>
              <a:buNone/>
            </a:pPr>
            <a:r>
              <a:rPr lang="en-US" sz="1200" dirty="0" smtClean="0">
                <a:solidFill>
                  <a:srgbClr val="000000"/>
                </a:solidFill>
                <a:latin typeface="+mj-lt"/>
                <a:ea typeface="Times New Roman" panose="02020603050405020304" pitchFamily="18" charset="0"/>
                <a:cs typeface="Times New Roman" panose="02020603050405020304" pitchFamily="18" charset="0"/>
              </a:rPr>
              <a:t>Johns Hopkins Medicine, 2009. </a:t>
            </a:r>
            <a:r>
              <a:rPr lang="en-US" sz="1200" i="1" dirty="0" smtClean="0">
                <a:solidFill>
                  <a:srgbClr val="000000"/>
                </a:solidFill>
                <a:latin typeface="+mj-lt"/>
                <a:ea typeface="Times New Roman" panose="02020603050405020304" pitchFamily="18" charset="0"/>
                <a:cs typeface="Times New Roman" panose="02020603050405020304" pitchFamily="18" charset="0"/>
              </a:rPr>
              <a:t>Survey Suggests Higher Risk of Falls Due to Dizziness in Middle-Aged and Older Americans</a:t>
            </a:r>
            <a:r>
              <a:rPr lang="en-US" sz="1200" dirty="0" smtClean="0">
                <a:solidFill>
                  <a:srgbClr val="000000"/>
                </a:solidFill>
                <a:latin typeface="+mj-lt"/>
                <a:ea typeface="Times New Roman" panose="02020603050405020304" pitchFamily="18" charset="0"/>
                <a:cs typeface="Times New Roman" panose="02020603050405020304" pitchFamily="18" charset="0"/>
              </a:rPr>
              <a:t>. Retrieved from</a:t>
            </a:r>
          </a:p>
          <a:p>
            <a:pPr marL="0" marR="0" indent="0">
              <a:lnSpc>
                <a:spcPct val="107000"/>
              </a:lnSpc>
              <a:spcBef>
                <a:spcPts val="0"/>
              </a:spcBef>
              <a:spcAft>
                <a:spcPts val="0"/>
              </a:spcAft>
              <a:buNone/>
            </a:pPr>
            <a:r>
              <a:rPr lang="en-US" sz="1200" dirty="0">
                <a:solidFill>
                  <a:srgbClr val="000000"/>
                </a:solidFill>
                <a:latin typeface="+mj-lt"/>
                <a:ea typeface="Times New Roman" panose="02020603050405020304" pitchFamily="18" charset="0"/>
                <a:cs typeface="Times New Roman" panose="02020603050405020304" pitchFamily="18" charset="0"/>
                <a:hlinkClick r:id="rId6"/>
              </a:rPr>
              <a:t>http://www.hopkinsmedicine.org/news/media/releases/Survey_Suggests_Higher_Risk_of_Falls_Due_to_Dizziness_in_MiddleAged_and_Older_Americans</a:t>
            </a:r>
            <a:r>
              <a:rPr lang="en-US" sz="1200" dirty="0" smtClean="0">
                <a:solidFill>
                  <a:srgbClr val="000000"/>
                </a:solidFill>
                <a:latin typeface="+mj-lt"/>
                <a:ea typeface="Times New Roman" panose="02020603050405020304" pitchFamily="18" charset="0"/>
                <a:cs typeface="Times New Roman" panose="02020603050405020304" pitchFamily="18" charset="0"/>
                <a:hlinkClick r:id="rId6"/>
              </a:rPr>
              <a:t>_</a:t>
            </a:r>
            <a:endParaRPr lang="en-US" sz="1200" dirty="0" smtClean="0">
              <a:solidFill>
                <a:srgbClr val="000000"/>
              </a:solidFill>
              <a:latin typeface="+mj-lt"/>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r>
              <a:rPr lang="en-US" sz="1200" dirty="0" smtClean="0">
                <a:solidFill>
                  <a:srgbClr val="000000"/>
                </a:solidFill>
                <a:latin typeface="+mj-lt"/>
                <a:ea typeface="Times New Roman" panose="02020603050405020304" pitchFamily="18" charset="0"/>
                <a:cs typeface="Times New Roman" panose="02020603050405020304" pitchFamily="18" charset="0"/>
              </a:rPr>
              <a:t>Merck </a:t>
            </a:r>
            <a:r>
              <a:rPr lang="en-US" sz="1200" dirty="0">
                <a:solidFill>
                  <a:srgbClr val="000000"/>
                </a:solidFill>
                <a:latin typeface="+mj-lt"/>
                <a:ea typeface="Times New Roman" panose="02020603050405020304" pitchFamily="18" charset="0"/>
                <a:cs typeface="Times New Roman" panose="02020603050405020304" pitchFamily="18" charset="0"/>
              </a:rPr>
              <a:t>Manuals Consumer and Professional Versions, 2015</a:t>
            </a:r>
            <a:r>
              <a:rPr lang="en-US" sz="1200" i="1" dirty="0">
                <a:solidFill>
                  <a:srgbClr val="000000"/>
                </a:solidFill>
                <a:latin typeface="+mj-lt"/>
                <a:ea typeface="Times New Roman" panose="02020603050405020304" pitchFamily="18" charset="0"/>
                <a:cs typeface="Times New Roman" panose="02020603050405020304" pitchFamily="18" charset="0"/>
              </a:rPr>
              <a:t>. Falls in the Elderl</a:t>
            </a:r>
            <a:r>
              <a:rPr lang="en-US" sz="1200" dirty="0">
                <a:solidFill>
                  <a:srgbClr val="000000"/>
                </a:solidFill>
                <a:latin typeface="+mj-lt"/>
                <a:ea typeface="Times New Roman" panose="02020603050405020304" pitchFamily="18" charset="0"/>
                <a:cs typeface="Times New Roman" panose="02020603050405020304" pitchFamily="18" charset="0"/>
              </a:rPr>
              <a:t>y. Retrieved </a:t>
            </a:r>
            <a:r>
              <a:rPr lang="en-US" sz="1200" dirty="0" smtClean="0">
                <a:solidFill>
                  <a:srgbClr val="000000"/>
                </a:solidFill>
                <a:latin typeface="+mj-lt"/>
                <a:ea typeface="Times New Roman" panose="02020603050405020304" pitchFamily="18" charset="0"/>
                <a:cs typeface="Times New Roman" panose="02020603050405020304" pitchFamily="18" charset="0"/>
              </a:rPr>
              <a:t>from</a:t>
            </a:r>
          </a:p>
          <a:p>
            <a:pPr marL="0" marR="0" indent="0">
              <a:lnSpc>
                <a:spcPct val="107000"/>
              </a:lnSpc>
              <a:spcBef>
                <a:spcPts val="0"/>
              </a:spcBef>
              <a:spcAft>
                <a:spcPts val="0"/>
              </a:spcAft>
              <a:buNone/>
            </a:pPr>
            <a:r>
              <a:rPr lang="en-US" sz="1200" u="sng" dirty="0" smtClean="0">
                <a:solidFill>
                  <a:srgbClr val="000000"/>
                </a:solidFill>
                <a:latin typeface="+mj-lt"/>
                <a:hlinkClick r:id="rId7"/>
              </a:rPr>
              <a:t>http</a:t>
            </a:r>
            <a:r>
              <a:rPr lang="en-US" sz="1200" u="sng" dirty="0">
                <a:solidFill>
                  <a:srgbClr val="000000"/>
                </a:solidFill>
                <a:latin typeface="+mj-lt"/>
                <a:hlinkClick r:id="rId7"/>
              </a:rPr>
              <a:t>://</a:t>
            </a:r>
            <a:r>
              <a:rPr lang="en-US" sz="1200" u="sng" dirty="0" smtClean="0">
                <a:solidFill>
                  <a:srgbClr val="000000"/>
                </a:solidFill>
                <a:latin typeface="+mj-lt"/>
                <a:hlinkClick r:id="rId7"/>
              </a:rPr>
              <a:t>www.merckmanuals.com/home/older-people-s-health-issues/falls/falls-in-the-elderly#v836736</a:t>
            </a:r>
            <a:endParaRPr lang="en-US" sz="1200" u="sng" dirty="0" smtClean="0">
              <a:solidFill>
                <a:srgbClr val="000000"/>
              </a:solidFill>
              <a:latin typeface="+mj-lt"/>
            </a:endParaRPr>
          </a:p>
          <a:p>
            <a:pPr marL="0" marR="0" indent="0">
              <a:lnSpc>
                <a:spcPct val="107000"/>
              </a:lnSpc>
              <a:spcBef>
                <a:spcPts val="0"/>
              </a:spcBef>
              <a:spcAft>
                <a:spcPts val="0"/>
              </a:spcAft>
              <a:buNone/>
            </a:pPr>
            <a:r>
              <a:rPr lang="en-US" sz="1200" dirty="0" smtClean="0">
                <a:latin typeface="+mj-lt"/>
                <a:ea typeface="Calibri" panose="020F0502020204030204" pitchFamily="34" charset="0"/>
                <a:cs typeface="Times New Roman" panose="02020603050405020304" pitchFamily="18" charset="0"/>
              </a:rPr>
              <a:t>Michigan Public Health Institute, 2005 (Sept.) </a:t>
            </a:r>
            <a:r>
              <a:rPr lang="en-US" sz="1200" i="1" dirty="0" smtClean="0">
                <a:latin typeface="+mj-lt"/>
                <a:ea typeface="Calibri" panose="020F0502020204030204" pitchFamily="34" charset="0"/>
                <a:cs typeface="Times New Roman" panose="02020603050405020304" pitchFamily="18" charset="0"/>
              </a:rPr>
              <a:t>Comprehensive Fall Prevention For Community-Dwelling Older Adults</a:t>
            </a:r>
            <a:r>
              <a:rPr lang="en-US" sz="1200" dirty="0" smtClean="0">
                <a:latin typeface="+mj-lt"/>
                <a:ea typeface="Calibri" panose="020F0502020204030204" pitchFamily="34" charset="0"/>
                <a:cs typeface="Times New Roman" panose="02020603050405020304" pitchFamily="18" charset="0"/>
              </a:rPr>
              <a:t>. Retrieved from </a:t>
            </a:r>
            <a:r>
              <a:rPr lang="en-US" sz="1200" u="sng" dirty="0" smtClean="0">
                <a:solidFill>
                  <a:srgbClr val="0000FF"/>
                </a:solidFill>
                <a:latin typeface="+mj-lt"/>
                <a:ea typeface="Calibri" panose="020F0502020204030204" pitchFamily="34" charset="0"/>
                <a:cs typeface="Times New Roman" panose="02020603050405020304" pitchFamily="18" charset="0"/>
                <a:hlinkClick r:id="rId8"/>
              </a:rPr>
              <a:t>https://www.michigan.gov/documents/fallpreventionmanual_167797_7.pdf</a:t>
            </a:r>
            <a:endParaRPr lang="en-US" sz="1200" u="sng" dirty="0" smtClean="0">
              <a:solidFill>
                <a:srgbClr val="0000FF"/>
              </a:solidFill>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200" dirty="0" smtClean="0">
                <a:latin typeface="+mj-lt"/>
                <a:ea typeface="Calibri" panose="020F0502020204030204" pitchFamily="34" charset="0"/>
                <a:cs typeface="Times New Roman" panose="02020603050405020304" pitchFamily="18" charset="0"/>
              </a:rPr>
              <a:t>Montana </a:t>
            </a:r>
            <a:r>
              <a:rPr lang="en-US" sz="1200" dirty="0">
                <a:latin typeface="+mj-lt"/>
                <a:ea typeface="Calibri" panose="020F0502020204030204" pitchFamily="34" charset="0"/>
                <a:cs typeface="Times New Roman" panose="02020603050405020304" pitchFamily="18" charset="0"/>
              </a:rPr>
              <a:t>Geriatric Education </a:t>
            </a:r>
            <a:r>
              <a:rPr lang="en-US" sz="1200" dirty="0" smtClean="0">
                <a:latin typeface="+mj-lt"/>
                <a:ea typeface="Calibri" panose="020F0502020204030204" pitchFamily="34" charset="0"/>
                <a:cs typeface="Times New Roman" panose="02020603050405020304" pitchFamily="18" charset="0"/>
              </a:rPr>
              <a:t>Center, 2014</a:t>
            </a:r>
            <a:r>
              <a:rPr lang="en-US" sz="1200" i="1" dirty="0" smtClean="0">
                <a:latin typeface="+mj-lt"/>
                <a:ea typeface="Calibri" panose="020F0502020204030204" pitchFamily="34" charset="0"/>
                <a:cs typeface="Times New Roman" panose="02020603050405020304" pitchFamily="18" charset="0"/>
              </a:rPr>
              <a:t>. </a:t>
            </a:r>
            <a:r>
              <a:rPr lang="en-US" sz="1200" i="1" dirty="0">
                <a:latin typeface="+mj-lt"/>
                <a:ea typeface="Calibri" panose="020F0502020204030204" pitchFamily="34" charset="0"/>
                <a:cs typeface="Times New Roman" panose="02020603050405020304" pitchFamily="18" charset="0"/>
              </a:rPr>
              <a:t>Fall Prevention for Community Dwelling Older Adults Module.</a:t>
            </a:r>
            <a:r>
              <a:rPr lang="en-US" sz="1200" dirty="0">
                <a:latin typeface="+mj-lt"/>
                <a:ea typeface="Calibri" panose="020F0502020204030204" pitchFamily="34" charset="0"/>
                <a:cs typeface="Times New Roman" panose="02020603050405020304" pitchFamily="18" charset="0"/>
              </a:rPr>
              <a:t> Retrieved from </a:t>
            </a:r>
          </a:p>
          <a:p>
            <a:pPr marL="0" marR="0">
              <a:lnSpc>
                <a:spcPct val="107000"/>
              </a:lnSpc>
              <a:spcBef>
                <a:spcPts val="0"/>
              </a:spcBef>
              <a:spcAft>
                <a:spcPts val="0"/>
              </a:spcAft>
            </a:pPr>
            <a:r>
              <a:rPr lang="en-US" sz="1200" u="sng" dirty="0">
                <a:solidFill>
                  <a:srgbClr val="000000"/>
                </a:solidFill>
                <a:latin typeface="+mj-lt"/>
                <a:ea typeface="Calibri" panose="020F0502020204030204" pitchFamily="34" charset="0"/>
                <a:cs typeface="Segoe UI" panose="020B0502040204020203" pitchFamily="34" charset="0"/>
                <a:hlinkClick r:id="rId9"/>
              </a:rPr>
              <a:t>http://</a:t>
            </a:r>
            <a:r>
              <a:rPr lang="en-US" sz="1200" u="sng" dirty="0" smtClean="0">
                <a:solidFill>
                  <a:srgbClr val="000000"/>
                </a:solidFill>
                <a:latin typeface="+mj-lt"/>
                <a:ea typeface="Calibri" panose="020F0502020204030204" pitchFamily="34" charset="0"/>
                <a:cs typeface="Segoe UI" panose="020B0502040204020203" pitchFamily="34" charset="0"/>
                <a:hlinkClick r:id="rId9"/>
              </a:rPr>
              <a:t>health.umt.edu/mtgec/documents/Fall%20Prevention%202014%20IPHARM.pdf</a:t>
            </a:r>
            <a:endParaRPr lang="en-US" sz="1200" u="sng" dirty="0" smtClean="0">
              <a:solidFill>
                <a:srgbClr val="000000"/>
              </a:solidFill>
              <a:latin typeface="+mj-lt"/>
              <a:ea typeface="Calibri" panose="020F0502020204030204" pitchFamily="34" charset="0"/>
              <a:cs typeface="Segoe UI" panose="020B0502040204020203" pitchFamily="34" charset="0"/>
            </a:endParaRPr>
          </a:p>
          <a:p>
            <a:pPr marL="0" marR="0" indent="0">
              <a:lnSpc>
                <a:spcPct val="107000"/>
              </a:lnSpc>
              <a:spcBef>
                <a:spcPts val="0"/>
              </a:spcBef>
              <a:spcAft>
                <a:spcPts val="0"/>
              </a:spcAft>
              <a:buNone/>
            </a:pPr>
            <a:r>
              <a:rPr lang="en-US" sz="1200" dirty="0" smtClean="0">
                <a:solidFill>
                  <a:srgbClr val="404040"/>
                </a:solidFill>
                <a:latin typeface="+mj-lt"/>
                <a:ea typeface="Times New Roman" panose="02020603050405020304" pitchFamily="18" charset="0"/>
                <a:cs typeface="Times New Roman" panose="02020603050405020304" pitchFamily="18" charset="0"/>
              </a:rPr>
              <a:t>National </a:t>
            </a:r>
            <a:r>
              <a:rPr lang="en-US" sz="1200" dirty="0">
                <a:solidFill>
                  <a:srgbClr val="404040"/>
                </a:solidFill>
                <a:latin typeface="+mj-lt"/>
                <a:ea typeface="Times New Roman" panose="02020603050405020304" pitchFamily="18" charset="0"/>
                <a:cs typeface="Times New Roman" panose="02020603050405020304" pitchFamily="18" charset="0"/>
              </a:rPr>
              <a:t>Center for Injury Prevention and Control, </a:t>
            </a:r>
            <a:r>
              <a:rPr lang="en-US" sz="1200" dirty="0" smtClean="0">
                <a:solidFill>
                  <a:srgbClr val="404040"/>
                </a:solidFill>
                <a:latin typeface="+mj-lt"/>
                <a:ea typeface="Times New Roman" panose="02020603050405020304" pitchFamily="18" charset="0"/>
                <a:cs typeface="Times New Roman" panose="02020603050405020304" pitchFamily="18" charset="0"/>
              </a:rPr>
              <a:t>2010. </a:t>
            </a:r>
            <a:r>
              <a:rPr lang="en-US" sz="1200" i="1" dirty="0" smtClean="0">
                <a:solidFill>
                  <a:srgbClr val="404040"/>
                </a:solidFill>
                <a:latin typeface="+mj-lt"/>
                <a:ea typeface="Times New Roman" panose="02020603050405020304" pitchFamily="18" charset="0"/>
                <a:cs typeface="Times New Roman" panose="02020603050405020304" pitchFamily="18" charset="0"/>
              </a:rPr>
              <a:t>A </a:t>
            </a:r>
            <a:r>
              <a:rPr lang="en-US" sz="1200" i="1" dirty="0">
                <a:solidFill>
                  <a:srgbClr val="404040"/>
                </a:solidFill>
                <a:latin typeface="+mj-lt"/>
                <a:ea typeface="Times New Roman" panose="02020603050405020304" pitchFamily="18" charset="0"/>
                <a:cs typeface="Times New Roman" panose="02020603050405020304" pitchFamily="18" charset="0"/>
              </a:rPr>
              <a:t>CDC Compendium of Effective Fall Interventions: What Works for Community-Dwelling Older Adults</a:t>
            </a:r>
            <a:r>
              <a:rPr lang="en-US" sz="1200" dirty="0">
                <a:solidFill>
                  <a:srgbClr val="404040"/>
                </a:solidFill>
                <a:latin typeface="+mj-lt"/>
                <a:ea typeface="Times New Roman" panose="02020603050405020304" pitchFamily="18" charset="0"/>
                <a:cs typeface="Times New Roman" panose="02020603050405020304" pitchFamily="18" charset="0"/>
              </a:rPr>
              <a:t>, </a:t>
            </a:r>
            <a:r>
              <a:rPr lang="en-US" sz="1200" dirty="0" smtClean="0">
                <a:solidFill>
                  <a:srgbClr val="404040"/>
                </a:solidFill>
                <a:latin typeface="+mj-lt"/>
                <a:ea typeface="Times New Roman" panose="02020603050405020304" pitchFamily="18" charset="0"/>
                <a:cs typeface="Times New Roman" panose="02020603050405020304" pitchFamily="18" charset="0"/>
              </a:rPr>
              <a:t>2</a:t>
            </a:r>
            <a:r>
              <a:rPr lang="en-US" sz="1200" baseline="30000" dirty="0" smtClean="0">
                <a:solidFill>
                  <a:srgbClr val="404040"/>
                </a:solidFill>
                <a:latin typeface="+mj-lt"/>
                <a:ea typeface="Times New Roman" panose="02020603050405020304" pitchFamily="18" charset="0"/>
                <a:cs typeface="Times New Roman" panose="02020603050405020304" pitchFamily="18" charset="0"/>
              </a:rPr>
              <a:t>nd</a:t>
            </a:r>
            <a:r>
              <a:rPr lang="en-US" sz="1200" dirty="0" smtClean="0">
                <a:solidFill>
                  <a:srgbClr val="404040"/>
                </a:solidFill>
                <a:latin typeface="+mj-lt"/>
                <a:ea typeface="Times New Roman" panose="02020603050405020304" pitchFamily="18" charset="0"/>
                <a:cs typeface="Times New Roman" panose="02020603050405020304" pitchFamily="18" charset="0"/>
              </a:rPr>
              <a:t> edition. </a:t>
            </a:r>
            <a:r>
              <a:rPr lang="en-US" sz="1200" dirty="0">
                <a:solidFill>
                  <a:srgbClr val="404040"/>
                </a:solidFill>
                <a:latin typeface="+mj-lt"/>
                <a:ea typeface="Times New Roman" panose="02020603050405020304" pitchFamily="18" charset="0"/>
                <a:cs typeface="Times New Roman" panose="02020603050405020304" pitchFamily="18" charset="0"/>
              </a:rPr>
              <a:t>Retrieved from </a:t>
            </a:r>
            <a:endParaRPr lang="en-US" sz="1200" dirty="0">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u="sng" dirty="0">
                <a:solidFill>
                  <a:srgbClr val="000000"/>
                </a:solidFill>
                <a:latin typeface="+mj-lt"/>
                <a:ea typeface="Calibri" panose="020F0502020204030204" pitchFamily="34" charset="0"/>
                <a:cs typeface="Segoe UI" panose="020B0502040204020203" pitchFamily="34" charset="0"/>
                <a:hlinkClick r:id="rId10"/>
              </a:rPr>
              <a:t>http://</a:t>
            </a:r>
            <a:r>
              <a:rPr lang="en-US" sz="1200" u="sng" dirty="0" smtClean="0">
                <a:solidFill>
                  <a:srgbClr val="000000"/>
                </a:solidFill>
                <a:latin typeface="+mj-lt"/>
                <a:ea typeface="Calibri" panose="020F0502020204030204" pitchFamily="34" charset="0"/>
                <a:cs typeface="Segoe UI" panose="020B0502040204020203" pitchFamily="34" charset="0"/>
                <a:hlinkClick r:id="rId10"/>
              </a:rPr>
              <a:t>www.cdc.gov/HomeandRecreationalSafety/pdf/CDC_Falls_Compendium_lowres.pdf</a:t>
            </a:r>
            <a:endParaRPr lang="en-US" sz="1200" u="sng" dirty="0" smtClean="0">
              <a:solidFill>
                <a:srgbClr val="000000"/>
              </a:solidFill>
              <a:latin typeface="+mj-lt"/>
              <a:ea typeface="Calibri" panose="020F0502020204030204" pitchFamily="34" charset="0"/>
              <a:cs typeface="Segoe UI" panose="020B0502040204020203" pitchFamily="34" charset="0"/>
            </a:endParaRPr>
          </a:p>
          <a:p>
            <a:pPr marL="0" marR="0" indent="0">
              <a:lnSpc>
                <a:spcPct val="107000"/>
              </a:lnSpc>
              <a:spcBef>
                <a:spcPts val="0"/>
              </a:spcBef>
              <a:spcAft>
                <a:spcPts val="0"/>
              </a:spcAft>
              <a:buNone/>
            </a:pPr>
            <a:r>
              <a:rPr lang="en-US" sz="1200" dirty="0" smtClean="0">
                <a:latin typeface="+mj-lt"/>
                <a:ea typeface="Calibri" panose="020F0502020204030204" pitchFamily="34" charset="0"/>
                <a:cs typeface="Times New Roman" panose="02020603050405020304" pitchFamily="18" charset="0"/>
              </a:rPr>
              <a:t>National </a:t>
            </a:r>
            <a:r>
              <a:rPr lang="en-US" sz="1200" dirty="0">
                <a:latin typeface="+mj-lt"/>
                <a:ea typeface="Calibri" panose="020F0502020204030204" pitchFamily="34" charset="0"/>
                <a:cs typeface="Times New Roman" panose="02020603050405020304" pitchFamily="18" charset="0"/>
              </a:rPr>
              <a:t>Council on Aging (NCOA), 2015. </a:t>
            </a:r>
            <a:r>
              <a:rPr lang="en-US" sz="1200" i="1" dirty="0">
                <a:latin typeface="+mj-lt"/>
                <a:ea typeface="Calibri" panose="020F0502020204030204" pitchFamily="34" charset="0"/>
                <a:cs typeface="Times New Roman" panose="02020603050405020304" pitchFamily="18" charset="0"/>
              </a:rPr>
              <a:t>Falls Prevention Facts.</a:t>
            </a:r>
            <a:r>
              <a:rPr lang="en-US" sz="1200" dirty="0">
                <a:latin typeface="+mj-lt"/>
                <a:ea typeface="Calibri" panose="020F0502020204030204" pitchFamily="34" charset="0"/>
                <a:cs typeface="Times New Roman" panose="02020603050405020304" pitchFamily="18" charset="0"/>
              </a:rPr>
              <a:t> Retrieved from </a:t>
            </a:r>
          </a:p>
          <a:p>
            <a:pPr marL="0" marR="0">
              <a:lnSpc>
                <a:spcPct val="107000"/>
              </a:lnSpc>
              <a:spcBef>
                <a:spcPts val="0"/>
              </a:spcBef>
              <a:spcAft>
                <a:spcPts val="0"/>
              </a:spcAft>
            </a:pPr>
            <a:r>
              <a:rPr lang="en-US" sz="1200" u="sng" dirty="0">
                <a:solidFill>
                  <a:srgbClr val="0000FF"/>
                </a:solidFill>
                <a:latin typeface="+mj-lt"/>
                <a:hlinkClick r:id="rId11"/>
              </a:rPr>
              <a:t>https://www.ncoa.org/news/resources-for-reporters/get-the-facts/falls-prevention-facts</a:t>
            </a:r>
            <a:r>
              <a:rPr lang="en-US" sz="1200" u="sng" dirty="0" smtClean="0">
                <a:solidFill>
                  <a:srgbClr val="0000FF"/>
                </a:solidFill>
                <a:latin typeface="+mj-lt"/>
                <a:hlinkClick r:id="rId11"/>
              </a:rPr>
              <a:t>/</a:t>
            </a:r>
            <a:endParaRPr lang="en-US" sz="1200" u="sng" dirty="0" smtClean="0">
              <a:solidFill>
                <a:srgbClr val="0000FF"/>
              </a:solidFill>
              <a:latin typeface="+mj-lt"/>
            </a:endParaRPr>
          </a:p>
          <a:p>
            <a:pPr marL="0" marR="0" indent="0">
              <a:lnSpc>
                <a:spcPct val="107000"/>
              </a:lnSpc>
              <a:spcBef>
                <a:spcPts val="0"/>
              </a:spcBef>
              <a:spcAft>
                <a:spcPts val="0"/>
              </a:spcAft>
              <a:buNone/>
            </a:pPr>
            <a:r>
              <a:rPr lang="en-US" sz="1200" dirty="0" smtClean="0">
                <a:latin typeface="+mj-lt"/>
                <a:ea typeface="Calibri" panose="020F0502020204030204" pitchFamily="34" charset="0"/>
                <a:cs typeface="Times New Roman" panose="02020603050405020304" pitchFamily="18" charset="0"/>
              </a:rPr>
              <a:t>National </a:t>
            </a:r>
            <a:r>
              <a:rPr lang="en-US" sz="1200" dirty="0">
                <a:latin typeface="+mj-lt"/>
                <a:ea typeface="Calibri" panose="020F0502020204030204" pitchFamily="34" charset="0"/>
                <a:cs typeface="Times New Roman" panose="02020603050405020304" pitchFamily="18" charset="0"/>
              </a:rPr>
              <a:t>Council on Aging (NCOA), 2015. </a:t>
            </a:r>
            <a:r>
              <a:rPr lang="en-US" sz="1200" i="1" dirty="0">
                <a:latin typeface="+mj-lt"/>
                <a:ea typeface="Calibri" panose="020F0502020204030204" pitchFamily="34" charset="0"/>
                <a:cs typeface="Times New Roman" panose="02020603050405020304" pitchFamily="18" charset="0"/>
              </a:rPr>
              <a:t>Falls Prevention: Keeping older adults safe and active</a:t>
            </a:r>
            <a:r>
              <a:rPr lang="en-US" sz="1200" dirty="0">
                <a:latin typeface="+mj-lt"/>
                <a:ea typeface="Calibri" panose="020F0502020204030204" pitchFamily="34" charset="0"/>
                <a:cs typeface="Times New Roman" panose="02020603050405020304" pitchFamily="18" charset="0"/>
              </a:rPr>
              <a:t>. Retrieved from </a:t>
            </a:r>
            <a:r>
              <a:rPr lang="en-US" sz="1200" u="sng" dirty="0">
                <a:solidFill>
                  <a:srgbClr val="000000"/>
                </a:solidFill>
                <a:latin typeface="+mj-lt"/>
                <a:ea typeface="Calibri" panose="020F0502020204030204" pitchFamily="34" charset="0"/>
                <a:cs typeface="Times New Roman" panose="02020603050405020304" pitchFamily="18" charset="0"/>
                <a:hlinkClick r:id="rId12"/>
              </a:rPr>
              <a:t>https://www.ncoa.org/healthy-aging/falls-prevention</a:t>
            </a:r>
            <a:r>
              <a:rPr lang="en-US" sz="1200" u="sng" dirty="0" smtClean="0">
                <a:solidFill>
                  <a:srgbClr val="000000"/>
                </a:solidFill>
                <a:latin typeface="+mj-lt"/>
                <a:ea typeface="Calibri" panose="020F0502020204030204" pitchFamily="34" charset="0"/>
                <a:cs typeface="Times New Roman" panose="02020603050405020304" pitchFamily="18" charset="0"/>
                <a:hlinkClick r:id="rId12"/>
              </a:rPr>
              <a:t>/</a:t>
            </a:r>
            <a:endParaRPr lang="en-US" sz="1200" u="sng" dirty="0" smtClean="0">
              <a:solidFill>
                <a:srgbClr val="000000"/>
              </a:solidFill>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200" dirty="0" smtClean="0">
                <a:latin typeface="+mj-lt"/>
                <a:ea typeface="Calibri" panose="020F0502020204030204" pitchFamily="34" charset="0"/>
                <a:cs typeface="Times New Roman" panose="02020603050405020304" pitchFamily="18" charset="0"/>
              </a:rPr>
              <a:t>National </a:t>
            </a:r>
            <a:r>
              <a:rPr lang="en-US" sz="1200" dirty="0">
                <a:latin typeface="+mj-lt"/>
                <a:ea typeface="Calibri" panose="020F0502020204030204" pitchFamily="34" charset="0"/>
                <a:cs typeface="Times New Roman" panose="02020603050405020304" pitchFamily="18" charset="0"/>
              </a:rPr>
              <a:t>Institute on </a:t>
            </a:r>
            <a:r>
              <a:rPr lang="en-US" sz="1200" dirty="0" smtClean="0">
                <a:latin typeface="+mj-lt"/>
                <a:ea typeface="Calibri" panose="020F0502020204030204" pitchFamily="34" charset="0"/>
                <a:cs typeface="Times New Roman" panose="02020603050405020304" pitchFamily="18" charset="0"/>
              </a:rPr>
              <a:t>Aging, 2013. </a:t>
            </a:r>
            <a:r>
              <a:rPr lang="en-US" sz="1200" i="1" dirty="0" smtClean="0">
                <a:latin typeface="+mj-lt"/>
                <a:ea typeface="Calibri" panose="020F0502020204030204" pitchFamily="34" charset="0"/>
                <a:cs typeface="Times New Roman" panose="02020603050405020304" pitchFamily="18" charset="0"/>
              </a:rPr>
              <a:t>NIH </a:t>
            </a:r>
            <a:r>
              <a:rPr lang="en-US" sz="1200" i="1" dirty="0">
                <a:latin typeface="+mj-lt"/>
                <a:ea typeface="Calibri" panose="020F0502020204030204" pitchFamily="34" charset="0"/>
                <a:cs typeface="Times New Roman" panose="02020603050405020304" pitchFamily="18" charset="0"/>
              </a:rPr>
              <a:t>Senior Health: Falls and Older </a:t>
            </a:r>
            <a:r>
              <a:rPr lang="en-US" sz="1200" i="1" dirty="0" smtClean="0">
                <a:latin typeface="+mj-lt"/>
                <a:ea typeface="Calibri" panose="020F0502020204030204" pitchFamily="34" charset="0"/>
                <a:cs typeface="Times New Roman" panose="02020603050405020304" pitchFamily="18" charset="0"/>
              </a:rPr>
              <a:t>Adults</a:t>
            </a:r>
            <a:r>
              <a:rPr lang="en-US" sz="1200" dirty="0">
                <a:latin typeface="+mj-lt"/>
                <a:ea typeface="Calibri" panose="020F0502020204030204" pitchFamily="34" charset="0"/>
                <a:cs typeface="Times New Roman" panose="02020603050405020304" pitchFamily="18" charset="0"/>
              </a:rPr>
              <a:t>.</a:t>
            </a:r>
            <a:r>
              <a:rPr lang="en-US" sz="1200" dirty="0" smtClean="0">
                <a:latin typeface="+mj-lt"/>
                <a:ea typeface="Calibri" panose="020F0502020204030204" pitchFamily="34" charset="0"/>
                <a:cs typeface="Times New Roman" panose="02020603050405020304" pitchFamily="18" charset="0"/>
              </a:rPr>
              <a:t> </a:t>
            </a:r>
            <a:r>
              <a:rPr lang="en-US" sz="1200" dirty="0">
                <a:latin typeface="+mj-lt"/>
                <a:ea typeface="Calibri" panose="020F0502020204030204" pitchFamily="34" charset="0"/>
                <a:cs typeface="Times New Roman" panose="02020603050405020304" pitchFamily="18" charset="0"/>
              </a:rPr>
              <a:t>Retrieved from</a:t>
            </a:r>
          </a:p>
          <a:p>
            <a:pPr marL="0" marR="0">
              <a:lnSpc>
                <a:spcPct val="107000"/>
              </a:lnSpc>
              <a:spcBef>
                <a:spcPts val="0"/>
              </a:spcBef>
              <a:spcAft>
                <a:spcPts val="0"/>
              </a:spcAft>
            </a:pPr>
            <a:r>
              <a:rPr lang="en-US" sz="1200" u="sng" dirty="0">
                <a:solidFill>
                  <a:srgbClr val="0000FF"/>
                </a:solidFill>
                <a:latin typeface="+mj-lt"/>
                <a:ea typeface="Calibri" panose="020F0502020204030204" pitchFamily="34" charset="0"/>
                <a:cs typeface="Times New Roman" panose="02020603050405020304" pitchFamily="18" charset="0"/>
                <a:hlinkClick r:id="rId13"/>
              </a:rPr>
              <a:t>http://</a:t>
            </a:r>
            <a:r>
              <a:rPr lang="en-US" sz="1200" u="sng" dirty="0" smtClean="0">
                <a:solidFill>
                  <a:srgbClr val="0000FF"/>
                </a:solidFill>
                <a:latin typeface="+mj-lt"/>
                <a:ea typeface="Calibri" panose="020F0502020204030204" pitchFamily="34" charset="0"/>
                <a:cs typeface="Times New Roman" panose="02020603050405020304" pitchFamily="18" charset="0"/>
                <a:hlinkClick r:id="rId13"/>
              </a:rPr>
              <a:t>nihseniorhealth.gov/falls/aboutfalls/01.html</a:t>
            </a:r>
            <a:endParaRPr lang="en-US" sz="1200" u="sng" dirty="0" smtClean="0">
              <a:solidFill>
                <a:srgbClr val="0000FF"/>
              </a:solidFill>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200" dirty="0" smtClean="0">
                <a:latin typeface="+mj-lt"/>
                <a:ea typeface="Calibri" panose="020F0502020204030204" pitchFamily="34" charset="0"/>
                <a:cs typeface="Times New Roman" panose="02020603050405020304" pitchFamily="18" charset="0"/>
              </a:rPr>
              <a:t>World </a:t>
            </a:r>
            <a:r>
              <a:rPr lang="en-US" sz="1200" dirty="0">
                <a:latin typeface="+mj-lt"/>
                <a:ea typeface="Calibri" panose="020F0502020204030204" pitchFamily="34" charset="0"/>
                <a:cs typeface="Times New Roman" panose="02020603050405020304" pitchFamily="18" charset="0"/>
              </a:rPr>
              <a:t>Health </a:t>
            </a:r>
            <a:r>
              <a:rPr lang="en-US" sz="1200" dirty="0" smtClean="0">
                <a:latin typeface="+mj-lt"/>
                <a:ea typeface="Calibri" panose="020F0502020204030204" pitchFamily="34" charset="0"/>
                <a:cs typeface="Times New Roman" panose="02020603050405020304" pitchFamily="18" charset="0"/>
              </a:rPr>
              <a:t>Organization</a:t>
            </a:r>
            <a:r>
              <a:rPr lang="en-US" sz="1200" i="1" dirty="0" smtClean="0">
                <a:latin typeface="+mj-lt"/>
                <a:ea typeface="Calibri" panose="020F0502020204030204" pitchFamily="34" charset="0"/>
                <a:cs typeface="Times New Roman" panose="02020603050405020304" pitchFamily="18" charset="0"/>
              </a:rPr>
              <a:t>., 2007. WHO </a:t>
            </a:r>
            <a:r>
              <a:rPr lang="en-US" sz="1200" i="1" dirty="0">
                <a:latin typeface="+mj-lt"/>
                <a:ea typeface="Calibri" panose="020F0502020204030204" pitchFamily="34" charset="0"/>
                <a:cs typeface="Times New Roman" panose="02020603050405020304" pitchFamily="18" charset="0"/>
              </a:rPr>
              <a:t>Global Report on Falls Prevention in Older </a:t>
            </a:r>
            <a:r>
              <a:rPr lang="en-US" sz="1200" i="1" dirty="0" smtClean="0">
                <a:latin typeface="+mj-lt"/>
                <a:ea typeface="Calibri" panose="020F0502020204030204" pitchFamily="34" charset="0"/>
                <a:cs typeface="Times New Roman" panose="02020603050405020304" pitchFamily="18" charset="0"/>
              </a:rPr>
              <a:t>Age</a:t>
            </a:r>
            <a:r>
              <a:rPr lang="en-US" sz="1200" dirty="0">
                <a:latin typeface="+mj-lt"/>
                <a:ea typeface="Calibri" panose="020F0502020204030204" pitchFamily="34" charset="0"/>
                <a:cs typeface="Times New Roman" panose="02020603050405020304" pitchFamily="18" charset="0"/>
              </a:rPr>
              <a:t>.</a:t>
            </a:r>
            <a:r>
              <a:rPr lang="en-US" sz="1200" dirty="0" smtClean="0">
                <a:latin typeface="+mj-lt"/>
                <a:ea typeface="Calibri" panose="020F0502020204030204" pitchFamily="34" charset="0"/>
                <a:cs typeface="Times New Roman" panose="02020603050405020304" pitchFamily="18" charset="0"/>
              </a:rPr>
              <a:t> </a:t>
            </a:r>
            <a:r>
              <a:rPr lang="en-US" sz="1200" dirty="0">
                <a:latin typeface="+mj-lt"/>
                <a:ea typeface="Calibri" panose="020F0502020204030204" pitchFamily="34" charset="0"/>
                <a:cs typeface="Times New Roman" panose="02020603050405020304" pitchFamily="18" charset="0"/>
              </a:rPr>
              <a:t>Retrieved from </a:t>
            </a:r>
            <a:r>
              <a:rPr lang="en-US" sz="1200" u="sng" dirty="0" smtClean="0">
                <a:solidFill>
                  <a:srgbClr val="0000FF"/>
                </a:solidFill>
                <a:latin typeface="+mj-lt"/>
                <a:ea typeface="Times New Roman" panose="02020603050405020304" pitchFamily="18" charset="0"/>
                <a:cs typeface="Times New Roman" panose="02020603050405020304" pitchFamily="18" charset="0"/>
                <a:hlinkClick r:id="rId14"/>
              </a:rPr>
              <a:t>http://www.who.int/ageing/publications/Falls_prevention7March.pdf</a:t>
            </a:r>
            <a:endParaRPr lang="en-US" sz="1200" u="sng" dirty="0" smtClean="0">
              <a:solidFill>
                <a:srgbClr val="0000FF"/>
              </a:solidFill>
              <a:latin typeface="+mj-lt"/>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endParaRPr lang="en-US" sz="1200" dirty="0" smtClean="0">
              <a:latin typeface="+mj-lt"/>
            </a:endParaRPr>
          </a:p>
          <a:p>
            <a:pPr lvl="0">
              <a:buClr>
                <a:srgbClr val="E48312"/>
              </a:buClr>
            </a:pPr>
            <a:endParaRPr lang="en-US" sz="1200" dirty="0" smtClean="0">
              <a:solidFill>
                <a:srgbClr val="000000">
                  <a:lumMod val="75000"/>
                  <a:lumOff val="25000"/>
                </a:srgbClr>
              </a:solidFill>
              <a:latin typeface="+mj-lt"/>
            </a:endParaRPr>
          </a:p>
          <a:p>
            <a:pPr lvl="0">
              <a:buClr>
                <a:srgbClr val="E48312"/>
              </a:buClr>
            </a:pPr>
            <a:endParaRPr lang="en-US" sz="1200" dirty="0" smtClean="0">
              <a:solidFill>
                <a:srgbClr val="000000">
                  <a:lumMod val="75000"/>
                  <a:lumOff val="25000"/>
                </a:srgbClr>
              </a:solidFill>
            </a:endParaRPr>
          </a:p>
          <a:p>
            <a:pPr lvl="0">
              <a:buClr>
                <a:srgbClr val="E48312"/>
              </a:buClr>
            </a:pPr>
            <a:endParaRPr lang="en-US" sz="1100" dirty="0" smtClean="0">
              <a:solidFill>
                <a:srgbClr val="000000">
                  <a:lumMod val="75000"/>
                  <a:lumOff val="25000"/>
                </a:srgbClr>
              </a:solidFill>
              <a:hlinkClick r:id="rId15" action="ppaction://hlinkpres?slideindex=1&amp;slidetitle="/>
            </a:endParaRPr>
          </a:p>
          <a:p>
            <a:pPr lvl="0">
              <a:buClr>
                <a:srgbClr val="E48312"/>
              </a:buClr>
            </a:pPr>
            <a:endParaRPr lang="en-US" sz="1100" dirty="0" smtClean="0">
              <a:solidFill>
                <a:srgbClr val="000000">
                  <a:lumMod val="75000"/>
                  <a:lumOff val="25000"/>
                </a:srgbClr>
              </a:solidFill>
            </a:endParaRPr>
          </a:p>
          <a:p>
            <a:pPr lvl="0">
              <a:buClr>
                <a:srgbClr val="E48312"/>
              </a:buClr>
            </a:pPr>
            <a:endParaRPr lang="en-US" sz="1100" dirty="0" smtClean="0">
              <a:solidFill>
                <a:srgbClr val="000000">
                  <a:lumMod val="75000"/>
                  <a:lumOff val="25000"/>
                </a:srgbClr>
              </a:solidFill>
            </a:endParaRPr>
          </a:p>
          <a:p>
            <a:pPr lvl="0">
              <a:buClr>
                <a:srgbClr val="E48312"/>
              </a:buClr>
            </a:pPr>
            <a:endParaRPr lang="en-US" sz="1100" dirty="0" smtClean="0">
              <a:solidFill>
                <a:srgbClr val="000000">
                  <a:lumMod val="75000"/>
                  <a:lumOff val="25000"/>
                </a:srgbClr>
              </a:solidFill>
            </a:endParaRPr>
          </a:p>
          <a:p>
            <a:endParaRPr lang="en-US" sz="1100" dirty="0" smtClean="0"/>
          </a:p>
          <a:p>
            <a:endParaRPr lang="en-US" sz="1100" dirty="0"/>
          </a:p>
        </p:txBody>
      </p:sp>
      <p:pic>
        <p:nvPicPr>
          <p:cNvPr id="7" name="Picture 6"/>
          <p:cNvPicPr>
            <a:picLocks noChangeAspect="1"/>
          </p:cNvPicPr>
          <p:nvPr/>
        </p:nvPicPr>
        <p:blipFill>
          <a:blip r:embed="rId16"/>
          <a:stretch>
            <a:fillRect/>
          </a:stretch>
        </p:blipFill>
        <p:spPr>
          <a:xfrm>
            <a:off x="10136778" y="138558"/>
            <a:ext cx="1733006" cy="932596"/>
          </a:xfrm>
          <a:prstGeom prst="rect">
            <a:avLst/>
          </a:prstGeom>
        </p:spPr>
      </p:pic>
    </p:spTree>
    <p:extLst>
      <p:ext uri="{BB962C8B-B14F-4D97-AF65-F5344CB8AC3E}">
        <p14:creationId xmlns:p14="http://schemas.microsoft.com/office/powerpoint/2010/main" val="41163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6466"/>
            <a:ext cx="10941924" cy="1174062"/>
          </a:xfrm>
        </p:spPr>
        <p:txBody>
          <a:bodyPr>
            <a:normAutofit/>
          </a:bodyPr>
          <a:lstStyle/>
          <a:p>
            <a:pPr algn="ctr"/>
            <a:r>
              <a:rPr lang="en-US" sz="4000" dirty="0" smtClean="0"/>
              <a:t>OBJECTIVES</a:t>
            </a:r>
            <a:endParaRPr lang="en-US" sz="4000"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 </a:t>
            </a:r>
            <a:r>
              <a:rPr lang="en-US" sz="2400" dirty="0" smtClean="0"/>
              <a:t>Increase awareness of the growing national public health concern of falls in older adults</a:t>
            </a:r>
          </a:p>
          <a:p>
            <a:pPr>
              <a:buFont typeface="Wingdings" panose="05000000000000000000" pitchFamily="2" charset="2"/>
              <a:buChar char="Ø"/>
            </a:pPr>
            <a:r>
              <a:rPr lang="en-US" sz="2400" dirty="0"/>
              <a:t> </a:t>
            </a:r>
            <a:r>
              <a:rPr lang="en-US" sz="2400" dirty="0" smtClean="0"/>
              <a:t>Discuss the screening, assessment, and referral process for fall prevention as identified in the FIPAR Fall Risk Assessment Model</a:t>
            </a:r>
          </a:p>
          <a:p>
            <a:pPr>
              <a:buFont typeface="Wingdings" panose="05000000000000000000" pitchFamily="2" charset="2"/>
              <a:buChar char="Ø"/>
            </a:pPr>
            <a:r>
              <a:rPr lang="en-US" sz="2400" dirty="0"/>
              <a:t> </a:t>
            </a:r>
            <a:r>
              <a:rPr lang="en-US" sz="2400" dirty="0" smtClean="0"/>
              <a:t>Apply FIPAR’s evidence-based fall prevention services in the clinical, academic, and research communities to prevent injurious falls in the elderly</a:t>
            </a:r>
          </a:p>
          <a:p>
            <a:pPr marL="0" indent="0">
              <a:buNone/>
            </a:pPr>
            <a:endParaRPr lang="en-US" sz="2400" dirty="0"/>
          </a:p>
        </p:txBody>
      </p:sp>
      <p:pic>
        <p:nvPicPr>
          <p:cNvPr id="4" name="Picture 3"/>
          <p:cNvPicPr>
            <a:picLocks noChangeAspect="1"/>
          </p:cNvPicPr>
          <p:nvPr/>
        </p:nvPicPr>
        <p:blipFill>
          <a:blip r:embed="rId2"/>
          <a:stretch>
            <a:fillRect/>
          </a:stretch>
        </p:blipFill>
        <p:spPr>
          <a:xfrm>
            <a:off x="9339155" y="682553"/>
            <a:ext cx="1731414" cy="932769"/>
          </a:xfrm>
          <a:prstGeom prst="rect">
            <a:avLst/>
          </a:prstGeom>
        </p:spPr>
      </p:pic>
    </p:spTree>
    <p:extLst>
      <p:ext uri="{BB962C8B-B14F-4D97-AF65-F5344CB8AC3E}">
        <p14:creationId xmlns:p14="http://schemas.microsoft.com/office/powerpoint/2010/main" val="3368016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018" y="286603"/>
            <a:ext cx="10058400" cy="1450757"/>
          </a:xfrm>
        </p:spPr>
        <p:txBody>
          <a:bodyPr>
            <a:normAutofit/>
          </a:bodyPr>
          <a:lstStyle/>
          <a:p>
            <a:pPr algn="ctr"/>
            <a:r>
              <a:rPr lang="en-US" sz="4000" dirty="0" smtClean="0"/>
              <a:t>DEFINITION OF A FALL</a:t>
            </a:r>
            <a:endParaRPr lang="en-US" sz="4000" dirty="0"/>
          </a:p>
        </p:txBody>
      </p:sp>
      <p:sp>
        <p:nvSpPr>
          <p:cNvPr id="3" name="Content Placeholder 2"/>
          <p:cNvSpPr>
            <a:spLocks noGrp="1"/>
          </p:cNvSpPr>
          <p:nvPr>
            <p:ph idx="1"/>
          </p:nvPr>
        </p:nvSpPr>
        <p:spPr>
          <a:xfrm>
            <a:off x="1251659" y="1737360"/>
            <a:ext cx="10058400" cy="4023360"/>
          </a:xfrm>
        </p:spPr>
        <p:txBody>
          <a:bodyPr>
            <a:normAutofit/>
          </a:bodyPr>
          <a:lstStyle/>
          <a:p>
            <a:pPr>
              <a:buNone/>
            </a:pPr>
            <a:r>
              <a:rPr lang="en-US" sz="2400" dirty="0" smtClean="0"/>
              <a:t>		</a:t>
            </a:r>
          </a:p>
          <a:p>
            <a:pPr marL="0" indent="0">
              <a:buNone/>
            </a:pPr>
            <a:r>
              <a:rPr lang="en-US" sz="2400" dirty="0" smtClean="0"/>
              <a:t>“Inadvertently coming to rest on the ground, floor or other lower level,  excluding intentional change in position to rest in furniture, wall or other objects”.				</a:t>
            </a:r>
          </a:p>
          <a:p>
            <a:pPr marL="0" indent="0">
              <a:buNone/>
            </a:pPr>
            <a:r>
              <a:rPr lang="en-US" sz="2400" dirty="0"/>
              <a:t>	</a:t>
            </a:r>
            <a:r>
              <a:rPr lang="en-US" sz="2400" dirty="0" smtClean="0"/>
              <a:t>				World Health Organization, 2007</a:t>
            </a:r>
          </a:p>
          <a:p>
            <a:pPr marL="0" indent="0">
              <a:buNone/>
            </a:pPr>
            <a:endParaRPr lang="en-US" sz="2400" dirty="0"/>
          </a:p>
          <a:p>
            <a:pPr marL="1471400" lvl="8" indent="0">
              <a:buNone/>
            </a:pPr>
            <a:r>
              <a:rPr lang="en-US" sz="2400" dirty="0" smtClean="0">
                <a:solidFill>
                  <a:srgbClr val="000000">
                    <a:lumMod val="75000"/>
                    <a:lumOff val="25000"/>
                  </a:srgbClr>
                </a:solidFill>
              </a:rPr>
              <a:t>		</a:t>
            </a:r>
            <a:endParaRPr lang="en-US" sz="2400" dirty="0"/>
          </a:p>
        </p:txBody>
      </p:sp>
      <p:pic>
        <p:nvPicPr>
          <p:cNvPr id="5" name="Picture 4"/>
          <p:cNvPicPr>
            <a:picLocks noChangeAspect="1"/>
          </p:cNvPicPr>
          <p:nvPr/>
        </p:nvPicPr>
        <p:blipFill>
          <a:blip r:embed="rId2"/>
          <a:stretch>
            <a:fillRect/>
          </a:stretch>
        </p:blipFill>
        <p:spPr>
          <a:xfrm>
            <a:off x="9422674" y="672947"/>
            <a:ext cx="1733006" cy="932596"/>
          </a:xfrm>
          <a:prstGeom prst="rect">
            <a:avLst/>
          </a:prstGeom>
        </p:spPr>
      </p:pic>
    </p:spTree>
    <p:extLst>
      <p:ext uri="{BB962C8B-B14F-4D97-AF65-F5344CB8AC3E}">
        <p14:creationId xmlns:p14="http://schemas.microsoft.com/office/powerpoint/2010/main" val="3510569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17529"/>
            <a:ext cx="10414660" cy="1138436"/>
          </a:xfrm>
        </p:spPr>
        <p:txBody>
          <a:bodyPr>
            <a:normAutofit/>
          </a:bodyPr>
          <a:lstStyle/>
          <a:p>
            <a:pPr algn="ctr"/>
            <a:r>
              <a:rPr lang="en-US" sz="4000" dirty="0" smtClean="0"/>
              <a:t>SIGNIFICANCE</a:t>
            </a:r>
            <a:endParaRPr lang="en-US" sz="4000" dirty="0"/>
          </a:p>
        </p:txBody>
      </p:sp>
      <p:sp>
        <p:nvSpPr>
          <p:cNvPr id="3" name="Content Placeholder 2"/>
          <p:cNvSpPr>
            <a:spLocks noGrp="1"/>
          </p:cNvSpPr>
          <p:nvPr>
            <p:ph idx="1"/>
          </p:nvPr>
        </p:nvSpPr>
        <p:spPr>
          <a:xfrm>
            <a:off x="708973" y="1895839"/>
            <a:ext cx="10058400" cy="4023360"/>
          </a:xfrm>
        </p:spPr>
        <p:txBody>
          <a:bodyPr>
            <a:normAutofit/>
          </a:bodyPr>
          <a:lstStyle/>
          <a:p>
            <a:pPr>
              <a:buFont typeface="Wingdings" panose="05000000000000000000" pitchFamily="2" charset="2"/>
              <a:buChar char="Ø"/>
            </a:pPr>
            <a:r>
              <a:rPr lang="en-US" sz="2400" dirty="0"/>
              <a:t> </a:t>
            </a:r>
            <a:r>
              <a:rPr lang="en-US" sz="2400" dirty="0" smtClean="0"/>
              <a:t>Every </a:t>
            </a:r>
            <a:r>
              <a:rPr lang="en-US" sz="2400" i="1" u="sng" dirty="0" smtClean="0"/>
              <a:t>20 minutes</a:t>
            </a:r>
            <a:r>
              <a:rPr lang="en-US" sz="2400" i="1" dirty="0" smtClean="0"/>
              <a:t> </a:t>
            </a:r>
            <a:r>
              <a:rPr lang="en-US" sz="2400" dirty="0" smtClean="0"/>
              <a:t>an older adult dies as a result of a fall</a:t>
            </a:r>
          </a:p>
          <a:p>
            <a:pPr>
              <a:buFont typeface="Wingdings" panose="05000000000000000000" pitchFamily="2" charset="2"/>
              <a:buChar char="Ø"/>
            </a:pPr>
            <a:r>
              <a:rPr lang="en-US" sz="2400" dirty="0" smtClean="0"/>
              <a:t> One out of every three adults </a:t>
            </a:r>
            <a:r>
              <a:rPr lang="en-US" sz="2400" u="sng" dirty="0" smtClean="0"/>
              <a:t>&gt;</a:t>
            </a:r>
            <a:r>
              <a:rPr lang="en-US" sz="2400" dirty="0" smtClean="0"/>
              <a:t>65 years of age falls each year </a:t>
            </a:r>
          </a:p>
          <a:p>
            <a:pPr>
              <a:buFont typeface="Wingdings" panose="05000000000000000000" pitchFamily="2" charset="2"/>
              <a:buChar char="Ø"/>
            </a:pPr>
            <a:r>
              <a:rPr lang="en-US" sz="2400" dirty="0" smtClean="0"/>
              <a:t> Falls are the #1 cause of injury and #6 cause of death in the elderly        </a:t>
            </a:r>
          </a:p>
          <a:p>
            <a:pPr>
              <a:buFont typeface="Wingdings" panose="05000000000000000000" pitchFamily="2" charset="2"/>
              <a:buChar char="Ø"/>
            </a:pPr>
            <a:r>
              <a:rPr lang="en-US" sz="2400" dirty="0" smtClean="0"/>
              <a:t> Falls account for 80-95% of hip fractures</a:t>
            </a:r>
          </a:p>
          <a:p>
            <a:pPr>
              <a:buFont typeface="Wingdings" panose="05000000000000000000" pitchFamily="2" charset="2"/>
              <a:buChar char="Ø"/>
            </a:pPr>
            <a:r>
              <a:rPr lang="en-US" sz="2400" dirty="0"/>
              <a:t> </a:t>
            </a:r>
            <a:r>
              <a:rPr lang="en-US" sz="2400" dirty="0" smtClean="0"/>
              <a:t>Financial toll: Expected to reach $67.7 billion by the year 2020 </a:t>
            </a:r>
          </a:p>
          <a:p>
            <a:pPr marL="1471400" lvl="8" indent="0">
              <a:buNone/>
            </a:pPr>
            <a:r>
              <a:rPr lang="en-US" sz="2400" dirty="0" smtClean="0"/>
              <a:t>		</a:t>
            </a:r>
          </a:p>
          <a:p>
            <a:pPr marL="1471400" lvl="8" indent="0">
              <a:buNone/>
            </a:pPr>
            <a:r>
              <a:rPr lang="en-US" sz="2400" dirty="0" smtClean="0"/>
              <a:t>	(National Council  on Aging, 2015; CDC, 2014)</a:t>
            </a:r>
          </a:p>
        </p:txBody>
      </p:sp>
      <p:pic>
        <p:nvPicPr>
          <p:cNvPr id="5" name="Picture 4"/>
          <p:cNvPicPr>
            <a:picLocks noChangeAspect="1"/>
          </p:cNvPicPr>
          <p:nvPr/>
        </p:nvPicPr>
        <p:blipFill>
          <a:blip r:embed="rId2"/>
          <a:stretch>
            <a:fillRect/>
          </a:stretch>
        </p:blipFill>
        <p:spPr>
          <a:xfrm>
            <a:off x="9210503" y="720449"/>
            <a:ext cx="1733006" cy="932596"/>
          </a:xfrm>
          <a:prstGeom prst="rect">
            <a:avLst/>
          </a:prstGeom>
        </p:spPr>
      </p:pic>
    </p:spTree>
    <p:extLst>
      <p:ext uri="{BB962C8B-B14F-4D97-AF65-F5344CB8AC3E}">
        <p14:creationId xmlns:p14="http://schemas.microsoft.com/office/powerpoint/2010/main" val="3930659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Lloyd B. Minor, M.D.</a:t>
            </a:r>
            <a:endParaRPr lang="en-US" dirty="0"/>
          </a:p>
        </p:txBody>
      </p:sp>
      <p:sp>
        <p:nvSpPr>
          <p:cNvPr id="7" name="Content Placeholder 6"/>
          <p:cNvSpPr>
            <a:spLocks noGrp="1"/>
          </p:cNvSpPr>
          <p:nvPr>
            <p:ph idx="1"/>
          </p:nvPr>
        </p:nvSpPr>
        <p:spPr/>
        <p:txBody>
          <a:bodyPr>
            <a:normAutofit/>
          </a:bodyPr>
          <a:lstStyle/>
          <a:p>
            <a:r>
              <a:rPr lang="en-US" sz="2800" dirty="0" smtClean="0"/>
              <a:t>“. . . Recent government reports estimate that fatal falls in the elderly cost the U.S. Medicare program nearly $1 billion in hospital charges, and those injured with broken bones cost an additional $19 billion.”</a:t>
            </a:r>
            <a:endParaRPr lang="en-US" sz="2800" dirty="0"/>
          </a:p>
        </p:txBody>
      </p:sp>
      <p:sp>
        <p:nvSpPr>
          <p:cNvPr id="8" name="Text Placeholder 7"/>
          <p:cNvSpPr>
            <a:spLocks noGrp="1"/>
          </p:cNvSpPr>
          <p:nvPr>
            <p:ph type="body" sz="half" idx="2"/>
          </p:nvPr>
        </p:nvSpPr>
        <p:spPr/>
        <p:txBody>
          <a:bodyPr/>
          <a:lstStyle/>
          <a:p>
            <a:r>
              <a:rPr lang="en-US" dirty="0" err="1" smtClean="0"/>
              <a:t>Andelot</a:t>
            </a:r>
            <a:r>
              <a:rPr lang="en-US" dirty="0" smtClean="0"/>
              <a:t> Professor and director of otolaryngology – head and neck surgery at the Johns Hopkins University School of Medicine</a:t>
            </a:r>
            <a:endParaRPr lang="en-US" dirty="0"/>
          </a:p>
        </p:txBody>
      </p:sp>
    </p:spTree>
    <p:extLst>
      <p:ext uri="{BB962C8B-B14F-4D97-AF65-F5344CB8AC3E}">
        <p14:creationId xmlns:p14="http://schemas.microsoft.com/office/powerpoint/2010/main" val="2326300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Documents and Settings\Tommy\My Documents\My Pictures\A00309F01HipFx.jpg"/>
          <p:cNvPicPr>
            <a:picLocks noChangeAspect="1" noChangeArrowheads="1"/>
          </p:cNvPicPr>
          <p:nvPr/>
        </p:nvPicPr>
        <p:blipFill>
          <a:blip r:embed="rId2" cstate="print"/>
          <a:srcRect/>
          <a:stretch>
            <a:fillRect/>
          </a:stretch>
        </p:blipFill>
        <p:spPr bwMode="auto">
          <a:xfrm>
            <a:off x="5272216" y="947351"/>
            <a:ext cx="6204527" cy="4815468"/>
          </a:xfrm>
          <a:prstGeom prst="rect">
            <a:avLst/>
          </a:prstGeom>
          <a:noFill/>
        </p:spPr>
      </p:pic>
      <p:sp>
        <p:nvSpPr>
          <p:cNvPr id="8" name="Content Placeholder 2"/>
          <p:cNvSpPr txBox="1">
            <a:spLocks/>
          </p:cNvSpPr>
          <p:nvPr/>
        </p:nvSpPr>
        <p:spPr>
          <a:xfrm>
            <a:off x="95004" y="1105645"/>
            <a:ext cx="5404410" cy="4023360"/>
          </a:xfrm>
          <a:prstGeom prst="rect">
            <a:avLst/>
          </a:prstGeom>
        </p:spPr>
        <p:txBody>
          <a:bodyPr>
            <a:normAutofit/>
          </a:bodyPr>
          <a:lstStyle/>
          <a:p>
            <a:pPr marL="91440" marR="0" lvl="0" indent="-91440" algn="l" defTabSz="914400" rtl="0" eaLnBrk="1" fontAlgn="auto" latinLnBrk="0" hangingPunct="1">
              <a:lnSpc>
                <a:spcPct val="90000"/>
              </a:lnSpc>
              <a:spcBef>
                <a:spcPts val="1200"/>
              </a:spcBef>
              <a:spcAft>
                <a:spcPts val="200"/>
              </a:spcAft>
              <a:buClr>
                <a:srgbClr val="E48312"/>
              </a:buClr>
              <a:buSzPct val="100000"/>
              <a:tabLst/>
              <a:defRPr/>
            </a:pPr>
            <a:r>
              <a:rPr lang="en-US" sz="2400" dirty="0" smtClean="0">
                <a:solidFill>
                  <a:srgbClr val="000000">
                    <a:lumMod val="75000"/>
                    <a:lumOff val="25000"/>
                  </a:srgbClr>
                </a:solidFill>
              </a:rPr>
              <a:t>Hip Fractures:</a:t>
            </a:r>
            <a:endParaRPr kumimoji="0" lang="en-US" sz="2400" b="0" i="0" u="none" strike="noStrike" kern="1200" cap="none" spc="0" normalizeH="0" baseline="0" noProof="0" dirty="0" smtClean="0">
              <a:ln>
                <a:noFill/>
              </a:ln>
              <a:solidFill>
                <a:srgbClr val="000000">
                  <a:lumMod val="75000"/>
                  <a:lumOff val="25000"/>
                </a:srgbClr>
              </a:solidFill>
              <a:effectLst/>
              <a:uLnTx/>
              <a:uFillTx/>
            </a:endParaRP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Wingdings" pitchFamily="2" charset="2"/>
              <a:buChar char="Ø"/>
              <a:tabLst/>
              <a:defRPr/>
            </a:pPr>
            <a:r>
              <a:rPr kumimoji="0" lang="en-US" sz="2400" b="0" i="0" u="none" strike="noStrike" kern="1200" cap="none" spc="0" normalizeH="0" baseline="0" noProof="0" dirty="0" smtClean="0">
                <a:ln>
                  <a:noFill/>
                </a:ln>
                <a:solidFill>
                  <a:srgbClr val="000000">
                    <a:lumMod val="75000"/>
                    <a:lumOff val="25000"/>
                  </a:srgbClr>
                </a:solidFill>
                <a:effectLst/>
                <a:uLnTx/>
                <a:uFillTx/>
              </a:rPr>
              <a:t> 1/2 hospitalized </a:t>
            </a:r>
            <a:r>
              <a:rPr lang="en-US" sz="2400" noProof="0" dirty="0" smtClean="0">
                <a:solidFill>
                  <a:srgbClr val="000000">
                    <a:lumMod val="75000"/>
                    <a:lumOff val="25000"/>
                  </a:srgbClr>
                </a:solidFill>
              </a:rPr>
              <a:t>do not</a:t>
            </a:r>
            <a:r>
              <a:rPr kumimoji="0" lang="en-US" sz="2400" b="0" i="0" u="none" strike="noStrike" kern="1200" cap="none" spc="0" normalizeH="0" baseline="0" noProof="0" dirty="0" smtClean="0">
                <a:ln>
                  <a:noFill/>
                </a:ln>
                <a:solidFill>
                  <a:srgbClr val="000000">
                    <a:lumMod val="75000"/>
                    <a:lumOff val="25000"/>
                  </a:srgbClr>
                </a:solidFill>
                <a:effectLst/>
                <a:uLnTx/>
                <a:uFillTx/>
              </a:rPr>
              <a:t> regain their former level of mobility </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Wingdings" pitchFamily="2" charset="2"/>
              <a:buChar char="Ø"/>
              <a:tabLst/>
              <a:defRPr/>
            </a:pPr>
            <a:r>
              <a:rPr kumimoji="0" lang="en-US" sz="2400" b="0" i="0" u="none" strike="noStrike" kern="1200" cap="none" spc="0" normalizeH="0" baseline="0" noProof="0" dirty="0" smtClean="0">
                <a:ln>
                  <a:noFill/>
                </a:ln>
                <a:solidFill>
                  <a:srgbClr val="000000">
                    <a:lumMod val="75000"/>
                    <a:lumOff val="25000"/>
                  </a:srgbClr>
                </a:solidFill>
                <a:effectLst/>
                <a:uLnTx/>
                <a:uFillTx/>
              </a:rPr>
              <a:t>5-20% overall reduction in life expectancy </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Wingdings" pitchFamily="2" charset="2"/>
              <a:buChar char="Ø"/>
              <a:tabLst/>
              <a:defRPr/>
            </a:pPr>
            <a:r>
              <a:rPr kumimoji="0" lang="en-US" sz="2400" b="0" i="0" u="none" strike="noStrike" kern="1200" cap="none" spc="0" normalizeH="0" baseline="0" noProof="0" dirty="0" smtClean="0">
                <a:ln>
                  <a:noFill/>
                </a:ln>
                <a:solidFill>
                  <a:srgbClr val="000000">
                    <a:lumMod val="75000"/>
                    <a:lumOff val="25000"/>
                  </a:srgbClr>
                </a:solidFill>
                <a:effectLst/>
                <a:uLnTx/>
                <a:uFillTx/>
              </a:rPr>
              <a:t>20% will die within a year </a:t>
            </a:r>
          </a:p>
          <a:p>
            <a:pPr marL="749808" marR="0" lvl="4" indent="0" algn="l" defTabSz="914400" rtl="0" eaLnBrk="1" fontAlgn="auto" latinLnBrk="0" hangingPunct="1">
              <a:lnSpc>
                <a:spcPct val="90000"/>
              </a:lnSpc>
              <a:spcBef>
                <a:spcPts val="200"/>
              </a:spcBef>
              <a:spcAft>
                <a:spcPts val="400"/>
              </a:spcAft>
              <a:buClr>
                <a:srgbClr val="E48312"/>
              </a:buClr>
              <a:buSzTx/>
              <a:buFont typeface="Calibri" pitchFamily="34" charset="0"/>
              <a:buNone/>
              <a:tabLst/>
              <a:defRPr/>
            </a:pPr>
            <a:r>
              <a:rPr kumimoji="0" lang="en-US" sz="2000" b="0" i="0" u="none" strike="noStrike" kern="1200" cap="none" spc="0" normalizeH="0" baseline="0" noProof="0" dirty="0" smtClean="0">
                <a:ln>
                  <a:noFill/>
                </a:ln>
                <a:solidFill>
                  <a:srgbClr val="000000">
                    <a:lumMod val="75000"/>
                    <a:lumOff val="25000"/>
                  </a:srgbClr>
                </a:solidFill>
                <a:effectLst/>
                <a:uLnTx/>
                <a:uFillTx/>
              </a:rPr>
              <a:t>	Johns Hopkins Survey, 2009</a:t>
            </a:r>
          </a:p>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pPr>
            <a:endParaRPr kumimoji="0" lang="en-US" sz="2400" b="0" i="0" u="none" strike="noStrike" kern="1200" cap="none" spc="0" normalizeH="0" baseline="0" noProof="0" dirty="0">
              <a:ln>
                <a:noFill/>
              </a:ln>
              <a:solidFill>
                <a:schemeClr val="tx1">
                  <a:lumMod val="75000"/>
                  <a:lumOff val="25000"/>
                </a:schemeClr>
              </a:solidFill>
              <a:effectLst/>
              <a:uLnTx/>
              <a:uFillTx/>
            </a:endParaRPr>
          </a:p>
        </p:txBody>
      </p:sp>
      <p:sp>
        <p:nvSpPr>
          <p:cNvPr id="2" name="TextBox 1"/>
          <p:cNvSpPr txBox="1"/>
          <p:nvPr/>
        </p:nvSpPr>
        <p:spPr>
          <a:xfrm flipH="1">
            <a:off x="6317672" y="5792287"/>
            <a:ext cx="5392882" cy="307777"/>
          </a:xfrm>
          <a:prstGeom prst="rect">
            <a:avLst/>
          </a:prstGeom>
          <a:noFill/>
        </p:spPr>
        <p:txBody>
          <a:bodyPr wrap="square" rtlCol="0">
            <a:spAutoFit/>
          </a:bodyPr>
          <a:lstStyle/>
          <a:p>
            <a:r>
              <a:rPr lang="en-US" sz="1400" dirty="0" smtClean="0"/>
              <a:t>American Academy Of </a:t>
            </a:r>
            <a:r>
              <a:rPr lang="en-US" sz="1400" dirty="0" err="1" smtClean="0"/>
              <a:t>Orthopaedic</a:t>
            </a:r>
            <a:r>
              <a:rPr lang="en-US" sz="1400" dirty="0" smtClean="0"/>
              <a:t> Surgeons (AAOS), 2013</a:t>
            </a:r>
            <a:endParaRPr lang="en-US" sz="1400" dirty="0"/>
          </a:p>
        </p:txBody>
      </p:sp>
    </p:spTree>
    <p:extLst>
      <p:ext uri="{BB962C8B-B14F-4D97-AF65-F5344CB8AC3E}">
        <p14:creationId xmlns:p14="http://schemas.microsoft.com/office/powerpoint/2010/main" val="1026402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98764"/>
            <a:ext cx="8889868" cy="1238596"/>
          </a:xfrm>
        </p:spPr>
        <p:txBody>
          <a:bodyPr>
            <a:normAutofit/>
          </a:bodyPr>
          <a:lstStyle/>
          <a:p>
            <a:pPr algn="ctr"/>
            <a:r>
              <a:rPr lang="en-US" sz="4000" dirty="0" smtClean="0">
                <a:solidFill>
                  <a:srgbClr val="000000">
                    <a:lumMod val="75000"/>
                    <a:lumOff val="25000"/>
                  </a:srgbClr>
                </a:solidFill>
              </a:rPr>
              <a:t>FALL INJURY OUTCOMES</a:t>
            </a:r>
            <a:endParaRPr lang="en-US" sz="4000"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sz="2400" dirty="0" smtClean="0">
                <a:solidFill>
                  <a:srgbClr val="000000">
                    <a:lumMod val="75000"/>
                    <a:lumOff val="25000"/>
                  </a:srgbClr>
                </a:solidFill>
              </a:rPr>
              <a:t>Increased </a:t>
            </a:r>
            <a:r>
              <a:rPr lang="en-US" sz="2400" dirty="0">
                <a:solidFill>
                  <a:srgbClr val="000000">
                    <a:lumMod val="75000"/>
                    <a:lumOff val="25000"/>
                  </a:srgbClr>
                </a:solidFill>
              </a:rPr>
              <a:t>risk of premature </a:t>
            </a:r>
            <a:r>
              <a:rPr lang="en-US" sz="2400" dirty="0" smtClean="0">
                <a:solidFill>
                  <a:srgbClr val="000000">
                    <a:lumMod val="75000"/>
                    <a:lumOff val="25000"/>
                  </a:srgbClr>
                </a:solidFill>
              </a:rPr>
              <a:t>death</a:t>
            </a:r>
          </a:p>
          <a:p>
            <a:pPr>
              <a:buFont typeface="Wingdings" pitchFamily="2" charset="2"/>
              <a:buChar char="Ø"/>
            </a:pPr>
            <a:r>
              <a:rPr lang="en-US" sz="2400" dirty="0" smtClean="0">
                <a:solidFill>
                  <a:srgbClr val="000000">
                    <a:lumMod val="75000"/>
                    <a:lumOff val="25000"/>
                  </a:srgbClr>
                </a:solidFill>
              </a:rPr>
              <a:t>Disability</a:t>
            </a:r>
          </a:p>
          <a:p>
            <a:pPr>
              <a:buFont typeface="Wingdings" pitchFamily="2" charset="2"/>
              <a:buChar char="Ø"/>
            </a:pPr>
            <a:r>
              <a:rPr lang="en-US" sz="2400" dirty="0" smtClean="0">
                <a:solidFill>
                  <a:srgbClr val="000000">
                    <a:lumMod val="75000"/>
                    <a:lumOff val="25000"/>
                  </a:srgbClr>
                </a:solidFill>
              </a:rPr>
              <a:t>Reduced social interactions</a:t>
            </a:r>
          </a:p>
          <a:p>
            <a:pPr>
              <a:buFont typeface="Wingdings" pitchFamily="2" charset="2"/>
              <a:buChar char="Ø"/>
            </a:pPr>
            <a:r>
              <a:rPr lang="en-US" sz="2400" dirty="0" smtClean="0">
                <a:solidFill>
                  <a:srgbClr val="000000">
                    <a:lumMod val="75000"/>
                    <a:lumOff val="25000"/>
                  </a:srgbClr>
                </a:solidFill>
              </a:rPr>
              <a:t>Premature </a:t>
            </a:r>
            <a:r>
              <a:rPr lang="en-US" sz="2400" dirty="0">
                <a:solidFill>
                  <a:srgbClr val="000000">
                    <a:lumMod val="75000"/>
                    <a:lumOff val="25000"/>
                  </a:srgbClr>
                </a:solidFill>
              </a:rPr>
              <a:t>nursing home </a:t>
            </a:r>
            <a:r>
              <a:rPr lang="en-US" sz="2400" dirty="0" smtClean="0">
                <a:solidFill>
                  <a:srgbClr val="000000">
                    <a:lumMod val="75000"/>
                    <a:lumOff val="25000"/>
                  </a:srgbClr>
                </a:solidFill>
              </a:rPr>
              <a:t>placement</a:t>
            </a:r>
            <a:endParaRPr lang="en-US" sz="2400" dirty="0"/>
          </a:p>
        </p:txBody>
      </p:sp>
      <p:pic>
        <p:nvPicPr>
          <p:cNvPr id="5" name="Picture 4"/>
          <p:cNvPicPr>
            <a:picLocks noChangeAspect="1"/>
          </p:cNvPicPr>
          <p:nvPr/>
        </p:nvPicPr>
        <p:blipFill>
          <a:blip r:embed="rId2"/>
          <a:stretch>
            <a:fillRect/>
          </a:stretch>
        </p:blipFill>
        <p:spPr>
          <a:xfrm>
            <a:off x="9293630" y="637321"/>
            <a:ext cx="1733006" cy="932596"/>
          </a:xfrm>
          <a:prstGeom prst="rect">
            <a:avLst/>
          </a:prstGeom>
        </p:spPr>
      </p:pic>
    </p:spTree>
    <p:extLst>
      <p:ext uri="{BB962C8B-B14F-4D97-AF65-F5344CB8AC3E}">
        <p14:creationId xmlns:p14="http://schemas.microsoft.com/office/powerpoint/2010/main" val="3516328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8972995" cy="1450757"/>
          </a:xfrm>
        </p:spPr>
        <p:txBody>
          <a:bodyPr>
            <a:normAutofit/>
          </a:bodyPr>
          <a:lstStyle/>
          <a:p>
            <a:pPr algn="ctr"/>
            <a:r>
              <a:rPr lang="en-US" sz="4000" dirty="0" smtClean="0"/>
              <a:t>Evidence-based Components</a:t>
            </a:r>
            <a:endParaRPr lang="en-US" sz="4000" dirty="0"/>
          </a:p>
        </p:txBody>
      </p:sp>
      <p:sp>
        <p:nvSpPr>
          <p:cNvPr id="3" name="Content Placeholder 2"/>
          <p:cNvSpPr>
            <a:spLocks noGrp="1"/>
          </p:cNvSpPr>
          <p:nvPr>
            <p:ph idx="1"/>
          </p:nvPr>
        </p:nvSpPr>
        <p:spPr/>
        <p:txBody>
          <a:bodyPr>
            <a:normAutofit/>
          </a:bodyPr>
          <a:lstStyle/>
          <a:p>
            <a:r>
              <a:rPr lang="en-US" sz="2400" dirty="0" smtClean="0"/>
              <a:t>Nursing Home Setting:</a:t>
            </a:r>
          </a:p>
          <a:p>
            <a:pPr>
              <a:buFont typeface="Wingdings" panose="05000000000000000000" pitchFamily="2" charset="2"/>
              <a:buChar char="ü"/>
            </a:pPr>
            <a:r>
              <a:rPr lang="en-US" sz="2400" dirty="0" smtClean="0"/>
              <a:t> Morse Fall Scale</a:t>
            </a:r>
          </a:p>
          <a:p>
            <a:pPr>
              <a:buFont typeface="Wingdings" panose="05000000000000000000" pitchFamily="2" charset="2"/>
              <a:buChar char="ü"/>
            </a:pPr>
            <a:r>
              <a:rPr lang="en-US" sz="2400" dirty="0" smtClean="0"/>
              <a:t>Tai Chi Exercises</a:t>
            </a:r>
          </a:p>
          <a:p>
            <a:pPr>
              <a:buFont typeface="Wingdings" panose="05000000000000000000" pitchFamily="2" charset="2"/>
              <a:buChar char="ü"/>
            </a:pPr>
            <a:r>
              <a:rPr lang="en-US" sz="2400" dirty="0" smtClean="0"/>
              <a:t>Vitamin D Screening and Supplementation</a:t>
            </a:r>
          </a:p>
          <a:p>
            <a:pPr>
              <a:buFont typeface="Wingdings" panose="05000000000000000000" pitchFamily="2" charset="2"/>
              <a:buChar char="ü"/>
            </a:pPr>
            <a:r>
              <a:rPr lang="en-US" sz="2400" dirty="0" smtClean="0"/>
              <a:t>Pharmacy Medication Review and Consultation</a:t>
            </a:r>
          </a:p>
          <a:p>
            <a:pPr>
              <a:buFont typeface="Wingdings" panose="05000000000000000000" pitchFamily="2" charset="2"/>
              <a:buChar char="ü"/>
            </a:pPr>
            <a:r>
              <a:rPr lang="en-US" sz="2400" dirty="0" smtClean="0"/>
              <a:t>Interdisciplinary Fall Prevention Team</a:t>
            </a:r>
            <a:endParaRPr lang="en-US" sz="2400" dirty="0"/>
          </a:p>
        </p:txBody>
      </p:sp>
      <p:pic>
        <p:nvPicPr>
          <p:cNvPr id="4" name="Picture 3"/>
          <p:cNvPicPr>
            <a:picLocks noChangeAspect="1"/>
          </p:cNvPicPr>
          <p:nvPr/>
        </p:nvPicPr>
        <p:blipFill>
          <a:blip r:embed="rId2"/>
          <a:stretch>
            <a:fillRect/>
          </a:stretch>
        </p:blipFill>
        <p:spPr>
          <a:xfrm>
            <a:off x="9780526" y="646927"/>
            <a:ext cx="1731414" cy="932769"/>
          </a:xfrm>
          <a:prstGeom prst="rect">
            <a:avLst/>
          </a:prstGeom>
        </p:spPr>
      </p:pic>
    </p:spTree>
    <p:extLst>
      <p:ext uri="{BB962C8B-B14F-4D97-AF65-F5344CB8AC3E}">
        <p14:creationId xmlns:p14="http://schemas.microsoft.com/office/powerpoint/2010/main" val="2014247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6534</TotalTime>
  <Words>1252</Words>
  <Application>Microsoft Office PowerPoint</Application>
  <PresentationFormat>Widescreen</PresentationFormat>
  <Paragraphs>139</Paragraphs>
  <Slides>22</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1" baseType="lpstr">
      <vt:lpstr>Arial</vt:lpstr>
      <vt:lpstr>Calibri</vt:lpstr>
      <vt:lpstr>Calibri Light</vt:lpstr>
      <vt:lpstr>Century Gothic</vt:lpstr>
      <vt:lpstr>Segoe UI</vt:lpstr>
      <vt:lpstr>Times New Roman</vt:lpstr>
      <vt:lpstr>Wingdings</vt:lpstr>
      <vt:lpstr>Retrospect</vt:lpstr>
      <vt:lpstr>Document</vt:lpstr>
      <vt:lpstr>Fall Injury Prevention &amp; Rehabilitation Services LLC</vt:lpstr>
      <vt:lpstr>Disclaimer</vt:lpstr>
      <vt:lpstr>OBJECTIVES</vt:lpstr>
      <vt:lpstr>DEFINITION OF A FALL</vt:lpstr>
      <vt:lpstr>SIGNIFICANCE</vt:lpstr>
      <vt:lpstr>Lloyd B. Minor, M.D.</vt:lpstr>
      <vt:lpstr>PowerPoint Presentation</vt:lpstr>
      <vt:lpstr>FALL INJURY OUTCOMES</vt:lpstr>
      <vt:lpstr>Evidence-based Components</vt:lpstr>
      <vt:lpstr>RESULTS</vt:lpstr>
      <vt:lpstr>Why Target Community-Dwelling Elderly?</vt:lpstr>
      <vt:lpstr>FALL INJURY PREVENTION AND REHAB CENTER</vt:lpstr>
      <vt:lpstr>Interdisciplinary Fall Team Members</vt:lpstr>
      <vt:lpstr>Why Perform Vestibular Testing?</vt:lpstr>
      <vt:lpstr>Lloyd B. Minor, M.D.</vt:lpstr>
      <vt:lpstr>PowerPoint Presentation</vt:lpstr>
      <vt:lpstr>PowerPoint Presentation</vt:lpstr>
      <vt:lpstr>Fall Injury Prevention &amp; Rehabilitation Center</vt:lpstr>
      <vt:lpstr>Individualized Goal Setting is Realistic</vt:lpstr>
      <vt:lpstr>Research Priorities</vt:lpstr>
      <vt:lpstr>  References</vt:lpstr>
      <vt:lpstr>Web 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Injury Prevention and Rehabilitation Services LLC</dc:title>
  <dc:creator>Cassandra Frieson</dc:creator>
  <cp:lastModifiedBy>Cassandra Frieson</cp:lastModifiedBy>
  <cp:revision>327</cp:revision>
  <dcterms:created xsi:type="dcterms:W3CDTF">2015-02-21T12:19:17Z</dcterms:created>
  <dcterms:modified xsi:type="dcterms:W3CDTF">2015-11-07T20:17:10Z</dcterms:modified>
</cp:coreProperties>
</file>