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77" r:id="rId8"/>
    <p:sldId id="262" r:id="rId9"/>
    <p:sldId id="263" r:id="rId10"/>
    <p:sldId id="264" r:id="rId11"/>
    <p:sldId id="265" r:id="rId12"/>
    <p:sldId id="278" r:id="rId13"/>
    <p:sldId id="279" r:id="rId14"/>
    <p:sldId id="280" r:id="rId15"/>
    <p:sldId id="281" r:id="rId16"/>
    <p:sldId id="267" r:id="rId17"/>
    <p:sldId id="266" r:id="rId18"/>
    <p:sldId id="268" r:id="rId19"/>
    <p:sldId id="269"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5" autoAdjust="0"/>
    <p:restoredTop sz="94660"/>
  </p:normalViewPr>
  <p:slideViewPr>
    <p:cSldViewPr>
      <p:cViewPr>
        <p:scale>
          <a:sx n="60" d="100"/>
          <a:sy n="60" d="100"/>
        </p:scale>
        <p:origin x="-942"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B50BC-D13D-463A-A532-400949C1C484}"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3B03F-D30A-4C22-81A2-DDE92D2D6D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B50BC-D13D-463A-A532-400949C1C484}" type="datetimeFigureOut">
              <a:rPr lang="en-US" smtClean="0"/>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3B03F-D30A-4C22-81A2-DDE92D2D6D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jpe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2.wmf"/><Relationship Id="rId3" Type="http://schemas.openxmlformats.org/officeDocument/2006/relationships/image" Target="../media/image2.jpeg"/><Relationship Id="rId7" Type="http://schemas.openxmlformats.org/officeDocument/2006/relationships/image" Target="../media/image19.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jpg"/>
          <p:cNvPicPr>
            <a:picLocks noChangeAspect="1"/>
          </p:cNvPicPr>
          <p:nvPr/>
        </p:nvPicPr>
        <p:blipFill>
          <a:blip r:embed="rId2" cstate="print"/>
          <a:stretch>
            <a:fillRect/>
          </a:stretch>
        </p:blipFill>
        <p:spPr>
          <a:xfrm>
            <a:off x="-1290" y="14990"/>
            <a:ext cx="914529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447800" y="1371600"/>
            <a:ext cx="2804679" cy="461665"/>
          </a:xfrm>
          <a:prstGeom prst="rect">
            <a:avLst/>
          </a:prstGeom>
          <a:noFill/>
        </p:spPr>
        <p:txBody>
          <a:bodyPr wrap="none" rtlCol="0">
            <a:spAutoFit/>
          </a:bodyPr>
          <a:lstStyle/>
          <a:p>
            <a:r>
              <a:rPr lang="en-US" sz="2400" dirty="0" smtClean="0">
                <a:ln>
                  <a:solidFill>
                    <a:srgbClr val="C00000"/>
                  </a:solidFill>
                </a:ln>
                <a:solidFill>
                  <a:srgbClr val="C00000"/>
                </a:solidFill>
              </a:rPr>
              <a:t>Water magnetization</a:t>
            </a:r>
            <a:endParaRPr lang="en-US" sz="2400" dirty="0">
              <a:ln>
                <a:solidFill>
                  <a:srgbClr val="C00000"/>
                </a:solidFill>
              </a:ln>
              <a:solidFill>
                <a:srgbClr val="C00000"/>
              </a:solidFill>
            </a:endParaRPr>
          </a:p>
        </p:txBody>
      </p:sp>
      <p:sp>
        <p:nvSpPr>
          <p:cNvPr id="9" name="TextBox 8"/>
          <p:cNvSpPr txBox="1"/>
          <p:nvPr/>
        </p:nvSpPr>
        <p:spPr>
          <a:xfrm>
            <a:off x="1600201" y="1981200"/>
            <a:ext cx="3886200" cy="1631216"/>
          </a:xfrm>
          <a:prstGeom prst="rect">
            <a:avLst/>
          </a:prstGeom>
          <a:noFill/>
        </p:spPr>
        <p:txBody>
          <a:bodyPr wrap="square" rtlCol="0">
            <a:spAutoFit/>
          </a:bodyPr>
          <a:lstStyle/>
          <a:p>
            <a:r>
              <a:rPr lang="en-US" sz="2000" dirty="0" smtClean="0">
                <a:ln>
                  <a:solidFill>
                    <a:sysClr val="windowText" lastClr="000000"/>
                  </a:solidFill>
                </a:ln>
                <a:solidFill>
                  <a:sysClr val="windowText" lastClr="000000"/>
                </a:solidFill>
              </a:rPr>
              <a:t>Simply fix the magnet poles in the two sides of the water stream source, water will reserve its uniform magnetic properties for the next 12 hours</a:t>
            </a:r>
            <a:endParaRPr lang="en-US" sz="2000" dirty="0">
              <a:ln>
                <a:solidFill>
                  <a:sysClr val="windowText" lastClr="000000"/>
                </a:solidFill>
              </a:ln>
              <a:solidFill>
                <a:sysClr val="windowText" lastClr="000000"/>
              </a:solidFill>
            </a:endParaRPr>
          </a:p>
        </p:txBody>
      </p:sp>
      <p:pic>
        <p:nvPicPr>
          <p:cNvPr id="10" name="Picture 9" descr="DSC_0006.JPG"/>
          <p:cNvPicPr>
            <a:picLocks noChangeAspect="1"/>
          </p:cNvPicPr>
          <p:nvPr/>
        </p:nvPicPr>
        <p:blipFill>
          <a:blip r:embed="rId3" cstate="print"/>
          <a:stretch>
            <a:fillRect/>
          </a:stretch>
        </p:blipFill>
        <p:spPr>
          <a:xfrm rot="5400000">
            <a:off x="4942577" y="2153196"/>
            <a:ext cx="4267201" cy="2399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DSC_0007.JPG"/>
          <p:cNvPicPr>
            <a:picLocks noChangeAspect="1"/>
          </p:cNvPicPr>
          <p:nvPr/>
        </p:nvPicPr>
        <p:blipFill>
          <a:blip r:embed="rId4" cstate="print"/>
          <a:stretch>
            <a:fillRect/>
          </a:stretch>
        </p:blipFill>
        <p:spPr>
          <a:xfrm rot="5400000">
            <a:off x="6751582" y="3992618"/>
            <a:ext cx="2575035"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p:nvSpPr>
        <p:spPr>
          <a:xfrm>
            <a:off x="1219200" y="6858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vantGarde Md BT" pitchFamily="34" charset="0"/>
              </a:rPr>
              <a:t>RESULTS</a:t>
            </a:r>
            <a:endParaRPr lang="en-US" dirty="0">
              <a:latin typeface="AvantGarde Md BT" pitchFamily="34" charset="0"/>
            </a:endParaRPr>
          </a:p>
        </p:txBody>
      </p:sp>
      <p:cxnSp>
        <p:nvCxnSpPr>
          <p:cNvPr id="12" name="Straight Arrow Connector 11"/>
          <p:cNvCxnSpPr/>
          <p:nvPr/>
        </p:nvCxnSpPr>
        <p:spPr>
          <a:xfrm>
            <a:off x="1676400" y="4267200"/>
            <a:ext cx="6477000" cy="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676400" y="1968689"/>
            <a:ext cx="0" cy="2298511"/>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099036" y="4114800"/>
            <a:ext cx="663964" cy="276999"/>
          </a:xfrm>
          <a:prstGeom prst="rect">
            <a:avLst/>
          </a:prstGeom>
          <a:noFill/>
        </p:spPr>
        <p:txBody>
          <a:bodyPr wrap="none" rtlCol="0">
            <a:spAutoFit/>
          </a:bodyPr>
          <a:lstStyle/>
          <a:p>
            <a:r>
              <a:rPr lang="en-US" sz="1200" dirty="0" smtClean="0"/>
              <a:t>Time hr</a:t>
            </a:r>
            <a:endParaRPr lang="en-US" sz="1200" dirty="0"/>
          </a:p>
        </p:txBody>
      </p:sp>
      <p:sp>
        <p:nvSpPr>
          <p:cNvPr id="16" name="TextBox 15"/>
          <p:cNvSpPr txBox="1"/>
          <p:nvPr/>
        </p:nvSpPr>
        <p:spPr>
          <a:xfrm>
            <a:off x="1066800" y="1524000"/>
            <a:ext cx="721672" cy="502702"/>
          </a:xfrm>
          <a:prstGeom prst="rect">
            <a:avLst/>
          </a:prstGeom>
          <a:noFill/>
        </p:spPr>
        <p:txBody>
          <a:bodyPr wrap="none" rtlCol="0">
            <a:spAutoFit/>
          </a:bodyPr>
          <a:lstStyle/>
          <a:p>
            <a:r>
              <a:rPr lang="en-US" sz="1600" dirty="0" smtClean="0"/>
              <a:t>A</a:t>
            </a:r>
            <a:r>
              <a:rPr lang="en-US" sz="1600" baseline="-25000" dirty="0" smtClean="0"/>
              <a:t>630 nm</a:t>
            </a:r>
          </a:p>
          <a:p>
            <a:r>
              <a:rPr lang="en-US" sz="1600" baseline="-25000" dirty="0" smtClean="0"/>
              <a:t>Mm</a:t>
            </a:r>
            <a:r>
              <a:rPr lang="en-US" sz="1600" baseline="30000" dirty="0" smtClean="0"/>
              <a:t>-1</a:t>
            </a:r>
            <a:endParaRPr lang="en-US" sz="1600" baseline="30000" dirty="0"/>
          </a:p>
        </p:txBody>
      </p:sp>
      <p:cxnSp>
        <p:nvCxnSpPr>
          <p:cNvPr id="18" name="Straight Connector 17"/>
          <p:cNvCxnSpPr/>
          <p:nvPr/>
        </p:nvCxnSpPr>
        <p:spPr>
          <a:xfrm flipV="1">
            <a:off x="1752600" y="3505200"/>
            <a:ext cx="5791200" cy="68580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52600" y="1828800"/>
            <a:ext cx="3124200" cy="23622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52600" y="3276600"/>
            <a:ext cx="5638800" cy="9144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52600" y="2133600"/>
            <a:ext cx="3657600" cy="20574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828800" y="2971800"/>
            <a:ext cx="5105400" cy="12192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3124200"/>
            <a:ext cx="837089" cy="230832"/>
          </a:xfrm>
          <a:prstGeom prst="rect">
            <a:avLst/>
          </a:prstGeom>
          <a:noFill/>
        </p:spPr>
        <p:txBody>
          <a:bodyPr wrap="none" rtlCol="0">
            <a:spAutoFit/>
          </a:bodyPr>
          <a:lstStyle/>
          <a:p>
            <a:r>
              <a:rPr lang="en-US" sz="900" dirty="0" smtClean="0"/>
              <a:t>Control group</a:t>
            </a:r>
            <a:endParaRPr lang="en-US" sz="900" dirty="0"/>
          </a:p>
        </p:txBody>
      </p:sp>
      <p:sp>
        <p:nvSpPr>
          <p:cNvPr id="40" name="TextBox 39"/>
          <p:cNvSpPr txBox="1"/>
          <p:nvPr/>
        </p:nvSpPr>
        <p:spPr>
          <a:xfrm>
            <a:off x="2209800" y="4343400"/>
            <a:ext cx="229550" cy="200055"/>
          </a:xfrm>
          <a:prstGeom prst="rect">
            <a:avLst/>
          </a:prstGeom>
          <a:noFill/>
        </p:spPr>
        <p:txBody>
          <a:bodyPr wrap="none" rtlCol="0">
            <a:spAutoFit/>
          </a:bodyPr>
          <a:lstStyle/>
          <a:p>
            <a:r>
              <a:rPr lang="en-US" sz="700" dirty="0" smtClean="0"/>
              <a:t>1</a:t>
            </a:r>
            <a:endParaRPr lang="en-US" sz="700" dirty="0"/>
          </a:p>
        </p:txBody>
      </p:sp>
      <p:sp>
        <p:nvSpPr>
          <p:cNvPr id="41" name="TextBox 40"/>
          <p:cNvSpPr txBox="1"/>
          <p:nvPr/>
        </p:nvSpPr>
        <p:spPr>
          <a:xfrm>
            <a:off x="6934200" y="2805223"/>
            <a:ext cx="1172116" cy="230832"/>
          </a:xfrm>
          <a:prstGeom prst="rect">
            <a:avLst/>
          </a:prstGeom>
          <a:noFill/>
        </p:spPr>
        <p:txBody>
          <a:bodyPr wrap="none" rtlCol="0">
            <a:spAutoFit/>
          </a:bodyPr>
          <a:lstStyle/>
          <a:p>
            <a:r>
              <a:rPr lang="en-US" sz="900" dirty="0" smtClean="0"/>
              <a:t>Lead + DMSA + MTW</a:t>
            </a:r>
            <a:endParaRPr lang="en-US" sz="900" dirty="0"/>
          </a:p>
        </p:txBody>
      </p:sp>
      <p:sp>
        <p:nvSpPr>
          <p:cNvPr id="42" name="TextBox 41"/>
          <p:cNvSpPr txBox="1"/>
          <p:nvPr/>
        </p:nvSpPr>
        <p:spPr>
          <a:xfrm>
            <a:off x="5410200" y="1981200"/>
            <a:ext cx="1596912" cy="230832"/>
          </a:xfrm>
          <a:prstGeom prst="rect">
            <a:avLst/>
          </a:prstGeom>
          <a:noFill/>
        </p:spPr>
        <p:txBody>
          <a:bodyPr wrap="none" rtlCol="0">
            <a:spAutoFit/>
          </a:bodyPr>
          <a:lstStyle/>
          <a:p>
            <a:r>
              <a:rPr lang="en-US" sz="900" dirty="0" smtClean="0"/>
              <a:t>Lead + DMSA + drinking water</a:t>
            </a:r>
            <a:endParaRPr lang="en-US" sz="900" dirty="0"/>
          </a:p>
        </p:txBody>
      </p:sp>
      <p:sp>
        <p:nvSpPr>
          <p:cNvPr id="43" name="TextBox 42"/>
          <p:cNvSpPr txBox="1"/>
          <p:nvPr/>
        </p:nvSpPr>
        <p:spPr>
          <a:xfrm>
            <a:off x="4953000" y="1600200"/>
            <a:ext cx="625492" cy="230832"/>
          </a:xfrm>
          <a:prstGeom prst="rect">
            <a:avLst/>
          </a:prstGeom>
          <a:noFill/>
        </p:spPr>
        <p:txBody>
          <a:bodyPr wrap="none" rtlCol="0">
            <a:spAutoFit/>
          </a:bodyPr>
          <a:lstStyle/>
          <a:p>
            <a:r>
              <a:rPr lang="en-US" sz="900" dirty="0" smtClean="0"/>
              <a:t>Lead ions</a:t>
            </a:r>
            <a:endParaRPr lang="en-US" sz="900" dirty="0"/>
          </a:p>
        </p:txBody>
      </p:sp>
      <p:sp>
        <p:nvSpPr>
          <p:cNvPr id="44" name="TextBox 43"/>
          <p:cNvSpPr txBox="1"/>
          <p:nvPr/>
        </p:nvSpPr>
        <p:spPr>
          <a:xfrm>
            <a:off x="3156006" y="4343400"/>
            <a:ext cx="229550" cy="200055"/>
          </a:xfrm>
          <a:prstGeom prst="rect">
            <a:avLst/>
          </a:prstGeom>
          <a:noFill/>
        </p:spPr>
        <p:txBody>
          <a:bodyPr wrap="none" rtlCol="0">
            <a:spAutoFit/>
          </a:bodyPr>
          <a:lstStyle/>
          <a:p>
            <a:r>
              <a:rPr lang="en-US" sz="700" dirty="0" smtClean="0"/>
              <a:t>2</a:t>
            </a:r>
            <a:endParaRPr lang="en-US" sz="700" dirty="0"/>
          </a:p>
        </p:txBody>
      </p:sp>
      <p:sp>
        <p:nvSpPr>
          <p:cNvPr id="45" name="TextBox 44"/>
          <p:cNvSpPr txBox="1"/>
          <p:nvPr/>
        </p:nvSpPr>
        <p:spPr>
          <a:xfrm>
            <a:off x="3998844" y="4343400"/>
            <a:ext cx="229550" cy="200055"/>
          </a:xfrm>
          <a:prstGeom prst="rect">
            <a:avLst/>
          </a:prstGeom>
          <a:noFill/>
        </p:spPr>
        <p:txBody>
          <a:bodyPr wrap="none" rtlCol="0">
            <a:spAutoFit/>
          </a:bodyPr>
          <a:lstStyle/>
          <a:p>
            <a:r>
              <a:rPr lang="en-US" sz="700" dirty="0" smtClean="0"/>
              <a:t>3</a:t>
            </a:r>
            <a:endParaRPr lang="en-US" sz="700" dirty="0"/>
          </a:p>
        </p:txBody>
      </p:sp>
      <p:sp>
        <p:nvSpPr>
          <p:cNvPr id="46" name="TextBox 45"/>
          <p:cNvSpPr txBox="1"/>
          <p:nvPr/>
        </p:nvSpPr>
        <p:spPr>
          <a:xfrm>
            <a:off x="4905292" y="4343400"/>
            <a:ext cx="229550" cy="200055"/>
          </a:xfrm>
          <a:prstGeom prst="rect">
            <a:avLst/>
          </a:prstGeom>
          <a:noFill/>
        </p:spPr>
        <p:txBody>
          <a:bodyPr wrap="none" rtlCol="0">
            <a:spAutoFit/>
          </a:bodyPr>
          <a:lstStyle/>
          <a:p>
            <a:r>
              <a:rPr lang="en-US" sz="700" dirty="0" smtClean="0"/>
              <a:t>4</a:t>
            </a:r>
            <a:endParaRPr lang="en-US" sz="700" dirty="0"/>
          </a:p>
        </p:txBody>
      </p:sp>
      <p:sp>
        <p:nvSpPr>
          <p:cNvPr id="49" name="TextBox 48"/>
          <p:cNvSpPr txBox="1"/>
          <p:nvPr/>
        </p:nvSpPr>
        <p:spPr>
          <a:xfrm>
            <a:off x="5732227" y="4343400"/>
            <a:ext cx="229550" cy="200055"/>
          </a:xfrm>
          <a:prstGeom prst="rect">
            <a:avLst/>
          </a:prstGeom>
          <a:noFill/>
        </p:spPr>
        <p:txBody>
          <a:bodyPr wrap="none" rtlCol="0">
            <a:spAutoFit/>
          </a:bodyPr>
          <a:lstStyle/>
          <a:p>
            <a:r>
              <a:rPr lang="en-US" sz="700" dirty="0" smtClean="0"/>
              <a:t>5</a:t>
            </a:r>
            <a:endParaRPr lang="en-US" sz="700" dirty="0"/>
          </a:p>
        </p:txBody>
      </p:sp>
      <p:sp>
        <p:nvSpPr>
          <p:cNvPr id="50" name="TextBox 49"/>
          <p:cNvSpPr txBox="1"/>
          <p:nvPr/>
        </p:nvSpPr>
        <p:spPr>
          <a:xfrm>
            <a:off x="6718189" y="4343400"/>
            <a:ext cx="229550" cy="200055"/>
          </a:xfrm>
          <a:prstGeom prst="rect">
            <a:avLst/>
          </a:prstGeom>
          <a:noFill/>
        </p:spPr>
        <p:txBody>
          <a:bodyPr wrap="none" rtlCol="0">
            <a:spAutoFit/>
          </a:bodyPr>
          <a:lstStyle/>
          <a:p>
            <a:r>
              <a:rPr lang="en-US" sz="700" dirty="0" smtClean="0"/>
              <a:t>6</a:t>
            </a:r>
            <a:endParaRPr lang="en-US" sz="700" dirty="0"/>
          </a:p>
        </p:txBody>
      </p:sp>
      <p:sp>
        <p:nvSpPr>
          <p:cNvPr id="51" name="TextBox 50"/>
          <p:cNvSpPr txBox="1"/>
          <p:nvPr/>
        </p:nvSpPr>
        <p:spPr>
          <a:xfrm>
            <a:off x="7521270" y="4343400"/>
            <a:ext cx="229550" cy="200055"/>
          </a:xfrm>
          <a:prstGeom prst="rect">
            <a:avLst/>
          </a:prstGeom>
          <a:noFill/>
        </p:spPr>
        <p:txBody>
          <a:bodyPr wrap="none" rtlCol="0">
            <a:spAutoFit/>
          </a:bodyPr>
          <a:lstStyle/>
          <a:p>
            <a:r>
              <a:rPr lang="en-US" sz="700" dirty="0" smtClean="0"/>
              <a:t>7</a:t>
            </a:r>
            <a:endParaRPr lang="en-US" sz="700" dirty="0"/>
          </a:p>
        </p:txBody>
      </p:sp>
      <p:sp>
        <p:nvSpPr>
          <p:cNvPr id="52" name="Rounded Rectangle 51"/>
          <p:cNvSpPr/>
          <p:nvPr/>
        </p:nvSpPr>
        <p:spPr>
          <a:xfrm>
            <a:off x="3200400" y="990600"/>
            <a:ext cx="2514600" cy="533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vantGarde Md BT" pitchFamily="34" charset="0"/>
              </a:rPr>
              <a:t>Hb Auto-oxidation rate</a:t>
            </a:r>
            <a:endParaRPr lang="en-US" sz="900" dirty="0">
              <a:latin typeface="AvantGarde Md BT" pitchFamily="34" charset="0"/>
            </a:endParaRPr>
          </a:p>
        </p:txBody>
      </p:sp>
      <p:sp>
        <p:nvSpPr>
          <p:cNvPr id="53" name="TextBox 52"/>
          <p:cNvSpPr txBox="1"/>
          <p:nvPr/>
        </p:nvSpPr>
        <p:spPr>
          <a:xfrm>
            <a:off x="7592028" y="3451746"/>
            <a:ext cx="670376" cy="230832"/>
          </a:xfrm>
          <a:prstGeom prst="rect">
            <a:avLst/>
          </a:prstGeom>
          <a:noFill/>
        </p:spPr>
        <p:txBody>
          <a:bodyPr wrap="none" rtlCol="0">
            <a:spAutoFit/>
          </a:bodyPr>
          <a:lstStyle/>
          <a:p>
            <a:r>
              <a:rPr lang="en-US" sz="900" dirty="0" smtClean="0"/>
              <a:t>MTW only</a:t>
            </a:r>
            <a:endParaRPr lang="en-US" sz="900" dirty="0"/>
          </a:p>
        </p:txBody>
      </p:sp>
      <p:pic>
        <p:nvPicPr>
          <p:cNvPr id="54" name="Picture 53" descr="images.png"/>
          <p:cNvPicPr>
            <a:picLocks noChangeAspect="1"/>
          </p:cNvPicPr>
          <p:nvPr/>
        </p:nvPicPr>
        <p:blipFill>
          <a:blip r:embed="rId3" cstate="print"/>
          <a:stretch>
            <a:fillRect/>
          </a:stretch>
        </p:blipFill>
        <p:spPr>
          <a:xfrm>
            <a:off x="304800" y="4343400"/>
            <a:ext cx="3138488" cy="2088521"/>
          </a:xfrm>
          <a:prstGeom prst="rect">
            <a:avLst/>
          </a:prstGeom>
        </p:spPr>
      </p:pic>
      <p:pic>
        <p:nvPicPr>
          <p:cNvPr id="32" name="Picture 31" descr="JBO_17_9_090901_f001.png"/>
          <p:cNvPicPr>
            <a:picLocks noChangeAspect="1"/>
          </p:cNvPicPr>
          <p:nvPr/>
        </p:nvPicPr>
        <p:blipFill>
          <a:blip r:embed="rId4" cstate="print"/>
          <a:stretch>
            <a:fillRect/>
          </a:stretch>
        </p:blipFill>
        <p:spPr>
          <a:xfrm>
            <a:off x="3657601" y="4427538"/>
            <a:ext cx="2819399" cy="20171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p:nvSpPr>
        <p:spPr>
          <a:xfrm>
            <a:off x="1219200" y="6858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vantGarde Md BT" pitchFamily="34" charset="0"/>
              </a:rPr>
              <a:t>RESULTS</a:t>
            </a:r>
            <a:endParaRPr lang="en-US" dirty="0">
              <a:latin typeface="AvantGarde Md BT" pitchFamily="34" charset="0"/>
            </a:endParaRPr>
          </a:p>
        </p:txBody>
      </p:sp>
      <p:sp>
        <p:nvSpPr>
          <p:cNvPr id="52" name="Rounded Rectangle 51"/>
          <p:cNvSpPr/>
          <p:nvPr/>
        </p:nvSpPr>
        <p:spPr>
          <a:xfrm>
            <a:off x="3200400" y="990600"/>
            <a:ext cx="2514600" cy="533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vantGarde Md BT" pitchFamily="34" charset="0"/>
              </a:rPr>
              <a:t>Hb Intrinsic viscosity</a:t>
            </a:r>
            <a:endParaRPr lang="en-US" sz="900" dirty="0">
              <a:latin typeface="AvantGarde Md BT" pitchFamily="34" charset="0"/>
            </a:endParaRPr>
          </a:p>
        </p:txBody>
      </p:sp>
      <p:sp>
        <p:nvSpPr>
          <p:cNvPr id="32" name="TextBox 31"/>
          <p:cNvSpPr txBox="1"/>
          <p:nvPr/>
        </p:nvSpPr>
        <p:spPr>
          <a:xfrm>
            <a:off x="1143000" y="1657064"/>
            <a:ext cx="7315200" cy="830997"/>
          </a:xfrm>
          <a:prstGeom prst="rect">
            <a:avLst/>
          </a:prstGeom>
          <a:noFill/>
        </p:spPr>
        <p:txBody>
          <a:bodyPr wrap="square" rtlCol="0">
            <a:spAutoFit/>
          </a:bodyPr>
          <a:lstStyle/>
          <a:p>
            <a:r>
              <a:rPr lang="en-US" sz="1600" dirty="0" smtClean="0"/>
              <a:t>The extrapolation of the line represent the graph between concentration and the division of relative viscosity over the concentration fives the intrinsic viscosity of the hemoglobin. This is mean the viscosity when the effect of solvent is canceled.</a:t>
            </a:r>
            <a:endParaRPr lang="en-US" sz="1600" dirty="0"/>
          </a:p>
        </p:txBody>
      </p:sp>
      <p:cxnSp>
        <p:nvCxnSpPr>
          <p:cNvPr id="35" name="Straight Arrow Connector 34"/>
          <p:cNvCxnSpPr/>
          <p:nvPr/>
        </p:nvCxnSpPr>
        <p:spPr>
          <a:xfrm flipV="1">
            <a:off x="1371600" y="2514600"/>
            <a:ext cx="0" cy="20574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371600" y="4572000"/>
            <a:ext cx="6019800"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311902" y="4126468"/>
            <a:ext cx="308098" cy="369332"/>
          </a:xfrm>
          <a:prstGeom prst="rect">
            <a:avLst/>
          </a:prstGeom>
          <a:noFill/>
        </p:spPr>
        <p:txBody>
          <a:bodyPr wrap="none" rtlCol="0">
            <a:spAutoFit/>
          </a:bodyPr>
          <a:lstStyle/>
          <a:p>
            <a:r>
              <a:rPr lang="en-US" b="1" dirty="0" smtClean="0"/>
              <a:t>C</a:t>
            </a:r>
            <a:endParaRPr lang="en-US" b="1" dirty="0"/>
          </a:p>
        </p:txBody>
      </p:sp>
      <p:sp>
        <p:nvSpPr>
          <p:cNvPr id="48" name="TextBox 47"/>
          <p:cNvSpPr txBox="1"/>
          <p:nvPr/>
        </p:nvSpPr>
        <p:spPr>
          <a:xfrm>
            <a:off x="685800" y="2362200"/>
            <a:ext cx="639919" cy="420628"/>
          </a:xfrm>
          <a:prstGeom prst="rect">
            <a:avLst/>
          </a:prstGeom>
          <a:noFill/>
        </p:spPr>
        <p:txBody>
          <a:bodyPr wrap="none" rtlCol="0">
            <a:spAutoFit/>
          </a:bodyPr>
          <a:lstStyle/>
          <a:p>
            <a:r>
              <a:rPr lang="en-US" b="1" dirty="0" smtClean="0">
                <a:sym typeface="Symbol"/>
              </a:rPr>
              <a:t></a:t>
            </a:r>
            <a:r>
              <a:rPr lang="en-US" b="1" baseline="-25000" dirty="0" smtClean="0">
                <a:sym typeface="Symbol"/>
              </a:rPr>
              <a:t>r</a:t>
            </a:r>
            <a:r>
              <a:rPr lang="en-US" sz="3200" b="1" baseline="-25000" dirty="0" smtClean="0">
                <a:sym typeface="Symbol"/>
              </a:rPr>
              <a:t>/C</a:t>
            </a:r>
            <a:endParaRPr lang="en-US" b="1" baseline="-25000" dirty="0"/>
          </a:p>
        </p:txBody>
      </p:sp>
      <p:cxnSp>
        <p:nvCxnSpPr>
          <p:cNvPr id="56" name="Straight Connector 55"/>
          <p:cNvCxnSpPr/>
          <p:nvPr/>
        </p:nvCxnSpPr>
        <p:spPr>
          <a:xfrm flipV="1">
            <a:off x="2438400" y="3352800"/>
            <a:ext cx="358140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426192" y="3984008"/>
            <a:ext cx="914400" cy="1524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p:nvSpPr>
        <p:spPr>
          <a:xfrm>
            <a:off x="1219200" y="6858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vantGarde Md BT" pitchFamily="34" charset="0"/>
              </a:rPr>
              <a:t>RESULTS</a:t>
            </a:r>
            <a:endParaRPr lang="en-US" dirty="0">
              <a:latin typeface="AvantGarde Md BT" pitchFamily="34" charset="0"/>
            </a:endParaRPr>
          </a:p>
        </p:txBody>
      </p:sp>
      <p:sp>
        <p:nvSpPr>
          <p:cNvPr id="52" name="Rounded Rectangle 51"/>
          <p:cNvSpPr/>
          <p:nvPr/>
        </p:nvSpPr>
        <p:spPr>
          <a:xfrm>
            <a:off x="3200400" y="990600"/>
            <a:ext cx="2514600" cy="533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vantGarde Md BT" pitchFamily="34" charset="0"/>
              </a:rPr>
              <a:t>Hb Intrinsic viscosity</a:t>
            </a:r>
            <a:endParaRPr lang="en-US" sz="900" dirty="0">
              <a:latin typeface="AvantGarde Md BT" pitchFamily="34" charset="0"/>
            </a:endParaRPr>
          </a:p>
        </p:txBody>
      </p:sp>
      <p:sp>
        <p:nvSpPr>
          <p:cNvPr id="32" name="TextBox 31"/>
          <p:cNvSpPr txBox="1"/>
          <p:nvPr/>
        </p:nvSpPr>
        <p:spPr>
          <a:xfrm>
            <a:off x="1143000" y="1657064"/>
            <a:ext cx="7315200" cy="830997"/>
          </a:xfrm>
          <a:prstGeom prst="rect">
            <a:avLst/>
          </a:prstGeom>
          <a:noFill/>
        </p:spPr>
        <p:txBody>
          <a:bodyPr wrap="square" rtlCol="0">
            <a:spAutoFit/>
          </a:bodyPr>
          <a:lstStyle/>
          <a:p>
            <a:r>
              <a:rPr lang="en-US" sz="1600" dirty="0" smtClean="0"/>
              <a:t>The extrapolation of the line represent the graph between concentration and the division of relative viscosity over the concentration fives the intrinsic viscosity of the hemoglobin. This is mean the viscosity when the effect of solvent is canceled.</a:t>
            </a:r>
            <a:endParaRPr lang="en-US" sz="1600" dirty="0"/>
          </a:p>
        </p:txBody>
      </p:sp>
      <p:graphicFrame>
        <p:nvGraphicFramePr>
          <p:cNvPr id="17" name="Table 16"/>
          <p:cNvGraphicFramePr>
            <a:graphicFrameLocks noGrp="1"/>
          </p:cNvGraphicFramePr>
          <p:nvPr/>
        </p:nvGraphicFramePr>
        <p:xfrm>
          <a:off x="1447800" y="2819400"/>
          <a:ext cx="6096000" cy="137160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572153">
                <a:tc>
                  <a:txBody>
                    <a:bodyPr/>
                    <a:lstStyle/>
                    <a:p>
                      <a:pPr algn="ctr"/>
                      <a:endParaRPr lang="en-US" dirty="0"/>
                    </a:p>
                  </a:txBody>
                  <a:tcPr/>
                </a:tc>
                <a:tc>
                  <a:txBody>
                    <a:bodyPr/>
                    <a:lstStyle/>
                    <a:p>
                      <a:pPr algn="ctr"/>
                      <a:r>
                        <a:rPr lang="en-US" dirty="0" smtClean="0"/>
                        <a:t>Control</a:t>
                      </a:r>
                      <a:endParaRPr lang="en-US" dirty="0"/>
                    </a:p>
                  </a:txBody>
                  <a:tcPr/>
                </a:tc>
                <a:tc>
                  <a:txBody>
                    <a:bodyPr/>
                    <a:lstStyle/>
                    <a:p>
                      <a:pPr algn="ctr"/>
                      <a:r>
                        <a:rPr lang="en-US" dirty="0" smtClean="0"/>
                        <a:t>G2</a:t>
                      </a:r>
                      <a:endParaRPr lang="en-US" dirty="0"/>
                    </a:p>
                  </a:txBody>
                  <a:tcPr/>
                </a:tc>
                <a:tc>
                  <a:txBody>
                    <a:bodyPr/>
                    <a:lstStyle/>
                    <a:p>
                      <a:pPr algn="ctr"/>
                      <a:r>
                        <a:rPr lang="en-US" dirty="0" smtClean="0"/>
                        <a:t>G3</a:t>
                      </a:r>
                      <a:endParaRPr lang="en-US" dirty="0"/>
                    </a:p>
                  </a:txBody>
                  <a:tcPr/>
                </a:tc>
                <a:tc>
                  <a:txBody>
                    <a:bodyPr/>
                    <a:lstStyle/>
                    <a:p>
                      <a:pPr algn="ctr"/>
                      <a:r>
                        <a:rPr lang="en-US" dirty="0" smtClean="0"/>
                        <a:t>G4</a:t>
                      </a:r>
                      <a:endParaRPr lang="en-US" dirty="0"/>
                    </a:p>
                  </a:txBody>
                  <a:tcPr/>
                </a:tc>
                <a:tc>
                  <a:txBody>
                    <a:bodyPr/>
                    <a:lstStyle/>
                    <a:p>
                      <a:pPr algn="ctr"/>
                      <a:r>
                        <a:rPr lang="en-US" dirty="0" smtClean="0"/>
                        <a:t>G5</a:t>
                      </a:r>
                      <a:endParaRPr lang="en-US" dirty="0"/>
                    </a:p>
                  </a:txBody>
                  <a:tcPr>
                    <a:solidFill>
                      <a:srgbClr val="00B0F0"/>
                    </a:solidFill>
                  </a:tcPr>
                </a:tc>
              </a:tr>
              <a:tr h="799447">
                <a:tc>
                  <a:txBody>
                    <a:bodyPr/>
                    <a:lstStyle/>
                    <a:p>
                      <a:pPr algn="ctr"/>
                      <a:r>
                        <a:rPr lang="en-US" sz="1400" dirty="0" smtClean="0"/>
                        <a:t>Intrinsic viscosity</a:t>
                      </a:r>
                      <a:endParaRPr lang="en-US" dirty="0"/>
                    </a:p>
                  </a:txBody>
                  <a:tcPr/>
                </a:tc>
                <a:tc>
                  <a:txBody>
                    <a:bodyPr/>
                    <a:lstStyle/>
                    <a:p>
                      <a:pPr algn="ctr"/>
                      <a:r>
                        <a:rPr lang="en-US" sz="1600" dirty="0" smtClean="0"/>
                        <a:t>0.0311 ± 0.0031</a:t>
                      </a:r>
                      <a:endParaRPr lang="en-US" sz="1600" dirty="0"/>
                    </a:p>
                  </a:txBody>
                  <a:tcPr/>
                </a:tc>
                <a:tc>
                  <a:txBody>
                    <a:bodyPr/>
                    <a:lstStyle/>
                    <a:p>
                      <a:pPr algn="ctr"/>
                      <a:r>
                        <a:rPr lang="en-US" sz="1600" dirty="0" smtClean="0"/>
                        <a:t>0.0291 ± 0.0028</a:t>
                      </a:r>
                      <a:endParaRPr lang="en-US" sz="1600" dirty="0"/>
                    </a:p>
                  </a:txBody>
                  <a:tcPr/>
                </a:tc>
                <a:tc>
                  <a:txBody>
                    <a:bodyPr/>
                    <a:lstStyle/>
                    <a:p>
                      <a:pPr algn="ctr"/>
                      <a:r>
                        <a:rPr lang="en-US" sz="1600" dirty="0" smtClean="0"/>
                        <a:t>0.0398 ± 0.0032</a:t>
                      </a:r>
                      <a:endParaRPr lang="en-US" sz="1600" dirty="0"/>
                    </a:p>
                  </a:txBody>
                  <a:tcPr/>
                </a:tc>
                <a:tc>
                  <a:txBody>
                    <a:bodyPr/>
                    <a:lstStyle/>
                    <a:p>
                      <a:pPr algn="ctr"/>
                      <a:r>
                        <a:rPr lang="en-US" sz="1600" dirty="0" smtClean="0"/>
                        <a:t>0.0331 ± 0.0029</a:t>
                      </a:r>
                      <a:endParaRPr lang="en-US" sz="1600" dirty="0"/>
                    </a:p>
                  </a:txBody>
                  <a:tcPr/>
                </a:tc>
                <a:tc>
                  <a:txBody>
                    <a:bodyPr/>
                    <a:lstStyle/>
                    <a:p>
                      <a:pPr algn="ctr"/>
                      <a:r>
                        <a:rPr lang="en-US" sz="1600" dirty="0" smtClean="0"/>
                        <a:t>0.0324 ± 0.0031</a:t>
                      </a:r>
                      <a:endParaRPr lang="en-US" sz="1600"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p:nvSpPr>
        <p:spPr>
          <a:xfrm>
            <a:off x="1219200" y="6858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vantGarde Md BT" pitchFamily="34" charset="0"/>
              </a:rPr>
              <a:t>RESULTS</a:t>
            </a:r>
            <a:endParaRPr lang="en-US" dirty="0">
              <a:latin typeface="AvantGarde Md BT" pitchFamily="34" charset="0"/>
            </a:endParaRPr>
          </a:p>
        </p:txBody>
      </p:sp>
      <p:sp>
        <p:nvSpPr>
          <p:cNvPr id="52" name="Rounded Rectangle 51"/>
          <p:cNvSpPr/>
          <p:nvPr/>
        </p:nvSpPr>
        <p:spPr>
          <a:xfrm>
            <a:off x="3200400" y="990600"/>
            <a:ext cx="2514600" cy="533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vantGarde Md BT" pitchFamily="34" charset="0"/>
              </a:rPr>
              <a:t>Hb Electrical Conductivity</a:t>
            </a:r>
            <a:endParaRPr lang="en-US" sz="900" dirty="0">
              <a:latin typeface="AvantGarde Md BT" pitchFamily="34" charset="0"/>
            </a:endParaRPr>
          </a:p>
        </p:txBody>
      </p:sp>
      <p:sp>
        <p:nvSpPr>
          <p:cNvPr id="32" name="TextBox 31"/>
          <p:cNvSpPr txBox="1"/>
          <p:nvPr/>
        </p:nvSpPr>
        <p:spPr>
          <a:xfrm>
            <a:off x="1143000" y="1657064"/>
            <a:ext cx="7315200" cy="830997"/>
          </a:xfrm>
          <a:prstGeom prst="rect">
            <a:avLst/>
          </a:prstGeom>
          <a:noFill/>
        </p:spPr>
        <p:txBody>
          <a:bodyPr wrap="square" rtlCol="0">
            <a:spAutoFit/>
          </a:bodyPr>
          <a:lstStyle/>
          <a:p>
            <a:r>
              <a:rPr lang="en-US" sz="1600" dirty="0" smtClean="0"/>
              <a:t>Hemoglobin molecules have hydrophobic groups in the their surface and these groups can act as electrical conductivity area, the speed by which the electricity run over the surface reflects a picture about the 3D dimensional structure of the molecules.</a:t>
            </a:r>
            <a:endParaRPr lang="en-US" sz="1600" dirty="0"/>
          </a:p>
        </p:txBody>
      </p:sp>
      <p:graphicFrame>
        <p:nvGraphicFramePr>
          <p:cNvPr id="17" name="Table 16"/>
          <p:cNvGraphicFramePr>
            <a:graphicFrameLocks noGrp="1"/>
          </p:cNvGraphicFramePr>
          <p:nvPr/>
        </p:nvGraphicFramePr>
        <p:xfrm>
          <a:off x="1295400" y="2819400"/>
          <a:ext cx="6553200" cy="1371600"/>
        </p:xfrm>
        <a:graphic>
          <a:graphicData uri="http://schemas.openxmlformats.org/drawingml/2006/table">
            <a:tbl>
              <a:tblPr firstRow="1" bandRow="1">
                <a:tableStyleId>{5C22544A-7EE6-4342-B048-85BDC9FD1C3A}</a:tableStyleId>
              </a:tblPr>
              <a:tblGrid>
                <a:gridCol w="1092200"/>
                <a:gridCol w="1092200"/>
                <a:gridCol w="1092200"/>
                <a:gridCol w="1092200"/>
                <a:gridCol w="1092200"/>
                <a:gridCol w="1092200"/>
              </a:tblGrid>
              <a:tr h="572153">
                <a:tc>
                  <a:txBody>
                    <a:bodyPr/>
                    <a:lstStyle/>
                    <a:p>
                      <a:pPr algn="ctr"/>
                      <a:endParaRPr lang="en-US" dirty="0"/>
                    </a:p>
                  </a:txBody>
                  <a:tcPr/>
                </a:tc>
                <a:tc>
                  <a:txBody>
                    <a:bodyPr/>
                    <a:lstStyle/>
                    <a:p>
                      <a:pPr algn="ctr"/>
                      <a:r>
                        <a:rPr lang="en-US" dirty="0" smtClean="0"/>
                        <a:t>Control</a:t>
                      </a:r>
                      <a:endParaRPr lang="en-US" dirty="0"/>
                    </a:p>
                  </a:txBody>
                  <a:tcPr/>
                </a:tc>
                <a:tc>
                  <a:txBody>
                    <a:bodyPr/>
                    <a:lstStyle/>
                    <a:p>
                      <a:pPr algn="ctr"/>
                      <a:r>
                        <a:rPr lang="en-US" dirty="0" smtClean="0"/>
                        <a:t>G2</a:t>
                      </a:r>
                      <a:endParaRPr lang="en-US" dirty="0"/>
                    </a:p>
                  </a:txBody>
                  <a:tcPr/>
                </a:tc>
                <a:tc>
                  <a:txBody>
                    <a:bodyPr/>
                    <a:lstStyle/>
                    <a:p>
                      <a:pPr algn="ctr"/>
                      <a:r>
                        <a:rPr lang="en-US" dirty="0" smtClean="0"/>
                        <a:t>G3</a:t>
                      </a:r>
                      <a:endParaRPr lang="en-US" dirty="0"/>
                    </a:p>
                  </a:txBody>
                  <a:tcPr/>
                </a:tc>
                <a:tc>
                  <a:txBody>
                    <a:bodyPr/>
                    <a:lstStyle/>
                    <a:p>
                      <a:pPr algn="ctr"/>
                      <a:r>
                        <a:rPr lang="en-US" dirty="0" smtClean="0"/>
                        <a:t>G4</a:t>
                      </a:r>
                      <a:endParaRPr lang="en-US" dirty="0"/>
                    </a:p>
                  </a:txBody>
                  <a:tcPr/>
                </a:tc>
                <a:tc>
                  <a:txBody>
                    <a:bodyPr/>
                    <a:lstStyle/>
                    <a:p>
                      <a:pPr algn="ctr"/>
                      <a:r>
                        <a:rPr lang="en-US" dirty="0" smtClean="0"/>
                        <a:t>G5</a:t>
                      </a:r>
                      <a:endParaRPr lang="en-US" dirty="0"/>
                    </a:p>
                  </a:txBody>
                  <a:tcPr>
                    <a:solidFill>
                      <a:srgbClr val="00B0F0"/>
                    </a:solidFill>
                  </a:tcPr>
                </a:tc>
              </a:tr>
              <a:tr h="799447">
                <a:tc>
                  <a:txBody>
                    <a:bodyPr/>
                    <a:lstStyle/>
                    <a:p>
                      <a:pPr algn="ctr"/>
                      <a:r>
                        <a:rPr lang="en-US" sz="1400" dirty="0" smtClean="0"/>
                        <a:t>Electrical conductivity</a:t>
                      </a:r>
                      <a:endParaRPr lang="en-US" dirty="0"/>
                    </a:p>
                  </a:txBody>
                  <a:tcPr/>
                </a:tc>
                <a:tc>
                  <a:txBody>
                    <a:bodyPr/>
                    <a:lstStyle/>
                    <a:p>
                      <a:pPr algn="ctr"/>
                      <a:r>
                        <a:rPr lang="en-US" sz="1600" dirty="0" smtClean="0"/>
                        <a:t>37.25 ± 3.25</a:t>
                      </a:r>
                      <a:endParaRPr lang="en-US" sz="1600" dirty="0"/>
                    </a:p>
                  </a:txBody>
                  <a:tcPr/>
                </a:tc>
                <a:tc>
                  <a:txBody>
                    <a:bodyPr/>
                    <a:lstStyle/>
                    <a:p>
                      <a:pPr algn="ctr"/>
                      <a:r>
                        <a:rPr lang="en-US" sz="1600" dirty="0" smtClean="0"/>
                        <a:t>36.88 ± 3.87</a:t>
                      </a:r>
                      <a:endParaRPr lang="en-US" sz="1600" dirty="0"/>
                    </a:p>
                  </a:txBody>
                  <a:tcPr/>
                </a:tc>
                <a:tc>
                  <a:txBody>
                    <a:bodyPr/>
                    <a:lstStyle/>
                    <a:p>
                      <a:pPr algn="ctr"/>
                      <a:r>
                        <a:rPr lang="en-US" sz="1600" dirty="0" smtClean="0"/>
                        <a:t>52.47 ± 4.98</a:t>
                      </a:r>
                      <a:endParaRPr lang="en-US" sz="1600" dirty="0"/>
                    </a:p>
                  </a:txBody>
                  <a:tcPr/>
                </a:tc>
                <a:tc>
                  <a:txBody>
                    <a:bodyPr/>
                    <a:lstStyle/>
                    <a:p>
                      <a:pPr algn="ctr"/>
                      <a:r>
                        <a:rPr lang="en-US" sz="1600" dirty="0" smtClean="0"/>
                        <a:t>45.68 ± 5.78</a:t>
                      </a:r>
                      <a:endParaRPr lang="en-US" sz="1600" dirty="0"/>
                    </a:p>
                  </a:txBody>
                  <a:tcPr/>
                </a:tc>
                <a:tc>
                  <a:txBody>
                    <a:bodyPr/>
                    <a:lstStyle/>
                    <a:p>
                      <a:pPr algn="ctr"/>
                      <a:r>
                        <a:rPr lang="en-US" sz="1600" dirty="0" smtClean="0"/>
                        <a:t>39.47 ± 4.58</a:t>
                      </a:r>
                      <a:endParaRPr lang="en-US" sz="1600" dirty="0"/>
                    </a:p>
                  </a:txBody>
                  <a:tcPr>
                    <a:solidFill>
                      <a:srgbClr val="00B0F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3" cstate="print"/>
          <a:stretch>
            <a:fillRect/>
          </a:stretch>
        </p:blipFill>
        <p:spPr>
          <a:xfrm>
            <a:off x="0" y="7620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ounded Rectangle 9"/>
          <p:cNvSpPr/>
          <p:nvPr/>
        </p:nvSpPr>
        <p:spPr>
          <a:xfrm>
            <a:off x="1219200" y="6858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vantGarde Md BT" pitchFamily="34" charset="0"/>
              </a:rPr>
              <a:t>RESULTS</a:t>
            </a:r>
            <a:endParaRPr lang="en-US" dirty="0">
              <a:latin typeface="AvantGarde Md BT" pitchFamily="34" charset="0"/>
            </a:endParaRPr>
          </a:p>
        </p:txBody>
      </p:sp>
      <p:sp>
        <p:nvSpPr>
          <p:cNvPr id="52" name="Rounded Rectangle 51"/>
          <p:cNvSpPr/>
          <p:nvPr/>
        </p:nvSpPr>
        <p:spPr>
          <a:xfrm>
            <a:off x="3200400" y="990600"/>
            <a:ext cx="3200400" cy="533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vantGarde Md BT" pitchFamily="34" charset="0"/>
              </a:rPr>
              <a:t>Hb derivatives concentrations</a:t>
            </a:r>
            <a:endParaRPr lang="en-US" sz="900" dirty="0">
              <a:latin typeface="AvantGarde Md BT" pitchFamily="34" charset="0"/>
            </a:endParaRPr>
          </a:p>
        </p:txBody>
      </p:sp>
      <p:sp>
        <p:nvSpPr>
          <p:cNvPr id="32" name="TextBox 31"/>
          <p:cNvSpPr txBox="1"/>
          <p:nvPr/>
        </p:nvSpPr>
        <p:spPr>
          <a:xfrm>
            <a:off x="1143000" y="1657064"/>
            <a:ext cx="7315200" cy="584775"/>
          </a:xfrm>
          <a:prstGeom prst="rect">
            <a:avLst/>
          </a:prstGeom>
          <a:noFill/>
        </p:spPr>
        <p:txBody>
          <a:bodyPr wrap="square" rtlCol="0">
            <a:spAutoFit/>
          </a:bodyPr>
          <a:lstStyle/>
          <a:p>
            <a:r>
              <a:rPr lang="en-US" sz="1600" dirty="0" smtClean="0"/>
              <a:t>Hemoglobin is found in the blood stream as conjugated derivatives, </a:t>
            </a:r>
            <a:r>
              <a:rPr lang="en-US" sz="1600" dirty="0" err="1" smtClean="0"/>
              <a:t>oxyhemoglobin</a:t>
            </a:r>
            <a:r>
              <a:rPr lang="en-US" sz="1600" dirty="0" smtClean="0"/>
              <a:t>, </a:t>
            </a:r>
            <a:r>
              <a:rPr lang="en-US" sz="1600" dirty="0" err="1" smtClean="0"/>
              <a:t>sulphohemoglobin</a:t>
            </a:r>
            <a:r>
              <a:rPr lang="en-US" sz="1600" dirty="0" smtClean="0"/>
              <a:t>, </a:t>
            </a:r>
            <a:r>
              <a:rPr lang="en-US" sz="1600" dirty="0" err="1" smtClean="0"/>
              <a:t>carboxy</a:t>
            </a:r>
            <a:r>
              <a:rPr lang="en-US" sz="1600" dirty="0" smtClean="0"/>
              <a:t> hemoglobin and </a:t>
            </a:r>
            <a:r>
              <a:rPr lang="en-US" sz="1600" dirty="0" err="1" smtClean="0"/>
              <a:t>Methemoglobin</a:t>
            </a:r>
            <a:r>
              <a:rPr lang="en-US" sz="1600" dirty="0" smtClean="0"/>
              <a:t>. </a:t>
            </a:r>
            <a:endParaRPr lang="en-US" sz="1600" dirty="0"/>
          </a:p>
        </p:txBody>
      </p:sp>
      <p:graphicFrame>
        <p:nvGraphicFramePr>
          <p:cNvPr id="1028" name="Object 4"/>
          <p:cNvGraphicFramePr>
            <a:graphicFrameLocks noChangeAspect="1"/>
          </p:cNvGraphicFramePr>
          <p:nvPr/>
        </p:nvGraphicFramePr>
        <p:xfrm>
          <a:off x="1447799" y="2514599"/>
          <a:ext cx="5448305" cy="357717"/>
        </p:xfrm>
        <a:graphic>
          <a:graphicData uri="http://schemas.openxmlformats.org/presentationml/2006/ole">
            <mc:AlternateContent xmlns:mc="http://schemas.openxmlformats.org/markup-compatibility/2006">
              <mc:Choice xmlns:v="urn:schemas-microsoft-com:vml" Requires="v">
                <p:oleObj spid="_x0000_s1029" name="Equation" r:id="rId4" imgW="4597400" imgH="304800" progId="Equation.3">
                  <p:embed/>
                </p:oleObj>
              </mc:Choice>
              <mc:Fallback>
                <p:oleObj name="Equation" r:id="rId4" imgW="4597400" imgH="3048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799" y="2514599"/>
                        <a:ext cx="5448305" cy="3577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1447799" y="2891367"/>
          <a:ext cx="5943595" cy="385233"/>
        </p:xfrm>
        <a:graphic>
          <a:graphicData uri="http://schemas.openxmlformats.org/presentationml/2006/ole">
            <mc:AlternateContent xmlns:mc="http://schemas.openxmlformats.org/markup-compatibility/2006">
              <mc:Choice xmlns:v="urn:schemas-microsoft-com:vml" Requires="v">
                <p:oleObj spid="_x0000_s1030" name="Equation" r:id="rId6" imgW="4686300" imgH="304800" progId="Equation.3">
                  <p:embed/>
                </p:oleObj>
              </mc:Choice>
              <mc:Fallback>
                <p:oleObj name="Equation" r:id="rId6" imgW="4686300" imgH="304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799" y="2891367"/>
                        <a:ext cx="5943595" cy="3852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2"/>
          <p:cNvGraphicFramePr>
            <a:graphicFrameLocks noChangeAspect="1"/>
          </p:cNvGraphicFramePr>
          <p:nvPr/>
        </p:nvGraphicFramePr>
        <p:xfrm>
          <a:off x="1447800" y="3286125"/>
          <a:ext cx="5613400" cy="371475"/>
        </p:xfrm>
        <a:graphic>
          <a:graphicData uri="http://schemas.openxmlformats.org/presentationml/2006/ole">
            <mc:AlternateContent xmlns:mc="http://schemas.openxmlformats.org/markup-compatibility/2006">
              <mc:Choice xmlns:v="urn:schemas-microsoft-com:vml" Requires="v">
                <p:oleObj spid="_x0000_s1031" name="Equation" r:id="rId8" imgW="4597400" imgH="304800" progId="Equation.3">
                  <p:embed/>
                </p:oleObj>
              </mc:Choice>
              <mc:Fallback>
                <p:oleObj name="Equation" r:id="rId8" imgW="4597400" imgH="3048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286125"/>
                        <a:ext cx="56134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5" name="Object 1"/>
          <p:cNvGraphicFramePr>
            <a:graphicFrameLocks noChangeAspect="1"/>
          </p:cNvGraphicFramePr>
          <p:nvPr/>
        </p:nvGraphicFramePr>
        <p:xfrm>
          <a:off x="1447800" y="3743325"/>
          <a:ext cx="5778500" cy="371475"/>
        </p:xfrm>
        <a:graphic>
          <a:graphicData uri="http://schemas.openxmlformats.org/presentationml/2006/ole">
            <mc:AlternateContent xmlns:mc="http://schemas.openxmlformats.org/markup-compatibility/2006">
              <mc:Choice xmlns:v="urn:schemas-microsoft-com:vml" Requires="v">
                <p:oleObj spid="_x0000_s1032" name="Equation" r:id="rId10" imgW="4686300" imgH="304800" progId="Equation.3">
                  <p:embed/>
                </p:oleObj>
              </mc:Choice>
              <mc:Fallback>
                <p:oleObj name="Equation" r:id="rId10" imgW="4686300" imgH="304800" progId="Equation.3">
                  <p:embed/>
                  <p:pic>
                    <p:nvPicPr>
                      <p:cNvPr id="0"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3743325"/>
                        <a:ext cx="57785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3"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2292" name="Object 4"/>
          <p:cNvGraphicFramePr>
            <a:graphicFrameLocks noChangeAspect="1"/>
          </p:cNvGraphicFramePr>
          <p:nvPr/>
        </p:nvGraphicFramePr>
        <p:xfrm>
          <a:off x="2209800" y="2819400"/>
          <a:ext cx="4229100" cy="428625"/>
        </p:xfrm>
        <a:graphic>
          <a:graphicData uri="http://schemas.openxmlformats.org/presentationml/2006/ole">
            <mc:AlternateContent xmlns:mc="http://schemas.openxmlformats.org/markup-compatibility/2006">
              <mc:Choice xmlns:v="urn:schemas-microsoft-com:vml" Requires="v">
                <p:oleObj spid="_x0000_s12308" name="Equation" r:id="rId4" imgW="4851400" imgH="495300" progId="Equation.3">
                  <p:embed/>
                </p:oleObj>
              </mc:Choice>
              <mc:Fallback>
                <p:oleObj name="Equation" r:id="rId4" imgW="4851400" imgH="4953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819400"/>
                        <a:ext cx="42291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
          <p:cNvGraphicFramePr>
            <a:graphicFrameLocks noChangeAspect="1"/>
          </p:cNvGraphicFramePr>
          <p:nvPr/>
        </p:nvGraphicFramePr>
        <p:xfrm>
          <a:off x="2209800" y="3352800"/>
          <a:ext cx="4229100" cy="419100"/>
        </p:xfrm>
        <a:graphic>
          <a:graphicData uri="http://schemas.openxmlformats.org/presentationml/2006/ole">
            <mc:AlternateContent xmlns:mc="http://schemas.openxmlformats.org/markup-compatibility/2006">
              <mc:Choice xmlns:v="urn:schemas-microsoft-com:vml" Requires="v">
                <p:oleObj spid="_x0000_s12309" name="Equation" r:id="rId6" imgW="5130800" imgH="495300" progId="Equation.3">
                  <p:embed/>
                </p:oleObj>
              </mc:Choice>
              <mc:Fallback>
                <p:oleObj name="Equation" r:id="rId6" imgW="5130800" imgH="495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352800"/>
                        <a:ext cx="4229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0" name="Object 2"/>
          <p:cNvGraphicFramePr>
            <a:graphicFrameLocks noChangeAspect="1"/>
          </p:cNvGraphicFramePr>
          <p:nvPr/>
        </p:nvGraphicFramePr>
        <p:xfrm>
          <a:off x="2209800" y="3886200"/>
          <a:ext cx="4343400" cy="419100"/>
        </p:xfrm>
        <a:graphic>
          <a:graphicData uri="http://schemas.openxmlformats.org/presentationml/2006/ole">
            <mc:AlternateContent xmlns:mc="http://schemas.openxmlformats.org/markup-compatibility/2006">
              <mc:Choice xmlns:v="urn:schemas-microsoft-com:vml" Requires="v">
                <p:oleObj spid="_x0000_s12310" name="Equation" r:id="rId8" imgW="5321300" imgH="508000" progId="Equation.3">
                  <p:embed/>
                </p:oleObj>
              </mc:Choice>
              <mc:Fallback>
                <p:oleObj name="Equation" r:id="rId8" imgW="5321300" imgH="5080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3886200"/>
                        <a:ext cx="4343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9" name="Object 1"/>
          <p:cNvGraphicFramePr>
            <a:graphicFrameLocks noChangeAspect="1"/>
          </p:cNvGraphicFramePr>
          <p:nvPr/>
        </p:nvGraphicFramePr>
        <p:xfrm>
          <a:off x="2209800" y="4381500"/>
          <a:ext cx="3429000" cy="419100"/>
        </p:xfrm>
        <a:graphic>
          <a:graphicData uri="http://schemas.openxmlformats.org/presentationml/2006/ole">
            <mc:AlternateContent xmlns:mc="http://schemas.openxmlformats.org/markup-compatibility/2006">
              <mc:Choice xmlns:v="urn:schemas-microsoft-com:vml" Requires="v">
                <p:oleObj spid="_x0000_s12311" name="Equation" r:id="rId10" imgW="4013200" imgH="482600" progId="Equation.3">
                  <p:embed/>
                </p:oleObj>
              </mc:Choice>
              <mc:Fallback>
                <p:oleObj name="Equation" r:id="rId10" imgW="4013200" imgH="482600" progId="Equation.3">
                  <p:embed/>
                  <p:pic>
                    <p:nvPicPr>
                      <p:cNvPr id="0"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4381500"/>
                        <a:ext cx="3429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7" name="Rectangle 9"/>
          <p:cNvSpPr>
            <a:spLocks noChangeArrowheads="1"/>
          </p:cNvSpPr>
          <p:nvPr/>
        </p:nvSpPr>
        <p:spPr bwMode="auto">
          <a:xfrm>
            <a:off x="0" y="2143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308"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307" name="Object 19"/>
          <p:cNvGraphicFramePr>
            <a:graphicFrameLocks noChangeAspect="1"/>
          </p:cNvGraphicFramePr>
          <p:nvPr/>
        </p:nvGraphicFramePr>
        <p:xfrm>
          <a:off x="2286000" y="1143000"/>
          <a:ext cx="4067503" cy="1219200"/>
        </p:xfrm>
        <a:graphic>
          <a:graphicData uri="http://schemas.openxmlformats.org/presentationml/2006/ole">
            <mc:AlternateContent xmlns:mc="http://schemas.openxmlformats.org/markup-compatibility/2006">
              <mc:Choice xmlns:v="urn:schemas-microsoft-com:vml" Requires="v">
                <p:oleObj spid="_x0000_s12312" name="Equation" r:id="rId12" imgW="3683000" imgH="1104900" progId="Equation.3">
                  <p:embed/>
                </p:oleObj>
              </mc:Choice>
              <mc:Fallback>
                <p:oleObj name="Equation" r:id="rId12" imgW="3683000" imgH="1104900" progId="Equation.3">
                  <p:embed/>
                  <p:pic>
                    <p:nvPicPr>
                      <p:cNvPr id="0" name="Picture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0" y="1143000"/>
                        <a:ext cx="406750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1" name="Table 10"/>
          <p:cNvGraphicFramePr>
            <a:graphicFrameLocks noGrp="1"/>
          </p:cNvGraphicFramePr>
          <p:nvPr/>
        </p:nvGraphicFramePr>
        <p:xfrm>
          <a:off x="685801" y="1524000"/>
          <a:ext cx="7696198" cy="2896981"/>
        </p:xfrm>
        <a:graphic>
          <a:graphicData uri="http://schemas.openxmlformats.org/drawingml/2006/table">
            <a:tbl>
              <a:tblPr/>
              <a:tblGrid>
                <a:gridCol w="1272169"/>
                <a:gridCol w="1125592"/>
                <a:gridCol w="673825"/>
                <a:gridCol w="673825"/>
                <a:gridCol w="847775"/>
                <a:gridCol w="847775"/>
                <a:gridCol w="827022"/>
                <a:gridCol w="827022"/>
                <a:gridCol w="601193"/>
              </a:tblGrid>
              <a:tr h="457200">
                <a:tc>
                  <a:txBody>
                    <a:bodyPr/>
                    <a:lstStyle/>
                    <a:p>
                      <a:pPr marL="0" marR="0" algn="just">
                        <a:lnSpc>
                          <a:spcPct val="115000"/>
                        </a:lnSpc>
                        <a:spcBef>
                          <a:spcPts val="0"/>
                        </a:spcBef>
                        <a:spcAft>
                          <a:spcPts val="0"/>
                        </a:spcAft>
                      </a:pPr>
                      <a:r>
                        <a:rPr lang="en-US" sz="1100" dirty="0">
                          <a:latin typeface="Times New Roman"/>
                          <a:ea typeface="Calibri"/>
                          <a:cs typeface="Arial"/>
                        </a:rPr>
                        <a:t>  </a:t>
                      </a:r>
                      <a:endParaRPr lang="en-US" sz="1200" dirty="0">
                        <a:latin typeface="Calibri"/>
                        <a:ea typeface="Calibri"/>
                        <a:cs typeface="Arial"/>
                      </a:endParaRPr>
                    </a:p>
                    <a:p>
                      <a:pPr marL="0" marR="0" algn="just">
                        <a:lnSpc>
                          <a:spcPct val="115000"/>
                        </a:lnSpc>
                        <a:spcBef>
                          <a:spcPts val="0"/>
                        </a:spcBef>
                        <a:spcAft>
                          <a:spcPts val="0"/>
                        </a:spcAft>
                      </a:pPr>
                      <a:r>
                        <a:rPr lang="en-US" sz="1100" dirty="0">
                          <a:latin typeface="Times New Roman"/>
                          <a:ea typeface="Calibri"/>
                          <a:cs typeface="Arial"/>
                        </a:rPr>
                        <a:t>Group</a:t>
                      </a:r>
                      <a:endParaRPr lang="en-US" sz="120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marL="0" marR="0" algn="ctr">
                        <a:lnSpc>
                          <a:spcPct val="115000"/>
                        </a:lnSpc>
                        <a:spcBef>
                          <a:spcPts val="0"/>
                        </a:spcBef>
                        <a:spcAft>
                          <a:spcPts val="0"/>
                        </a:spcAft>
                      </a:pPr>
                      <a:r>
                        <a:rPr lang="en-US" sz="1600" b="1">
                          <a:latin typeface="Times New Roman"/>
                          <a:ea typeface="Calibri"/>
                          <a:cs typeface="Arial"/>
                        </a:rPr>
                        <a:t>S-Hb</a:t>
                      </a:r>
                      <a:endParaRPr lang="en-US" sz="110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b="1" dirty="0">
                          <a:latin typeface="Times New Roman"/>
                          <a:ea typeface="Calibri"/>
                          <a:cs typeface="Arial"/>
                        </a:rPr>
                        <a:t>Met-Hb</a:t>
                      </a:r>
                      <a:endParaRPr lang="en-US" sz="110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b="1">
                          <a:latin typeface="Times New Roman"/>
                          <a:ea typeface="Calibri"/>
                          <a:cs typeface="Arial"/>
                        </a:rPr>
                        <a:t>Hb-CO</a:t>
                      </a:r>
                      <a:endParaRPr lang="en-US" sz="110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b="1" dirty="0">
                          <a:latin typeface="Times New Roman"/>
                          <a:ea typeface="Calibri"/>
                          <a:cs typeface="Arial"/>
                        </a:rPr>
                        <a:t>Hb-O</a:t>
                      </a:r>
                      <a:r>
                        <a:rPr lang="en-US" sz="1600" b="1" baseline="-25000" dirty="0">
                          <a:latin typeface="Times New Roman"/>
                          <a:ea typeface="Calibri"/>
                          <a:cs typeface="Arial"/>
                        </a:rPr>
                        <a:t>2</a:t>
                      </a:r>
                      <a:endParaRPr lang="en-US" sz="110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r>
              <a:tr h="317302">
                <a:tc rowSpan="2">
                  <a:txBody>
                    <a:bodyPr/>
                    <a:lstStyle/>
                    <a:p>
                      <a:pPr marL="0" marR="0" algn="ctr">
                        <a:lnSpc>
                          <a:spcPct val="115000"/>
                        </a:lnSpc>
                        <a:spcBef>
                          <a:spcPts val="0"/>
                        </a:spcBef>
                        <a:spcAft>
                          <a:spcPts val="0"/>
                        </a:spcAft>
                      </a:pPr>
                      <a:r>
                        <a:rPr lang="en-US" sz="1100" b="1" dirty="0" smtClean="0">
                          <a:latin typeface="Times New Roman"/>
                          <a:ea typeface="Calibri"/>
                          <a:cs typeface="Arial"/>
                        </a:rPr>
                        <a:t>Control</a:t>
                      </a:r>
                      <a:endParaRPr lang="en-US" sz="120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gridSpan="2">
                  <a:txBody>
                    <a:bodyPr/>
                    <a:lstStyle/>
                    <a:p>
                      <a:pPr marL="0" marR="0" algn="ctr">
                        <a:lnSpc>
                          <a:spcPct val="115000"/>
                        </a:lnSpc>
                        <a:spcBef>
                          <a:spcPts val="0"/>
                        </a:spcBef>
                        <a:spcAft>
                          <a:spcPts val="0"/>
                        </a:spcAft>
                      </a:pPr>
                      <a:r>
                        <a:rPr lang="en-US" sz="1100" b="1">
                          <a:latin typeface="Times New Roman"/>
                          <a:ea typeface="Calibri"/>
                          <a:cs typeface="Arial"/>
                        </a:rPr>
                        <a:t>gm/dl                  %</a:t>
                      </a:r>
                      <a:endParaRPr lang="en-US" sz="120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dirty="0">
                          <a:latin typeface="Times New Roman"/>
                          <a:ea typeface="Calibri"/>
                          <a:cs typeface="Arial"/>
                        </a:rPr>
                        <a:t>gm/dl                     %</a:t>
                      </a:r>
                      <a:endParaRPr lang="en-US" sz="120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a:latin typeface="Times New Roman"/>
                          <a:ea typeface="Calibri"/>
                          <a:cs typeface="Arial"/>
                        </a:rPr>
                        <a:t>gm/dl                        %</a:t>
                      </a:r>
                      <a:endParaRPr lang="en-US" sz="120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a:latin typeface="Times New Roman"/>
                          <a:ea typeface="Calibri"/>
                          <a:cs typeface="Arial"/>
                        </a:rPr>
                        <a:t>gm/dl                      %</a:t>
                      </a:r>
                      <a:endParaRPr lang="en-US" sz="120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hMerge="1">
                  <a:txBody>
                    <a:bodyPr/>
                    <a:lstStyle/>
                    <a:p>
                      <a:endParaRPr lang="en-US"/>
                    </a:p>
                  </a:txBody>
                  <a:tcPr/>
                </a:tc>
              </a:tr>
              <a:tr h="344319">
                <a:tc vMerge="1">
                  <a:txBody>
                    <a:bodyPr/>
                    <a:lstStyle/>
                    <a:p>
                      <a:endParaRPr lang="en-US"/>
                    </a:p>
                  </a:txBody>
                  <a:tcPr/>
                </a:tc>
                <a:tc>
                  <a:txBody>
                    <a:bodyPr/>
                    <a:lstStyle/>
                    <a:p>
                      <a:pPr marL="0" marR="0" algn="ctr">
                        <a:lnSpc>
                          <a:spcPct val="115000"/>
                        </a:lnSpc>
                        <a:spcBef>
                          <a:spcPts val="0"/>
                        </a:spcBef>
                        <a:spcAft>
                          <a:spcPts val="0"/>
                        </a:spcAft>
                      </a:pPr>
                      <a:r>
                        <a:rPr lang="en-US" sz="1200" b="0" dirty="0">
                          <a:latin typeface="Times New Roman"/>
                          <a:ea typeface="Calibri"/>
                          <a:cs typeface="Arial"/>
                        </a:rPr>
                        <a:t>0.038 ±</a:t>
                      </a:r>
                      <a:endParaRPr lang="en-US" sz="1400" b="0" dirty="0">
                        <a:latin typeface="Calibri"/>
                        <a:ea typeface="Calibri"/>
                        <a:cs typeface="Arial"/>
                      </a:endParaRPr>
                    </a:p>
                    <a:p>
                      <a:pPr marL="0" marR="0" algn="ctr">
                        <a:lnSpc>
                          <a:spcPct val="115000"/>
                        </a:lnSpc>
                        <a:spcBef>
                          <a:spcPts val="0"/>
                        </a:spcBef>
                        <a:spcAft>
                          <a:spcPts val="0"/>
                        </a:spcAft>
                      </a:pPr>
                      <a:r>
                        <a:rPr lang="en-US" sz="1200" b="0" dirty="0">
                          <a:latin typeface="Times New Roman"/>
                          <a:ea typeface="Calibri"/>
                          <a:cs typeface="Arial"/>
                        </a:rPr>
                        <a:t>0.0023</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a:latin typeface="Times New Roman"/>
                          <a:ea typeface="Calibri"/>
                          <a:cs typeface="Arial"/>
                        </a:rPr>
                        <a:t>0.287</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a:latin typeface="Times New Roman"/>
                          <a:ea typeface="Calibri"/>
                          <a:cs typeface="Arial"/>
                        </a:rPr>
                        <a:t>0.372 ± 0.034</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a:latin typeface="Times New Roman"/>
                          <a:ea typeface="Calibri"/>
                          <a:cs typeface="Arial"/>
                        </a:rPr>
                        <a:t>2.81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a:latin typeface="Times New Roman"/>
                          <a:ea typeface="Calibri"/>
                          <a:cs typeface="Arial"/>
                        </a:rPr>
                        <a:t>0.285 ±</a:t>
                      </a:r>
                      <a:endParaRPr lang="en-US" sz="1400" b="0" dirty="0">
                        <a:latin typeface="Calibri"/>
                        <a:ea typeface="Calibri"/>
                        <a:cs typeface="Arial"/>
                      </a:endParaRPr>
                    </a:p>
                    <a:p>
                      <a:pPr marL="0" marR="0" algn="ctr">
                        <a:lnSpc>
                          <a:spcPct val="115000"/>
                        </a:lnSpc>
                        <a:spcBef>
                          <a:spcPts val="0"/>
                        </a:spcBef>
                        <a:spcAft>
                          <a:spcPts val="0"/>
                        </a:spcAft>
                      </a:pPr>
                      <a:r>
                        <a:rPr lang="en-US" sz="1200" b="0" dirty="0">
                          <a:latin typeface="Times New Roman"/>
                          <a:ea typeface="Calibri"/>
                          <a:cs typeface="Arial"/>
                        </a:rPr>
                        <a:t>0.026</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a:latin typeface="Times New Roman"/>
                          <a:ea typeface="Calibri"/>
                          <a:cs typeface="Arial"/>
                        </a:rPr>
                        <a:t>2.15</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a:latin typeface="Times New Roman"/>
                          <a:ea typeface="Calibri"/>
                          <a:cs typeface="Arial"/>
                        </a:rPr>
                        <a:t>12.518 ±</a:t>
                      </a:r>
                      <a:endParaRPr lang="en-US" sz="1400" b="0" dirty="0">
                        <a:latin typeface="Calibri"/>
                        <a:ea typeface="Calibri"/>
                        <a:cs typeface="Arial"/>
                      </a:endParaRPr>
                    </a:p>
                    <a:p>
                      <a:pPr marL="0" marR="0" algn="ctr">
                        <a:lnSpc>
                          <a:spcPct val="115000"/>
                        </a:lnSpc>
                        <a:spcBef>
                          <a:spcPts val="0"/>
                        </a:spcBef>
                        <a:spcAft>
                          <a:spcPts val="0"/>
                        </a:spcAft>
                      </a:pPr>
                      <a:r>
                        <a:rPr lang="en-US" sz="1200" b="0" dirty="0">
                          <a:latin typeface="Times New Roman"/>
                          <a:ea typeface="Calibri"/>
                          <a:cs typeface="Arial"/>
                        </a:rPr>
                        <a:t>1.35</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a:latin typeface="Times New Roman"/>
                          <a:ea typeface="Calibri"/>
                          <a:cs typeface="Arial"/>
                        </a:rPr>
                        <a:t>94.74</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75954">
                <a:tc>
                  <a:txBody>
                    <a:bodyPr/>
                    <a:lstStyle/>
                    <a:p>
                      <a:pPr marL="0" marR="0" algn="ctr">
                        <a:lnSpc>
                          <a:spcPct val="115000"/>
                        </a:lnSpc>
                        <a:spcBef>
                          <a:spcPts val="0"/>
                        </a:spcBef>
                        <a:spcAft>
                          <a:spcPts val="0"/>
                        </a:spcAft>
                      </a:pPr>
                      <a:r>
                        <a:rPr lang="en-US" sz="1600" b="1" dirty="0" smtClean="0">
                          <a:latin typeface="Times New Roman"/>
                          <a:ea typeface="Calibri"/>
                          <a:cs typeface="Arial"/>
                        </a:rPr>
                        <a:t>G</a:t>
                      </a:r>
                      <a:r>
                        <a:rPr lang="en-US" sz="1600" b="1" baseline="-25000" dirty="0" smtClean="0">
                          <a:latin typeface="Times New Roman"/>
                          <a:ea typeface="Calibri"/>
                          <a:cs typeface="Arial"/>
                        </a:rPr>
                        <a:t>1</a:t>
                      </a:r>
                      <a:endParaRPr lang="en-US" sz="160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0.031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0.0021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0.255</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0.212 </a:t>
                      </a:r>
                      <a:r>
                        <a:rPr lang="en-US" sz="1200" b="0" dirty="0">
                          <a:latin typeface="Times New Roman"/>
                          <a:ea typeface="Calibri"/>
                          <a:cs typeface="Arial"/>
                        </a:rPr>
                        <a:t>± </a:t>
                      </a:r>
                      <a:r>
                        <a:rPr lang="en-US" sz="1200" b="0" dirty="0" smtClean="0">
                          <a:latin typeface="Times New Roman"/>
                          <a:ea typeface="Calibri"/>
                          <a:cs typeface="Arial"/>
                        </a:rPr>
                        <a:t>0.088</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2.21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0.281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0.020</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2.05</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12.812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1.54</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95.94</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402951">
                <a:tc>
                  <a:txBody>
                    <a:bodyPr/>
                    <a:lstStyle/>
                    <a:p>
                      <a:pPr marL="0" marR="0" algn="ctr">
                        <a:lnSpc>
                          <a:spcPct val="115000"/>
                        </a:lnSpc>
                        <a:spcBef>
                          <a:spcPts val="0"/>
                        </a:spcBef>
                        <a:spcAft>
                          <a:spcPts val="0"/>
                        </a:spcAft>
                      </a:pPr>
                      <a:r>
                        <a:rPr lang="en-US" sz="1600" b="1" dirty="0" smtClean="0">
                          <a:latin typeface="Times New Roman"/>
                          <a:ea typeface="Calibri"/>
                          <a:cs typeface="Arial"/>
                        </a:rPr>
                        <a:t>G</a:t>
                      </a:r>
                      <a:r>
                        <a:rPr lang="en-US" sz="1600" b="1" baseline="-25000" dirty="0" smtClean="0">
                          <a:latin typeface="Times New Roman"/>
                          <a:ea typeface="Calibri"/>
                          <a:cs typeface="Arial"/>
                        </a:rPr>
                        <a:t>2</a:t>
                      </a:r>
                      <a:endParaRPr lang="en-US" sz="160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0.082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0.0081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0.351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0.884 </a:t>
                      </a:r>
                      <a:r>
                        <a:rPr lang="en-US" sz="1200" b="0" dirty="0">
                          <a:latin typeface="Times New Roman"/>
                          <a:ea typeface="Calibri"/>
                          <a:cs typeface="Arial"/>
                        </a:rPr>
                        <a:t>± </a:t>
                      </a:r>
                      <a:r>
                        <a:rPr lang="en-US" sz="1200" b="0" dirty="0" smtClean="0">
                          <a:latin typeface="Times New Roman"/>
                          <a:ea typeface="Calibri"/>
                          <a:cs typeface="Arial"/>
                        </a:rPr>
                        <a:t>0.077</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2.81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0.351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0.030</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3.11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11.154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1.08</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88.02</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09274">
                <a:tc>
                  <a:txBody>
                    <a:bodyPr/>
                    <a:lstStyle/>
                    <a:p>
                      <a:pPr marL="0" marR="0" algn="ctr">
                        <a:lnSpc>
                          <a:spcPct val="115000"/>
                        </a:lnSpc>
                        <a:spcBef>
                          <a:spcPts val="0"/>
                        </a:spcBef>
                        <a:spcAft>
                          <a:spcPts val="0"/>
                        </a:spcAft>
                      </a:pPr>
                      <a:r>
                        <a:rPr lang="en-US" sz="1600" b="1" dirty="0" smtClean="0">
                          <a:latin typeface="Times New Roman"/>
                          <a:ea typeface="Calibri"/>
                          <a:cs typeface="Arial"/>
                        </a:rPr>
                        <a:t>G</a:t>
                      </a:r>
                      <a:r>
                        <a:rPr lang="en-US" sz="1600" b="1" baseline="-25000" dirty="0" smtClean="0">
                          <a:latin typeface="Times New Roman"/>
                          <a:ea typeface="Calibri"/>
                          <a:cs typeface="Arial"/>
                        </a:rPr>
                        <a:t>3</a:t>
                      </a:r>
                      <a:endParaRPr lang="en-US" sz="160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0.035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0.0081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0.031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0.521 </a:t>
                      </a:r>
                      <a:r>
                        <a:rPr lang="en-US" sz="1200" b="0" dirty="0">
                          <a:latin typeface="Times New Roman"/>
                          <a:ea typeface="Calibri"/>
                          <a:cs typeface="Arial"/>
                        </a:rPr>
                        <a:t>± </a:t>
                      </a:r>
                      <a:r>
                        <a:rPr lang="en-US" sz="1200" b="0" dirty="0" smtClean="0">
                          <a:latin typeface="Times New Roman"/>
                          <a:ea typeface="Calibri"/>
                          <a:cs typeface="Arial"/>
                        </a:rPr>
                        <a:t>0.074</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4.21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0.251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0.049</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2.88</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12.747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2.69</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93.11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0927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latin typeface="Times New Roman"/>
                          <a:ea typeface="Calibri"/>
                          <a:cs typeface="Arial"/>
                        </a:rPr>
                        <a:t>G</a:t>
                      </a:r>
                      <a:r>
                        <a:rPr lang="en-US" sz="1600" b="1" baseline="-25000" dirty="0" smtClean="0">
                          <a:latin typeface="Times New Roman"/>
                          <a:ea typeface="Calibri"/>
                          <a:cs typeface="Arial"/>
                        </a:rPr>
                        <a:t>4</a:t>
                      </a:r>
                      <a:endParaRPr lang="en-US" sz="1600" dirty="0" smtClean="0">
                        <a:latin typeface="+mn-lt"/>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0.037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0.0090</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0.265</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0.322 </a:t>
                      </a:r>
                      <a:r>
                        <a:rPr lang="en-US" sz="1200" b="0" dirty="0">
                          <a:latin typeface="Times New Roman"/>
                          <a:ea typeface="Calibri"/>
                          <a:cs typeface="Arial"/>
                        </a:rPr>
                        <a:t>± </a:t>
                      </a:r>
                      <a:r>
                        <a:rPr lang="en-US" sz="1200" b="0" dirty="0" smtClean="0">
                          <a:latin typeface="Times New Roman"/>
                          <a:ea typeface="Calibri"/>
                          <a:cs typeface="Arial"/>
                        </a:rPr>
                        <a:t>0.018</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2.41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0.274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0.085</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2.11</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12.612 </a:t>
                      </a:r>
                      <a:r>
                        <a:rPr lang="en-US" sz="1200" b="0" dirty="0">
                          <a:latin typeface="Times New Roman"/>
                          <a:ea typeface="Calibri"/>
                          <a:cs typeface="Arial"/>
                        </a:rPr>
                        <a:t>±</a:t>
                      </a:r>
                      <a:endParaRPr lang="en-US" sz="1400" b="0" dirty="0">
                        <a:latin typeface="Calibri"/>
                        <a:ea typeface="Calibri"/>
                        <a:cs typeface="Arial"/>
                      </a:endParaRPr>
                    </a:p>
                    <a:p>
                      <a:pPr marL="0" marR="0" algn="ctr">
                        <a:lnSpc>
                          <a:spcPct val="115000"/>
                        </a:lnSpc>
                        <a:spcBef>
                          <a:spcPts val="0"/>
                        </a:spcBef>
                        <a:spcAft>
                          <a:spcPts val="0"/>
                        </a:spcAft>
                      </a:pPr>
                      <a:r>
                        <a:rPr lang="en-US" sz="1200" b="0" dirty="0" smtClean="0">
                          <a:latin typeface="Times New Roman"/>
                          <a:ea typeface="Calibri"/>
                          <a:cs typeface="Arial"/>
                        </a:rPr>
                        <a:t>2.66</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200" b="0" dirty="0" smtClean="0">
                          <a:latin typeface="Times New Roman"/>
                          <a:ea typeface="Calibri"/>
                          <a:cs typeface="Arial"/>
                        </a:rPr>
                        <a:t>94.45</a:t>
                      </a:r>
                      <a:endParaRPr lang="en-US" sz="1400" b="0" dirty="0">
                        <a:latin typeface="Calibri"/>
                        <a:ea typeface="Calibri"/>
                        <a:cs typeface="Arial"/>
                      </a:endParaRPr>
                    </a:p>
                  </a:txBody>
                  <a:tcPr marL="62081" marR="62081"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nvGraphicFramePr>
        <p:xfrm>
          <a:off x="1143000" y="1981200"/>
          <a:ext cx="6858000" cy="2667000"/>
        </p:xfrm>
        <a:graphic>
          <a:graphicData uri="http://schemas.openxmlformats.org/drawingml/2006/table">
            <a:tbl>
              <a:tblPr>
                <a:tableStyleId>{69CF1AB2-1976-4502-BF36-3FF5EA218861}</a:tableStyleId>
              </a:tblPr>
              <a:tblGrid>
                <a:gridCol w="1500065"/>
                <a:gridCol w="2360155"/>
                <a:gridCol w="2997780"/>
              </a:tblGrid>
              <a:tr h="738693">
                <a:tc>
                  <a:txBody>
                    <a:bodyPr/>
                    <a:lstStyle/>
                    <a:p>
                      <a:pPr marL="270510" marR="0">
                        <a:lnSpc>
                          <a:spcPct val="115000"/>
                        </a:lnSpc>
                        <a:spcBef>
                          <a:spcPts val="0"/>
                        </a:spcBef>
                        <a:spcAft>
                          <a:spcPts val="600"/>
                        </a:spcAft>
                      </a:pP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b="1" dirty="0"/>
                        <a:t>SOD activity</a:t>
                      </a:r>
                      <a:endParaRPr lang="en-US" sz="1800" b="1" dirty="0"/>
                    </a:p>
                    <a:p>
                      <a:pPr marL="270510" marR="0" algn="ctr">
                        <a:lnSpc>
                          <a:spcPct val="115000"/>
                        </a:lnSpc>
                        <a:spcBef>
                          <a:spcPts val="0"/>
                        </a:spcBef>
                        <a:spcAft>
                          <a:spcPts val="600"/>
                        </a:spcAft>
                      </a:pPr>
                      <a:r>
                        <a:rPr lang="en-US" sz="1200" b="1" dirty="0"/>
                        <a:t>U/</a:t>
                      </a:r>
                      <a:r>
                        <a:rPr lang="en-US" sz="1200" b="1" dirty="0" err="1"/>
                        <a:t>mL</a:t>
                      </a:r>
                      <a:endParaRPr lang="en-US" sz="1800" b="1"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400"/>
                        </a:spcAft>
                      </a:pPr>
                      <a:r>
                        <a:rPr lang="en-US" sz="1200" b="1" dirty="0"/>
                        <a:t>Glutathione </a:t>
                      </a:r>
                      <a:r>
                        <a:rPr lang="en-US" sz="1200" b="1" dirty="0" err="1"/>
                        <a:t>peroxidase</a:t>
                      </a:r>
                      <a:endParaRPr lang="en-US" sz="1800" b="1" dirty="0"/>
                    </a:p>
                    <a:p>
                      <a:pPr marL="270510" marR="0" algn="ctr">
                        <a:lnSpc>
                          <a:spcPct val="115000"/>
                        </a:lnSpc>
                        <a:spcBef>
                          <a:spcPts val="0"/>
                        </a:spcBef>
                        <a:spcAft>
                          <a:spcPts val="400"/>
                        </a:spcAft>
                      </a:pPr>
                      <a:r>
                        <a:rPr lang="en-US" sz="1200" b="1" dirty="0"/>
                        <a:t>U/</a:t>
                      </a:r>
                      <a:r>
                        <a:rPr lang="en-US" sz="1200" b="1" dirty="0" err="1"/>
                        <a:t>mL</a:t>
                      </a:r>
                      <a:endParaRPr lang="en-US" sz="1800" b="1" dirty="0">
                        <a:solidFill>
                          <a:srgbClr val="943634"/>
                        </a:solidFill>
                        <a:latin typeface="Calibri"/>
                        <a:ea typeface="Calibri"/>
                        <a:cs typeface="Arial"/>
                      </a:endParaRPr>
                    </a:p>
                  </a:txBody>
                  <a:tcPr marL="68580" marR="68580" marT="0" marB="0"/>
                </a:tc>
              </a:tr>
              <a:tr h="364815">
                <a:tc>
                  <a:txBody>
                    <a:bodyPr/>
                    <a:lstStyle/>
                    <a:p>
                      <a:pPr marL="0" marR="0" algn="ctr">
                        <a:lnSpc>
                          <a:spcPct val="115000"/>
                        </a:lnSpc>
                        <a:spcBef>
                          <a:spcPts val="0"/>
                        </a:spcBef>
                        <a:spcAft>
                          <a:spcPts val="0"/>
                        </a:spcAft>
                      </a:pPr>
                      <a:r>
                        <a:rPr lang="en-US" sz="1400" dirty="0" smtClean="0"/>
                        <a:t>Control</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a:t>148.28 ± 13.725</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a:t>5754.14 ± 358.441</a:t>
                      </a:r>
                      <a:endParaRPr lang="en-US" sz="1800" dirty="0">
                        <a:solidFill>
                          <a:srgbClr val="943634"/>
                        </a:solidFill>
                        <a:latin typeface="Calibri"/>
                        <a:ea typeface="Calibri"/>
                        <a:cs typeface="Arial"/>
                      </a:endParaRPr>
                    </a:p>
                  </a:txBody>
                  <a:tcPr marL="68580" marR="68580" marT="0" marB="0"/>
                </a:tc>
              </a:tr>
              <a:tr h="364815">
                <a:tc>
                  <a:txBody>
                    <a:bodyPr/>
                    <a:lstStyle/>
                    <a:p>
                      <a:pPr marL="0" marR="0" algn="ctr">
                        <a:lnSpc>
                          <a:spcPct val="115000"/>
                        </a:lnSpc>
                        <a:spcBef>
                          <a:spcPts val="0"/>
                        </a:spcBef>
                        <a:spcAft>
                          <a:spcPts val="0"/>
                        </a:spcAft>
                      </a:pPr>
                      <a:r>
                        <a:rPr lang="en-US" sz="1400" dirty="0" smtClean="0"/>
                        <a:t>G</a:t>
                      </a:r>
                      <a:r>
                        <a:rPr lang="en-US" sz="1400" baseline="-25000" dirty="0" smtClean="0"/>
                        <a:t>1</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smtClean="0"/>
                        <a:t>135.11 </a:t>
                      </a:r>
                      <a:r>
                        <a:rPr lang="en-US" sz="1200" dirty="0"/>
                        <a:t>± </a:t>
                      </a:r>
                      <a:r>
                        <a:rPr lang="en-US" sz="1200" dirty="0" smtClean="0"/>
                        <a:t>11.258</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smtClean="0"/>
                        <a:t>5545.14 </a:t>
                      </a:r>
                      <a:r>
                        <a:rPr lang="en-US" sz="1200" dirty="0"/>
                        <a:t>± </a:t>
                      </a:r>
                      <a:r>
                        <a:rPr lang="en-US" sz="1200" dirty="0" smtClean="0"/>
                        <a:t>344.441</a:t>
                      </a:r>
                      <a:endParaRPr lang="en-US" sz="1800" dirty="0">
                        <a:solidFill>
                          <a:srgbClr val="943634"/>
                        </a:solidFill>
                        <a:latin typeface="Calibri"/>
                        <a:ea typeface="Calibri"/>
                        <a:cs typeface="Arial"/>
                      </a:endParaRPr>
                    </a:p>
                  </a:txBody>
                  <a:tcPr marL="68580" marR="68580" marT="0" marB="0"/>
                </a:tc>
              </a:tr>
              <a:tr h="364815">
                <a:tc>
                  <a:txBody>
                    <a:bodyPr/>
                    <a:lstStyle/>
                    <a:p>
                      <a:pPr marL="0" marR="0" algn="ctr">
                        <a:lnSpc>
                          <a:spcPct val="115000"/>
                        </a:lnSpc>
                        <a:spcBef>
                          <a:spcPts val="0"/>
                        </a:spcBef>
                        <a:spcAft>
                          <a:spcPts val="0"/>
                        </a:spcAft>
                      </a:pPr>
                      <a:r>
                        <a:rPr lang="en-US" sz="1400" dirty="0" smtClean="0"/>
                        <a:t>G</a:t>
                      </a:r>
                      <a:r>
                        <a:rPr lang="en-US" sz="1400" baseline="-25000" dirty="0" smtClean="0"/>
                        <a:t>2</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smtClean="0"/>
                        <a:t>258.78 </a:t>
                      </a:r>
                      <a:r>
                        <a:rPr lang="en-US" sz="1200" dirty="0"/>
                        <a:t>± </a:t>
                      </a:r>
                      <a:r>
                        <a:rPr lang="en-US" sz="1200" dirty="0" smtClean="0"/>
                        <a:t>22.47</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smtClean="0"/>
                        <a:t>6987.18 </a:t>
                      </a:r>
                      <a:r>
                        <a:rPr lang="en-US" sz="1200" dirty="0"/>
                        <a:t>± </a:t>
                      </a:r>
                      <a:r>
                        <a:rPr lang="en-US" sz="1200" dirty="0" smtClean="0"/>
                        <a:t>541.258</a:t>
                      </a:r>
                      <a:endParaRPr lang="en-US" sz="1800" dirty="0">
                        <a:solidFill>
                          <a:srgbClr val="943634"/>
                        </a:solidFill>
                        <a:latin typeface="Calibri"/>
                        <a:ea typeface="Calibri"/>
                        <a:cs typeface="Arial"/>
                      </a:endParaRPr>
                    </a:p>
                  </a:txBody>
                  <a:tcPr marL="68580" marR="68580" marT="0" marB="0"/>
                </a:tc>
              </a:tr>
              <a:tr h="364815">
                <a:tc>
                  <a:txBody>
                    <a:bodyPr/>
                    <a:lstStyle/>
                    <a:p>
                      <a:pPr marL="0" marR="0" algn="ctr">
                        <a:lnSpc>
                          <a:spcPct val="115000"/>
                        </a:lnSpc>
                        <a:spcBef>
                          <a:spcPts val="0"/>
                        </a:spcBef>
                        <a:spcAft>
                          <a:spcPts val="0"/>
                        </a:spcAft>
                      </a:pPr>
                      <a:r>
                        <a:rPr lang="en-US" sz="1400" dirty="0" smtClean="0"/>
                        <a:t>G</a:t>
                      </a:r>
                      <a:r>
                        <a:rPr lang="en-US" sz="1400" baseline="-25000" dirty="0" smtClean="0"/>
                        <a:t>3</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smtClean="0"/>
                        <a:t>187.09 </a:t>
                      </a:r>
                      <a:r>
                        <a:rPr lang="en-US" sz="1200" dirty="0"/>
                        <a:t>± </a:t>
                      </a:r>
                      <a:r>
                        <a:rPr lang="en-US" sz="1200" dirty="0" smtClean="0"/>
                        <a:t>15.698</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smtClean="0"/>
                        <a:t>5514.91 </a:t>
                      </a:r>
                      <a:r>
                        <a:rPr lang="en-US" sz="1200" dirty="0"/>
                        <a:t>± </a:t>
                      </a:r>
                      <a:r>
                        <a:rPr lang="en-US" sz="1200" dirty="0" smtClean="0"/>
                        <a:t>486.147</a:t>
                      </a:r>
                      <a:endParaRPr lang="en-US" sz="1800" dirty="0">
                        <a:solidFill>
                          <a:srgbClr val="943634"/>
                        </a:solidFill>
                        <a:latin typeface="Calibri"/>
                        <a:ea typeface="Calibri"/>
                        <a:cs typeface="Arial"/>
                      </a:endParaRPr>
                    </a:p>
                  </a:txBody>
                  <a:tcPr marL="68580" marR="68580" marT="0" marB="0"/>
                </a:tc>
              </a:tr>
              <a:tr h="469047">
                <a:tc>
                  <a:txBody>
                    <a:bodyPr/>
                    <a:lstStyle/>
                    <a:p>
                      <a:pPr marL="0" marR="0" algn="ctr">
                        <a:lnSpc>
                          <a:spcPct val="115000"/>
                        </a:lnSpc>
                        <a:spcBef>
                          <a:spcPts val="0"/>
                        </a:spcBef>
                        <a:spcAft>
                          <a:spcPts val="0"/>
                        </a:spcAft>
                      </a:pPr>
                      <a:r>
                        <a:rPr lang="en-US" sz="1400" kern="1200" dirty="0" smtClean="0">
                          <a:solidFill>
                            <a:schemeClr val="dk1"/>
                          </a:solidFill>
                          <a:latin typeface="+mn-lt"/>
                          <a:ea typeface="+mn-ea"/>
                          <a:cs typeface="+mn-cs"/>
                        </a:rPr>
                        <a:t>G4</a:t>
                      </a:r>
                    </a:p>
                  </a:txBody>
                  <a:tcPr marL="68580" marR="68580" marT="0" marB="0"/>
                </a:tc>
                <a:tc>
                  <a:txBody>
                    <a:bodyPr/>
                    <a:lstStyle/>
                    <a:p>
                      <a:pPr marL="270510" marR="0" algn="ctr">
                        <a:lnSpc>
                          <a:spcPct val="115000"/>
                        </a:lnSpc>
                        <a:spcBef>
                          <a:spcPts val="0"/>
                        </a:spcBef>
                        <a:spcAft>
                          <a:spcPts val="600"/>
                        </a:spcAft>
                      </a:pPr>
                      <a:r>
                        <a:rPr lang="en-US" sz="1200" dirty="0" smtClean="0"/>
                        <a:t>187.18 </a:t>
                      </a:r>
                      <a:r>
                        <a:rPr lang="en-US" sz="1200" dirty="0"/>
                        <a:t>± </a:t>
                      </a:r>
                      <a:r>
                        <a:rPr lang="en-US" sz="1200" dirty="0" smtClean="0"/>
                        <a:t>14.697</a:t>
                      </a:r>
                      <a:endParaRPr lang="en-US" sz="1800" dirty="0">
                        <a:solidFill>
                          <a:srgbClr val="943634"/>
                        </a:solidFill>
                        <a:latin typeface="Calibri"/>
                        <a:ea typeface="Calibri"/>
                        <a:cs typeface="Arial"/>
                      </a:endParaRPr>
                    </a:p>
                  </a:txBody>
                  <a:tcPr marL="68580" marR="68580" marT="0" marB="0"/>
                </a:tc>
                <a:tc>
                  <a:txBody>
                    <a:bodyPr/>
                    <a:lstStyle/>
                    <a:p>
                      <a:pPr marL="270510" marR="0" algn="ctr">
                        <a:lnSpc>
                          <a:spcPct val="115000"/>
                        </a:lnSpc>
                        <a:spcBef>
                          <a:spcPts val="0"/>
                        </a:spcBef>
                        <a:spcAft>
                          <a:spcPts val="600"/>
                        </a:spcAft>
                      </a:pPr>
                      <a:r>
                        <a:rPr lang="en-US" sz="1200" dirty="0" smtClean="0"/>
                        <a:t>5614.08 </a:t>
                      </a:r>
                      <a:r>
                        <a:rPr lang="en-US" sz="1200" dirty="0"/>
                        <a:t>± </a:t>
                      </a:r>
                      <a:r>
                        <a:rPr lang="en-US" sz="1200" dirty="0" smtClean="0"/>
                        <a:t>387.459</a:t>
                      </a:r>
                      <a:endParaRPr lang="en-US" sz="1800" dirty="0">
                        <a:solidFill>
                          <a:srgbClr val="943634"/>
                        </a:solidFill>
                        <a:latin typeface="Calibri"/>
                        <a:ea typeface="Calibri"/>
                        <a:cs typeface="Arial"/>
                      </a:endParaRPr>
                    </a:p>
                  </a:txBody>
                  <a:tcPr marL="68580" marR="68580" marT="0" marB="0"/>
                </a:tc>
              </a:tr>
            </a:tbl>
          </a:graphicData>
        </a:graphic>
      </p:graphicFrame>
      <p:sp>
        <p:nvSpPr>
          <p:cNvPr id="9" name="Rounded Rectangle 8"/>
          <p:cNvSpPr/>
          <p:nvPr/>
        </p:nvSpPr>
        <p:spPr>
          <a:xfrm>
            <a:off x="1219200" y="6858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vantGarde Md BT" pitchFamily="34" charset="0"/>
              </a:rPr>
              <a:t>RESULTS</a:t>
            </a:r>
            <a:endParaRPr lang="en-US" dirty="0">
              <a:latin typeface="AvantGarde Md BT" pitchFamily="34" charset="0"/>
            </a:endParaRPr>
          </a:p>
        </p:txBody>
      </p:sp>
      <p:sp>
        <p:nvSpPr>
          <p:cNvPr id="10" name="Rounded Rectangle 9"/>
          <p:cNvSpPr/>
          <p:nvPr/>
        </p:nvSpPr>
        <p:spPr>
          <a:xfrm>
            <a:off x="3200400" y="990600"/>
            <a:ext cx="3200400" cy="533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vantGarde Md BT" pitchFamily="34" charset="0"/>
              </a:rPr>
              <a:t>Antioxidants concentrations</a:t>
            </a:r>
            <a:endParaRPr lang="en-US" sz="900" dirty="0">
              <a:latin typeface="AvantGarde Md B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2" name="Picture 2" descr="http://us.cdn2.123rf.com/168nwm/pockygallery/pockygallery1508/pockygallery150800239/43417156-testo-conclusione-timbro-rosso-su-bianco.jpg"/>
          <p:cNvPicPr>
            <a:picLocks noChangeAspect="1" noChangeArrowheads="1"/>
          </p:cNvPicPr>
          <p:nvPr/>
        </p:nvPicPr>
        <p:blipFill>
          <a:blip r:embed="rId3" cstate="print"/>
          <a:srcRect/>
          <a:stretch>
            <a:fillRect/>
          </a:stretch>
        </p:blipFill>
        <p:spPr bwMode="auto">
          <a:xfrm>
            <a:off x="1524000" y="381000"/>
            <a:ext cx="2831120" cy="1752600"/>
          </a:xfrm>
          <a:prstGeom prst="rect">
            <a:avLst/>
          </a:prstGeom>
          <a:noFill/>
        </p:spPr>
      </p:pic>
      <p:sp>
        <p:nvSpPr>
          <p:cNvPr id="9" name="TextBox 8"/>
          <p:cNvSpPr txBox="1"/>
          <p:nvPr/>
        </p:nvSpPr>
        <p:spPr>
          <a:xfrm>
            <a:off x="1143000" y="2286000"/>
            <a:ext cx="6934200" cy="1200329"/>
          </a:xfrm>
          <a:prstGeom prst="rect">
            <a:avLst/>
          </a:prstGeom>
          <a:noFill/>
        </p:spPr>
        <p:txBody>
          <a:bodyPr wrap="square" rtlCol="0">
            <a:spAutoFit/>
          </a:bodyPr>
          <a:lstStyle/>
          <a:p>
            <a:r>
              <a:rPr lang="en-US" dirty="0" smtClean="0"/>
              <a:t>In conclusion, it safe to say that magnetic treated water played a role in controlling the oxidative stress cam from the heavy metal ions and enhance the function hemoglobin derivatives as well as enhancing the biophysical performance of the hemoglobin molecule.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5" name="TextBox 4"/>
          <p:cNvSpPr txBox="1"/>
          <p:nvPr/>
        </p:nvSpPr>
        <p:spPr>
          <a:xfrm>
            <a:off x="990600" y="1371600"/>
            <a:ext cx="1078757" cy="523220"/>
          </a:xfrm>
          <a:prstGeom prst="rect">
            <a:avLst/>
          </a:prstGeom>
          <a:noFill/>
        </p:spPr>
        <p:txBody>
          <a:bodyPr wrap="none" rtlCol="0">
            <a:spAutoFit/>
          </a:bodyPr>
          <a:lstStyle/>
          <a:p>
            <a:r>
              <a:rPr lang="en-US" sz="2800" dirty="0" smtClean="0">
                <a:ln>
                  <a:solidFill>
                    <a:schemeClr val="tx2">
                      <a:lumMod val="75000"/>
                    </a:schemeClr>
                  </a:solidFill>
                </a:ln>
                <a:solidFill>
                  <a:schemeClr val="tx2">
                    <a:lumMod val="75000"/>
                  </a:schemeClr>
                </a:solidFill>
              </a:rPr>
              <a:t>Water</a:t>
            </a:r>
            <a:endParaRPr lang="en-US" sz="2800" dirty="0">
              <a:ln>
                <a:solidFill>
                  <a:schemeClr val="tx2">
                    <a:lumMod val="75000"/>
                  </a:schemeClr>
                </a:solidFill>
              </a:ln>
              <a:solidFill>
                <a:schemeClr val="tx2">
                  <a:lumMod val="75000"/>
                </a:schemeClr>
              </a:solidFill>
            </a:endParaRPr>
          </a:p>
        </p:txBody>
      </p:sp>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water.jpg"/>
          <p:cNvPicPr>
            <a:picLocks noChangeAspect="1"/>
          </p:cNvPicPr>
          <p:nvPr/>
        </p:nvPicPr>
        <p:blipFill>
          <a:blip r:embed="rId3" cstate="print"/>
          <a:stretch>
            <a:fillRect/>
          </a:stretch>
        </p:blipFill>
        <p:spPr>
          <a:xfrm>
            <a:off x="5029200" y="1143000"/>
            <a:ext cx="3769420" cy="3185160"/>
          </a:xfrm>
          <a:prstGeom prst="rect">
            <a:avLst/>
          </a:prstGeom>
        </p:spPr>
      </p:pic>
      <p:sp>
        <p:nvSpPr>
          <p:cNvPr id="10" name="TextBox 9"/>
          <p:cNvSpPr txBox="1"/>
          <p:nvPr/>
        </p:nvSpPr>
        <p:spPr>
          <a:xfrm>
            <a:off x="914400" y="1981200"/>
            <a:ext cx="3640035" cy="1200329"/>
          </a:xfrm>
          <a:prstGeom prst="rect">
            <a:avLst/>
          </a:prstGeom>
          <a:noFill/>
        </p:spPr>
        <p:txBody>
          <a:bodyPr wrap="none" rtlCol="0">
            <a:spAutoFit/>
          </a:bodyPr>
          <a:lstStyle/>
          <a:p>
            <a:pPr marL="344488" indent="-344488">
              <a:buFont typeface="Arial" charset="0"/>
              <a:buChar char="•"/>
            </a:pPr>
            <a:r>
              <a:rPr lang="en-US" dirty="0" smtClean="0">
                <a:ln>
                  <a:solidFill>
                    <a:schemeClr val="tx1"/>
                  </a:solidFill>
                </a:ln>
              </a:rPr>
              <a:t>is the world’s stream.</a:t>
            </a:r>
          </a:p>
          <a:p>
            <a:pPr marL="344488" indent="-344488">
              <a:buFont typeface="Arial" charset="0"/>
              <a:buChar char="•"/>
            </a:pPr>
            <a:r>
              <a:rPr lang="en-US" dirty="0" smtClean="0">
                <a:ln>
                  <a:solidFill>
                    <a:schemeClr val="tx1"/>
                  </a:solidFill>
                </a:ln>
              </a:rPr>
              <a:t>covers 70 % of the earth surface</a:t>
            </a:r>
          </a:p>
          <a:p>
            <a:pPr marL="344488" indent="-344488">
              <a:buFont typeface="Arial" charset="0"/>
              <a:buChar char="•"/>
            </a:pPr>
            <a:r>
              <a:rPr lang="en-US" dirty="0" smtClean="0">
                <a:ln>
                  <a:solidFill>
                    <a:schemeClr val="tx1"/>
                  </a:solidFill>
                </a:ln>
              </a:rPr>
              <a:t>is the major fluid of all organisms</a:t>
            </a:r>
          </a:p>
          <a:p>
            <a:pPr marL="344488" indent="-344488">
              <a:buFont typeface="Arial" charset="0"/>
              <a:buChar char="•"/>
            </a:pPr>
            <a:r>
              <a:rPr lang="en-US" dirty="0" smtClean="0">
                <a:ln>
                  <a:solidFill>
                    <a:schemeClr val="tx1"/>
                  </a:solidFill>
                </a:ln>
              </a:rPr>
              <a:t>Is the vital part of any life</a:t>
            </a:r>
            <a:endParaRPr lang="en-US" dirty="0">
              <a:ln>
                <a:solidFill>
                  <a:schemeClr val="tx1"/>
                </a:solidFill>
              </a:ln>
            </a:endParaRPr>
          </a:p>
        </p:txBody>
      </p:sp>
      <p:sp>
        <p:nvSpPr>
          <p:cNvPr id="11" name="TextBox 10"/>
          <p:cNvSpPr txBox="1"/>
          <p:nvPr/>
        </p:nvSpPr>
        <p:spPr>
          <a:xfrm>
            <a:off x="914400" y="3276600"/>
            <a:ext cx="5866799" cy="2031325"/>
          </a:xfrm>
          <a:prstGeom prst="rect">
            <a:avLst/>
          </a:prstGeom>
          <a:noFill/>
        </p:spPr>
        <p:txBody>
          <a:bodyPr wrap="none" rtlCol="0">
            <a:spAutoFit/>
          </a:bodyPr>
          <a:lstStyle/>
          <a:p>
            <a:pPr marL="344488" indent="-344488">
              <a:buFont typeface="Arial" charset="0"/>
              <a:buChar char="•"/>
            </a:pPr>
            <a:r>
              <a:rPr lang="en-US" dirty="0" smtClean="0">
                <a:solidFill>
                  <a:schemeClr val="accent2">
                    <a:lumMod val="75000"/>
                  </a:schemeClr>
                </a:solidFill>
              </a:rPr>
              <a:t>Safe drinking water is essential to humans </a:t>
            </a:r>
          </a:p>
          <a:p>
            <a:pPr marL="344488" indent="-344488"/>
            <a:r>
              <a:rPr lang="en-US" dirty="0" smtClean="0">
                <a:solidFill>
                  <a:schemeClr val="accent2">
                    <a:lumMod val="75000"/>
                  </a:schemeClr>
                </a:solidFill>
              </a:rPr>
              <a:t>       and other life forms even though it provides</a:t>
            </a:r>
          </a:p>
          <a:p>
            <a:pPr marL="344488" indent="-344488"/>
            <a:r>
              <a:rPr lang="en-US" dirty="0" smtClean="0">
                <a:solidFill>
                  <a:schemeClr val="accent2">
                    <a:lumMod val="75000"/>
                  </a:schemeClr>
                </a:solidFill>
              </a:rPr>
              <a:t>       no calories or organic nutrients. </a:t>
            </a:r>
          </a:p>
          <a:p>
            <a:pPr marL="344488" indent="-344488"/>
            <a:endParaRPr lang="en-US" dirty="0" smtClean="0">
              <a:solidFill>
                <a:schemeClr val="accent2">
                  <a:lumMod val="75000"/>
                </a:schemeClr>
              </a:solidFill>
            </a:endParaRPr>
          </a:p>
          <a:p>
            <a:pPr marL="344488" indent="-344488"/>
            <a:r>
              <a:rPr lang="en-US" dirty="0" smtClean="0">
                <a:solidFill>
                  <a:schemeClr val="accent2">
                    <a:lumMod val="75000"/>
                  </a:schemeClr>
                </a:solidFill>
              </a:rPr>
              <a:t>       Access to safe drinking water has improved over the last </a:t>
            </a:r>
          </a:p>
          <a:p>
            <a:pPr marL="344488" indent="-344488"/>
            <a:r>
              <a:rPr lang="en-US" dirty="0" smtClean="0">
                <a:solidFill>
                  <a:schemeClr val="accent2">
                    <a:lumMod val="75000"/>
                  </a:schemeClr>
                </a:solidFill>
              </a:rPr>
              <a:t>      decades in almost every part of the world.</a:t>
            </a:r>
            <a:endParaRPr lang="en-US" dirty="0" smtClean="0">
              <a:ln>
                <a:solidFill>
                  <a:schemeClr val="tx1"/>
                </a:solidFill>
              </a:ln>
              <a:solidFill>
                <a:schemeClr val="accent2">
                  <a:lumMod val="75000"/>
                </a:schemeClr>
              </a:solidFill>
            </a:endParaRPr>
          </a:p>
          <a:p>
            <a:pPr marL="344488" indent="-344488"/>
            <a:endParaRPr lang="en-US" dirty="0">
              <a:ln>
                <a:solidFill>
                  <a:schemeClr val="tx1"/>
                </a:solidFill>
              </a:ln>
              <a:solidFill>
                <a:schemeClr val="accent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8" name="Picture 2" descr="http://www.remarkableriverrun.com/wp-content/uploads/2014/05/20-thank-you.jpg"/>
          <p:cNvPicPr>
            <a:picLocks noChangeAspect="1" noChangeArrowheads="1"/>
          </p:cNvPicPr>
          <p:nvPr/>
        </p:nvPicPr>
        <p:blipFill>
          <a:blip r:embed="rId3" cstate="print"/>
          <a:srcRect/>
          <a:stretch>
            <a:fillRect/>
          </a:stretch>
        </p:blipFill>
        <p:spPr bwMode="auto">
          <a:xfrm>
            <a:off x="289034" y="273268"/>
            <a:ext cx="8610600" cy="62832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4" name="AutoShape 2" descr="http://ww2.chemistry.gatech.edu/~lw26/structure/molecular_interactions/water_partial_ch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http://ww2.chemistry.gatech.edu/~lw26/structure/molecular_interactions/water_partial_ch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water_partial_charge.jpg"/>
          <p:cNvPicPr>
            <a:picLocks noChangeAspect="1"/>
          </p:cNvPicPr>
          <p:nvPr/>
        </p:nvPicPr>
        <p:blipFill>
          <a:blip r:embed="rId3" cstate="print"/>
          <a:stretch>
            <a:fillRect/>
          </a:stretch>
        </p:blipFill>
        <p:spPr>
          <a:xfrm>
            <a:off x="762000" y="1371600"/>
            <a:ext cx="7772400" cy="2386127"/>
          </a:xfrm>
          <a:prstGeom prst="rect">
            <a:avLst/>
          </a:prstGeom>
        </p:spPr>
      </p:pic>
      <p:sp>
        <p:nvSpPr>
          <p:cNvPr id="13" name="TextBox 12"/>
          <p:cNvSpPr txBox="1"/>
          <p:nvPr/>
        </p:nvSpPr>
        <p:spPr>
          <a:xfrm>
            <a:off x="1143000" y="4038600"/>
            <a:ext cx="4975593" cy="646331"/>
          </a:xfrm>
          <a:prstGeom prst="rect">
            <a:avLst/>
          </a:prstGeom>
          <a:noFill/>
        </p:spPr>
        <p:txBody>
          <a:bodyPr wrap="none" rtlCol="0">
            <a:spAutoFit/>
          </a:bodyPr>
          <a:lstStyle/>
          <a:p>
            <a:r>
              <a:rPr lang="en-US" dirty="0" smtClean="0"/>
              <a:t>Water molecules are said to be polar because they </a:t>
            </a:r>
          </a:p>
          <a:p>
            <a:r>
              <a:rPr lang="en-US" dirty="0" smtClean="0"/>
              <a:t>possess a permanent </a:t>
            </a:r>
            <a:r>
              <a:rPr lang="en-US" b="1" dirty="0" smtClean="0"/>
              <a:t>dipole </a:t>
            </a:r>
            <a:r>
              <a:rPr lang="en-US" dirty="0" smtClean="0"/>
              <a:t>moment.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2057400" y="914400"/>
            <a:ext cx="5226111" cy="369332"/>
          </a:xfrm>
          <a:prstGeom prst="rect">
            <a:avLst/>
          </a:prstGeom>
          <a:noFill/>
        </p:spPr>
        <p:txBody>
          <a:bodyPr wrap="none" rtlCol="0">
            <a:spAutoFit/>
          </a:bodyPr>
          <a:lstStyle/>
          <a:p>
            <a:r>
              <a:rPr lang="en-US" dirty="0" smtClean="0">
                <a:ln>
                  <a:solidFill>
                    <a:srgbClr val="C00000"/>
                  </a:solidFill>
                </a:ln>
                <a:solidFill>
                  <a:srgbClr val="C00000"/>
                </a:solidFill>
              </a:rPr>
              <a:t>What is the meaning of “ water has a dipole nature” ?</a:t>
            </a:r>
            <a:endParaRPr lang="en-US" dirty="0">
              <a:ln>
                <a:solidFill>
                  <a:srgbClr val="C00000"/>
                </a:solidFill>
              </a:ln>
              <a:solidFill>
                <a:srgbClr val="C00000"/>
              </a:solidFill>
            </a:endParaRPr>
          </a:p>
        </p:txBody>
      </p:sp>
      <p:sp>
        <p:nvSpPr>
          <p:cNvPr id="9" name="TextBox 8"/>
          <p:cNvSpPr txBox="1"/>
          <p:nvPr/>
        </p:nvSpPr>
        <p:spPr>
          <a:xfrm>
            <a:off x="1143001" y="1466538"/>
            <a:ext cx="6781800" cy="923330"/>
          </a:xfrm>
          <a:prstGeom prst="rect">
            <a:avLst/>
          </a:prstGeom>
          <a:noFill/>
        </p:spPr>
        <p:txBody>
          <a:bodyPr wrap="square" rtlCol="0">
            <a:spAutoFit/>
          </a:bodyPr>
          <a:lstStyle/>
          <a:p>
            <a:pPr algn="ctr"/>
            <a:r>
              <a:rPr lang="en-US" dirty="0" smtClean="0"/>
              <a:t> </a:t>
            </a:r>
            <a:r>
              <a:rPr lang="en-US" b="1" dirty="0" smtClean="0"/>
              <a:t>Answer</a:t>
            </a:r>
            <a:r>
              <a:rPr lang="en-US" dirty="0" smtClean="0"/>
              <a:t> :  Dipole nature means that the overall polarity of the water molecule creates a region of positive charge and region of negative charge.</a:t>
            </a:r>
            <a:endParaRPr lang="en-US" dirty="0"/>
          </a:p>
        </p:txBody>
      </p:sp>
      <p:sp>
        <p:nvSpPr>
          <p:cNvPr id="12" name="Rectangle 11"/>
          <p:cNvSpPr/>
          <p:nvPr/>
        </p:nvSpPr>
        <p:spPr>
          <a:xfrm>
            <a:off x="990600" y="2590800"/>
            <a:ext cx="7467600" cy="2862322"/>
          </a:xfrm>
          <a:prstGeom prst="rect">
            <a:avLst/>
          </a:prstGeom>
        </p:spPr>
        <p:txBody>
          <a:bodyPr wrap="square">
            <a:spAutoFit/>
          </a:bodyPr>
          <a:lstStyle/>
          <a:p>
            <a:r>
              <a:rPr lang="en-US" dirty="0" smtClean="0"/>
              <a:t>Oxygen is an extremely electronegative atom which means because of the big numbers of the electrons.  So when electrons are shared between oxygen and hydrogen they are closer to the oxygen than the hydrogen.  </a:t>
            </a:r>
            <a:br>
              <a:rPr lang="en-US" dirty="0" smtClean="0"/>
            </a:br>
            <a:r>
              <a:rPr lang="en-US" dirty="0" smtClean="0"/>
              <a:t/>
            </a:r>
            <a:br>
              <a:rPr lang="en-US" dirty="0" smtClean="0"/>
            </a:br>
            <a:r>
              <a:rPr lang="en-US" dirty="0" smtClean="0"/>
              <a:t>The hydrogen which are not very electronegative will have a greater positive charge due to the lack of electron density. </a:t>
            </a:r>
            <a:br>
              <a:rPr lang="en-US" dirty="0" smtClean="0"/>
            </a:br>
            <a:r>
              <a:rPr lang="en-US" dirty="0" smtClean="0"/>
              <a:t/>
            </a:r>
            <a:br>
              <a:rPr lang="en-US" dirty="0" smtClean="0"/>
            </a:br>
            <a:r>
              <a:rPr lang="en-US" dirty="0" smtClean="0"/>
              <a:t>Since both hydrogen are positively charged and </a:t>
            </a:r>
          </a:p>
          <a:p>
            <a:r>
              <a:rPr lang="en-US" dirty="0" smtClean="0"/>
              <a:t>oxygen is negatively charged (two poles)  </a:t>
            </a:r>
            <a:br>
              <a:rPr lang="en-US" dirty="0" smtClean="0"/>
            </a:br>
            <a:r>
              <a:rPr lang="en-US" dirty="0" smtClean="0"/>
              <a:t>Meaning dipole molecule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990600" y="1371600"/>
            <a:ext cx="4496680" cy="523220"/>
          </a:xfrm>
          <a:prstGeom prst="rect">
            <a:avLst/>
          </a:prstGeom>
          <a:noFill/>
        </p:spPr>
        <p:txBody>
          <a:bodyPr wrap="none" rtlCol="0">
            <a:spAutoFit/>
          </a:bodyPr>
          <a:lstStyle/>
          <a:p>
            <a:r>
              <a:rPr lang="en-US" sz="2800" dirty="0" smtClean="0">
                <a:ln>
                  <a:solidFill>
                    <a:schemeClr val="tx2">
                      <a:lumMod val="75000"/>
                    </a:schemeClr>
                  </a:solidFill>
                </a:ln>
                <a:solidFill>
                  <a:schemeClr val="tx2">
                    <a:lumMod val="75000"/>
                  </a:schemeClr>
                </a:solidFill>
              </a:rPr>
              <a:t>Magnetic Properties of Water</a:t>
            </a:r>
            <a:endParaRPr lang="en-US" sz="2800" dirty="0">
              <a:ln>
                <a:solidFill>
                  <a:schemeClr val="tx2">
                    <a:lumMod val="75000"/>
                  </a:schemeClr>
                </a:solidFill>
              </a:ln>
              <a:solidFill>
                <a:schemeClr val="tx2">
                  <a:lumMod val="75000"/>
                </a:schemeClr>
              </a:solidFill>
            </a:endParaRPr>
          </a:p>
        </p:txBody>
      </p:sp>
      <p:sp>
        <p:nvSpPr>
          <p:cNvPr id="16" name="TextBox 15"/>
          <p:cNvSpPr txBox="1"/>
          <p:nvPr/>
        </p:nvSpPr>
        <p:spPr>
          <a:xfrm>
            <a:off x="990600" y="2057400"/>
            <a:ext cx="6934200" cy="2862322"/>
          </a:xfrm>
          <a:prstGeom prst="rect">
            <a:avLst/>
          </a:prstGeom>
          <a:noFill/>
        </p:spPr>
        <p:txBody>
          <a:bodyPr wrap="square" rtlCol="0">
            <a:spAutoFit/>
          </a:bodyPr>
          <a:lstStyle/>
          <a:p>
            <a:r>
              <a:rPr lang="en-US" b="1" i="1" dirty="0" smtClean="0"/>
              <a:t>It was found that the water chemistry mainly depends on  :</a:t>
            </a:r>
          </a:p>
          <a:p>
            <a:r>
              <a:rPr lang="en-US" b="1" i="1" dirty="0" smtClean="0"/>
              <a:t>     -  Shape of the molecule</a:t>
            </a:r>
          </a:p>
          <a:p>
            <a:r>
              <a:rPr lang="en-US" b="1" i="1" dirty="0" smtClean="0"/>
              <a:t>     -  The asymmetry of the molecule</a:t>
            </a:r>
          </a:p>
          <a:p>
            <a:r>
              <a:rPr lang="en-US" b="1" i="1" dirty="0" smtClean="0"/>
              <a:t>     -  The net dipole moment of the molecule</a:t>
            </a:r>
          </a:p>
          <a:p>
            <a:pPr algn="ctr"/>
            <a:endParaRPr lang="en-US" b="1" i="1" dirty="0" smtClean="0"/>
          </a:p>
          <a:p>
            <a:pPr algn="ctr"/>
            <a:r>
              <a:rPr lang="en-US" b="1" i="1" dirty="0" smtClean="0"/>
              <a:t>Recently</a:t>
            </a:r>
            <a:r>
              <a:rPr lang="en-US" dirty="0" smtClean="0"/>
              <a:t>, it was discovered that the near infrared spectrum and refractive index of water can be affected by a strong magnetic field. Some researchers have suggested  that the magnetic field somehow strengthens hydrogen bonds,  but the exact mechanism behind these results remains a mystery.</a:t>
            </a:r>
            <a:endParaRPr lang="en-US" dirty="0">
              <a:ln>
                <a:solidFill>
                  <a:schemeClr val="tx2">
                    <a:lumMod val="75000"/>
                  </a:schemeClr>
                </a:solidFill>
              </a:ln>
              <a:solidFill>
                <a:schemeClr val="tx2">
                  <a:lumMod val="75000"/>
                </a:schemeClr>
              </a:solidFill>
            </a:endParaRPr>
          </a:p>
        </p:txBody>
      </p:sp>
      <p:sp>
        <p:nvSpPr>
          <p:cNvPr id="19458" name="AutoShape 2" descr="https://upload.wikimedia.org/wikipedia/commons/1/15/Water-elpot-transparent-3D-balls.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524000" y="1905000"/>
            <a:ext cx="1011815" cy="369332"/>
          </a:xfrm>
          <a:prstGeom prst="rect">
            <a:avLst/>
          </a:prstGeom>
          <a:noFill/>
        </p:spPr>
        <p:txBody>
          <a:bodyPr wrap="none" rtlCol="0">
            <a:spAutoFit/>
          </a:bodyPr>
          <a:lstStyle/>
          <a:p>
            <a:r>
              <a:rPr lang="en-US" b="1" dirty="0" smtClean="0"/>
              <a:t>Our Idea</a:t>
            </a:r>
            <a:endParaRPr lang="en-US" b="1" dirty="0"/>
          </a:p>
        </p:txBody>
      </p:sp>
      <p:sp>
        <p:nvSpPr>
          <p:cNvPr id="9" name="TextBox 8"/>
          <p:cNvSpPr txBox="1"/>
          <p:nvPr/>
        </p:nvSpPr>
        <p:spPr>
          <a:xfrm>
            <a:off x="1447800" y="2408872"/>
            <a:ext cx="5181600" cy="2031325"/>
          </a:xfrm>
          <a:prstGeom prst="rect">
            <a:avLst/>
          </a:prstGeom>
          <a:noFill/>
        </p:spPr>
        <p:txBody>
          <a:bodyPr wrap="square" rtlCol="0">
            <a:spAutoFit/>
          </a:bodyPr>
          <a:lstStyle/>
          <a:p>
            <a:pPr algn="ctr"/>
            <a:r>
              <a:rPr lang="en-US" dirty="0" smtClean="0"/>
              <a:t>We thought about the effect of an external uniform magnetic field to be applied on the water stream and then use this water instead of normal drinking water in a very common medical process “chelation” of heavy metals from the blood by a famous chemical chelator to find out the enhancement chance by using magnetized water</a:t>
            </a:r>
            <a:endParaRPr lang="en-US" dirty="0"/>
          </a:p>
        </p:txBody>
      </p:sp>
      <p:sp>
        <p:nvSpPr>
          <p:cNvPr id="16386" name="AutoShape 2" descr="http://inoholics.com/wp-content/uploads/2013/06/IDEA-MAN-iStock_000017496132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http://inoholics.com/wp-content/uploads/2013/06/IDEA-MAN-iStock_000017496132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business-man-has-idea-vector-illustration-cartoon-35110218.jpg"/>
          <p:cNvPicPr>
            <a:picLocks noChangeAspect="1"/>
          </p:cNvPicPr>
          <p:nvPr/>
        </p:nvPicPr>
        <p:blipFill>
          <a:blip r:embed="rId3" cstate="print"/>
          <a:srcRect r="19708"/>
          <a:stretch>
            <a:fillRect/>
          </a:stretch>
        </p:blipFill>
        <p:spPr>
          <a:xfrm>
            <a:off x="7010400" y="838200"/>
            <a:ext cx="1482969" cy="3505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6" name="AutoShape 2" descr="http://inoholics.com/wp-content/uploads/2013/06/IDEA-MAN-iStock_000017496132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http://inoholics.com/wp-content/uploads/2013/06/IDEA-MAN-iStock_000017496132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524000" y="3365292"/>
            <a:ext cx="2557944" cy="369332"/>
          </a:xfrm>
          <a:prstGeom prst="rect">
            <a:avLst/>
          </a:prstGeom>
          <a:noFill/>
        </p:spPr>
        <p:txBody>
          <a:bodyPr wrap="none" rtlCol="0">
            <a:spAutoFit/>
          </a:bodyPr>
          <a:lstStyle/>
          <a:p>
            <a:r>
              <a:rPr lang="en-US" b="1" dirty="0" smtClean="0"/>
              <a:t>Common lead </a:t>
            </a:r>
            <a:r>
              <a:rPr lang="en-US" b="1" dirty="0" err="1" smtClean="0"/>
              <a:t>chelators</a:t>
            </a:r>
            <a:r>
              <a:rPr lang="en-US" b="1" dirty="0" smtClean="0"/>
              <a:t> :</a:t>
            </a:r>
            <a:endParaRPr lang="en-US" b="1" dirty="0"/>
          </a:p>
        </p:txBody>
      </p:sp>
      <p:sp>
        <p:nvSpPr>
          <p:cNvPr id="15" name="TextBox 14"/>
          <p:cNvSpPr txBox="1"/>
          <p:nvPr/>
        </p:nvSpPr>
        <p:spPr>
          <a:xfrm>
            <a:off x="2209800" y="3886200"/>
            <a:ext cx="2286000" cy="1200329"/>
          </a:xfrm>
          <a:prstGeom prst="rect">
            <a:avLst/>
          </a:prstGeom>
          <a:noFill/>
        </p:spPr>
        <p:txBody>
          <a:bodyPr wrap="square" rtlCol="0">
            <a:spAutoFit/>
          </a:bodyPr>
          <a:lstStyle/>
          <a:p>
            <a:r>
              <a:rPr lang="en-US" dirty="0" smtClean="0"/>
              <a:t>DMSA</a:t>
            </a:r>
          </a:p>
          <a:p>
            <a:r>
              <a:rPr lang="en-US" dirty="0" smtClean="0"/>
              <a:t>EDTA</a:t>
            </a:r>
          </a:p>
          <a:p>
            <a:r>
              <a:rPr lang="en-US" i="1" dirty="0" smtClean="0"/>
              <a:t>Angelica </a:t>
            </a:r>
            <a:r>
              <a:rPr lang="en-US" i="1" dirty="0" err="1" smtClean="0"/>
              <a:t>Officinalis</a:t>
            </a:r>
            <a:endParaRPr lang="en-US" i="1" dirty="0" smtClean="0"/>
          </a:p>
          <a:p>
            <a:r>
              <a:rPr lang="en-US" dirty="0" err="1" smtClean="0"/>
              <a:t>Vit</a:t>
            </a:r>
            <a:r>
              <a:rPr lang="en-US" dirty="0" smtClean="0"/>
              <a:t>. C</a:t>
            </a:r>
            <a:endParaRPr lang="en-US" dirty="0"/>
          </a:p>
        </p:txBody>
      </p:sp>
      <p:sp>
        <p:nvSpPr>
          <p:cNvPr id="17" name="TextBox 16"/>
          <p:cNvSpPr txBox="1"/>
          <p:nvPr/>
        </p:nvSpPr>
        <p:spPr>
          <a:xfrm>
            <a:off x="1524000" y="1267599"/>
            <a:ext cx="3227871" cy="369332"/>
          </a:xfrm>
          <a:prstGeom prst="rect">
            <a:avLst/>
          </a:prstGeom>
          <a:noFill/>
        </p:spPr>
        <p:txBody>
          <a:bodyPr wrap="none" rtlCol="0">
            <a:spAutoFit/>
          </a:bodyPr>
          <a:lstStyle/>
          <a:p>
            <a:r>
              <a:rPr lang="en-US" b="1" dirty="0" smtClean="0"/>
              <a:t>What is the chelation therapy  ?</a:t>
            </a:r>
            <a:endParaRPr lang="en-US" b="1" dirty="0"/>
          </a:p>
        </p:txBody>
      </p:sp>
      <p:sp>
        <p:nvSpPr>
          <p:cNvPr id="18" name="TextBox 17"/>
          <p:cNvSpPr txBox="1"/>
          <p:nvPr/>
        </p:nvSpPr>
        <p:spPr>
          <a:xfrm>
            <a:off x="1447800" y="1771471"/>
            <a:ext cx="4800600" cy="1200329"/>
          </a:xfrm>
          <a:prstGeom prst="rect">
            <a:avLst/>
          </a:prstGeom>
          <a:noFill/>
        </p:spPr>
        <p:txBody>
          <a:bodyPr wrap="square" rtlCol="0">
            <a:spAutoFit/>
          </a:bodyPr>
          <a:lstStyle/>
          <a:p>
            <a:pPr algn="ctr"/>
            <a:r>
              <a:rPr lang="en-US" dirty="0" smtClean="0"/>
              <a:t>It is a medical procedure that involves the administration of chelating agents to remove heavy metals from the body. Chelation therapy has a long history of use in clinical toxicology</a:t>
            </a:r>
            <a:endParaRPr lang="en-US" dirty="0"/>
          </a:p>
        </p:txBody>
      </p:sp>
      <p:pic>
        <p:nvPicPr>
          <p:cNvPr id="19" name="Picture 18" descr="horlc_3.jpg"/>
          <p:cNvPicPr>
            <a:picLocks noChangeAspect="1"/>
          </p:cNvPicPr>
          <p:nvPr/>
        </p:nvPicPr>
        <p:blipFill>
          <a:blip r:embed="rId3" cstate="print"/>
          <a:srcRect l="19459" r="20000"/>
          <a:stretch>
            <a:fillRect/>
          </a:stretch>
        </p:blipFill>
        <p:spPr>
          <a:xfrm>
            <a:off x="7391400" y="1447800"/>
            <a:ext cx="1430089" cy="2362200"/>
          </a:xfrm>
          <a:prstGeom prst="rect">
            <a:avLst/>
          </a:prstGeom>
        </p:spPr>
      </p:pic>
      <p:pic>
        <p:nvPicPr>
          <p:cNvPr id="20" name="Picture 19" descr="New-EDTA-Bottle-e1400005630579.jpg"/>
          <p:cNvPicPr>
            <a:picLocks noChangeAspect="1"/>
          </p:cNvPicPr>
          <p:nvPr/>
        </p:nvPicPr>
        <p:blipFill>
          <a:blip r:embed="rId4" cstate="print"/>
          <a:stretch>
            <a:fillRect/>
          </a:stretch>
        </p:blipFill>
        <p:spPr>
          <a:xfrm>
            <a:off x="6248400" y="2209800"/>
            <a:ext cx="1219200" cy="23286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371600" y="990600"/>
            <a:ext cx="816249" cy="369332"/>
          </a:xfrm>
          <a:prstGeom prst="rect">
            <a:avLst/>
          </a:prstGeom>
          <a:noFill/>
        </p:spPr>
        <p:txBody>
          <a:bodyPr wrap="none" rtlCol="0">
            <a:spAutoFit/>
          </a:bodyPr>
          <a:lstStyle/>
          <a:p>
            <a:r>
              <a:rPr lang="en-US" dirty="0" smtClean="0">
                <a:ln>
                  <a:solidFill>
                    <a:sysClr val="windowText" lastClr="000000"/>
                  </a:solidFill>
                </a:ln>
                <a:solidFill>
                  <a:sysClr val="windowText" lastClr="000000"/>
                </a:solidFill>
              </a:rPr>
              <a:t>Design</a:t>
            </a:r>
            <a:endParaRPr lang="en-US" dirty="0">
              <a:ln>
                <a:solidFill>
                  <a:sysClr val="windowText" lastClr="000000"/>
                </a:solidFill>
              </a:ln>
              <a:solidFill>
                <a:sysClr val="windowText" lastClr="000000"/>
              </a:solidFill>
            </a:endParaRPr>
          </a:p>
        </p:txBody>
      </p:sp>
      <p:sp>
        <p:nvSpPr>
          <p:cNvPr id="11" name="Rounded Rectangle 10"/>
          <p:cNvSpPr/>
          <p:nvPr/>
        </p:nvSpPr>
        <p:spPr>
          <a:xfrm>
            <a:off x="2667000" y="1371600"/>
            <a:ext cx="4114800" cy="6858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Experimental animals (rabbits)</a:t>
            </a:r>
          </a:p>
          <a:p>
            <a:pPr algn="ctr"/>
            <a:r>
              <a:rPr lang="en-US" dirty="0" smtClean="0"/>
              <a:t> N = 67</a:t>
            </a:r>
            <a:endParaRPr lang="en-US" dirty="0"/>
          </a:p>
        </p:txBody>
      </p:sp>
      <p:sp>
        <p:nvSpPr>
          <p:cNvPr id="12" name="Rounded Rectangle 11"/>
          <p:cNvSpPr/>
          <p:nvPr/>
        </p:nvSpPr>
        <p:spPr>
          <a:xfrm>
            <a:off x="413480" y="2529590"/>
            <a:ext cx="1600200" cy="234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 Group</a:t>
            </a:r>
          </a:p>
          <a:p>
            <a:pPr algn="ctr"/>
            <a:r>
              <a:rPr lang="en-US" dirty="0" smtClean="0"/>
              <a:t>N = 10</a:t>
            </a:r>
          </a:p>
          <a:p>
            <a:pPr algn="ctr"/>
            <a:r>
              <a:rPr lang="en-US" dirty="0" smtClean="0"/>
              <a:t>Neither receive lead intoxication nor any treatment</a:t>
            </a:r>
            <a:endParaRPr lang="en-US" dirty="0"/>
          </a:p>
        </p:txBody>
      </p:sp>
      <p:sp>
        <p:nvSpPr>
          <p:cNvPr id="19" name="Rounded Rectangle 18"/>
          <p:cNvSpPr/>
          <p:nvPr/>
        </p:nvSpPr>
        <p:spPr>
          <a:xfrm>
            <a:off x="2092378" y="2529590"/>
            <a:ext cx="1600200" cy="234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2</a:t>
            </a:r>
          </a:p>
          <a:p>
            <a:pPr algn="ctr"/>
            <a:r>
              <a:rPr lang="en-US" dirty="0" smtClean="0"/>
              <a:t>Animals received MTW instead of normal drinking water</a:t>
            </a:r>
          </a:p>
        </p:txBody>
      </p:sp>
      <p:sp>
        <p:nvSpPr>
          <p:cNvPr id="20" name="Rounded Rectangle 19"/>
          <p:cNvSpPr/>
          <p:nvPr/>
        </p:nvSpPr>
        <p:spPr>
          <a:xfrm>
            <a:off x="3786267" y="2529590"/>
            <a:ext cx="1600200" cy="234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3</a:t>
            </a:r>
          </a:p>
          <a:p>
            <a:pPr algn="ctr"/>
            <a:r>
              <a:rPr lang="en-US" dirty="0" smtClean="0"/>
              <a:t>Animals received lead ions for 21 days with no treatment</a:t>
            </a:r>
            <a:endParaRPr lang="en-US" dirty="0"/>
          </a:p>
        </p:txBody>
      </p:sp>
      <p:sp>
        <p:nvSpPr>
          <p:cNvPr id="21" name="Rounded Rectangle 20"/>
          <p:cNvSpPr/>
          <p:nvPr/>
        </p:nvSpPr>
        <p:spPr>
          <a:xfrm>
            <a:off x="5480156" y="2529590"/>
            <a:ext cx="1600200" cy="31854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4</a:t>
            </a:r>
          </a:p>
          <a:p>
            <a:pPr algn="ctr"/>
            <a:r>
              <a:rPr lang="en-US" dirty="0" smtClean="0"/>
              <a:t>Animals received lead ions for 21 days with application of DMSA as a chelator with normal drinking water</a:t>
            </a:r>
            <a:endParaRPr lang="en-US" dirty="0"/>
          </a:p>
        </p:txBody>
      </p:sp>
      <p:sp>
        <p:nvSpPr>
          <p:cNvPr id="23" name="Rounded Rectangle 22"/>
          <p:cNvSpPr/>
          <p:nvPr/>
        </p:nvSpPr>
        <p:spPr>
          <a:xfrm>
            <a:off x="7144063" y="2529590"/>
            <a:ext cx="1600200" cy="31854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 4</a:t>
            </a:r>
          </a:p>
          <a:p>
            <a:pPr algn="ctr"/>
            <a:r>
              <a:rPr lang="en-US" dirty="0" smtClean="0"/>
              <a:t>Animals received lead ions for 21 days with application of DMSA as a chelator with MT water</a:t>
            </a:r>
            <a:endParaRPr lang="en-US" dirty="0"/>
          </a:p>
        </p:txBody>
      </p:sp>
      <p:cxnSp>
        <p:nvCxnSpPr>
          <p:cNvPr id="25" name="Straight Connector 24"/>
          <p:cNvCxnSpPr>
            <a:stCxn id="11" idx="2"/>
          </p:cNvCxnSpPr>
          <p:nvPr/>
        </p:nvCxnSpPr>
        <p:spPr>
          <a:xfrm>
            <a:off x="4724400" y="20574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9200" y="2286000"/>
            <a:ext cx="670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19200" y="2286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95600" y="2286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0" y="2286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248400" y="22860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924800" y="2286000"/>
            <a:ext cx="0" cy="228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 layout-2.jpg"/>
          <p:cNvPicPr>
            <a:picLocks noGrp="1" noChangeAspect="1"/>
          </p:cNvPicPr>
          <p:nvPr>
            <p:ph idx="1"/>
          </p:nvPr>
        </p:nvPicPr>
        <p:blipFill>
          <a:blip r:embed="rId2" cstate="print"/>
          <a:stretch>
            <a:fillRect/>
          </a:stretch>
        </p:blipFill>
        <p:spPr>
          <a:xfrm>
            <a:off x="0" y="0"/>
            <a:ext cx="9146581" cy="6858000"/>
          </a:xfrm>
        </p:spPr>
      </p:pic>
      <p:sp>
        <p:nvSpPr>
          <p:cNvPr id="1026" name="AutoShape 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www.catandnat.com/content/wp-content/uploads/2014/09/wat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447800" y="685800"/>
            <a:ext cx="1262974" cy="369332"/>
          </a:xfrm>
          <a:prstGeom prst="rect">
            <a:avLst/>
          </a:prstGeom>
          <a:noFill/>
        </p:spPr>
        <p:txBody>
          <a:bodyPr wrap="none" rtlCol="0">
            <a:spAutoFit/>
          </a:bodyPr>
          <a:lstStyle/>
          <a:p>
            <a:r>
              <a:rPr lang="en-US" dirty="0" smtClean="0">
                <a:ln>
                  <a:solidFill>
                    <a:srgbClr val="C00000"/>
                  </a:solidFill>
                </a:ln>
                <a:solidFill>
                  <a:srgbClr val="C00000"/>
                </a:solidFill>
              </a:rPr>
              <a:t>Experiment</a:t>
            </a:r>
            <a:endParaRPr lang="en-US" dirty="0">
              <a:ln>
                <a:solidFill>
                  <a:srgbClr val="C00000"/>
                </a:solidFill>
              </a:ln>
              <a:solidFill>
                <a:srgbClr val="C00000"/>
              </a:solidFill>
            </a:endParaRPr>
          </a:p>
        </p:txBody>
      </p:sp>
      <p:sp>
        <p:nvSpPr>
          <p:cNvPr id="9" name="TextBox 8"/>
          <p:cNvSpPr txBox="1"/>
          <p:nvPr/>
        </p:nvSpPr>
        <p:spPr>
          <a:xfrm>
            <a:off x="1447800" y="1066800"/>
            <a:ext cx="6858000" cy="2862322"/>
          </a:xfrm>
          <a:prstGeom prst="rect">
            <a:avLst/>
          </a:prstGeom>
          <a:noFill/>
        </p:spPr>
        <p:txBody>
          <a:bodyPr wrap="square" rtlCol="0">
            <a:spAutoFit/>
          </a:bodyPr>
          <a:lstStyle/>
          <a:p>
            <a:r>
              <a:rPr lang="en-US" dirty="0" smtClean="0">
                <a:ln>
                  <a:solidFill>
                    <a:sysClr val="windowText" lastClr="000000"/>
                  </a:solidFill>
                </a:ln>
                <a:solidFill>
                  <a:sysClr val="windowText" lastClr="000000"/>
                </a:solidFill>
              </a:rPr>
              <a:t>After the incubation period, blood samples were collected from all animals in all groups and the following biochemical and biophysical assessments were carried out for each :</a:t>
            </a:r>
          </a:p>
          <a:p>
            <a:endParaRPr lang="en-US" dirty="0" smtClean="0">
              <a:ln>
                <a:solidFill>
                  <a:sysClr val="windowText" lastClr="000000"/>
                </a:solidFill>
              </a:ln>
              <a:solidFill>
                <a:sysClr val="windowText" lastClr="000000"/>
              </a:solidFill>
            </a:endParaRPr>
          </a:p>
          <a:p>
            <a:r>
              <a:rPr lang="en-US" dirty="0" smtClean="0">
                <a:ln>
                  <a:solidFill>
                    <a:sysClr val="windowText" lastClr="000000"/>
                  </a:solidFill>
                </a:ln>
                <a:solidFill>
                  <a:sysClr val="windowText" lastClr="000000"/>
                </a:solidFill>
              </a:rPr>
              <a:t>	-	Hemoglobin auto-oxidation rate</a:t>
            </a:r>
          </a:p>
          <a:p>
            <a:r>
              <a:rPr lang="en-US" dirty="0" smtClean="0">
                <a:ln>
                  <a:solidFill>
                    <a:sysClr val="windowText" lastClr="000000"/>
                  </a:solidFill>
                </a:ln>
                <a:solidFill>
                  <a:sysClr val="windowText" lastClr="000000"/>
                </a:solidFill>
              </a:rPr>
              <a:t>	-	Hemoglobin electrical conductivity</a:t>
            </a:r>
          </a:p>
          <a:p>
            <a:r>
              <a:rPr lang="en-US" dirty="0" smtClean="0">
                <a:ln>
                  <a:solidFill>
                    <a:sysClr val="windowText" lastClr="000000"/>
                  </a:solidFill>
                </a:ln>
                <a:solidFill>
                  <a:sysClr val="windowText" lastClr="000000"/>
                </a:solidFill>
              </a:rPr>
              <a:t>	-	Blood intrinsic viscosity</a:t>
            </a:r>
          </a:p>
          <a:p>
            <a:r>
              <a:rPr lang="en-US" dirty="0" smtClean="0">
                <a:ln>
                  <a:solidFill>
                    <a:sysClr val="windowText" lastClr="000000"/>
                  </a:solidFill>
                </a:ln>
                <a:solidFill>
                  <a:sysClr val="windowText" lastClr="000000"/>
                </a:solidFill>
              </a:rPr>
              <a:t>	-	Hemoglobin derivatives concentrations</a:t>
            </a:r>
          </a:p>
          <a:p>
            <a:r>
              <a:rPr lang="en-US" dirty="0" smtClean="0">
                <a:ln>
                  <a:solidFill>
                    <a:sysClr val="windowText" lastClr="000000"/>
                  </a:solidFill>
                </a:ln>
                <a:solidFill>
                  <a:sysClr val="windowText" lastClr="000000"/>
                </a:solidFill>
              </a:rPr>
              <a:t>	-	SOD and Glutathione </a:t>
            </a:r>
            <a:r>
              <a:rPr lang="en-US" dirty="0" err="1" smtClean="0">
                <a:ln>
                  <a:solidFill>
                    <a:sysClr val="windowText" lastClr="000000"/>
                  </a:solidFill>
                </a:ln>
                <a:solidFill>
                  <a:sysClr val="windowText" lastClr="000000"/>
                </a:solidFill>
              </a:rPr>
              <a:t>peroxidase</a:t>
            </a:r>
            <a:r>
              <a:rPr lang="en-US" dirty="0" smtClean="0">
                <a:ln>
                  <a:solidFill>
                    <a:sysClr val="windowText" lastClr="000000"/>
                  </a:solidFill>
                </a:ln>
                <a:solidFill>
                  <a:sysClr val="windowText" lastClr="000000"/>
                </a:solidFill>
              </a:rPr>
              <a:t> concentrations</a:t>
            </a:r>
          </a:p>
          <a:p>
            <a:r>
              <a:rPr lang="en-US" dirty="0" smtClean="0">
                <a:ln>
                  <a:solidFill>
                    <a:sysClr val="windowText" lastClr="000000"/>
                  </a:solidFill>
                </a:ln>
                <a:solidFill>
                  <a:sysClr val="windowText" lastClr="000000"/>
                </a:solidFill>
              </a:rPr>
              <a:t> </a:t>
            </a:r>
            <a:endParaRPr lang="en-US" dirty="0">
              <a:ln>
                <a:solidFill>
                  <a:sysClr val="windowText" lastClr="000000"/>
                </a:solidFill>
              </a:ln>
              <a:solidFill>
                <a:sysClr val="windowText" lastClr="000000"/>
              </a:solidFill>
            </a:endParaRPr>
          </a:p>
        </p:txBody>
      </p:sp>
      <p:sp>
        <p:nvSpPr>
          <p:cNvPr id="14338" name="AutoShape 2" descr="https://scicomnl.files.wordpress.com/2014/06/lab-glassware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39" name="Picture 3" descr="F:\KSA\Images\College ImGES\DSC_0075.JPG"/>
          <p:cNvPicPr>
            <a:picLocks noChangeAspect="1" noChangeArrowheads="1"/>
          </p:cNvPicPr>
          <p:nvPr/>
        </p:nvPicPr>
        <p:blipFill>
          <a:blip r:embed="rId3" cstate="print"/>
          <a:srcRect/>
          <a:stretch>
            <a:fillRect/>
          </a:stretch>
        </p:blipFill>
        <p:spPr bwMode="auto">
          <a:xfrm>
            <a:off x="457200" y="3787599"/>
            <a:ext cx="4038600" cy="2683051"/>
          </a:xfrm>
          <a:prstGeom prst="rect">
            <a:avLst/>
          </a:prstGeom>
          <a:noFill/>
        </p:spPr>
      </p:pic>
      <p:pic>
        <p:nvPicPr>
          <p:cNvPr id="14340" name="Picture 4" descr="F:\KSA\Images\College ImGES\DSC_0003.JPG"/>
          <p:cNvPicPr>
            <a:picLocks noChangeAspect="1" noChangeArrowheads="1"/>
          </p:cNvPicPr>
          <p:nvPr/>
        </p:nvPicPr>
        <p:blipFill>
          <a:blip r:embed="rId4" cstate="print"/>
          <a:srcRect/>
          <a:stretch>
            <a:fillRect/>
          </a:stretch>
        </p:blipFill>
        <p:spPr bwMode="auto">
          <a:xfrm>
            <a:off x="4648200" y="3810000"/>
            <a:ext cx="3886200" cy="263353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809</Words>
  <Application>Microsoft Office PowerPoint</Application>
  <PresentationFormat>On-screen Show (4:3)</PresentationFormat>
  <Paragraphs>204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DELLL</dc:creator>
  <cp:lastModifiedBy>Abdul Hakeem</cp:lastModifiedBy>
  <cp:revision>35</cp:revision>
  <dcterms:created xsi:type="dcterms:W3CDTF">2015-10-06T09:12:01Z</dcterms:created>
  <dcterms:modified xsi:type="dcterms:W3CDTF">2015-10-28T13:00:43Z</dcterms:modified>
</cp:coreProperties>
</file>