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3" r:id="rId3"/>
    <p:sldId id="266" r:id="rId4"/>
    <p:sldId id="267" r:id="rId5"/>
    <p:sldId id="270" r:id="rId6"/>
    <p:sldId id="268" r:id="rId7"/>
    <p:sldId id="269" r:id="rId8"/>
    <p:sldId id="271" r:id="rId9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37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08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B590E-26CF-4619-822C-5DA65B9889C8}" type="datetimeFigureOut">
              <a:rPr lang="nb-NO" smtClean="0"/>
              <a:pPr/>
              <a:t>09.12.2015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7965A-169B-4DC6-81D8-BDD3F281B81D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="" val="1221797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B590E-26CF-4619-822C-5DA65B9889C8}" type="datetimeFigureOut">
              <a:rPr lang="nb-NO" smtClean="0"/>
              <a:pPr/>
              <a:t>09.12.2015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7965A-169B-4DC6-81D8-BDD3F281B81D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="" val="4267728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B590E-26CF-4619-822C-5DA65B9889C8}" type="datetimeFigureOut">
              <a:rPr lang="nb-NO" smtClean="0"/>
              <a:pPr/>
              <a:t>09.12.2015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7965A-169B-4DC6-81D8-BDD3F281B81D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="" val="42784659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B590E-26CF-4619-822C-5DA65B9889C8}" type="datetimeFigureOut">
              <a:rPr lang="nb-NO" smtClean="0"/>
              <a:pPr/>
              <a:t>09.12.2015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7965A-169B-4DC6-81D8-BDD3F281B81D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="" val="3458944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B590E-26CF-4619-822C-5DA65B9889C8}" type="datetimeFigureOut">
              <a:rPr lang="nb-NO" smtClean="0"/>
              <a:pPr/>
              <a:t>09.12.2015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7965A-169B-4DC6-81D8-BDD3F281B81D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="" val="4076030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B590E-26CF-4619-822C-5DA65B9889C8}" type="datetimeFigureOut">
              <a:rPr lang="nb-NO" smtClean="0"/>
              <a:pPr/>
              <a:t>09.12.2015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7965A-169B-4DC6-81D8-BDD3F281B81D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="" val="1286361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B590E-26CF-4619-822C-5DA65B9889C8}" type="datetimeFigureOut">
              <a:rPr lang="nb-NO" smtClean="0"/>
              <a:pPr/>
              <a:t>09.12.2015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7965A-169B-4DC6-81D8-BDD3F281B81D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="" val="4073632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B590E-26CF-4619-822C-5DA65B9889C8}" type="datetimeFigureOut">
              <a:rPr lang="nb-NO" smtClean="0"/>
              <a:pPr/>
              <a:t>09.12.2015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7965A-169B-4DC6-81D8-BDD3F281B81D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="" val="81812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B590E-26CF-4619-822C-5DA65B9889C8}" type="datetimeFigureOut">
              <a:rPr lang="nb-NO" smtClean="0"/>
              <a:pPr/>
              <a:t>09.12.2015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7965A-169B-4DC6-81D8-BDD3F281B81D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="" val="1177541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B590E-26CF-4619-822C-5DA65B9889C8}" type="datetimeFigureOut">
              <a:rPr lang="nb-NO" smtClean="0"/>
              <a:pPr/>
              <a:t>09.12.2015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7965A-169B-4DC6-81D8-BDD3F281B81D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="" val="1524018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B590E-26CF-4619-822C-5DA65B9889C8}" type="datetimeFigureOut">
              <a:rPr lang="nb-NO" smtClean="0"/>
              <a:pPr/>
              <a:t>09.12.2015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7965A-169B-4DC6-81D8-BDD3F281B81D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="" val="2347169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DB590E-26CF-4619-822C-5DA65B9889C8}" type="datetimeFigureOut">
              <a:rPr lang="nb-NO" smtClean="0"/>
              <a:pPr/>
              <a:t>09.12.2015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17965A-169B-4DC6-81D8-BDD3F281B81D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="" val="2887576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no/url?sa=i&amp;rct=j&amp;q=&amp;esrc=s&amp;source=images&amp;cd=&amp;cad=rja&amp;uact=8&amp;ved=0CAcQjRxqFQoTCJ7p692iwMgCFQF8cgodnxsFoA&amp;url=http://www.drmasiello.com/osteopathy/history/&amp;psig=AFQjCNHWJ2GqVVa1td7K70PUO_QQpPyVPA&amp;ust=1444853987132823" TargetMode="Externa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google.no/url?sa=i&amp;rct=j&amp;q=&amp;esrc=s&amp;source=images&amp;cd=&amp;cad=rja&amp;uact=8&amp;ved=0CAcQjRxqFQoTCOzJmYalwMgCFYIPcgodLokGEQ&amp;url=http://www.medicine-in-motion.com/Osteopathic_medicine.htm&amp;psig=AFQjCNFc0gX7AJY0hfJQoe7kEHAD3pbrkw&amp;ust=1444854619125266" TargetMode="Externa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>
                <a:latin typeface="Times New Roman" pitchFamily="18" charset="0"/>
                <a:cs typeface="Times New Roman" pitchFamily="18" charset="0"/>
              </a:rPr>
              <a:t>OSTEOPATHY</a:t>
            </a:r>
            <a:endParaRPr lang="nb-NO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Plassholder for innhold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nb-NO" dirty="0" smtClean="0">
                <a:latin typeface="Comic Sans MS" panose="030F0702030302020204" pitchFamily="66" charset="0"/>
              </a:rPr>
              <a:t>     </a:t>
            </a:r>
            <a:r>
              <a:rPr lang="nb-NO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nb-NO" dirty="0" err="1">
                <a:latin typeface="Times New Roman" pitchFamily="18" charset="0"/>
                <a:cs typeface="Times New Roman" pitchFamily="18" charset="0"/>
              </a:rPr>
              <a:t>drug-free</a:t>
            </a:r>
            <a:r>
              <a:rPr lang="nb-NO" dirty="0">
                <a:latin typeface="Times New Roman" pitchFamily="18" charset="0"/>
                <a:cs typeface="Times New Roman" pitchFamily="18" charset="0"/>
              </a:rPr>
              <a:t> non-</a:t>
            </a:r>
            <a:r>
              <a:rPr lang="nb-NO" dirty="0" err="1">
                <a:latin typeface="Times New Roman" pitchFamily="18" charset="0"/>
                <a:cs typeface="Times New Roman" pitchFamily="18" charset="0"/>
              </a:rPr>
              <a:t>invasive</a:t>
            </a:r>
            <a:r>
              <a:rPr lang="nb-NO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b-NO" dirty="0" smtClean="0">
                <a:latin typeface="Times New Roman" pitchFamily="18" charset="0"/>
                <a:cs typeface="Times New Roman" pitchFamily="18" charset="0"/>
              </a:rPr>
              <a:t>manual</a:t>
            </a:r>
          </a:p>
          <a:p>
            <a:pPr marL="0" indent="0" algn="ctr">
              <a:buNone/>
            </a:pPr>
            <a:r>
              <a:rPr lang="nb-NO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nb-NO" dirty="0" err="1" smtClean="0">
                <a:latin typeface="Times New Roman" pitchFamily="18" charset="0"/>
                <a:cs typeface="Times New Roman" pitchFamily="18" charset="0"/>
              </a:rPr>
              <a:t>medicine</a:t>
            </a:r>
            <a:r>
              <a:rPr lang="nb-NO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b-NO" dirty="0" err="1">
                <a:latin typeface="Times New Roman" pitchFamily="18" charset="0"/>
                <a:cs typeface="Times New Roman" pitchFamily="18" charset="0"/>
              </a:rPr>
              <a:t>that</a:t>
            </a:r>
            <a:r>
              <a:rPr lang="nb-NO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b-NO" dirty="0" err="1">
                <a:latin typeface="Times New Roman" pitchFamily="18" charset="0"/>
                <a:cs typeface="Times New Roman" pitchFamily="18" charset="0"/>
              </a:rPr>
              <a:t>focuses</a:t>
            </a:r>
            <a:r>
              <a:rPr lang="nb-NO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b-NO" dirty="0" err="1">
                <a:latin typeface="Times New Roman" pitchFamily="18" charset="0"/>
                <a:cs typeface="Times New Roman" pitchFamily="18" charset="0"/>
              </a:rPr>
              <a:t>on</a:t>
            </a:r>
            <a:r>
              <a:rPr lang="nb-NO" dirty="0">
                <a:latin typeface="Times New Roman" pitchFamily="18" charset="0"/>
                <a:cs typeface="Times New Roman" pitchFamily="18" charset="0"/>
              </a:rPr>
              <a:t> total </a:t>
            </a:r>
            <a:r>
              <a:rPr lang="nb-NO" dirty="0" smtClean="0">
                <a:latin typeface="Times New Roman" pitchFamily="18" charset="0"/>
                <a:cs typeface="Times New Roman" pitchFamily="18" charset="0"/>
              </a:rPr>
              <a:t>body</a:t>
            </a:r>
          </a:p>
          <a:p>
            <a:pPr marL="0" indent="0" algn="ctr">
              <a:buNone/>
            </a:pPr>
            <a:r>
              <a:rPr lang="nb-NO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nb-NO" dirty="0" err="1" smtClean="0">
                <a:latin typeface="Times New Roman" pitchFamily="18" charset="0"/>
                <a:cs typeface="Times New Roman" pitchFamily="18" charset="0"/>
              </a:rPr>
              <a:t>health</a:t>
            </a:r>
            <a:r>
              <a:rPr lang="nb-NO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b-NO" dirty="0">
                <a:latin typeface="Times New Roman" pitchFamily="18" charset="0"/>
                <a:cs typeface="Times New Roman" pitchFamily="18" charset="0"/>
              </a:rPr>
              <a:t>by </a:t>
            </a:r>
            <a:r>
              <a:rPr lang="nb-NO" dirty="0" err="1" smtClean="0">
                <a:latin typeface="Times New Roman" pitchFamily="18" charset="0"/>
                <a:cs typeface="Times New Roman" pitchFamily="18" charset="0"/>
              </a:rPr>
              <a:t>influencing</a:t>
            </a:r>
            <a:r>
              <a:rPr lang="nb-NO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b-NO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nb-NO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b-NO" dirty="0" err="1">
                <a:latin typeface="Times New Roman" pitchFamily="18" charset="0"/>
                <a:cs typeface="Times New Roman" pitchFamily="18" charset="0"/>
              </a:rPr>
              <a:t>musculoskeletal</a:t>
            </a:r>
            <a:r>
              <a:rPr lang="nb-NO" dirty="0">
                <a:latin typeface="Times New Roman" pitchFamily="18" charset="0"/>
                <a:cs typeface="Times New Roman" pitchFamily="18" charset="0"/>
              </a:rPr>
              <a:t> </a:t>
            </a:r>
            <a:endParaRPr lang="nb-NO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nb-NO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nb-NO" dirty="0" err="1" smtClean="0">
                <a:latin typeface="Times New Roman" pitchFamily="18" charset="0"/>
                <a:cs typeface="Times New Roman" pitchFamily="18" charset="0"/>
              </a:rPr>
              <a:t>framework</a:t>
            </a:r>
            <a:r>
              <a:rPr lang="nb-NO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nb-NO" dirty="0" err="1" smtClean="0">
                <a:latin typeface="Times New Roman" pitchFamily="18" charset="0"/>
                <a:cs typeface="Times New Roman" pitchFamily="18" charset="0"/>
              </a:rPr>
              <a:t>including</a:t>
            </a:r>
            <a:r>
              <a:rPr lang="nb-NO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b-NO" dirty="0">
                <a:latin typeface="Times New Roman" pitchFamily="18" charset="0"/>
                <a:cs typeface="Times New Roman" pitchFamily="18" charset="0"/>
              </a:rPr>
              <a:t>joints, </a:t>
            </a:r>
            <a:r>
              <a:rPr lang="nb-NO" dirty="0" err="1" smtClean="0">
                <a:latin typeface="Times New Roman" pitchFamily="18" charset="0"/>
                <a:cs typeface="Times New Roman" pitchFamily="18" charset="0"/>
              </a:rPr>
              <a:t>muscles</a:t>
            </a:r>
            <a:r>
              <a:rPr lang="nb-NO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0" indent="0" algn="ctr">
              <a:buNone/>
            </a:pPr>
            <a:r>
              <a:rPr lang="nb-NO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nb-NO" dirty="0" err="1" smtClean="0">
                <a:latin typeface="Times New Roman" pitchFamily="18" charset="0"/>
                <a:cs typeface="Times New Roman" pitchFamily="18" charset="0"/>
              </a:rPr>
              <a:t>internal</a:t>
            </a:r>
            <a:r>
              <a:rPr lang="nb-NO" dirty="0" smtClean="0">
                <a:latin typeface="Times New Roman" pitchFamily="18" charset="0"/>
                <a:cs typeface="Times New Roman" pitchFamily="18" charset="0"/>
              </a:rPr>
              <a:t> organs and </a:t>
            </a:r>
            <a:r>
              <a:rPr lang="nb-NO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nb-NO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b-NO" dirty="0" err="1" smtClean="0">
                <a:latin typeface="Times New Roman" pitchFamily="18" charset="0"/>
                <a:cs typeface="Times New Roman" pitchFamily="18" charset="0"/>
              </a:rPr>
              <a:t>nerverous</a:t>
            </a:r>
            <a:r>
              <a:rPr lang="nb-NO" dirty="0" smtClean="0">
                <a:latin typeface="Times New Roman" pitchFamily="18" charset="0"/>
                <a:cs typeface="Times New Roman" pitchFamily="18" charset="0"/>
              </a:rPr>
              <a:t> system.</a:t>
            </a:r>
          </a:p>
          <a:p>
            <a:pPr marL="0" indent="0" algn="ctr">
              <a:buNone/>
            </a:pPr>
            <a:r>
              <a:rPr lang="nb-NO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 algn="ctr">
              <a:buNone/>
            </a:pPr>
            <a:r>
              <a:rPr lang="nb-NO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nb-NO" dirty="0" err="1" smtClean="0">
                <a:latin typeface="Times New Roman" pitchFamily="18" charset="0"/>
                <a:cs typeface="Times New Roman" pitchFamily="18" charset="0"/>
              </a:rPr>
              <a:t>Its</a:t>
            </a:r>
            <a:r>
              <a:rPr lang="nb-NO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b-NO" dirty="0" err="1">
                <a:latin typeface="Times New Roman" pitchFamily="18" charset="0"/>
                <a:cs typeface="Times New Roman" pitchFamily="18" charset="0"/>
              </a:rPr>
              <a:t>aim</a:t>
            </a:r>
            <a:r>
              <a:rPr lang="nb-NO" dirty="0">
                <a:latin typeface="Times New Roman" pitchFamily="18" charset="0"/>
                <a:cs typeface="Times New Roman" pitchFamily="18" charset="0"/>
              </a:rPr>
              <a:t> is to </a:t>
            </a:r>
            <a:r>
              <a:rPr lang="nb-NO" dirty="0" err="1" smtClean="0">
                <a:latin typeface="Times New Roman" pitchFamily="18" charset="0"/>
                <a:cs typeface="Times New Roman" pitchFamily="18" charset="0"/>
              </a:rPr>
              <a:t>look</a:t>
            </a:r>
            <a:r>
              <a:rPr lang="nb-NO" dirty="0" smtClean="0">
                <a:latin typeface="Times New Roman" pitchFamily="18" charset="0"/>
                <a:cs typeface="Times New Roman" pitchFamily="18" charset="0"/>
              </a:rPr>
              <a:t> at </a:t>
            </a:r>
            <a:r>
              <a:rPr lang="nb-NO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nb-NO" dirty="0" smtClean="0">
                <a:latin typeface="Times New Roman" pitchFamily="18" charset="0"/>
                <a:cs typeface="Times New Roman" pitchFamily="18" charset="0"/>
              </a:rPr>
              <a:t> body as a </a:t>
            </a:r>
            <a:r>
              <a:rPr lang="nb-NO" dirty="0" err="1" smtClean="0">
                <a:latin typeface="Times New Roman" pitchFamily="18" charset="0"/>
                <a:cs typeface="Times New Roman" pitchFamily="18" charset="0"/>
              </a:rPr>
              <a:t>unit</a:t>
            </a:r>
            <a:r>
              <a:rPr lang="nb-NO" dirty="0" smtClean="0">
                <a:latin typeface="Times New Roman" pitchFamily="18" charset="0"/>
                <a:cs typeface="Times New Roman" pitchFamily="18" charset="0"/>
              </a:rPr>
              <a:t> and </a:t>
            </a:r>
          </a:p>
          <a:p>
            <a:pPr marL="0" indent="0" algn="ctr">
              <a:buNone/>
            </a:pPr>
            <a:r>
              <a:rPr lang="nb-NO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nb-NO" dirty="0" err="1" smtClean="0">
                <a:latin typeface="Times New Roman" pitchFamily="18" charset="0"/>
                <a:cs typeface="Times New Roman" pitchFamily="18" charset="0"/>
              </a:rPr>
              <a:t>positively</a:t>
            </a:r>
            <a:r>
              <a:rPr lang="nb-NO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b-NO" dirty="0" err="1">
                <a:latin typeface="Times New Roman" pitchFamily="18" charset="0"/>
                <a:cs typeface="Times New Roman" pitchFamily="18" charset="0"/>
              </a:rPr>
              <a:t>affect</a:t>
            </a:r>
            <a:r>
              <a:rPr lang="nb-NO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b-NO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nb-NO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b-NO" dirty="0" smtClean="0">
                <a:latin typeface="Times New Roman" pitchFamily="18" charset="0"/>
                <a:cs typeface="Times New Roman" pitchFamily="18" charset="0"/>
              </a:rPr>
              <a:t>all he </a:t>
            </a:r>
            <a:r>
              <a:rPr lang="nb-NO" dirty="0" err="1" smtClean="0">
                <a:latin typeface="Times New Roman" pitchFamily="18" charset="0"/>
                <a:cs typeface="Times New Roman" pitchFamily="18" charset="0"/>
              </a:rPr>
              <a:t>regulatory</a:t>
            </a:r>
            <a:r>
              <a:rPr lang="nb-NO" dirty="0" smtClean="0">
                <a:latin typeface="Times New Roman" pitchFamily="18" charset="0"/>
                <a:cs typeface="Times New Roman" pitchFamily="18" charset="0"/>
              </a:rPr>
              <a:t> systems. </a:t>
            </a:r>
          </a:p>
          <a:p>
            <a:pPr marL="0" indent="0" algn="ctr">
              <a:buNone/>
            </a:pPr>
            <a:r>
              <a:rPr lang="nb-NO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b-NO" dirty="0" smtClean="0">
                <a:latin typeface="Times New Roman" pitchFamily="18" charset="0"/>
                <a:cs typeface="Times New Roman" pitchFamily="18" charset="0"/>
              </a:rPr>
              <a:t>    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xmlns="" val="2160576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nb-NO" dirty="0" smtClean="0">
                <a:latin typeface="Times New Roman" pitchFamily="18" charset="0"/>
                <a:cs typeface="Times New Roman" pitchFamily="18" charset="0"/>
              </a:rPr>
              <a:t>Dr. Andrew Taylor Still</a:t>
            </a:r>
            <a:endParaRPr lang="nb-NO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/>
        <p:txBody>
          <a:bodyPr>
            <a:normAutofit lnSpcReduction="10000"/>
          </a:bodyPr>
          <a:lstStyle/>
          <a:p>
            <a:endParaRPr lang="en-US" dirty="0" smtClean="0">
              <a:effectLst/>
            </a:endParaRPr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400" dirty="0" smtClean="0">
                <a:effectLst/>
                <a:latin typeface="Times New Roman" pitchFamily="18" charset="0"/>
                <a:cs typeface="Times New Roman" pitchFamily="18" charset="0"/>
              </a:rPr>
              <a:t>ounder of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Osteopathy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A.T.STILL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nb-NO" sz="2400" dirty="0" err="1" smtClean="0">
                <a:latin typeface="Times New Roman" pitchFamily="18" charset="0"/>
                <a:cs typeface="Times New Roman" pitchFamily="18" charset="0"/>
              </a:rPr>
              <a:t>with</a:t>
            </a:r>
            <a:r>
              <a:rPr lang="nb-NO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b-NO" sz="2400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nb-NO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b-NO" sz="2400" dirty="0" err="1" smtClean="0">
                <a:latin typeface="Times New Roman" pitchFamily="18" charset="0"/>
                <a:cs typeface="Times New Roman" pitchFamily="18" charset="0"/>
              </a:rPr>
              <a:t>aim</a:t>
            </a:r>
            <a:r>
              <a:rPr lang="nb-NO" sz="2400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nb-NO" sz="2400" dirty="0" err="1" smtClean="0">
                <a:latin typeface="Times New Roman" pitchFamily="18" charset="0"/>
                <a:cs typeface="Times New Roman" pitchFamily="18" charset="0"/>
              </a:rPr>
              <a:t>using</a:t>
            </a:r>
            <a:r>
              <a:rPr lang="nb-NO" sz="2400" dirty="0" smtClean="0">
                <a:latin typeface="Times New Roman" pitchFamily="18" charset="0"/>
                <a:cs typeface="Times New Roman" pitchFamily="18" charset="0"/>
              </a:rPr>
              <a:t> manual 'hands </a:t>
            </a:r>
            <a:r>
              <a:rPr lang="nb-NO" sz="2400" dirty="0" err="1" smtClean="0">
                <a:latin typeface="Times New Roman" pitchFamily="18" charset="0"/>
                <a:cs typeface="Times New Roman" pitchFamily="18" charset="0"/>
              </a:rPr>
              <a:t>on</a:t>
            </a:r>
            <a:r>
              <a:rPr lang="nb-NO" sz="2400" dirty="0" smtClean="0">
                <a:latin typeface="Times New Roman" pitchFamily="18" charset="0"/>
                <a:cs typeface="Times New Roman" pitchFamily="18" charset="0"/>
              </a:rPr>
              <a:t>' </a:t>
            </a:r>
            <a:r>
              <a:rPr lang="nb-NO" sz="2400" dirty="0" err="1" smtClean="0">
                <a:latin typeface="Times New Roman" pitchFamily="18" charset="0"/>
                <a:cs typeface="Times New Roman" pitchFamily="18" charset="0"/>
              </a:rPr>
              <a:t>techniques</a:t>
            </a:r>
            <a:r>
              <a:rPr lang="nb-NO" sz="2400" dirty="0" smtClean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nb-NO" sz="2400" dirty="0" err="1" smtClean="0">
                <a:latin typeface="Times New Roman" pitchFamily="18" charset="0"/>
                <a:cs typeface="Times New Roman" pitchFamily="18" charset="0"/>
              </a:rPr>
              <a:t>improve</a:t>
            </a:r>
            <a:r>
              <a:rPr lang="nb-NO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b-NO" sz="2400" dirty="0" err="1" smtClean="0">
                <a:latin typeface="Times New Roman" pitchFamily="18" charset="0"/>
                <a:cs typeface="Times New Roman" pitchFamily="18" charset="0"/>
              </a:rPr>
              <a:t>circulation</a:t>
            </a:r>
            <a:r>
              <a:rPr lang="nb-NO" sz="24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nb-NO" sz="2400" dirty="0" err="1" smtClean="0">
                <a:latin typeface="Times New Roman" pitchFamily="18" charset="0"/>
                <a:cs typeface="Times New Roman" pitchFamily="18" charset="0"/>
              </a:rPr>
              <a:t>correct</a:t>
            </a:r>
            <a:r>
              <a:rPr lang="nb-NO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b-NO" sz="2400" dirty="0" err="1" smtClean="0">
                <a:latin typeface="Times New Roman" pitchFamily="18" charset="0"/>
                <a:cs typeface="Times New Roman" pitchFamily="18" charset="0"/>
              </a:rPr>
              <a:t>altered</a:t>
            </a:r>
            <a:r>
              <a:rPr lang="nb-NO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b-NO" sz="2400" dirty="0" err="1" smtClean="0">
                <a:latin typeface="Times New Roman" pitchFamily="18" charset="0"/>
                <a:cs typeface="Times New Roman" pitchFamily="18" charset="0"/>
              </a:rPr>
              <a:t>biomechanics</a:t>
            </a:r>
            <a:r>
              <a:rPr lang="nb-NO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nb-NO" sz="2400" dirty="0" err="1" smtClean="0">
                <a:latin typeface="Times New Roman" pitchFamily="18" charset="0"/>
                <a:cs typeface="Times New Roman" pitchFamily="18" charset="0"/>
              </a:rPr>
              <a:t>without</a:t>
            </a:r>
            <a:r>
              <a:rPr lang="nb-NO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b-NO" sz="2400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nb-NO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b-NO" sz="2400" dirty="0" err="1" smtClean="0">
                <a:latin typeface="Times New Roman" pitchFamily="18" charset="0"/>
                <a:cs typeface="Times New Roman" pitchFamily="18" charset="0"/>
              </a:rPr>
              <a:t>use</a:t>
            </a:r>
            <a:r>
              <a:rPr lang="nb-NO" sz="2400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nb-NO" sz="2400" dirty="0" err="1" smtClean="0">
                <a:latin typeface="Times New Roman" pitchFamily="18" charset="0"/>
                <a:cs typeface="Times New Roman" pitchFamily="18" charset="0"/>
              </a:rPr>
              <a:t>drugs</a:t>
            </a:r>
            <a:r>
              <a:rPr lang="nb-NO" sz="24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ctr"/>
            <a:endParaRPr lang="nb-NO" dirty="0">
              <a:latin typeface="Comic Sans MS" panose="030F0702030302020204" pitchFamily="66" charset="0"/>
            </a:endParaRPr>
          </a:p>
        </p:txBody>
      </p:sp>
      <p:pic>
        <p:nvPicPr>
          <p:cNvPr id="5" name="Plassholder for innhold 4" descr="http://www.drmasiello.com/wp-content/uploads/2011/04/atbone.jpg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83968" y="332656"/>
            <a:ext cx="4392488" cy="61926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32379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779686"/>
          </a:xfrm>
        </p:spPr>
        <p:txBody>
          <a:bodyPr/>
          <a:lstStyle/>
          <a:p>
            <a:pPr algn="ctr"/>
            <a:r>
              <a:rPr lang="en-US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he American School of Osteopathy</a:t>
            </a:r>
            <a:endParaRPr lang="nb-NO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Plassholder for tekst 5"/>
          <p:cNvSpPr>
            <a:spLocks noGrp="1"/>
          </p:cNvSpPr>
          <p:nvPr>
            <p:ph type="body" sz="half" idx="2"/>
          </p:nvPr>
        </p:nvSpPr>
        <p:spPr>
          <a:xfrm>
            <a:off x="395536" y="1412776"/>
            <a:ext cx="3008313" cy="4691063"/>
          </a:xfrm>
        </p:spPr>
        <p:txBody>
          <a:bodyPr/>
          <a:lstStyle/>
          <a:p>
            <a:endParaRPr lang="en-US" dirty="0" smtClean="0"/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On November 1, 1892, Still opened the American School of Osteopathy (ASO), now called A. T. Still University, and began teaching osteopathy. </a:t>
            </a:r>
          </a:p>
          <a:p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Unlike many medical schools at the time, he permitted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both women and African Americans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to enroll in classes.</a:t>
            </a:r>
            <a:endParaRPr lang="nb-NO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nb-NO" dirty="0" smtClean="0"/>
          </a:p>
          <a:p>
            <a:endParaRPr lang="nb-NO" dirty="0"/>
          </a:p>
        </p:txBody>
      </p:sp>
      <p:pic>
        <p:nvPicPr>
          <p:cNvPr id="7" name="Plassholder for innhold 6" descr="http://www.medicine-in-motion.com/images/1stschool.JPG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79912" y="404664"/>
            <a:ext cx="5184576" cy="561662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620433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 smtClean="0">
                <a:latin typeface="Comic Sans MS" panose="030F0702030302020204" pitchFamily="66" charset="0"/>
              </a:rPr>
              <a:t>Osteopathy</a:t>
            </a:r>
            <a:r>
              <a:rPr lang="nb-NO" dirty="0" smtClean="0">
                <a:latin typeface="Comic Sans MS" panose="030F0702030302020204" pitchFamily="66" charset="0"/>
              </a:rPr>
              <a:t> in Europa </a:t>
            </a:r>
            <a:endParaRPr lang="nb-NO" dirty="0">
              <a:latin typeface="Comic Sans MS" panose="030F0702030302020204" pitchFamily="66" charset="0"/>
            </a:endParaRPr>
          </a:p>
        </p:txBody>
      </p:sp>
      <p:sp>
        <p:nvSpPr>
          <p:cNvPr id="6" name="Plassholder for innhold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United Kingdom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The first school of osteopathy was established in London in 1917 by John Martin Littlejohn a pupil of A.T.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Still. </a:t>
            </a:r>
          </a:p>
          <a:p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France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Osteopathy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is a governmentally recognized profession and has title protection,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autorisation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d'utiliser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le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titre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d'ostéopathe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Germany: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Germany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has both 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osteopathy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osteopathic medicine.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There is a difference in the osteopathic education between non-physician osteopaths, physiotherapists, and medical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physicians</a:t>
            </a:r>
          </a:p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Finland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: The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professional training of an osteopath in Finland refers to training of at least four consecutive years approved by the National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Authority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for Medicolegal Affairs. 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Norway: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Norwegian University College of Health Science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Institute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Osteopathy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Portugal,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Italy,Austria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Belgium, Netherland, Sweden.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endParaRPr lang="nb-NO" sz="1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07809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smtClean="0">
                <a:latin typeface="Times New Roman" pitchFamily="18" charset="0"/>
                <a:cs typeface="Times New Roman" pitchFamily="18" charset="0"/>
              </a:rPr>
              <a:t>OMT IN CLINICAL RESEARCH</a:t>
            </a:r>
            <a:r>
              <a:rPr lang="nb-NO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nb-NO" dirty="0" smtClean="0">
                <a:latin typeface="Times New Roman" pitchFamily="18" charset="0"/>
                <a:cs typeface="Times New Roman" pitchFamily="18" charset="0"/>
              </a:rPr>
              <a:t>IN EUROPE</a:t>
            </a:r>
            <a:endParaRPr lang="nb-NO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The National </a:t>
            </a:r>
            <a:r>
              <a:rPr lang="nb-NO" dirty="0" err="1" smtClean="0"/>
              <a:t>Council</a:t>
            </a:r>
            <a:r>
              <a:rPr lang="nb-NO" dirty="0" smtClean="0"/>
              <a:t> </a:t>
            </a:r>
            <a:r>
              <a:rPr lang="nb-NO" dirty="0" err="1" smtClean="0"/>
              <a:t>of</a:t>
            </a:r>
            <a:r>
              <a:rPr lang="nb-NO" dirty="0" smtClean="0"/>
              <a:t> </a:t>
            </a:r>
            <a:r>
              <a:rPr lang="nb-NO" dirty="0" err="1" smtClean="0"/>
              <a:t>Osteopathic</a:t>
            </a:r>
            <a:r>
              <a:rPr lang="nb-NO" dirty="0" smtClean="0"/>
              <a:t> Research (NCOR). UK.</a:t>
            </a:r>
          </a:p>
          <a:p>
            <a:r>
              <a:rPr lang="nb-NO" dirty="0" err="1" smtClean="0"/>
              <a:t>Britisch</a:t>
            </a:r>
            <a:r>
              <a:rPr lang="nb-NO" dirty="0" smtClean="0"/>
              <a:t> </a:t>
            </a:r>
            <a:r>
              <a:rPr lang="nb-NO" dirty="0" err="1" smtClean="0"/>
              <a:t>School</a:t>
            </a:r>
            <a:r>
              <a:rPr lang="nb-NO" dirty="0" smtClean="0"/>
              <a:t> </a:t>
            </a:r>
            <a:r>
              <a:rPr lang="nb-NO" dirty="0" err="1" smtClean="0"/>
              <a:t>of</a:t>
            </a:r>
            <a:r>
              <a:rPr lang="nb-NO" dirty="0" smtClean="0"/>
              <a:t> </a:t>
            </a:r>
            <a:r>
              <a:rPr lang="nb-NO" dirty="0" err="1" smtClean="0"/>
              <a:t>Osteopathy</a:t>
            </a:r>
            <a:r>
              <a:rPr lang="nb-NO" dirty="0" smtClean="0"/>
              <a:t>. UK</a:t>
            </a:r>
          </a:p>
          <a:p>
            <a:r>
              <a:rPr lang="nb-NO" dirty="0" smtClean="0"/>
              <a:t>Wiener </a:t>
            </a:r>
            <a:r>
              <a:rPr lang="nb-NO" dirty="0" err="1" smtClean="0"/>
              <a:t>Schule</a:t>
            </a:r>
            <a:r>
              <a:rPr lang="nb-NO" dirty="0" smtClean="0"/>
              <a:t> </a:t>
            </a:r>
            <a:r>
              <a:rPr lang="nb-NO" dirty="0" err="1" smtClean="0"/>
              <a:t>für</a:t>
            </a:r>
            <a:r>
              <a:rPr lang="nb-NO" dirty="0" smtClean="0"/>
              <a:t> </a:t>
            </a:r>
            <a:r>
              <a:rPr lang="nb-NO" dirty="0" err="1" smtClean="0"/>
              <a:t>Osteopathie</a:t>
            </a:r>
            <a:r>
              <a:rPr lang="nb-NO" dirty="0" smtClean="0"/>
              <a:t>. </a:t>
            </a:r>
            <a:r>
              <a:rPr lang="nb-NO" dirty="0" err="1" smtClean="0"/>
              <a:t>Austria</a:t>
            </a:r>
            <a:r>
              <a:rPr lang="nb-NO" dirty="0" smtClean="0"/>
              <a:t>.</a:t>
            </a:r>
          </a:p>
          <a:p>
            <a:r>
              <a:rPr lang="nb-NO" dirty="0" smtClean="0"/>
              <a:t>Akademia </a:t>
            </a:r>
            <a:r>
              <a:rPr lang="nb-NO" dirty="0" err="1" smtClean="0"/>
              <a:t>für</a:t>
            </a:r>
            <a:r>
              <a:rPr lang="nb-NO" dirty="0" smtClean="0"/>
              <a:t> </a:t>
            </a:r>
            <a:r>
              <a:rPr lang="nb-NO" dirty="0" err="1" smtClean="0"/>
              <a:t>Osteopathie</a:t>
            </a:r>
            <a:r>
              <a:rPr lang="nb-NO" dirty="0" smtClean="0"/>
              <a:t>. </a:t>
            </a:r>
            <a:r>
              <a:rPr lang="nb-NO" dirty="0" err="1" smtClean="0"/>
              <a:t>Germany</a:t>
            </a:r>
            <a:r>
              <a:rPr lang="nb-NO" dirty="0" smtClean="0"/>
              <a:t>.</a:t>
            </a:r>
          </a:p>
          <a:p>
            <a:r>
              <a:rPr lang="nb-NO" dirty="0" err="1" smtClean="0"/>
              <a:t>Escola</a:t>
            </a:r>
            <a:r>
              <a:rPr lang="nb-NO" dirty="0" smtClean="0"/>
              <a:t> </a:t>
            </a:r>
            <a:r>
              <a:rPr lang="nb-NO" dirty="0" err="1" smtClean="0"/>
              <a:t>dÒsteopatia</a:t>
            </a:r>
            <a:r>
              <a:rPr lang="nb-NO" dirty="0" smtClean="0"/>
              <a:t> de Barcelona (EOB).Spain.</a:t>
            </a:r>
          </a:p>
          <a:p>
            <a:r>
              <a:rPr lang="nb-NO" dirty="0" smtClean="0"/>
              <a:t>Nordic </a:t>
            </a:r>
            <a:r>
              <a:rPr lang="nb-NO" dirty="0" err="1" smtClean="0"/>
              <a:t>Osteopathic</a:t>
            </a:r>
            <a:r>
              <a:rPr lang="nb-NO" dirty="0" smtClean="0"/>
              <a:t> Research Institute.(NORI).</a:t>
            </a:r>
            <a:r>
              <a:rPr lang="nb-NO" dirty="0" err="1" smtClean="0"/>
              <a:t>Norway</a:t>
            </a:r>
            <a:r>
              <a:rPr lang="nb-NO" dirty="0" smtClean="0"/>
              <a:t>.</a:t>
            </a:r>
            <a:endParaRPr lang="nb-N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4000" dirty="0" smtClean="0">
                <a:latin typeface="Times New Roman" pitchFamily="18" charset="0"/>
                <a:cs typeface="Times New Roman" pitchFamily="18" charset="0"/>
              </a:rPr>
              <a:t>Nordic Osteopathic Research </a:t>
            </a:r>
            <a:r>
              <a:rPr lang="nb-NO" sz="4000" dirty="0" err="1" smtClean="0">
                <a:latin typeface="Times New Roman" pitchFamily="18" charset="0"/>
                <a:cs typeface="Times New Roman" pitchFamily="18" charset="0"/>
              </a:rPr>
              <a:t>Institute</a:t>
            </a:r>
            <a:endParaRPr lang="nb-NO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nb-NO" sz="3600" dirty="0" err="1" smtClean="0">
                <a:latin typeface="Times New Roman" pitchFamily="18" charset="0"/>
                <a:cs typeface="Times New Roman" pitchFamily="18" charset="0"/>
              </a:rPr>
              <a:t>Development</a:t>
            </a:r>
            <a:r>
              <a:rPr lang="nb-NO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b-NO" sz="3600" dirty="0" err="1" smtClean="0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nb-NO" sz="3600" dirty="0" smtClean="0">
                <a:latin typeface="Times New Roman" pitchFamily="18" charset="0"/>
                <a:cs typeface="Times New Roman" pitchFamily="18" charset="0"/>
              </a:rPr>
              <a:t> a Database</a:t>
            </a:r>
          </a:p>
          <a:p>
            <a:r>
              <a:rPr lang="nb-NO" sz="3600" dirty="0" smtClean="0">
                <a:latin typeface="Times New Roman" pitchFamily="18" charset="0"/>
                <a:cs typeface="Times New Roman" pitchFamily="18" charset="0"/>
              </a:rPr>
              <a:t>Research </a:t>
            </a:r>
            <a:r>
              <a:rPr lang="nb-NO" sz="3600" dirty="0" err="1" smtClean="0">
                <a:latin typeface="Times New Roman" pitchFamily="18" charset="0"/>
                <a:cs typeface="Times New Roman" pitchFamily="18" charset="0"/>
              </a:rPr>
              <a:t>projects</a:t>
            </a:r>
            <a:r>
              <a:rPr lang="nb-NO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nb-NO" sz="3600" dirty="0" err="1" smtClean="0">
                <a:latin typeface="Times New Roman" pitchFamily="18" charset="0"/>
                <a:cs typeface="Times New Roman" pitchFamily="18" charset="0"/>
              </a:rPr>
              <a:t>Multicenter</a:t>
            </a:r>
            <a:r>
              <a:rPr lang="nb-NO" sz="3600" dirty="0" smtClean="0">
                <a:latin typeface="Times New Roman" pitchFamily="18" charset="0"/>
                <a:cs typeface="Times New Roman" pitchFamily="18" charset="0"/>
              </a:rPr>
              <a:t> studies</a:t>
            </a:r>
          </a:p>
          <a:p>
            <a:r>
              <a:rPr lang="nb-NO" sz="3600" dirty="0" err="1" smtClean="0">
                <a:latin typeface="Times New Roman" pitchFamily="18" charset="0"/>
                <a:cs typeface="Times New Roman" pitchFamily="18" charset="0"/>
              </a:rPr>
              <a:t>Norwegian</a:t>
            </a:r>
            <a:r>
              <a:rPr lang="nb-NO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b-NO" sz="3600" dirty="0" err="1" smtClean="0">
                <a:latin typeface="Times New Roman" pitchFamily="18" charset="0"/>
                <a:cs typeface="Times New Roman" pitchFamily="18" charset="0"/>
              </a:rPr>
              <a:t>osteopathic</a:t>
            </a:r>
            <a:r>
              <a:rPr lang="nb-NO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b-NO" sz="3600" dirty="0" err="1" smtClean="0">
                <a:latin typeface="Times New Roman" pitchFamily="18" charset="0"/>
                <a:cs typeface="Times New Roman" pitchFamily="18" charset="0"/>
              </a:rPr>
              <a:t>researchers</a:t>
            </a:r>
            <a:endParaRPr lang="nb-NO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nb-NO" sz="3600" dirty="0" smtClean="0">
                <a:latin typeface="Times New Roman" pitchFamily="18" charset="0"/>
                <a:cs typeface="Times New Roman" pitchFamily="18" charset="0"/>
              </a:rPr>
              <a:t>Seminars i Norway, </a:t>
            </a:r>
            <a:r>
              <a:rPr lang="nb-NO" sz="3600" dirty="0" err="1" smtClean="0">
                <a:latin typeface="Times New Roman" pitchFamily="18" charset="0"/>
                <a:cs typeface="Times New Roman" pitchFamily="18" charset="0"/>
              </a:rPr>
              <a:t>Germany</a:t>
            </a:r>
            <a:r>
              <a:rPr lang="nb-NO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nb-NO" sz="3600" dirty="0" err="1" smtClean="0">
                <a:latin typeface="Times New Roman" pitchFamily="18" charset="0"/>
                <a:cs typeface="Times New Roman" pitchFamily="18" charset="0"/>
              </a:rPr>
              <a:t>Poland</a:t>
            </a:r>
            <a:r>
              <a:rPr lang="nb-NO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endParaRPr lang="nb-NO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46561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smtClean="0">
                <a:latin typeface="Comic Sans MS" panose="030F0702030302020204" pitchFamily="66" charset="0"/>
              </a:rPr>
              <a:t>NORI </a:t>
            </a:r>
            <a:r>
              <a:rPr lang="nb-NO" dirty="0" smtClean="0">
                <a:latin typeface="Comic Sans MS" panose="030F0702030302020204" pitchFamily="66" charset="0"/>
              </a:rPr>
              <a:t>PROJECTS/CLINICAL  TRIALS</a:t>
            </a:r>
            <a:endParaRPr lang="nb-NO" dirty="0">
              <a:latin typeface="Comic Sans MS" panose="030F0702030302020204" pitchFamily="66" charset="0"/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buFontTx/>
              <a:buChar char="-"/>
            </a:pPr>
            <a:r>
              <a:rPr lang="nb-NO" sz="5000" dirty="0" smtClean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nb-NO" sz="8000" dirty="0" err="1" smtClean="0">
                <a:latin typeface="Times New Roman" pitchFamily="18" charset="0"/>
                <a:cs typeface="Times New Roman" pitchFamily="18" charset="0"/>
              </a:rPr>
              <a:t>Dose-response</a:t>
            </a:r>
            <a:r>
              <a:rPr lang="nb-NO" sz="8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b-NO" sz="8000" dirty="0" err="1" smtClean="0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nb-NO" sz="8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b-NO" sz="8000" dirty="0" err="1" smtClean="0">
                <a:latin typeface="Times New Roman" pitchFamily="18" charset="0"/>
                <a:cs typeface="Times New Roman" pitchFamily="18" charset="0"/>
              </a:rPr>
              <a:t>foot</a:t>
            </a:r>
            <a:r>
              <a:rPr lang="nb-NO" sz="8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b-NO" sz="8000" dirty="0" err="1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nb-NO" sz="8000" dirty="0" err="1" smtClean="0">
                <a:latin typeface="Times New Roman" pitchFamily="18" charset="0"/>
                <a:cs typeface="Times New Roman" pitchFamily="18" charset="0"/>
              </a:rPr>
              <a:t>ysfunctions</a:t>
            </a:r>
            <a:r>
              <a:rPr lang="nb-NO" sz="8000" dirty="0" smtClean="0">
                <a:latin typeface="Times New Roman" pitchFamily="18" charset="0"/>
                <a:cs typeface="Times New Roman" pitchFamily="18" charset="0"/>
              </a:rPr>
              <a:t> .</a:t>
            </a:r>
          </a:p>
          <a:p>
            <a:pPr marL="0" indent="0">
              <a:buNone/>
            </a:pPr>
            <a:endParaRPr lang="nb-NO" sz="8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nb-NO" sz="80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nb-NO" sz="8000" dirty="0" err="1" smtClean="0">
                <a:latin typeface="Times New Roman" pitchFamily="18" charset="0"/>
                <a:cs typeface="Times New Roman" pitchFamily="18" charset="0"/>
              </a:rPr>
              <a:t>Relability</a:t>
            </a:r>
            <a:r>
              <a:rPr lang="nb-NO" sz="8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nb-NO" sz="8000" dirty="0" err="1" smtClean="0">
                <a:latin typeface="Times New Roman" pitchFamily="18" charset="0"/>
                <a:cs typeface="Times New Roman" pitchFamily="18" charset="0"/>
              </a:rPr>
              <a:t>validity</a:t>
            </a:r>
            <a:r>
              <a:rPr lang="nb-NO" sz="8000" dirty="0" smtClean="0">
                <a:latin typeface="Times New Roman" pitchFamily="18" charset="0"/>
                <a:cs typeface="Times New Roman" pitchFamily="18" charset="0"/>
              </a:rPr>
              <a:t>  and </a:t>
            </a:r>
            <a:r>
              <a:rPr lang="nb-NO" sz="8000" dirty="0" err="1" smtClean="0">
                <a:latin typeface="Times New Roman" pitchFamily="18" charset="0"/>
                <a:cs typeface="Times New Roman" pitchFamily="18" charset="0"/>
              </a:rPr>
              <a:t>stability</a:t>
            </a:r>
            <a:r>
              <a:rPr lang="nb-NO" sz="8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b-NO" sz="8000" dirty="0" err="1" smtClean="0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nb-NO" sz="8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b-NO" sz="8000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nb-NO" sz="8000" dirty="0" smtClean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>
              <a:buNone/>
            </a:pPr>
            <a:r>
              <a:rPr lang="nb-NO" sz="8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b-NO" sz="80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nb-NO" sz="8000" dirty="0" err="1" smtClean="0">
                <a:latin typeface="Times New Roman" pitchFamily="18" charset="0"/>
                <a:cs typeface="Times New Roman" pitchFamily="18" charset="0"/>
              </a:rPr>
              <a:t>technological</a:t>
            </a:r>
            <a:r>
              <a:rPr lang="nb-NO" sz="8000" dirty="0" smtClean="0">
                <a:latin typeface="Times New Roman" pitchFamily="18" charset="0"/>
                <a:cs typeface="Times New Roman" pitchFamily="18" charset="0"/>
              </a:rPr>
              <a:t> instrument  </a:t>
            </a:r>
            <a:r>
              <a:rPr lang="nb-NO" sz="8000" dirty="0" err="1" smtClean="0">
                <a:latin typeface="Times New Roman" pitchFamily="18" charset="0"/>
                <a:cs typeface="Times New Roman" pitchFamily="18" charset="0"/>
              </a:rPr>
              <a:t>Saccadio</a:t>
            </a:r>
            <a:r>
              <a:rPr lang="nb-NO" sz="80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nb-NO" sz="8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nb-NO" sz="8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b-NO" sz="8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nb-NO" sz="8000" dirty="0" err="1" smtClean="0">
                <a:latin typeface="Times New Roman" pitchFamily="18" charset="0"/>
                <a:cs typeface="Times New Roman" pitchFamily="18" charset="0"/>
              </a:rPr>
              <a:t>Dose-response</a:t>
            </a:r>
            <a:r>
              <a:rPr lang="nb-NO" sz="8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b-NO" sz="8000" dirty="0" err="1" smtClean="0">
                <a:latin typeface="Times New Roman" pitchFamily="18" charset="0"/>
                <a:cs typeface="Times New Roman" pitchFamily="18" charset="0"/>
              </a:rPr>
              <a:t>study</a:t>
            </a:r>
            <a:r>
              <a:rPr lang="nb-NO" sz="8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b-NO" sz="8000" dirty="0" err="1" smtClean="0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nb-NO" sz="8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b-NO" sz="8000" dirty="0" err="1" smtClean="0">
                <a:latin typeface="Times New Roman" pitchFamily="18" charset="0"/>
                <a:cs typeface="Times New Roman" pitchFamily="18" charset="0"/>
              </a:rPr>
              <a:t>Low-back</a:t>
            </a:r>
            <a:r>
              <a:rPr lang="nb-NO" sz="8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b-NO" sz="8000" dirty="0" err="1" smtClean="0">
                <a:latin typeface="Times New Roman" pitchFamily="18" charset="0"/>
                <a:cs typeface="Times New Roman" pitchFamily="18" charset="0"/>
              </a:rPr>
              <a:t>pain</a:t>
            </a:r>
            <a:r>
              <a:rPr lang="nb-NO" sz="8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endParaRPr lang="nb-NO" sz="8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nb-NO" sz="8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b-NO" sz="8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nb-NO" sz="8000" dirty="0" smtClean="0">
                <a:latin typeface="Times New Roman" pitchFamily="18" charset="0"/>
                <a:cs typeface="Times New Roman" pitchFamily="18" charset="0"/>
              </a:rPr>
              <a:t>OMT in </a:t>
            </a:r>
            <a:r>
              <a:rPr lang="nb-NO" sz="8000" dirty="0" err="1" smtClean="0">
                <a:latin typeface="Times New Roman" pitchFamily="18" charset="0"/>
                <a:cs typeface="Times New Roman" pitchFamily="18" charset="0"/>
              </a:rPr>
              <a:t>treatment</a:t>
            </a:r>
            <a:r>
              <a:rPr lang="nb-NO" sz="8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b-NO" sz="8000" dirty="0" err="1" smtClean="0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nb-NO" sz="8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b-NO" sz="8000" dirty="0" err="1" smtClean="0">
                <a:latin typeface="Times New Roman" pitchFamily="18" charset="0"/>
                <a:cs typeface="Times New Roman" pitchFamily="18" charset="0"/>
              </a:rPr>
              <a:t>gastro</a:t>
            </a:r>
            <a:r>
              <a:rPr lang="nb-NO" sz="8000" dirty="0" smtClean="0">
                <a:latin typeface="Times New Roman" pitchFamily="18" charset="0"/>
                <a:cs typeface="Times New Roman" pitchFamily="18" charset="0"/>
              </a:rPr>
              <a:t> esophageal </a:t>
            </a:r>
            <a:r>
              <a:rPr lang="nb-NO" sz="8000" dirty="0" err="1" smtClean="0">
                <a:latin typeface="Times New Roman" pitchFamily="18" charset="0"/>
                <a:cs typeface="Times New Roman" pitchFamily="18" charset="0"/>
              </a:rPr>
              <a:t>reflux</a:t>
            </a:r>
            <a:r>
              <a:rPr lang="nb-NO" sz="8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nb-NO" sz="8000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nb-NO" sz="8000" dirty="0" err="1" smtClean="0">
                <a:latin typeface="Times New Roman" pitchFamily="18" charset="0"/>
                <a:cs typeface="Times New Roman" pitchFamily="18" charset="0"/>
              </a:rPr>
              <a:t>disease</a:t>
            </a:r>
            <a:r>
              <a:rPr lang="nb-NO" sz="8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nb-NO" sz="8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nb-NO" sz="80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nb-NO" sz="8000" dirty="0" err="1" smtClean="0">
                <a:latin typeface="Times New Roman" pitchFamily="18" charset="0"/>
                <a:cs typeface="Times New Roman" pitchFamily="18" charset="0"/>
              </a:rPr>
              <a:t>Effect</a:t>
            </a:r>
            <a:r>
              <a:rPr lang="nb-NO" sz="8000" dirty="0" smtClean="0">
                <a:latin typeface="Times New Roman" pitchFamily="18" charset="0"/>
                <a:cs typeface="Times New Roman" pitchFamily="18" charset="0"/>
              </a:rPr>
              <a:t> og OMT </a:t>
            </a:r>
            <a:r>
              <a:rPr lang="nb-NO" sz="8000" dirty="0" err="1" smtClean="0">
                <a:latin typeface="Times New Roman" pitchFamily="18" charset="0"/>
                <a:cs typeface="Times New Roman" pitchFamily="18" charset="0"/>
              </a:rPr>
              <a:t>techniques</a:t>
            </a:r>
            <a:r>
              <a:rPr lang="nb-NO" sz="8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b-NO" sz="8000" dirty="0" err="1" smtClean="0">
                <a:latin typeface="Times New Roman" pitchFamily="18" charset="0"/>
                <a:cs typeface="Times New Roman" pitchFamily="18" charset="0"/>
              </a:rPr>
              <a:t>on</a:t>
            </a:r>
            <a:r>
              <a:rPr lang="nb-NO" sz="8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b-NO" sz="8000" dirty="0" err="1" smtClean="0">
                <a:latin typeface="Times New Roman" pitchFamily="18" charset="0"/>
                <a:cs typeface="Times New Roman" pitchFamily="18" charset="0"/>
              </a:rPr>
              <a:t>patients</a:t>
            </a:r>
            <a:r>
              <a:rPr lang="nb-NO" sz="8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b-NO" sz="8000" dirty="0" err="1" smtClean="0">
                <a:latin typeface="Times New Roman" pitchFamily="18" charset="0"/>
                <a:cs typeface="Times New Roman" pitchFamily="18" charset="0"/>
              </a:rPr>
              <a:t>suffering</a:t>
            </a:r>
            <a:r>
              <a:rPr lang="nb-NO" sz="8000" dirty="0" smtClean="0">
                <a:latin typeface="Times New Roman" pitchFamily="18" charset="0"/>
                <a:cs typeface="Times New Roman" pitchFamily="18" charset="0"/>
              </a:rPr>
              <a:t> from GERD</a:t>
            </a:r>
          </a:p>
          <a:p>
            <a:pPr>
              <a:buFontTx/>
              <a:buChar char="-"/>
            </a:pPr>
            <a:endParaRPr lang="nb-NO" sz="8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nb-NO" sz="80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nb-NO" sz="8000" dirty="0" err="1" smtClean="0">
                <a:latin typeface="Times New Roman" pitchFamily="18" charset="0"/>
                <a:cs typeface="Times New Roman" pitchFamily="18" charset="0"/>
              </a:rPr>
              <a:t>Anatomical</a:t>
            </a:r>
            <a:r>
              <a:rPr lang="nb-NO" sz="8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b-NO" sz="8000" dirty="0" err="1" smtClean="0">
                <a:latin typeface="Times New Roman" pitchFamily="18" charset="0"/>
                <a:cs typeface="Times New Roman" pitchFamily="18" charset="0"/>
              </a:rPr>
              <a:t>consideration</a:t>
            </a:r>
            <a:r>
              <a:rPr lang="nb-NO" sz="8000" dirty="0" smtClean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nb-NO" sz="8000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nb-NO" sz="8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b-NO" sz="8000" dirty="0" err="1" smtClean="0">
                <a:latin typeface="Times New Roman" pitchFamily="18" charset="0"/>
                <a:cs typeface="Times New Roman" pitchFamily="18" charset="0"/>
              </a:rPr>
              <a:t>Anatomy</a:t>
            </a:r>
            <a:r>
              <a:rPr lang="nb-NO" sz="8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b-NO" sz="8000" dirty="0" err="1" smtClean="0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nb-NO" sz="8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b-NO" sz="8000" dirty="0" err="1" smtClean="0">
                <a:latin typeface="Times New Roman" pitchFamily="18" charset="0"/>
                <a:cs typeface="Times New Roman" pitchFamily="18" charset="0"/>
              </a:rPr>
              <a:t>Lower</a:t>
            </a:r>
            <a:r>
              <a:rPr lang="nb-NO" sz="8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b-NO" sz="8000" dirty="0" err="1" smtClean="0">
                <a:latin typeface="Times New Roman" pitchFamily="18" charset="0"/>
                <a:cs typeface="Times New Roman" pitchFamily="18" charset="0"/>
              </a:rPr>
              <a:t>Esophgeal</a:t>
            </a:r>
            <a:r>
              <a:rPr lang="nb-NO" sz="8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b-NO" sz="8000" dirty="0" err="1" smtClean="0">
                <a:latin typeface="Times New Roman" pitchFamily="18" charset="0"/>
                <a:cs typeface="Times New Roman" pitchFamily="18" charset="0"/>
              </a:rPr>
              <a:t>Sphincter</a:t>
            </a:r>
            <a:r>
              <a:rPr lang="nb-NO" sz="8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nb-NO" sz="8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nb-NO" sz="8000" dirty="0">
                <a:latin typeface="Times New Roman" pitchFamily="18" charset="0"/>
                <a:cs typeface="Times New Roman" pitchFamily="18" charset="0"/>
              </a:rPr>
              <a:t>		   </a:t>
            </a:r>
          </a:p>
          <a:p>
            <a:endParaRPr lang="nb-NO" sz="8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nb-NO" sz="8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nb-NO" sz="8000" dirty="0" smtClean="0">
                <a:latin typeface="Times New Roman" pitchFamily="18" charset="0"/>
                <a:cs typeface="Times New Roman" pitchFamily="18" charset="0"/>
              </a:rPr>
              <a:t>   </a:t>
            </a:r>
            <a:endParaRPr lang="nb-NO" sz="8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0276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 smtClean="0"/>
              <a:t>THANK YOU FOR YOUT ATTENTION !</a:t>
            </a:r>
            <a:endParaRPr lang="nb-NO" dirty="0"/>
          </a:p>
        </p:txBody>
      </p:sp>
      <p:sp>
        <p:nvSpPr>
          <p:cNvPr id="5" name="Undertittel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b-NO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</TotalTime>
  <Words>416</Words>
  <Application>Microsoft Office PowerPoint</Application>
  <PresentationFormat>Skjermfremvisning (4:3)</PresentationFormat>
  <Paragraphs>62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8</vt:i4>
      </vt:variant>
    </vt:vector>
  </HeadingPairs>
  <TitlesOfParts>
    <vt:vector size="9" baseType="lpstr">
      <vt:lpstr>Office-tema</vt:lpstr>
      <vt:lpstr>OSTEOPATHY</vt:lpstr>
      <vt:lpstr>Dr. Andrew Taylor Still</vt:lpstr>
      <vt:lpstr>The American School of Osteopathy</vt:lpstr>
      <vt:lpstr>Osteopathy in Europa </vt:lpstr>
      <vt:lpstr>OMT IN CLINICAL RESEARCH  IN EUROPE</vt:lpstr>
      <vt:lpstr>Nordic Osteopathic Research Institute</vt:lpstr>
      <vt:lpstr>NORI PROJECTS/CLINICAL  TRIALS</vt:lpstr>
      <vt:lpstr>THANK YOU FOR YOUT ATTENTION 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Kjell</dc:creator>
  <cp:lastModifiedBy>Kjell Bjørnæs</cp:lastModifiedBy>
  <cp:revision>13</cp:revision>
  <dcterms:created xsi:type="dcterms:W3CDTF">2015-10-13T19:34:44Z</dcterms:created>
  <dcterms:modified xsi:type="dcterms:W3CDTF">2015-12-09T14:00:01Z</dcterms:modified>
</cp:coreProperties>
</file>