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</p:sldMasterIdLst>
  <p:notesMasterIdLst>
    <p:notesMasterId r:id="rId38"/>
  </p:notesMasterIdLst>
  <p:handoutMasterIdLst>
    <p:handoutMasterId r:id="rId39"/>
  </p:handoutMasterIdLst>
  <p:sldIdLst>
    <p:sldId id="451" r:id="rId2"/>
    <p:sldId id="452" r:id="rId3"/>
    <p:sldId id="501" r:id="rId4"/>
    <p:sldId id="481" r:id="rId5"/>
    <p:sldId id="482" r:id="rId6"/>
    <p:sldId id="483" r:id="rId7"/>
    <p:sldId id="484" r:id="rId8"/>
    <p:sldId id="453" r:id="rId9"/>
    <p:sldId id="485" r:id="rId10"/>
    <p:sldId id="487" r:id="rId11"/>
    <p:sldId id="468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496" r:id="rId21"/>
    <p:sldId id="497" r:id="rId22"/>
    <p:sldId id="498" r:id="rId23"/>
    <p:sldId id="500" r:id="rId24"/>
    <p:sldId id="499" r:id="rId25"/>
    <p:sldId id="470" r:id="rId26"/>
    <p:sldId id="476" r:id="rId27"/>
    <p:sldId id="477" r:id="rId28"/>
    <p:sldId id="460" r:id="rId29"/>
    <p:sldId id="461" r:id="rId30"/>
    <p:sldId id="465" r:id="rId31"/>
    <p:sldId id="478" r:id="rId32"/>
    <p:sldId id="472" r:id="rId33"/>
    <p:sldId id="473" r:id="rId34"/>
    <p:sldId id="467" r:id="rId35"/>
    <p:sldId id="455" r:id="rId36"/>
    <p:sldId id="479" r:id="rId37"/>
  </p:sldIdLst>
  <p:sldSz cx="9144000" cy="6858000" type="screen4x3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orient="horz" pos="816">
          <p15:clr>
            <a:srgbClr val="A4A3A4"/>
          </p15:clr>
        </p15:guide>
        <p15:guide id="3" orient="horz" pos="3744">
          <p15:clr>
            <a:srgbClr val="A4A3A4"/>
          </p15:clr>
        </p15:guide>
        <p15:guide id="4" pos="192">
          <p15:clr>
            <a:srgbClr val="A4A3A4"/>
          </p15:clr>
        </p15:guide>
        <p15:guide id="5" pos="14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arong Hong" initials="JH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CCCC"/>
    <a:srgbClr val="9F2936"/>
    <a:srgbClr val="D60093"/>
    <a:srgbClr val="0000FF"/>
    <a:srgbClr val="00FF00"/>
    <a:srgbClr val="FFFFFF"/>
    <a:srgbClr val="FA6850"/>
    <a:srgbClr val="F76C2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44" autoAdjust="0"/>
    <p:restoredTop sz="89502" autoAdjust="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400"/>
        <p:guide orient="horz" pos="816"/>
        <p:guide orient="horz" pos="3744"/>
        <p:guide pos="192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90"/>
      </p:cViewPr>
      <p:guideLst>
        <p:guide orient="horz" pos="287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1-20T14:40:50.853" idx="30">
    <p:pos x="3072" y="421"/>
    <p:text>This slide should be removed.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1-20T14:29:03.150" idx="11">
    <p:pos x="4505" y="3465"/>
    <p:text>The font is not consistent
change the font size of all the bullet point to 20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1-20T14:31:52.995" idx="13">
    <p:pos x="5012" y="3688"/>
    <p:text>remove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1-20T14:33:44.606" idx="29">
    <p:pos x="5672" y="1637"/>
    <p:text>font too small!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0A164-A0CE-4FAF-89C6-EA26A76579F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A768-764D-4518-A2E3-9477E285B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1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A9F28D-97AB-41DE-8DE6-A1183FF3745D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30700"/>
            <a:ext cx="548640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445DED-3DC1-477A-90AE-886CBAFAF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445DED-3DC1-477A-90AE-886CBAFAF3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November 30,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6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856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9104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B5CC-A536-41C6-AADC-7824142D0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 userDrawn="1"/>
        </p:nvSpPr>
        <p:spPr>
          <a:xfrm>
            <a:off x="2743200" y="6273800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65</a:t>
            </a:r>
            <a:r>
              <a:rPr lang="en-US" sz="900" b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Annual Meeting of the Division of Fluid Dynamics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of the American Physical Society</a:t>
            </a:r>
            <a:r>
              <a:rPr lang="en-US" sz="9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n-US" sz="9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18-20 November 2012, San Diego, CA</a:t>
            </a:r>
            <a:r>
              <a:rPr lang="en-US" sz="1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41910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191000" cy="1728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191000" cy="1730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90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6B5CC-A536-41C6-AADC-7824142D0A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5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210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226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10"/>
          <p:cNvSpPr txBox="1"/>
          <p:nvPr userDrawn="1"/>
        </p:nvSpPr>
        <p:spPr>
          <a:xfrm>
            <a:off x="2743200" y="6273800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65</a:t>
            </a:r>
            <a:r>
              <a:rPr lang="en-US" sz="900" b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Annual Meeting of the Division of Fluid Dynamics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of the American Physical Society</a:t>
            </a:r>
            <a:r>
              <a:rPr lang="en-US" sz="9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n-US" sz="9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18-20 November 2012, San Diego, CA</a:t>
            </a:r>
            <a:r>
              <a:rPr lang="en-US" sz="1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37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719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470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194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November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229350"/>
            <a:ext cx="9144000" cy="628650"/>
          </a:xfrm>
          <a:prstGeom prst="rect">
            <a:avLst/>
          </a:prstGeom>
          <a:solidFill>
            <a:srgbClr val="990033"/>
          </a:solidFill>
          <a:ln w="25400" cap="flat" cmpd="sng" algn="ctr">
            <a:solidFill>
              <a:srgbClr val="990033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95600" y="6248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GB" b="1" i="1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85125" y="6276975"/>
            <a:ext cx="1130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ppt_footer_SAFL_UMN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8D191C"/>
              </a:clrFrom>
              <a:clrTo>
                <a:srgbClr val="8D191C">
                  <a:alpha val="0"/>
                </a:srgbClr>
              </a:clrTo>
            </a:clrChange>
          </a:blip>
          <a:srcRect r="58092"/>
          <a:stretch>
            <a:fillRect/>
          </a:stretch>
        </p:blipFill>
        <p:spPr bwMode="auto">
          <a:xfrm>
            <a:off x="0" y="6276975"/>
            <a:ext cx="220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freebeacon.com/wp-content/uploads/2012/10/DOE1.png"/>
          <p:cNvPicPr>
            <a:picLocks noChangeAspect="1" noChangeArrowheads="1"/>
          </p:cNvPicPr>
          <p:nvPr/>
        </p:nvPicPr>
        <p:blipFill>
          <a:blip r:embed="rId18"/>
          <a:srcRect t="27740" b="31334"/>
          <a:stretch>
            <a:fillRect/>
          </a:stretch>
        </p:blipFill>
        <p:spPr bwMode="auto">
          <a:xfrm>
            <a:off x="6629400" y="6342063"/>
            <a:ext cx="126682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12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659" r:id="rId12"/>
    <p:sldLayoutId id="2147483660" r:id="rId13"/>
    <p:sldLayoutId id="214748372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comments" Target="../comments/comment2.xml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219200"/>
            <a:ext cx="8969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" pitchFamily="18" charset="0"/>
              </a:rPr>
              <a:t>A Robust Image Analysis Approach for High Void-Fraction Gas-Liquid Flows</a:t>
            </a:r>
            <a:endParaRPr lang="en-US" sz="2800" b="1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43000" y="4230707"/>
            <a:ext cx="6743700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b="1" u="sng" dirty="0" smtClean="0">
                <a:solidFill>
                  <a:srgbClr val="C00000"/>
                </a:solidFill>
                <a:latin typeface="Times" pitchFamily="18" charset="0"/>
              </a:rPr>
              <a:t>Ashish </a:t>
            </a:r>
            <a:r>
              <a:rPr lang="en-US" sz="1800" b="1" u="sng" dirty="0" err="1" smtClean="0">
                <a:solidFill>
                  <a:srgbClr val="C00000"/>
                </a:solidFill>
                <a:latin typeface="Times" pitchFamily="18" charset="0"/>
              </a:rPr>
              <a:t>Karn</a:t>
            </a:r>
            <a:r>
              <a:rPr lang="en-US" sz="1800" b="1" dirty="0" smtClean="0">
                <a:solidFill>
                  <a:srgbClr val="C00000"/>
                </a:solidFill>
                <a:latin typeface="Times" pitchFamily="18" charset="0"/>
              </a:rPr>
              <a:t>, </a:t>
            </a:r>
            <a:r>
              <a:rPr lang="en-US" sz="1800" dirty="0" smtClean="0">
                <a:solidFill>
                  <a:srgbClr val="C00000"/>
                </a:solidFill>
                <a:latin typeface="Times" pitchFamily="18" charset="0"/>
              </a:rPr>
              <a:t>Roger E A Arndt, </a:t>
            </a:r>
            <a:r>
              <a:rPr lang="en-US" sz="1800" dirty="0" err="1" smtClean="0">
                <a:solidFill>
                  <a:srgbClr val="C00000"/>
                </a:solidFill>
                <a:latin typeface="Times" pitchFamily="18" charset="0"/>
              </a:rPr>
              <a:t>Jiarong</a:t>
            </a:r>
            <a:r>
              <a:rPr lang="en-US" sz="1800" dirty="0" smtClean="0">
                <a:solidFill>
                  <a:srgbClr val="C00000"/>
                </a:solidFill>
                <a:latin typeface="Times" pitchFamily="18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Times" pitchFamily="18" charset="0"/>
              </a:rPr>
              <a:t>Hong</a:t>
            </a:r>
            <a:endParaRPr lang="en-US" sz="1800" dirty="0" smtClean="0">
              <a:solidFill>
                <a:srgbClr val="C00000"/>
              </a:solidFill>
              <a:latin typeface="Times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C00000"/>
                </a:solidFill>
                <a:latin typeface="Times" pitchFamily="18" charset="0"/>
              </a:rPr>
              <a:t>Department of Mechanical Engineering &amp;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C00000"/>
                </a:solidFill>
                <a:latin typeface="Times" pitchFamily="18" charset="0"/>
              </a:rPr>
              <a:t>Saint Anthony Falls Laboratory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C00000"/>
                </a:solidFill>
                <a:latin typeface="Times" pitchFamily="18" charset="0"/>
              </a:rPr>
              <a:t>University of Minnesota Twin Cities, Minneapolis, MN</a:t>
            </a:r>
            <a:endParaRPr lang="en-US" sz="1600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0"/>
            <a:ext cx="5007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Times" pitchFamily="18" charset="0"/>
              </a:rPr>
              <a:t>3</a:t>
            </a:r>
            <a:r>
              <a:rPr lang="en-US" sz="1400" baseline="30000" dirty="0" smtClean="0">
                <a:solidFill>
                  <a:srgbClr val="C00000"/>
                </a:solidFill>
                <a:latin typeface="Times" pitchFamily="18" charset="0"/>
              </a:rPr>
              <a:t>rd</a:t>
            </a:r>
            <a:r>
              <a:rPr lang="en-US" sz="1400" dirty="0" smtClean="0">
                <a:solidFill>
                  <a:srgbClr val="C00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r"/>
            <a:r>
              <a:rPr lang="en-US" sz="1400" dirty="0" smtClean="0">
                <a:solidFill>
                  <a:srgbClr val="C00000"/>
                </a:solidFill>
                <a:latin typeface="Times" pitchFamily="18" charset="0"/>
              </a:rPr>
              <a:t>Nov. 30 – Dec. 02, 2015</a:t>
            </a:r>
          </a:p>
          <a:p>
            <a:pPr algn="r"/>
            <a:r>
              <a:rPr lang="en-US" sz="1400" dirty="0" smtClean="0">
                <a:solidFill>
                  <a:srgbClr val="C00000"/>
                </a:solidFill>
                <a:latin typeface="Times" pitchFamily="18" charset="0"/>
              </a:rPr>
              <a:t>Atlanta, GA</a:t>
            </a:r>
            <a:endParaRPr lang="en-US" sz="1400" dirty="0">
              <a:solidFill>
                <a:srgbClr val="C00000"/>
              </a:solidFill>
              <a:latin typeface="Times" pitchFamily="18" charset="0"/>
            </a:endParaRPr>
          </a:p>
        </p:txBody>
      </p:sp>
      <p:pic>
        <p:nvPicPr>
          <p:cNvPr id="8" name="Picture 2" descr="X:\ekawakami\Cavitation website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774"/>
            <a:ext cx="912239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6B5CC-A536-41C6-AADC-7824142D0A7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1596" y="431442"/>
            <a:ext cx="3403600" cy="3096399"/>
            <a:chOff x="101596" y="1388596"/>
            <a:chExt cx="3403600" cy="30963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6" y="1388596"/>
              <a:ext cx="3403600" cy="279967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7091" y="4207996"/>
              <a:ext cx="289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i="1" dirty="0" err="1" smtClean="0">
                  <a:latin typeface="+mn-lt"/>
                  <a:cs typeface="Arial" pitchFamily="34" charset="0"/>
                </a:rPr>
                <a:t>Schematic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of SAFL water tunnel</a:t>
              </a:r>
              <a:endParaRPr lang="en-US" sz="1200" i="1" dirty="0" smtClean="0"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3891" y="583842"/>
            <a:ext cx="4980709" cy="2943999"/>
            <a:chOff x="1343891" y="1540996"/>
            <a:chExt cx="4980709" cy="294399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0000" t="30476" r="61429" b="41333"/>
            <a:stretch>
              <a:fillRect/>
            </a:stretch>
          </p:blipFill>
          <p:spPr bwMode="auto">
            <a:xfrm>
              <a:off x="3401291" y="1540996"/>
              <a:ext cx="2819400" cy="2674815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505200" y="4207996"/>
              <a:ext cx="2819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i="1" dirty="0" err="1" smtClean="0">
                  <a:latin typeface="+mn-lt"/>
                  <a:cs typeface="Arial" pitchFamily="34" charset="0"/>
                </a:rPr>
                <a:t>Testing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with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leading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edge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aeration</a:t>
              </a:r>
              <a:endParaRPr lang="en-US" sz="1200" i="1" dirty="0" smtClean="0">
                <a:latin typeface="+mn-lt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77291" y="2379196"/>
              <a:ext cx="609600" cy="4953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endCxn id="13" idx="1"/>
            </p:cNvCxnSpPr>
            <p:nvPr/>
          </p:nvCxnSpPr>
          <p:spPr>
            <a:xfrm>
              <a:off x="1343891" y="1617196"/>
              <a:ext cx="533400" cy="100965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3" idx="3"/>
              <a:endCxn id="7" idx="1"/>
            </p:cNvCxnSpPr>
            <p:nvPr/>
          </p:nvCxnSpPr>
          <p:spPr>
            <a:xfrm>
              <a:off x="2486891" y="2626846"/>
              <a:ext cx="914400" cy="25155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382491" y="583842"/>
            <a:ext cx="3761509" cy="2943999"/>
            <a:chOff x="5382491" y="1540996"/>
            <a:chExt cx="3761509" cy="294399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6832" t="1956" r="36353" b="53096"/>
            <a:stretch>
              <a:fillRect/>
            </a:stretch>
          </p:blipFill>
          <p:spPr bwMode="auto">
            <a:xfrm>
              <a:off x="6369627" y="1540996"/>
              <a:ext cx="2621973" cy="2667000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629400" y="4207996"/>
              <a:ext cx="251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i="1" dirty="0" err="1">
                  <a:latin typeface="+mn-lt"/>
                  <a:cs typeface="Arial" pitchFamily="34" charset="0"/>
                </a:rPr>
                <a:t>S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ample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</a:t>
              </a:r>
              <a:r>
                <a:rPr lang="fr-CA" sz="1200" i="1" dirty="0" err="1" smtClean="0">
                  <a:latin typeface="+mn-lt"/>
                  <a:cs typeface="Arial" pitchFamily="34" charset="0"/>
                </a:rPr>
                <a:t>Bubble</a:t>
              </a:r>
              <a:r>
                <a:rPr lang="fr-CA" sz="1200" i="1" dirty="0" smtClean="0">
                  <a:latin typeface="+mn-lt"/>
                  <a:cs typeface="Arial" pitchFamily="34" charset="0"/>
                </a:rPr>
                <a:t> image</a:t>
              </a:r>
              <a:endParaRPr lang="en-US" sz="1200" i="1" dirty="0" smtClean="0">
                <a:latin typeface="+mn-lt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82491" y="1540996"/>
              <a:ext cx="838200" cy="838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2"/>
              <a:endCxn id="8" idx="1"/>
            </p:cNvCxnSpPr>
            <p:nvPr/>
          </p:nvCxnSpPr>
          <p:spPr>
            <a:xfrm>
              <a:off x="5801591" y="2379196"/>
              <a:ext cx="568036" cy="4953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Times" pitchFamily="18" charset="0"/>
              </a:rPr>
              <a:t>Experiments and Data Acquisition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62000" y="3515262"/>
            <a:ext cx="8394700" cy="2771775"/>
            <a:chOff x="374650" y="1190625"/>
            <a:chExt cx="8394700" cy="2771775"/>
          </a:xfrm>
        </p:grpSpPr>
        <p:grpSp>
          <p:nvGrpSpPr>
            <p:cNvPr id="25" name="Group 1"/>
            <p:cNvGrpSpPr>
              <a:grpSpLocks/>
            </p:cNvGrpSpPr>
            <p:nvPr/>
          </p:nvGrpSpPr>
          <p:grpSpPr bwMode="auto">
            <a:xfrm>
              <a:off x="374650" y="1190625"/>
              <a:ext cx="8394700" cy="2771775"/>
              <a:chOff x="250825" y="2835275"/>
              <a:chExt cx="8394700" cy="277177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524125" y="2943225"/>
                <a:ext cx="931863" cy="936625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33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3014663"/>
                <a:ext cx="2028825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Straight Arrow Connector 33"/>
              <p:cNvCxnSpPr/>
              <p:nvPr/>
            </p:nvCxnSpPr>
            <p:spPr>
              <a:xfrm flipV="1">
                <a:off x="976313" y="3014663"/>
                <a:ext cx="0" cy="3905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976313" y="3429000"/>
                <a:ext cx="12065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457200" y="3429000"/>
                <a:ext cx="519113" cy="5302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1"/>
              <p:cNvSpPr txBox="1">
                <a:spLocks noChangeArrowheads="1"/>
              </p:cNvSpPr>
              <p:nvPr/>
            </p:nvSpPr>
            <p:spPr bwMode="auto">
              <a:xfrm>
                <a:off x="996950" y="2835275"/>
                <a:ext cx="3206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y</a:t>
                </a:r>
              </a:p>
            </p:txBody>
          </p:sp>
          <p:sp>
            <p:nvSpPr>
              <p:cNvPr id="38" name="TextBox 32"/>
              <p:cNvSpPr txBox="1">
                <a:spLocks noChangeArrowheads="1"/>
              </p:cNvSpPr>
              <p:nvPr/>
            </p:nvSpPr>
            <p:spPr bwMode="auto">
              <a:xfrm>
                <a:off x="374650" y="3959225"/>
                <a:ext cx="3429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z</a:t>
                </a:r>
              </a:p>
            </p:txBody>
          </p:sp>
          <p:sp>
            <p:nvSpPr>
              <p:cNvPr id="39" name="TextBox 33"/>
              <p:cNvSpPr txBox="1">
                <a:spLocks noChangeArrowheads="1"/>
              </p:cNvSpPr>
              <p:nvPr/>
            </p:nvSpPr>
            <p:spPr bwMode="auto">
              <a:xfrm>
                <a:off x="1870075" y="3014663"/>
                <a:ext cx="3127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x</a:t>
                </a:r>
              </a:p>
            </p:txBody>
          </p:sp>
          <p:sp>
            <p:nvSpPr>
              <p:cNvPr id="40" name="TextBox 34"/>
              <p:cNvSpPr txBox="1">
                <a:spLocks noChangeArrowheads="1"/>
              </p:cNvSpPr>
              <p:nvPr/>
            </p:nvSpPr>
            <p:spPr bwMode="auto">
              <a:xfrm>
                <a:off x="1409700" y="3925580"/>
                <a:ext cx="124777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x/c</a:t>
                </a:r>
                <a:r>
                  <a:rPr lang="en-US" altLang="en-US" sz="1800" dirty="0">
                    <a:latin typeface="Times" pitchFamily="18" charset="0"/>
                  </a:rPr>
                  <a:t> = </a:t>
                </a:r>
                <a:r>
                  <a:rPr lang="en-US" altLang="en-US" sz="1800" dirty="0" smtClean="0">
                    <a:latin typeface="Times" pitchFamily="18" charset="0"/>
                  </a:rPr>
                  <a:t>1.3</a:t>
                </a:r>
                <a:endParaRPr lang="en-US" altLang="en-US" sz="1800" dirty="0">
                  <a:latin typeface="Times" pitchFamily="18" charset="0"/>
                </a:endParaRPr>
              </a:p>
            </p:txBody>
          </p:sp>
          <p:sp>
            <p:nvSpPr>
              <p:cNvPr id="41" name="TextBox 35"/>
              <p:cNvSpPr txBox="1">
                <a:spLocks noChangeArrowheads="1"/>
              </p:cNvSpPr>
              <p:nvPr/>
            </p:nvSpPr>
            <p:spPr bwMode="auto">
              <a:xfrm>
                <a:off x="2657475" y="4743450"/>
                <a:ext cx="118903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x/c </a:t>
                </a:r>
                <a:r>
                  <a:rPr lang="en-US" altLang="en-US" sz="1800" dirty="0">
                    <a:latin typeface="Times" pitchFamily="18" charset="0"/>
                  </a:rPr>
                  <a:t>= 3</a:t>
                </a:r>
              </a:p>
            </p:txBody>
          </p:sp>
          <p:sp>
            <p:nvSpPr>
              <p:cNvPr id="42" name="TextBox 36"/>
              <p:cNvSpPr txBox="1">
                <a:spLocks noChangeArrowheads="1"/>
              </p:cNvSpPr>
              <p:nvPr/>
            </p:nvSpPr>
            <p:spPr bwMode="auto">
              <a:xfrm>
                <a:off x="3348831" y="5134923"/>
                <a:ext cx="11493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i="1" dirty="0">
                    <a:latin typeface="Times" pitchFamily="18" charset="0"/>
                  </a:rPr>
                  <a:t>x/c </a:t>
                </a:r>
                <a:r>
                  <a:rPr lang="en-US" altLang="en-US" sz="1800" dirty="0">
                    <a:latin typeface="Times" pitchFamily="18" charset="0"/>
                  </a:rPr>
                  <a:t>= </a:t>
                </a:r>
                <a:r>
                  <a:rPr lang="en-US" altLang="en-US" sz="1800" dirty="0" smtClean="0">
                    <a:latin typeface="Times" pitchFamily="18" charset="0"/>
                  </a:rPr>
                  <a:t>4.7</a:t>
                </a:r>
                <a:endParaRPr lang="en-US" altLang="en-US" sz="1800" dirty="0">
                  <a:latin typeface="Times" pitchFamily="18" charset="0"/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976313" y="4276725"/>
                <a:ext cx="201295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976313" y="5099382"/>
                <a:ext cx="409892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976313" y="5475287"/>
                <a:ext cx="601027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4608513" y="2935288"/>
                <a:ext cx="933450" cy="936625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519863" y="2935288"/>
                <a:ext cx="931862" cy="936625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976313" y="4249738"/>
                <a:ext cx="0" cy="13573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971800" y="4146550"/>
                <a:ext cx="0" cy="2619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075238" y="4603750"/>
                <a:ext cx="0" cy="5572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6983413" y="4910138"/>
                <a:ext cx="0" cy="2714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6519863" y="4073525"/>
                <a:ext cx="93186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7669213" y="2943225"/>
                <a:ext cx="0" cy="92868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519863" y="3959225"/>
                <a:ext cx="0" cy="2905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8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6963" y="3941763"/>
                <a:ext cx="4762" cy="298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9" name="Straight Connector 58"/>
              <p:cNvCxnSpPr/>
              <p:nvPr/>
            </p:nvCxnSpPr>
            <p:spPr>
              <a:xfrm>
                <a:off x="7446963" y="3944938"/>
                <a:ext cx="0" cy="2905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554913" y="3879850"/>
                <a:ext cx="25876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539038" y="2935288"/>
                <a:ext cx="25876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TextBox 85"/>
              <p:cNvSpPr txBox="1">
                <a:spLocks noChangeArrowheads="1"/>
              </p:cNvSpPr>
              <p:nvPr/>
            </p:nvSpPr>
            <p:spPr bwMode="auto">
              <a:xfrm>
                <a:off x="7696200" y="3219450"/>
                <a:ext cx="949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imes" pitchFamily="18" charset="0"/>
                  </a:rPr>
                  <a:t>60 mm</a:t>
                </a:r>
              </a:p>
            </p:txBody>
          </p:sp>
          <p:cxnSp>
            <p:nvCxnSpPr>
              <p:cNvPr id="67" name="Straight Connector 66"/>
              <p:cNvCxnSpPr>
                <a:stCxn id="33" idx="3"/>
              </p:cNvCxnSpPr>
              <p:nvPr/>
            </p:nvCxnSpPr>
            <p:spPr>
              <a:xfrm flipV="1">
                <a:off x="2279650" y="3384550"/>
                <a:ext cx="5275263" cy="20638"/>
              </a:xfrm>
              <a:prstGeom prst="line">
                <a:avLst/>
              </a:prstGeom>
              <a:ln>
                <a:solidFill>
                  <a:srgbClr val="3110F6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2971800" y="2882900"/>
                <a:ext cx="0" cy="1308100"/>
              </a:xfrm>
              <a:prstGeom prst="line">
                <a:avLst/>
              </a:prstGeom>
              <a:ln>
                <a:solidFill>
                  <a:srgbClr val="3110F6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5075238" y="2835275"/>
                <a:ext cx="0" cy="1817688"/>
              </a:xfrm>
              <a:prstGeom prst="line">
                <a:avLst/>
              </a:prstGeom>
              <a:ln>
                <a:solidFill>
                  <a:srgbClr val="3110F6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6983413" y="2874964"/>
                <a:ext cx="3175" cy="2732086"/>
              </a:xfrm>
              <a:prstGeom prst="line">
                <a:avLst/>
              </a:prstGeom>
              <a:ln>
                <a:solidFill>
                  <a:srgbClr val="3110F6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41"/>
              <p:cNvSpPr>
                <a:spLocks noChangeArrowheads="1"/>
              </p:cNvSpPr>
              <p:nvPr/>
            </p:nvSpPr>
            <p:spPr bwMode="auto">
              <a:xfrm>
                <a:off x="6594902" y="40386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imes" pitchFamily="18" charset="0"/>
                  </a:rPr>
                  <a:t>60</a:t>
                </a:r>
                <a:endParaRPr lang="en-US" altLang="en-US" sz="1800"/>
              </a:p>
            </p:txBody>
          </p:sp>
          <p:sp>
            <p:nvSpPr>
              <p:cNvPr id="72" name="Rectangle 42"/>
              <p:cNvSpPr>
                <a:spLocks noChangeArrowheads="1"/>
              </p:cNvSpPr>
              <p:nvPr/>
            </p:nvSpPr>
            <p:spPr bwMode="auto">
              <a:xfrm>
                <a:off x="6934200" y="4009324"/>
                <a:ext cx="5437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imes" pitchFamily="18" charset="0"/>
                  </a:rPr>
                  <a:t>mm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 bwMode="auto">
            <a:xfrm>
              <a:off x="3581400" y="1298575"/>
              <a:ext cx="931863" cy="93345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4038600" y="1190625"/>
              <a:ext cx="0" cy="1308100"/>
            </a:xfrm>
            <a:prstGeom prst="line">
              <a:avLst/>
            </a:prstGeom>
            <a:ln>
              <a:solidFill>
                <a:srgbClr val="3110F6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1111250" y="3068637"/>
              <a:ext cx="293608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4038600" y="2554288"/>
              <a:ext cx="0" cy="5572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4"/>
            <p:cNvSpPr txBox="1">
              <a:spLocks noChangeArrowheads="1"/>
            </p:cNvSpPr>
            <p:nvPr/>
          </p:nvSpPr>
          <p:spPr bwMode="auto">
            <a:xfrm>
              <a:off x="1952625" y="2754313"/>
              <a:ext cx="12477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latin typeface="Times" pitchFamily="18" charset="0"/>
                </a:rPr>
                <a:t>x/c </a:t>
              </a:r>
              <a:r>
                <a:rPr lang="en-US" altLang="en-US" sz="1800" dirty="0">
                  <a:latin typeface="Times" pitchFamily="18" charset="0"/>
                </a:rPr>
                <a:t>= </a:t>
              </a:r>
              <a:r>
                <a:rPr lang="en-US" altLang="en-US" sz="1800" dirty="0" smtClean="0">
                  <a:latin typeface="Times" pitchFamily="18" charset="0"/>
                </a:rPr>
                <a:t>2.1</a:t>
              </a:r>
              <a:endParaRPr lang="en-US" altLang="en-US" sz="1800" dirty="0">
                <a:latin typeface="Times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Analysis Technique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TEMP.Kesava\Desktop\Bubble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2455"/>
            <a:ext cx="4366879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6416" r="12576" b="11087"/>
          <a:stretch/>
        </p:blipFill>
        <p:spPr bwMode="auto">
          <a:xfrm>
            <a:off x="122675" y="508378"/>
            <a:ext cx="4449325" cy="432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75" y="4953000"/>
            <a:ext cx="88924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Image analysis technique resolves bubbles from clusters.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Size and shape information of both in-focus/out-of-focus bubbles are obtained.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Analysis Technique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1" y="971490"/>
            <a:ext cx="243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Bubble information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extraction</a:t>
            </a:r>
            <a:endParaRPr lang="en-US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6081" r="3759" b="10811"/>
          <a:stretch/>
        </p:blipFill>
        <p:spPr bwMode="auto">
          <a:xfrm>
            <a:off x="51516" y="1911594"/>
            <a:ext cx="9015079" cy="2431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9276" y="1002268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Image </a:t>
            </a:r>
            <a:endParaRPr lang="en-US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binarization</a:t>
            </a:r>
            <a:endParaRPr lang="en-US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5997" y="1002268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Bubble </a:t>
            </a:r>
            <a:endParaRPr lang="en-US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categorization</a:t>
            </a:r>
            <a:endParaRPr lang="en-US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4572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Overview of the Image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analysis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technique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492284" y="3594279"/>
            <a:ext cx="1066800" cy="648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Processing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3920"/>
            <a:ext cx="8401050" cy="4526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5461716" y="1066800"/>
            <a:ext cx="1828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0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 operations : In-focus Cluster Processing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b="6380"/>
          <a:stretch/>
        </p:blipFill>
        <p:spPr bwMode="auto">
          <a:xfrm>
            <a:off x="454986" y="609600"/>
            <a:ext cx="8186738" cy="50098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pPr/>
              <a:t>15</a:t>
            </a:fld>
            <a:endParaRPr lang="en-U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size and shape measurements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838200"/>
                <a:ext cx="8610600" cy="3442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Labelled bubble regions are first grouped into : Small, </a:t>
                </a:r>
                <a:r>
                  <a:rPr 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I</a:t>
                </a: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ntermediate and large bubbles based on an area threshold.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Small bubbles are necessarily assumed to be spherical. (Area, </a:t>
                </a:r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A</a:t>
                </a: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 &lt;10 pixels)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endParaRPr lang="en-US" dirty="0" smtClean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Large bubbles are necessarily passed through a cluster-processing step.</a:t>
                </a:r>
              </a:p>
              <a:p>
                <a:pPr lvl="1"/>
                <a:endParaRPr lang="en-US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Intermediate or large individual </a:t>
                </a:r>
                <a:r>
                  <a:rPr 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bubbles </a:t>
                </a: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can be either spherical or ellipsoidal. </a:t>
                </a:r>
              </a:p>
              <a:p>
                <a:pPr lvl="1"/>
                <a:endParaRPr lang="en-US" dirty="0" smtClean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Shape is determined by</a:t>
                </a:r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 Heywood Circularity Factor </a:t>
                </a: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(</a:t>
                </a:r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HCF</a:t>
                </a:r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/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                           </a:t>
                </a:r>
              </a:p>
              <a:p>
                <a:pPr lvl="1"/>
                <a:r>
                  <a:rPr lang="en-US" i="1" dirty="0">
                    <a:latin typeface="Times" panose="02020603050405020304" pitchFamily="18" charset="0"/>
                    <a:cs typeface="Times" panose="02020603050405020304" pitchFamily="18" charset="0"/>
                  </a:rPr>
                  <a:t>	</a:t>
                </a:r>
                <a:r>
                  <a:rPr lang="en-US" i="1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𝐻𝐶𝐹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r>
                      <a:rPr lang="en-US" i="1"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4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rad>
                  </m:oMath>
                </a14:m>
                <a:r>
                  <a:rPr lang="en-US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 ( = 1 for a spherical bubble)</a:t>
                </a:r>
                <a:endParaRPr lang="en-US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610600" cy="3442417"/>
              </a:xfrm>
              <a:prstGeom prst="rect">
                <a:avLst/>
              </a:prstGeom>
              <a:blipFill rotWithShape="1">
                <a:blip r:embed="rId2"/>
                <a:stretch>
                  <a:fillRect l="-425" t="-887" b="-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43000" y="4421042"/>
            <a:ext cx="6934200" cy="1600200"/>
            <a:chOff x="1143000" y="4421042"/>
            <a:chExt cx="69342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143000" y="4620978"/>
                  <a:ext cx="3200400" cy="1258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 smtClean="0">
                      <a:latin typeface="Times" panose="02020603050405020304" pitchFamily="18" charset="0"/>
                      <a:cs typeface="Times" panose="02020603050405020304" pitchFamily="18" charset="0"/>
                    </a:rPr>
                    <a:t>A</a:t>
                  </a:r>
                  <a:r>
                    <a:rPr lang="en-US" dirty="0" smtClean="0">
                      <a:latin typeface="Times" panose="02020603050405020304" pitchFamily="18" charset="0"/>
                      <a:cs typeface="Times" panose="02020603050405020304" pitchFamily="18" charset="0"/>
                    </a:rPr>
                    <a:t> &lt; 10 pixels | 0.9 &lt; HCF &lt; 1.15</a:t>
                  </a:r>
                </a:p>
                <a:p>
                  <a:pPr algn="ctr"/>
                  <a:endParaRPr 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  <a:p>
                  <a:pPr marL="0" lvl="1" algn="ctr"/>
                  <a:r>
                    <a:rPr lang="en-US" i="1" dirty="0">
                      <a:latin typeface="Times" panose="02020603050405020304" pitchFamily="18" charset="0"/>
                      <a:cs typeface="Times" panose="02020603050405020304" pitchFamily="18" charset="0"/>
                    </a:rPr>
                    <a:t>d </a:t>
                  </a:r>
                  <a:r>
                    <a:rPr lang="en-US" dirty="0">
                      <a:latin typeface="Times" panose="02020603050405020304" pitchFamily="18" charset="0"/>
                      <a:cs typeface="Times" panose="02020603050405020304" pitchFamily="18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4</m:t>
                          </m:r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r>
                            <a:rPr lang="en-US" i="1">
                              <a:latin typeface="Cambria Math"/>
                            </a:rPr>
                            <m:t>/</m:t>
                          </m:r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</m:e>
                      </m:rad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endParaRPr 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  <a:p>
                  <a:pPr algn="ctr"/>
                  <a:endParaRPr 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4620978"/>
                  <a:ext cx="3200400" cy="125874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524" t="-2415" r="-1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5562600" y="4572000"/>
              <a:ext cx="2514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HCF </a:t>
              </a: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&lt; 0.9 | </a:t>
              </a:r>
              <a:r>
                <a:rPr lang="en-US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HCF </a:t>
              </a: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&gt; 1.15</a:t>
              </a:r>
            </a:p>
            <a:p>
              <a:pPr algn="ctr"/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marL="0" lvl="1" algn="ctr"/>
              <a:r>
                <a:rPr lang="en-US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Use ellipsoidal fitting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algn="ctr"/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876800" y="4421042"/>
              <a:ext cx="0" cy="16002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 Validation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861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Simulation of synthetic bubble images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Single Bubble Measurement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Polydisperse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Bubble Size Distribution Measurement</a:t>
            </a:r>
          </a:p>
          <a:p>
            <a:pPr lvl="1">
              <a:lnSpc>
                <a:spcPct val="150000"/>
              </a:lnSpc>
            </a:pP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Experimental Validation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through Simulation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572869"/>
            <a:ext cx="6327954" cy="4622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40501" y="5252147"/>
                <a:ext cx="4572000" cy="9318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200" i="1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12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m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− 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)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1200" i="1">
                                <a:latin typeface="Cambria Math"/>
                              </a:rPr>
                              <m:t> ;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𝑏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= 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latin typeface="Cambria Math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/>
                              </a:rPr>
                              <m:t> </m:t>
                            </m:r>
                          </m:e>
                          <m:e>
                            <m:r>
                              <a:rPr lang="en-US" sz="1200" i="1">
                                <a:latin typeface="Cambria Math"/>
                              </a:rPr>
                              <m:t>𝑖𝑓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 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sz="1200" i="1">
                                <a:latin typeface="Cambria Math"/>
                              </a:rPr>
                              <m:t>&lt;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e>
                        </m:mr>
                        <m:mr>
                          <m:e>
                            <m:r>
                              <a:rPr lang="en-US" sz="12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− 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m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 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200" i="1">
                                    <a:latin typeface="Cambria Math"/>
                                  </a:rPr>
                                  <m:t>− 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200" i="1"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en-US" sz="1200" i="1">
                                <a:latin typeface="Cambria Math"/>
                              </a:rPr>
                              <m:t> ;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𝑏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= 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latin typeface="Cambria Math"/>
                                  </a:rPr>
                                  <m:t>m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− 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/>
                                      </a:rPr>
                                      <m:t>m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200" i="1">
                                    <a:latin typeface="Cambria Math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200" i="1">
                                    <a:latin typeface="Cambria Math"/>
                                  </a:rPr>
                                  <m:t>− 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200" i="1"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en-US" sz="1200" i="1">
                                <a:latin typeface="Cambria Math"/>
                              </a:rPr>
                              <m:t> </m:t>
                            </m:r>
                          </m:e>
                          <m:e>
                            <m:r>
                              <a:rPr lang="en-US" sz="12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sz="1200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200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/>
                              </a:rPr>
                              <m:t>&gt;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sz="1200" i="1">
                                <a:latin typeface="Cambria Math"/>
                              </a:rPr>
                              <m:t>&gt;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𝑅</m:t>
                            </m:r>
                          </m:e>
                        </m:mr>
                      </m:m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01" y="5252147"/>
                <a:ext cx="4572000" cy="9318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77000" y="574823"/>
            <a:ext cx="258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Synthetic Bubble Generation Procedure</a:t>
            </a:r>
            <a:endParaRPr lang="en-US" b="1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80123" y="4648200"/>
                <a:ext cx="1981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2 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123" y="4648200"/>
                <a:ext cx="198120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Bubble Measurement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74823"/>
            <a:ext cx="875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 bubble is drawn with a specific radius with its centroid placed in the middle of a pixel.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50 similar new bubbles are generated with centroid translated with steps of 0.01 pixels.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88" y="1524000"/>
            <a:ext cx="609727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Polydisperse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Bubble Size Distribution Measurement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6" y="685800"/>
            <a:ext cx="7721277" cy="4052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4916269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Bubble images were generated with void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fraction ranging from 0.1 -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0.7, with bubble eccentricity randomly chosen between 0 – 0.9.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995" y="56504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Figure above shows a bubble image with 900 bubbles. 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Bubbly Flows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02" y="3025462"/>
            <a:ext cx="2286198" cy="2822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"/>
            <a:ext cx="1447800" cy="217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6" y="3731844"/>
            <a:ext cx="3779126" cy="21163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609600"/>
            <a:ext cx="65530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Bubbly flows occur frequently in natural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systems.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Used in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petroleum, energy-producing and chemical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industries.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Employed in a variety of chemical and biochemical processes.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Fischer-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Tropsch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process for hydrocarbon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synthesis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Hydrogenation of unsaturated oil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Coal liquefaction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Fermentation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Wastewater treatment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155791"/>
            <a:ext cx="2705100" cy="1685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300486" cy="708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26161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Bubbly flows occur frequently in natural systems.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Polydisperse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Bubble Size Distribution Measurement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3234" y="716040"/>
            <a:ext cx="9300205" cy="5111891"/>
            <a:chOff x="223234" y="716040"/>
            <a:chExt cx="9300205" cy="51118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637" y="716040"/>
              <a:ext cx="4531802" cy="3456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223234" y="5181600"/>
              <a:ext cx="86159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The measured SMD is in good agreement with the input results with errors staying within 6-8% (limitation in accurately resolving highly overlapping bubble clusters).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5758" y="304800"/>
            <a:ext cx="8864958" cy="4706173"/>
            <a:chOff x="-25758" y="304800"/>
            <a:chExt cx="8864958" cy="4706173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58" y="304800"/>
              <a:ext cx="5625922" cy="403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223234" y="4364642"/>
              <a:ext cx="86159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The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image-processing algorithm captures the bimodal distribution quite well and the magnitudes in the PDFs are in good agreement.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Validation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14575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Extract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2D bubble size information, </a:t>
            </a: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btain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the volume and velocity of individual bubbles,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and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alculate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the volume flow rate from the volume and velocity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information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t="4330" r="5255"/>
          <a:stretch/>
        </p:blipFill>
        <p:spPr bwMode="auto">
          <a:xfrm>
            <a:off x="1600200" y="1600200"/>
            <a:ext cx="5372100" cy="4210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442" y="5802868"/>
            <a:ext cx="2206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Bubble Velocity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Validation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19832" y="783131"/>
                <a:ext cx="3753400" cy="664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lang="en-US" i="1">
                                <a:latin typeface="Cambria Math"/>
                              </a:rPr>
                            </m:ctrlPr>
                          </m:limUpp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lim>
                            <m:r>
                              <a:rPr lang="en-US" i="1">
                                <a:latin typeface="Cambria Math"/>
                              </a:rPr>
                              <m:t>•</m:t>
                            </m:r>
                          </m:lim>
                        </m:limUpp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𝑠𝑖𝑛𝑔𝑙𝑒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sup>
                      <m:e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𝑤</m:t>
                                </m:r>
                              </m:den>
                            </m:f>
                          </m:e>
                        </m:d>
                      </m:e>
                    </m:nary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𝑇𝑆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𝑇𝑆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;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2" y="783131"/>
                <a:ext cx="3753400" cy="664669"/>
              </a:xfrm>
              <a:prstGeom prst="rect">
                <a:avLst/>
              </a:prstGeom>
              <a:blipFill rotWithShape="1">
                <a:blip r:embed="rId2"/>
                <a:stretch>
                  <a:fillRect r="-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25612" y="1041362"/>
                <a:ext cx="1846788" cy="4003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=(4</m:t>
                      </m:r>
                      <m:r>
                        <a:rPr lang="en-US" i="1">
                          <a:latin typeface="Cambria Math"/>
                        </a:rPr>
                        <m:t>𝜋</m:t>
                      </m:r>
                      <m:r>
                        <a:rPr lang="en-US" i="1">
                          <a:latin typeface="Cambria Math"/>
                        </a:rPr>
                        <m:t>/3)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612" y="1041362"/>
                <a:ext cx="1846788" cy="400366"/>
              </a:xfrm>
              <a:prstGeom prst="rect">
                <a:avLst/>
              </a:prstGeom>
              <a:blipFill rotWithShape="1"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2510155"/>
            <a:ext cx="4476750" cy="33572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33400" y="1748155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Volume flow rates thus obtained are averaged over 1000 images to estimate an averaged volume flow rate.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ize Characterization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685800"/>
            <a:ext cx="8961085" cy="5562600"/>
            <a:chOff x="260577" y="1085000"/>
            <a:chExt cx="8961085" cy="5562600"/>
          </a:xfrm>
        </p:grpSpPr>
        <p:sp>
          <p:nvSpPr>
            <p:cNvPr id="9" name="Rectangle 8"/>
            <p:cNvSpPr/>
            <p:nvPr/>
          </p:nvSpPr>
          <p:spPr>
            <a:xfrm>
              <a:off x="6477000" y="6370601"/>
              <a:ext cx="2744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Karn </a:t>
              </a:r>
              <a:r>
                <a:rPr lang="en-US" sz="1200" i="1" dirty="0">
                  <a:latin typeface="Times" panose="02020603050405020304" pitchFamily="18" charset="0"/>
                  <a:cs typeface="Times" panose="02020603050405020304" pitchFamily="18" charset="0"/>
                </a:rPr>
                <a:t>et </a:t>
              </a:r>
              <a:r>
                <a:rPr lang="en-US" sz="12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al., Exp. Therm. Fluid Sci. 2015b</a:t>
              </a:r>
              <a:endParaRPr lang="en-US" sz="12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60577" y="1085000"/>
              <a:ext cx="8398514" cy="3499145"/>
              <a:chOff x="260577" y="1085000"/>
              <a:chExt cx="8398514" cy="3499145"/>
            </a:xfrm>
          </p:grpSpPr>
          <p:pic>
            <p:nvPicPr>
              <p:cNvPr id="12" name="Picture 11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77" y="1112424"/>
                <a:ext cx="4089404" cy="3471721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4362" y="1085000"/>
                <a:ext cx="4124729" cy="3462439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152400" y="4297740"/>
            <a:ext cx="89357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A bimodal bubble size distribution is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obtained with two modes at 0.2 and 0.6 mm.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An excess of </a:t>
            </a:r>
            <a:r>
              <a:rPr lang="en-US" sz="2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tiny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bubbles (~0.2 mm) are observed.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Some extremely large size bubbles (&gt;2 mm) are observed </a:t>
            </a:r>
            <a:r>
              <a:rPr lang="en-US" sz="2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even far downstream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321860" y="4648200"/>
            <a:ext cx="82887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increase in ventilation ( or the void fraction) leads to greater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lang="en-US" sz="2000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32</a:t>
            </a:r>
            <a:r>
              <a:rPr lang="en-US" sz="20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and greater number of large sized bubbles.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happens because of increased coalescence events in the wake.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63695"/>
              </p:ext>
            </p:extLst>
          </p:nvPr>
        </p:nvGraphicFramePr>
        <p:xfrm>
          <a:off x="4876800" y="1066800"/>
          <a:ext cx="4090754" cy="2451735"/>
        </p:xfrm>
        <a:graphic>
          <a:graphicData uri="http://schemas.openxmlformats.org/drawingml/2006/table">
            <a:tbl>
              <a:tblPr/>
              <a:tblGrid>
                <a:gridCol w="685797"/>
                <a:gridCol w="762000"/>
                <a:gridCol w="560962"/>
                <a:gridCol w="742823"/>
                <a:gridCol w="669586"/>
                <a:gridCol w="669586"/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V (m/s)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Q (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LPM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N/(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1e6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D</a:t>
                      </a:r>
                      <a:r>
                        <a:rPr lang="en-US" sz="14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99.8</a:t>
                      </a:r>
                      <a:endParaRPr lang="en-US" sz="14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SMD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0.091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2.382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0.047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0.059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1.325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0.036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1.068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1.50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0.065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0.782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1.38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0.81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1.25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0.057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0.723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1.35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0.79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1.00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0.050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0.677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1.31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0.042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0.645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1.24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0.73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0.50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0.032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0.573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1.16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</a:rPr>
                        <a:t>0.68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0.028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1.62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6500" r="6401" b="2000"/>
          <a:stretch/>
        </p:blipFill>
        <p:spPr bwMode="auto">
          <a:xfrm>
            <a:off x="55871" y="668740"/>
            <a:ext cx="4820929" cy="382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Times" pitchFamily="18" charset="0"/>
              </a:rPr>
              <a:t>The effect of increased ventilation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 into Bubble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oalescence/ Splitting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33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Total Number of Bubbles (NOB) passing through each section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1860" y="946666"/>
            <a:ext cx="7254922" cy="5209165"/>
            <a:chOff x="-396922" y="946666"/>
            <a:chExt cx="7254922" cy="5209165"/>
          </a:xfrm>
        </p:grpSpPr>
        <p:sp>
          <p:nvSpPr>
            <p:cNvPr id="7" name="TextBox 6"/>
            <p:cNvSpPr txBox="1"/>
            <p:nvPr/>
          </p:nvSpPr>
          <p:spPr>
            <a:xfrm>
              <a:off x="-396922" y="5509500"/>
              <a:ext cx="3183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x = </a:t>
              </a: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0 – 170 mm : </a:t>
              </a:r>
            </a:p>
            <a:p>
              <a:pPr algn="ctr"/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Break-up dominant regime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946666"/>
              <a:ext cx="5638800" cy="4511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8" name="Straight Connector 7"/>
          <p:cNvCxnSpPr/>
          <p:nvPr/>
        </p:nvCxnSpPr>
        <p:spPr>
          <a:xfrm>
            <a:off x="3676936" y="990600"/>
            <a:ext cx="38100" cy="4467106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98242" y="5482204"/>
            <a:ext cx="2986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x &gt;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170 mm : </a:t>
            </a: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Coalescence-dominant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regime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43200" y="5469955"/>
            <a:ext cx="762000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95382" y="5469955"/>
            <a:ext cx="762000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size distribution in the breakup-dominant regime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533400"/>
            <a:ext cx="8523027" cy="4191000"/>
            <a:chOff x="457200" y="1371600"/>
            <a:chExt cx="8523027" cy="4191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71600"/>
              <a:ext cx="5238750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2" r="7524"/>
            <a:stretch/>
          </p:blipFill>
          <p:spPr bwMode="auto">
            <a:xfrm>
              <a:off x="5562600" y="1924334"/>
              <a:ext cx="3417627" cy="2861026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514600" y="4785360"/>
              <a:ext cx="685800" cy="32004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3200400" y="1924334"/>
              <a:ext cx="2362200" cy="286102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076575" y="4785360"/>
              <a:ext cx="2486025" cy="32004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H="1" flipV="1">
            <a:off x="2057400" y="3048000"/>
            <a:ext cx="544204" cy="9906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52675" y="31739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breakup</a:t>
            </a:r>
            <a:endParaRPr lang="en-US" b="1" i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953000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Larger bubbles breakup to give smaller bubbles in the region between X = 109 mm and X = 243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size distribution in the coalescence-dominant regime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4800" y="381000"/>
            <a:ext cx="8338782" cy="4328160"/>
            <a:chOff x="304800" y="1296728"/>
            <a:chExt cx="8338782" cy="43281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96728"/>
              <a:ext cx="5410200" cy="4328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2" r="7399"/>
            <a:stretch/>
          </p:blipFill>
          <p:spPr bwMode="auto">
            <a:xfrm>
              <a:off x="5410200" y="2021053"/>
              <a:ext cx="3233382" cy="2661456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14600" y="4556125"/>
              <a:ext cx="914400" cy="6096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429000" y="2021053"/>
              <a:ext cx="1981200" cy="253507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429000" y="4682509"/>
              <a:ext cx="2057400" cy="48321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247900" y="3059668"/>
              <a:ext cx="914400" cy="127779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362200" y="298244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Coalescence</a:t>
              </a:r>
              <a:endParaRPr lang="en-US" b="1" i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4800" y="4953000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Smaller bubbles coalesce to give larger bubbles in the region between X = 170 mm and X = 243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03950"/>
            <a:ext cx="2133600" cy="365125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on Bubble Breakup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713839"/>
            <a:ext cx="5029079" cy="5001161"/>
            <a:chOff x="76200" y="485239"/>
            <a:chExt cx="5029079" cy="50011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85239"/>
              <a:ext cx="1676281" cy="16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80" y="485239"/>
              <a:ext cx="1676519" cy="167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8" y="485239"/>
              <a:ext cx="1676281" cy="16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8" y="3831298"/>
              <a:ext cx="1671848" cy="165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756" y="3831298"/>
              <a:ext cx="1680950" cy="165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942" y="3831298"/>
              <a:ext cx="1659337" cy="165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2171961"/>
              <a:ext cx="1691066" cy="165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370" y="2144980"/>
              <a:ext cx="1669572" cy="1669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625" y="2170704"/>
              <a:ext cx="1687654" cy="166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5105400" y="1103055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observed bubble breakup events are always binary.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No generation of small bubbles (0.2mm) during binary break 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initial bubble sizes are always greater than 1.5 mm in all cases.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8010" y="5421868"/>
            <a:ext cx="9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mm</a:t>
            </a:r>
            <a:endParaRPr lang="en-US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5606534"/>
            <a:ext cx="381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3828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Where do these small bubbles come from ?</a:t>
            </a:r>
            <a:endParaRPr lang="en-US" b="1" i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I: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ubble Tearing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21718"/>
            <a:ext cx="2029968" cy="20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32" y="721718"/>
            <a:ext cx="2029968" cy="20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50" y="2868441"/>
            <a:ext cx="2029968" cy="20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32" y="2894883"/>
            <a:ext cx="2029968" cy="20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42610" y="4431268"/>
            <a:ext cx="9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mm</a:t>
            </a:r>
            <a:endParaRPr lang="en-US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4615934"/>
            <a:ext cx="381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352800" y="2860480"/>
            <a:ext cx="2029968" cy="2029968"/>
            <a:chOff x="3352800" y="2860480"/>
            <a:chExt cx="2029968" cy="2029968"/>
          </a:xfrm>
        </p:grpSpPr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60480"/>
              <a:ext cx="2029968" cy="202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3429000" y="3848100"/>
              <a:ext cx="439863" cy="3429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3038" y="4930914"/>
            <a:ext cx="8742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Wake acceleration of a trailing bubble and collision with a leading bubble leads to bubble tearing and small bubble generation.</a:t>
            </a: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4400" y="713232"/>
            <a:ext cx="2123505" cy="2029968"/>
            <a:chOff x="2362200" y="713232"/>
            <a:chExt cx="2123505" cy="2029968"/>
          </a:xfrm>
        </p:grpSpPr>
        <p:pic>
          <p:nvPicPr>
            <p:cNvPr id="45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737" y="713232"/>
              <a:ext cx="2029968" cy="202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2362200" y="1720255"/>
              <a:ext cx="2040062" cy="782677"/>
              <a:chOff x="2362200" y="1720255"/>
              <a:chExt cx="2040062" cy="782677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2531938" y="1728216"/>
                <a:ext cx="181830" cy="48158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3124200" y="1720255"/>
                <a:ext cx="457200" cy="248753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362200" y="2133600"/>
                <a:ext cx="1049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Trailing </a:t>
                </a:r>
                <a:endParaRPr lang="en-US" b="1" dirty="0">
                  <a:solidFill>
                    <a:srgbClr val="FFFF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352800" y="1969008"/>
                <a:ext cx="1049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Leading</a:t>
                </a:r>
                <a:endParaRPr lang="en-US" b="1" dirty="0">
                  <a:solidFill>
                    <a:srgbClr val="FFFF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Bubbly Flows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6009" y="621268"/>
            <a:ext cx="7522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Used in </a:t>
            </a:r>
            <a:r>
              <a:rPr 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petroleum, energy-producing and chemical </a:t>
            </a:r>
            <a:r>
              <a:rPr lang="en-US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industries.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4228" y="1235972"/>
            <a:ext cx="8828395" cy="1735828"/>
            <a:chOff x="163205" y="4053984"/>
            <a:chExt cx="8828395" cy="1735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053984"/>
              <a:ext cx="2743200" cy="17358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799" y="4053984"/>
              <a:ext cx="2971801" cy="17358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05" y="4086876"/>
              <a:ext cx="2732395" cy="17029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3039" y="3200400"/>
            <a:ext cx="9030961" cy="2978212"/>
            <a:chOff x="163205" y="984188"/>
            <a:chExt cx="9030961" cy="29782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626" y="984188"/>
              <a:ext cx="2286198" cy="282269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07"/>
            <a:stretch/>
          </p:blipFill>
          <p:spPr>
            <a:xfrm>
              <a:off x="163205" y="1174699"/>
              <a:ext cx="3037195" cy="23365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799" y="1026221"/>
              <a:ext cx="3174367" cy="25631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400" y="3589342"/>
              <a:ext cx="2209800" cy="37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Bubble Columns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81800" y="3544695"/>
              <a:ext cx="2209800" cy="37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Floatation cells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2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II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Bubble generation during Coalescence.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15769" y="685800"/>
            <a:ext cx="4947031" cy="4714620"/>
            <a:chOff x="2215769" y="685800"/>
            <a:chExt cx="4947031" cy="4714620"/>
          </a:xfrm>
        </p:grpSpPr>
        <p:pic>
          <p:nvPicPr>
            <p:cNvPr id="3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769" y="685800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678" y="693742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587" y="685800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769" y="2248222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267" y="2267576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587" y="2267576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769" y="3816350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266" y="3845940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587" y="3845940"/>
              <a:ext cx="155461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3950078" y="2696590"/>
              <a:ext cx="399291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483478" y="4351400"/>
              <a:ext cx="399291" cy="4025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936704" y="4953000"/>
              <a:ext cx="1226096" cy="369332"/>
              <a:chOff x="2672969" y="1766005"/>
              <a:chExt cx="1226096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993075" y="1766005"/>
                <a:ext cx="905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 mm</a:t>
                </a:r>
                <a:endParaRPr lang="en-US" b="1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72969" y="1950671"/>
                <a:ext cx="381000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73038" y="5388114"/>
            <a:ext cx="8742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Careful observation of coalescence events shows that after a coalescence event, the bubbles undergo severe shape oscillations, and sometimes form tiny bubbles.</a:t>
            </a: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0613" y="-1492882"/>
            <a:ext cx="1962574" cy="58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Coalescence-mediated Breakup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4114800"/>
            <a:ext cx="8279369" cy="1554480"/>
            <a:chOff x="78580" y="4495800"/>
            <a:chExt cx="8279369" cy="1554480"/>
          </a:xfrm>
        </p:grpSpPr>
        <p:pic>
          <p:nvPicPr>
            <p:cNvPr id="2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0" y="4495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495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95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495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469" y="4495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2" name="Straight Arrow Connector 13"/>
          <p:cNvCxnSpPr>
            <a:cxnSpLocks noChangeShapeType="1"/>
          </p:cNvCxnSpPr>
          <p:nvPr/>
        </p:nvCxnSpPr>
        <p:spPr bwMode="auto">
          <a:xfrm flipV="1">
            <a:off x="7114700" y="4724400"/>
            <a:ext cx="657700" cy="1143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170656" y="2438400"/>
            <a:ext cx="87423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An ellipsoidal bubble forms two lobes at the end which may be separated by Rayleigh instability (</a:t>
            </a:r>
            <a:r>
              <a:rPr lang="en-US" altLang="en-US" sz="1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Ohnishi 1981</a:t>
            </a:r>
            <a:r>
              <a:rPr lang="en-US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After the lobe separation, the ellipsoidal bubble contracts and transitions into a spherical cap bubble before returning to a spherical bubble.</a:t>
            </a: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00800" y="58674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Daughter bubble generation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9273" y="1690343"/>
            <a:ext cx="228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Tse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 (2000)</a:t>
            </a:r>
            <a:endParaRPr 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43800" y="4105617"/>
            <a:ext cx="1371600" cy="369332"/>
            <a:chOff x="727109" y="4105617"/>
            <a:chExt cx="1371600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1192719" y="4105617"/>
              <a:ext cx="905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 mm</a:t>
              </a:r>
              <a:endParaRPr lang="en-US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7109" y="4290283"/>
              <a:ext cx="3810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Bubble Generation I: Successive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oalescence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4800" y="4559160"/>
            <a:ext cx="8762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In general, successive coalescence events lead to larger size bubbles.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However, within a small of observation, successive binary coalescence events will not lead to bubbles with sizes greater than 3 mm.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65060" y="684129"/>
            <a:ext cx="6659740" cy="3456071"/>
            <a:chOff x="173038" y="684129"/>
            <a:chExt cx="6659740" cy="3456071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778" y="6858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1939925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778" y="1868487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3124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4661919" y="701675"/>
              <a:ext cx="1016000" cy="1016000"/>
              <a:chOff x="7916863" y="109538"/>
              <a:chExt cx="1016000" cy="1016000"/>
            </a:xfrm>
          </p:grpSpPr>
          <p:pic>
            <p:nvPicPr>
              <p:cNvPr id="10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863" y="109538"/>
                <a:ext cx="1016000" cy="10160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23"/>
              <p:cNvSpPr/>
              <p:nvPr/>
            </p:nvSpPr>
            <p:spPr>
              <a:xfrm>
                <a:off x="8148638" y="373063"/>
                <a:ext cx="180975" cy="1968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/>
                <a:endParaRPr lang="en-US" altLang="en-US" i="1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56000" y="684129"/>
              <a:ext cx="1016000" cy="1016000"/>
              <a:chOff x="6796088" y="109538"/>
              <a:chExt cx="1016000" cy="1016000"/>
            </a:xfrm>
          </p:grpSpPr>
          <p:pic>
            <p:nvPicPr>
              <p:cNvPr id="9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6088" y="109538"/>
                <a:ext cx="1016000" cy="10160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Oval 24"/>
              <p:cNvSpPr/>
              <p:nvPr/>
            </p:nvSpPr>
            <p:spPr>
              <a:xfrm>
                <a:off x="7019925" y="366713"/>
                <a:ext cx="180975" cy="1968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/>
                <a:endParaRPr lang="en-US" altLang="en-US" i="1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684213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293813" y="701675"/>
              <a:ext cx="1016000" cy="1016000"/>
              <a:chOff x="4552950" y="109538"/>
              <a:chExt cx="1016000" cy="1016000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2950" y="109538"/>
                <a:ext cx="1016000" cy="10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8" name="Straight Arrow Connector 13"/>
              <p:cNvCxnSpPr>
                <a:cxnSpLocks noChangeShapeType="1"/>
              </p:cNvCxnSpPr>
              <p:nvPr/>
            </p:nvCxnSpPr>
            <p:spPr bwMode="auto">
              <a:xfrm flipH="1" flipV="1">
                <a:off x="5108575" y="701675"/>
                <a:ext cx="325438" cy="330200"/>
              </a:xfrm>
              <a:prstGeom prst="straightConnector1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858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813" y="1939925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927225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1895475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41"/>
            <p:cNvGrpSpPr/>
            <p:nvPr/>
          </p:nvGrpSpPr>
          <p:grpSpPr>
            <a:xfrm>
              <a:off x="4661919" y="1868487"/>
              <a:ext cx="1016000" cy="1065213"/>
              <a:chOff x="66675" y="5076825"/>
              <a:chExt cx="1016000" cy="1065213"/>
            </a:xfrm>
          </p:grpSpPr>
          <p:pic>
            <p:nvPicPr>
              <p:cNvPr id="18" name="Picture 2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75" y="5076825"/>
                <a:ext cx="1016000" cy="10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Straight Arrow Connector 13"/>
              <p:cNvCxnSpPr>
                <a:cxnSpLocks noChangeShapeType="1"/>
              </p:cNvCxnSpPr>
              <p:nvPr/>
            </p:nvCxnSpPr>
            <p:spPr bwMode="auto">
              <a:xfrm flipH="1" flipV="1">
                <a:off x="574675" y="5811838"/>
                <a:ext cx="325438" cy="330200"/>
              </a:xfrm>
              <a:prstGeom prst="straightConnector1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45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919" y="3078765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778" y="307122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813" y="3124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696" y="3124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328535" y="6858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</a:t>
              </a:r>
              <a:endParaRPr lang="en-US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658388" y="1873866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  <a:endParaRPr lang="en-US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585938" y="3000375"/>
              <a:ext cx="1016000" cy="1125323"/>
              <a:chOff x="3585938" y="3000375"/>
              <a:chExt cx="1016000" cy="1125323"/>
            </a:xfrm>
          </p:grpSpPr>
          <p:pic>
            <p:nvPicPr>
              <p:cNvPr id="59" name="Picture 16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938" y="3109698"/>
                <a:ext cx="1016000" cy="10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3886200" y="3000375"/>
                <a:ext cx="647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3</a:t>
                </a:r>
                <a:endParaRPr lang="en-US" b="1" i="1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cxnSp>
            <p:nvCxnSpPr>
              <p:cNvPr id="71" name="Straight Arrow Connector 13"/>
              <p:cNvCxnSpPr>
                <a:cxnSpLocks noChangeShapeType="1"/>
              </p:cNvCxnSpPr>
              <p:nvPr/>
            </p:nvCxnSpPr>
            <p:spPr bwMode="auto">
              <a:xfrm flipH="1" flipV="1">
                <a:off x="4137629" y="3632200"/>
                <a:ext cx="325438" cy="330200"/>
              </a:xfrm>
              <a:prstGeom prst="straightConnector1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" name="TextBox 37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4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Bubble Generation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Cluster Coalescence 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1483056"/>
            <a:ext cx="1554480" cy="15544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838200" y="655320"/>
            <a:ext cx="6374523" cy="3159456"/>
            <a:chOff x="533400" y="2209800"/>
            <a:chExt cx="6374523" cy="3159456"/>
          </a:xfrm>
        </p:grpSpPr>
        <p:pic>
          <p:nvPicPr>
            <p:cNvPr id="8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48" y="2221628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756" y="2209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47" y="3814776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443" y="3814776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09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224" y="22098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810000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594" y="3807725"/>
              <a:ext cx="15544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304800" y="4036874"/>
            <a:ext cx="861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Usually, the coalescence events are binary. However, sometimes exceptions involving multiple bubbles are also possible.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The presence of extremely large bubbles far down in the wake can be explained by the phenomenon of ‘cluster coalescence’.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6210" y="574344"/>
            <a:ext cx="9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mm</a:t>
            </a:r>
            <a:endParaRPr lang="en-US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600" y="759010"/>
            <a:ext cx="381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" y="10668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A robust image analysis technique was developed to extract bubble size and shape information in a dense bubbly flow over a wide size range.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developed technique was validated through both bubble simulation and experimental measurements.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image analysis technique showed the occurrence of distinct breakup and coalescence regimes in the wake.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The occurrence of breakup and coalescence was actually confirmed by high-speed observations.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6750" y="457200"/>
            <a:ext cx="7315200" cy="56515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Acknowledgements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" name="Straight Connector 7"/>
          <p:cNvCxnSpPr>
            <a:cxnSpLocks noChangeShapeType="1"/>
          </p:cNvCxnSpPr>
          <p:nvPr/>
        </p:nvCxnSpPr>
        <p:spPr bwMode="auto">
          <a:xfrm>
            <a:off x="1404938" y="1143000"/>
            <a:ext cx="6096000" cy="0"/>
          </a:xfrm>
          <a:prstGeom prst="line">
            <a:avLst/>
          </a:prstGeom>
          <a:noFill/>
          <a:ln w="2857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</p:cxnSp>
      <p:sp>
        <p:nvSpPr>
          <p:cNvPr id="5" name="Rectangle 4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84200" y="1371600"/>
            <a:ext cx="80772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000" b="1" dirty="0"/>
              <a:t>This project is supported by grants from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/>
              <a:t>	DOE</a:t>
            </a:r>
            <a:r>
              <a:rPr lang="en-US" altLang="en-US" sz="2000" b="1" dirty="0"/>
              <a:t> </a:t>
            </a:r>
            <a:r>
              <a:rPr lang="en-US" altLang="en-US" sz="2800" b="1" dirty="0"/>
              <a:t>EERE</a:t>
            </a:r>
            <a:r>
              <a:rPr lang="en-US" altLang="en-US" sz="2000" b="1" dirty="0"/>
              <a:t> Wind &amp; Water Power Program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/>
              <a:t>		</a:t>
            </a:r>
            <a:r>
              <a:rPr lang="en-US" altLang="en-US" sz="2000" dirty="0"/>
              <a:t>Dr. Jose </a:t>
            </a:r>
            <a:r>
              <a:rPr lang="en-US" altLang="en-US" sz="2000" dirty="0" err="1"/>
              <a:t>Zayas</a:t>
            </a:r>
            <a:r>
              <a:rPr lang="en-US" altLang="en-US" sz="2000" dirty="0"/>
              <a:t>, Program Manager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/>
              <a:t>	ONR</a:t>
            </a:r>
            <a:r>
              <a:rPr lang="en-US" altLang="en-US" sz="2000" b="1" dirty="0"/>
              <a:t>, </a:t>
            </a:r>
            <a:r>
              <a:rPr lang="en-US" altLang="en-US" sz="2000" dirty="0"/>
              <a:t>Dr. Ron Joslin, Program Manager.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/>
              <a:t>	Alstom </a:t>
            </a:r>
            <a:r>
              <a:rPr lang="en-US" altLang="en-US" sz="2000" b="1" dirty="0" err="1"/>
              <a:t>Énergie</a:t>
            </a:r>
            <a:r>
              <a:rPr lang="en-US" altLang="en-US" sz="2000" b="1" dirty="0"/>
              <a:t> &amp; Transport Canada Inc.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/>
              <a:t>		</a:t>
            </a:r>
            <a:r>
              <a:rPr lang="en-US" altLang="en-US" sz="2000" dirty="0"/>
              <a:t>Mr.</a:t>
            </a:r>
            <a:r>
              <a:rPr lang="en-US" altLang="en-US" sz="2000" b="1" dirty="0"/>
              <a:t> </a:t>
            </a:r>
            <a:r>
              <a:rPr lang="en-US" altLang="en-US" sz="2000" dirty="0"/>
              <a:t>Michel </a:t>
            </a:r>
            <a:r>
              <a:rPr lang="en-US" altLang="en-US" sz="2000" dirty="0" err="1"/>
              <a:t>Sabourin</a:t>
            </a:r>
            <a:r>
              <a:rPr lang="en-US" altLang="en-US" sz="2000" dirty="0"/>
              <a:t>, Program Manager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222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reebeacon.com/wp-content/uploads/2012/10/DO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0" b="31334"/>
          <a:stretch>
            <a:fillRect/>
          </a:stretch>
        </p:blipFill>
        <p:spPr bwMode="auto">
          <a:xfrm>
            <a:off x="3325813" y="4624388"/>
            <a:ext cx="24923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2out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128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913438"/>
            <a:ext cx="23891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2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838200" y="228600"/>
            <a:ext cx="72390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Void Fraction Measurements</a:t>
            </a:r>
          </a:p>
        </p:txBody>
      </p:sp>
      <p:sp>
        <p:nvSpPr>
          <p:cNvPr id="129027" name="Rectangle 3"/>
          <p:cNvSpPr>
            <a:spLocks noGrp="1"/>
          </p:cNvSpPr>
          <p:nvPr>
            <p:ph type="body" sz="half" idx="1"/>
          </p:nvPr>
        </p:nvSpPr>
        <p:spPr>
          <a:xfrm>
            <a:off x="322263" y="876299"/>
            <a:ext cx="8153400" cy="3001963"/>
          </a:xfrm>
        </p:spPr>
        <p:txBody>
          <a:bodyPr/>
          <a:lstStyle/>
          <a:p>
            <a:r>
              <a:rPr lang="en-US" sz="2400" dirty="0" smtClean="0"/>
              <a:t>A new technique to measure void fraction in the bubbly wake of a ventilated cavity</a:t>
            </a:r>
          </a:p>
          <a:p>
            <a:pPr lvl="1"/>
            <a:r>
              <a:rPr lang="en-US" sz="2000" dirty="0" smtClean="0"/>
              <a:t>Utilizes grayscale data of PIV images along with velocity data generated by PIV</a:t>
            </a:r>
          </a:p>
          <a:p>
            <a:r>
              <a:rPr lang="en-US" sz="2400" dirty="0" smtClean="0"/>
              <a:t>Void fraction determined using:</a:t>
            </a:r>
          </a:p>
          <a:p>
            <a:endParaRPr lang="en-US" dirty="0" smtClean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2784" y="2743200"/>
            <a:ext cx="2743200" cy="756666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399" y="3657600"/>
            <a:ext cx="3884613" cy="639763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  <a:effectLst/>
        </p:spPr>
      </p:pic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3289" y="3632200"/>
            <a:ext cx="3675063" cy="665163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  <a:effectLst/>
        </p:spPr>
      </p:pic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522641" y="4495800"/>
            <a:ext cx="8153400" cy="1427163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800000"/>
                </a:solidFill>
                <a:latin typeface="Times New Roman" pitchFamily="18" charset="0"/>
              </a:rPr>
              <a:t> Assumption: Intensity of bubble reflections proportional to void </a:t>
            </a:r>
            <a:r>
              <a:rPr lang="en-US" sz="2400" dirty="0" smtClean="0">
                <a:solidFill>
                  <a:srgbClr val="800000"/>
                </a:solidFill>
                <a:latin typeface="Times New Roman" pitchFamily="18" charset="0"/>
              </a:rPr>
              <a:t>fraction (Wosnik and Arndt, 2013)</a:t>
            </a:r>
            <a:endParaRPr lang="en-US" sz="2400" dirty="0">
              <a:solidFill>
                <a:srgbClr val="800000"/>
              </a:solidFill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800000"/>
                </a:solidFill>
                <a:latin typeface="Times New Roman" pitchFamily="18" charset="0"/>
              </a:rPr>
              <a:t> Qualitative shape of void fraction curve </a:t>
            </a:r>
            <a:r>
              <a:rPr lang="en-US" dirty="0">
                <a:solidFill>
                  <a:srgbClr val="800000"/>
                </a:solidFill>
                <a:latin typeface="Symbol" pitchFamily="18" charset="2"/>
              </a:rPr>
              <a:t>h</a:t>
            </a:r>
            <a:r>
              <a:rPr lang="en-US" dirty="0">
                <a:solidFill>
                  <a:srgbClr val="800000"/>
                </a:solidFill>
                <a:latin typeface="Times New Roman" pitchFamily="18" charset="0"/>
              </a:rPr>
              <a:t> determined using grayscale level of PIV images of bubble reflections</a:t>
            </a:r>
          </a:p>
        </p:txBody>
      </p:sp>
      <p:pic>
        <p:nvPicPr>
          <p:cNvPr id="8" name="Picture 4" descr="golf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525" y="4731555"/>
            <a:ext cx="4001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Questions or Comments?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en-US" sz="2400" b="1" i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en-US" sz="2400" b="1" i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  <a:latin typeface="+mn-lt"/>
              </a:rPr>
              <a:t>http</a:t>
            </a:r>
            <a:r>
              <a:rPr lang="en-US" sz="2400" b="1" i="1" dirty="0">
                <a:solidFill>
                  <a:srgbClr val="FFFF00"/>
                </a:solidFill>
                <a:latin typeface="+mn-lt"/>
              </a:rPr>
              <a:t>://umn.edu/~karn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8958" y="1600200"/>
            <a:ext cx="400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Thank you !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Bubble Size Distribution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3094672"/>
            <a:ext cx="5428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The concentration distribution and morphology of the bubbles affects: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Interfacial area available for chemical reactions, </a:t>
            </a: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Pressure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drop, </a:t>
            </a:r>
            <a:endParaRPr lang="en-U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Heat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and mass transfer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990600"/>
            <a:ext cx="632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Employed in a variety of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chemical/biochemical processes: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Fischer-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Tropsch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process for hydrocarbon synthesis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Hydrogenation of unsaturated oil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Coal liquefaction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Fermentation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Wastewater treatment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86" y="528034"/>
            <a:ext cx="2924814" cy="55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Techniques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7723" y="1218126"/>
            <a:ext cx="2895600" cy="1812054"/>
            <a:chOff x="304800" y="836075"/>
            <a:chExt cx="2895600" cy="1812054"/>
          </a:xfrm>
        </p:grpSpPr>
        <p:sp>
          <p:nvSpPr>
            <p:cNvPr id="9" name="Rectangle 8"/>
            <p:cNvSpPr/>
            <p:nvPr/>
          </p:nvSpPr>
          <p:spPr>
            <a:xfrm>
              <a:off x="838199" y="836075"/>
              <a:ext cx="13716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Intrusive</a:t>
              </a:r>
              <a:endParaRPr lang="en-US" sz="2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" y="1447800"/>
              <a:ext cx="28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Capillary suction probes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Conductivity Probes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Optical Fiber Probes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Wire-mesh sensors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52207" y="1298187"/>
            <a:ext cx="3446516" cy="1752839"/>
            <a:chOff x="5316484" y="819090"/>
            <a:chExt cx="3446516" cy="1752839"/>
          </a:xfrm>
        </p:grpSpPr>
        <p:sp>
          <p:nvSpPr>
            <p:cNvPr id="4" name="Rectangle 3"/>
            <p:cNvSpPr/>
            <p:nvPr/>
          </p:nvSpPr>
          <p:spPr>
            <a:xfrm>
              <a:off x="6172200" y="819090"/>
              <a:ext cx="16930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Non-intrusive</a:t>
              </a:r>
              <a:endParaRPr lang="en-US" sz="2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6484" y="1371600"/>
              <a:ext cx="3446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Interferometric Particle Imaging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Laser Doppler Velocimetry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Phase Doppler Velocimetry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Digital Image Analysis</a:t>
              </a:r>
              <a:endParaRPr lang="en-US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572000" y="990600"/>
            <a:ext cx="0" cy="33528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Image Analysis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399" y="3429000"/>
            <a:ext cx="1828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Challenges</a:t>
            </a:r>
            <a:endParaRPr lang="en-US" sz="2000" b="1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9046" y="4059829"/>
            <a:ext cx="4201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Computational Speed for real-time image processing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Ability to cope up with the poor quality of images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Robustness – capability to resolve overlapped clusters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" y="3958241"/>
            <a:ext cx="248602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78" y="4012304"/>
            <a:ext cx="2158296" cy="174307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21" y="685800"/>
            <a:ext cx="9009432" cy="2362200"/>
            <a:chOff x="63321" y="685800"/>
            <a:chExt cx="9009432" cy="2362200"/>
          </a:xfrm>
        </p:grpSpPr>
        <p:sp>
          <p:nvSpPr>
            <p:cNvPr id="9" name="Rectangle 8"/>
            <p:cNvSpPr/>
            <p:nvPr/>
          </p:nvSpPr>
          <p:spPr>
            <a:xfrm>
              <a:off x="3978095" y="685800"/>
              <a:ext cx="18288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Advantages</a:t>
              </a:r>
              <a:endParaRPr lang="en-US" sz="2000" b="1" i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96970" y="1293674"/>
              <a:ext cx="42755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Flexibility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Insensitivity to the optical properties of the dispersed phase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Easier optics alignment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Simultaneous information on velocity and size of the dispersed phase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" y="1172803"/>
              <a:ext cx="2543175" cy="17907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478" y="1196487"/>
              <a:ext cx="2200275" cy="1743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07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 of the current research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26164"/>
            <a:ext cx="2581275" cy="64008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Picture 2" descr="C:\Users\Ashish Karn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22" y="6248399"/>
            <a:ext cx="748578" cy="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399" y="819090"/>
            <a:ext cx="8686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aeration technology for hydroturbines to minimize environmental impact.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6469662" y="1524000"/>
            <a:ext cx="2590800" cy="2286000"/>
            <a:chOff x="1370507" y="3737645"/>
            <a:chExt cx="3122295" cy="2608898"/>
          </a:xfrm>
        </p:grpSpPr>
        <p:pic>
          <p:nvPicPr>
            <p:cNvPr id="12" name="Picture 3" descr="thrmcl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507" y="3737645"/>
              <a:ext cx="3122295" cy="260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3205122" y="4127009"/>
              <a:ext cx="0" cy="1434236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626031" y="5603846"/>
              <a:ext cx="1163244" cy="31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lstom" pitchFamily="2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lstom" pitchFamily="2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lstom" pitchFamily="2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lstom" pitchFamily="2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lstom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lstom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lstom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lstom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lstom" pitchFamily="2" charset="0"/>
                </a:defRPr>
              </a:lvl9pPr>
            </a:lstStyle>
            <a:p>
              <a:pPr algn="ctr" eaLnBrk="1" hangingPunct="1"/>
              <a:r>
                <a:rPr lang="fr-CA" altLang="fr-FR" b="1">
                  <a:solidFill>
                    <a:srgbClr val="003D71"/>
                  </a:solidFill>
                  <a:latin typeface="Arial" charset="0"/>
                  <a:cs typeface="Arial" charset="0"/>
                </a:rPr>
                <a:t>Req’d DO</a:t>
              </a:r>
              <a:endParaRPr lang="en-US" altLang="fr-FR" b="1">
                <a:solidFill>
                  <a:srgbClr val="003D71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0"/>
            <a:ext cx="6317263" cy="401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5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Facility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1295400"/>
            <a:ext cx="8689379" cy="3798332"/>
            <a:chOff x="228600" y="1295400"/>
            <a:chExt cx="8689379" cy="3798332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8"/>
            <a:stretch/>
          </p:blipFill>
          <p:spPr bwMode="auto">
            <a:xfrm>
              <a:off x="228600" y="1295400"/>
              <a:ext cx="5302470" cy="32004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0" t="27702" r="25700" b="41591"/>
            <a:stretch>
              <a:fillRect/>
            </a:stretch>
          </p:blipFill>
          <p:spPr bwMode="auto">
            <a:xfrm>
              <a:off x="5287695" y="2104840"/>
              <a:ext cx="3630284" cy="158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15000" y="3686982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Ventilated hydrofoil 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(Turbine blade)</a:t>
              </a:r>
              <a:endParaRPr lang="en-US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4724400"/>
              <a:ext cx="3334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SAFL High Speed Water Tunnel</a:t>
              </a:r>
              <a:endParaRPr lang="en-US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168870" y="1805080"/>
              <a:ext cx="609600" cy="1761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0"/>
            </p:cNvCxnSpPr>
            <p:nvPr/>
          </p:nvCxnSpPr>
          <p:spPr>
            <a:xfrm flipV="1">
              <a:off x="3473670" y="1524000"/>
              <a:ext cx="2743200" cy="27432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06971" y="1950720"/>
              <a:ext cx="2324099" cy="132588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819400" y="2285999"/>
              <a:ext cx="12192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190 mm x 190mm </a:t>
              </a:r>
            </a:p>
            <a:p>
              <a:pPr algn="ctr"/>
              <a:r>
                <a:rPr lang="en-US" sz="11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cross-section </a:t>
              </a:r>
              <a:endParaRPr lang="en-US" sz="11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28601" y="5257800"/>
            <a:ext cx="9146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A vented turbine blade was mounted in a High speed water tunnel, and bubble data was recorded in its wake.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Methodology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5800" y="474175"/>
            <a:ext cx="7924800" cy="5605522"/>
            <a:chOff x="685800" y="474175"/>
            <a:chExt cx="7924800" cy="5605522"/>
          </a:xfrm>
        </p:grpSpPr>
        <p:pic>
          <p:nvPicPr>
            <p:cNvPr id="16" name="Picture 3" descr="C:\Users\TEMP.Kesava\Desktop\Figure2-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74175"/>
              <a:ext cx="7152096" cy="5205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85800" y="5679587"/>
              <a:ext cx="792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0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Shadow Image Velocimetry Set up (</a:t>
              </a:r>
              <a:r>
                <a:rPr lang="en-US" sz="2000" dirty="0" err="1" smtClean="0">
                  <a:latin typeface="Times" panose="02020603050405020304" pitchFamily="18" charset="0"/>
                  <a:cs typeface="Times" panose="02020603050405020304" pitchFamily="18" charset="0"/>
                </a:rPr>
                <a:t>Karn</a:t>
              </a:r>
              <a:r>
                <a:rPr lang="en-US" sz="20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et al. </a:t>
              </a:r>
              <a:r>
                <a:rPr lang="en-US" sz="20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Chem. Eng. Sci. </a:t>
              </a:r>
              <a:r>
                <a:rPr lang="en-US" sz="20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2015</a:t>
              </a:r>
              <a:r>
                <a:rPr lang="en-US" sz="20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lang="en-US" sz="20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)</a:t>
              </a:r>
              <a:endParaRPr lang="en-US" sz="20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81200" y="6248400"/>
            <a:ext cx="50075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3</a:t>
            </a:r>
            <a:r>
              <a:rPr lang="en-US" sz="1050" baseline="30000" dirty="0" smtClean="0">
                <a:solidFill>
                  <a:srgbClr val="FFC000"/>
                </a:solidFill>
                <a:latin typeface="Times" pitchFamily="18" charset="0"/>
              </a:rPr>
              <a:t>rd</a:t>
            </a:r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 World Congress on Petrochemistry and Chemical Engineering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Nov. 30 – Dec. 02, 2015</a:t>
            </a:r>
          </a:p>
          <a:p>
            <a:pPr algn="ctr"/>
            <a:r>
              <a:rPr lang="en-US" sz="1050" dirty="0" smtClean="0">
                <a:solidFill>
                  <a:srgbClr val="FFC000"/>
                </a:solidFill>
                <a:latin typeface="Times" pitchFamily="18" charset="0"/>
              </a:rPr>
              <a:t>Atlanta, GA</a:t>
            </a:r>
            <a:endParaRPr lang="en-US" sz="1050" dirty="0">
              <a:solidFill>
                <a:srgbClr val="FFC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17882</TotalTime>
  <Words>2273</Words>
  <Application>Microsoft Office PowerPoint</Application>
  <PresentationFormat>On-screen Show (4:3)</PresentationFormat>
  <Paragraphs>422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Void Fraction Measurements</vt:lpstr>
    </vt:vector>
  </TitlesOfParts>
  <Company>University Of Minnesota - 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SAFL</dc:creator>
  <cp:lastModifiedBy>Water Tunnel SAFL</cp:lastModifiedBy>
  <cp:revision>1211</cp:revision>
  <dcterms:created xsi:type="dcterms:W3CDTF">2011-09-16T15:51:53Z</dcterms:created>
  <dcterms:modified xsi:type="dcterms:W3CDTF">2015-11-30T16:19:39Z</dcterms:modified>
</cp:coreProperties>
</file>