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97" r:id="rId3"/>
    <p:sldId id="257" r:id="rId4"/>
    <p:sldId id="323" r:id="rId5"/>
    <p:sldId id="331" r:id="rId6"/>
    <p:sldId id="332" r:id="rId7"/>
    <p:sldId id="303" r:id="rId8"/>
    <p:sldId id="326" r:id="rId9"/>
    <p:sldId id="299" r:id="rId10"/>
    <p:sldId id="315" r:id="rId11"/>
    <p:sldId id="305" r:id="rId12"/>
    <p:sldId id="333" r:id="rId13"/>
    <p:sldId id="319" r:id="rId14"/>
    <p:sldId id="307" r:id="rId15"/>
    <p:sldId id="321" r:id="rId16"/>
    <p:sldId id="310" r:id="rId17"/>
    <p:sldId id="322" r:id="rId18"/>
    <p:sldId id="329" r:id="rId19"/>
    <p:sldId id="330" r:id="rId20"/>
    <p:sldId id="314" r:id="rId21"/>
    <p:sldId id="317" r:id="rId22"/>
    <p:sldId id="318" r:id="rId23"/>
    <p:sldId id="262" r:id="rId2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7" autoAdjust="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Relationship Id="rId4" Type="http://schemas.openxmlformats.org/officeDocument/2006/relationships/image" Target="../media/image42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4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DD9FE-889E-49EF-8AB6-DFF58CE7FF14}" type="datetimeFigureOut">
              <a:rPr lang="it-IT" smtClean="0"/>
              <a:pPr/>
              <a:t>01/09/2015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C886D-AA55-42A8-92B7-C5D2FB605A4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57DBB0-BC16-4191-A5EF-FB40C0697DCD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C886D-AA55-42A8-92B7-C5D2FB605A40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C886D-AA55-42A8-92B7-C5D2FB605A40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C886D-AA55-42A8-92B7-C5D2FB605A40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79D0-9FD1-4467-80DB-C3F5628AC792}" type="datetimeFigureOut">
              <a:rPr lang="it-IT" smtClean="0"/>
              <a:pPr/>
              <a:t>01/09/2015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E8F6-26C0-4BAC-B449-B2DF2AC8FAD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79D0-9FD1-4467-80DB-C3F5628AC792}" type="datetimeFigureOut">
              <a:rPr lang="it-IT" smtClean="0"/>
              <a:pPr/>
              <a:t>01/09/2015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E8F6-26C0-4BAC-B449-B2DF2AC8FAD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79D0-9FD1-4467-80DB-C3F5628AC792}" type="datetimeFigureOut">
              <a:rPr lang="it-IT" smtClean="0"/>
              <a:pPr/>
              <a:t>01/09/2015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E8F6-26C0-4BAC-B449-B2DF2AC8FAD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79D0-9FD1-4467-80DB-C3F5628AC792}" type="datetimeFigureOut">
              <a:rPr lang="it-IT" smtClean="0"/>
              <a:pPr/>
              <a:t>01/09/2015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E8F6-26C0-4BAC-B449-B2DF2AC8FAD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79D0-9FD1-4467-80DB-C3F5628AC792}" type="datetimeFigureOut">
              <a:rPr lang="it-IT" smtClean="0"/>
              <a:pPr/>
              <a:t>01/09/2015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E8F6-26C0-4BAC-B449-B2DF2AC8FAD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79D0-9FD1-4467-80DB-C3F5628AC792}" type="datetimeFigureOut">
              <a:rPr lang="it-IT" smtClean="0"/>
              <a:pPr/>
              <a:t>01/09/2015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E8F6-26C0-4BAC-B449-B2DF2AC8FAD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79D0-9FD1-4467-80DB-C3F5628AC792}" type="datetimeFigureOut">
              <a:rPr lang="it-IT" smtClean="0"/>
              <a:pPr/>
              <a:t>01/09/2015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E8F6-26C0-4BAC-B449-B2DF2AC8FAD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79D0-9FD1-4467-80DB-C3F5628AC792}" type="datetimeFigureOut">
              <a:rPr lang="it-IT" smtClean="0"/>
              <a:pPr/>
              <a:t>01/09/2015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E8F6-26C0-4BAC-B449-B2DF2AC8FAD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79D0-9FD1-4467-80DB-C3F5628AC792}" type="datetimeFigureOut">
              <a:rPr lang="it-IT" smtClean="0"/>
              <a:pPr/>
              <a:t>01/09/2015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E8F6-26C0-4BAC-B449-B2DF2AC8FAD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79D0-9FD1-4467-80DB-C3F5628AC792}" type="datetimeFigureOut">
              <a:rPr lang="it-IT" smtClean="0"/>
              <a:pPr/>
              <a:t>01/09/2015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E8F6-26C0-4BAC-B449-B2DF2AC8FAD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79D0-9FD1-4467-80DB-C3F5628AC792}" type="datetimeFigureOut">
              <a:rPr lang="it-IT" smtClean="0"/>
              <a:pPr/>
              <a:t>01/09/2015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E8F6-26C0-4BAC-B449-B2DF2AC8FAD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479D0-9FD1-4467-80DB-C3F5628AC792}" type="datetimeFigureOut">
              <a:rPr lang="it-IT" smtClean="0"/>
              <a:pPr/>
              <a:t>01/09/2015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4E8F6-26C0-4BAC-B449-B2DF2AC8FAD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8.png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1.bin"/><Relationship Id="rId9" Type="http://schemas.openxmlformats.org/officeDocument/2006/relationships/oleObject" Target="../embeddings/oleObject2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5.emf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48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857356" y="785794"/>
            <a:ext cx="65722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The contribution of photochemistry and </a:t>
            </a:r>
            <a:r>
              <a:rPr lang="en-US" sz="4800" b="1" dirty="0" err="1"/>
              <a:t>photocatalysis</a:t>
            </a:r>
            <a:r>
              <a:rPr lang="en-US" sz="4800" b="1" dirty="0"/>
              <a:t> to Green Chemistry</a:t>
            </a:r>
            <a:endParaRPr lang="it-IT" sz="4800" dirty="0"/>
          </a:p>
          <a:p>
            <a:endParaRPr lang="it-IT" sz="4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643174" y="5357826"/>
            <a:ext cx="5500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Angelo Albini, </a:t>
            </a:r>
            <a:r>
              <a:rPr lang="it-IT" sz="2400" dirty="0" err="1" smtClean="0"/>
              <a:t>PhotoGreen</a:t>
            </a:r>
            <a:r>
              <a:rPr lang="it-IT" sz="2400" dirty="0" smtClean="0"/>
              <a:t> </a:t>
            </a:r>
            <a:r>
              <a:rPr lang="it-IT" sz="2400" dirty="0" err="1" smtClean="0"/>
              <a:t>Lab</a:t>
            </a:r>
            <a:r>
              <a:rPr lang="it-IT" sz="2400" dirty="0" smtClean="0"/>
              <a:t>, </a:t>
            </a:r>
            <a:r>
              <a:rPr lang="it-IT" sz="2400" dirty="0" err="1" smtClean="0"/>
              <a:t>University</a:t>
            </a:r>
            <a:r>
              <a:rPr lang="it-IT" sz="2400" dirty="0" smtClean="0"/>
              <a:t> </a:t>
            </a:r>
            <a:r>
              <a:rPr lang="it-IT" sz="2400" dirty="0" err="1" smtClean="0"/>
              <a:t>of</a:t>
            </a:r>
            <a:r>
              <a:rPr lang="it-IT" sz="2400" dirty="0" smtClean="0"/>
              <a:t> Pavia, Italy</a:t>
            </a:r>
            <a:endParaRPr lang="it-IT" sz="2400" dirty="0"/>
          </a:p>
        </p:txBody>
      </p:sp>
      <p:pic>
        <p:nvPicPr>
          <p:cNvPr id="1029" name="Picture 5" descr="http://www-2.unipv.it/photochem/images/logo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85720" y="4429132"/>
            <a:ext cx="1800000" cy="1800000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3071802" y="4143380"/>
            <a:ext cx="55007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 smtClean="0"/>
              <a:t>2° Green </a:t>
            </a:r>
            <a:r>
              <a:rPr lang="it-IT" sz="2800" b="1" i="1" dirty="0" err="1" smtClean="0"/>
              <a:t>Chemistry</a:t>
            </a:r>
            <a:r>
              <a:rPr lang="it-IT" sz="2800" b="1" i="1" dirty="0" smtClean="0"/>
              <a:t> </a:t>
            </a:r>
            <a:r>
              <a:rPr lang="it-IT" sz="2800" b="1" i="1" dirty="0" err="1" smtClean="0"/>
              <a:t>Conference</a:t>
            </a:r>
            <a:r>
              <a:rPr lang="it-IT" sz="2800" b="1" i="1" dirty="0" smtClean="0"/>
              <a:t>, Orlando, </a:t>
            </a:r>
            <a:r>
              <a:rPr lang="it-IT" sz="2800" b="1" i="1" dirty="0" err="1" smtClean="0"/>
              <a:t>September</a:t>
            </a:r>
            <a:r>
              <a:rPr lang="it-IT" sz="2800" b="1" i="1" dirty="0" smtClean="0"/>
              <a:t> 14, 2015</a:t>
            </a:r>
            <a:endParaRPr lang="it-IT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310" name="Object 6"/>
          <p:cNvGraphicFramePr>
            <a:graphicFrameLocks noChangeAspect="1"/>
          </p:cNvGraphicFramePr>
          <p:nvPr/>
        </p:nvGraphicFramePr>
        <p:xfrm>
          <a:off x="2598758" y="3071810"/>
          <a:ext cx="4902200" cy="2743200"/>
        </p:xfrm>
        <a:graphic>
          <a:graphicData uri="http://schemas.openxmlformats.org/presentationml/2006/ole">
            <p:oleObj spid="_x0000_s98310" name="CS ChemDraw Drawing" r:id="rId4" imgW="4902425" imgH="2742896" progId="ChemDraw.Document.6.0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2928926" y="1986873"/>
          <a:ext cx="548142" cy="2942325"/>
        </p:xfrm>
        <a:graphic>
          <a:graphicData uri="http://schemas.openxmlformats.org/presentationml/2006/ole">
            <p:oleObj spid="_x0000_s98308" name="CS ChemDraw Drawing" r:id="rId5" imgW="277017" imgH="1482223" progId="ChemDraw.Document.6.0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2571736" y="1857364"/>
          <a:ext cx="4857784" cy="1044197"/>
        </p:xfrm>
        <a:graphic>
          <a:graphicData uri="http://schemas.openxmlformats.org/presentationml/2006/ole">
            <p:oleObj spid="_x0000_s98309" name="CS ChemDraw Drawing" r:id="rId6" imgW="2887778" imgH="620070" progId="ChemDraw.Document.6.0">
              <p:embed/>
            </p:oleObj>
          </a:graphicData>
        </a:graphic>
      </p:graphicFrame>
      <p:sp>
        <p:nvSpPr>
          <p:cNvPr id="9" name="Rettangolo 8"/>
          <p:cNvSpPr/>
          <p:nvPr/>
        </p:nvSpPr>
        <p:spPr>
          <a:xfrm>
            <a:off x="1643042" y="4071942"/>
            <a:ext cx="1500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Ground state</a:t>
            </a:r>
          </a:p>
          <a:p>
            <a:r>
              <a:rPr lang="it-IT" dirty="0" err="1" smtClean="0"/>
              <a:t>surface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1785934" y="1353909"/>
            <a:ext cx="1428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/>
              <a:t>Excited</a:t>
            </a:r>
            <a:r>
              <a:rPr lang="it-IT" dirty="0" smtClean="0"/>
              <a:t> state</a:t>
            </a:r>
          </a:p>
          <a:p>
            <a:r>
              <a:rPr lang="it-IT" dirty="0" err="1" smtClean="0"/>
              <a:t>surface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907704" y="260648"/>
            <a:ext cx="5143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 smtClean="0"/>
              <a:t>Light </a:t>
            </a:r>
            <a:r>
              <a:rPr lang="it-IT" sz="2000" i="1" dirty="0" err="1" smtClean="0"/>
              <a:t>activation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is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different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from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catalysis</a:t>
            </a:r>
            <a:r>
              <a:rPr lang="it-IT" sz="2000" i="1" dirty="0" smtClean="0"/>
              <a:t>:</a:t>
            </a:r>
          </a:p>
          <a:p>
            <a:r>
              <a:rPr lang="it-IT" sz="2000" i="1" dirty="0" smtClean="0"/>
              <a:t>                         a </a:t>
            </a:r>
            <a:r>
              <a:rPr lang="it-IT" sz="2000" i="1" dirty="0" err="1" smtClean="0"/>
              <a:t>mixed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blessing</a:t>
            </a:r>
            <a:endParaRPr lang="it-IT" sz="2000" i="1" dirty="0"/>
          </a:p>
        </p:txBody>
      </p:sp>
      <p:sp>
        <p:nvSpPr>
          <p:cNvPr id="15" name="Ovale 14"/>
          <p:cNvSpPr/>
          <p:nvPr/>
        </p:nvSpPr>
        <p:spPr>
          <a:xfrm>
            <a:off x="2786050" y="1857364"/>
            <a:ext cx="1214446" cy="85725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5292080" y="2643182"/>
            <a:ext cx="1230976" cy="71438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3000364" y="2000240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Excited</a:t>
            </a:r>
            <a:endParaRPr lang="it-IT" dirty="0" smtClean="0"/>
          </a:p>
          <a:p>
            <a:r>
              <a:rPr lang="it-IT" dirty="0" smtClean="0"/>
              <a:t>state</a:t>
            </a:r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5500694" y="2714620"/>
            <a:ext cx="85725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 err="1" smtClean="0"/>
              <a:t>Excited</a:t>
            </a:r>
            <a:r>
              <a:rPr lang="it-IT" dirty="0" smtClean="0"/>
              <a:t> state</a:t>
            </a:r>
            <a:endParaRPr lang="it-IT" dirty="0"/>
          </a:p>
        </p:txBody>
      </p:sp>
      <p:sp>
        <p:nvSpPr>
          <p:cNvPr id="19" name="Rettangolo 18"/>
          <p:cNvSpPr/>
          <p:nvPr/>
        </p:nvSpPr>
        <p:spPr>
          <a:xfrm>
            <a:off x="4214810" y="3786190"/>
            <a:ext cx="920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/>
              <a:t>Catalyst</a:t>
            </a:r>
            <a:endParaRPr lang="it-IT" dirty="0"/>
          </a:p>
        </p:txBody>
      </p:sp>
      <p:grpSp>
        <p:nvGrpSpPr>
          <p:cNvPr id="18" name="Gruppo 17"/>
          <p:cNvGrpSpPr/>
          <p:nvPr/>
        </p:nvGrpSpPr>
        <p:grpSpPr>
          <a:xfrm>
            <a:off x="4071934" y="3429000"/>
            <a:ext cx="1357322" cy="1080120"/>
            <a:chOff x="4071934" y="4780622"/>
            <a:chExt cx="1357322" cy="1080120"/>
          </a:xfrm>
        </p:grpSpPr>
        <p:sp>
          <p:nvSpPr>
            <p:cNvPr id="12" name="Ovale 11"/>
            <p:cNvSpPr/>
            <p:nvPr/>
          </p:nvSpPr>
          <p:spPr>
            <a:xfrm>
              <a:off x="4071934" y="4780622"/>
              <a:ext cx="1343028" cy="1080120"/>
            </a:xfrm>
            <a:prstGeom prst="ellipse">
              <a:avLst/>
            </a:prstGeom>
            <a:solidFill>
              <a:schemeClr val="bg1">
                <a:alpha val="9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4143372" y="5003486"/>
              <a:ext cx="12858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 smtClean="0"/>
                <a:t>Reagent</a:t>
              </a:r>
              <a:r>
                <a:rPr lang="it-IT" dirty="0" smtClean="0"/>
                <a:t> </a:t>
              </a:r>
              <a:r>
                <a:rPr lang="it-IT" dirty="0" err="1" smtClean="0"/>
                <a:t>complex</a:t>
              </a:r>
              <a:endParaRPr lang="it-IT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-324544" y="-171400"/>
            <a:ext cx="9612560" cy="1143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t-IT" altLang="it-IT" sz="3600" i="1" dirty="0" err="1" smtClean="0">
                <a:latin typeface="+mn-lt"/>
                <a:ea typeface="Malgun Gothic" panose="020B0503020000020004" pitchFamily="34" charset="-127"/>
                <a:cs typeface="Miriam Fixed" pitchFamily="49" charset="-79"/>
              </a:rPr>
              <a:t>Difficult</a:t>
            </a:r>
            <a:r>
              <a:rPr lang="it-IT" altLang="it-IT" sz="3600" i="1" dirty="0" smtClean="0">
                <a:latin typeface="+mn-lt"/>
                <a:ea typeface="Malgun Gothic" panose="020B0503020000020004" pitchFamily="34" charset="-127"/>
                <a:cs typeface="Miriam Fixed" pitchFamily="49" charset="-79"/>
              </a:rPr>
              <a:t> </a:t>
            </a:r>
            <a:r>
              <a:rPr lang="it-IT" altLang="it-IT" sz="3600" i="1" dirty="0" err="1" smtClean="0">
                <a:latin typeface="+mn-lt"/>
                <a:ea typeface="Malgun Gothic" panose="020B0503020000020004" pitchFamily="34" charset="-127"/>
                <a:cs typeface="Miriam Fixed" pitchFamily="49" charset="-79"/>
              </a:rPr>
              <a:t>accessed</a:t>
            </a:r>
            <a:r>
              <a:rPr lang="it-IT" altLang="it-IT" sz="3600" i="1" dirty="0" smtClean="0">
                <a:latin typeface="+mn-lt"/>
                <a:ea typeface="Malgun Gothic" panose="020B0503020000020004" pitchFamily="34" charset="-127"/>
                <a:cs typeface="Miriam Fixed" pitchFamily="49" charset="-79"/>
              </a:rPr>
              <a:t>  </a:t>
            </a:r>
            <a:r>
              <a:rPr lang="it-IT" altLang="it-IT" sz="3600" i="1" dirty="0" err="1" smtClean="0">
                <a:latin typeface="+mn-lt"/>
                <a:ea typeface="Malgun Gothic" panose="020B0503020000020004" pitchFamily="34" charset="-127"/>
                <a:cs typeface="Miriam Fixed" pitchFamily="49" charset="-79"/>
              </a:rPr>
              <a:t>intermediates</a:t>
            </a:r>
            <a:endParaRPr lang="it-IT" altLang="it-IT" sz="3600" i="1" dirty="0">
              <a:latin typeface="+mn-lt"/>
              <a:ea typeface="Malgun Gothic" panose="020B0503020000020004" pitchFamily="34" charset="-127"/>
              <a:cs typeface="Miriam Fixed" pitchFamily="49" charset="-79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3752" y="6435794"/>
            <a:ext cx="7311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Clayden</a:t>
            </a:r>
            <a:r>
              <a:rPr lang="it-IT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Greeves</a:t>
            </a:r>
            <a:r>
              <a:rPr lang="it-IT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, Warren, </a:t>
            </a:r>
            <a:r>
              <a:rPr lang="it-IT" dirty="0" err="1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Wothers</a:t>
            </a:r>
            <a:r>
              <a:rPr lang="it-IT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Organic</a:t>
            </a:r>
            <a:r>
              <a:rPr lang="it-IT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Chemistry</a:t>
            </a:r>
            <a:r>
              <a:rPr lang="it-IT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, Oxford Press</a:t>
            </a:r>
            <a:endParaRPr lang="it-IT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631680" y="5158379"/>
            <a:ext cx="17928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b="1" i="1" dirty="0" err="1" smtClean="0">
                <a:latin typeface="+mj-lt"/>
              </a:rPr>
              <a:t>Phenyl</a:t>
            </a:r>
            <a:r>
              <a:rPr lang="it-IT" sz="2200" b="1" i="1" dirty="0" smtClean="0">
                <a:latin typeface="+mj-lt"/>
              </a:rPr>
              <a:t> </a:t>
            </a:r>
            <a:r>
              <a:rPr lang="it-IT" sz="2200" b="1" i="1" dirty="0" err="1" smtClean="0">
                <a:latin typeface="+mj-lt"/>
              </a:rPr>
              <a:t>Cation</a:t>
            </a:r>
            <a:endParaRPr lang="it-IT" sz="2200" b="1" i="1" dirty="0">
              <a:latin typeface="+mj-lt"/>
            </a:endParaRP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83764073"/>
              </p:ext>
            </p:extLst>
          </p:nvPr>
        </p:nvGraphicFramePr>
        <p:xfrm>
          <a:off x="403012" y="1628800"/>
          <a:ext cx="5974782" cy="1378943"/>
        </p:xfrm>
        <a:graphic>
          <a:graphicData uri="http://schemas.openxmlformats.org/presentationml/2006/ole">
            <p:oleObj spid="_x0000_s81922" name="CS ChemDraw Drawing" r:id="rId3" imgW="2692390" imgH="621387" progId="ChemDraw.Document.6.0">
              <p:embed/>
            </p:oleObj>
          </a:graphicData>
        </a:graphic>
      </p:graphicFrame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1410363"/>
              </p:ext>
            </p:extLst>
          </p:nvPr>
        </p:nvGraphicFramePr>
        <p:xfrm>
          <a:off x="2339752" y="4005064"/>
          <a:ext cx="6624736" cy="1030913"/>
        </p:xfrm>
        <a:graphic>
          <a:graphicData uri="http://schemas.openxmlformats.org/presentationml/2006/ole">
            <p:oleObj spid="_x0000_s81923" name="CS ChemDraw Drawing" r:id="rId4" imgW="2985276" imgH="464556" progId="ChemDraw.Document.6.0">
              <p:embed/>
            </p:oleObj>
          </a:graphicData>
        </a:graphic>
      </p:graphicFrame>
      <p:sp>
        <p:nvSpPr>
          <p:cNvPr id="11" name="Rettangolo 10"/>
          <p:cNvSpPr/>
          <p:nvPr/>
        </p:nvSpPr>
        <p:spPr>
          <a:xfrm>
            <a:off x="6727054" y="1997075"/>
            <a:ext cx="74090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2600" b="1" dirty="0">
                <a:solidFill>
                  <a:prstClr val="black"/>
                </a:solidFill>
                <a:latin typeface="Palatino Linotype" panose="0204050205050503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</a:t>
            </a:r>
            <a:r>
              <a:rPr lang="it-IT" altLang="it-IT" sz="2600" b="1" baseline="-25000" dirty="0">
                <a:solidFill>
                  <a:prstClr val="black"/>
                </a:solidFill>
                <a:latin typeface="Palatino Linotype" panose="0204050205050503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</a:t>
            </a:r>
            <a:r>
              <a:rPr lang="it-IT" altLang="it-IT" sz="2600" b="1" dirty="0">
                <a:solidFill>
                  <a:prstClr val="black"/>
                </a:solidFill>
                <a:latin typeface="Palatino Linotype" panose="0204050205050503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1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536093" y="4214639"/>
            <a:ext cx="1425390" cy="6311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>
              <a:lnSpc>
                <a:spcPct val="150000"/>
              </a:lnSpc>
            </a:pPr>
            <a:r>
              <a:rPr lang="it-IT" altLang="it-IT" sz="2600" b="1" smtClean="0">
                <a:solidFill>
                  <a:prstClr val="black"/>
                </a:solidFill>
                <a:latin typeface="Palatino Linotype" panose="0204050205050503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¿S</a:t>
            </a:r>
            <a:r>
              <a:rPr lang="it-IT" altLang="it-IT" sz="2600" b="1" baseline="-25000" smtClean="0">
                <a:solidFill>
                  <a:prstClr val="black"/>
                </a:solidFill>
                <a:latin typeface="Palatino Linotype" panose="0204050205050503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</a:t>
            </a:r>
            <a:r>
              <a:rPr lang="it-IT" altLang="it-IT" sz="2600" b="1" smtClean="0">
                <a:solidFill>
                  <a:prstClr val="black"/>
                </a:solidFill>
                <a:latin typeface="Palatino Linotype" panose="0204050205050503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Ar1</a:t>
            </a:r>
            <a:r>
              <a:rPr lang="it-IT" altLang="it-IT" sz="2600" b="1" dirty="0" smtClean="0">
                <a:solidFill>
                  <a:prstClr val="black"/>
                </a:solidFill>
                <a:latin typeface="Palatino Linotype" panose="0204050205050503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?</a:t>
            </a:r>
            <a:endParaRPr lang="it-IT" altLang="it-IT" sz="2600" b="1" dirty="0">
              <a:solidFill>
                <a:prstClr val="black"/>
              </a:solidFill>
              <a:latin typeface="Palatino Linotype" panose="0204050205050503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435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786182" y="2857496"/>
          <a:ext cx="2968934" cy="570193"/>
        </p:xfrm>
        <a:graphic>
          <a:graphicData uri="http://schemas.openxmlformats.org/presentationml/2006/ole">
            <p:oleObj spid="_x0000_s141314" name="CS ChemDraw Drawing" r:id="rId4" imgW="1438224" imgH="276937" progId="ChemDraw.Document.6.0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3357554" y="3286124"/>
          <a:ext cx="1048630" cy="1169877"/>
        </p:xfrm>
        <a:graphic>
          <a:graphicData uri="http://schemas.openxmlformats.org/presentationml/2006/ole">
            <p:oleObj spid="_x0000_s141315" name="CS ChemDraw Drawing" r:id="rId5" imgW="508719" imgH="566573" progId="ChemDraw.Document.6.0">
              <p:embed/>
            </p:oleObj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5715008" y="3286124"/>
          <a:ext cx="924105" cy="1133831"/>
        </p:xfrm>
        <a:graphic>
          <a:graphicData uri="http://schemas.openxmlformats.org/presentationml/2006/ole">
            <p:oleObj spid="_x0000_s141316" name="CS ChemDraw Drawing" r:id="rId6" imgW="447490" imgH="549822" progId="ChemDraw.Document.6.0">
              <p:embed/>
            </p:oleObj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3214678" y="2071678"/>
          <a:ext cx="852012" cy="819242"/>
        </p:xfrm>
        <a:graphic>
          <a:graphicData uri="http://schemas.openxmlformats.org/presentationml/2006/ole">
            <p:oleObj spid="_x0000_s141317" name="CS ChemDraw Drawing" r:id="rId7" imgW="412694" imgH="396088" progId="ChemDraw.Document.6.0">
              <p:embed/>
            </p:oleObj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4000496" y="1285860"/>
          <a:ext cx="1497574" cy="547255"/>
        </p:xfrm>
        <a:graphic>
          <a:graphicData uri="http://schemas.openxmlformats.org/presentationml/2006/ole">
            <p:oleObj spid="_x0000_s141318" name="CS ChemDraw Drawing" r:id="rId8" imgW="725046" imgH="264779" progId="ChemDraw.Document.6.0">
              <p:embed/>
            </p:oleObj>
          </a:graphicData>
        </a:graphic>
      </p:graphicFrame>
      <p:graphicFrame>
        <p:nvGraphicFramePr>
          <p:cNvPr id="3083" name="Object 11"/>
          <p:cNvGraphicFramePr>
            <a:graphicFrameLocks noChangeAspect="1"/>
          </p:cNvGraphicFramePr>
          <p:nvPr/>
        </p:nvGraphicFramePr>
        <p:xfrm>
          <a:off x="5643570" y="1714488"/>
          <a:ext cx="1000132" cy="919584"/>
        </p:xfrm>
        <a:graphic>
          <a:graphicData uri="http://schemas.openxmlformats.org/presentationml/2006/ole">
            <p:oleObj spid="_x0000_s141319" name="CS ChemDraw Drawing" r:id="rId9" imgW="473654" imgH="434184" progId="ChemDraw.Document.6.0">
              <p:embed/>
            </p:oleObj>
          </a:graphicData>
        </a:graphic>
      </p:graphicFrame>
      <p:graphicFrame>
        <p:nvGraphicFramePr>
          <p:cNvPr id="3084" name="Object 12"/>
          <p:cNvGraphicFramePr>
            <a:graphicFrameLocks noChangeAspect="1"/>
          </p:cNvGraphicFramePr>
          <p:nvPr/>
        </p:nvGraphicFramePr>
        <p:xfrm>
          <a:off x="4643438" y="3929066"/>
          <a:ext cx="893848" cy="1285885"/>
        </p:xfrm>
        <a:graphic>
          <a:graphicData uri="http://schemas.openxmlformats.org/presentationml/2006/ole">
            <p:oleObj spid="_x0000_s141320" name="CS ChemDraw Drawing" r:id="rId10" imgW="362253" imgH="520912" progId="ChemDraw.Document.6.0">
              <p:embed/>
            </p:oleObj>
          </a:graphicData>
        </a:graphic>
      </p:graphicFrame>
      <p:sp>
        <p:nvSpPr>
          <p:cNvPr id="15" name="CasellaDiTesto 14"/>
          <p:cNvSpPr txBox="1"/>
          <p:nvPr/>
        </p:nvSpPr>
        <p:spPr>
          <a:xfrm>
            <a:off x="714348" y="5143512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Unusual</a:t>
            </a:r>
            <a:r>
              <a:rPr lang="it-IT" dirty="0" smtClean="0"/>
              <a:t> </a:t>
            </a:r>
            <a:r>
              <a:rPr lang="it-IT" dirty="0" err="1" smtClean="0"/>
              <a:t>intermediates</a:t>
            </a:r>
            <a:r>
              <a:rPr lang="it-IT" dirty="0" smtClean="0"/>
              <a:t>, high </a:t>
            </a:r>
            <a:r>
              <a:rPr lang="it-IT" dirty="0" err="1" smtClean="0"/>
              <a:t>atom</a:t>
            </a:r>
            <a:r>
              <a:rPr lang="it-IT" dirty="0" smtClean="0"/>
              <a:t> economy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786150" y="0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Metal </a:t>
            </a:r>
            <a:r>
              <a:rPr lang="it-IT" sz="2800" dirty="0" err="1" smtClean="0"/>
              <a:t>catalysis</a:t>
            </a:r>
            <a:r>
              <a:rPr lang="it-IT" sz="2800" dirty="0" smtClean="0"/>
              <a:t> vs </a:t>
            </a:r>
            <a:r>
              <a:rPr lang="it-IT" sz="2800" dirty="0" err="1" smtClean="0"/>
              <a:t>photochemistry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451" name="Object 3"/>
          <p:cNvGraphicFramePr>
            <a:graphicFrameLocks noChangeAspect="1"/>
          </p:cNvGraphicFramePr>
          <p:nvPr/>
        </p:nvGraphicFramePr>
        <p:xfrm>
          <a:off x="1071538" y="1071546"/>
          <a:ext cx="7143800" cy="5325887"/>
        </p:xfrm>
        <a:graphic>
          <a:graphicData uri="http://schemas.openxmlformats.org/presentationml/2006/ole">
            <p:oleObj spid="_x0000_s104451" name="CS ChemDraw Drawing" r:id="rId3" imgW="5676293" imgH="4231874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357158" y="0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Metal </a:t>
            </a:r>
            <a:r>
              <a:rPr lang="it-IT" sz="2800" dirty="0" err="1" smtClean="0"/>
              <a:t>catalysis</a:t>
            </a:r>
            <a:r>
              <a:rPr lang="it-IT" sz="2800" dirty="0" smtClean="0"/>
              <a:t> vs </a:t>
            </a:r>
            <a:r>
              <a:rPr lang="it-IT" sz="2800" dirty="0" err="1" smtClean="0"/>
              <a:t>photochemistry</a:t>
            </a:r>
            <a:endParaRPr lang="it-IT" sz="2800" dirty="0"/>
          </a:p>
        </p:txBody>
      </p:sp>
      <p:graphicFrame>
        <p:nvGraphicFramePr>
          <p:cNvPr id="83982" name="Object 14"/>
          <p:cNvGraphicFramePr>
            <a:graphicFrameLocks noChangeAspect="1"/>
          </p:cNvGraphicFramePr>
          <p:nvPr/>
        </p:nvGraphicFramePr>
        <p:xfrm>
          <a:off x="1428750" y="1428750"/>
          <a:ext cx="6443663" cy="4044950"/>
        </p:xfrm>
        <a:graphic>
          <a:graphicData uri="http://schemas.openxmlformats.org/presentationml/2006/ole">
            <p:oleObj spid="_x0000_s83982" name="CS ChemDraw Drawing" r:id="rId3" imgW="5228534" imgH="3282451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071546"/>
            <a:ext cx="3428992" cy="206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1620" name="Object 4"/>
          <p:cNvGraphicFramePr>
            <a:graphicFrameLocks noChangeAspect="1"/>
          </p:cNvGraphicFramePr>
          <p:nvPr/>
        </p:nvGraphicFramePr>
        <p:xfrm>
          <a:off x="285720" y="1357298"/>
          <a:ext cx="4926013" cy="1090613"/>
        </p:xfrm>
        <a:graphic>
          <a:graphicData uri="http://schemas.openxmlformats.org/presentationml/2006/ole">
            <p:oleObj spid="_x0000_s113666" name="CS ChemDraw Drawing" r:id="rId4" imgW="4925352" imgH="1090728" progId="ChemDraw.Document.6.0">
              <p:embed/>
            </p:oleObj>
          </a:graphicData>
        </a:graphic>
      </p:graphicFrame>
      <p:cxnSp>
        <p:nvCxnSpPr>
          <p:cNvPr id="9" name="Connettore 1 8"/>
          <p:cNvCxnSpPr/>
          <p:nvPr/>
        </p:nvCxnSpPr>
        <p:spPr>
          <a:xfrm rot="10800000" flipV="1">
            <a:off x="6072198" y="2714620"/>
            <a:ext cx="714380" cy="2857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5143504" y="2857496"/>
            <a:ext cx="8792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 err="1" smtClean="0"/>
              <a:t>Solvent</a:t>
            </a:r>
            <a:endParaRPr lang="it-IT" dirty="0"/>
          </a:p>
        </p:txBody>
      </p:sp>
      <p:cxnSp>
        <p:nvCxnSpPr>
          <p:cNvPr id="13" name="Connettore 1 12"/>
          <p:cNvCxnSpPr/>
          <p:nvPr/>
        </p:nvCxnSpPr>
        <p:spPr>
          <a:xfrm rot="10800000" flipV="1">
            <a:off x="7500958" y="1357298"/>
            <a:ext cx="642942" cy="3571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1621" name="Object 5"/>
          <p:cNvGraphicFramePr>
            <a:graphicFrameLocks noChangeAspect="1"/>
          </p:cNvGraphicFramePr>
          <p:nvPr/>
        </p:nvGraphicFramePr>
        <p:xfrm>
          <a:off x="8072462" y="1142984"/>
          <a:ext cx="838200" cy="211137"/>
        </p:xfrm>
        <a:graphic>
          <a:graphicData uri="http://schemas.openxmlformats.org/presentationml/2006/ole">
            <p:oleObj spid="_x0000_s113667" name="CS ChemDraw Drawing" r:id="rId5" imgW="837795" imgH="211553" progId="ChemDraw.Document.6.0">
              <p:embed/>
            </p:oleObj>
          </a:graphicData>
        </a:graphic>
      </p:graphicFrame>
      <p:graphicFrame>
        <p:nvGraphicFramePr>
          <p:cNvPr id="111622" name="Object 6"/>
          <p:cNvGraphicFramePr>
            <a:graphicFrameLocks noChangeAspect="1"/>
          </p:cNvGraphicFramePr>
          <p:nvPr/>
        </p:nvGraphicFramePr>
        <p:xfrm>
          <a:off x="7572396" y="142852"/>
          <a:ext cx="427037" cy="866775"/>
        </p:xfrm>
        <a:graphic>
          <a:graphicData uri="http://schemas.openxmlformats.org/presentationml/2006/ole">
            <p:oleObj spid="_x0000_s113668" name="CS ChemDraw Drawing" r:id="rId6" imgW="426450" imgH="866747" progId="ChemDraw.Document.6.0">
              <p:embed/>
            </p:oleObj>
          </a:graphicData>
        </a:graphic>
      </p:graphicFrame>
      <p:cxnSp>
        <p:nvCxnSpPr>
          <p:cNvPr id="19" name="Connettore 1 18"/>
          <p:cNvCxnSpPr/>
          <p:nvPr/>
        </p:nvCxnSpPr>
        <p:spPr>
          <a:xfrm rot="5400000">
            <a:off x="7108049" y="964389"/>
            <a:ext cx="571504" cy="3571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1623" name="Object 7"/>
          <p:cNvGraphicFramePr>
            <a:graphicFrameLocks noChangeAspect="1"/>
          </p:cNvGraphicFramePr>
          <p:nvPr/>
        </p:nvGraphicFramePr>
        <p:xfrm>
          <a:off x="142844" y="4286256"/>
          <a:ext cx="4921250" cy="1131887"/>
        </p:xfrm>
        <a:graphic>
          <a:graphicData uri="http://schemas.openxmlformats.org/presentationml/2006/ole">
            <p:oleObj spid="_x0000_s113669" name="CS ChemDraw Drawing" r:id="rId7" imgW="4920497" imgH="1132066" progId="ChemDraw.Document.6.0">
              <p:embed/>
            </p:oleObj>
          </a:graphicData>
        </a:graphic>
      </p:graphicFrame>
      <p:pic>
        <p:nvPicPr>
          <p:cNvPr id="11162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57818" y="4143380"/>
            <a:ext cx="3441708" cy="2072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4" name="Connettore 1 23"/>
          <p:cNvCxnSpPr/>
          <p:nvPr/>
        </p:nvCxnSpPr>
        <p:spPr>
          <a:xfrm rot="5400000">
            <a:off x="7036611" y="3893347"/>
            <a:ext cx="500066" cy="2857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1625" name="Object 9"/>
          <p:cNvGraphicFramePr>
            <a:graphicFrameLocks noChangeAspect="1"/>
          </p:cNvGraphicFramePr>
          <p:nvPr/>
        </p:nvGraphicFramePr>
        <p:xfrm>
          <a:off x="7500958" y="3143248"/>
          <a:ext cx="387153" cy="785818"/>
        </p:xfrm>
        <a:graphic>
          <a:graphicData uri="http://schemas.openxmlformats.org/presentationml/2006/ole">
            <p:oleObj spid="_x0000_s113670" name="CS ChemDraw Drawing" r:id="rId9" imgW="426450" imgH="866747" progId="ChemDraw.Document.6.0">
              <p:embed/>
            </p:oleObj>
          </a:graphicData>
        </a:graphic>
      </p:graphicFrame>
      <p:cxnSp>
        <p:nvCxnSpPr>
          <p:cNvPr id="27" name="Connettore 1 26"/>
          <p:cNvCxnSpPr/>
          <p:nvPr/>
        </p:nvCxnSpPr>
        <p:spPr>
          <a:xfrm rot="10800000" flipV="1">
            <a:off x="7286644" y="4071942"/>
            <a:ext cx="642942" cy="3571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1626" name="Object 10"/>
          <p:cNvGraphicFramePr>
            <a:graphicFrameLocks noChangeAspect="1"/>
          </p:cNvGraphicFramePr>
          <p:nvPr/>
        </p:nvGraphicFramePr>
        <p:xfrm>
          <a:off x="7929586" y="3929066"/>
          <a:ext cx="815975" cy="211137"/>
        </p:xfrm>
        <a:graphic>
          <a:graphicData uri="http://schemas.openxmlformats.org/presentationml/2006/ole">
            <p:oleObj spid="_x0000_s113671" name="CS ChemDraw Drawing" r:id="rId10" imgW="816486" imgH="211553" progId="ChemDraw.Document.6.0">
              <p:embed/>
            </p:oleObj>
          </a:graphicData>
        </a:graphic>
      </p:graphicFrame>
      <p:cxnSp>
        <p:nvCxnSpPr>
          <p:cNvPr id="29" name="Connettore 1 28"/>
          <p:cNvCxnSpPr/>
          <p:nvPr/>
        </p:nvCxnSpPr>
        <p:spPr>
          <a:xfrm rot="10800000" flipV="1">
            <a:off x="5929322" y="5643578"/>
            <a:ext cx="714380" cy="2857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5000628" y="5715016"/>
            <a:ext cx="8792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 err="1" smtClean="0"/>
              <a:t>Solvent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1714480" y="642918"/>
            <a:ext cx="59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Photochemistry</a:t>
            </a:r>
            <a:r>
              <a:rPr lang="it-IT" dirty="0" smtClean="0"/>
              <a:t>                    EATOS  </a:t>
            </a:r>
            <a:r>
              <a:rPr lang="it-IT" dirty="0" err="1" smtClean="0"/>
              <a:t>Assessment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6215074" y="2143116"/>
            <a:ext cx="157163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500" dirty="0" err="1" smtClean="0"/>
              <a:t>unpublished</a:t>
            </a:r>
            <a:endParaRPr lang="it-IT" sz="1500" dirty="0"/>
          </a:p>
        </p:txBody>
      </p:sp>
      <p:graphicFrame>
        <p:nvGraphicFramePr>
          <p:cNvPr id="87051" name="Object 11"/>
          <p:cNvGraphicFramePr>
            <a:graphicFrameLocks noChangeAspect="1"/>
          </p:cNvGraphicFramePr>
          <p:nvPr/>
        </p:nvGraphicFramePr>
        <p:xfrm>
          <a:off x="357158" y="1714488"/>
          <a:ext cx="5476874" cy="1214446"/>
        </p:xfrm>
        <a:graphic>
          <a:graphicData uri="http://schemas.openxmlformats.org/presentationml/2006/ole">
            <p:oleObj spid="_x0000_s87051" name="CS ChemDraw Drawing" r:id="rId3" imgW="4396403" imgH="975090" progId="ChemDraw.Document.6.0">
              <p:embed/>
            </p:oleObj>
          </a:graphicData>
        </a:graphic>
      </p:graphicFrame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428596" y="4786322"/>
            <a:ext cx="3455987" cy="1412875"/>
            <a:chOff x="113" y="328"/>
            <a:chExt cx="1724" cy="890"/>
          </a:xfrm>
        </p:grpSpPr>
        <p:sp>
          <p:nvSpPr>
            <p:cNvPr id="8" name="CasellaDiTesto 8"/>
            <p:cNvSpPr txBox="1">
              <a:spLocks noChangeArrowheads="1"/>
            </p:cNvSpPr>
            <p:nvPr/>
          </p:nvSpPr>
          <p:spPr bwMode="auto">
            <a:xfrm>
              <a:off x="113" y="328"/>
              <a:ext cx="1724" cy="890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buFont typeface="Arial" pitchFamily="34" charset="0"/>
                <a:buNone/>
              </a:pPr>
              <a:r>
                <a:rPr lang="it-IT" b="1" i="1" dirty="0" err="1">
                  <a:latin typeface="Calibri" pitchFamily="34" charset="0"/>
                </a:rPr>
                <a:t>Lambert-Beer</a:t>
              </a:r>
              <a:r>
                <a:rPr lang="it-IT" b="1" i="1" dirty="0">
                  <a:latin typeface="Calibri" pitchFamily="34" charset="0"/>
                </a:rPr>
                <a:t>  </a:t>
              </a:r>
              <a:r>
                <a:rPr lang="it-IT" b="1" i="1" dirty="0" err="1">
                  <a:latin typeface="Calibri" pitchFamily="34" charset="0"/>
                </a:rPr>
                <a:t>Law</a:t>
              </a:r>
              <a:r>
                <a:rPr lang="it-IT" b="1" i="1" dirty="0">
                  <a:latin typeface="Calibri" pitchFamily="34" charset="0"/>
                </a:rPr>
                <a:t>. A = </a:t>
              </a:r>
              <a:r>
                <a:rPr lang="it-IT" b="1" i="1" dirty="0">
                  <a:latin typeface="Symbol" pitchFamily="18" charset="2"/>
                </a:rPr>
                <a:t>e*</a:t>
              </a:r>
              <a:r>
                <a:rPr lang="it-IT" b="1" i="1" dirty="0">
                  <a:latin typeface="Calibri" pitchFamily="34" charset="0"/>
                </a:rPr>
                <a:t>b*c</a:t>
              </a:r>
            </a:p>
            <a:p>
              <a:pPr algn="ctr">
                <a:buFont typeface="Arial" pitchFamily="34" charset="0"/>
                <a:buNone/>
              </a:pPr>
              <a:endParaRPr lang="it-IT" sz="1600" b="1" i="1" dirty="0">
                <a:latin typeface="Calibri" pitchFamily="34" charset="0"/>
              </a:endParaRPr>
            </a:p>
            <a:p>
              <a:pPr algn="ctr">
                <a:buFont typeface="Arial" pitchFamily="34" charset="0"/>
                <a:buNone/>
              </a:pPr>
              <a:endParaRPr lang="it-IT" sz="1600" b="1" i="1" dirty="0">
                <a:latin typeface="Calibri" pitchFamily="34" charset="0"/>
              </a:endParaRPr>
            </a:p>
            <a:p>
              <a:pPr algn="ctr">
                <a:buFont typeface="Arial" pitchFamily="34" charset="0"/>
                <a:buNone/>
              </a:pPr>
              <a:endParaRPr lang="it-IT" sz="1600" b="1" i="1" dirty="0">
                <a:latin typeface="Calibri" pitchFamily="34" charset="0"/>
              </a:endParaRPr>
            </a:p>
            <a:p>
              <a:pPr algn="ctr">
                <a:buFont typeface="Arial" pitchFamily="34" charset="0"/>
                <a:buNone/>
              </a:pPr>
              <a:r>
                <a:rPr lang="it-IT" b="1" i="1" dirty="0">
                  <a:latin typeface="Calibri" pitchFamily="34" charset="0"/>
                </a:rPr>
                <a:t>HIGHLY DILUTE CONDITIONS</a:t>
              </a:r>
            </a:p>
          </p:txBody>
        </p:sp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>
              <a:off x="884" y="618"/>
              <a:ext cx="136" cy="363"/>
            </a:xfrm>
            <a:prstGeom prst="downArrow">
              <a:avLst>
                <a:gd name="adj1" fmla="val 50000"/>
                <a:gd name="adj2" fmla="val 66728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87054" name="Picture 14" descr="Gilmore_et_al-2014-The_Chemical_Recor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643314"/>
            <a:ext cx="3460341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7055" name="Object 15"/>
          <p:cNvGraphicFramePr>
            <a:graphicFrameLocks noChangeAspect="1"/>
          </p:cNvGraphicFramePr>
          <p:nvPr/>
        </p:nvGraphicFramePr>
        <p:xfrm>
          <a:off x="428596" y="3286124"/>
          <a:ext cx="3412149" cy="571504"/>
        </p:xfrm>
        <a:graphic>
          <a:graphicData uri="http://schemas.openxmlformats.org/presentationml/2006/ole">
            <p:oleObj spid="_x0000_s87055" name="CS ChemDraw Drawing" r:id="rId5" imgW="2246079" imgH="376094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7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42" name="Object 2"/>
          <p:cNvGraphicFramePr>
            <a:graphicFrameLocks noChangeAspect="1"/>
          </p:cNvGraphicFramePr>
          <p:nvPr/>
        </p:nvGraphicFramePr>
        <p:xfrm>
          <a:off x="785786" y="494814"/>
          <a:ext cx="3786214" cy="2648434"/>
        </p:xfrm>
        <a:graphic>
          <a:graphicData uri="http://schemas.openxmlformats.org/presentationml/2006/ole">
            <p:oleObj spid="_x0000_s114690" name="CS ChemDraw Drawing" r:id="rId3" imgW="2820614" imgH="1973145" progId="ChemDraw.Document.6.0">
              <p:embed/>
            </p:oleObj>
          </a:graphicData>
        </a:graphic>
      </p:graphicFrame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70" y="571480"/>
            <a:ext cx="1938757" cy="264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 l="10894" r="11399" b="14286"/>
          <a:stretch>
            <a:fillRect/>
          </a:stretch>
        </p:blipFill>
        <p:spPr bwMode="auto">
          <a:xfrm>
            <a:off x="357158" y="3571876"/>
            <a:ext cx="764386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sellaDiTesto 7"/>
          <p:cNvSpPr txBox="1"/>
          <p:nvPr/>
        </p:nvSpPr>
        <p:spPr>
          <a:xfrm>
            <a:off x="7929586" y="4929198"/>
            <a:ext cx="100013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600" b="1" dirty="0" err="1" smtClean="0"/>
              <a:t>Batch</a:t>
            </a:r>
            <a:endParaRPr lang="it-IT" sz="16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7929586" y="5429264"/>
            <a:ext cx="6410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Flow</a:t>
            </a:r>
            <a:endParaRPr lang="it-IT" b="1" dirty="0"/>
          </a:p>
        </p:txBody>
      </p:sp>
      <p:sp>
        <p:nvSpPr>
          <p:cNvPr id="10" name="Parentesi graffa chiusa 9"/>
          <p:cNvSpPr/>
          <p:nvPr/>
        </p:nvSpPr>
        <p:spPr>
          <a:xfrm>
            <a:off x="7643834" y="5286388"/>
            <a:ext cx="214314" cy="714380"/>
          </a:xfrm>
          <a:prstGeom prst="righ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242" name="Object 2"/>
          <p:cNvGraphicFramePr>
            <a:graphicFrameLocks noChangeAspect="1"/>
          </p:cNvGraphicFramePr>
          <p:nvPr/>
        </p:nvGraphicFramePr>
        <p:xfrm>
          <a:off x="214282" y="857232"/>
          <a:ext cx="5183466" cy="1143008"/>
        </p:xfrm>
        <a:graphic>
          <a:graphicData uri="http://schemas.openxmlformats.org/presentationml/2006/ole">
            <p:oleObj spid="_x0000_s138242" name="CS ChemDraw Drawing" r:id="rId3" imgW="3297504" imgH="726522" progId="ChemDraw.Document.6.0">
              <p:embed/>
            </p:oleObj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7000892" y="142852"/>
            <a:ext cx="18171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dirty="0" err="1" smtClean="0"/>
              <a:t>Photocatalysis</a:t>
            </a:r>
            <a:endParaRPr lang="it-IT" sz="2200" dirty="0"/>
          </a:p>
        </p:txBody>
      </p:sp>
      <p:grpSp>
        <p:nvGrpSpPr>
          <p:cNvPr id="13" name="Gruppo 12"/>
          <p:cNvGrpSpPr/>
          <p:nvPr/>
        </p:nvGrpSpPr>
        <p:grpSpPr>
          <a:xfrm>
            <a:off x="3929058" y="3000372"/>
            <a:ext cx="4319700" cy="3394999"/>
            <a:chOff x="3500430" y="2714620"/>
            <a:chExt cx="4319700" cy="339499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00430" y="2714620"/>
              <a:ext cx="4319700" cy="3214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Connettore 1 6"/>
            <p:cNvCxnSpPr/>
            <p:nvPr/>
          </p:nvCxnSpPr>
          <p:spPr>
            <a:xfrm>
              <a:off x="3929058" y="5429264"/>
              <a:ext cx="785818" cy="1588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asellaDiTesto 8"/>
            <p:cNvSpPr txBox="1"/>
            <p:nvPr/>
          </p:nvSpPr>
          <p:spPr>
            <a:xfrm>
              <a:off x="3857620" y="5786454"/>
              <a:ext cx="91217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500" b="1" dirty="0" err="1" smtClean="0"/>
                <a:t>Reagents</a:t>
              </a:r>
              <a:endParaRPr lang="it-IT" sz="1500" b="1" dirty="0"/>
            </a:p>
          </p:txBody>
        </p:sp>
        <p:cxnSp>
          <p:nvCxnSpPr>
            <p:cNvPr id="10" name="Connettore 1 9"/>
            <p:cNvCxnSpPr/>
            <p:nvPr/>
          </p:nvCxnSpPr>
          <p:spPr>
            <a:xfrm>
              <a:off x="4714876" y="5429264"/>
              <a:ext cx="2857520" cy="1588"/>
            </a:xfrm>
            <a:prstGeom prst="line">
              <a:avLst/>
            </a:prstGeom>
            <a:ln w="3492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asellaDiTesto 11"/>
            <p:cNvSpPr txBox="1"/>
            <p:nvPr/>
          </p:nvSpPr>
          <p:spPr>
            <a:xfrm>
              <a:off x="5929322" y="5786454"/>
              <a:ext cx="65255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500" b="1" dirty="0" err="1" smtClean="0"/>
                <a:t>PhCat</a:t>
              </a:r>
              <a:endParaRPr lang="it-IT" sz="15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267" name="Object 3"/>
          <p:cNvGraphicFramePr>
            <a:graphicFrameLocks noChangeAspect="1"/>
          </p:cNvGraphicFramePr>
          <p:nvPr/>
        </p:nvGraphicFramePr>
        <p:xfrm>
          <a:off x="642910" y="1357298"/>
          <a:ext cx="7403284" cy="3429024"/>
        </p:xfrm>
        <a:graphic>
          <a:graphicData uri="http://schemas.openxmlformats.org/presentationml/2006/ole">
            <p:oleObj spid="_x0000_s139267" name="CS ChemDraw Drawing" r:id="rId3" imgW="5517959" imgH="2555119" progId="ChemDraw.Document.6.0">
              <p:embed/>
            </p:oleObj>
          </a:graphicData>
        </a:graphic>
      </p:graphicFrame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3571868" y="214290"/>
            <a:ext cx="54306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b="1" i="1" dirty="0" err="1">
                <a:latin typeface="Calibri" pitchFamily="34" charset="0"/>
              </a:rPr>
              <a:t>Photocatalysis</a:t>
            </a:r>
            <a:r>
              <a:rPr lang="it-IT" b="1" i="1" dirty="0">
                <a:latin typeface="Calibri" pitchFamily="34" charset="0"/>
              </a:rPr>
              <a:t>: a green </a:t>
            </a:r>
            <a:r>
              <a:rPr lang="it-IT" b="1" i="1" dirty="0" err="1">
                <a:latin typeface="Calibri" pitchFamily="34" charset="0"/>
              </a:rPr>
              <a:t>approach</a:t>
            </a:r>
            <a:r>
              <a:rPr lang="it-IT" b="1" i="1" dirty="0">
                <a:latin typeface="Calibri" pitchFamily="34" charset="0"/>
              </a:rPr>
              <a:t> </a:t>
            </a:r>
            <a:r>
              <a:rPr lang="it-IT" b="1" i="1" dirty="0" err="1">
                <a:latin typeface="Calibri" pitchFamily="34" charset="0"/>
              </a:rPr>
              <a:t>to</a:t>
            </a:r>
            <a:r>
              <a:rPr lang="it-IT" b="1" i="1" dirty="0">
                <a:latin typeface="Calibri" pitchFamily="34" charset="0"/>
              </a:rPr>
              <a:t> </a:t>
            </a:r>
            <a:r>
              <a:rPr lang="it-IT" b="1" i="1" dirty="0" err="1">
                <a:latin typeface="Calibri" pitchFamily="34" charset="0"/>
              </a:rPr>
              <a:t>organic</a:t>
            </a:r>
            <a:r>
              <a:rPr lang="it-IT" b="1" i="1" dirty="0">
                <a:latin typeface="Calibri" pitchFamily="34" charset="0"/>
              </a:rPr>
              <a:t> </a:t>
            </a:r>
            <a:r>
              <a:rPr lang="it-IT" b="1" i="1" dirty="0" err="1" smtClean="0">
                <a:latin typeface="Calibri" pitchFamily="34" charset="0"/>
              </a:rPr>
              <a:t>synthesis</a:t>
            </a:r>
            <a:r>
              <a:rPr lang="it-IT" b="1" i="1" dirty="0" smtClean="0">
                <a:latin typeface="Calibri" pitchFamily="34" charset="0"/>
              </a:rPr>
              <a:t>? </a:t>
            </a:r>
            <a:endParaRPr lang="it-IT" i="1" dirty="0">
              <a:latin typeface="Calibri" pitchFamily="34" charset="0"/>
            </a:endParaRP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428596" y="5143512"/>
            <a:ext cx="17764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b="1" i="1" dirty="0" err="1" smtClean="0">
                <a:latin typeface="Calibri" pitchFamily="34" charset="0"/>
              </a:rPr>
              <a:t>PhCat</a:t>
            </a:r>
            <a:r>
              <a:rPr lang="it-IT" b="1" i="1" dirty="0" smtClean="0">
                <a:latin typeface="Calibri" pitchFamily="34" charset="0"/>
              </a:rPr>
              <a:t> = W</a:t>
            </a:r>
            <a:r>
              <a:rPr lang="it-IT" b="1" i="1" baseline="-25000" dirty="0" smtClean="0">
                <a:latin typeface="Calibri" pitchFamily="34" charset="0"/>
              </a:rPr>
              <a:t>10</a:t>
            </a:r>
            <a:r>
              <a:rPr lang="it-IT" b="1" i="1" dirty="0" smtClean="0">
                <a:latin typeface="Calibri" pitchFamily="34" charset="0"/>
              </a:rPr>
              <a:t>O</a:t>
            </a:r>
            <a:r>
              <a:rPr lang="it-IT" b="1" i="1" baseline="-25000" dirty="0" smtClean="0">
                <a:latin typeface="Calibri" pitchFamily="34" charset="0"/>
              </a:rPr>
              <a:t>32</a:t>
            </a:r>
            <a:r>
              <a:rPr lang="it-IT" b="1" i="1" baseline="30000" dirty="0" smtClean="0">
                <a:latin typeface="Calibri" pitchFamily="34" charset="0"/>
              </a:rPr>
              <a:t>4-</a:t>
            </a:r>
            <a:endParaRPr lang="it-IT" i="1" baseline="30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456"/>
          <a:stretch/>
        </p:blipFill>
        <p:spPr>
          <a:xfrm>
            <a:off x="683568" y="1340768"/>
            <a:ext cx="7632848" cy="4837760"/>
          </a:xfrm>
          <a:prstGeom prst="rect">
            <a:avLst/>
          </a:prstGeom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949786" y="20598"/>
            <a:ext cx="7194214" cy="524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500" b="1" dirty="0" err="1" smtClean="0">
                <a:latin typeface="Calibri" pitchFamily="34" charset="0"/>
                <a:cs typeface="Arial" pitchFamily="34" charset="0"/>
              </a:rPr>
              <a:t>Photochemical</a:t>
            </a:r>
            <a:r>
              <a:rPr lang="it-IT" sz="2500" b="1" dirty="0" smtClean="0">
                <a:latin typeface="Calibri" pitchFamily="34" charset="0"/>
                <a:cs typeface="Arial" pitchFamily="34" charset="0"/>
              </a:rPr>
              <a:t> generation of </a:t>
            </a:r>
            <a:r>
              <a:rPr lang="it-IT" sz="2500" b="1" dirty="0" err="1" smtClean="0">
                <a:latin typeface="Calibri" pitchFamily="34" charset="0"/>
                <a:cs typeface="Arial" pitchFamily="34" charset="0"/>
              </a:rPr>
              <a:t>chemical</a:t>
            </a:r>
            <a:r>
              <a:rPr lang="it-IT" sz="2500" b="1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it-IT" sz="2500" b="1" dirty="0" err="1" smtClean="0">
                <a:latin typeface="Calibri" pitchFamily="34" charset="0"/>
                <a:cs typeface="Arial" pitchFamily="34" charset="0"/>
              </a:rPr>
              <a:t>intermediates</a:t>
            </a:r>
            <a:endParaRPr lang="it-IT" sz="25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3" name="Rettangolo 8"/>
          <p:cNvSpPr>
            <a:spLocks noChangeArrowheads="1"/>
          </p:cNvSpPr>
          <p:nvPr/>
        </p:nvSpPr>
        <p:spPr bwMode="auto">
          <a:xfrm>
            <a:off x="3958853" y="6453188"/>
            <a:ext cx="518514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Adapted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from http://www.chimica.unibo.it/it/dipartimento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331303">
            <a:off x="1911016" y="1412476"/>
            <a:ext cx="3277766" cy="259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266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37" name="Object 1"/>
          <p:cNvGraphicFramePr>
            <a:graphicFrameLocks noChangeAspect="1"/>
          </p:cNvGraphicFramePr>
          <p:nvPr/>
        </p:nvGraphicFramePr>
        <p:xfrm>
          <a:off x="3857620" y="714356"/>
          <a:ext cx="4372315" cy="635532"/>
        </p:xfrm>
        <a:graphic>
          <a:graphicData uri="http://schemas.openxmlformats.org/presentationml/2006/ole">
            <p:oleObj spid="_x0000_s91137" name="CS ChemDraw Drawing" r:id="rId4" imgW="3724224" imgH="541987" progId="ChemDraw.Document.6.0">
              <p:embed/>
            </p:oleObj>
          </a:graphicData>
        </a:graphic>
      </p:graphicFrame>
      <p:graphicFrame>
        <p:nvGraphicFramePr>
          <p:cNvPr id="91139" name="Object 3"/>
          <p:cNvGraphicFramePr>
            <a:graphicFrameLocks noChangeAspect="1"/>
          </p:cNvGraphicFramePr>
          <p:nvPr/>
        </p:nvGraphicFramePr>
        <p:xfrm>
          <a:off x="3786182" y="1571612"/>
          <a:ext cx="4372316" cy="842407"/>
        </p:xfrm>
        <a:graphic>
          <a:graphicData uri="http://schemas.openxmlformats.org/presentationml/2006/ole">
            <p:oleObj spid="_x0000_s91139" name="CS ChemDraw Drawing" r:id="rId5" imgW="3724494" imgH="717335" progId="ChemDraw.Document.6.0">
              <p:embed/>
            </p:oleObj>
          </a:graphicData>
        </a:graphic>
      </p:graphicFrame>
      <p:graphicFrame>
        <p:nvGraphicFramePr>
          <p:cNvPr id="91140" name="Object 4"/>
          <p:cNvGraphicFramePr>
            <a:graphicFrameLocks noChangeAspect="1"/>
          </p:cNvGraphicFramePr>
          <p:nvPr/>
        </p:nvGraphicFramePr>
        <p:xfrm>
          <a:off x="3786188" y="5062538"/>
          <a:ext cx="5073650" cy="1608137"/>
        </p:xfrm>
        <a:graphic>
          <a:graphicData uri="http://schemas.openxmlformats.org/presentationml/2006/ole">
            <p:oleObj spid="_x0000_s91140" name="CS ChemDraw Drawing" r:id="rId6" imgW="4096188" imgH="1297958" progId="ChemDraw.Document.6.0">
              <p:embed/>
            </p:oleObj>
          </a:graphicData>
        </a:graphic>
      </p:graphicFrame>
      <p:graphicFrame>
        <p:nvGraphicFramePr>
          <p:cNvPr id="91143" name="Object 7"/>
          <p:cNvGraphicFramePr>
            <a:graphicFrameLocks noChangeAspect="1"/>
          </p:cNvGraphicFramePr>
          <p:nvPr/>
        </p:nvGraphicFramePr>
        <p:xfrm>
          <a:off x="285720" y="2285992"/>
          <a:ext cx="3276461" cy="2928958"/>
        </p:xfrm>
        <a:graphic>
          <a:graphicData uri="http://schemas.openxmlformats.org/presentationml/2006/ole">
            <p:oleObj spid="_x0000_s91143" name="CS ChemDraw Drawing" r:id="rId7" imgW="2933093" imgH="2622395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355" name="Object 3"/>
          <p:cNvGraphicFramePr>
            <a:graphicFrameLocks noChangeAspect="1"/>
          </p:cNvGraphicFramePr>
          <p:nvPr/>
        </p:nvGraphicFramePr>
        <p:xfrm>
          <a:off x="1928794" y="2928934"/>
          <a:ext cx="4572032" cy="827677"/>
        </p:xfrm>
        <a:graphic>
          <a:graphicData uri="http://schemas.openxmlformats.org/presentationml/2006/ole">
            <p:oleObj spid="_x0000_s100355" name="CS ChemDraw Drawing" r:id="rId3" imgW="3297504" imgH="596834" progId="ChemDraw.Document.6.0">
              <p:embed/>
            </p:oleObj>
          </a:graphicData>
        </a:graphic>
      </p:graphicFrame>
      <p:graphicFrame>
        <p:nvGraphicFramePr>
          <p:cNvPr id="100356" name="Object 4"/>
          <p:cNvGraphicFramePr>
            <a:graphicFrameLocks noChangeAspect="1"/>
          </p:cNvGraphicFramePr>
          <p:nvPr/>
        </p:nvGraphicFramePr>
        <p:xfrm>
          <a:off x="928662" y="4714884"/>
          <a:ext cx="6696546" cy="1659034"/>
        </p:xfrm>
        <a:graphic>
          <a:graphicData uri="http://schemas.openxmlformats.org/presentationml/2006/ole">
            <p:oleObj spid="_x0000_s100356" name="CS ChemDraw Drawing" r:id="rId4" imgW="4928050" imgH="1220416" progId="ChemDraw.Document.6.0">
              <p:embed/>
            </p:oleObj>
          </a:graphicData>
        </a:graphic>
      </p:graphicFrame>
      <p:graphicFrame>
        <p:nvGraphicFramePr>
          <p:cNvPr id="100357" name="Object 5"/>
          <p:cNvGraphicFramePr>
            <a:graphicFrameLocks noChangeAspect="1"/>
          </p:cNvGraphicFramePr>
          <p:nvPr/>
        </p:nvGraphicFramePr>
        <p:xfrm>
          <a:off x="1714480" y="928670"/>
          <a:ext cx="5621165" cy="1643074"/>
        </p:xfrm>
        <a:graphic>
          <a:graphicData uri="http://schemas.openxmlformats.org/presentationml/2006/ole">
            <p:oleObj spid="_x0000_s100357" name="CS ChemDraw Drawing" r:id="rId5" imgW="3958893" imgH="1158004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S3600078.JPG"/>
          <p:cNvPicPr>
            <a:picLocks noChangeAspect="1"/>
          </p:cNvPicPr>
          <p:nvPr/>
        </p:nvPicPr>
        <p:blipFill>
          <a:blip r:embed="rId3"/>
          <a:srcRect l="22297" t="43244"/>
          <a:stretch>
            <a:fillRect/>
          </a:stretch>
        </p:blipFill>
        <p:spPr bwMode="auto">
          <a:xfrm>
            <a:off x="5786446" y="1214422"/>
            <a:ext cx="2738432" cy="150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785794"/>
            <a:ext cx="1643074" cy="224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 descr="rayonet"/>
          <p:cNvPicPr>
            <a:picLocks noChangeAspect="1"/>
          </p:cNvPicPr>
          <p:nvPr/>
        </p:nvPicPr>
        <p:blipFill>
          <a:blip r:embed="rId5" cstate="print"/>
          <a:srcRect l="50026"/>
          <a:stretch>
            <a:fillRect/>
          </a:stretch>
        </p:blipFill>
        <p:spPr bwMode="auto">
          <a:xfrm>
            <a:off x="571472" y="785794"/>
            <a:ext cx="171318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4572000" y="2714620"/>
            <a:ext cx="6294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Flow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7286644" y="2428868"/>
            <a:ext cx="12777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 err="1" smtClean="0"/>
              <a:t>Batch</a:t>
            </a:r>
            <a:r>
              <a:rPr lang="it-IT" dirty="0" smtClean="0"/>
              <a:t>, </a:t>
            </a:r>
            <a:r>
              <a:rPr lang="it-IT" dirty="0" err="1" smtClean="0"/>
              <a:t>solar</a:t>
            </a:r>
            <a:endParaRPr lang="it-IT" dirty="0"/>
          </a:p>
        </p:txBody>
      </p:sp>
      <p:graphicFrame>
        <p:nvGraphicFramePr>
          <p:cNvPr id="105479" name="Object 7"/>
          <p:cNvGraphicFramePr>
            <a:graphicFrameLocks noChangeAspect="1"/>
          </p:cNvGraphicFramePr>
          <p:nvPr/>
        </p:nvGraphicFramePr>
        <p:xfrm>
          <a:off x="571472" y="3857628"/>
          <a:ext cx="7773337" cy="2143140"/>
        </p:xfrm>
        <a:graphic>
          <a:graphicData uri="http://schemas.openxmlformats.org/presentationml/2006/ole">
            <p:oleObj spid="_x0000_s105479" name="CS ChemDraw Drawing" r:id="rId6" imgW="4849017" imgH="1336054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www-2.unipv.it/photochem/images/logo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14348" y="4714884"/>
            <a:ext cx="1800000" cy="1800000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4929190" y="5715016"/>
            <a:ext cx="4000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 smtClean="0"/>
              <a:t>Thank</a:t>
            </a:r>
            <a:r>
              <a:rPr lang="it-IT" sz="3200" dirty="0" smtClean="0"/>
              <a:t> </a:t>
            </a:r>
            <a:r>
              <a:rPr lang="it-IT" sz="3200" dirty="0" err="1" smtClean="0"/>
              <a:t>you</a:t>
            </a:r>
            <a:endParaRPr lang="it-IT" sz="3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643306" y="642918"/>
            <a:ext cx="4714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The </a:t>
            </a:r>
            <a:r>
              <a:rPr lang="it-IT" sz="3200" dirty="0" err="1" smtClean="0"/>
              <a:t>photon</a:t>
            </a:r>
            <a:r>
              <a:rPr lang="it-IT" sz="3200" dirty="0" smtClean="0"/>
              <a:t> </a:t>
            </a:r>
            <a:r>
              <a:rPr lang="it-IT" sz="3200" dirty="0" err="1" smtClean="0"/>
              <a:t>is</a:t>
            </a:r>
            <a:r>
              <a:rPr lang="it-IT" sz="3200" dirty="0" smtClean="0"/>
              <a:t> </a:t>
            </a:r>
            <a:r>
              <a:rPr lang="it-IT" sz="3200" dirty="0" err="1" smtClean="0"/>
              <a:t>an</a:t>
            </a:r>
            <a:r>
              <a:rPr lang="it-IT" sz="3200" dirty="0" smtClean="0"/>
              <a:t> </a:t>
            </a:r>
            <a:r>
              <a:rPr lang="it-IT" sz="3200" dirty="0" err="1" smtClean="0"/>
              <a:t>excellent</a:t>
            </a:r>
            <a:r>
              <a:rPr lang="it-IT" sz="3200" dirty="0" smtClean="0"/>
              <a:t> candidate </a:t>
            </a:r>
            <a:r>
              <a:rPr lang="it-IT" sz="3200" dirty="0" err="1" smtClean="0"/>
              <a:t>for</a:t>
            </a:r>
            <a:r>
              <a:rPr lang="it-IT" sz="3200" dirty="0" smtClean="0"/>
              <a:t> the </a:t>
            </a:r>
            <a:r>
              <a:rPr lang="it-IT" sz="3200" dirty="0" err="1" smtClean="0"/>
              <a:t>ideal</a:t>
            </a:r>
            <a:r>
              <a:rPr lang="it-IT" sz="3200" dirty="0" smtClean="0"/>
              <a:t> green </a:t>
            </a:r>
            <a:r>
              <a:rPr lang="it-IT" sz="3200" dirty="0" err="1" smtClean="0"/>
              <a:t>reagent</a:t>
            </a:r>
            <a:endParaRPr lang="it-IT" sz="3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428728" y="2928934"/>
            <a:ext cx="75724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S. </a:t>
            </a:r>
            <a:r>
              <a:rPr lang="it-IT" sz="2800" dirty="0" err="1" smtClean="0"/>
              <a:t>Protti</a:t>
            </a:r>
            <a:r>
              <a:rPr lang="it-IT" sz="2800" dirty="0" smtClean="0"/>
              <a:t>, A. Albini,</a:t>
            </a:r>
          </a:p>
          <a:p>
            <a:r>
              <a:rPr lang="en-US" sz="2800" dirty="0" smtClean="0"/>
              <a:t>Paradigms in Green Chemistry </a:t>
            </a:r>
            <a:r>
              <a:rPr lang="en-US" sz="2800" dirty="0" smtClean="0"/>
              <a:t>and Technology, </a:t>
            </a:r>
            <a:r>
              <a:rPr lang="it-IT" sz="2800" dirty="0" err="1" smtClean="0"/>
              <a:t>Springerbriefs</a:t>
            </a:r>
            <a:r>
              <a:rPr lang="it-IT" sz="2800" dirty="0" smtClean="0"/>
              <a:t>, 2015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85786" y="1000108"/>
            <a:ext cx="778674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It has often been a reproach to the great successes of modern</a:t>
            </a:r>
          </a:p>
          <a:p>
            <a:pPr algn="just"/>
            <a:r>
              <a:rPr lang="en-US" dirty="0" smtClean="0"/>
              <a:t>organic chemistry that victory has been obtained with too great a</a:t>
            </a:r>
          </a:p>
          <a:p>
            <a:pPr algn="just"/>
            <a:r>
              <a:rPr lang="en-US" dirty="0" smtClean="0"/>
              <a:t>show of strength. 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Indeed, one has to admit that such an objection is</a:t>
            </a:r>
          </a:p>
          <a:p>
            <a:pPr algn="just"/>
            <a:r>
              <a:rPr lang="en-US" dirty="0" smtClean="0"/>
              <a:t>not deprived of some ground. Using aggressive reagents and high</a:t>
            </a:r>
          </a:p>
          <a:p>
            <a:pPr algn="just"/>
            <a:r>
              <a:rPr lang="en-US" dirty="0" smtClean="0"/>
              <a:t>temperatures is almost always unavoidable when carrying out an</a:t>
            </a:r>
          </a:p>
          <a:p>
            <a:pPr algn="just"/>
            <a:r>
              <a:rPr lang="en-US" dirty="0" smtClean="0"/>
              <a:t>organic synthesis in the laboratory. 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Deploying energy would, on the</a:t>
            </a:r>
          </a:p>
          <a:p>
            <a:pPr algn="just"/>
            <a:r>
              <a:rPr lang="en-US" dirty="0" smtClean="0"/>
              <a:t>other hand, not be so frustrating for modern organic chemistry,</a:t>
            </a:r>
          </a:p>
          <a:p>
            <a:pPr algn="just"/>
            <a:r>
              <a:rPr lang="en-US" dirty="0" smtClean="0"/>
              <a:t>were it not that the living world, in particular plants, gives us the</a:t>
            </a:r>
          </a:p>
          <a:p>
            <a:pPr algn="just"/>
            <a:r>
              <a:rPr lang="en-US" dirty="0" smtClean="0"/>
              <a:t>marvelous example of great results obtained, at least from what</a:t>
            </a:r>
          </a:p>
          <a:p>
            <a:pPr algn="just"/>
            <a:r>
              <a:rPr lang="en-US" dirty="0" smtClean="0"/>
              <a:t>appears, by using minimal means</a:t>
            </a:r>
          </a:p>
          <a:p>
            <a:pPr algn="just"/>
            <a:r>
              <a:rPr lang="en-US" dirty="0" smtClean="0"/>
              <a:t>                                                                                  </a:t>
            </a:r>
          </a:p>
          <a:p>
            <a:pPr algn="just"/>
            <a:r>
              <a:rPr lang="en-US" i="1" dirty="0" smtClean="0"/>
              <a:t>				</a:t>
            </a:r>
            <a:r>
              <a:rPr lang="en-US" i="1" dirty="0" err="1" smtClean="0"/>
              <a:t>Giacomo</a:t>
            </a:r>
            <a:r>
              <a:rPr lang="en-US" i="1" dirty="0" smtClean="0"/>
              <a:t> </a:t>
            </a:r>
            <a:r>
              <a:rPr lang="en-US" i="1" dirty="0" err="1" smtClean="0"/>
              <a:t>Ciamician</a:t>
            </a:r>
            <a:r>
              <a:rPr lang="en-US" i="1" dirty="0" smtClean="0"/>
              <a:t> (Bologna)</a:t>
            </a:r>
          </a:p>
          <a:p>
            <a:pPr algn="just"/>
            <a:r>
              <a:rPr lang="en-US" i="1" dirty="0" smtClean="0"/>
              <a:t>				French </a:t>
            </a:r>
            <a:r>
              <a:rPr lang="en-US" i="1" dirty="0" err="1" smtClean="0"/>
              <a:t>Chem</a:t>
            </a:r>
            <a:r>
              <a:rPr lang="en-US" i="1" dirty="0" smtClean="0"/>
              <a:t> Soc, Paris, 1908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http://www.chimica.unibo.it/it/dipartimento/gallerie-di-immagini/ciamician/tett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-142900"/>
            <a:ext cx="9753600" cy="6200775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2714612" y="6357958"/>
            <a:ext cx="578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Adapted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http://www.chimica.unibo.it/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/dipartimento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2714612" y="428604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i="1" dirty="0" smtClean="0"/>
              <a:t>No </a:t>
            </a:r>
            <a:r>
              <a:rPr lang="it-IT" sz="3600" i="1" dirty="0" err="1" smtClean="0"/>
              <a:t>chemical</a:t>
            </a:r>
            <a:r>
              <a:rPr lang="it-IT" sz="3600" i="1" dirty="0" smtClean="0"/>
              <a:t> </a:t>
            </a:r>
            <a:r>
              <a:rPr lang="it-IT" sz="3600" i="1" dirty="0" err="1" smtClean="0"/>
              <a:t>added</a:t>
            </a:r>
            <a:endParaRPr lang="it-IT" sz="3600" i="1" dirty="0"/>
          </a:p>
        </p:txBody>
      </p:sp>
      <p:graphicFrame>
        <p:nvGraphicFramePr>
          <p:cNvPr id="109573" name="Object 5"/>
          <p:cNvGraphicFramePr>
            <a:graphicFrameLocks noChangeAspect="1"/>
          </p:cNvGraphicFramePr>
          <p:nvPr/>
        </p:nvGraphicFramePr>
        <p:xfrm>
          <a:off x="1643042" y="2000240"/>
          <a:ext cx="4506159" cy="1620732"/>
        </p:xfrm>
        <a:graphic>
          <a:graphicData uri="http://schemas.openxmlformats.org/presentationml/2006/ole">
            <p:oleObj spid="_x0000_s140290" name="CS ChemDraw Drawing" r:id="rId3" imgW="1929141" imgH="693019" progId="ChemDraw.Document.6.0">
              <p:embed/>
            </p:oleObj>
          </a:graphicData>
        </a:graphic>
      </p:graphicFrame>
      <p:graphicFrame>
        <p:nvGraphicFramePr>
          <p:cNvPr id="109574" name="Object 6"/>
          <p:cNvGraphicFramePr>
            <a:graphicFrameLocks noChangeAspect="1"/>
          </p:cNvGraphicFramePr>
          <p:nvPr/>
        </p:nvGraphicFramePr>
        <p:xfrm>
          <a:off x="2357422" y="3714752"/>
          <a:ext cx="3000396" cy="1349993"/>
        </p:xfrm>
        <a:graphic>
          <a:graphicData uri="http://schemas.openxmlformats.org/presentationml/2006/ole">
            <p:oleObj spid="_x0000_s140291" name="CS ChemDraw Drawing" r:id="rId4" imgW="1284476" imgH="577111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42844" y="1500174"/>
            <a:ext cx="2143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 </a:t>
            </a:r>
            <a:r>
              <a:rPr lang="it-IT" dirty="0" err="1" smtClean="0"/>
              <a:t>Prevention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waste</a:t>
            </a:r>
            <a:endParaRPr lang="it-IT" dirty="0" smtClean="0"/>
          </a:p>
          <a:p>
            <a:r>
              <a:rPr lang="it-IT" dirty="0" err="1" smtClean="0"/>
              <a:t>formation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42844" y="371475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 </a:t>
            </a:r>
            <a:r>
              <a:rPr lang="it-IT" dirty="0" err="1" smtClean="0"/>
              <a:t>Atom</a:t>
            </a:r>
            <a:r>
              <a:rPr lang="it-IT" dirty="0" smtClean="0"/>
              <a:t> economy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14348" y="5643578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3 </a:t>
            </a:r>
            <a:r>
              <a:rPr lang="it-IT" dirty="0" err="1" smtClean="0"/>
              <a:t>Less</a:t>
            </a:r>
            <a:r>
              <a:rPr lang="it-IT" dirty="0" smtClean="0"/>
              <a:t> </a:t>
            </a:r>
            <a:r>
              <a:rPr lang="it-IT" dirty="0" err="1" smtClean="0"/>
              <a:t>hazardous</a:t>
            </a:r>
            <a:r>
              <a:rPr lang="it-IT" dirty="0" smtClean="0"/>
              <a:t> </a:t>
            </a:r>
            <a:r>
              <a:rPr lang="it-IT" dirty="0" err="1" smtClean="0"/>
              <a:t>chemical</a:t>
            </a:r>
            <a:r>
              <a:rPr lang="it-IT" dirty="0" smtClean="0"/>
              <a:t> </a:t>
            </a:r>
            <a:r>
              <a:rPr lang="it-IT" dirty="0" err="1" smtClean="0"/>
              <a:t>synthesis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857620" y="5786454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5 </a:t>
            </a:r>
            <a:r>
              <a:rPr lang="it-IT" dirty="0" err="1" smtClean="0"/>
              <a:t>Safer</a:t>
            </a:r>
            <a:r>
              <a:rPr lang="it-IT" dirty="0" smtClean="0"/>
              <a:t> </a:t>
            </a:r>
            <a:r>
              <a:rPr lang="it-IT" dirty="0" err="1" smtClean="0"/>
              <a:t>solvents</a:t>
            </a:r>
            <a:r>
              <a:rPr lang="it-IT" dirty="0" smtClean="0"/>
              <a:t> and </a:t>
            </a:r>
            <a:r>
              <a:rPr lang="it-IT" dirty="0" err="1" smtClean="0"/>
              <a:t>auxiliaries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786578" y="5643578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6 Design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energy</a:t>
            </a:r>
            <a:r>
              <a:rPr lang="it-IT" dirty="0" smtClean="0"/>
              <a:t> </a:t>
            </a:r>
            <a:r>
              <a:rPr lang="it-IT" dirty="0" err="1" smtClean="0"/>
              <a:t>efficiency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7143768" y="3643314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8 Reduce </a:t>
            </a:r>
            <a:r>
              <a:rPr lang="it-IT" dirty="0" err="1" smtClean="0"/>
              <a:t>derivatives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7500958" y="135729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9 </a:t>
            </a:r>
            <a:r>
              <a:rPr lang="it-IT" dirty="0" err="1" smtClean="0"/>
              <a:t>Catalysis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3286116" y="2786058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 smtClean="0"/>
              <a:t>Electronically</a:t>
            </a:r>
            <a:r>
              <a:rPr lang="it-IT" i="1" dirty="0" smtClean="0"/>
              <a:t> </a:t>
            </a:r>
            <a:r>
              <a:rPr lang="it-IT" i="1" dirty="0" err="1" smtClean="0"/>
              <a:t>excited</a:t>
            </a:r>
            <a:r>
              <a:rPr lang="it-IT" i="1" dirty="0" smtClean="0"/>
              <a:t> </a:t>
            </a:r>
            <a:r>
              <a:rPr lang="it-IT" i="1" dirty="0" err="1" smtClean="0"/>
              <a:t>states</a:t>
            </a:r>
            <a:r>
              <a:rPr lang="it-IT" i="1" dirty="0" smtClean="0"/>
              <a:t>, </a:t>
            </a:r>
            <a:r>
              <a:rPr lang="it-IT" i="1" dirty="0" err="1" smtClean="0"/>
              <a:t>very</a:t>
            </a:r>
            <a:r>
              <a:rPr lang="it-IT" i="1" dirty="0" smtClean="0"/>
              <a:t> high </a:t>
            </a:r>
            <a:r>
              <a:rPr lang="it-IT" i="1" dirty="0" err="1" smtClean="0"/>
              <a:t>energy</a:t>
            </a:r>
            <a:endParaRPr lang="it-IT" i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357554" y="178592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No </a:t>
            </a:r>
            <a:r>
              <a:rPr lang="it-IT" i="1" dirty="0" err="1" smtClean="0"/>
              <a:t>chemical</a:t>
            </a:r>
            <a:r>
              <a:rPr lang="it-IT" i="1" dirty="0" smtClean="0"/>
              <a:t> </a:t>
            </a:r>
            <a:r>
              <a:rPr lang="it-IT" i="1" dirty="0" err="1" smtClean="0"/>
              <a:t>added</a:t>
            </a:r>
            <a:endParaRPr lang="it-IT" i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214678" y="3857628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 smtClean="0"/>
              <a:t>Independent</a:t>
            </a:r>
            <a:r>
              <a:rPr lang="it-IT" i="1" dirty="0" smtClean="0"/>
              <a:t> on temperature</a:t>
            </a:r>
            <a:endParaRPr lang="it-IT" i="1" dirty="0"/>
          </a:p>
        </p:txBody>
      </p:sp>
      <p:grpSp>
        <p:nvGrpSpPr>
          <p:cNvPr id="2" name="Gruppo 21"/>
          <p:cNvGrpSpPr/>
          <p:nvPr/>
        </p:nvGrpSpPr>
        <p:grpSpPr>
          <a:xfrm>
            <a:off x="0" y="1285860"/>
            <a:ext cx="5429256" cy="5357850"/>
            <a:chOff x="0" y="1285860"/>
            <a:chExt cx="5429256" cy="5357850"/>
          </a:xfrm>
        </p:grpSpPr>
        <p:sp>
          <p:nvSpPr>
            <p:cNvPr id="19" name="Ovale 18"/>
            <p:cNvSpPr/>
            <p:nvPr/>
          </p:nvSpPr>
          <p:spPr>
            <a:xfrm>
              <a:off x="3214678" y="1643050"/>
              <a:ext cx="2214578" cy="714380"/>
            </a:xfrm>
            <a:prstGeom prst="ellipse">
              <a:avLst/>
            </a:prstGeom>
            <a:noFill/>
            <a:ln w="3492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Ovale 19"/>
            <p:cNvSpPr/>
            <p:nvPr/>
          </p:nvSpPr>
          <p:spPr>
            <a:xfrm>
              <a:off x="0" y="1285860"/>
              <a:ext cx="2000232" cy="1428760"/>
            </a:xfrm>
            <a:prstGeom prst="ellipse">
              <a:avLst/>
            </a:prstGeom>
            <a:noFill/>
            <a:ln w="3492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Ovale 20"/>
            <p:cNvSpPr/>
            <p:nvPr/>
          </p:nvSpPr>
          <p:spPr>
            <a:xfrm>
              <a:off x="571472" y="5214950"/>
              <a:ext cx="2214578" cy="1428760"/>
            </a:xfrm>
            <a:prstGeom prst="ellipse">
              <a:avLst/>
            </a:prstGeom>
            <a:noFill/>
            <a:ln w="3492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6" name="CasellaDiTesto 15"/>
          <p:cNvSpPr txBox="1"/>
          <p:nvPr/>
        </p:nvSpPr>
        <p:spPr>
          <a:xfrm>
            <a:off x="1357290" y="142852"/>
            <a:ext cx="74770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i="1" dirty="0" err="1" smtClean="0"/>
              <a:t>Photochemistry</a:t>
            </a:r>
            <a:r>
              <a:rPr lang="it-IT" sz="3000" i="1" dirty="0" smtClean="0"/>
              <a:t> and green </a:t>
            </a:r>
            <a:r>
              <a:rPr lang="it-IT" sz="3000" i="1" dirty="0" err="1" smtClean="0"/>
              <a:t>chemistry</a:t>
            </a:r>
            <a:endParaRPr lang="it-IT" sz="3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42844" y="1500174"/>
            <a:ext cx="2143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 </a:t>
            </a:r>
            <a:r>
              <a:rPr lang="it-IT" dirty="0" err="1" smtClean="0"/>
              <a:t>Prevention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waste</a:t>
            </a:r>
            <a:endParaRPr lang="it-IT" dirty="0" smtClean="0"/>
          </a:p>
          <a:p>
            <a:r>
              <a:rPr lang="it-IT" dirty="0" err="1" smtClean="0"/>
              <a:t>formation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42844" y="371475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 </a:t>
            </a:r>
            <a:r>
              <a:rPr lang="it-IT" dirty="0" err="1" smtClean="0"/>
              <a:t>Atom</a:t>
            </a:r>
            <a:r>
              <a:rPr lang="it-IT" dirty="0" smtClean="0"/>
              <a:t> economy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14348" y="5643578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3 </a:t>
            </a:r>
            <a:r>
              <a:rPr lang="it-IT" dirty="0" err="1" smtClean="0"/>
              <a:t>Less</a:t>
            </a:r>
            <a:r>
              <a:rPr lang="it-IT" dirty="0" smtClean="0"/>
              <a:t> </a:t>
            </a:r>
            <a:r>
              <a:rPr lang="it-IT" dirty="0" err="1" smtClean="0"/>
              <a:t>hazardous</a:t>
            </a:r>
            <a:r>
              <a:rPr lang="it-IT" dirty="0" smtClean="0"/>
              <a:t> </a:t>
            </a:r>
            <a:r>
              <a:rPr lang="it-IT" dirty="0" err="1" smtClean="0"/>
              <a:t>chemical</a:t>
            </a:r>
            <a:r>
              <a:rPr lang="it-IT" dirty="0" smtClean="0"/>
              <a:t> </a:t>
            </a:r>
            <a:r>
              <a:rPr lang="it-IT" dirty="0" err="1" smtClean="0"/>
              <a:t>synthesis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000496" y="6000768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5 </a:t>
            </a:r>
            <a:r>
              <a:rPr lang="it-IT" dirty="0" err="1" smtClean="0"/>
              <a:t>Safer</a:t>
            </a:r>
            <a:r>
              <a:rPr lang="it-IT" dirty="0" smtClean="0"/>
              <a:t> </a:t>
            </a:r>
            <a:r>
              <a:rPr lang="it-IT" dirty="0" err="1" smtClean="0"/>
              <a:t>solvents</a:t>
            </a:r>
            <a:r>
              <a:rPr lang="it-IT" dirty="0" smtClean="0"/>
              <a:t> and </a:t>
            </a:r>
            <a:r>
              <a:rPr lang="it-IT" dirty="0" err="1" smtClean="0"/>
              <a:t>auxiliaries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786578" y="5643578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6 Design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energy</a:t>
            </a:r>
            <a:r>
              <a:rPr lang="it-IT" dirty="0" smtClean="0"/>
              <a:t> </a:t>
            </a:r>
            <a:r>
              <a:rPr lang="it-IT" dirty="0" err="1" smtClean="0"/>
              <a:t>efficiency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7143768" y="3643314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8 Reduce </a:t>
            </a:r>
            <a:r>
              <a:rPr lang="it-IT" dirty="0" err="1" smtClean="0"/>
              <a:t>derivatives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7500958" y="135729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9 </a:t>
            </a:r>
            <a:r>
              <a:rPr lang="it-IT" dirty="0" err="1" smtClean="0"/>
              <a:t>Catalysis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3143240" y="2000240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 smtClean="0"/>
              <a:t>Electronically</a:t>
            </a:r>
            <a:r>
              <a:rPr lang="it-IT" i="1" dirty="0" smtClean="0"/>
              <a:t> </a:t>
            </a:r>
            <a:r>
              <a:rPr lang="it-IT" i="1" dirty="0" err="1" smtClean="0"/>
              <a:t>excited</a:t>
            </a:r>
            <a:r>
              <a:rPr lang="it-IT" i="1" dirty="0" smtClean="0"/>
              <a:t> </a:t>
            </a:r>
            <a:r>
              <a:rPr lang="it-IT" i="1" dirty="0" err="1" smtClean="0"/>
              <a:t>states</a:t>
            </a:r>
            <a:r>
              <a:rPr lang="it-IT" i="1" dirty="0" smtClean="0"/>
              <a:t>, </a:t>
            </a:r>
            <a:r>
              <a:rPr lang="it-IT" i="1" dirty="0" err="1" smtClean="0"/>
              <a:t>very</a:t>
            </a:r>
            <a:r>
              <a:rPr lang="it-IT" i="1" dirty="0" smtClean="0"/>
              <a:t> high </a:t>
            </a:r>
            <a:r>
              <a:rPr lang="it-IT" i="1" dirty="0" err="1" smtClean="0"/>
              <a:t>energy</a:t>
            </a:r>
            <a:endParaRPr lang="it-IT" i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286116" y="307181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No </a:t>
            </a:r>
            <a:r>
              <a:rPr lang="it-IT" i="1" dirty="0" err="1" smtClean="0"/>
              <a:t>chemical</a:t>
            </a:r>
            <a:r>
              <a:rPr lang="it-IT" i="1" dirty="0" smtClean="0"/>
              <a:t> </a:t>
            </a:r>
            <a:r>
              <a:rPr lang="it-IT" i="1" dirty="0" err="1" smtClean="0"/>
              <a:t>added</a:t>
            </a:r>
            <a:endParaRPr lang="it-IT" i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214678" y="3857628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 smtClean="0"/>
              <a:t>Independent</a:t>
            </a:r>
            <a:r>
              <a:rPr lang="it-IT" i="1" dirty="0" smtClean="0"/>
              <a:t> on temperature</a:t>
            </a:r>
            <a:endParaRPr lang="it-IT" i="1" dirty="0"/>
          </a:p>
        </p:txBody>
      </p:sp>
      <p:grpSp>
        <p:nvGrpSpPr>
          <p:cNvPr id="19" name="Gruppo 18"/>
          <p:cNvGrpSpPr/>
          <p:nvPr/>
        </p:nvGrpSpPr>
        <p:grpSpPr>
          <a:xfrm>
            <a:off x="0" y="1857364"/>
            <a:ext cx="8572528" cy="2786082"/>
            <a:chOff x="0" y="1785926"/>
            <a:chExt cx="8572528" cy="2786082"/>
          </a:xfrm>
        </p:grpSpPr>
        <p:sp>
          <p:nvSpPr>
            <p:cNvPr id="16" name="Ovale 15"/>
            <p:cNvSpPr/>
            <p:nvPr/>
          </p:nvSpPr>
          <p:spPr>
            <a:xfrm>
              <a:off x="2714612" y="1785926"/>
              <a:ext cx="3214710" cy="114300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Ovale 16"/>
            <p:cNvSpPr/>
            <p:nvPr/>
          </p:nvSpPr>
          <p:spPr>
            <a:xfrm>
              <a:off x="0" y="3357562"/>
              <a:ext cx="2071670" cy="114300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Ovale 17"/>
            <p:cNvSpPr/>
            <p:nvPr/>
          </p:nvSpPr>
          <p:spPr>
            <a:xfrm>
              <a:off x="6929454" y="3429000"/>
              <a:ext cx="1643074" cy="114300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0" name="CasellaDiTesto 19"/>
          <p:cNvSpPr txBox="1"/>
          <p:nvPr/>
        </p:nvSpPr>
        <p:spPr>
          <a:xfrm>
            <a:off x="1357290" y="142852"/>
            <a:ext cx="74770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i="1" dirty="0" err="1" smtClean="0"/>
              <a:t>Photochemistry</a:t>
            </a:r>
            <a:r>
              <a:rPr lang="it-IT" sz="3000" i="1" dirty="0" smtClean="0"/>
              <a:t> and green </a:t>
            </a:r>
            <a:r>
              <a:rPr lang="it-IT" sz="3000" i="1" dirty="0" err="1" smtClean="0"/>
              <a:t>chemistry</a:t>
            </a:r>
            <a:endParaRPr lang="it-IT" sz="3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  <p:bldP spid="8" grpId="0" build="allAtOnce"/>
      <p:bldP spid="9" grpId="0" build="allAtOnce"/>
      <p:bldP spid="11" grpId="0" build="allAtOnce"/>
      <p:bldP spid="1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42844" y="1500174"/>
            <a:ext cx="2143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 </a:t>
            </a:r>
            <a:r>
              <a:rPr lang="it-IT" dirty="0" err="1" smtClean="0"/>
              <a:t>Prevention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waste</a:t>
            </a:r>
            <a:endParaRPr lang="it-IT" dirty="0" smtClean="0"/>
          </a:p>
          <a:p>
            <a:r>
              <a:rPr lang="it-IT" dirty="0" err="1" smtClean="0"/>
              <a:t>formation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42844" y="371475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 </a:t>
            </a:r>
            <a:r>
              <a:rPr lang="it-IT" dirty="0" err="1" smtClean="0"/>
              <a:t>Atom</a:t>
            </a:r>
            <a:r>
              <a:rPr lang="it-IT" dirty="0" smtClean="0"/>
              <a:t> economy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14348" y="5643578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3 </a:t>
            </a:r>
            <a:r>
              <a:rPr lang="it-IT" dirty="0" err="1" smtClean="0"/>
              <a:t>Less</a:t>
            </a:r>
            <a:r>
              <a:rPr lang="it-IT" dirty="0" smtClean="0"/>
              <a:t> </a:t>
            </a:r>
            <a:r>
              <a:rPr lang="it-IT" dirty="0" err="1" smtClean="0"/>
              <a:t>hazardous</a:t>
            </a:r>
            <a:r>
              <a:rPr lang="it-IT" dirty="0" smtClean="0"/>
              <a:t> </a:t>
            </a:r>
            <a:r>
              <a:rPr lang="it-IT" dirty="0" err="1" smtClean="0"/>
              <a:t>chemical</a:t>
            </a:r>
            <a:r>
              <a:rPr lang="it-IT" dirty="0" smtClean="0"/>
              <a:t> </a:t>
            </a:r>
            <a:r>
              <a:rPr lang="it-IT" dirty="0" err="1" smtClean="0"/>
              <a:t>synthesis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857620" y="5786454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5 </a:t>
            </a:r>
            <a:r>
              <a:rPr lang="it-IT" dirty="0" err="1" smtClean="0"/>
              <a:t>Safer</a:t>
            </a:r>
            <a:r>
              <a:rPr lang="it-IT" dirty="0" smtClean="0"/>
              <a:t> </a:t>
            </a:r>
            <a:r>
              <a:rPr lang="it-IT" dirty="0" err="1" smtClean="0"/>
              <a:t>solvents</a:t>
            </a:r>
            <a:r>
              <a:rPr lang="it-IT" dirty="0" smtClean="0"/>
              <a:t> and </a:t>
            </a:r>
            <a:r>
              <a:rPr lang="it-IT" dirty="0" err="1" smtClean="0"/>
              <a:t>auxiliaries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786578" y="5643578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6 Design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energy</a:t>
            </a:r>
            <a:r>
              <a:rPr lang="it-IT" dirty="0" smtClean="0"/>
              <a:t> </a:t>
            </a:r>
            <a:r>
              <a:rPr lang="it-IT" dirty="0" err="1" smtClean="0"/>
              <a:t>efficiency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7143768" y="3643314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8 Reduce </a:t>
            </a:r>
            <a:r>
              <a:rPr lang="it-IT" dirty="0" err="1" smtClean="0"/>
              <a:t>derivatives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7500958" y="135729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9 </a:t>
            </a:r>
            <a:r>
              <a:rPr lang="it-IT" dirty="0" err="1" smtClean="0"/>
              <a:t>Catalysis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3143240" y="2000240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 smtClean="0"/>
              <a:t>Electronically</a:t>
            </a:r>
            <a:r>
              <a:rPr lang="it-IT" i="1" dirty="0" smtClean="0"/>
              <a:t> </a:t>
            </a:r>
            <a:r>
              <a:rPr lang="it-IT" i="1" dirty="0" err="1" smtClean="0"/>
              <a:t>excited</a:t>
            </a:r>
            <a:r>
              <a:rPr lang="it-IT" i="1" dirty="0" smtClean="0"/>
              <a:t> </a:t>
            </a:r>
            <a:r>
              <a:rPr lang="it-IT" i="1" dirty="0" err="1" smtClean="0"/>
              <a:t>states</a:t>
            </a:r>
            <a:r>
              <a:rPr lang="it-IT" i="1" dirty="0" smtClean="0"/>
              <a:t>, </a:t>
            </a:r>
            <a:r>
              <a:rPr lang="it-IT" i="1" dirty="0" err="1" smtClean="0"/>
              <a:t>very</a:t>
            </a:r>
            <a:r>
              <a:rPr lang="it-IT" i="1" dirty="0" smtClean="0"/>
              <a:t> high </a:t>
            </a:r>
            <a:r>
              <a:rPr lang="it-IT" i="1" dirty="0" err="1" smtClean="0"/>
              <a:t>energy</a:t>
            </a:r>
            <a:endParaRPr lang="it-IT" i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286116" y="307181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No </a:t>
            </a:r>
            <a:r>
              <a:rPr lang="it-IT" i="1" dirty="0" err="1" smtClean="0"/>
              <a:t>chemical</a:t>
            </a:r>
            <a:r>
              <a:rPr lang="it-IT" i="1" dirty="0" smtClean="0"/>
              <a:t> </a:t>
            </a:r>
            <a:r>
              <a:rPr lang="it-IT" i="1" dirty="0" err="1" smtClean="0"/>
              <a:t>added</a:t>
            </a:r>
            <a:endParaRPr lang="it-IT" i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214678" y="3857628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 smtClean="0"/>
              <a:t>Independent</a:t>
            </a:r>
            <a:r>
              <a:rPr lang="it-IT" i="1" dirty="0" smtClean="0"/>
              <a:t> on temperature</a:t>
            </a:r>
            <a:endParaRPr lang="it-IT" i="1" dirty="0"/>
          </a:p>
        </p:txBody>
      </p:sp>
      <p:grpSp>
        <p:nvGrpSpPr>
          <p:cNvPr id="24" name="Gruppo 23"/>
          <p:cNvGrpSpPr/>
          <p:nvPr/>
        </p:nvGrpSpPr>
        <p:grpSpPr>
          <a:xfrm>
            <a:off x="428596" y="3500438"/>
            <a:ext cx="8501122" cy="3214710"/>
            <a:chOff x="428596" y="3500438"/>
            <a:chExt cx="8501122" cy="3214710"/>
          </a:xfrm>
        </p:grpSpPr>
        <p:sp>
          <p:nvSpPr>
            <p:cNvPr id="16" name="Ovale 15"/>
            <p:cNvSpPr/>
            <p:nvPr/>
          </p:nvSpPr>
          <p:spPr>
            <a:xfrm>
              <a:off x="2857488" y="3500438"/>
              <a:ext cx="3500462" cy="1143008"/>
            </a:xfrm>
            <a:prstGeom prst="ellipse">
              <a:avLst/>
            </a:prstGeom>
            <a:noFill/>
            <a:ln w="349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Ovale 16"/>
            <p:cNvSpPr/>
            <p:nvPr/>
          </p:nvSpPr>
          <p:spPr>
            <a:xfrm>
              <a:off x="6500826" y="5429264"/>
              <a:ext cx="2428892" cy="1143008"/>
            </a:xfrm>
            <a:prstGeom prst="ellipse">
              <a:avLst/>
            </a:prstGeom>
            <a:noFill/>
            <a:ln w="349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Ovale 17"/>
            <p:cNvSpPr/>
            <p:nvPr/>
          </p:nvSpPr>
          <p:spPr>
            <a:xfrm>
              <a:off x="3500430" y="5572140"/>
              <a:ext cx="2428892" cy="1143008"/>
            </a:xfrm>
            <a:prstGeom prst="ellipse">
              <a:avLst/>
            </a:prstGeom>
            <a:noFill/>
            <a:ln w="349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Ovale 22"/>
            <p:cNvSpPr/>
            <p:nvPr/>
          </p:nvSpPr>
          <p:spPr>
            <a:xfrm>
              <a:off x="428596" y="5429264"/>
              <a:ext cx="2428892" cy="1143008"/>
            </a:xfrm>
            <a:prstGeom prst="ellipse">
              <a:avLst/>
            </a:prstGeom>
            <a:noFill/>
            <a:ln w="349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9" name="CasellaDiTesto 18"/>
          <p:cNvSpPr txBox="1"/>
          <p:nvPr/>
        </p:nvSpPr>
        <p:spPr>
          <a:xfrm>
            <a:off x="1357290" y="142852"/>
            <a:ext cx="74770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i="1" dirty="0" err="1" smtClean="0"/>
              <a:t>Photochemistry</a:t>
            </a:r>
            <a:r>
              <a:rPr lang="it-IT" sz="3000" i="1" dirty="0" smtClean="0"/>
              <a:t> and green </a:t>
            </a:r>
            <a:r>
              <a:rPr lang="it-IT" sz="3000" i="1" dirty="0" err="1" smtClean="0"/>
              <a:t>chemistry</a:t>
            </a:r>
            <a:endParaRPr lang="it-IT" sz="3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2928926" y="1986873"/>
          <a:ext cx="548142" cy="2942325"/>
        </p:xfrm>
        <a:graphic>
          <a:graphicData uri="http://schemas.openxmlformats.org/presentationml/2006/ole">
            <p:oleObj spid="_x0000_s54276" name="CS ChemDraw Drawing" r:id="rId3" imgW="277017" imgH="1482223" progId="ChemDraw.Document.6.0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2643174" y="1928802"/>
          <a:ext cx="4857784" cy="1044197"/>
        </p:xfrm>
        <a:graphic>
          <a:graphicData uri="http://schemas.openxmlformats.org/presentationml/2006/ole">
            <p:oleObj spid="_x0000_s54277" name="CS ChemDraw Drawing" r:id="rId4" imgW="2887778" imgH="620070" progId="ChemDraw.Document.6.0">
              <p:embed/>
            </p:oleObj>
          </a:graphicData>
        </a:graphic>
      </p:graphicFrame>
      <p:sp>
        <p:nvSpPr>
          <p:cNvPr id="9" name="Rettangolo 8"/>
          <p:cNvSpPr/>
          <p:nvPr/>
        </p:nvSpPr>
        <p:spPr>
          <a:xfrm>
            <a:off x="1643042" y="4071942"/>
            <a:ext cx="1500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Ground state</a:t>
            </a:r>
          </a:p>
          <a:p>
            <a:r>
              <a:rPr lang="it-IT" dirty="0" err="1" smtClean="0"/>
              <a:t>surface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1785934" y="1353909"/>
            <a:ext cx="1428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/>
              <a:t>Excited</a:t>
            </a:r>
            <a:r>
              <a:rPr lang="it-IT" dirty="0" smtClean="0"/>
              <a:t> state</a:t>
            </a:r>
          </a:p>
          <a:p>
            <a:r>
              <a:rPr lang="it-IT" dirty="0" err="1" smtClean="0"/>
              <a:t>surface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714480" y="571480"/>
            <a:ext cx="5143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 smtClean="0"/>
              <a:t>Light </a:t>
            </a:r>
            <a:r>
              <a:rPr lang="it-IT" sz="2000" i="1" dirty="0" err="1" smtClean="0"/>
              <a:t>activation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is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different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from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catalysis</a:t>
            </a:r>
            <a:endParaRPr lang="it-IT" sz="2000" i="1" dirty="0"/>
          </a:p>
        </p:txBody>
      </p:sp>
      <p:graphicFrame>
        <p:nvGraphicFramePr>
          <p:cNvPr id="54283" name="Object 11"/>
          <p:cNvGraphicFramePr>
            <a:graphicFrameLocks noChangeAspect="1"/>
          </p:cNvGraphicFramePr>
          <p:nvPr/>
        </p:nvGraphicFramePr>
        <p:xfrm>
          <a:off x="2714612" y="3071810"/>
          <a:ext cx="4800600" cy="2376487"/>
        </p:xfrm>
        <a:graphic>
          <a:graphicData uri="http://schemas.openxmlformats.org/presentationml/2006/ole">
            <p:oleObj spid="_x0000_s54283" name="CS ChemDraw Drawing" r:id="rId5" imgW="4800195" imgH="2375718" progId="ChemDraw.Document.6.0">
              <p:embed/>
            </p:oleObj>
          </a:graphicData>
        </a:graphic>
      </p:graphicFrame>
      <p:graphicFrame>
        <p:nvGraphicFramePr>
          <p:cNvPr id="54284" name="Object 12"/>
          <p:cNvGraphicFramePr>
            <a:graphicFrameLocks noChangeAspect="1"/>
          </p:cNvGraphicFramePr>
          <p:nvPr/>
        </p:nvGraphicFramePr>
        <p:xfrm>
          <a:off x="3643313" y="3571875"/>
          <a:ext cx="3254375" cy="1873250"/>
        </p:xfrm>
        <a:graphic>
          <a:graphicData uri="http://schemas.openxmlformats.org/presentationml/2006/ole">
            <p:oleObj spid="_x0000_s54284" name="CS ChemDraw Drawing" r:id="rId6" imgW="3254886" imgH="1873988" progId="ChemDraw.Document.6.0">
              <p:embed/>
            </p:oleObj>
          </a:graphicData>
        </a:graphic>
      </p:graphicFrame>
      <p:sp>
        <p:nvSpPr>
          <p:cNvPr id="12" name="Rettangolo 11"/>
          <p:cNvSpPr/>
          <p:nvPr/>
        </p:nvSpPr>
        <p:spPr>
          <a:xfrm>
            <a:off x="4357686" y="3714752"/>
            <a:ext cx="920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/>
              <a:t>Catalyst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6519</TotalTime>
  <Words>444</Words>
  <Application>Microsoft Office PowerPoint</Application>
  <PresentationFormat>Presentazione su schermo (4:3)</PresentationFormat>
  <Paragraphs>111</Paragraphs>
  <Slides>23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5" baseType="lpstr">
      <vt:lpstr>Tema di Office</vt:lpstr>
      <vt:lpstr>CS ChemDraw Drawing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Difficult accessed  intermediates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Angelo</dc:creator>
  <cp:lastModifiedBy>Angelo</cp:lastModifiedBy>
  <cp:revision>529</cp:revision>
  <dcterms:created xsi:type="dcterms:W3CDTF">2015-06-19T13:16:06Z</dcterms:created>
  <dcterms:modified xsi:type="dcterms:W3CDTF">2015-09-01T13:58:05Z</dcterms:modified>
</cp:coreProperties>
</file>