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66" r:id="rId2"/>
    <p:sldId id="365" r:id="rId3"/>
    <p:sldId id="371" r:id="rId4"/>
    <p:sldId id="367" r:id="rId5"/>
    <p:sldId id="368" r:id="rId6"/>
    <p:sldId id="369" r:id="rId7"/>
    <p:sldId id="327" r:id="rId8"/>
    <p:sldId id="277" r:id="rId9"/>
    <p:sldId id="389" r:id="rId10"/>
    <p:sldId id="373" r:id="rId11"/>
    <p:sldId id="374" r:id="rId12"/>
    <p:sldId id="376" r:id="rId13"/>
    <p:sldId id="375" r:id="rId14"/>
    <p:sldId id="377" r:id="rId15"/>
    <p:sldId id="378" r:id="rId16"/>
    <p:sldId id="387" r:id="rId17"/>
    <p:sldId id="388" r:id="rId18"/>
    <p:sldId id="382" r:id="rId19"/>
    <p:sldId id="383" r:id="rId20"/>
    <p:sldId id="384" r:id="rId21"/>
    <p:sldId id="380" r:id="rId22"/>
    <p:sldId id="385" r:id="rId23"/>
    <p:sldId id="386" r:id="rId24"/>
    <p:sldId id="370" r:id="rId25"/>
    <p:sldId id="32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CC66"/>
    <a:srgbClr val="FFFF99"/>
    <a:srgbClr val="CC9900"/>
    <a:srgbClr val="FFCCFF"/>
    <a:srgbClr val="FF6600"/>
    <a:srgbClr val="FF6699"/>
    <a:srgbClr val="FF33CC"/>
    <a:srgbClr val="727E02"/>
    <a:srgbClr val="D56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88" autoAdjust="0"/>
    <p:restoredTop sz="99153" autoAdjust="0"/>
  </p:normalViewPr>
  <p:slideViewPr>
    <p:cSldViewPr>
      <p:cViewPr>
        <p:scale>
          <a:sx n="50" d="100"/>
          <a:sy n="50" d="100"/>
        </p:scale>
        <p:origin x="-1182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082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EBAE8-0E58-409A-A87B-1ED52387F51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0B4B8-7101-4925-B797-868365CDF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8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A2BF0-6C7F-4E67-AC6B-C2E086479E0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0ABA8-3C59-4AE6-9039-F1A9426775F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tiff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11" Type="http://schemas.openxmlformats.org/officeDocument/2006/relationships/image" Target="../media/image53.tiff"/><Relationship Id="rId5" Type="http://schemas.openxmlformats.org/officeDocument/2006/relationships/image" Target="../media/image47.tiff"/><Relationship Id="rId10" Type="http://schemas.openxmlformats.org/officeDocument/2006/relationships/image" Target="../media/image52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000" y="152400"/>
            <a:ext cx="853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Immunization with recombinant fusion protein </a:t>
            </a:r>
            <a:r>
              <a:rPr lang="en-US" sz="2400" b="1" dirty="0" err="1" smtClean="0">
                <a:solidFill>
                  <a:schemeClr val="bg1"/>
                </a:solidFill>
              </a:rPr>
              <a:t>rVE</a:t>
            </a:r>
            <a:r>
              <a:rPr lang="en-US" sz="2400" b="1" dirty="0" smtClean="0">
                <a:solidFill>
                  <a:schemeClr val="bg1"/>
                </a:solidFill>
              </a:rPr>
              <a:t> induces CD4+ and CD8+ T-cell mediated memory immune protection against </a:t>
            </a:r>
            <a:r>
              <a:rPr lang="en-US" sz="2400" b="1" i="1" dirty="0" smtClean="0">
                <a:solidFill>
                  <a:schemeClr val="bg1"/>
                </a:solidFill>
              </a:rPr>
              <a:t>Yersinia enterocolitica</a:t>
            </a:r>
            <a:r>
              <a:rPr lang="en-US" sz="2400" b="1" dirty="0" smtClean="0">
                <a:solidFill>
                  <a:schemeClr val="bg1"/>
                </a:solidFill>
              </a:rPr>
              <a:t> O:8 infection in mouse model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Presenting By					Supervisor/ Guide</a:t>
            </a:r>
          </a:p>
          <a:p>
            <a:pPr>
              <a:defRPr/>
            </a:pP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Amit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Kumar Singh				Dr. Joseph J. Kingston, Sc D</a:t>
            </a:r>
          </a:p>
          <a:p>
            <a:pPr>
              <a:defRPr/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Ph.D. Scholar					Head of Department, </a:t>
            </a:r>
          </a:p>
          <a:p>
            <a:pPr>
              <a:defRPr/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						Microbiology Division,</a:t>
            </a:r>
          </a:p>
          <a:p>
            <a:pPr>
              <a:defRPr/>
            </a:pP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						DFRL, DRDO, Mysore</a:t>
            </a:r>
          </a:p>
        </p:txBody>
      </p:sp>
      <p:pic>
        <p:nvPicPr>
          <p:cNvPr id="14" name="Picture 4" descr="http://4.bp.blogspot.com/_5sP7XwykNSM/TKLGRHe8m5I/AAAAAAAACjI/gCwR1eAi6tE/s1600/DRDO-logo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2057400"/>
            <a:ext cx="2286000" cy="22860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3" name="Group 12"/>
          <p:cNvGrpSpPr/>
          <p:nvPr/>
        </p:nvGrpSpPr>
        <p:grpSpPr>
          <a:xfrm>
            <a:off x="0" y="6556248"/>
            <a:ext cx="9144000" cy="301753"/>
            <a:chOff x="-304800" y="2209798"/>
            <a:chExt cx="4572000" cy="685802"/>
          </a:xfrm>
        </p:grpSpPr>
        <p:sp>
          <p:nvSpPr>
            <p:cNvPr id="21" name="Rectangle 20"/>
            <p:cNvSpPr/>
            <p:nvPr/>
          </p:nvSpPr>
          <p:spPr>
            <a:xfrm>
              <a:off x="-304800" y="2209800"/>
              <a:ext cx="914400" cy="685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52800" y="2209800"/>
              <a:ext cx="914400" cy="685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38400" y="2209800"/>
              <a:ext cx="914400" cy="6858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24000" y="2209800"/>
              <a:ext cx="914400" cy="685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9600" y="2209798"/>
              <a:ext cx="914400" cy="685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76952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own Arrow 191"/>
          <p:cNvSpPr/>
          <p:nvPr/>
        </p:nvSpPr>
        <p:spPr>
          <a:xfrm rot="16200000">
            <a:off x="4914900" y="1181100"/>
            <a:ext cx="381000" cy="7620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Down Arrow 190"/>
          <p:cNvSpPr/>
          <p:nvPr/>
        </p:nvSpPr>
        <p:spPr>
          <a:xfrm rot="10800000">
            <a:off x="4527030" y="1447800"/>
            <a:ext cx="381000" cy="48768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2678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P</a:t>
            </a:r>
            <a:r>
              <a:rPr lang="en-US" sz="3600" b="1" dirty="0" smtClean="0">
                <a:cs typeface="Times New Roman" pitchFamily="18" charset="0"/>
              </a:rPr>
              <a:t>lan of work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676400" y="1447800"/>
            <a:ext cx="2057400" cy="609600"/>
          </a:xfrm>
          <a:prstGeom prst="roundRect">
            <a:avLst>
              <a:gd name="adj" fmla="val 4791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254000">
            <a:bevelT w="254000" h="2540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828800" y="990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Y.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pestis</a:t>
            </a:r>
            <a:endParaRPr lang="en-US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1524000" y="2209800"/>
            <a:ext cx="381000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82"/>
          <p:cNvGrpSpPr/>
          <p:nvPr/>
        </p:nvGrpSpPr>
        <p:grpSpPr>
          <a:xfrm>
            <a:off x="1102726" y="2856030"/>
            <a:ext cx="1195974" cy="445970"/>
            <a:chOff x="989503" y="2971800"/>
            <a:chExt cx="1195974" cy="445970"/>
          </a:xfrm>
        </p:grpSpPr>
        <p:grpSp>
          <p:nvGrpSpPr>
            <p:cNvPr id="8" name="Group 43"/>
            <p:cNvGrpSpPr/>
            <p:nvPr/>
          </p:nvGrpSpPr>
          <p:grpSpPr>
            <a:xfrm rot="3839596">
              <a:off x="923461" y="3077408"/>
              <a:ext cx="406404" cy="274320"/>
              <a:chOff x="957942" y="2831736"/>
              <a:chExt cx="406404" cy="27432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957942" y="2891970"/>
                <a:ext cx="182880" cy="18288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balanced" dir="t"/>
              </a:scene3d>
              <a:sp3d extrusionH="127000" prstMaterial="softEdge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090026" y="2831736"/>
                <a:ext cx="274320" cy="274320"/>
              </a:xfrm>
              <a:prstGeom prst="ellipse">
                <a:avLst/>
              </a:prstGeom>
              <a:solidFill>
                <a:srgbClr val="FF474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127000">
                <a:bevelT w="146050" h="1587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53"/>
            <p:cNvGrpSpPr/>
            <p:nvPr/>
          </p:nvGrpSpPr>
          <p:grpSpPr>
            <a:xfrm rot="19280245">
              <a:off x="1381241" y="2971800"/>
              <a:ext cx="406404" cy="274320"/>
              <a:chOff x="957942" y="2831736"/>
              <a:chExt cx="406404" cy="27432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957942" y="2891970"/>
                <a:ext cx="182880" cy="18288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balanced" dir="t"/>
              </a:scene3d>
              <a:sp3d extrusionH="127000" prstMaterial="softEdge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 rot="6573693">
                <a:off x="1090026" y="2831736"/>
                <a:ext cx="274320" cy="274320"/>
              </a:xfrm>
              <a:prstGeom prst="ellipse">
                <a:avLst/>
              </a:prstGeom>
              <a:solidFill>
                <a:srgbClr val="FF474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127000">
                <a:bevelT w="146050" h="1587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59"/>
            <p:cNvGrpSpPr/>
            <p:nvPr/>
          </p:nvGrpSpPr>
          <p:grpSpPr>
            <a:xfrm rot="7435057">
              <a:off x="1845115" y="3048000"/>
              <a:ext cx="406404" cy="274320"/>
              <a:chOff x="957942" y="2831736"/>
              <a:chExt cx="406404" cy="27432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957942" y="2891970"/>
                <a:ext cx="182880" cy="18288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balanced" dir="t"/>
              </a:scene3d>
              <a:sp3d extrusionH="127000" prstMaterial="softEdge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090026" y="2831736"/>
                <a:ext cx="274320" cy="274320"/>
              </a:xfrm>
              <a:prstGeom prst="ellipse">
                <a:avLst/>
              </a:prstGeom>
              <a:solidFill>
                <a:srgbClr val="FF474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127000">
                <a:bevelT w="146050" h="1587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914400" y="33147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YopE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88"/>
          <p:cNvGrpSpPr/>
          <p:nvPr/>
        </p:nvGrpSpPr>
        <p:grpSpPr>
          <a:xfrm>
            <a:off x="798447" y="4564380"/>
            <a:ext cx="1283143" cy="274320"/>
            <a:chOff x="813437" y="4550470"/>
            <a:chExt cx="1283143" cy="274320"/>
          </a:xfrm>
        </p:grpSpPr>
        <p:sp>
          <p:nvSpPr>
            <p:cNvPr id="73" name="Oval 72"/>
            <p:cNvSpPr/>
            <p:nvPr/>
          </p:nvSpPr>
          <p:spPr>
            <a:xfrm rot="19411570">
              <a:off x="813437" y="4608448"/>
              <a:ext cx="182880" cy="1828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127000" prstMaterial="softEdge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19411570">
              <a:off x="1822260" y="4550470"/>
              <a:ext cx="274320" cy="274320"/>
            </a:xfrm>
            <a:prstGeom prst="ellipse">
              <a:avLst/>
            </a:prstGeom>
            <a:solidFill>
              <a:srgbClr val="FF4747"/>
            </a:solidFill>
            <a:ln>
              <a:noFill/>
            </a:ln>
            <a:scene3d>
              <a:camera prst="orthographicFront"/>
              <a:lightRig rig="threePt" dir="t"/>
            </a:scene3d>
            <a:sp3d extrusionH="127000">
              <a:bevelT w="146050" h="1587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1234190" y="4694420"/>
              <a:ext cx="457200" cy="0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Down Arrow 86"/>
          <p:cNvSpPr/>
          <p:nvPr/>
        </p:nvSpPr>
        <p:spPr>
          <a:xfrm>
            <a:off x="1524000" y="3771900"/>
            <a:ext cx="381000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609600" y="48768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Immuno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-dominant regions of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YopE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rE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0" name="Down Arrow 89"/>
          <p:cNvSpPr/>
          <p:nvPr/>
        </p:nvSpPr>
        <p:spPr>
          <a:xfrm>
            <a:off x="3415352" y="2209800"/>
            <a:ext cx="381000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30"/>
          <p:cNvGrpSpPr/>
          <p:nvPr/>
        </p:nvGrpSpPr>
        <p:grpSpPr>
          <a:xfrm rot="20470028">
            <a:off x="2684627" y="2661357"/>
            <a:ext cx="548640" cy="672304"/>
            <a:chOff x="3962400" y="2895600"/>
            <a:chExt cx="548640" cy="672304"/>
          </a:xfrm>
        </p:grpSpPr>
        <p:grpSp>
          <p:nvGrpSpPr>
            <p:cNvPr id="15" name="Group 8"/>
            <p:cNvGrpSpPr/>
            <p:nvPr/>
          </p:nvGrpSpPr>
          <p:grpSpPr>
            <a:xfrm>
              <a:off x="4010819" y="2941637"/>
              <a:ext cx="454815" cy="626267"/>
              <a:chOff x="4112419" y="3357562"/>
              <a:chExt cx="454815" cy="62626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8" name="Rounded Rectangle 107"/>
              <p:cNvSpPr/>
              <p:nvPr/>
            </p:nvSpPr>
            <p:spPr>
              <a:xfrm rot="5400000">
                <a:off x="4093371" y="3509962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 rot="5400000">
                <a:off x="4207667" y="3536153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 rot="5400000">
                <a:off x="3998115" y="3521871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ounded Rectangle 2"/>
              <p:cNvSpPr/>
              <p:nvPr/>
            </p:nvSpPr>
            <p:spPr>
              <a:xfrm rot="5400000">
                <a:off x="3960019" y="3557586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ounded Rectangle 3"/>
              <p:cNvSpPr/>
              <p:nvPr/>
            </p:nvSpPr>
            <p:spPr>
              <a:xfrm rot="5400000">
                <a:off x="3995738" y="3619500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ounded Rectangle 6"/>
              <p:cNvSpPr/>
              <p:nvPr/>
            </p:nvSpPr>
            <p:spPr>
              <a:xfrm rot="5400000">
                <a:off x="4224334" y="3593305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4"/>
              <p:cNvSpPr/>
              <p:nvPr/>
            </p:nvSpPr>
            <p:spPr>
              <a:xfrm rot="5400000">
                <a:off x="4126705" y="3640929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0"/>
            <p:cNvGrpSpPr/>
            <p:nvPr/>
          </p:nvGrpSpPr>
          <p:grpSpPr>
            <a:xfrm>
              <a:off x="3962400" y="2895600"/>
              <a:ext cx="548640" cy="274320"/>
              <a:chOff x="4112419" y="3357562"/>
              <a:chExt cx="454815" cy="626267"/>
            </a:xfrm>
            <a:solidFill>
              <a:srgbClr val="00B0F0"/>
            </a:solidFill>
          </p:grpSpPr>
          <p:sp>
            <p:nvSpPr>
              <p:cNvPr id="101" name="Rounded Rectangle 100"/>
              <p:cNvSpPr/>
              <p:nvPr/>
            </p:nvSpPr>
            <p:spPr>
              <a:xfrm rot="5400000">
                <a:off x="4093371" y="3509962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5400000">
                <a:off x="4207667" y="3536153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5400000">
                <a:off x="3998115" y="3521871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5400000">
                <a:off x="3960019" y="3557586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 rot="5400000">
                <a:off x="3995738" y="3619500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 rot="5400000">
                <a:off x="4224334" y="3593305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 rot="5400000">
                <a:off x="4126705" y="3640929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31"/>
          <p:cNvGrpSpPr/>
          <p:nvPr/>
        </p:nvGrpSpPr>
        <p:grpSpPr>
          <a:xfrm rot="1815391">
            <a:off x="3662750" y="2740465"/>
            <a:ext cx="548640" cy="672304"/>
            <a:chOff x="3962400" y="2895600"/>
            <a:chExt cx="548640" cy="672304"/>
          </a:xfrm>
        </p:grpSpPr>
        <p:grpSp>
          <p:nvGrpSpPr>
            <p:cNvPr id="18" name="Group 8"/>
            <p:cNvGrpSpPr/>
            <p:nvPr/>
          </p:nvGrpSpPr>
          <p:grpSpPr>
            <a:xfrm>
              <a:off x="4010819" y="2941637"/>
              <a:ext cx="454815" cy="626267"/>
              <a:chOff x="4112419" y="3357562"/>
              <a:chExt cx="454815" cy="62626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42" name="Rounded Rectangle 141"/>
              <p:cNvSpPr/>
              <p:nvPr/>
            </p:nvSpPr>
            <p:spPr>
              <a:xfrm rot="5400000">
                <a:off x="4093371" y="3509962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5400000">
                <a:off x="4207667" y="3536153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 rot="5400000">
                <a:off x="3998115" y="3521871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ounded Rectangle 2"/>
              <p:cNvSpPr/>
              <p:nvPr/>
            </p:nvSpPr>
            <p:spPr>
              <a:xfrm rot="5400000">
                <a:off x="3960019" y="3557586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ounded Rectangle 3"/>
              <p:cNvSpPr/>
              <p:nvPr/>
            </p:nvSpPr>
            <p:spPr>
              <a:xfrm rot="5400000">
                <a:off x="3995738" y="3619500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6"/>
              <p:cNvSpPr/>
              <p:nvPr/>
            </p:nvSpPr>
            <p:spPr>
              <a:xfrm rot="5400000">
                <a:off x="4224334" y="3593305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4"/>
              <p:cNvSpPr/>
              <p:nvPr/>
            </p:nvSpPr>
            <p:spPr>
              <a:xfrm rot="5400000">
                <a:off x="4126705" y="3640929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0"/>
            <p:cNvGrpSpPr/>
            <p:nvPr/>
          </p:nvGrpSpPr>
          <p:grpSpPr>
            <a:xfrm>
              <a:off x="3962400" y="2895600"/>
              <a:ext cx="548640" cy="274320"/>
              <a:chOff x="4112419" y="3357562"/>
              <a:chExt cx="454815" cy="626267"/>
            </a:xfrm>
            <a:solidFill>
              <a:srgbClr val="00B0F0"/>
            </a:solidFill>
          </p:grpSpPr>
          <p:sp>
            <p:nvSpPr>
              <p:cNvPr id="135" name="Rounded Rectangle 134"/>
              <p:cNvSpPr/>
              <p:nvPr/>
            </p:nvSpPr>
            <p:spPr>
              <a:xfrm rot="5400000">
                <a:off x="4093371" y="3509962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 rot="5400000">
                <a:off x="4207667" y="3536153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 rot="5400000">
                <a:off x="3998115" y="3521871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 rot="5400000">
                <a:off x="3960019" y="3557586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 rot="5400000">
                <a:off x="3995738" y="3619500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 rot="5400000">
                <a:off x="4224334" y="3593305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 rot="5400000">
                <a:off x="4126705" y="3640929"/>
                <a:ext cx="495300" cy="190500"/>
              </a:xfrm>
              <a:prstGeom prst="roundRect">
                <a:avLst>
                  <a:gd name="adj" fmla="val 47917"/>
                </a:avLst>
              </a:prstGeom>
              <a:grp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254000">
                <a:bevelT w="95250" h="9525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6" name="TextBox 165"/>
          <p:cNvSpPr txBox="1"/>
          <p:nvPr/>
        </p:nvSpPr>
        <p:spPr>
          <a:xfrm>
            <a:off x="2743200" y="33147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LcrV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8" name="Rounded Rectangle 3"/>
          <p:cNvSpPr/>
          <p:nvPr/>
        </p:nvSpPr>
        <p:spPr>
          <a:xfrm rot="5400000">
            <a:off x="3339066" y="4495800"/>
            <a:ext cx="495300" cy="190500"/>
          </a:xfrm>
          <a:prstGeom prst="roundRect">
            <a:avLst>
              <a:gd name="adj" fmla="val 479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254000">
            <a:bevelT w="95250" h="9525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Down Arrow 169"/>
          <p:cNvSpPr/>
          <p:nvPr/>
        </p:nvSpPr>
        <p:spPr>
          <a:xfrm>
            <a:off x="3401704" y="3733800"/>
            <a:ext cx="381000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Down Arrow 189"/>
          <p:cNvSpPr/>
          <p:nvPr/>
        </p:nvSpPr>
        <p:spPr>
          <a:xfrm rot="16200000">
            <a:off x="3581400" y="5257800"/>
            <a:ext cx="381000" cy="2057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Half Frame 188"/>
          <p:cNvSpPr/>
          <p:nvPr/>
        </p:nvSpPr>
        <p:spPr>
          <a:xfrm rot="13409554">
            <a:off x="2418408" y="5602933"/>
            <a:ext cx="640080" cy="640080"/>
          </a:xfrm>
          <a:prstGeom prst="halfFrame">
            <a:avLst>
              <a:gd name="adj1" fmla="val 19444"/>
              <a:gd name="adj2" fmla="val 20370"/>
            </a:avLst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115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197"/>
          <p:cNvGrpSpPr/>
          <p:nvPr/>
        </p:nvGrpSpPr>
        <p:grpSpPr>
          <a:xfrm>
            <a:off x="5941947" y="1272038"/>
            <a:ext cx="535053" cy="328162"/>
            <a:chOff x="5903847" y="1305632"/>
            <a:chExt cx="535053" cy="328162"/>
          </a:xfrm>
        </p:grpSpPr>
        <p:sp>
          <p:nvSpPr>
            <p:cNvPr id="195" name="Rounded Rectangle 3"/>
            <p:cNvSpPr/>
            <p:nvPr/>
          </p:nvSpPr>
          <p:spPr>
            <a:xfrm rot="5400000">
              <a:off x="6196366" y="1357666"/>
              <a:ext cx="294568" cy="190500"/>
            </a:xfrm>
            <a:prstGeom prst="roundRect">
              <a:avLst>
                <a:gd name="adj" fmla="val 4791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0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6003131" y="1381125"/>
              <a:ext cx="247650" cy="171931"/>
            </a:xfrm>
            <a:custGeom>
              <a:avLst/>
              <a:gdLst>
                <a:gd name="connsiteX0" fmla="*/ 0 w 247650"/>
                <a:gd name="connsiteY0" fmla="*/ 145256 h 171931"/>
                <a:gd name="connsiteX1" fmla="*/ 145257 w 247650"/>
                <a:gd name="connsiteY1" fmla="*/ 114300 h 171931"/>
                <a:gd name="connsiteX2" fmla="*/ 159544 w 247650"/>
                <a:gd name="connsiteY2" fmla="*/ 123825 h 171931"/>
                <a:gd name="connsiteX3" fmla="*/ 161925 w 247650"/>
                <a:gd name="connsiteY3" fmla="*/ 135731 h 171931"/>
                <a:gd name="connsiteX4" fmla="*/ 159544 w 247650"/>
                <a:gd name="connsiteY4" fmla="*/ 154781 h 171931"/>
                <a:gd name="connsiteX5" fmla="*/ 150019 w 247650"/>
                <a:gd name="connsiteY5" fmla="*/ 171450 h 171931"/>
                <a:gd name="connsiteX6" fmla="*/ 130969 w 247650"/>
                <a:gd name="connsiteY6" fmla="*/ 169069 h 171931"/>
                <a:gd name="connsiteX7" fmla="*/ 116682 w 247650"/>
                <a:gd name="connsiteY7" fmla="*/ 154781 h 171931"/>
                <a:gd name="connsiteX8" fmla="*/ 114300 w 247650"/>
                <a:gd name="connsiteY8" fmla="*/ 147638 h 171931"/>
                <a:gd name="connsiteX9" fmla="*/ 111919 w 247650"/>
                <a:gd name="connsiteY9" fmla="*/ 133350 h 171931"/>
                <a:gd name="connsiteX10" fmla="*/ 109538 w 247650"/>
                <a:gd name="connsiteY10" fmla="*/ 123825 h 171931"/>
                <a:gd name="connsiteX11" fmla="*/ 111919 w 247650"/>
                <a:gd name="connsiteY11" fmla="*/ 102394 h 171931"/>
                <a:gd name="connsiteX12" fmla="*/ 114300 w 247650"/>
                <a:gd name="connsiteY12" fmla="*/ 95250 h 171931"/>
                <a:gd name="connsiteX13" fmla="*/ 130969 w 247650"/>
                <a:gd name="connsiteY13" fmla="*/ 85725 h 171931"/>
                <a:gd name="connsiteX14" fmla="*/ 145257 w 247650"/>
                <a:gd name="connsiteY14" fmla="*/ 80963 h 171931"/>
                <a:gd name="connsiteX15" fmla="*/ 166688 w 247650"/>
                <a:gd name="connsiteY15" fmla="*/ 83344 h 171931"/>
                <a:gd name="connsiteX16" fmla="*/ 173832 w 247650"/>
                <a:gd name="connsiteY16" fmla="*/ 90488 h 171931"/>
                <a:gd name="connsiteX17" fmla="*/ 178594 w 247650"/>
                <a:gd name="connsiteY17" fmla="*/ 104775 h 171931"/>
                <a:gd name="connsiteX18" fmla="*/ 176213 w 247650"/>
                <a:gd name="connsiteY18" fmla="*/ 114300 h 171931"/>
                <a:gd name="connsiteX19" fmla="*/ 169069 w 247650"/>
                <a:gd name="connsiteY19" fmla="*/ 109538 h 171931"/>
                <a:gd name="connsiteX20" fmla="*/ 154782 w 247650"/>
                <a:gd name="connsiteY20" fmla="*/ 97631 h 171931"/>
                <a:gd name="connsiteX21" fmla="*/ 152400 w 247650"/>
                <a:gd name="connsiteY21" fmla="*/ 90488 h 171931"/>
                <a:gd name="connsiteX22" fmla="*/ 147638 w 247650"/>
                <a:gd name="connsiteY22" fmla="*/ 83344 h 171931"/>
                <a:gd name="connsiteX23" fmla="*/ 142875 w 247650"/>
                <a:gd name="connsiteY23" fmla="*/ 69056 h 171931"/>
                <a:gd name="connsiteX24" fmla="*/ 150019 w 247650"/>
                <a:gd name="connsiteY24" fmla="*/ 50006 h 171931"/>
                <a:gd name="connsiteX25" fmla="*/ 164307 w 247650"/>
                <a:gd name="connsiteY25" fmla="*/ 40481 h 171931"/>
                <a:gd name="connsiteX26" fmla="*/ 200025 w 247650"/>
                <a:gd name="connsiteY26" fmla="*/ 50006 h 171931"/>
                <a:gd name="connsiteX27" fmla="*/ 197644 w 247650"/>
                <a:gd name="connsiteY27" fmla="*/ 66675 h 171931"/>
                <a:gd name="connsiteX28" fmla="*/ 180975 w 247650"/>
                <a:gd name="connsiteY28" fmla="*/ 64294 h 171931"/>
                <a:gd name="connsiteX29" fmla="*/ 171450 w 247650"/>
                <a:gd name="connsiteY29" fmla="*/ 52388 h 171931"/>
                <a:gd name="connsiteX30" fmla="*/ 166688 w 247650"/>
                <a:gd name="connsiteY30" fmla="*/ 45244 h 171931"/>
                <a:gd name="connsiteX31" fmla="*/ 169069 w 247650"/>
                <a:gd name="connsiteY31" fmla="*/ 14288 h 171931"/>
                <a:gd name="connsiteX32" fmla="*/ 176213 w 247650"/>
                <a:gd name="connsiteY32" fmla="*/ 11906 h 171931"/>
                <a:gd name="connsiteX33" fmla="*/ 202407 w 247650"/>
                <a:gd name="connsiteY33" fmla="*/ 14288 h 171931"/>
                <a:gd name="connsiteX34" fmla="*/ 211932 w 247650"/>
                <a:gd name="connsiteY34" fmla="*/ 23813 h 171931"/>
                <a:gd name="connsiteX35" fmla="*/ 204788 w 247650"/>
                <a:gd name="connsiteY35" fmla="*/ 26194 h 171931"/>
                <a:gd name="connsiteX36" fmla="*/ 183357 w 247650"/>
                <a:gd name="connsiteY36" fmla="*/ 16669 h 171931"/>
                <a:gd name="connsiteX37" fmla="*/ 185738 w 247650"/>
                <a:gd name="connsiteY37" fmla="*/ 4763 h 171931"/>
                <a:gd name="connsiteX38" fmla="*/ 247650 w 247650"/>
                <a:gd name="connsiteY38" fmla="*/ 2381 h 171931"/>
                <a:gd name="connsiteX39" fmla="*/ 240507 w 247650"/>
                <a:gd name="connsiteY39" fmla="*/ 0 h 17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7650" h="171931">
                  <a:moveTo>
                    <a:pt x="0" y="145256"/>
                  </a:moveTo>
                  <a:cubicBezTo>
                    <a:pt x="48419" y="134937"/>
                    <a:pt x="96191" y="120891"/>
                    <a:pt x="145257" y="114300"/>
                  </a:cubicBezTo>
                  <a:cubicBezTo>
                    <a:pt x="150930" y="113538"/>
                    <a:pt x="159544" y="123825"/>
                    <a:pt x="159544" y="123825"/>
                  </a:cubicBezTo>
                  <a:cubicBezTo>
                    <a:pt x="160338" y="127794"/>
                    <a:pt x="161925" y="131684"/>
                    <a:pt x="161925" y="135731"/>
                  </a:cubicBezTo>
                  <a:cubicBezTo>
                    <a:pt x="161925" y="142130"/>
                    <a:pt x="161096" y="148573"/>
                    <a:pt x="159544" y="154781"/>
                  </a:cubicBezTo>
                  <a:cubicBezTo>
                    <a:pt x="158335" y="159617"/>
                    <a:pt x="152854" y="167197"/>
                    <a:pt x="150019" y="171450"/>
                  </a:cubicBezTo>
                  <a:cubicBezTo>
                    <a:pt x="143669" y="170656"/>
                    <a:pt x="136693" y="171931"/>
                    <a:pt x="130969" y="169069"/>
                  </a:cubicBezTo>
                  <a:cubicBezTo>
                    <a:pt x="124945" y="166057"/>
                    <a:pt x="116682" y="154781"/>
                    <a:pt x="116682" y="154781"/>
                  </a:cubicBezTo>
                  <a:cubicBezTo>
                    <a:pt x="115888" y="152400"/>
                    <a:pt x="114845" y="150088"/>
                    <a:pt x="114300" y="147638"/>
                  </a:cubicBezTo>
                  <a:cubicBezTo>
                    <a:pt x="113252" y="142925"/>
                    <a:pt x="112866" y="138085"/>
                    <a:pt x="111919" y="133350"/>
                  </a:cubicBezTo>
                  <a:cubicBezTo>
                    <a:pt x="111277" y="130141"/>
                    <a:pt x="110332" y="127000"/>
                    <a:pt x="109538" y="123825"/>
                  </a:cubicBezTo>
                  <a:cubicBezTo>
                    <a:pt x="110332" y="116681"/>
                    <a:pt x="110737" y="109484"/>
                    <a:pt x="111919" y="102394"/>
                  </a:cubicBezTo>
                  <a:cubicBezTo>
                    <a:pt x="112332" y="99918"/>
                    <a:pt x="112732" y="97210"/>
                    <a:pt x="114300" y="95250"/>
                  </a:cubicBezTo>
                  <a:cubicBezTo>
                    <a:pt x="116320" y="92725"/>
                    <a:pt x="128904" y="86551"/>
                    <a:pt x="130969" y="85725"/>
                  </a:cubicBezTo>
                  <a:cubicBezTo>
                    <a:pt x="135630" y="83861"/>
                    <a:pt x="145257" y="80963"/>
                    <a:pt x="145257" y="80963"/>
                  </a:cubicBezTo>
                  <a:cubicBezTo>
                    <a:pt x="152401" y="81757"/>
                    <a:pt x="159869" y="81071"/>
                    <a:pt x="166688" y="83344"/>
                  </a:cubicBezTo>
                  <a:cubicBezTo>
                    <a:pt x="169883" y="84409"/>
                    <a:pt x="172197" y="87544"/>
                    <a:pt x="173832" y="90488"/>
                  </a:cubicBezTo>
                  <a:cubicBezTo>
                    <a:pt x="176270" y="94876"/>
                    <a:pt x="178594" y="104775"/>
                    <a:pt x="178594" y="104775"/>
                  </a:cubicBezTo>
                  <a:cubicBezTo>
                    <a:pt x="177800" y="107950"/>
                    <a:pt x="179140" y="112836"/>
                    <a:pt x="176213" y="114300"/>
                  </a:cubicBezTo>
                  <a:cubicBezTo>
                    <a:pt x="173653" y="115580"/>
                    <a:pt x="171268" y="111370"/>
                    <a:pt x="169069" y="109538"/>
                  </a:cubicBezTo>
                  <a:cubicBezTo>
                    <a:pt x="150721" y="94249"/>
                    <a:pt x="172528" y="109464"/>
                    <a:pt x="154782" y="97631"/>
                  </a:cubicBezTo>
                  <a:cubicBezTo>
                    <a:pt x="153988" y="95250"/>
                    <a:pt x="153523" y="92733"/>
                    <a:pt x="152400" y="90488"/>
                  </a:cubicBezTo>
                  <a:cubicBezTo>
                    <a:pt x="151120" y="87928"/>
                    <a:pt x="148800" y="85959"/>
                    <a:pt x="147638" y="83344"/>
                  </a:cubicBezTo>
                  <a:cubicBezTo>
                    <a:pt x="145599" y="78756"/>
                    <a:pt x="142875" y="69056"/>
                    <a:pt x="142875" y="69056"/>
                  </a:cubicBezTo>
                  <a:cubicBezTo>
                    <a:pt x="144316" y="61854"/>
                    <a:pt x="144075" y="55207"/>
                    <a:pt x="150019" y="50006"/>
                  </a:cubicBezTo>
                  <a:cubicBezTo>
                    <a:pt x="154327" y="46237"/>
                    <a:pt x="164307" y="40481"/>
                    <a:pt x="164307" y="40481"/>
                  </a:cubicBezTo>
                  <a:cubicBezTo>
                    <a:pt x="165579" y="40579"/>
                    <a:pt x="198519" y="34944"/>
                    <a:pt x="200025" y="50006"/>
                  </a:cubicBezTo>
                  <a:cubicBezTo>
                    <a:pt x="200583" y="55591"/>
                    <a:pt x="198438" y="61119"/>
                    <a:pt x="197644" y="66675"/>
                  </a:cubicBezTo>
                  <a:cubicBezTo>
                    <a:pt x="192088" y="65881"/>
                    <a:pt x="186351" y="65907"/>
                    <a:pt x="180975" y="64294"/>
                  </a:cubicBezTo>
                  <a:cubicBezTo>
                    <a:pt x="171533" y="61461"/>
                    <a:pt x="174922" y="59332"/>
                    <a:pt x="171450" y="52388"/>
                  </a:cubicBezTo>
                  <a:cubicBezTo>
                    <a:pt x="170170" y="49828"/>
                    <a:pt x="168275" y="47625"/>
                    <a:pt x="166688" y="45244"/>
                  </a:cubicBezTo>
                  <a:cubicBezTo>
                    <a:pt x="167482" y="34925"/>
                    <a:pt x="166226" y="24239"/>
                    <a:pt x="169069" y="14288"/>
                  </a:cubicBezTo>
                  <a:cubicBezTo>
                    <a:pt x="169759" y="11874"/>
                    <a:pt x="173703" y="11906"/>
                    <a:pt x="176213" y="11906"/>
                  </a:cubicBezTo>
                  <a:cubicBezTo>
                    <a:pt x="184980" y="11906"/>
                    <a:pt x="193676" y="13494"/>
                    <a:pt x="202407" y="14288"/>
                  </a:cubicBezTo>
                  <a:cubicBezTo>
                    <a:pt x="205129" y="15195"/>
                    <a:pt x="215560" y="16556"/>
                    <a:pt x="211932" y="23813"/>
                  </a:cubicBezTo>
                  <a:cubicBezTo>
                    <a:pt x="210810" y="26058"/>
                    <a:pt x="207169" y="25400"/>
                    <a:pt x="204788" y="26194"/>
                  </a:cubicBezTo>
                  <a:cubicBezTo>
                    <a:pt x="199024" y="25233"/>
                    <a:pt x="185652" y="25851"/>
                    <a:pt x="183357" y="16669"/>
                  </a:cubicBezTo>
                  <a:cubicBezTo>
                    <a:pt x="182375" y="12743"/>
                    <a:pt x="181787" y="5641"/>
                    <a:pt x="185738" y="4763"/>
                  </a:cubicBezTo>
                  <a:cubicBezTo>
                    <a:pt x="205899" y="283"/>
                    <a:pt x="227013" y="3175"/>
                    <a:pt x="247650" y="2381"/>
                  </a:cubicBezTo>
                  <a:lnTo>
                    <a:pt x="24050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19411570">
              <a:off x="5903847" y="1450914"/>
              <a:ext cx="182880" cy="1828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127000" prstMaterial="softEdge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181600" y="1676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Design &amp; construction of chimera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2" name="Down Arrow 211"/>
          <p:cNvSpPr/>
          <p:nvPr/>
        </p:nvSpPr>
        <p:spPr>
          <a:xfrm>
            <a:off x="6858000" y="2133600"/>
            <a:ext cx="381000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12"/>
          <p:cNvGrpSpPr/>
          <p:nvPr/>
        </p:nvGrpSpPr>
        <p:grpSpPr>
          <a:xfrm>
            <a:off x="6019800" y="4419600"/>
            <a:ext cx="890405" cy="381000"/>
            <a:chOff x="2133600" y="4267200"/>
            <a:chExt cx="2064657" cy="769257"/>
          </a:xfrm>
          <a:solidFill>
            <a:schemeClr val="bg1"/>
          </a:solidFill>
        </p:grpSpPr>
        <p:sp>
          <p:nvSpPr>
            <p:cNvPr id="214" name="Freeform 213"/>
            <p:cNvSpPr/>
            <p:nvPr/>
          </p:nvSpPr>
          <p:spPr>
            <a:xfrm>
              <a:off x="2133600" y="4267200"/>
              <a:ext cx="1712686" cy="769257"/>
            </a:xfrm>
            <a:custGeom>
              <a:avLst/>
              <a:gdLst>
                <a:gd name="connsiteX0" fmla="*/ 58057 w 1712686"/>
                <a:gd name="connsiteY0" fmla="*/ 478971 h 769257"/>
                <a:gd name="connsiteX1" fmla="*/ 174171 w 1712686"/>
                <a:gd name="connsiteY1" fmla="*/ 377371 h 769257"/>
                <a:gd name="connsiteX2" fmla="*/ 319314 w 1712686"/>
                <a:gd name="connsiteY2" fmla="*/ 290286 h 769257"/>
                <a:gd name="connsiteX3" fmla="*/ 508000 w 1712686"/>
                <a:gd name="connsiteY3" fmla="*/ 232229 h 769257"/>
                <a:gd name="connsiteX4" fmla="*/ 638629 w 1712686"/>
                <a:gd name="connsiteY4" fmla="*/ 145143 h 769257"/>
                <a:gd name="connsiteX5" fmla="*/ 827314 w 1712686"/>
                <a:gd name="connsiteY5" fmla="*/ 58057 h 769257"/>
                <a:gd name="connsiteX6" fmla="*/ 972457 w 1712686"/>
                <a:gd name="connsiteY6" fmla="*/ 29029 h 769257"/>
                <a:gd name="connsiteX7" fmla="*/ 1190171 w 1712686"/>
                <a:gd name="connsiteY7" fmla="*/ 0 h 769257"/>
                <a:gd name="connsiteX8" fmla="*/ 1320800 w 1712686"/>
                <a:gd name="connsiteY8" fmla="*/ 0 h 769257"/>
                <a:gd name="connsiteX9" fmla="*/ 1509486 w 1712686"/>
                <a:gd name="connsiteY9" fmla="*/ 14514 h 769257"/>
                <a:gd name="connsiteX10" fmla="*/ 1654629 w 1712686"/>
                <a:gd name="connsiteY10" fmla="*/ 159657 h 769257"/>
                <a:gd name="connsiteX11" fmla="*/ 1698171 w 1712686"/>
                <a:gd name="connsiteY11" fmla="*/ 348343 h 769257"/>
                <a:gd name="connsiteX12" fmla="*/ 1712686 w 1712686"/>
                <a:gd name="connsiteY12" fmla="*/ 522514 h 769257"/>
                <a:gd name="connsiteX13" fmla="*/ 1712686 w 1712686"/>
                <a:gd name="connsiteY13" fmla="*/ 711200 h 769257"/>
                <a:gd name="connsiteX14" fmla="*/ 1451429 w 1712686"/>
                <a:gd name="connsiteY14" fmla="*/ 769257 h 769257"/>
                <a:gd name="connsiteX15" fmla="*/ 1161143 w 1712686"/>
                <a:gd name="connsiteY15" fmla="*/ 754743 h 769257"/>
                <a:gd name="connsiteX16" fmla="*/ 769257 w 1712686"/>
                <a:gd name="connsiteY16" fmla="*/ 725714 h 769257"/>
                <a:gd name="connsiteX17" fmla="*/ 362857 w 1712686"/>
                <a:gd name="connsiteY17" fmla="*/ 696686 h 769257"/>
                <a:gd name="connsiteX18" fmla="*/ 145143 w 1712686"/>
                <a:gd name="connsiteY18" fmla="*/ 725714 h 769257"/>
                <a:gd name="connsiteX19" fmla="*/ 0 w 1712686"/>
                <a:gd name="connsiteY19" fmla="*/ 725714 h 769257"/>
                <a:gd name="connsiteX20" fmla="*/ 0 w 1712686"/>
                <a:gd name="connsiteY20" fmla="*/ 595086 h 769257"/>
                <a:gd name="connsiteX21" fmla="*/ 58057 w 1712686"/>
                <a:gd name="connsiteY21" fmla="*/ 478971 h 76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2686" h="769257">
                  <a:moveTo>
                    <a:pt x="58057" y="478971"/>
                  </a:moveTo>
                  <a:lnTo>
                    <a:pt x="174171" y="377371"/>
                  </a:lnTo>
                  <a:lnTo>
                    <a:pt x="319314" y="290286"/>
                  </a:lnTo>
                  <a:lnTo>
                    <a:pt x="508000" y="232229"/>
                  </a:lnTo>
                  <a:lnTo>
                    <a:pt x="638629" y="145143"/>
                  </a:lnTo>
                  <a:lnTo>
                    <a:pt x="827314" y="58057"/>
                  </a:lnTo>
                  <a:lnTo>
                    <a:pt x="972457" y="29029"/>
                  </a:lnTo>
                  <a:lnTo>
                    <a:pt x="1190171" y="0"/>
                  </a:lnTo>
                  <a:lnTo>
                    <a:pt x="1320800" y="0"/>
                  </a:lnTo>
                  <a:lnTo>
                    <a:pt x="1509486" y="14514"/>
                  </a:lnTo>
                  <a:lnTo>
                    <a:pt x="1654629" y="159657"/>
                  </a:lnTo>
                  <a:lnTo>
                    <a:pt x="1698171" y="348343"/>
                  </a:lnTo>
                  <a:lnTo>
                    <a:pt x="1712686" y="522514"/>
                  </a:lnTo>
                  <a:lnTo>
                    <a:pt x="1712686" y="711200"/>
                  </a:lnTo>
                  <a:lnTo>
                    <a:pt x="1451429" y="769257"/>
                  </a:lnTo>
                  <a:lnTo>
                    <a:pt x="1161143" y="754743"/>
                  </a:lnTo>
                  <a:lnTo>
                    <a:pt x="769257" y="725714"/>
                  </a:lnTo>
                  <a:lnTo>
                    <a:pt x="362857" y="696686"/>
                  </a:lnTo>
                  <a:lnTo>
                    <a:pt x="145143" y="725714"/>
                  </a:lnTo>
                  <a:lnTo>
                    <a:pt x="0" y="725714"/>
                  </a:lnTo>
                  <a:lnTo>
                    <a:pt x="0" y="595086"/>
                  </a:lnTo>
                  <a:lnTo>
                    <a:pt x="58057" y="47897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3835400" y="4498688"/>
              <a:ext cx="362857" cy="290286"/>
            </a:xfrm>
            <a:custGeom>
              <a:avLst/>
              <a:gdLst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667657 w 856343"/>
                <a:gd name="connsiteY20" fmla="*/ 206088 h 380259"/>
                <a:gd name="connsiteX21" fmla="*/ 711200 w 856343"/>
                <a:gd name="connsiteY21" fmla="*/ 249630 h 380259"/>
                <a:gd name="connsiteX22" fmla="*/ 754743 w 856343"/>
                <a:gd name="connsiteY22" fmla="*/ 307688 h 380259"/>
                <a:gd name="connsiteX23" fmla="*/ 798286 w 856343"/>
                <a:gd name="connsiteY23" fmla="*/ 351230 h 380259"/>
                <a:gd name="connsiteX24" fmla="*/ 856343 w 856343"/>
                <a:gd name="connsiteY24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711200 w 856343"/>
                <a:gd name="connsiteY20" fmla="*/ 249630 h 380259"/>
                <a:gd name="connsiteX21" fmla="*/ 754743 w 856343"/>
                <a:gd name="connsiteY21" fmla="*/ 307688 h 380259"/>
                <a:gd name="connsiteX22" fmla="*/ 798286 w 856343"/>
                <a:gd name="connsiteY22" fmla="*/ 351230 h 380259"/>
                <a:gd name="connsiteX23" fmla="*/ 856343 w 856343"/>
                <a:gd name="connsiteY23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11200 w 856343"/>
                <a:gd name="connsiteY19" fmla="*/ 249630 h 380259"/>
                <a:gd name="connsiteX20" fmla="*/ 754743 w 856343"/>
                <a:gd name="connsiteY20" fmla="*/ 307688 h 380259"/>
                <a:gd name="connsiteX21" fmla="*/ 798286 w 856343"/>
                <a:gd name="connsiteY21" fmla="*/ 351230 h 380259"/>
                <a:gd name="connsiteX22" fmla="*/ 856343 w 856343"/>
                <a:gd name="connsiteY22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54743 w 856343"/>
                <a:gd name="connsiteY19" fmla="*/ 307688 h 380259"/>
                <a:gd name="connsiteX20" fmla="*/ 798286 w 856343"/>
                <a:gd name="connsiteY20" fmla="*/ 351230 h 380259"/>
                <a:gd name="connsiteX21" fmla="*/ 856343 w 856343"/>
                <a:gd name="connsiteY21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98286 w 856343"/>
                <a:gd name="connsiteY19" fmla="*/ 351230 h 380259"/>
                <a:gd name="connsiteX20" fmla="*/ 856343 w 856343"/>
                <a:gd name="connsiteY20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856343 w 856343"/>
                <a:gd name="connsiteY19" fmla="*/ 380259 h 380259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06400 w 508000"/>
                <a:gd name="connsiteY17" fmla="*/ 133516 h 293174"/>
                <a:gd name="connsiteX18" fmla="*/ 493486 w 508000"/>
                <a:gd name="connsiteY18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93486 w 508000"/>
                <a:gd name="connsiteY17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93486 w 508000"/>
                <a:gd name="connsiteY16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15" fmla="*/ 493486 w 508000"/>
                <a:gd name="connsiteY15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0" fmla="*/ 0 w 508000"/>
                <a:gd name="connsiteY0" fmla="*/ 290286 h 290287"/>
                <a:gd name="connsiteX1" fmla="*/ 29029 w 508000"/>
                <a:gd name="connsiteY1" fmla="*/ 246743 h 290287"/>
                <a:gd name="connsiteX2" fmla="*/ 72572 w 508000"/>
                <a:gd name="connsiteY2" fmla="*/ 203201 h 290287"/>
                <a:gd name="connsiteX3" fmla="*/ 87086 w 508000"/>
                <a:gd name="connsiteY3" fmla="*/ 159658 h 290287"/>
                <a:gd name="connsiteX4" fmla="*/ 174172 w 508000"/>
                <a:gd name="connsiteY4" fmla="*/ 101601 h 290287"/>
                <a:gd name="connsiteX5" fmla="*/ 217714 w 508000"/>
                <a:gd name="connsiteY5" fmla="*/ 72572 h 290287"/>
                <a:gd name="connsiteX6" fmla="*/ 304800 w 508000"/>
                <a:gd name="connsiteY6" fmla="*/ 87086 h 290287"/>
                <a:gd name="connsiteX7" fmla="*/ 319314 w 508000"/>
                <a:gd name="connsiteY7" fmla="*/ 130629 h 290287"/>
                <a:gd name="connsiteX8" fmla="*/ 304800 w 508000"/>
                <a:gd name="connsiteY8" fmla="*/ 246743 h 290287"/>
                <a:gd name="connsiteX9" fmla="*/ 261257 w 508000"/>
                <a:gd name="connsiteY9" fmla="*/ 217715 h 290287"/>
                <a:gd name="connsiteX10" fmla="*/ 246743 w 508000"/>
                <a:gd name="connsiteY10" fmla="*/ 72572 h 290287"/>
                <a:gd name="connsiteX11" fmla="*/ 275772 w 508000"/>
                <a:gd name="connsiteY11" fmla="*/ 29029 h 290287"/>
                <a:gd name="connsiteX12" fmla="*/ 362857 w 508000"/>
                <a:gd name="connsiteY12" fmla="*/ 1 h 290287"/>
                <a:gd name="connsiteX13" fmla="*/ 508000 w 508000"/>
                <a:gd name="connsiteY13" fmla="*/ 188686 h 290287"/>
                <a:gd name="connsiteX0" fmla="*/ 0 w 362857"/>
                <a:gd name="connsiteY0" fmla="*/ 290286 h 290287"/>
                <a:gd name="connsiteX1" fmla="*/ 29029 w 362857"/>
                <a:gd name="connsiteY1" fmla="*/ 246743 h 290287"/>
                <a:gd name="connsiteX2" fmla="*/ 72572 w 362857"/>
                <a:gd name="connsiteY2" fmla="*/ 203201 h 290287"/>
                <a:gd name="connsiteX3" fmla="*/ 87086 w 362857"/>
                <a:gd name="connsiteY3" fmla="*/ 159658 h 290287"/>
                <a:gd name="connsiteX4" fmla="*/ 174172 w 362857"/>
                <a:gd name="connsiteY4" fmla="*/ 101601 h 290287"/>
                <a:gd name="connsiteX5" fmla="*/ 217714 w 362857"/>
                <a:gd name="connsiteY5" fmla="*/ 72572 h 290287"/>
                <a:gd name="connsiteX6" fmla="*/ 304800 w 362857"/>
                <a:gd name="connsiteY6" fmla="*/ 87086 h 290287"/>
                <a:gd name="connsiteX7" fmla="*/ 319314 w 362857"/>
                <a:gd name="connsiteY7" fmla="*/ 130629 h 290287"/>
                <a:gd name="connsiteX8" fmla="*/ 304800 w 362857"/>
                <a:gd name="connsiteY8" fmla="*/ 246743 h 290287"/>
                <a:gd name="connsiteX9" fmla="*/ 261257 w 362857"/>
                <a:gd name="connsiteY9" fmla="*/ 217715 h 290287"/>
                <a:gd name="connsiteX10" fmla="*/ 246743 w 362857"/>
                <a:gd name="connsiteY10" fmla="*/ 72572 h 290287"/>
                <a:gd name="connsiteX11" fmla="*/ 275772 w 362857"/>
                <a:gd name="connsiteY11" fmla="*/ 29029 h 290287"/>
                <a:gd name="connsiteX12" fmla="*/ 362857 w 362857"/>
                <a:gd name="connsiteY12" fmla="*/ 1 h 29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2857" h="290287">
                  <a:moveTo>
                    <a:pt x="0" y="290286"/>
                  </a:moveTo>
                  <a:cubicBezTo>
                    <a:pt x="9676" y="275772"/>
                    <a:pt x="17861" y="260144"/>
                    <a:pt x="29029" y="246743"/>
                  </a:cubicBezTo>
                  <a:cubicBezTo>
                    <a:pt x="42170" y="230974"/>
                    <a:pt x="61186" y="220280"/>
                    <a:pt x="72572" y="203201"/>
                  </a:cubicBezTo>
                  <a:cubicBezTo>
                    <a:pt x="81059" y="190471"/>
                    <a:pt x="76268" y="170476"/>
                    <a:pt x="87086" y="159658"/>
                  </a:cubicBezTo>
                  <a:cubicBezTo>
                    <a:pt x="111756" y="134988"/>
                    <a:pt x="145143" y="120954"/>
                    <a:pt x="174172" y="101601"/>
                  </a:cubicBezTo>
                  <a:lnTo>
                    <a:pt x="217714" y="72572"/>
                  </a:lnTo>
                  <a:cubicBezTo>
                    <a:pt x="246743" y="77410"/>
                    <a:pt x="279248" y="72485"/>
                    <a:pt x="304800" y="87086"/>
                  </a:cubicBezTo>
                  <a:cubicBezTo>
                    <a:pt x="318084" y="94677"/>
                    <a:pt x="319314" y="115330"/>
                    <a:pt x="319314" y="130629"/>
                  </a:cubicBezTo>
                  <a:cubicBezTo>
                    <a:pt x="319314" y="169635"/>
                    <a:pt x="309638" y="208038"/>
                    <a:pt x="304800" y="246743"/>
                  </a:cubicBezTo>
                  <a:cubicBezTo>
                    <a:pt x="290286" y="237067"/>
                    <a:pt x="273592" y="230050"/>
                    <a:pt x="261257" y="217715"/>
                  </a:cubicBezTo>
                  <a:cubicBezTo>
                    <a:pt x="215040" y="171498"/>
                    <a:pt x="226257" y="140860"/>
                    <a:pt x="246743" y="72572"/>
                  </a:cubicBezTo>
                  <a:cubicBezTo>
                    <a:pt x="251756" y="55864"/>
                    <a:pt x="260979" y="38274"/>
                    <a:pt x="275772" y="29029"/>
                  </a:cubicBezTo>
                  <a:cubicBezTo>
                    <a:pt x="301720" y="12812"/>
                    <a:pt x="362857" y="1"/>
                    <a:pt x="362857" y="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296884" y="4738914"/>
              <a:ext cx="76200" cy="762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2387600" y="4429736"/>
              <a:ext cx="215900" cy="180364"/>
            </a:xfrm>
            <a:custGeom>
              <a:avLst/>
              <a:gdLst>
                <a:gd name="connsiteX0" fmla="*/ 0 w 215900"/>
                <a:gd name="connsiteY0" fmla="*/ 180364 h 180364"/>
                <a:gd name="connsiteX1" fmla="*/ 63500 w 215900"/>
                <a:gd name="connsiteY1" fmla="*/ 53364 h 180364"/>
                <a:gd name="connsiteX2" fmla="*/ 88900 w 215900"/>
                <a:gd name="connsiteY2" fmla="*/ 15264 h 180364"/>
                <a:gd name="connsiteX3" fmla="*/ 127000 w 215900"/>
                <a:gd name="connsiteY3" fmla="*/ 2564 h 180364"/>
                <a:gd name="connsiteX4" fmla="*/ 190500 w 215900"/>
                <a:gd name="connsiteY4" fmla="*/ 15264 h 180364"/>
                <a:gd name="connsiteX5" fmla="*/ 215900 w 215900"/>
                <a:gd name="connsiteY5" fmla="*/ 91464 h 18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80364">
                  <a:moveTo>
                    <a:pt x="0" y="180364"/>
                  </a:moveTo>
                  <a:cubicBezTo>
                    <a:pt x="20104" y="99948"/>
                    <a:pt x="3018" y="144087"/>
                    <a:pt x="63500" y="53364"/>
                  </a:cubicBezTo>
                  <a:cubicBezTo>
                    <a:pt x="71967" y="40664"/>
                    <a:pt x="74420" y="20091"/>
                    <a:pt x="88900" y="15264"/>
                  </a:cubicBezTo>
                  <a:lnTo>
                    <a:pt x="127000" y="2564"/>
                  </a:lnTo>
                  <a:cubicBezTo>
                    <a:pt x="148167" y="6797"/>
                    <a:pt x="175236" y="0"/>
                    <a:pt x="190500" y="15264"/>
                  </a:cubicBezTo>
                  <a:cubicBezTo>
                    <a:pt x="209432" y="34196"/>
                    <a:pt x="215900" y="91464"/>
                    <a:pt x="215900" y="914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2540000" y="4594836"/>
              <a:ext cx="215900" cy="142264"/>
            </a:xfrm>
            <a:custGeom>
              <a:avLst/>
              <a:gdLst>
                <a:gd name="connsiteX0" fmla="*/ 0 w 215900"/>
                <a:gd name="connsiteY0" fmla="*/ 129564 h 142264"/>
                <a:gd name="connsiteX1" fmla="*/ 25400 w 215900"/>
                <a:gd name="connsiteY1" fmla="*/ 40664 h 142264"/>
                <a:gd name="connsiteX2" fmla="*/ 101600 w 215900"/>
                <a:gd name="connsiteY2" fmla="*/ 2564 h 142264"/>
                <a:gd name="connsiteX3" fmla="*/ 165100 w 215900"/>
                <a:gd name="connsiteY3" fmla="*/ 15264 h 142264"/>
                <a:gd name="connsiteX4" fmla="*/ 190500 w 215900"/>
                <a:gd name="connsiteY4" fmla="*/ 91464 h 142264"/>
                <a:gd name="connsiteX5" fmla="*/ 215900 w 215900"/>
                <a:gd name="connsiteY5" fmla="*/ 142264 h 14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42264">
                  <a:moveTo>
                    <a:pt x="0" y="129564"/>
                  </a:moveTo>
                  <a:cubicBezTo>
                    <a:pt x="830" y="126245"/>
                    <a:pt x="18775" y="48946"/>
                    <a:pt x="25400" y="40664"/>
                  </a:cubicBezTo>
                  <a:cubicBezTo>
                    <a:pt x="43305" y="18283"/>
                    <a:pt x="76501" y="10930"/>
                    <a:pt x="101600" y="2564"/>
                  </a:cubicBezTo>
                  <a:cubicBezTo>
                    <a:pt x="122767" y="6797"/>
                    <a:pt x="149836" y="0"/>
                    <a:pt x="165100" y="15264"/>
                  </a:cubicBezTo>
                  <a:cubicBezTo>
                    <a:pt x="184032" y="34196"/>
                    <a:pt x="182033" y="66064"/>
                    <a:pt x="190500" y="91464"/>
                  </a:cubicBezTo>
                  <a:cubicBezTo>
                    <a:pt x="205093" y="135244"/>
                    <a:pt x="193734" y="120098"/>
                    <a:pt x="215900" y="1422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2" name="TextBox 221"/>
          <p:cNvSpPr txBox="1"/>
          <p:nvPr/>
        </p:nvSpPr>
        <p:spPr>
          <a:xfrm>
            <a:off x="5181600" y="3352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Cloning and expression in 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E. coli</a:t>
            </a:r>
            <a:endParaRPr lang="en-US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6" name="Down Arrow 225"/>
          <p:cNvSpPr/>
          <p:nvPr/>
        </p:nvSpPr>
        <p:spPr>
          <a:xfrm>
            <a:off x="6858000" y="3733800"/>
            <a:ext cx="381000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contrasting" dir="t"/>
          </a:scene3d>
          <a:sp3d extrusionH="342900" prstMaterial="dkEdge">
            <a:bevelT w="171450" h="133350"/>
            <a:bevelB w="203200" h="342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26"/>
          <p:cNvGrpSpPr/>
          <p:nvPr/>
        </p:nvGrpSpPr>
        <p:grpSpPr>
          <a:xfrm>
            <a:off x="7034395" y="4419600"/>
            <a:ext cx="890405" cy="381000"/>
            <a:chOff x="2133600" y="4267200"/>
            <a:chExt cx="2064657" cy="769257"/>
          </a:xfrm>
          <a:solidFill>
            <a:schemeClr val="bg1"/>
          </a:solidFill>
        </p:grpSpPr>
        <p:sp>
          <p:nvSpPr>
            <p:cNvPr id="228" name="Freeform 227"/>
            <p:cNvSpPr/>
            <p:nvPr/>
          </p:nvSpPr>
          <p:spPr>
            <a:xfrm>
              <a:off x="2133600" y="4267200"/>
              <a:ext cx="1712686" cy="769257"/>
            </a:xfrm>
            <a:custGeom>
              <a:avLst/>
              <a:gdLst>
                <a:gd name="connsiteX0" fmla="*/ 58057 w 1712686"/>
                <a:gd name="connsiteY0" fmla="*/ 478971 h 769257"/>
                <a:gd name="connsiteX1" fmla="*/ 174171 w 1712686"/>
                <a:gd name="connsiteY1" fmla="*/ 377371 h 769257"/>
                <a:gd name="connsiteX2" fmla="*/ 319314 w 1712686"/>
                <a:gd name="connsiteY2" fmla="*/ 290286 h 769257"/>
                <a:gd name="connsiteX3" fmla="*/ 508000 w 1712686"/>
                <a:gd name="connsiteY3" fmla="*/ 232229 h 769257"/>
                <a:gd name="connsiteX4" fmla="*/ 638629 w 1712686"/>
                <a:gd name="connsiteY4" fmla="*/ 145143 h 769257"/>
                <a:gd name="connsiteX5" fmla="*/ 827314 w 1712686"/>
                <a:gd name="connsiteY5" fmla="*/ 58057 h 769257"/>
                <a:gd name="connsiteX6" fmla="*/ 972457 w 1712686"/>
                <a:gd name="connsiteY6" fmla="*/ 29029 h 769257"/>
                <a:gd name="connsiteX7" fmla="*/ 1190171 w 1712686"/>
                <a:gd name="connsiteY7" fmla="*/ 0 h 769257"/>
                <a:gd name="connsiteX8" fmla="*/ 1320800 w 1712686"/>
                <a:gd name="connsiteY8" fmla="*/ 0 h 769257"/>
                <a:gd name="connsiteX9" fmla="*/ 1509486 w 1712686"/>
                <a:gd name="connsiteY9" fmla="*/ 14514 h 769257"/>
                <a:gd name="connsiteX10" fmla="*/ 1654629 w 1712686"/>
                <a:gd name="connsiteY10" fmla="*/ 159657 h 769257"/>
                <a:gd name="connsiteX11" fmla="*/ 1698171 w 1712686"/>
                <a:gd name="connsiteY11" fmla="*/ 348343 h 769257"/>
                <a:gd name="connsiteX12" fmla="*/ 1712686 w 1712686"/>
                <a:gd name="connsiteY12" fmla="*/ 522514 h 769257"/>
                <a:gd name="connsiteX13" fmla="*/ 1712686 w 1712686"/>
                <a:gd name="connsiteY13" fmla="*/ 711200 h 769257"/>
                <a:gd name="connsiteX14" fmla="*/ 1451429 w 1712686"/>
                <a:gd name="connsiteY14" fmla="*/ 769257 h 769257"/>
                <a:gd name="connsiteX15" fmla="*/ 1161143 w 1712686"/>
                <a:gd name="connsiteY15" fmla="*/ 754743 h 769257"/>
                <a:gd name="connsiteX16" fmla="*/ 769257 w 1712686"/>
                <a:gd name="connsiteY16" fmla="*/ 725714 h 769257"/>
                <a:gd name="connsiteX17" fmla="*/ 362857 w 1712686"/>
                <a:gd name="connsiteY17" fmla="*/ 696686 h 769257"/>
                <a:gd name="connsiteX18" fmla="*/ 145143 w 1712686"/>
                <a:gd name="connsiteY18" fmla="*/ 725714 h 769257"/>
                <a:gd name="connsiteX19" fmla="*/ 0 w 1712686"/>
                <a:gd name="connsiteY19" fmla="*/ 725714 h 769257"/>
                <a:gd name="connsiteX20" fmla="*/ 0 w 1712686"/>
                <a:gd name="connsiteY20" fmla="*/ 595086 h 769257"/>
                <a:gd name="connsiteX21" fmla="*/ 58057 w 1712686"/>
                <a:gd name="connsiteY21" fmla="*/ 478971 h 76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2686" h="769257">
                  <a:moveTo>
                    <a:pt x="58057" y="478971"/>
                  </a:moveTo>
                  <a:lnTo>
                    <a:pt x="174171" y="377371"/>
                  </a:lnTo>
                  <a:lnTo>
                    <a:pt x="319314" y="290286"/>
                  </a:lnTo>
                  <a:lnTo>
                    <a:pt x="508000" y="232229"/>
                  </a:lnTo>
                  <a:lnTo>
                    <a:pt x="638629" y="145143"/>
                  </a:lnTo>
                  <a:lnTo>
                    <a:pt x="827314" y="58057"/>
                  </a:lnTo>
                  <a:lnTo>
                    <a:pt x="972457" y="29029"/>
                  </a:lnTo>
                  <a:lnTo>
                    <a:pt x="1190171" y="0"/>
                  </a:lnTo>
                  <a:lnTo>
                    <a:pt x="1320800" y="0"/>
                  </a:lnTo>
                  <a:lnTo>
                    <a:pt x="1509486" y="14514"/>
                  </a:lnTo>
                  <a:lnTo>
                    <a:pt x="1654629" y="159657"/>
                  </a:lnTo>
                  <a:lnTo>
                    <a:pt x="1698171" y="348343"/>
                  </a:lnTo>
                  <a:lnTo>
                    <a:pt x="1712686" y="522514"/>
                  </a:lnTo>
                  <a:lnTo>
                    <a:pt x="1712686" y="711200"/>
                  </a:lnTo>
                  <a:lnTo>
                    <a:pt x="1451429" y="769257"/>
                  </a:lnTo>
                  <a:lnTo>
                    <a:pt x="1161143" y="754743"/>
                  </a:lnTo>
                  <a:lnTo>
                    <a:pt x="769257" y="725714"/>
                  </a:lnTo>
                  <a:lnTo>
                    <a:pt x="362857" y="696686"/>
                  </a:lnTo>
                  <a:lnTo>
                    <a:pt x="145143" y="725714"/>
                  </a:lnTo>
                  <a:lnTo>
                    <a:pt x="0" y="725714"/>
                  </a:lnTo>
                  <a:lnTo>
                    <a:pt x="0" y="595086"/>
                  </a:lnTo>
                  <a:lnTo>
                    <a:pt x="58057" y="47897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3835400" y="4498688"/>
              <a:ext cx="362857" cy="290286"/>
            </a:xfrm>
            <a:custGeom>
              <a:avLst/>
              <a:gdLst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667657 w 856343"/>
                <a:gd name="connsiteY20" fmla="*/ 206088 h 380259"/>
                <a:gd name="connsiteX21" fmla="*/ 711200 w 856343"/>
                <a:gd name="connsiteY21" fmla="*/ 249630 h 380259"/>
                <a:gd name="connsiteX22" fmla="*/ 754743 w 856343"/>
                <a:gd name="connsiteY22" fmla="*/ 307688 h 380259"/>
                <a:gd name="connsiteX23" fmla="*/ 798286 w 856343"/>
                <a:gd name="connsiteY23" fmla="*/ 351230 h 380259"/>
                <a:gd name="connsiteX24" fmla="*/ 856343 w 856343"/>
                <a:gd name="connsiteY24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711200 w 856343"/>
                <a:gd name="connsiteY20" fmla="*/ 249630 h 380259"/>
                <a:gd name="connsiteX21" fmla="*/ 754743 w 856343"/>
                <a:gd name="connsiteY21" fmla="*/ 307688 h 380259"/>
                <a:gd name="connsiteX22" fmla="*/ 798286 w 856343"/>
                <a:gd name="connsiteY22" fmla="*/ 351230 h 380259"/>
                <a:gd name="connsiteX23" fmla="*/ 856343 w 856343"/>
                <a:gd name="connsiteY23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11200 w 856343"/>
                <a:gd name="connsiteY19" fmla="*/ 249630 h 380259"/>
                <a:gd name="connsiteX20" fmla="*/ 754743 w 856343"/>
                <a:gd name="connsiteY20" fmla="*/ 307688 h 380259"/>
                <a:gd name="connsiteX21" fmla="*/ 798286 w 856343"/>
                <a:gd name="connsiteY21" fmla="*/ 351230 h 380259"/>
                <a:gd name="connsiteX22" fmla="*/ 856343 w 856343"/>
                <a:gd name="connsiteY22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54743 w 856343"/>
                <a:gd name="connsiteY19" fmla="*/ 307688 h 380259"/>
                <a:gd name="connsiteX20" fmla="*/ 798286 w 856343"/>
                <a:gd name="connsiteY20" fmla="*/ 351230 h 380259"/>
                <a:gd name="connsiteX21" fmla="*/ 856343 w 856343"/>
                <a:gd name="connsiteY21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98286 w 856343"/>
                <a:gd name="connsiteY19" fmla="*/ 351230 h 380259"/>
                <a:gd name="connsiteX20" fmla="*/ 856343 w 856343"/>
                <a:gd name="connsiteY20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856343 w 856343"/>
                <a:gd name="connsiteY19" fmla="*/ 380259 h 380259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06400 w 508000"/>
                <a:gd name="connsiteY17" fmla="*/ 133516 h 293174"/>
                <a:gd name="connsiteX18" fmla="*/ 493486 w 508000"/>
                <a:gd name="connsiteY18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93486 w 508000"/>
                <a:gd name="connsiteY17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93486 w 508000"/>
                <a:gd name="connsiteY16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15" fmla="*/ 493486 w 508000"/>
                <a:gd name="connsiteY15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0" fmla="*/ 0 w 508000"/>
                <a:gd name="connsiteY0" fmla="*/ 290286 h 290287"/>
                <a:gd name="connsiteX1" fmla="*/ 29029 w 508000"/>
                <a:gd name="connsiteY1" fmla="*/ 246743 h 290287"/>
                <a:gd name="connsiteX2" fmla="*/ 72572 w 508000"/>
                <a:gd name="connsiteY2" fmla="*/ 203201 h 290287"/>
                <a:gd name="connsiteX3" fmla="*/ 87086 w 508000"/>
                <a:gd name="connsiteY3" fmla="*/ 159658 h 290287"/>
                <a:gd name="connsiteX4" fmla="*/ 174172 w 508000"/>
                <a:gd name="connsiteY4" fmla="*/ 101601 h 290287"/>
                <a:gd name="connsiteX5" fmla="*/ 217714 w 508000"/>
                <a:gd name="connsiteY5" fmla="*/ 72572 h 290287"/>
                <a:gd name="connsiteX6" fmla="*/ 304800 w 508000"/>
                <a:gd name="connsiteY6" fmla="*/ 87086 h 290287"/>
                <a:gd name="connsiteX7" fmla="*/ 319314 w 508000"/>
                <a:gd name="connsiteY7" fmla="*/ 130629 h 290287"/>
                <a:gd name="connsiteX8" fmla="*/ 304800 w 508000"/>
                <a:gd name="connsiteY8" fmla="*/ 246743 h 290287"/>
                <a:gd name="connsiteX9" fmla="*/ 261257 w 508000"/>
                <a:gd name="connsiteY9" fmla="*/ 217715 h 290287"/>
                <a:gd name="connsiteX10" fmla="*/ 246743 w 508000"/>
                <a:gd name="connsiteY10" fmla="*/ 72572 h 290287"/>
                <a:gd name="connsiteX11" fmla="*/ 275772 w 508000"/>
                <a:gd name="connsiteY11" fmla="*/ 29029 h 290287"/>
                <a:gd name="connsiteX12" fmla="*/ 362857 w 508000"/>
                <a:gd name="connsiteY12" fmla="*/ 1 h 290287"/>
                <a:gd name="connsiteX13" fmla="*/ 508000 w 508000"/>
                <a:gd name="connsiteY13" fmla="*/ 188686 h 290287"/>
                <a:gd name="connsiteX0" fmla="*/ 0 w 362857"/>
                <a:gd name="connsiteY0" fmla="*/ 290286 h 290287"/>
                <a:gd name="connsiteX1" fmla="*/ 29029 w 362857"/>
                <a:gd name="connsiteY1" fmla="*/ 246743 h 290287"/>
                <a:gd name="connsiteX2" fmla="*/ 72572 w 362857"/>
                <a:gd name="connsiteY2" fmla="*/ 203201 h 290287"/>
                <a:gd name="connsiteX3" fmla="*/ 87086 w 362857"/>
                <a:gd name="connsiteY3" fmla="*/ 159658 h 290287"/>
                <a:gd name="connsiteX4" fmla="*/ 174172 w 362857"/>
                <a:gd name="connsiteY4" fmla="*/ 101601 h 290287"/>
                <a:gd name="connsiteX5" fmla="*/ 217714 w 362857"/>
                <a:gd name="connsiteY5" fmla="*/ 72572 h 290287"/>
                <a:gd name="connsiteX6" fmla="*/ 304800 w 362857"/>
                <a:gd name="connsiteY6" fmla="*/ 87086 h 290287"/>
                <a:gd name="connsiteX7" fmla="*/ 319314 w 362857"/>
                <a:gd name="connsiteY7" fmla="*/ 130629 h 290287"/>
                <a:gd name="connsiteX8" fmla="*/ 304800 w 362857"/>
                <a:gd name="connsiteY8" fmla="*/ 246743 h 290287"/>
                <a:gd name="connsiteX9" fmla="*/ 261257 w 362857"/>
                <a:gd name="connsiteY9" fmla="*/ 217715 h 290287"/>
                <a:gd name="connsiteX10" fmla="*/ 246743 w 362857"/>
                <a:gd name="connsiteY10" fmla="*/ 72572 h 290287"/>
                <a:gd name="connsiteX11" fmla="*/ 275772 w 362857"/>
                <a:gd name="connsiteY11" fmla="*/ 29029 h 290287"/>
                <a:gd name="connsiteX12" fmla="*/ 362857 w 362857"/>
                <a:gd name="connsiteY12" fmla="*/ 1 h 29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2857" h="290287">
                  <a:moveTo>
                    <a:pt x="0" y="290286"/>
                  </a:moveTo>
                  <a:cubicBezTo>
                    <a:pt x="9676" y="275772"/>
                    <a:pt x="17861" y="260144"/>
                    <a:pt x="29029" y="246743"/>
                  </a:cubicBezTo>
                  <a:cubicBezTo>
                    <a:pt x="42170" y="230974"/>
                    <a:pt x="61186" y="220280"/>
                    <a:pt x="72572" y="203201"/>
                  </a:cubicBezTo>
                  <a:cubicBezTo>
                    <a:pt x="81059" y="190471"/>
                    <a:pt x="76268" y="170476"/>
                    <a:pt x="87086" y="159658"/>
                  </a:cubicBezTo>
                  <a:cubicBezTo>
                    <a:pt x="111756" y="134988"/>
                    <a:pt x="145143" y="120954"/>
                    <a:pt x="174172" y="101601"/>
                  </a:cubicBezTo>
                  <a:lnTo>
                    <a:pt x="217714" y="72572"/>
                  </a:lnTo>
                  <a:cubicBezTo>
                    <a:pt x="246743" y="77410"/>
                    <a:pt x="279248" y="72485"/>
                    <a:pt x="304800" y="87086"/>
                  </a:cubicBezTo>
                  <a:cubicBezTo>
                    <a:pt x="318084" y="94677"/>
                    <a:pt x="319314" y="115330"/>
                    <a:pt x="319314" y="130629"/>
                  </a:cubicBezTo>
                  <a:cubicBezTo>
                    <a:pt x="319314" y="169635"/>
                    <a:pt x="309638" y="208038"/>
                    <a:pt x="304800" y="246743"/>
                  </a:cubicBezTo>
                  <a:cubicBezTo>
                    <a:pt x="290286" y="237067"/>
                    <a:pt x="273592" y="230050"/>
                    <a:pt x="261257" y="217715"/>
                  </a:cubicBezTo>
                  <a:cubicBezTo>
                    <a:pt x="215040" y="171498"/>
                    <a:pt x="226257" y="140860"/>
                    <a:pt x="246743" y="72572"/>
                  </a:cubicBezTo>
                  <a:cubicBezTo>
                    <a:pt x="251756" y="55864"/>
                    <a:pt x="260979" y="38274"/>
                    <a:pt x="275772" y="29029"/>
                  </a:cubicBezTo>
                  <a:cubicBezTo>
                    <a:pt x="301720" y="12812"/>
                    <a:pt x="362857" y="1"/>
                    <a:pt x="362857" y="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2296884" y="4738914"/>
              <a:ext cx="76200" cy="762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2387600" y="4429736"/>
              <a:ext cx="215900" cy="180364"/>
            </a:xfrm>
            <a:custGeom>
              <a:avLst/>
              <a:gdLst>
                <a:gd name="connsiteX0" fmla="*/ 0 w 215900"/>
                <a:gd name="connsiteY0" fmla="*/ 180364 h 180364"/>
                <a:gd name="connsiteX1" fmla="*/ 63500 w 215900"/>
                <a:gd name="connsiteY1" fmla="*/ 53364 h 180364"/>
                <a:gd name="connsiteX2" fmla="*/ 88900 w 215900"/>
                <a:gd name="connsiteY2" fmla="*/ 15264 h 180364"/>
                <a:gd name="connsiteX3" fmla="*/ 127000 w 215900"/>
                <a:gd name="connsiteY3" fmla="*/ 2564 h 180364"/>
                <a:gd name="connsiteX4" fmla="*/ 190500 w 215900"/>
                <a:gd name="connsiteY4" fmla="*/ 15264 h 180364"/>
                <a:gd name="connsiteX5" fmla="*/ 215900 w 215900"/>
                <a:gd name="connsiteY5" fmla="*/ 91464 h 18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80364">
                  <a:moveTo>
                    <a:pt x="0" y="180364"/>
                  </a:moveTo>
                  <a:cubicBezTo>
                    <a:pt x="20104" y="99948"/>
                    <a:pt x="3018" y="144087"/>
                    <a:pt x="63500" y="53364"/>
                  </a:cubicBezTo>
                  <a:cubicBezTo>
                    <a:pt x="71967" y="40664"/>
                    <a:pt x="74420" y="20091"/>
                    <a:pt x="88900" y="15264"/>
                  </a:cubicBezTo>
                  <a:lnTo>
                    <a:pt x="127000" y="2564"/>
                  </a:lnTo>
                  <a:cubicBezTo>
                    <a:pt x="148167" y="6797"/>
                    <a:pt x="175236" y="0"/>
                    <a:pt x="190500" y="15264"/>
                  </a:cubicBezTo>
                  <a:cubicBezTo>
                    <a:pt x="209432" y="34196"/>
                    <a:pt x="215900" y="91464"/>
                    <a:pt x="215900" y="914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2540000" y="4594836"/>
              <a:ext cx="215900" cy="142264"/>
            </a:xfrm>
            <a:custGeom>
              <a:avLst/>
              <a:gdLst>
                <a:gd name="connsiteX0" fmla="*/ 0 w 215900"/>
                <a:gd name="connsiteY0" fmla="*/ 129564 h 142264"/>
                <a:gd name="connsiteX1" fmla="*/ 25400 w 215900"/>
                <a:gd name="connsiteY1" fmla="*/ 40664 h 142264"/>
                <a:gd name="connsiteX2" fmla="*/ 101600 w 215900"/>
                <a:gd name="connsiteY2" fmla="*/ 2564 h 142264"/>
                <a:gd name="connsiteX3" fmla="*/ 165100 w 215900"/>
                <a:gd name="connsiteY3" fmla="*/ 15264 h 142264"/>
                <a:gd name="connsiteX4" fmla="*/ 190500 w 215900"/>
                <a:gd name="connsiteY4" fmla="*/ 91464 h 142264"/>
                <a:gd name="connsiteX5" fmla="*/ 215900 w 215900"/>
                <a:gd name="connsiteY5" fmla="*/ 142264 h 14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42264">
                  <a:moveTo>
                    <a:pt x="0" y="129564"/>
                  </a:moveTo>
                  <a:cubicBezTo>
                    <a:pt x="830" y="126245"/>
                    <a:pt x="18775" y="48946"/>
                    <a:pt x="25400" y="40664"/>
                  </a:cubicBezTo>
                  <a:cubicBezTo>
                    <a:pt x="43305" y="18283"/>
                    <a:pt x="76501" y="10930"/>
                    <a:pt x="101600" y="2564"/>
                  </a:cubicBezTo>
                  <a:cubicBezTo>
                    <a:pt x="122767" y="6797"/>
                    <a:pt x="149836" y="0"/>
                    <a:pt x="165100" y="15264"/>
                  </a:cubicBezTo>
                  <a:cubicBezTo>
                    <a:pt x="184032" y="34196"/>
                    <a:pt x="182033" y="66064"/>
                    <a:pt x="190500" y="91464"/>
                  </a:cubicBezTo>
                  <a:cubicBezTo>
                    <a:pt x="205093" y="135244"/>
                    <a:pt x="193734" y="120098"/>
                    <a:pt x="215900" y="1422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32"/>
          <p:cNvGrpSpPr/>
          <p:nvPr/>
        </p:nvGrpSpPr>
        <p:grpSpPr>
          <a:xfrm>
            <a:off x="4953000" y="4419600"/>
            <a:ext cx="890405" cy="381000"/>
            <a:chOff x="2133600" y="4267200"/>
            <a:chExt cx="2064657" cy="769257"/>
          </a:xfrm>
          <a:solidFill>
            <a:schemeClr val="bg1"/>
          </a:solidFill>
        </p:grpSpPr>
        <p:sp>
          <p:nvSpPr>
            <p:cNvPr id="234" name="Freeform 233"/>
            <p:cNvSpPr/>
            <p:nvPr/>
          </p:nvSpPr>
          <p:spPr>
            <a:xfrm>
              <a:off x="2133600" y="4267200"/>
              <a:ext cx="1712686" cy="769257"/>
            </a:xfrm>
            <a:custGeom>
              <a:avLst/>
              <a:gdLst>
                <a:gd name="connsiteX0" fmla="*/ 58057 w 1712686"/>
                <a:gd name="connsiteY0" fmla="*/ 478971 h 769257"/>
                <a:gd name="connsiteX1" fmla="*/ 174171 w 1712686"/>
                <a:gd name="connsiteY1" fmla="*/ 377371 h 769257"/>
                <a:gd name="connsiteX2" fmla="*/ 319314 w 1712686"/>
                <a:gd name="connsiteY2" fmla="*/ 290286 h 769257"/>
                <a:gd name="connsiteX3" fmla="*/ 508000 w 1712686"/>
                <a:gd name="connsiteY3" fmla="*/ 232229 h 769257"/>
                <a:gd name="connsiteX4" fmla="*/ 638629 w 1712686"/>
                <a:gd name="connsiteY4" fmla="*/ 145143 h 769257"/>
                <a:gd name="connsiteX5" fmla="*/ 827314 w 1712686"/>
                <a:gd name="connsiteY5" fmla="*/ 58057 h 769257"/>
                <a:gd name="connsiteX6" fmla="*/ 972457 w 1712686"/>
                <a:gd name="connsiteY6" fmla="*/ 29029 h 769257"/>
                <a:gd name="connsiteX7" fmla="*/ 1190171 w 1712686"/>
                <a:gd name="connsiteY7" fmla="*/ 0 h 769257"/>
                <a:gd name="connsiteX8" fmla="*/ 1320800 w 1712686"/>
                <a:gd name="connsiteY8" fmla="*/ 0 h 769257"/>
                <a:gd name="connsiteX9" fmla="*/ 1509486 w 1712686"/>
                <a:gd name="connsiteY9" fmla="*/ 14514 h 769257"/>
                <a:gd name="connsiteX10" fmla="*/ 1654629 w 1712686"/>
                <a:gd name="connsiteY10" fmla="*/ 159657 h 769257"/>
                <a:gd name="connsiteX11" fmla="*/ 1698171 w 1712686"/>
                <a:gd name="connsiteY11" fmla="*/ 348343 h 769257"/>
                <a:gd name="connsiteX12" fmla="*/ 1712686 w 1712686"/>
                <a:gd name="connsiteY12" fmla="*/ 522514 h 769257"/>
                <a:gd name="connsiteX13" fmla="*/ 1712686 w 1712686"/>
                <a:gd name="connsiteY13" fmla="*/ 711200 h 769257"/>
                <a:gd name="connsiteX14" fmla="*/ 1451429 w 1712686"/>
                <a:gd name="connsiteY14" fmla="*/ 769257 h 769257"/>
                <a:gd name="connsiteX15" fmla="*/ 1161143 w 1712686"/>
                <a:gd name="connsiteY15" fmla="*/ 754743 h 769257"/>
                <a:gd name="connsiteX16" fmla="*/ 769257 w 1712686"/>
                <a:gd name="connsiteY16" fmla="*/ 725714 h 769257"/>
                <a:gd name="connsiteX17" fmla="*/ 362857 w 1712686"/>
                <a:gd name="connsiteY17" fmla="*/ 696686 h 769257"/>
                <a:gd name="connsiteX18" fmla="*/ 145143 w 1712686"/>
                <a:gd name="connsiteY18" fmla="*/ 725714 h 769257"/>
                <a:gd name="connsiteX19" fmla="*/ 0 w 1712686"/>
                <a:gd name="connsiteY19" fmla="*/ 725714 h 769257"/>
                <a:gd name="connsiteX20" fmla="*/ 0 w 1712686"/>
                <a:gd name="connsiteY20" fmla="*/ 595086 h 769257"/>
                <a:gd name="connsiteX21" fmla="*/ 58057 w 1712686"/>
                <a:gd name="connsiteY21" fmla="*/ 478971 h 76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2686" h="769257">
                  <a:moveTo>
                    <a:pt x="58057" y="478971"/>
                  </a:moveTo>
                  <a:lnTo>
                    <a:pt x="174171" y="377371"/>
                  </a:lnTo>
                  <a:lnTo>
                    <a:pt x="319314" y="290286"/>
                  </a:lnTo>
                  <a:lnTo>
                    <a:pt x="508000" y="232229"/>
                  </a:lnTo>
                  <a:lnTo>
                    <a:pt x="638629" y="145143"/>
                  </a:lnTo>
                  <a:lnTo>
                    <a:pt x="827314" y="58057"/>
                  </a:lnTo>
                  <a:lnTo>
                    <a:pt x="972457" y="29029"/>
                  </a:lnTo>
                  <a:lnTo>
                    <a:pt x="1190171" y="0"/>
                  </a:lnTo>
                  <a:lnTo>
                    <a:pt x="1320800" y="0"/>
                  </a:lnTo>
                  <a:lnTo>
                    <a:pt x="1509486" y="14514"/>
                  </a:lnTo>
                  <a:lnTo>
                    <a:pt x="1654629" y="159657"/>
                  </a:lnTo>
                  <a:lnTo>
                    <a:pt x="1698171" y="348343"/>
                  </a:lnTo>
                  <a:lnTo>
                    <a:pt x="1712686" y="522514"/>
                  </a:lnTo>
                  <a:lnTo>
                    <a:pt x="1712686" y="711200"/>
                  </a:lnTo>
                  <a:lnTo>
                    <a:pt x="1451429" y="769257"/>
                  </a:lnTo>
                  <a:lnTo>
                    <a:pt x="1161143" y="754743"/>
                  </a:lnTo>
                  <a:lnTo>
                    <a:pt x="769257" y="725714"/>
                  </a:lnTo>
                  <a:lnTo>
                    <a:pt x="362857" y="696686"/>
                  </a:lnTo>
                  <a:lnTo>
                    <a:pt x="145143" y="725714"/>
                  </a:lnTo>
                  <a:lnTo>
                    <a:pt x="0" y="725714"/>
                  </a:lnTo>
                  <a:lnTo>
                    <a:pt x="0" y="595086"/>
                  </a:lnTo>
                  <a:lnTo>
                    <a:pt x="58057" y="47897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3835400" y="4498688"/>
              <a:ext cx="362857" cy="290286"/>
            </a:xfrm>
            <a:custGeom>
              <a:avLst/>
              <a:gdLst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667657 w 856343"/>
                <a:gd name="connsiteY20" fmla="*/ 206088 h 380259"/>
                <a:gd name="connsiteX21" fmla="*/ 711200 w 856343"/>
                <a:gd name="connsiteY21" fmla="*/ 249630 h 380259"/>
                <a:gd name="connsiteX22" fmla="*/ 754743 w 856343"/>
                <a:gd name="connsiteY22" fmla="*/ 307688 h 380259"/>
                <a:gd name="connsiteX23" fmla="*/ 798286 w 856343"/>
                <a:gd name="connsiteY23" fmla="*/ 351230 h 380259"/>
                <a:gd name="connsiteX24" fmla="*/ 856343 w 856343"/>
                <a:gd name="connsiteY24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711200 w 856343"/>
                <a:gd name="connsiteY20" fmla="*/ 249630 h 380259"/>
                <a:gd name="connsiteX21" fmla="*/ 754743 w 856343"/>
                <a:gd name="connsiteY21" fmla="*/ 307688 h 380259"/>
                <a:gd name="connsiteX22" fmla="*/ 798286 w 856343"/>
                <a:gd name="connsiteY22" fmla="*/ 351230 h 380259"/>
                <a:gd name="connsiteX23" fmla="*/ 856343 w 856343"/>
                <a:gd name="connsiteY23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11200 w 856343"/>
                <a:gd name="connsiteY19" fmla="*/ 249630 h 380259"/>
                <a:gd name="connsiteX20" fmla="*/ 754743 w 856343"/>
                <a:gd name="connsiteY20" fmla="*/ 307688 h 380259"/>
                <a:gd name="connsiteX21" fmla="*/ 798286 w 856343"/>
                <a:gd name="connsiteY21" fmla="*/ 351230 h 380259"/>
                <a:gd name="connsiteX22" fmla="*/ 856343 w 856343"/>
                <a:gd name="connsiteY22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54743 w 856343"/>
                <a:gd name="connsiteY19" fmla="*/ 307688 h 380259"/>
                <a:gd name="connsiteX20" fmla="*/ 798286 w 856343"/>
                <a:gd name="connsiteY20" fmla="*/ 351230 h 380259"/>
                <a:gd name="connsiteX21" fmla="*/ 856343 w 856343"/>
                <a:gd name="connsiteY21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98286 w 856343"/>
                <a:gd name="connsiteY19" fmla="*/ 351230 h 380259"/>
                <a:gd name="connsiteX20" fmla="*/ 856343 w 856343"/>
                <a:gd name="connsiteY20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856343 w 856343"/>
                <a:gd name="connsiteY19" fmla="*/ 380259 h 380259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06400 w 508000"/>
                <a:gd name="connsiteY17" fmla="*/ 133516 h 293174"/>
                <a:gd name="connsiteX18" fmla="*/ 493486 w 508000"/>
                <a:gd name="connsiteY18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93486 w 508000"/>
                <a:gd name="connsiteY17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93486 w 508000"/>
                <a:gd name="connsiteY16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15" fmla="*/ 493486 w 508000"/>
                <a:gd name="connsiteY15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0" fmla="*/ 0 w 508000"/>
                <a:gd name="connsiteY0" fmla="*/ 290286 h 290287"/>
                <a:gd name="connsiteX1" fmla="*/ 29029 w 508000"/>
                <a:gd name="connsiteY1" fmla="*/ 246743 h 290287"/>
                <a:gd name="connsiteX2" fmla="*/ 72572 w 508000"/>
                <a:gd name="connsiteY2" fmla="*/ 203201 h 290287"/>
                <a:gd name="connsiteX3" fmla="*/ 87086 w 508000"/>
                <a:gd name="connsiteY3" fmla="*/ 159658 h 290287"/>
                <a:gd name="connsiteX4" fmla="*/ 174172 w 508000"/>
                <a:gd name="connsiteY4" fmla="*/ 101601 h 290287"/>
                <a:gd name="connsiteX5" fmla="*/ 217714 w 508000"/>
                <a:gd name="connsiteY5" fmla="*/ 72572 h 290287"/>
                <a:gd name="connsiteX6" fmla="*/ 304800 w 508000"/>
                <a:gd name="connsiteY6" fmla="*/ 87086 h 290287"/>
                <a:gd name="connsiteX7" fmla="*/ 319314 w 508000"/>
                <a:gd name="connsiteY7" fmla="*/ 130629 h 290287"/>
                <a:gd name="connsiteX8" fmla="*/ 304800 w 508000"/>
                <a:gd name="connsiteY8" fmla="*/ 246743 h 290287"/>
                <a:gd name="connsiteX9" fmla="*/ 261257 w 508000"/>
                <a:gd name="connsiteY9" fmla="*/ 217715 h 290287"/>
                <a:gd name="connsiteX10" fmla="*/ 246743 w 508000"/>
                <a:gd name="connsiteY10" fmla="*/ 72572 h 290287"/>
                <a:gd name="connsiteX11" fmla="*/ 275772 w 508000"/>
                <a:gd name="connsiteY11" fmla="*/ 29029 h 290287"/>
                <a:gd name="connsiteX12" fmla="*/ 362857 w 508000"/>
                <a:gd name="connsiteY12" fmla="*/ 1 h 290287"/>
                <a:gd name="connsiteX13" fmla="*/ 508000 w 508000"/>
                <a:gd name="connsiteY13" fmla="*/ 188686 h 290287"/>
                <a:gd name="connsiteX0" fmla="*/ 0 w 362857"/>
                <a:gd name="connsiteY0" fmla="*/ 290286 h 290287"/>
                <a:gd name="connsiteX1" fmla="*/ 29029 w 362857"/>
                <a:gd name="connsiteY1" fmla="*/ 246743 h 290287"/>
                <a:gd name="connsiteX2" fmla="*/ 72572 w 362857"/>
                <a:gd name="connsiteY2" fmla="*/ 203201 h 290287"/>
                <a:gd name="connsiteX3" fmla="*/ 87086 w 362857"/>
                <a:gd name="connsiteY3" fmla="*/ 159658 h 290287"/>
                <a:gd name="connsiteX4" fmla="*/ 174172 w 362857"/>
                <a:gd name="connsiteY4" fmla="*/ 101601 h 290287"/>
                <a:gd name="connsiteX5" fmla="*/ 217714 w 362857"/>
                <a:gd name="connsiteY5" fmla="*/ 72572 h 290287"/>
                <a:gd name="connsiteX6" fmla="*/ 304800 w 362857"/>
                <a:gd name="connsiteY6" fmla="*/ 87086 h 290287"/>
                <a:gd name="connsiteX7" fmla="*/ 319314 w 362857"/>
                <a:gd name="connsiteY7" fmla="*/ 130629 h 290287"/>
                <a:gd name="connsiteX8" fmla="*/ 304800 w 362857"/>
                <a:gd name="connsiteY8" fmla="*/ 246743 h 290287"/>
                <a:gd name="connsiteX9" fmla="*/ 261257 w 362857"/>
                <a:gd name="connsiteY9" fmla="*/ 217715 h 290287"/>
                <a:gd name="connsiteX10" fmla="*/ 246743 w 362857"/>
                <a:gd name="connsiteY10" fmla="*/ 72572 h 290287"/>
                <a:gd name="connsiteX11" fmla="*/ 275772 w 362857"/>
                <a:gd name="connsiteY11" fmla="*/ 29029 h 290287"/>
                <a:gd name="connsiteX12" fmla="*/ 362857 w 362857"/>
                <a:gd name="connsiteY12" fmla="*/ 1 h 29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2857" h="290287">
                  <a:moveTo>
                    <a:pt x="0" y="290286"/>
                  </a:moveTo>
                  <a:cubicBezTo>
                    <a:pt x="9676" y="275772"/>
                    <a:pt x="17861" y="260144"/>
                    <a:pt x="29029" y="246743"/>
                  </a:cubicBezTo>
                  <a:cubicBezTo>
                    <a:pt x="42170" y="230974"/>
                    <a:pt x="61186" y="220280"/>
                    <a:pt x="72572" y="203201"/>
                  </a:cubicBezTo>
                  <a:cubicBezTo>
                    <a:pt x="81059" y="190471"/>
                    <a:pt x="76268" y="170476"/>
                    <a:pt x="87086" y="159658"/>
                  </a:cubicBezTo>
                  <a:cubicBezTo>
                    <a:pt x="111756" y="134988"/>
                    <a:pt x="145143" y="120954"/>
                    <a:pt x="174172" y="101601"/>
                  </a:cubicBezTo>
                  <a:lnTo>
                    <a:pt x="217714" y="72572"/>
                  </a:lnTo>
                  <a:cubicBezTo>
                    <a:pt x="246743" y="77410"/>
                    <a:pt x="279248" y="72485"/>
                    <a:pt x="304800" y="87086"/>
                  </a:cubicBezTo>
                  <a:cubicBezTo>
                    <a:pt x="318084" y="94677"/>
                    <a:pt x="319314" y="115330"/>
                    <a:pt x="319314" y="130629"/>
                  </a:cubicBezTo>
                  <a:cubicBezTo>
                    <a:pt x="319314" y="169635"/>
                    <a:pt x="309638" y="208038"/>
                    <a:pt x="304800" y="246743"/>
                  </a:cubicBezTo>
                  <a:cubicBezTo>
                    <a:pt x="290286" y="237067"/>
                    <a:pt x="273592" y="230050"/>
                    <a:pt x="261257" y="217715"/>
                  </a:cubicBezTo>
                  <a:cubicBezTo>
                    <a:pt x="215040" y="171498"/>
                    <a:pt x="226257" y="140860"/>
                    <a:pt x="246743" y="72572"/>
                  </a:cubicBezTo>
                  <a:cubicBezTo>
                    <a:pt x="251756" y="55864"/>
                    <a:pt x="260979" y="38274"/>
                    <a:pt x="275772" y="29029"/>
                  </a:cubicBezTo>
                  <a:cubicBezTo>
                    <a:pt x="301720" y="12812"/>
                    <a:pt x="362857" y="1"/>
                    <a:pt x="362857" y="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2296884" y="4738914"/>
              <a:ext cx="76200" cy="762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2387600" y="4429736"/>
              <a:ext cx="215900" cy="180364"/>
            </a:xfrm>
            <a:custGeom>
              <a:avLst/>
              <a:gdLst>
                <a:gd name="connsiteX0" fmla="*/ 0 w 215900"/>
                <a:gd name="connsiteY0" fmla="*/ 180364 h 180364"/>
                <a:gd name="connsiteX1" fmla="*/ 63500 w 215900"/>
                <a:gd name="connsiteY1" fmla="*/ 53364 h 180364"/>
                <a:gd name="connsiteX2" fmla="*/ 88900 w 215900"/>
                <a:gd name="connsiteY2" fmla="*/ 15264 h 180364"/>
                <a:gd name="connsiteX3" fmla="*/ 127000 w 215900"/>
                <a:gd name="connsiteY3" fmla="*/ 2564 h 180364"/>
                <a:gd name="connsiteX4" fmla="*/ 190500 w 215900"/>
                <a:gd name="connsiteY4" fmla="*/ 15264 h 180364"/>
                <a:gd name="connsiteX5" fmla="*/ 215900 w 215900"/>
                <a:gd name="connsiteY5" fmla="*/ 91464 h 18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80364">
                  <a:moveTo>
                    <a:pt x="0" y="180364"/>
                  </a:moveTo>
                  <a:cubicBezTo>
                    <a:pt x="20104" y="99948"/>
                    <a:pt x="3018" y="144087"/>
                    <a:pt x="63500" y="53364"/>
                  </a:cubicBezTo>
                  <a:cubicBezTo>
                    <a:pt x="71967" y="40664"/>
                    <a:pt x="74420" y="20091"/>
                    <a:pt x="88900" y="15264"/>
                  </a:cubicBezTo>
                  <a:lnTo>
                    <a:pt x="127000" y="2564"/>
                  </a:lnTo>
                  <a:cubicBezTo>
                    <a:pt x="148167" y="6797"/>
                    <a:pt x="175236" y="0"/>
                    <a:pt x="190500" y="15264"/>
                  </a:cubicBezTo>
                  <a:cubicBezTo>
                    <a:pt x="209432" y="34196"/>
                    <a:pt x="215900" y="91464"/>
                    <a:pt x="215900" y="914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2540000" y="4594836"/>
              <a:ext cx="215900" cy="142264"/>
            </a:xfrm>
            <a:custGeom>
              <a:avLst/>
              <a:gdLst>
                <a:gd name="connsiteX0" fmla="*/ 0 w 215900"/>
                <a:gd name="connsiteY0" fmla="*/ 129564 h 142264"/>
                <a:gd name="connsiteX1" fmla="*/ 25400 w 215900"/>
                <a:gd name="connsiteY1" fmla="*/ 40664 h 142264"/>
                <a:gd name="connsiteX2" fmla="*/ 101600 w 215900"/>
                <a:gd name="connsiteY2" fmla="*/ 2564 h 142264"/>
                <a:gd name="connsiteX3" fmla="*/ 165100 w 215900"/>
                <a:gd name="connsiteY3" fmla="*/ 15264 h 142264"/>
                <a:gd name="connsiteX4" fmla="*/ 190500 w 215900"/>
                <a:gd name="connsiteY4" fmla="*/ 91464 h 142264"/>
                <a:gd name="connsiteX5" fmla="*/ 215900 w 215900"/>
                <a:gd name="connsiteY5" fmla="*/ 142264 h 14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42264">
                  <a:moveTo>
                    <a:pt x="0" y="129564"/>
                  </a:moveTo>
                  <a:cubicBezTo>
                    <a:pt x="830" y="126245"/>
                    <a:pt x="18775" y="48946"/>
                    <a:pt x="25400" y="40664"/>
                  </a:cubicBezTo>
                  <a:cubicBezTo>
                    <a:pt x="43305" y="18283"/>
                    <a:pt x="76501" y="10930"/>
                    <a:pt x="101600" y="2564"/>
                  </a:cubicBezTo>
                  <a:cubicBezTo>
                    <a:pt x="122767" y="6797"/>
                    <a:pt x="149836" y="0"/>
                    <a:pt x="165100" y="15264"/>
                  </a:cubicBezTo>
                  <a:cubicBezTo>
                    <a:pt x="184032" y="34196"/>
                    <a:pt x="182033" y="66064"/>
                    <a:pt x="190500" y="91464"/>
                  </a:cubicBezTo>
                  <a:cubicBezTo>
                    <a:pt x="205093" y="135244"/>
                    <a:pt x="193734" y="120098"/>
                    <a:pt x="215900" y="1422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5105400" y="4888468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Immunization of BALB/c mice,</a:t>
            </a:r>
          </a:p>
          <a:p>
            <a:pPr algn="ctr"/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Antigenicity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Immunogenicity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Active challenge studies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Passive challenge studies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T cell responses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0" name="Group 239"/>
          <p:cNvGrpSpPr/>
          <p:nvPr/>
        </p:nvGrpSpPr>
        <p:grpSpPr>
          <a:xfrm>
            <a:off x="8024995" y="4419600"/>
            <a:ext cx="890405" cy="381000"/>
            <a:chOff x="2133600" y="4267200"/>
            <a:chExt cx="2064657" cy="769257"/>
          </a:xfrm>
          <a:solidFill>
            <a:schemeClr val="bg1"/>
          </a:solidFill>
        </p:grpSpPr>
        <p:sp>
          <p:nvSpPr>
            <p:cNvPr id="241" name="Freeform 240"/>
            <p:cNvSpPr/>
            <p:nvPr/>
          </p:nvSpPr>
          <p:spPr>
            <a:xfrm>
              <a:off x="2133600" y="4267200"/>
              <a:ext cx="1712686" cy="769257"/>
            </a:xfrm>
            <a:custGeom>
              <a:avLst/>
              <a:gdLst>
                <a:gd name="connsiteX0" fmla="*/ 58057 w 1712686"/>
                <a:gd name="connsiteY0" fmla="*/ 478971 h 769257"/>
                <a:gd name="connsiteX1" fmla="*/ 174171 w 1712686"/>
                <a:gd name="connsiteY1" fmla="*/ 377371 h 769257"/>
                <a:gd name="connsiteX2" fmla="*/ 319314 w 1712686"/>
                <a:gd name="connsiteY2" fmla="*/ 290286 h 769257"/>
                <a:gd name="connsiteX3" fmla="*/ 508000 w 1712686"/>
                <a:gd name="connsiteY3" fmla="*/ 232229 h 769257"/>
                <a:gd name="connsiteX4" fmla="*/ 638629 w 1712686"/>
                <a:gd name="connsiteY4" fmla="*/ 145143 h 769257"/>
                <a:gd name="connsiteX5" fmla="*/ 827314 w 1712686"/>
                <a:gd name="connsiteY5" fmla="*/ 58057 h 769257"/>
                <a:gd name="connsiteX6" fmla="*/ 972457 w 1712686"/>
                <a:gd name="connsiteY6" fmla="*/ 29029 h 769257"/>
                <a:gd name="connsiteX7" fmla="*/ 1190171 w 1712686"/>
                <a:gd name="connsiteY7" fmla="*/ 0 h 769257"/>
                <a:gd name="connsiteX8" fmla="*/ 1320800 w 1712686"/>
                <a:gd name="connsiteY8" fmla="*/ 0 h 769257"/>
                <a:gd name="connsiteX9" fmla="*/ 1509486 w 1712686"/>
                <a:gd name="connsiteY9" fmla="*/ 14514 h 769257"/>
                <a:gd name="connsiteX10" fmla="*/ 1654629 w 1712686"/>
                <a:gd name="connsiteY10" fmla="*/ 159657 h 769257"/>
                <a:gd name="connsiteX11" fmla="*/ 1698171 w 1712686"/>
                <a:gd name="connsiteY11" fmla="*/ 348343 h 769257"/>
                <a:gd name="connsiteX12" fmla="*/ 1712686 w 1712686"/>
                <a:gd name="connsiteY12" fmla="*/ 522514 h 769257"/>
                <a:gd name="connsiteX13" fmla="*/ 1712686 w 1712686"/>
                <a:gd name="connsiteY13" fmla="*/ 711200 h 769257"/>
                <a:gd name="connsiteX14" fmla="*/ 1451429 w 1712686"/>
                <a:gd name="connsiteY14" fmla="*/ 769257 h 769257"/>
                <a:gd name="connsiteX15" fmla="*/ 1161143 w 1712686"/>
                <a:gd name="connsiteY15" fmla="*/ 754743 h 769257"/>
                <a:gd name="connsiteX16" fmla="*/ 769257 w 1712686"/>
                <a:gd name="connsiteY16" fmla="*/ 725714 h 769257"/>
                <a:gd name="connsiteX17" fmla="*/ 362857 w 1712686"/>
                <a:gd name="connsiteY17" fmla="*/ 696686 h 769257"/>
                <a:gd name="connsiteX18" fmla="*/ 145143 w 1712686"/>
                <a:gd name="connsiteY18" fmla="*/ 725714 h 769257"/>
                <a:gd name="connsiteX19" fmla="*/ 0 w 1712686"/>
                <a:gd name="connsiteY19" fmla="*/ 725714 h 769257"/>
                <a:gd name="connsiteX20" fmla="*/ 0 w 1712686"/>
                <a:gd name="connsiteY20" fmla="*/ 595086 h 769257"/>
                <a:gd name="connsiteX21" fmla="*/ 58057 w 1712686"/>
                <a:gd name="connsiteY21" fmla="*/ 478971 h 76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2686" h="769257">
                  <a:moveTo>
                    <a:pt x="58057" y="478971"/>
                  </a:moveTo>
                  <a:lnTo>
                    <a:pt x="174171" y="377371"/>
                  </a:lnTo>
                  <a:lnTo>
                    <a:pt x="319314" y="290286"/>
                  </a:lnTo>
                  <a:lnTo>
                    <a:pt x="508000" y="232229"/>
                  </a:lnTo>
                  <a:lnTo>
                    <a:pt x="638629" y="145143"/>
                  </a:lnTo>
                  <a:lnTo>
                    <a:pt x="827314" y="58057"/>
                  </a:lnTo>
                  <a:lnTo>
                    <a:pt x="972457" y="29029"/>
                  </a:lnTo>
                  <a:lnTo>
                    <a:pt x="1190171" y="0"/>
                  </a:lnTo>
                  <a:lnTo>
                    <a:pt x="1320800" y="0"/>
                  </a:lnTo>
                  <a:lnTo>
                    <a:pt x="1509486" y="14514"/>
                  </a:lnTo>
                  <a:lnTo>
                    <a:pt x="1654629" y="159657"/>
                  </a:lnTo>
                  <a:lnTo>
                    <a:pt x="1698171" y="348343"/>
                  </a:lnTo>
                  <a:lnTo>
                    <a:pt x="1712686" y="522514"/>
                  </a:lnTo>
                  <a:lnTo>
                    <a:pt x="1712686" y="711200"/>
                  </a:lnTo>
                  <a:lnTo>
                    <a:pt x="1451429" y="769257"/>
                  </a:lnTo>
                  <a:lnTo>
                    <a:pt x="1161143" y="754743"/>
                  </a:lnTo>
                  <a:lnTo>
                    <a:pt x="769257" y="725714"/>
                  </a:lnTo>
                  <a:lnTo>
                    <a:pt x="362857" y="696686"/>
                  </a:lnTo>
                  <a:lnTo>
                    <a:pt x="145143" y="725714"/>
                  </a:lnTo>
                  <a:lnTo>
                    <a:pt x="0" y="725714"/>
                  </a:lnTo>
                  <a:lnTo>
                    <a:pt x="0" y="595086"/>
                  </a:lnTo>
                  <a:lnTo>
                    <a:pt x="58057" y="47897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3835400" y="4498688"/>
              <a:ext cx="362857" cy="290286"/>
            </a:xfrm>
            <a:custGeom>
              <a:avLst/>
              <a:gdLst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667657 w 856343"/>
                <a:gd name="connsiteY20" fmla="*/ 206088 h 380259"/>
                <a:gd name="connsiteX21" fmla="*/ 711200 w 856343"/>
                <a:gd name="connsiteY21" fmla="*/ 249630 h 380259"/>
                <a:gd name="connsiteX22" fmla="*/ 754743 w 856343"/>
                <a:gd name="connsiteY22" fmla="*/ 307688 h 380259"/>
                <a:gd name="connsiteX23" fmla="*/ 798286 w 856343"/>
                <a:gd name="connsiteY23" fmla="*/ 351230 h 380259"/>
                <a:gd name="connsiteX24" fmla="*/ 856343 w 856343"/>
                <a:gd name="connsiteY24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609600 w 856343"/>
                <a:gd name="connsiteY19" fmla="*/ 119002 h 380259"/>
                <a:gd name="connsiteX20" fmla="*/ 711200 w 856343"/>
                <a:gd name="connsiteY20" fmla="*/ 249630 h 380259"/>
                <a:gd name="connsiteX21" fmla="*/ 754743 w 856343"/>
                <a:gd name="connsiteY21" fmla="*/ 307688 h 380259"/>
                <a:gd name="connsiteX22" fmla="*/ 798286 w 856343"/>
                <a:gd name="connsiteY22" fmla="*/ 351230 h 380259"/>
                <a:gd name="connsiteX23" fmla="*/ 856343 w 856343"/>
                <a:gd name="connsiteY23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11200 w 856343"/>
                <a:gd name="connsiteY19" fmla="*/ 249630 h 380259"/>
                <a:gd name="connsiteX20" fmla="*/ 754743 w 856343"/>
                <a:gd name="connsiteY20" fmla="*/ 307688 h 380259"/>
                <a:gd name="connsiteX21" fmla="*/ 798286 w 856343"/>
                <a:gd name="connsiteY21" fmla="*/ 351230 h 380259"/>
                <a:gd name="connsiteX22" fmla="*/ 856343 w 856343"/>
                <a:gd name="connsiteY22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54743 w 856343"/>
                <a:gd name="connsiteY19" fmla="*/ 307688 h 380259"/>
                <a:gd name="connsiteX20" fmla="*/ 798286 w 856343"/>
                <a:gd name="connsiteY20" fmla="*/ 351230 h 380259"/>
                <a:gd name="connsiteX21" fmla="*/ 856343 w 856343"/>
                <a:gd name="connsiteY21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798286 w 856343"/>
                <a:gd name="connsiteY19" fmla="*/ 351230 h 380259"/>
                <a:gd name="connsiteX20" fmla="*/ 856343 w 856343"/>
                <a:gd name="connsiteY20" fmla="*/ 380259 h 380259"/>
                <a:gd name="connsiteX0" fmla="*/ 0 w 856343"/>
                <a:gd name="connsiteY0" fmla="*/ 293173 h 380259"/>
                <a:gd name="connsiteX1" fmla="*/ 29029 w 856343"/>
                <a:gd name="connsiteY1" fmla="*/ 249630 h 380259"/>
                <a:gd name="connsiteX2" fmla="*/ 72572 w 856343"/>
                <a:gd name="connsiteY2" fmla="*/ 206088 h 380259"/>
                <a:gd name="connsiteX3" fmla="*/ 87086 w 856343"/>
                <a:gd name="connsiteY3" fmla="*/ 162545 h 380259"/>
                <a:gd name="connsiteX4" fmla="*/ 174172 w 856343"/>
                <a:gd name="connsiteY4" fmla="*/ 104488 h 380259"/>
                <a:gd name="connsiteX5" fmla="*/ 217714 w 856343"/>
                <a:gd name="connsiteY5" fmla="*/ 75459 h 380259"/>
                <a:gd name="connsiteX6" fmla="*/ 304800 w 856343"/>
                <a:gd name="connsiteY6" fmla="*/ 89973 h 380259"/>
                <a:gd name="connsiteX7" fmla="*/ 319314 w 856343"/>
                <a:gd name="connsiteY7" fmla="*/ 133516 h 380259"/>
                <a:gd name="connsiteX8" fmla="*/ 304800 w 856343"/>
                <a:gd name="connsiteY8" fmla="*/ 249630 h 380259"/>
                <a:gd name="connsiteX9" fmla="*/ 261257 w 856343"/>
                <a:gd name="connsiteY9" fmla="*/ 220602 h 380259"/>
                <a:gd name="connsiteX10" fmla="*/ 246743 w 856343"/>
                <a:gd name="connsiteY10" fmla="*/ 75459 h 380259"/>
                <a:gd name="connsiteX11" fmla="*/ 275772 w 856343"/>
                <a:gd name="connsiteY11" fmla="*/ 31916 h 380259"/>
                <a:gd name="connsiteX12" fmla="*/ 362857 w 856343"/>
                <a:gd name="connsiteY12" fmla="*/ 2888 h 380259"/>
                <a:gd name="connsiteX13" fmla="*/ 464457 w 856343"/>
                <a:gd name="connsiteY13" fmla="*/ 60945 h 380259"/>
                <a:gd name="connsiteX14" fmla="*/ 493486 w 856343"/>
                <a:gd name="connsiteY14" fmla="*/ 148030 h 380259"/>
                <a:gd name="connsiteX15" fmla="*/ 508000 w 856343"/>
                <a:gd name="connsiteY15" fmla="*/ 191573 h 380259"/>
                <a:gd name="connsiteX16" fmla="*/ 435429 w 856343"/>
                <a:gd name="connsiteY16" fmla="*/ 220602 h 380259"/>
                <a:gd name="connsiteX17" fmla="*/ 406400 w 856343"/>
                <a:gd name="connsiteY17" fmla="*/ 133516 h 380259"/>
                <a:gd name="connsiteX18" fmla="*/ 493486 w 856343"/>
                <a:gd name="connsiteY18" fmla="*/ 89973 h 380259"/>
                <a:gd name="connsiteX19" fmla="*/ 856343 w 856343"/>
                <a:gd name="connsiteY19" fmla="*/ 380259 h 380259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06400 w 508000"/>
                <a:gd name="connsiteY17" fmla="*/ 133516 h 293174"/>
                <a:gd name="connsiteX18" fmla="*/ 493486 w 508000"/>
                <a:gd name="connsiteY18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35429 w 508000"/>
                <a:gd name="connsiteY16" fmla="*/ 220602 h 293174"/>
                <a:gd name="connsiteX17" fmla="*/ 493486 w 508000"/>
                <a:gd name="connsiteY17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493486 w 508000"/>
                <a:gd name="connsiteY14" fmla="*/ 148030 h 293174"/>
                <a:gd name="connsiteX15" fmla="*/ 508000 w 508000"/>
                <a:gd name="connsiteY15" fmla="*/ 191573 h 293174"/>
                <a:gd name="connsiteX16" fmla="*/ 493486 w 508000"/>
                <a:gd name="connsiteY16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15" fmla="*/ 493486 w 508000"/>
                <a:gd name="connsiteY15" fmla="*/ 89973 h 293174"/>
                <a:gd name="connsiteX0" fmla="*/ 0 w 508000"/>
                <a:gd name="connsiteY0" fmla="*/ 293173 h 293174"/>
                <a:gd name="connsiteX1" fmla="*/ 29029 w 508000"/>
                <a:gd name="connsiteY1" fmla="*/ 249630 h 293174"/>
                <a:gd name="connsiteX2" fmla="*/ 72572 w 508000"/>
                <a:gd name="connsiteY2" fmla="*/ 206088 h 293174"/>
                <a:gd name="connsiteX3" fmla="*/ 87086 w 508000"/>
                <a:gd name="connsiteY3" fmla="*/ 162545 h 293174"/>
                <a:gd name="connsiteX4" fmla="*/ 174172 w 508000"/>
                <a:gd name="connsiteY4" fmla="*/ 104488 h 293174"/>
                <a:gd name="connsiteX5" fmla="*/ 217714 w 508000"/>
                <a:gd name="connsiteY5" fmla="*/ 75459 h 293174"/>
                <a:gd name="connsiteX6" fmla="*/ 304800 w 508000"/>
                <a:gd name="connsiteY6" fmla="*/ 89973 h 293174"/>
                <a:gd name="connsiteX7" fmla="*/ 319314 w 508000"/>
                <a:gd name="connsiteY7" fmla="*/ 133516 h 293174"/>
                <a:gd name="connsiteX8" fmla="*/ 304800 w 508000"/>
                <a:gd name="connsiteY8" fmla="*/ 249630 h 293174"/>
                <a:gd name="connsiteX9" fmla="*/ 261257 w 508000"/>
                <a:gd name="connsiteY9" fmla="*/ 220602 h 293174"/>
                <a:gd name="connsiteX10" fmla="*/ 246743 w 508000"/>
                <a:gd name="connsiteY10" fmla="*/ 75459 h 293174"/>
                <a:gd name="connsiteX11" fmla="*/ 275772 w 508000"/>
                <a:gd name="connsiteY11" fmla="*/ 31916 h 293174"/>
                <a:gd name="connsiteX12" fmla="*/ 362857 w 508000"/>
                <a:gd name="connsiteY12" fmla="*/ 2888 h 293174"/>
                <a:gd name="connsiteX13" fmla="*/ 464457 w 508000"/>
                <a:gd name="connsiteY13" fmla="*/ 60945 h 293174"/>
                <a:gd name="connsiteX14" fmla="*/ 508000 w 508000"/>
                <a:gd name="connsiteY14" fmla="*/ 191573 h 293174"/>
                <a:gd name="connsiteX0" fmla="*/ 0 w 508000"/>
                <a:gd name="connsiteY0" fmla="*/ 290286 h 290287"/>
                <a:gd name="connsiteX1" fmla="*/ 29029 w 508000"/>
                <a:gd name="connsiteY1" fmla="*/ 246743 h 290287"/>
                <a:gd name="connsiteX2" fmla="*/ 72572 w 508000"/>
                <a:gd name="connsiteY2" fmla="*/ 203201 h 290287"/>
                <a:gd name="connsiteX3" fmla="*/ 87086 w 508000"/>
                <a:gd name="connsiteY3" fmla="*/ 159658 h 290287"/>
                <a:gd name="connsiteX4" fmla="*/ 174172 w 508000"/>
                <a:gd name="connsiteY4" fmla="*/ 101601 h 290287"/>
                <a:gd name="connsiteX5" fmla="*/ 217714 w 508000"/>
                <a:gd name="connsiteY5" fmla="*/ 72572 h 290287"/>
                <a:gd name="connsiteX6" fmla="*/ 304800 w 508000"/>
                <a:gd name="connsiteY6" fmla="*/ 87086 h 290287"/>
                <a:gd name="connsiteX7" fmla="*/ 319314 w 508000"/>
                <a:gd name="connsiteY7" fmla="*/ 130629 h 290287"/>
                <a:gd name="connsiteX8" fmla="*/ 304800 w 508000"/>
                <a:gd name="connsiteY8" fmla="*/ 246743 h 290287"/>
                <a:gd name="connsiteX9" fmla="*/ 261257 w 508000"/>
                <a:gd name="connsiteY9" fmla="*/ 217715 h 290287"/>
                <a:gd name="connsiteX10" fmla="*/ 246743 w 508000"/>
                <a:gd name="connsiteY10" fmla="*/ 72572 h 290287"/>
                <a:gd name="connsiteX11" fmla="*/ 275772 w 508000"/>
                <a:gd name="connsiteY11" fmla="*/ 29029 h 290287"/>
                <a:gd name="connsiteX12" fmla="*/ 362857 w 508000"/>
                <a:gd name="connsiteY12" fmla="*/ 1 h 290287"/>
                <a:gd name="connsiteX13" fmla="*/ 508000 w 508000"/>
                <a:gd name="connsiteY13" fmla="*/ 188686 h 290287"/>
                <a:gd name="connsiteX0" fmla="*/ 0 w 362857"/>
                <a:gd name="connsiteY0" fmla="*/ 290286 h 290287"/>
                <a:gd name="connsiteX1" fmla="*/ 29029 w 362857"/>
                <a:gd name="connsiteY1" fmla="*/ 246743 h 290287"/>
                <a:gd name="connsiteX2" fmla="*/ 72572 w 362857"/>
                <a:gd name="connsiteY2" fmla="*/ 203201 h 290287"/>
                <a:gd name="connsiteX3" fmla="*/ 87086 w 362857"/>
                <a:gd name="connsiteY3" fmla="*/ 159658 h 290287"/>
                <a:gd name="connsiteX4" fmla="*/ 174172 w 362857"/>
                <a:gd name="connsiteY4" fmla="*/ 101601 h 290287"/>
                <a:gd name="connsiteX5" fmla="*/ 217714 w 362857"/>
                <a:gd name="connsiteY5" fmla="*/ 72572 h 290287"/>
                <a:gd name="connsiteX6" fmla="*/ 304800 w 362857"/>
                <a:gd name="connsiteY6" fmla="*/ 87086 h 290287"/>
                <a:gd name="connsiteX7" fmla="*/ 319314 w 362857"/>
                <a:gd name="connsiteY7" fmla="*/ 130629 h 290287"/>
                <a:gd name="connsiteX8" fmla="*/ 304800 w 362857"/>
                <a:gd name="connsiteY8" fmla="*/ 246743 h 290287"/>
                <a:gd name="connsiteX9" fmla="*/ 261257 w 362857"/>
                <a:gd name="connsiteY9" fmla="*/ 217715 h 290287"/>
                <a:gd name="connsiteX10" fmla="*/ 246743 w 362857"/>
                <a:gd name="connsiteY10" fmla="*/ 72572 h 290287"/>
                <a:gd name="connsiteX11" fmla="*/ 275772 w 362857"/>
                <a:gd name="connsiteY11" fmla="*/ 29029 h 290287"/>
                <a:gd name="connsiteX12" fmla="*/ 362857 w 362857"/>
                <a:gd name="connsiteY12" fmla="*/ 1 h 29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2857" h="290287">
                  <a:moveTo>
                    <a:pt x="0" y="290286"/>
                  </a:moveTo>
                  <a:cubicBezTo>
                    <a:pt x="9676" y="275772"/>
                    <a:pt x="17861" y="260144"/>
                    <a:pt x="29029" y="246743"/>
                  </a:cubicBezTo>
                  <a:cubicBezTo>
                    <a:pt x="42170" y="230974"/>
                    <a:pt x="61186" y="220280"/>
                    <a:pt x="72572" y="203201"/>
                  </a:cubicBezTo>
                  <a:cubicBezTo>
                    <a:pt x="81059" y="190471"/>
                    <a:pt x="76268" y="170476"/>
                    <a:pt x="87086" y="159658"/>
                  </a:cubicBezTo>
                  <a:cubicBezTo>
                    <a:pt x="111756" y="134988"/>
                    <a:pt x="145143" y="120954"/>
                    <a:pt x="174172" y="101601"/>
                  </a:cubicBezTo>
                  <a:lnTo>
                    <a:pt x="217714" y="72572"/>
                  </a:lnTo>
                  <a:cubicBezTo>
                    <a:pt x="246743" y="77410"/>
                    <a:pt x="279248" y="72485"/>
                    <a:pt x="304800" y="87086"/>
                  </a:cubicBezTo>
                  <a:cubicBezTo>
                    <a:pt x="318084" y="94677"/>
                    <a:pt x="319314" y="115330"/>
                    <a:pt x="319314" y="130629"/>
                  </a:cubicBezTo>
                  <a:cubicBezTo>
                    <a:pt x="319314" y="169635"/>
                    <a:pt x="309638" y="208038"/>
                    <a:pt x="304800" y="246743"/>
                  </a:cubicBezTo>
                  <a:cubicBezTo>
                    <a:pt x="290286" y="237067"/>
                    <a:pt x="273592" y="230050"/>
                    <a:pt x="261257" y="217715"/>
                  </a:cubicBezTo>
                  <a:cubicBezTo>
                    <a:pt x="215040" y="171498"/>
                    <a:pt x="226257" y="140860"/>
                    <a:pt x="246743" y="72572"/>
                  </a:cubicBezTo>
                  <a:cubicBezTo>
                    <a:pt x="251756" y="55864"/>
                    <a:pt x="260979" y="38274"/>
                    <a:pt x="275772" y="29029"/>
                  </a:cubicBezTo>
                  <a:cubicBezTo>
                    <a:pt x="301720" y="12812"/>
                    <a:pt x="362857" y="1"/>
                    <a:pt x="362857" y="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296884" y="4738914"/>
              <a:ext cx="76200" cy="762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Freeform 243"/>
            <p:cNvSpPr/>
            <p:nvPr/>
          </p:nvSpPr>
          <p:spPr>
            <a:xfrm>
              <a:off x="2387600" y="4429736"/>
              <a:ext cx="215900" cy="180364"/>
            </a:xfrm>
            <a:custGeom>
              <a:avLst/>
              <a:gdLst>
                <a:gd name="connsiteX0" fmla="*/ 0 w 215900"/>
                <a:gd name="connsiteY0" fmla="*/ 180364 h 180364"/>
                <a:gd name="connsiteX1" fmla="*/ 63500 w 215900"/>
                <a:gd name="connsiteY1" fmla="*/ 53364 h 180364"/>
                <a:gd name="connsiteX2" fmla="*/ 88900 w 215900"/>
                <a:gd name="connsiteY2" fmla="*/ 15264 h 180364"/>
                <a:gd name="connsiteX3" fmla="*/ 127000 w 215900"/>
                <a:gd name="connsiteY3" fmla="*/ 2564 h 180364"/>
                <a:gd name="connsiteX4" fmla="*/ 190500 w 215900"/>
                <a:gd name="connsiteY4" fmla="*/ 15264 h 180364"/>
                <a:gd name="connsiteX5" fmla="*/ 215900 w 215900"/>
                <a:gd name="connsiteY5" fmla="*/ 91464 h 18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80364">
                  <a:moveTo>
                    <a:pt x="0" y="180364"/>
                  </a:moveTo>
                  <a:cubicBezTo>
                    <a:pt x="20104" y="99948"/>
                    <a:pt x="3018" y="144087"/>
                    <a:pt x="63500" y="53364"/>
                  </a:cubicBezTo>
                  <a:cubicBezTo>
                    <a:pt x="71967" y="40664"/>
                    <a:pt x="74420" y="20091"/>
                    <a:pt x="88900" y="15264"/>
                  </a:cubicBezTo>
                  <a:lnTo>
                    <a:pt x="127000" y="2564"/>
                  </a:lnTo>
                  <a:cubicBezTo>
                    <a:pt x="148167" y="6797"/>
                    <a:pt x="175236" y="0"/>
                    <a:pt x="190500" y="15264"/>
                  </a:cubicBezTo>
                  <a:cubicBezTo>
                    <a:pt x="209432" y="34196"/>
                    <a:pt x="215900" y="91464"/>
                    <a:pt x="215900" y="914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Freeform 244"/>
            <p:cNvSpPr/>
            <p:nvPr/>
          </p:nvSpPr>
          <p:spPr>
            <a:xfrm>
              <a:off x="2540000" y="4594836"/>
              <a:ext cx="215900" cy="142264"/>
            </a:xfrm>
            <a:custGeom>
              <a:avLst/>
              <a:gdLst>
                <a:gd name="connsiteX0" fmla="*/ 0 w 215900"/>
                <a:gd name="connsiteY0" fmla="*/ 129564 h 142264"/>
                <a:gd name="connsiteX1" fmla="*/ 25400 w 215900"/>
                <a:gd name="connsiteY1" fmla="*/ 40664 h 142264"/>
                <a:gd name="connsiteX2" fmla="*/ 101600 w 215900"/>
                <a:gd name="connsiteY2" fmla="*/ 2564 h 142264"/>
                <a:gd name="connsiteX3" fmla="*/ 165100 w 215900"/>
                <a:gd name="connsiteY3" fmla="*/ 15264 h 142264"/>
                <a:gd name="connsiteX4" fmla="*/ 190500 w 215900"/>
                <a:gd name="connsiteY4" fmla="*/ 91464 h 142264"/>
                <a:gd name="connsiteX5" fmla="*/ 215900 w 215900"/>
                <a:gd name="connsiteY5" fmla="*/ 142264 h 14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42264">
                  <a:moveTo>
                    <a:pt x="0" y="129564"/>
                  </a:moveTo>
                  <a:cubicBezTo>
                    <a:pt x="830" y="126245"/>
                    <a:pt x="18775" y="48946"/>
                    <a:pt x="25400" y="40664"/>
                  </a:cubicBezTo>
                  <a:cubicBezTo>
                    <a:pt x="43305" y="18283"/>
                    <a:pt x="76501" y="10930"/>
                    <a:pt x="101600" y="2564"/>
                  </a:cubicBezTo>
                  <a:cubicBezTo>
                    <a:pt x="122767" y="6797"/>
                    <a:pt x="149836" y="0"/>
                    <a:pt x="165100" y="15264"/>
                  </a:cubicBezTo>
                  <a:cubicBezTo>
                    <a:pt x="184032" y="34196"/>
                    <a:pt x="182033" y="66064"/>
                    <a:pt x="190500" y="91464"/>
                  </a:cubicBezTo>
                  <a:cubicBezTo>
                    <a:pt x="205093" y="135244"/>
                    <a:pt x="193734" y="120098"/>
                    <a:pt x="215900" y="14226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149"/>
          <p:cNvGrpSpPr/>
          <p:nvPr/>
        </p:nvGrpSpPr>
        <p:grpSpPr>
          <a:xfrm>
            <a:off x="6233886" y="2743200"/>
            <a:ext cx="2529114" cy="609600"/>
            <a:chOff x="6233886" y="2743200"/>
            <a:chExt cx="2529114" cy="609600"/>
          </a:xfrm>
        </p:grpSpPr>
        <p:grpSp>
          <p:nvGrpSpPr>
            <p:cNvPr id="225" name="Group 224"/>
            <p:cNvGrpSpPr/>
            <p:nvPr/>
          </p:nvGrpSpPr>
          <p:grpSpPr>
            <a:xfrm>
              <a:off x="6233886" y="2743200"/>
              <a:ext cx="2529114" cy="609600"/>
              <a:chOff x="6233886" y="2743200"/>
              <a:chExt cx="2529114" cy="609600"/>
            </a:xfrm>
          </p:grpSpPr>
          <p:grpSp>
            <p:nvGrpSpPr>
              <p:cNvPr id="227" name="Group 220"/>
              <p:cNvGrpSpPr/>
              <p:nvPr/>
            </p:nvGrpSpPr>
            <p:grpSpPr>
              <a:xfrm>
                <a:off x="6233886" y="2743200"/>
                <a:ext cx="2529114" cy="609600"/>
                <a:chOff x="6324600" y="2743200"/>
                <a:chExt cx="2529114" cy="609600"/>
              </a:xfrm>
            </p:grpSpPr>
            <p:sp>
              <p:nvSpPr>
                <p:cNvPr id="220" name="Freeform 219"/>
                <p:cNvSpPr/>
                <p:nvPr/>
              </p:nvSpPr>
              <p:spPr>
                <a:xfrm>
                  <a:off x="7620000" y="2873828"/>
                  <a:ext cx="1233714" cy="246743"/>
                </a:xfrm>
                <a:custGeom>
                  <a:avLst/>
                  <a:gdLst>
                    <a:gd name="connsiteX0" fmla="*/ 0 w 1233714"/>
                    <a:gd name="connsiteY0" fmla="*/ 0 h 246743"/>
                    <a:gd name="connsiteX1" fmla="*/ 29028 w 1233714"/>
                    <a:gd name="connsiteY1" fmla="*/ 87086 h 246743"/>
                    <a:gd name="connsiteX2" fmla="*/ 72571 w 1233714"/>
                    <a:gd name="connsiteY2" fmla="*/ 188686 h 246743"/>
                    <a:gd name="connsiteX3" fmla="*/ 72571 w 1233714"/>
                    <a:gd name="connsiteY3" fmla="*/ 246743 h 246743"/>
                    <a:gd name="connsiteX4" fmla="*/ 420914 w 1233714"/>
                    <a:gd name="connsiteY4" fmla="*/ 174171 h 246743"/>
                    <a:gd name="connsiteX5" fmla="*/ 551542 w 1233714"/>
                    <a:gd name="connsiteY5" fmla="*/ 159657 h 246743"/>
                    <a:gd name="connsiteX6" fmla="*/ 725714 w 1233714"/>
                    <a:gd name="connsiteY6" fmla="*/ 145143 h 246743"/>
                    <a:gd name="connsiteX7" fmla="*/ 841828 w 1233714"/>
                    <a:gd name="connsiteY7" fmla="*/ 145143 h 246743"/>
                    <a:gd name="connsiteX8" fmla="*/ 957942 w 1233714"/>
                    <a:gd name="connsiteY8" fmla="*/ 145143 h 246743"/>
                    <a:gd name="connsiteX9" fmla="*/ 1103085 w 1233714"/>
                    <a:gd name="connsiteY9" fmla="*/ 174171 h 246743"/>
                    <a:gd name="connsiteX10" fmla="*/ 1233714 w 1233714"/>
                    <a:gd name="connsiteY10" fmla="*/ 188686 h 246743"/>
                    <a:gd name="connsiteX11" fmla="*/ 1146628 w 1233714"/>
                    <a:gd name="connsiteY11" fmla="*/ 145143 h 246743"/>
                    <a:gd name="connsiteX12" fmla="*/ 943428 w 1233714"/>
                    <a:gd name="connsiteY12" fmla="*/ 101600 h 246743"/>
                    <a:gd name="connsiteX13" fmla="*/ 725714 w 1233714"/>
                    <a:gd name="connsiteY13" fmla="*/ 72571 h 246743"/>
                    <a:gd name="connsiteX14" fmla="*/ 333828 w 1233714"/>
                    <a:gd name="connsiteY14" fmla="*/ 101600 h 246743"/>
                    <a:gd name="connsiteX15" fmla="*/ 188685 w 1233714"/>
                    <a:gd name="connsiteY15" fmla="*/ 116114 h 246743"/>
                    <a:gd name="connsiteX16" fmla="*/ 188685 w 1233714"/>
                    <a:gd name="connsiteY16" fmla="*/ 116114 h 246743"/>
                    <a:gd name="connsiteX17" fmla="*/ 29028 w 1233714"/>
                    <a:gd name="connsiteY17" fmla="*/ 87086 h 246743"/>
                    <a:gd name="connsiteX18" fmla="*/ 0 w 1233714"/>
                    <a:gd name="connsiteY18" fmla="*/ 0 h 246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33714" h="246743">
                      <a:moveTo>
                        <a:pt x="0" y="0"/>
                      </a:moveTo>
                      <a:lnTo>
                        <a:pt x="29028" y="87086"/>
                      </a:lnTo>
                      <a:lnTo>
                        <a:pt x="72571" y="188686"/>
                      </a:lnTo>
                      <a:lnTo>
                        <a:pt x="72571" y="246743"/>
                      </a:lnTo>
                      <a:lnTo>
                        <a:pt x="420914" y="174171"/>
                      </a:lnTo>
                      <a:lnTo>
                        <a:pt x="551542" y="159657"/>
                      </a:lnTo>
                      <a:lnTo>
                        <a:pt x="725714" y="145143"/>
                      </a:lnTo>
                      <a:lnTo>
                        <a:pt x="841828" y="145143"/>
                      </a:lnTo>
                      <a:lnTo>
                        <a:pt x="957942" y="145143"/>
                      </a:lnTo>
                      <a:lnTo>
                        <a:pt x="1103085" y="174171"/>
                      </a:lnTo>
                      <a:lnTo>
                        <a:pt x="1233714" y="188686"/>
                      </a:lnTo>
                      <a:lnTo>
                        <a:pt x="1146628" y="145143"/>
                      </a:lnTo>
                      <a:lnTo>
                        <a:pt x="943428" y="101600"/>
                      </a:lnTo>
                      <a:lnTo>
                        <a:pt x="725714" y="72571"/>
                      </a:lnTo>
                      <a:lnTo>
                        <a:pt x="333828" y="101600"/>
                      </a:lnTo>
                      <a:lnTo>
                        <a:pt x="188685" y="116114"/>
                      </a:lnTo>
                      <a:lnTo>
                        <a:pt x="188685" y="116114"/>
                      </a:lnTo>
                      <a:lnTo>
                        <a:pt x="29028" y="870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ounded Rectangle 218"/>
                <p:cNvSpPr/>
                <p:nvPr/>
              </p:nvSpPr>
              <p:spPr>
                <a:xfrm>
                  <a:off x="6324600" y="2743200"/>
                  <a:ext cx="1447800" cy="609600"/>
                </a:xfrm>
                <a:prstGeom prst="roundRect">
                  <a:avLst>
                    <a:gd name="adj" fmla="val 47917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extrusionH="254000">
                  <a:bevelT w="254000" h="254000"/>
                </a:sp3d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4" name="Oval 223"/>
              <p:cNvSpPr/>
              <p:nvPr/>
            </p:nvSpPr>
            <p:spPr>
              <a:xfrm>
                <a:off x="7010400" y="2819400"/>
                <a:ext cx="411480" cy="41148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127000">
                <a:bevelT w="69850" h="374650" prst="relaxedInset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Freeform 148"/>
            <p:cNvSpPr/>
            <p:nvPr/>
          </p:nvSpPr>
          <p:spPr>
            <a:xfrm>
              <a:off x="6462712" y="2828924"/>
              <a:ext cx="319087" cy="371475"/>
            </a:xfrm>
            <a:custGeom>
              <a:avLst/>
              <a:gdLst>
                <a:gd name="connsiteX0" fmla="*/ 47625 w 245268"/>
                <a:gd name="connsiteY0" fmla="*/ 269081 h 280988"/>
                <a:gd name="connsiteX1" fmla="*/ 38100 w 245268"/>
                <a:gd name="connsiteY1" fmla="*/ 257175 h 280988"/>
                <a:gd name="connsiteX2" fmla="*/ 30956 w 245268"/>
                <a:gd name="connsiteY2" fmla="*/ 252413 h 280988"/>
                <a:gd name="connsiteX3" fmla="*/ 26193 w 245268"/>
                <a:gd name="connsiteY3" fmla="*/ 245269 h 280988"/>
                <a:gd name="connsiteX4" fmla="*/ 14287 w 245268"/>
                <a:gd name="connsiteY4" fmla="*/ 230981 h 280988"/>
                <a:gd name="connsiteX5" fmla="*/ 4762 w 245268"/>
                <a:gd name="connsiteY5" fmla="*/ 216694 h 280988"/>
                <a:gd name="connsiteX6" fmla="*/ 2381 w 245268"/>
                <a:gd name="connsiteY6" fmla="*/ 207169 h 280988"/>
                <a:gd name="connsiteX7" fmla="*/ 0 w 245268"/>
                <a:gd name="connsiteY7" fmla="*/ 200025 h 280988"/>
                <a:gd name="connsiteX8" fmla="*/ 4762 w 245268"/>
                <a:gd name="connsiteY8" fmla="*/ 164306 h 280988"/>
                <a:gd name="connsiteX9" fmla="*/ 7143 w 245268"/>
                <a:gd name="connsiteY9" fmla="*/ 154781 h 280988"/>
                <a:gd name="connsiteX10" fmla="*/ 11906 w 245268"/>
                <a:gd name="connsiteY10" fmla="*/ 145256 h 280988"/>
                <a:gd name="connsiteX11" fmla="*/ 23812 w 245268"/>
                <a:gd name="connsiteY11" fmla="*/ 138113 h 280988"/>
                <a:gd name="connsiteX12" fmla="*/ 33337 w 245268"/>
                <a:gd name="connsiteY12" fmla="*/ 130969 h 280988"/>
                <a:gd name="connsiteX13" fmla="*/ 45243 w 245268"/>
                <a:gd name="connsiteY13" fmla="*/ 128588 h 280988"/>
                <a:gd name="connsiteX14" fmla="*/ 52387 w 245268"/>
                <a:gd name="connsiteY14" fmla="*/ 126206 h 280988"/>
                <a:gd name="connsiteX15" fmla="*/ 61912 w 245268"/>
                <a:gd name="connsiteY15" fmla="*/ 123825 h 280988"/>
                <a:gd name="connsiteX16" fmla="*/ 90487 w 245268"/>
                <a:gd name="connsiteY16" fmla="*/ 126206 h 280988"/>
                <a:gd name="connsiteX17" fmla="*/ 104775 w 245268"/>
                <a:gd name="connsiteY17" fmla="*/ 135731 h 280988"/>
                <a:gd name="connsiteX18" fmla="*/ 111918 w 245268"/>
                <a:gd name="connsiteY18" fmla="*/ 140494 h 280988"/>
                <a:gd name="connsiteX19" fmla="*/ 114300 w 245268"/>
                <a:gd name="connsiteY19" fmla="*/ 147638 h 280988"/>
                <a:gd name="connsiteX20" fmla="*/ 119062 w 245268"/>
                <a:gd name="connsiteY20" fmla="*/ 154781 h 280988"/>
                <a:gd name="connsiteX21" fmla="*/ 121443 w 245268"/>
                <a:gd name="connsiteY21" fmla="*/ 171450 h 280988"/>
                <a:gd name="connsiteX22" fmla="*/ 123825 w 245268"/>
                <a:gd name="connsiteY22" fmla="*/ 178594 h 280988"/>
                <a:gd name="connsiteX23" fmla="*/ 130968 w 245268"/>
                <a:gd name="connsiteY23" fmla="*/ 207169 h 280988"/>
                <a:gd name="connsiteX24" fmla="*/ 133350 w 245268"/>
                <a:gd name="connsiteY24" fmla="*/ 214313 h 280988"/>
                <a:gd name="connsiteX25" fmla="*/ 150018 w 245268"/>
                <a:gd name="connsiteY25" fmla="*/ 221456 h 280988"/>
                <a:gd name="connsiteX26" fmla="*/ 161925 w 245268"/>
                <a:gd name="connsiteY26" fmla="*/ 219075 h 280988"/>
                <a:gd name="connsiteX27" fmla="*/ 169068 w 245268"/>
                <a:gd name="connsiteY27" fmla="*/ 211931 h 280988"/>
                <a:gd name="connsiteX28" fmla="*/ 176212 w 245268"/>
                <a:gd name="connsiteY28" fmla="*/ 207169 h 280988"/>
                <a:gd name="connsiteX29" fmla="*/ 185737 w 245268"/>
                <a:gd name="connsiteY29" fmla="*/ 195263 h 280988"/>
                <a:gd name="connsiteX30" fmla="*/ 197643 w 245268"/>
                <a:gd name="connsiteY30" fmla="*/ 185738 h 280988"/>
                <a:gd name="connsiteX31" fmla="*/ 204787 w 245268"/>
                <a:gd name="connsiteY31" fmla="*/ 176213 h 280988"/>
                <a:gd name="connsiteX32" fmla="*/ 214312 w 245268"/>
                <a:gd name="connsiteY32" fmla="*/ 169069 h 280988"/>
                <a:gd name="connsiteX33" fmla="*/ 230981 w 245268"/>
                <a:gd name="connsiteY33" fmla="*/ 142875 h 280988"/>
                <a:gd name="connsiteX34" fmla="*/ 233362 w 245268"/>
                <a:gd name="connsiteY34" fmla="*/ 130969 h 280988"/>
                <a:gd name="connsiteX35" fmla="*/ 238125 w 245268"/>
                <a:gd name="connsiteY35" fmla="*/ 121444 h 280988"/>
                <a:gd name="connsiteX36" fmla="*/ 235743 w 245268"/>
                <a:gd name="connsiteY36" fmla="*/ 92869 h 280988"/>
                <a:gd name="connsiteX37" fmla="*/ 216693 w 245268"/>
                <a:gd name="connsiteY37" fmla="*/ 80963 h 280988"/>
                <a:gd name="connsiteX38" fmla="*/ 200025 w 245268"/>
                <a:gd name="connsiteY38" fmla="*/ 76200 h 280988"/>
                <a:gd name="connsiteX39" fmla="*/ 180975 w 245268"/>
                <a:gd name="connsiteY39" fmla="*/ 73819 h 280988"/>
                <a:gd name="connsiteX40" fmla="*/ 161925 w 245268"/>
                <a:gd name="connsiteY40" fmla="*/ 80963 h 280988"/>
                <a:gd name="connsiteX41" fmla="*/ 157162 w 245268"/>
                <a:gd name="connsiteY41" fmla="*/ 88106 h 280988"/>
                <a:gd name="connsiteX42" fmla="*/ 150018 w 245268"/>
                <a:gd name="connsiteY42" fmla="*/ 111919 h 280988"/>
                <a:gd name="connsiteX43" fmla="*/ 159543 w 245268"/>
                <a:gd name="connsiteY43" fmla="*/ 138113 h 280988"/>
                <a:gd name="connsiteX44" fmla="*/ 164306 w 245268"/>
                <a:gd name="connsiteY44" fmla="*/ 150019 h 280988"/>
                <a:gd name="connsiteX45" fmla="*/ 180975 w 245268"/>
                <a:gd name="connsiteY45" fmla="*/ 161925 h 280988"/>
                <a:gd name="connsiteX46" fmla="*/ 188118 w 245268"/>
                <a:gd name="connsiteY46" fmla="*/ 164306 h 280988"/>
                <a:gd name="connsiteX47" fmla="*/ 221456 w 245268"/>
                <a:gd name="connsiteY47" fmla="*/ 169069 h 280988"/>
                <a:gd name="connsiteX48" fmla="*/ 240506 w 245268"/>
                <a:gd name="connsiteY48" fmla="*/ 180975 h 280988"/>
                <a:gd name="connsiteX49" fmla="*/ 245268 w 245268"/>
                <a:gd name="connsiteY49" fmla="*/ 190500 h 280988"/>
                <a:gd name="connsiteX50" fmla="*/ 240506 w 245268"/>
                <a:gd name="connsiteY50" fmla="*/ 221456 h 280988"/>
                <a:gd name="connsiteX51" fmla="*/ 223837 w 245268"/>
                <a:gd name="connsiteY51" fmla="*/ 238125 h 280988"/>
                <a:gd name="connsiteX52" fmla="*/ 216693 w 245268"/>
                <a:gd name="connsiteY52" fmla="*/ 240506 h 280988"/>
                <a:gd name="connsiteX53" fmla="*/ 207168 w 245268"/>
                <a:gd name="connsiteY53" fmla="*/ 245269 h 280988"/>
                <a:gd name="connsiteX54" fmla="*/ 185737 w 245268"/>
                <a:gd name="connsiteY54" fmla="*/ 247650 h 280988"/>
                <a:gd name="connsiteX55" fmla="*/ 133350 w 245268"/>
                <a:gd name="connsiteY55" fmla="*/ 245269 h 280988"/>
                <a:gd name="connsiteX56" fmla="*/ 121443 w 245268"/>
                <a:gd name="connsiteY56" fmla="*/ 240506 h 280988"/>
                <a:gd name="connsiteX57" fmla="*/ 104775 w 245268"/>
                <a:gd name="connsiteY57" fmla="*/ 235744 h 280988"/>
                <a:gd name="connsiteX58" fmla="*/ 90487 w 245268"/>
                <a:gd name="connsiteY58" fmla="*/ 226219 h 280988"/>
                <a:gd name="connsiteX59" fmla="*/ 78581 w 245268"/>
                <a:gd name="connsiteY59" fmla="*/ 209550 h 280988"/>
                <a:gd name="connsiteX60" fmla="*/ 71437 w 245268"/>
                <a:gd name="connsiteY60" fmla="*/ 195263 h 280988"/>
                <a:gd name="connsiteX61" fmla="*/ 64293 w 245268"/>
                <a:gd name="connsiteY61" fmla="*/ 166688 h 280988"/>
                <a:gd name="connsiteX62" fmla="*/ 61912 w 245268"/>
                <a:gd name="connsiteY62" fmla="*/ 159544 h 280988"/>
                <a:gd name="connsiteX63" fmla="*/ 59531 w 245268"/>
                <a:gd name="connsiteY63" fmla="*/ 150019 h 280988"/>
                <a:gd name="connsiteX64" fmla="*/ 54768 w 245268"/>
                <a:gd name="connsiteY64" fmla="*/ 119063 h 280988"/>
                <a:gd name="connsiteX65" fmla="*/ 52387 w 245268"/>
                <a:gd name="connsiteY65" fmla="*/ 90488 h 280988"/>
                <a:gd name="connsiteX66" fmla="*/ 50006 w 245268"/>
                <a:gd name="connsiteY66" fmla="*/ 69056 h 280988"/>
                <a:gd name="connsiteX67" fmla="*/ 52387 w 245268"/>
                <a:gd name="connsiteY67" fmla="*/ 54769 h 280988"/>
                <a:gd name="connsiteX68" fmla="*/ 59531 w 245268"/>
                <a:gd name="connsiteY68" fmla="*/ 47625 h 280988"/>
                <a:gd name="connsiteX69" fmla="*/ 61912 w 245268"/>
                <a:gd name="connsiteY69" fmla="*/ 40481 h 280988"/>
                <a:gd name="connsiteX70" fmla="*/ 76200 w 245268"/>
                <a:gd name="connsiteY70" fmla="*/ 30956 h 280988"/>
                <a:gd name="connsiteX71" fmla="*/ 95250 w 245268"/>
                <a:gd name="connsiteY71" fmla="*/ 19050 h 280988"/>
                <a:gd name="connsiteX72" fmla="*/ 102393 w 245268"/>
                <a:gd name="connsiteY72" fmla="*/ 14288 h 280988"/>
                <a:gd name="connsiteX73" fmla="*/ 109537 w 245268"/>
                <a:gd name="connsiteY73" fmla="*/ 11906 h 280988"/>
                <a:gd name="connsiteX74" fmla="*/ 119062 w 245268"/>
                <a:gd name="connsiteY74" fmla="*/ 7144 h 280988"/>
                <a:gd name="connsiteX75" fmla="*/ 135731 w 245268"/>
                <a:gd name="connsiteY75" fmla="*/ 2381 h 280988"/>
                <a:gd name="connsiteX76" fmla="*/ 142875 w 245268"/>
                <a:gd name="connsiteY76" fmla="*/ 0 h 280988"/>
                <a:gd name="connsiteX77" fmla="*/ 178593 w 245268"/>
                <a:gd name="connsiteY77" fmla="*/ 2381 h 280988"/>
                <a:gd name="connsiteX78" fmla="*/ 188118 w 245268"/>
                <a:gd name="connsiteY78" fmla="*/ 4763 h 280988"/>
                <a:gd name="connsiteX79" fmla="*/ 202406 w 245268"/>
                <a:gd name="connsiteY79" fmla="*/ 14288 h 280988"/>
                <a:gd name="connsiteX80" fmla="*/ 207168 w 245268"/>
                <a:gd name="connsiteY80" fmla="*/ 21431 h 280988"/>
                <a:gd name="connsiteX81" fmla="*/ 209550 w 245268"/>
                <a:gd name="connsiteY81" fmla="*/ 28575 h 280988"/>
                <a:gd name="connsiteX82" fmla="*/ 214312 w 245268"/>
                <a:gd name="connsiteY82" fmla="*/ 38100 h 280988"/>
                <a:gd name="connsiteX83" fmla="*/ 211931 w 245268"/>
                <a:gd name="connsiteY83" fmla="*/ 61913 h 280988"/>
                <a:gd name="connsiteX84" fmla="*/ 202406 w 245268"/>
                <a:gd name="connsiteY84" fmla="*/ 76200 h 280988"/>
                <a:gd name="connsiteX85" fmla="*/ 197643 w 245268"/>
                <a:gd name="connsiteY85" fmla="*/ 83344 h 280988"/>
                <a:gd name="connsiteX86" fmla="*/ 190500 w 245268"/>
                <a:gd name="connsiteY86" fmla="*/ 92869 h 280988"/>
                <a:gd name="connsiteX87" fmla="*/ 180975 w 245268"/>
                <a:gd name="connsiteY87" fmla="*/ 111919 h 280988"/>
                <a:gd name="connsiteX88" fmla="*/ 178593 w 245268"/>
                <a:gd name="connsiteY88" fmla="*/ 119063 h 280988"/>
                <a:gd name="connsiteX89" fmla="*/ 173831 w 245268"/>
                <a:gd name="connsiteY89" fmla="*/ 126206 h 280988"/>
                <a:gd name="connsiteX90" fmla="*/ 166687 w 245268"/>
                <a:gd name="connsiteY90" fmla="*/ 142875 h 280988"/>
                <a:gd name="connsiteX91" fmla="*/ 164306 w 245268"/>
                <a:gd name="connsiteY91" fmla="*/ 150019 h 280988"/>
                <a:gd name="connsiteX92" fmla="*/ 159543 w 245268"/>
                <a:gd name="connsiteY92" fmla="*/ 166688 h 280988"/>
                <a:gd name="connsiteX93" fmla="*/ 157162 w 245268"/>
                <a:gd name="connsiteY93" fmla="*/ 178594 h 280988"/>
                <a:gd name="connsiteX94" fmla="*/ 154781 w 245268"/>
                <a:gd name="connsiteY94" fmla="*/ 185738 h 280988"/>
                <a:gd name="connsiteX95" fmla="*/ 150018 w 245268"/>
                <a:gd name="connsiteY95" fmla="*/ 204788 h 280988"/>
                <a:gd name="connsiteX96" fmla="*/ 145256 w 245268"/>
                <a:gd name="connsiteY96" fmla="*/ 247650 h 280988"/>
                <a:gd name="connsiteX97" fmla="*/ 140493 w 245268"/>
                <a:gd name="connsiteY97" fmla="*/ 254794 h 280988"/>
                <a:gd name="connsiteX98" fmla="*/ 135731 w 245268"/>
                <a:gd name="connsiteY98" fmla="*/ 269081 h 280988"/>
                <a:gd name="connsiteX99" fmla="*/ 121443 w 245268"/>
                <a:gd name="connsiteY99" fmla="*/ 276225 h 280988"/>
                <a:gd name="connsiteX100" fmla="*/ 104775 w 245268"/>
                <a:gd name="connsiteY100" fmla="*/ 280988 h 280988"/>
                <a:gd name="connsiteX101" fmla="*/ 57150 w 245268"/>
                <a:gd name="connsiteY101" fmla="*/ 278606 h 280988"/>
                <a:gd name="connsiteX102" fmla="*/ 50006 w 245268"/>
                <a:gd name="connsiteY102" fmla="*/ 276225 h 280988"/>
                <a:gd name="connsiteX103" fmla="*/ 47625 w 245268"/>
                <a:gd name="connsiteY103" fmla="*/ 269081 h 280988"/>
                <a:gd name="connsiteX104" fmla="*/ 40481 w 245268"/>
                <a:gd name="connsiteY104" fmla="*/ 266700 h 280988"/>
                <a:gd name="connsiteX105" fmla="*/ 47625 w 245268"/>
                <a:gd name="connsiteY105" fmla="*/ 269081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45268" h="280988">
                  <a:moveTo>
                    <a:pt x="47625" y="269081"/>
                  </a:moveTo>
                  <a:cubicBezTo>
                    <a:pt x="47228" y="267494"/>
                    <a:pt x="51245" y="273606"/>
                    <a:pt x="38100" y="257175"/>
                  </a:cubicBezTo>
                  <a:cubicBezTo>
                    <a:pt x="36312" y="254940"/>
                    <a:pt x="33337" y="254000"/>
                    <a:pt x="30956" y="252413"/>
                  </a:cubicBezTo>
                  <a:cubicBezTo>
                    <a:pt x="29368" y="250032"/>
                    <a:pt x="28025" y="247468"/>
                    <a:pt x="26193" y="245269"/>
                  </a:cubicBezTo>
                  <a:cubicBezTo>
                    <a:pt x="10914" y="226933"/>
                    <a:pt x="26113" y="248719"/>
                    <a:pt x="14287" y="230981"/>
                  </a:cubicBezTo>
                  <a:cubicBezTo>
                    <a:pt x="6853" y="208678"/>
                    <a:pt x="19032" y="241667"/>
                    <a:pt x="4762" y="216694"/>
                  </a:cubicBezTo>
                  <a:cubicBezTo>
                    <a:pt x="3138" y="213852"/>
                    <a:pt x="3280" y="210316"/>
                    <a:pt x="2381" y="207169"/>
                  </a:cubicBezTo>
                  <a:cubicBezTo>
                    <a:pt x="1691" y="204755"/>
                    <a:pt x="794" y="202406"/>
                    <a:pt x="0" y="200025"/>
                  </a:cubicBezTo>
                  <a:cubicBezTo>
                    <a:pt x="1587" y="188119"/>
                    <a:pt x="2889" y="176171"/>
                    <a:pt x="4762" y="164306"/>
                  </a:cubicBezTo>
                  <a:cubicBezTo>
                    <a:pt x="5272" y="161073"/>
                    <a:pt x="5994" y="157845"/>
                    <a:pt x="7143" y="154781"/>
                  </a:cubicBezTo>
                  <a:cubicBezTo>
                    <a:pt x="8389" y="151457"/>
                    <a:pt x="9396" y="147766"/>
                    <a:pt x="11906" y="145256"/>
                  </a:cubicBezTo>
                  <a:cubicBezTo>
                    <a:pt x="15179" y="141984"/>
                    <a:pt x="19961" y="140680"/>
                    <a:pt x="23812" y="138113"/>
                  </a:cubicBezTo>
                  <a:cubicBezTo>
                    <a:pt x="27114" y="135912"/>
                    <a:pt x="29710" y="132581"/>
                    <a:pt x="33337" y="130969"/>
                  </a:cubicBezTo>
                  <a:cubicBezTo>
                    <a:pt x="37035" y="129325"/>
                    <a:pt x="41317" y="129570"/>
                    <a:pt x="45243" y="128588"/>
                  </a:cubicBezTo>
                  <a:cubicBezTo>
                    <a:pt x="47678" y="127979"/>
                    <a:pt x="49973" y="126896"/>
                    <a:pt x="52387" y="126206"/>
                  </a:cubicBezTo>
                  <a:cubicBezTo>
                    <a:pt x="55534" y="125307"/>
                    <a:pt x="58737" y="124619"/>
                    <a:pt x="61912" y="123825"/>
                  </a:cubicBezTo>
                  <a:cubicBezTo>
                    <a:pt x="71437" y="124619"/>
                    <a:pt x="81278" y="123648"/>
                    <a:pt x="90487" y="126206"/>
                  </a:cubicBezTo>
                  <a:cubicBezTo>
                    <a:pt x="96002" y="127738"/>
                    <a:pt x="100012" y="132556"/>
                    <a:pt x="104775" y="135731"/>
                  </a:cubicBezTo>
                  <a:lnTo>
                    <a:pt x="111918" y="140494"/>
                  </a:lnTo>
                  <a:cubicBezTo>
                    <a:pt x="112712" y="142875"/>
                    <a:pt x="113177" y="145393"/>
                    <a:pt x="114300" y="147638"/>
                  </a:cubicBezTo>
                  <a:cubicBezTo>
                    <a:pt x="115580" y="150197"/>
                    <a:pt x="118240" y="152040"/>
                    <a:pt x="119062" y="154781"/>
                  </a:cubicBezTo>
                  <a:cubicBezTo>
                    <a:pt x="120675" y="160157"/>
                    <a:pt x="120342" y="165946"/>
                    <a:pt x="121443" y="171450"/>
                  </a:cubicBezTo>
                  <a:cubicBezTo>
                    <a:pt x="121935" y="173911"/>
                    <a:pt x="123031" y="176213"/>
                    <a:pt x="123825" y="178594"/>
                  </a:cubicBezTo>
                  <a:cubicBezTo>
                    <a:pt x="127454" y="207629"/>
                    <a:pt x="122896" y="188335"/>
                    <a:pt x="130968" y="207169"/>
                  </a:cubicBezTo>
                  <a:cubicBezTo>
                    <a:pt x="131957" y="209476"/>
                    <a:pt x="131782" y="212353"/>
                    <a:pt x="133350" y="214313"/>
                  </a:cubicBezTo>
                  <a:cubicBezTo>
                    <a:pt x="137461" y="219452"/>
                    <a:pt x="144298" y="220026"/>
                    <a:pt x="150018" y="221456"/>
                  </a:cubicBezTo>
                  <a:cubicBezTo>
                    <a:pt x="153987" y="220662"/>
                    <a:pt x="158305" y="220885"/>
                    <a:pt x="161925" y="219075"/>
                  </a:cubicBezTo>
                  <a:cubicBezTo>
                    <a:pt x="164937" y="217569"/>
                    <a:pt x="166481" y="214087"/>
                    <a:pt x="169068" y="211931"/>
                  </a:cubicBezTo>
                  <a:cubicBezTo>
                    <a:pt x="171267" y="210099"/>
                    <a:pt x="174188" y="209193"/>
                    <a:pt x="176212" y="207169"/>
                  </a:cubicBezTo>
                  <a:cubicBezTo>
                    <a:pt x="179806" y="203575"/>
                    <a:pt x="182143" y="198857"/>
                    <a:pt x="185737" y="195263"/>
                  </a:cubicBezTo>
                  <a:cubicBezTo>
                    <a:pt x="189331" y="191669"/>
                    <a:pt x="194049" y="189332"/>
                    <a:pt x="197643" y="185738"/>
                  </a:cubicBezTo>
                  <a:cubicBezTo>
                    <a:pt x="200449" y="182932"/>
                    <a:pt x="201981" y="179019"/>
                    <a:pt x="204787" y="176213"/>
                  </a:cubicBezTo>
                  <a:cubicBezTo>
                    <a:pt x="207593" y="173407"/>
                    <a:pt x="211506" y="171875"/>
                    <a:pt x="214312" y="169069"/>
                  </a:cubicBezTo>
                  <a:cubicBezTo>
                    <a:pt x="223951" y="159430"/>
                    <a:pt x="224930" y="154977"/>
                    <a:pt x="230981" y="142875"/>
                  </a:cubicBezTo>
                  <a:cubicBezTo>
                    <a:pt x="231775" y="138906"/>
                    <a:pt x="232082" y="134809"/>
                    <a:pt x="233362" y="130969"/>
                  </a:cubicBezTo>
                  <a:cubicBezTo>
                    <a:pt x="234485" y="127601"/>
                    <a:pt x="237904" y="124987"/>
                    <a:pt x="238125" y="121444"/>
                  </a:cubicBezTo>
                  <a:cubicBezTo>
                    <a:pt x="238721" y="111905"/>
                    <a:pt x="237618" y="102241"/>
                    <a:pt x="235743" y="92869"/>
                  </a:cubicBezTo>
                  <a:cubicBezTo>
                    <a:pt x="233856" y="83434"/>
                    <a:pt x="223769" y="83322"/>
                    <a:pt x="216693" y="80963"/>
                  </a:cubicBezTo>
                  <a:cubicBezTo>
                    <a:pt x="211023" y="79073"/>
                    <a:pt x="206017" y="77199"/>
                    <a:pt x="200025" y="76200"/>
                  </a:cubicBezTo>
                  <a:cubicBezTo>
                    <a:pt x="193713" y="75148"/>
                    <a:pt x="187325" y="74613"/>
                    <a:pt x="180975" y="73819"/>
                  </a:cubicBezTo>
                  <a:cubicBezTo>
                    <a:pt x="172453" y="75523"/>
                    <a:pt x="168058" y="74830"/>
                    <a:pt x="161925" y="80963"/>
                  </a:cubicBezTo>
                  <a:cubicBezTo>
                    <a:pt x="159901" y="82987"/>
                    <a:pt x="158750" y="85725"/>
                    <a:pt x="157162" y="88106"/>
                  </a:cubicBezTo>
                  <a:cubicBezTo>
                    <a:pt x="151365" y="105499"/>
                    <a:pt x="153618" y="97524"/>
                    <a:pt x="150018" y="111919"/>
                  </a:cubicBezTo>
                  <a:cubicBezTo>
                    <a:pt x="160273" y="152934"/>
                    <a:pt x="149053" y="117133"/>
                    <a:pt x="159543" y="138113"/>
                  </a:cubicBezTo>
                  <a:cubicBezTo>
                    <a:pt x="161455" y="141936"/>
                    <a:pt x="161741" y="146599"/>
                    <a:pt x="164306" y="150019"/>
                  </a:cubicBezTo>
                  <a:cubicBezTo>
                    <a:pt x="164955" y="150884"/>
                    <a:pt x="178580" y="160728"/>
                    <a:pt x="180975" y="161925"/>
                  </a:cubicBezTo>
                  <a:cubicBezTo>
                    <a:pt x="183220" y="163047"/>
                    <a:pt x="185646" y="163870"/>
                    <a:pt x="188118" y="164306"/>
                  </a:cubicBezTo>
                  <a:cubicBezTo>
                    <a:pt x="199173" y="166257"/>
                    <a:pt x="221456" y="169069"/>
                    <a:pt x="221456" y="169069"/>
                  </a:cubicBezTo>
                  <a:cubicBezTo>
                    <a:pt x="236121" y="173957"/>
                    <a:pt x="234291" y="170098"/>
                    <a:pt x="240506" y="180975"/>
                  </a:cubicBezTo>
                  <a:cubicBezTo>
                    <a:pt x="242267" y="184057"/>
                    <a:pt x="243681" y="187325"/>
                    <a:pt x="245268" y="190500"/>
                  </a:cubicBezTo>
                  <a:cubicBezTo>
                    <a:pt x="243681" y="200819"/>
                    <a:pt x="243452" y="211440"/>
                    <a:pt x="240506" y="221456"/>
                  </a:cubicBezTo>
                  <a:cubicBezTo>
                    <a:pt x="238742" y="227453"/>
                    <a:pt x="228775" y="235303"/>
                    <a:pt x="223837" y="238125"/>
                  </a:cubicBezTo>
                  <a:cubicBezTo>
                    <a:pt x="221658" y="239370"/>
                    <a:pt x="219000" y="239517"/>
                    <a:pt x="216693" y="240506"/>
                  </a:cubicBezTo>
                  <a:cubicBezTo>
                    <a:pt x="213430" y="241904"/>
                    <a:pt x="210627" y="244471"/>
                    <a:pt x="207168" y="245269"/>
                  </a:cubicBezTo>
                  <a:cubicBezTo>
                    <a:pt x="200164" y="246885"/>
                    <a:pt x="192881" y="246856"/>
                    <a:pt x="185737" y="247650"/>
                  </a:cubicBezTo>
                  <a:cubicBezTo>
                    <a:pt x="168275" y="246856"/>
                    <a:pt x="150723" y="247199"/>
                    <a:pt x="133350" y="245269"/>
                  </a:cubicBezTo>
                  <a:cubicBezTo>
                    <a:pt x="129101" y="244797"/>
                    <a:pt x="125446" y="242007"/>
                    <a:pt x="121443" y="240506"/>
                  </a:cubicBezTo>
                  <a:cubicBezTo>
                    <a:pt x="114611" y="237944"/>
                    <a:pt x="112281" y="237620"/>
                    <a:pt x="104775" y="235744"/>
                  </a:cubicBezTo>
                  <a:cubicBezTo>
                    <a:pt x="100012" y="232569"/>
                    <a:pt x="93921" y="230798"/>
                    <a:pt x="90487" y="226219"/>
                  </a:cubicBezTo>
                  <a:cubicBezTo>
                    <a:pt x="88866" y="224057"/>
                    <a:pt x="80324" y="213036"/>
                    <a:pt x="78581" y="209550"/>
                  </a:cubicBezTo>
                  <a:cubicBezTo>
                    <a:pt x="68730" y="189846"/>
                    <a:pt x="85077" y="215719"/>
                    <a:pt x="71437" y="195263"/>
                  </a:cubicBezTo>
                  <a:cubicBezTo>
                    <a:pt x="61815" y="166392"/>
                    <a:pt x="70707" y="195547"/>
                    <a:pt x="64293" y="166688"/>
                  </a:cubicBezTo>
                  <a:cubicBezTo>
                    <a:pt x="63748" y="164238"/>
                    <a:pt x="62602" y="161958"/>
                    <a:pt x="61912" y="159544"/>
                  </a:cubicBezTo>
                  <a:cubicBezTo>
                    <a:pt x="61013" y="156397"/>
                    <a:pt x="60173" y="153228"/>
                    <a:pt x="59531" y="150019"/>
                  </a:cubicBezTo>
                  <a:cubicBezTo>
                    <a:pt x="58428" y="144505"/>
                    <a:pt x="55275" y="123877"/>
                    <a:pt x="54768" y="119063"/>
                  </a:cubicBezTo>
                  <a:cubicBezTo>
                    <a:pt x="53767" y="109558"/>
                    <a:pt x="53293" y="100003"/>
                    <a:pt x="52387" y="90488"/>
                  </a:cubicBezTo>
                  <a:cubicBezTo>
                    <a:pt x="51706" y="83332"/>
                    <a:pt x="50800" y="76200"/>
                    <a:pt x="50006" y="69056"/>
                  </a:cubicBezTo>
                  <a:cubicBezTo>
                    <a:pt x="50800" y="64294"/>
                    <a:pt x="50426" y="59181"/>
                    <a:pt x="52387" y="54769"/>
                  </a:cubicBezTo>
                  <a:cubicBezTo>
                    <a:pt x="53755" y="51692"/>
                    <a:pt x="57663" y="50427"/>
                    <a:pt x="59531" y="47625"/>
                  </a:cubicBezTo>
                  <a:cubicBezTo>
                    <a:pt x="60923" y="45536"/>
                    <a:pt x="60137" y="42256"/>
                    <a:pt x="61912" y="40481"/>
                  </a:cubicBezTo>
                  <a:cubicBezTo>
                    <a:pt x="65959" y="36434"/>
                    <a:pt x="72153" y="35003"/>
                    <a:pt x="76200" y="30956"/>
                  </a:cubicBezTo>
                  <a:cubicBezTo>
                    <a:pt x="88734" y="18422"/>
                    <a:pt x="77210" y="28070"/>
                    <a:pt x="95250" y="19050"/>
                  </a:cubicBezTo>
                  <a:cubicBezTo>
                    <a:pt x="97809" y="17770"/>
                    <a:pt x="99834" y="15568"/>
                    <a:pt x="102393" y="14288"/>
                  </a:cubicBezTo>
                  <a:cubicBezTo>
                    <a:pt x="104638" y="13165"/>
                    <a:pt x="107230" y="12895"/>
                    <a:pt x="109537" y="11906"/>
                  </a:cubicBezTo>
                  <a:cubicBezTo>
                    <a:pt x="112800" y="10508"/>
                    <a:pt x="115799" y="8542"/>
                    <a:pt x="119062" y="7144"/>
                  </a:cubicBezTo>
                  <a:cubicBezTo>
                    <a:pt x="124766" y="4700"/>
                    <a:pt x="129697" y="4105"/>
                    <a:pt x="135731" y="2381"/>
                  </a:cubicBezTo>
                  <a:cubicBezTo>
                    <a:pt x="138145" y="1691"/>
                    <a:pt x="140494" y="794"/>
                    <a:pt x="142875" y="0"/>
                  </a:cubicBezTo>
                  <a:cubicBezTo>
                    <a:pt x="154781" y="794"/>
                    <a:pt x="166726" y="1132"/>
                    <a:pt x="178593" y="2381"/>
                  </a:cubicBezTo>
                  <a:cubicBezTo>
                    <a:pt x="181848" y="2724"/>
                    <a:pt x="185276" y="3139"/>
                    <a:pt x="188118" y="4763"/>
                  </a:cubicBezTo>
                  <a:cubicBezTo>
                    <a:pt x="213093" y="19034"/>
                    <a:pt x="180099" y="6850"/>
                    <a:pt x="202406" y="14288"/>
                  </a:cubicBezTo>
                  <a:cubicBezTo>
                    <a:pt x="203993" y="16669"/>
                    <a:pt x="205888" y="18872"/>
                    <a:pt x="207168" y="21431"/>
                  </a:cubicBezTo>
                  <a:cubicBezTo>
                    <a:pt x="208291" y="23676"/>
                    <a:pt x="208561" y="26268"/>
                    <a:pt x="209550" y="28575"/>
                  </a:cubicBezTo>
                  <a:cubicBezTo>
                    <a:pt x="210948" y="31838"/>
                    <a:pt x="212725" y="34925"/>
                    <a:pt x="214312" y="38100"/>
                  </a:cubicBezTo>
                  <a:cubicBezTo>
                    <a:pt x="213518" y="46038"/>
                    <a:pt x="214310" y="54299"/>
                    <a:pt x="211931" y="61913"/>
                  </a:cubicBezTo>
                  <a:cubicBezTo>
                    <a:pt x="210224" y="67376"/>
                    <a:pt x="205581" y="71438"/>
                    <a:pt x="202406" y="76200"/>
                  </a:cubicBezTo>
                  <a:cubicBezTo>
                    <a:pt x="200818" y="78581"/>
                    <a:pt x="199360" y="81054"/>
                    <a:pt x="197643" y="83344"/>
                  </a:cubicBezTo>
                  <a:cubicBezTo>
                    <a:pt x="195262" y="86519"/>
                    <a:pt x="192500" y="89441"/>
                    <a:pt x="190500" y="92869"/>
                  </a:cubicBezTo>
                  <a:cubicBezTo>
                    <a:pt x="186923" y="99001"/>
                    <a:pt x="183221" y="105184"/>
                    <a:pt x="180975" y="111919"/>
                  </a:cubicBezTo>
                  <a:cubicBezTo>
                    <a:pt x="180181" y="114300"/>
                    <a:pt x="179716" y="116818"/>
                    <a:pt x="178593" y="119063"/>
                  </a:cubicBezTo>
                  <a:cubicBezTo>
                    <a:pt x="177313" y="121622"/>
                    <a:pt x="175418" y="123825"/>
                    <a:pt x="173831" y="126206"/>
                  </a:cubicBezTo>
                  <a:cubicBezTo>
                    <a:pt x="168247" y="142960"/>
                    <a:pt x="175515" y="122277"/>
                    <a:pt x="166687" y="142875"/>
                  </a:cubicBezTo>
                  <a:cubicBezTo>
                    <a:pt x="165698" y="145182"/>
                    <a:pt x="165027" y="147615"/>
                    <a:pt x="164306" y="150019"/>
                  </a:cubicBezTo>
                  <a:cubicBezTo>
                    <a:pt x="162645" y="155554"/>
                    <a:pt x="160945" y="161082"/>
                    <a:pt x="159543" y="166688"/>
                  </a:cubicBezTo>
                  <a:cubicBezTo>
                    <a:pt x="158561" y="170614"/>
                    <a:pt x="158144" y="174668"/>
                    <a:pt x="157162" y="178594"/>
                  </a:cubicBezTo>
                  <a:cubicBezTo>
                    <a:pt x="156553" y="181029"/>
                    <a:pt x="155441" y="183316"/>
                    <a:pt x="154781" y="185738"/>
                  </a:cubicBezTo>
                  <a:cubicBezTo>
                    <a:pt x="153059" y="192053"/>
                    <a:pt x="150018" y="204788"/>
                    <a:pt x="150018" y="204788"/>
                  </a:cubicBezTo>
                  <a:cubicBezTo>
                    <a:pt x="149721" y="209242"/>
                    <a:pt x="150936" y="236289"/>
                    <a:pt x="145256" y="247650"/>
                  </a:cubicBezTo>
                  <a:cubicBezTo>
                    <a:pt x="143976" y="250210"/>
                    <a:pt x="142081" y="252413"/>
                    <a:pt x="140493" y="254794"/>
                  </a:cubicBezTo>
                  <a:cubicBezTo>
                    <a:pt x="138906" y="259556"/>
                    <a:pt x="140493" y="267493"/>
                    <a:pt x="135731" y="269081"/>
                  </a:cubicBezTo>
                  <a:cubicBezTo>
                    <a:pt x="117770" y="275070"/>
                    <a:pt x="139912" y="266991"/>
                    <a:pt x="121443" y="276225"/>
                  </a:cubicBezTo>
                  <a:cubicBezTo>
                    <a:pt x="118029" y="277932"/>
                    <a:pt x="107824" y="280226"/>
                    <a:pt x="104775" y="280988"/>
                  </a:cubicBezTo>
                  <a:cubicBezTo>
                    <a:pt x="88900" y="280194"/>
                    <a:pt x="72985" y="279983"/>
                    <a:pt x="57150" y="278606"/>
                  </a:cubicBezTo>
                  <a:cubicBezTo>
                    <a:pt x="54649" y="278389"/>
                    <a:pt x="51781" y="278000"/>
                    <a:pt x="50006" y="276225"/>
                  </a:cubicBezTo>
                  <a:cubicBezTo>
                    <a:pt x="48231" y="274450"/>
                    <a:pt x="49400" y="270856"/>
                    <a:pt x="47625" y="269081"/>
                  </a:cubicBezTo>
                  <a:cubicBezTo>
                    <a:pt x="45850" y="267306"/>
                    <a:pt x="42726" y="267822"/>
                    <a:pt x="40481" y="266700"/>
                  </a:cubicBezTo>
                  <a:cubicBezTo>
                    <a:pt x="39477" y="266198"/>
                    <a:pt x="48022" y="270668"/>
                    <a:pt x="47625" y="269081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90800" y="48768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Immuno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-dominant regions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monomeric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LcrV (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rV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33" name="Group 197"/>
          <p:cNvGrpSpPr/>
          <p:nvPr/>
        </p:nvGrpSpPr>
        <p:grpSpPr>
          <a:xfrm>
            <a:off x="6627747" y="1272038"/>
            <a:ext cx="535053" cy="328162"/>
            <a:chOff x="5903847" y="1305632"/>
            <a:chExt cx="535053" cy="328162"/>
          </a:xfrm>
        </p:grpSpPr>
        <p:sp>
          <p:nvSpPr>
            <p:cNvPr id="134" name="Rounded Rectangle 3"/>
            <p:cNvSpPr/>
            <p:nvPr/>
          </p:nvSpPr>
          <p:spPr>
            <a:xfrm rot="5400000">
              <a:off x="6196366" y="1357666"/>
              <a:ext cx="294568" cy="190500"/>
            </a:xfrm>
            <a:prstGeom prst="roundRect">
              <a:avLst>
                <a:gd name="adj" fmla="val 4791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0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6003131" y="1381125"/>
              <a:ext cx="247650" cy="171931"/>
            </a:xfrm>
            <a:custGeom>
              <a:avLst/>
              <a:gdLst>
                <a:gd name="connsiteX0" fmla="*/ 0 w 247650"/>
                <a:gd name="connsiteY0" fmla="*/ 145256 h 171931"/>
                <a:gd name="connsiteX1" fmla="*/ 145257 w 247650"/>
                <a:gd name="connsiteY1" fmla="*/ 114300 h 171931"/>
                <a:gd name="connsiteX2" fmla="*/ 159544 w 247650"/>
                <a:gd name="connsiteY2" fmla="*/ 123825 h 171931"/>
                <a:gd name="connsiteX3" fmla="*/ 161925 w 247650"/>
                <a:gd name="connsiteY3" fmla="*/ 135731 h 171931"/>
                <a:gd name="connsiteX4" fmla="*/ 159544 w 247650"/>
                <a:gd name="connsiteY4" fmla="*/ 154781 h 171931"/>
                <a:gd name="connsiteX5" fmla="*/ 150019 w 247650"/>
                <a:gd name="connsiteY5" fmla="*/ 171450 h 171931"/>
                <a:gd name="connsiteX6" fmla="*/ 130969 w 247650"/>
                <a:gd name="connsiteY6" fmla="*/ 169069 h 171931"/>
                <a:gd name="connsiteX7" fmla="*/ 116682 w 247650"/>
                <a:gd name="connsiteY7" fmla="*/ 154781 h 171931"/>
                <a:gd name="connsiteX8" fmla="*/ 114300 w 247650"/>
                <a:gd name="connsiteY8" fmla="*/ 147638 h 171931"/>
                <a:gd name="connsiteX9" fmla="*/ 111919 w 247650"/>
                <a:gd name="connsiteY9" fmla="*/ 133350 h 171931"/>
                <a:gd name="connsiteX10" fmla="*/ 109538 w 247650"/>
                <a:gd name="connsiteY10" fmla="*/ 123825 h 171931"/>
                <a:gd name="connsiteX11" fmla="*/ 111919 w 247650"/>
                <a:gd name="connsiteY11" fmla="*/ 102394 h 171931"/>
                <a:gd name="connsiteX12" fmla="*/ 114300 w 247650"/>
                <a:gd name="connsiteY12" fmla="*/ 95250 h 171931"/>
                <a:gd name="connsiteX13" fmla="*/ 130969 w 247650"/>
                <a:gd name="connsiteY13" fmla="*/ 85725 h 171931"/>
                <a:gd name="connsiteX14" fmla="*/ 145257 w 247650"/>
                <a:gd name="connsiteY14" fmla="*/ 80963 h 171931"/>
                <a:gd name="connsiteX15" fmla="*/ 166688 w 247650"/>
                <a:gd name="connsiteY15" fmla="*/ 83344 h 171931"/>
                <a:gd name="connsiteX16" fmla="*/ 173832 w 247650"/>
                <a:gd name="connsiteY16" fmla="*/ 90488 h 171931"/>
                <a:gd name="connsiteX17" fmla="*/ 178594 w 247650"/>
                <a:gd name="connsiteY17" fmla="*/ 104775 h 171931"/>
                <a:gd name="connsiteX18" fmla="*/ 176213 w 247650"/>
                <a:gd name="connsiteY18" fmla="*/ 114300 h 171931"/>
                <a:gd name="connsiteX19" fmla="*/ 169069 w 247650"/>
                <a:gd name="connsiteY19" fmla="*/ 109538 h 171931"/>
                <a:gd name="connsiteX20" fmla="*/ 154782 w 247650"/>
                <a:gd name="connsiteY20" fmla="*/ 97631 h 171931"/>
                <a:gd name="connsiteX21" fmla="*/ 152400 w 247650"/>
                <a:gd name="connsiteY21" fmla="*/ 90488 h 171931"/>
                <a:gd name="connsiteX22" fmla="*/ 147638 w 247650"/>
                <a:gd name="connsiteY22" fmla="*/ 83344 h 171931"/>
                <a:gd name="connsiteX23" fmla="*/ 142875 w 247650"/>
                <a:gd name="connsiteY23" fmla="*/ 69056 h 171931"/>
                <a:gd name="connsiteX24" fmla="*/ 150019 w 247650"/>
                <a:gd name="connsiteY24" fmla="*/ 50006 h 171931"/>
                <a:gd name="connsiteX25" fmla="*/ 164307 w 247650"/>
                <a:gd name="connsiteY25" fmla="*/ 40481 h 171931"/>
                <a:gd name="connsiteX26" fmla="*/ 200025 w 247650"/>
                <a:gd name="connsiteY26" fmla="*/ 50006 h 171931"/>
                <a:gd name="connsiteX27" fmla="*/ 197644 w 247650"/>
                <a:gd name="connsiteY27" fmla="*/ 66675 h 171931"/>
                <a:gd name="connsiteX28" fmla="*/ 180975 w 247650"/>
                <a:gd name="connsiteY28" fmla="*/ 64294 h 171931"/>
                <a:gd name="connsiteX29" fmla="*/ 171450 w 247650"/>
                <a:gd name="connsiteY29" fmla="*/ 52388 h 171931"/>
                <a:gd name="connsiteX30" fmla="*/ 166688 w 247650"/>
                <a:gd name="connsiteY30" fmla="*/ 45244 h 171931"/>
                <a:gd name="connsiteX31" fmla="*/ 169069 w 247650"/>
                <a:gd name="connsiteY31" fmla="*/ 14288 h 171931"/>
                <a:gd name="connsiteX32" fmla="*/ 176213 w 247650"/>
                <a:gd name="connsiteY32" fmla="*/ 11906 h 171931"/>
                <a:gd name="connsiteX33" fmla="*/ 202407 w 247650"/>
                <a:gd name="connsiteY33" fmla="*/ 14288 h 171931"/>
                <a:gd name="connsiteX34" fmla="*/ 211932 w 247650"/>
                <a:gd name="connsiteY34" fmla="*/ 23813 h 171931"/>
                <a:gd name="connsiteX35" fmla="*/ 204788 w 247650"/>
                <a:gd name="connsiteY35" fmla="*/ 26194 h 171931"/>
                <a:gd name="connsiteX36" fmla="*/ 183357 w 247650"/>
                <a:gd name="connsiteY36" fmla="*/ 16669 h 171931"/>
                <a:gd name="connsiteX37" fmla="*/ 185738 w 247650"/>
                <a:gd name="connsiteY37" fmla="*/ 4763 h 171931"/>
                <a:gd name="connsiteX38" fmla="*/ 247650 w 247650"/>
                <a:gd name="connsiteY38" fmla="*/ 2381 h 171931"/>
                <a:gd name="connsiteX39" fmla="*/ 240507 w 247650"/>
                <a:gd name="connsiteY39" fmla="*/ 0 h 17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7650" h="171931">
                  <a:moveTo>
                    <a:pt x="0" y="145256"/>
                  </a:moveTo>
                  <a:cubicBezTo>
                    <a:pt x="48419" y="134937"/>
                    <a:pt x="96191" y="120891"/>
                    <a:pt x="145257" y="114300"/>
                  </a:cubicBezTo>
                  <a:cubicBezTo>
                    <a:pt x="150930" y="113538"/>
                    <a:pt x="159544" y="123825"/>
                    <a:pt x="159544" y="123825"/>
                  </a:cubicBezTo>
                  <a:cubicBezTo>
                    <a:pt x="160338" y="127794"/>
                    <a:pt x="161925" y="131684"/>
                    <a:pt x="161925" y="135731"/>
                  </a:cubicBezTo>
                  <a:cubicBezTo>
                    <a:pt x="161925" y="142130"/>
                    <a:pt x="161096" y="148573"/>
                    <a:pt x="159544" y="154781"/>
                  </a:cubicBezTo>
                  <a:cubicBezTo>
                    <a:pt x="158335" y="159617"/>
                    <a:pt x="152854" y="167197"/>
                    <a:pt x="150019" y="171450"/>
                  </a:cubicBezTo>
                  <a:cubicBezTo>
                    <a:pt x="143669" y="170656"/>
                    <a:pt x="136693" y="171931"/>
                    <a:pt x="130969" y="169069"/>
                  </a:cubicBezTo>
                  <a:cubicBezTo>
                    <a:pt x="124945" y="166057"/>
                    <a:pt x="116682" y="154781"/>
                    <a:pt x="116682" y="154781"/>
                  </a:cubicBezTo>
                  <a:cubicBezTo>
                    <a:pt x="115888" y="152400"/>
                    <a:pt x="114845" y="150088"/>
                    <a:pt x="114300" y="147638"/>
                  </a:cubicBezTo>
                  <a:cubicBezTo>
                    <a:pt x="113252" y="142925"/>
                    <a:pt x="112866" y="138085"/>
                    <a:pt x="111919" y="133350"/>
                  </a:cubicBezTo>
                  <a:cubicBezTo>
                    <a:pt x="111277" y="130141"/>
                    <a:pt x="110332" y="127000"/>
                    <a:pt x="109538" y="123825"/>
                  </a:cubicBezTo>
                  <a:cubicBezTo>
                    <a:pt x="110332" y="116681"/>
                    <a:pt x="110737" y="109484"/>
                    <a:pt x="111919" y="102394"/>
                  </a:cubicBezTo>
                  <a:cubicBezTo>
                    <a:pt x="112332" y="99918"/>
                    <a:pt x="112732" y="97210"/>
                    <a:pt x="114300" y="95250"/>
                  </a:cubicBezTo>
                  <a:cubicBezTo>
                    <a:pt x="116320" y="92725"/>
                    <a:pt x="128904" y="86551"/>
                    <a:pt x="130969" y="85725"/>
                  </a:cubicBezTo>
                  <a:cubicBezTo>
                    <a:pt x="135630" y="83861"/>
                    <a:pt x="145257" y="80963"/>
                    <a:pt x="145257" y="80963"/>
                  </a:cubicBezTo>
                  <a:cubicBezTo>
                    <a:pt x="152401" y="81757"/>
                    <a:pt x="159869" y="81071"/>
                    <a:pt x="166688" y="83344"/>
                  </a:cubicBezTo>
                  <a:cubicBezTo>
                    <a:pt x="169883" y="84409"/>
                    <a:pt x="172197" y="87544"/>
                    <a:pt x="173832" y="90488"/>
                  </a:cubicBezTo>
                  <a:cubicBezTo>
                    <a:pt x="176270" y="94876"/>
                    <a:pt x="178594" y="104775"/>
                    <a:pt x="178594" y="104775"/>
                  </a:cubicBezTo>
                  <a:cubicBezTo>
                    <a:pt x="177800" y="107950"/>
                    <a:pt x="179140" y="112836"/>
                    <a:pt x="176213" y="114300"/>
                  </a:cubicBezTo>
                  <a:cubicBezTo>
                    <a:pt x="173653" y="115580"/>
                    <a:pt x="171268" y="111370"/>
                    <a:pt x="169069" y="109538"/>
                  </a:cubicBezTo>
                  <a:cubicBezTo>
                    <a:pt x="150721" y="94249"/>
                    <a:pt x="172528" y="109464"/>
                    <a:pt x="154782" y="97631"/>
                  </a:cubicBezTo>
                  <a:cubicBezTo>
                    <a:pt x="153988" y="95250"/>
                    <a:pt x="153523" y="92733"/>
                    <a:pt x="152400" y="90488"/>
                  </a:cubicBezTo>
                  <a:cubicBezTo>
                    <a:pt x="151120" y="87928"/>
                    <a:pt x="148800" y="85959"/>
                    <a:pt x="147638" y="83344"/>
                  </a:cubicBezTo>
                  <a:cubicBezTo>
                    <a:pt x="145599" y="78756"/>
                    <a:pt x="142875" y="69056"/>
                    <a:pt x="142875" y="69056"/>
                  </a:cubicBezTo>
                  <a:cubicBezTo>
                    <a:pt x="144316" y="61854"/>
                    <a:pt x="144075" y="55207"/>
                    <a:pt x="150019" y="50006"/>
                  </a:cubicBezTo>
                  <a:cubicBezTo>
                    <a:pt x="154327" y="46237"/>
                    <a:pt x="164307" y="40481"/>
                    <a:pt x="164307" y="40481"/>
                  </a:cubicBezTo>
                  <a:cubicBezTo>
                    <a:pt x="165579" y="40579"/>
                    <a:pt x="198519" y="34944"/>
                    <a:pt x="200025" y="50006"/>
                  </a:cubicBezTo>
                  <a:cubicBezTo>
                    <a:pt x="200583" y="55591"/>
                    <a:pt x="198438" y="61119"/>
                    <a:pt x="197644" y="66675"/>
                  </a:cubicBezTo>
                  <a:cubicBezTo>
                    <a:pt x="192088" y="65881"/>
                    <a:pt x="186351" y="65907"/>
                    <a:pt x="180975" y="64294"/>
                  </a:cubicBezTo>
                  <a:cubicBezTo>
                    <a:pt x="171533" y="61461"/>
                    <a:pt x="174922" y="59332"/>
                    <a:pt x="171450" y="52388"/>
                  </a:cubicBezTo>
                  <a:cubicBezTo>
                    <a:pt x="170170" y="49828"/>
                    <a:pt x="168275" y="47625"/>
                    <a:pt x="166688" y="45244"/>
                  </a:cubicBezTo>
                  <a:cubicBezTo>
                    <a:pt x="167482" y="34925"/>
                    <a:pt x="166226" y="24239"/>
                    <a:pt x="169069" y="14288"/>
                  </a:cubicBezTo>
                  <a:cubicBezTo>
                    <a:pt x="169759" y="11874"/>
                    <a:pt x="173703" y="11906"/>
                    <a:pt x="176213" y="11906"/>
                  </a:cubicBezTo>
                  <a:cubicBezTo>
                    <a:pt x="184980" y="11906"/>
                    <a:pt x="193676" y="13494"/>
                    <a:pt x="202407" y="14288"/>
                  </a:cubicBezTo>
                  <a:cubicBezTo>
                    <a:pt x="205129" y="15195"/>
                    <a:pt x="215560" y="16556"/>
                    <a:pt x="211932" y="23813"/>
                  </a:cubicBezTo>
                  <a:cubicBezTo>
                    <a:pt x="210810" y="26058"/>
                    <a:pt x="207169" y="25400"/>
                    <a:pt x="204788" y="26194"/>
                  </a:cubicBezTo>
                  <a:cubicBezTo>
                    <a:pt x="199024" y="25233"/>
                    <a:pt x="185652" y="25851"/>
                    <a:pt x="183357" y="16669"/>
                  </a:cubicBezTo>
                  <a:cubicBezTo>
                    <a:pt x="182375" y="12743"/>
                    <a:pt x="181787" y="5641"/>
                    <a:pt x="185738" y="4763"/>
                  </a:cubicBezTo>
                  <a:cubicBezTo>
                    <a:pt x="205899" y="283"/>
                    <a:pt x="227013" y="3175"/>
                    <a:pt x="247650" y="2381"/>
                  </a:cubicBezTo>
                  <a:lnTo>
                    <a:pt x="24050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rot="19411570">
              <a:off x="5903847" y="1450914"/>
              <a:ext cx="182880" cy="1828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127000" prstMaterial="softEdge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97"/>
          <p:cNvGrpSpPr/>
          <p:nvPr/>
        </p:nvGrpSpPr>
        <p:grpSpPr>
          <a:xfrm>
            <a:off x="7313547" y="1295400"/>
            <a:ext cx="535053" cy="328162"/>
            <a:chOff x="5903847" y="1305632"/>
            <a:chExt cx="535053" cy="328162"/>
          </a:xfrm>
        </p:grpSpPr>
        <p:sp>
          <p:nvSpPr>
            <p:cNvPr id="153" name="Rounded Rectangle 3"/>
            <p:cNvSpPr/>
            <p:nvPr/>
          </p:nvSpPr>
          <p:spPr>
            <a:xfrm rot="5400000">
              <a:off x="6196366" y="1357666"/>
              <a:ext cx="294568" cy="190500"/>
            </a:xfrm>
            <a:prstGeom prst="roundRect">
              <a:avLst>
                <a:gd name="adj" fmla="val 4791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0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6003131" y="1381125"/>
              <a:ext cx="247650" cy="171931"/>
            </a:xfrm>
            <a:custGeom>
              <a:avLst/>
              <a:gdLst>
                <a:gd name="connsiteX0" fmla="*/ 0 w 247650"/>
                <a:gd name="connsiteY0" fmla="*/ 145256 h 171931"/>
                <a:gd name="connsiteX1" fmla="*/ 145257 w 247650"/>
                <a:gd name="connsiteY1" fmla="*/ 114300 h 171931"/>
                <a:gd name="connsiteX2" fmla="*/ 159544 w 247650"/>
                <a:gd name="connsiteY2" fmla="*/ 123825 h 171931"/>
                <a:gd name="connsiteX3" fmla="*/ 161925 w 247650"/>
                <a:gd name="connsiteY3" fmla="*/ 135731 h 171931"/>
                <a:gd name="connsiteX4" fmla="*/ 159544 w 247650"/>
                <a:gd name="connsiteY4" fmla="*/ 154781 h 171931"/>
                <a:gd name="connsiteX5" fmla="*/ 150019 w 247650"/>
                <a:gd name="connsiteY5" fmla="*/ 171450 h 171931"/>
                <a:gd name="connsiteX6" fmla="*/ 130969 w 247650"/>
                <a:gd name="connsiteY6" fmla="*/ 169069 h 171931"/>
                <a:gd name="connsiteX7" fmla="*/ 116682 w 247650"/>
                <a:gd name="connsiteY7" fmla="*/ 154781 h 171931"/>
                <a:gd name="connsiteX8" fmla="*/ 114300 w 247650"/>
                <a:gd name="connsiteY8" fmla="*/ 147638 h 171931"/>
                <a:gd name="connsiteX9" fmla="*/ 111919 w 247650"/>
                <a:gd name="connsiteY9" fmla="*/ 133350 h 171931"/>
                <a:gd name="connsiteX10" fmla="*/ 109538 w 247650"/>
                <a:gd name="connsiteY10" fmla="*/ 123825 h 171931"/>
                <a:gd name="connsiteX11" fmla="*/ 111919 w 247650"/>
                <a:gd name="connsiteY11" fmla="*/ 102394 h 171931"/>
                <a:gd name="connsiteX12" fmla="*/ 114300 w 247650"/>
                <a:gd name="connsiteY12" fmla="*/ 95250 h 171931"/>
                <a:gd name="connsiteX13" fmla="*/ 130969 w 247650"/>
                <a:gd name="connsiteY13" fmla="*/ 85725 h 171931"/>
                <a:gd name="connsiteX14" fmla="*/ 145257 w 247650"/>
                <a:gd name="connsiteY14" fmla="*/ 80963 h 171931"/>
                <a:gd name="connsiteX15" fmla="*/ 166688 w 247650"/>
                <a:gd name="connsiteY15" fmla="*/ 83344 h 171931"/>
                <a:gd name="connsiteX16" fmla="*/ 173832 w 247650"/>
                <a:gd name="connsiteY16" fmla="*/ 90488 h 171931"/>
                <a:gd name="connsiteX17" fmla="*/ 178594 w 247650"/>
                <a:gd name="connsiteY17" fmla="*/ 104775 h 171931"/>
                <a:gd name="connsiteX18" fmla="*/ 176213 w 247650"/>
                <a:gd name="connsiteY18" fmla="*/ 114300 h 171931"/>
                <a:gd name="connsiteX19" fmla="*/ 169069 w 247650"/>
                <a:gd name="connsiteY19" fmla="*/ 109538 h 171931"/>
                <a:gd name="connsiteX20" fmla="*/ 154782 w 247650"/>
                <a:gd name="connsiteY20" fmla="*/ 97631 h 171931"/>
                <a:gd name="connsiteX21" fmla="*/ 152400 w 247650"/>
                <a:gd name="connsiteY21" fmla="*/ 90488 h 171931"/>
                <a:gd name="connsiteX22" fmla="*/ 147638 w 247650"/>
                <a:gd name="connsiteY22" fmla="*/ 83344 h 171931"/>
                <a:gd name="connsiteX23" fmla="*/ 142875 w 247650"/>
                <a:gd name="connsiteY23" fmla="*/ 69056 h 171931"/>
                <a:gd name="connsiteX24" fmla="*/ 150019 w 247650"/>
                <a:gd name="connsiteY24" fmla="*/ 50006 h 171931"/>
                <a:gd name="connsiteX25" fmla="*/ 164307 w 247650"/>
                <a:gd name="connsiteY25" fmla="*/ 40481 h 171931"/>
                <a:gd name="connsiteX26" fmla="*/ 200025 w 247650"/>
                <a:gd name="connsiteY26" fmla="*/ 50006 h 171931"/>
                <a:gd name="connsiteX27" fmla="*/ 197644 w 247650"/>
                <a:gd name="connsiteY27" fmla="*/ 66675 h 171931"/>
                <a:gd name="connsiteX28" fmla="*/ 180975 w 247650"/>
                <a:gd name="connsiteY28" fmla="*/ 64294 h 171931"/>
                <a:gd name="connsiteX29" fmla="*/ 171450 w 247650"/>
                <a:gd name="connsiteY29" fmla="*/ 52388 h 171931"/>
                <a:gd name="connsiteX30" fmla="*/ 166688 w 247650"/>
                <a:gd name="connsiteY30" fmla="*/ 45244 h 171931"/>
                <a:gd name="connsiteX31" fmla="*/ 169069 w 247650"/>
                <a:gd name="connsiteY31" fmla="*/ 14288 h 171931"/>
                <a:gd name="connsiteX32" fmla="*/ 176213 w 247650"/>
                <a:gd name="connsiteY32" fmla="*/ 11906 h 171931"/>
                <a:gd name="connsiteX33" fmla="*/ 202407 w 247650"/>
                <a:gd name="connsiteY33" fmla="*/ 14288 h 171931"/>
                <a:gd name="connsiteX34" fmla="*/ 211932 w 247650"/>
                <a:gd name="connsiteY34" fmla="*/ 23813 h 171931"/>
                <a:gd name="connsiteX35" fmla="*/ 204788 w 247650"/>
                <a:gd name="connsiteY35" fmla="*/ 26194 h 171931"/>
                <a:gd name="connsiteX36" fmla="*/ 183357 w 247650"/>
                <a:gd name="connsiteY36" fmla="*/ 16669 h 171931"/>
                <a:gd name="connsiteX37" fmla="*/ 185738 w 247650"/>
                <a:gd name="connsiteY37" fmla="*/ 4763 h 171931"/>
                <a:gd name="connsiteX38" fmla="*/ 247650 w 247650"/>
                <a:gd name="connsiteY38" fmla="*/ 2381 h 171931"/>
                <a:gd name="connsiteX39" fmla="*/ 240507 w 247650"/>
                <a:gd name="connsiteY39" fmla="*/ 0 h 17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7650" h="171931">
                  <a:moveTo>
                    <a:pt x="0" y="145256"/>
                  </a:moveTo>
                  <a:cubicBezTo>
                    <a:pt x="48419" y="134937"/>
                    <a:pt x="96191" y="120891"/>
                    <a:pt x="145257" y="114300"/>
                  </a:cubicBezTo>
                  <a:cubicBezTo>
                    <a:pt x="150930" y="113538"/>
                    <a:pt x="159544" y="123825"/>
                    <a:pt x="159544" y="123825"/>
                  </a:cubicBezTo>
                  <a:cubicBezTo>
                    <a:pt x="160338" y="127794"/>
                    <a:pt x="161925" y="131684"/>
                    <a:pt x="161925" y="135731"/>
                  </a:cubicBezTo>
                  <a:cubicBezTo>
                    <a:pt x="161925" y="142130"/>
                    <a:pt x="161096" y="148573"/>
                    <a:pt x="159544" y="154781"/>
                  </a:cubicBezTo>
                  <a:cubicBezTo>
                    <a:pt x="158335" y="159617"/>
                    <a:pt x="152854" y="167197"/>
                    <a:pt x="150019" y="171450"/>
                  </a:cubicBezTo>
                  <a:cubicBezTo>
                    <a:pt x="143669" y="170656"/>
                    <a:pt x="136693" y="171931"/>
                    <a:pt x="130969" y="169069"/>
                  </a:cubicBezTo>
                  <a:cubicBezTo>
                    <a:pt x="124945" y="166057"/>
                    <a:pt x="116682" y="154781"/>
                    <a:pt x="116682" y="154781"/>
                  </a:cubicBezTo>
                  <a:cubicBezTo>
                    <a:pt x="115888" y="152400"/>
                    <a:pt x="114845" y="150088"/>
                    <a:pt x="114300" y="147638"/>
                  </a:cubicBezTo>
                  <a:cubicBezTo>
                    <a:pt x="113252" y="142925"/>
                    <a:pt x="112866" y="138085"/>
                    <a:pt x="111919" y="133350"/>
                  </a:cubicBezTo>
                  <a:cubicBezTo>
                    <a:pt x="111277" y="130141"/>
                    <a:pt x="110332" y="127000"/>
                    <a:pt x="109538" y="123825"/>
                  </a:cubicBezTo>
                  <a:cubicBezTo>
                    <a:pt x="110332" y="116681"/>
                    <a:pt x="110737" y="109484"/>
                    <a:pt x="111919" y="102394"/>
                  </a:cubicBezTo>
                  <a:cubicBezTo>
                    <a:pt x="112332" y="99918"/>
                    <a:pt x="112732" y="97210"/>
                    <a:pt x="114300" y="95250"/>
                  </a:cubicBezTo>
                  <a:cubicBezTo>
                    <a:pt x="116320" y="92725"/>
                    <a:pt x="128904" y="86551"/>
                    <a:pt x="130969" y="85725"/>
                  </a:cubicBezTo>
                  <a:cubicBezTo>
                    <a:pt x="135630" y="83861"/>
                    <a:pt x="145257" y="80963"/>
                    <a:pt x="145257" y="80963"/>
                  </a:cubicBezTo>
                  <a:cubicBezTo>
                    <a:pt x="152401" y="81757"/>
                    <a:pt x="159869" y="81071"/>
                    <a:pt x="166688" y="83344"/>
                  </a:cubicBezTo>
                  <a:cubicBezTo>
                    <a:pt x="169883" y="84409"/>
                    <a:pt x="172197" y="87544"/>
                    <a:pt x="173832" y="90488"/>
                  </a:cubicBezTo>
                  <a:cubicBezTo>
                    <a:pt x="176270" y="94876"/>
                    <a:pt x="178594" y="104775"/>
                    <a:pt x="178594" y="104775"/>
                  </a:cubicBezTo>
                  <a:cubicBezTo>
                    <a:pt x="177800" y="107950"/>
                    <a:pt x="179140" y="112836"/>
                    <a:pt x="176213" y="114300"/>
                  </a:cubicBezTo>
                  <a:cubicBezTo>
                    <a:pt x="173653" y="115580"/>
                    <a:pt x="171268" y="111370"/>
                    <a:pt x="169069" y="109538"/>
                  </a:cubicBezTo>
                  <a:cubicBezTo>
                    <a:pt x="150721" y="94249"/>
                    <a:pt x="172528" y="109464"/>
                    <a:pt x="154782" y="97631"/>
                  </a:cubicBezTo>
                  <a:cubicBezTo>
                    <a:pt x="153988" y="95250"/>
                    <a:pt x="153523" y="92733"/>
                    <a:pt x="152400" y="90488"/>
                  </a:cubicBezTo>
                  <a:cubicBezTo>
                    <a:pt x="151120" y="87928"/>
                    <a:pt x="148800" y="85959"/>
                    <a:pt x="147638" y="83344"/>
                  </a:cubicBezTo>
                  <a:cubicBezTo>
                    <a:pt x="145599" y="78756"/>
                    <a:pt x="142875" y="69056"/>
                    <a:pt x="142875" y="69056"/>
                  </a:cubicBezTo>
                  <a:cubicBezTo>
                    <a:pt x="144316" y="61854"/>
                    <a:pt x="144075" y="55207"/>
                    <a:pt x="150019" y="50006"/>
                  </a:cubicBezTo>
                  <a:cubicBezTo>
                    <a:pt x="154327" y="46237"/>
                    <a:pt x="164307" y="40481"/>
                    <a:pt x="164307" y="40481"/>
                  </a:cubicBezTo>
                  <a:cubicBezTo>
                    <a:pt x="165579" y="40579"/>
                    <a:pt x="198519" y="34944"/>
                    <a:pt x="200025" y="50006"/>
                  </a:cubicBezTo>
                  <a:cubicBezTo>
                    <a:pt x="200583" y="55591"/>
                    <a:pt x="198438" y="61119"/>
                    <a:pt x="197644" y="66675"/>
                  </a:cubicBezTo>
                  <a:cubicBezTo>
                    <a:pt x="192088" y="65881"/>
                    <a:pt x="186351" y="65907"/>
                    <a:pt x="180975" y="64294"/>
                  </a:cubicBezTo>
                  <a:cubicBezTo>
                    <a:pt x="171533" y="61461"/>
                    <a:pt x="174922" y="59332"/>
                    <a:pt x="171450" y="52388"/>
                  </a:cubicBezTo>
                  <a:cubicBezTo>
                    <a:pt x="170170" y="49828"/>
                    <a:pt x="168275" y="47625"/>
                    <a:pt x="166688" y="45244"/>
                  </a:cubicBezTo>
                  <a:cubicBezTo>
                    <a:pt x="167482" y="34925"/>
                    <a:pt x="166226" y="24239"/>
                    <a:pt x="169069" y="14288"/>
                  </a:cubicBezTo>
                  <a:cubicBezTo>
                    <a:pt x="169759" y="11874"/>
                    <a:pt x="173703" y="11906"/>
                    <a:pt x="176213" y="11906"/>
                  </a:cubicBezTo>
                  <a:cubicBezTo>
                    <a:pt x="184980" y="11906"/>
                    <a:pt x="193676" y="13494"/>
                    <a:pt x="202407" y="14288"/>
                  </a:cubicBezTo>
                  <a:cubicBezTo>
                    <a:pt x="205129" y="15195"/>
                    <a:pt x="215560" y="16556"/>
                    <a:pt x="211932" y="23813"/>
                  </a:cubicBezTo>
                  <a:cubicBezTo>
                    <a:pt x="210810" y="26058"/>
                    <a:pt x="207169" y="25400"/>
                    <a:pt x="204788" y="26194"/>
                  </a:cubicBezTo>
                  <a:cubicBezTo>
                    <a:pt x="199024" y="25233"/>
                    <a:pt x="185652" y="25851"/>
                    <a:pt x="183357" y="16669"/>
                  </a:cubicBezTo>
                  <a:cubicBezTo>
                    <a:pt x="182375" y="12743"/>
                    <a:pt x="181787" y="5641"/>
                    <a:pt x="185738" y="4763"/>
                  </a:cubicBezTo>
                  <a:cubicBezTo>
                    <a:pt x="205899" y="283"/>
                    <a:pt x="227013" y="3175"/>
                    <a:pt x="247650" y="2381"/>
                  </a:cubicBezTo>
                  <a:lnTo>
                    <a:pt x="24050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19411570">
              <a:off x="5903847" y="1450914"/>
              <a:ext cx="182880" cy="1828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127000" prstMaterial="softEdge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197"/>
          <p:cNvGrpSpPr/>
          <p:nvPr/>
        </p:nvGrpSpPr>
        <p:grpSpPr>
          <a:xfrm>
            <a:off x="7999347" y="1295400"/>
            <a:ext cx="535053" cy="328162"/>
            <a:chOff x="5903847" y="1305632"/>
            <a:chExt cx="535053" cy="328162"/>
          </a:xfrm>
        </p:grpSpPr>
        <p:sp>
          <p:nvSpPr>
            <p:cNvPr id="157" name="Rounded Rectangle 3"/>
            <p:cNvSpPr/>
            <p:nvPr/>
          </p:nvSpPr>
          <p:spPr>
            <a:xfrm rot="5400000">
              <a:off x="6196366" y="1357666"/>
              <a:ext cx="294568" cy="190500"/>
            </a:xfrm>
            <a:prstGeom prst="roundRect">
              <a:avLst>
                <a:gd name="adj" fmla="val 4791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0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6003131" y="1381125"/>
              <a:ext cx="247650" cy="171931"/>
            </a:xfrm>
            <a:custGeom>
              <a:avLst/>
              <a:gdLst>
                <a:gd name="connsiteX0" fmla="*/ 0 w 247650"/>
                <a:gd name="connsiteY0" fmla="*/ 145256 h 171931"/>
                <a:gd name="connsiteX1" fmla="*/ 145257 w 247650"/>
                <a:gd name="connsiteY1" fmla="*/ 114300 h 171931"/>
                <a:gd name="connsiteX2" fmla="*/ 159544 w 247650"/>
                <a:gd name="connsiteY2" fmla="*/ 123825 h 171931"/>
                <a:gd name="connsiteX3" fmla="*/ 161925 w 247650"/>
                <a:gd name="connsiteY3" fmla="*/ 135731 h 171931"/>
                <a:gd name="connsiteX4" fmla="*/ 159544 w 247650"/>
                <a:gd name="connsiteY4" fmla="*/ 154781 h 171931"/>
                <a:gd name="connsiteX5" fmla="*/ 150019 w 247650"/>
                <a:gd name="connsiteY5" fmla="*/ 171450 h 171931"/>
                <a:gd name="connsiteX6" fmla="*/ 130969 w 247650"/>
                <a:gd name="connsiteY6" fmla="*/ 169069 h 171931"/>
                <a:gd name="connsiteX7" fmla="*/ 116682 w 247650"/>
                <a:gd name="connsiteY7" fmla="*/ 154781 h 171931"/>
                <a:gd name="connsiteX8" fmla="*/ 114300 w 247650"/>
                <a:gd name="connsiteY8" fmla="*/ 147638 h 171931"/>
                <a:gd name="connsiteX9" fmla="*/ 111919 w 247650"/>
                <a:gd name="connsiteY9" fmla="*/ 133350 h 171931"/>
                <a:gd name="connsiteX10" fmla="*/ 109538 w 247650"/>
                <a:gd name="connsiteY10" fmla="*/ 123825 h 171931"/>
                <a:gd name="connsiteX11" fmla="*/ 111919 w 247650"/>
                <a:gd name="connsiteY11" fmla="*/ 102394 h 171931"/>
                <a:gd name="connsiteX12" fmla="*/ 114300 w 247650"/>
                <a:gd name="connsiteY12" fmla="*/ 95250 h 171931"/>
                <a:gd name="connsiteX13" fmla="*/ 130969 w 247650"/>
                <a:gd name="connsiteY13" fmla="*/ 85725 h 171931"/>
                <a:gd name="connsiteX14" fmla="*/ 145257 w 247650"/>
                <a:gd name="connsiteY14" fmla="*/ 80963 h 171931"/>
                <a:gd name="connsiteX15" fmla="*/ 166688 w 247650"/>
                <a:gd name="connsiteY15" fmla="*/ 83344 h 171931"/>
                <a:gd name="connsiteX16" fmla="*/ 173832 w 247650"/>
                <a:gd name="connsiteY16" fmla="*/ 90488 h 171931"/>
                <a:gd name="connsiteX17" fmla="*/ 178594 w 247650"/>
                <a:gd name="connsiteY17" fmla="*/ 104775 h 171931"/>
                <a:gd name="connsiteX18" fmla="*/ 176213 w 247650"/>
                <a:gd name="connsiteY18" fmla="*/ 114300 h 171931"/>
                <a:gd name="connsiteX19" fmla="*/ 169069 w 247650"/>
                <a:gd name="connsiteY19" fmla="*/ 109538 h 171931"/>
                <a:gd name="connsiteX20" fmla="*/ 154782 w 247650"/>
                <a:gd name="connsiteY20" fmla="*/ 97631 h 171931"/>
                <a:gd name="connsiteX21" fmla="*/ 152400 w 247650"/>
                <a:gd name="connsiteY21" fmla="*/ 90488 h 171931"/>
                <a:gd name="connsiteX22" fmla="*/ 147638 w 247650"/>
                <a:gd name="connsiteY22" fmla="*/ 83344 h 171931"/>
                <a:gd name="connsiteX23" fmla="*/ 142875 w 247650"/>
                <a:gd name="connsiteY23" fmla="*/ 69056 h 171931"/>
                <a:gd name="connsiteX24" fmla="*/ 150019 w 247650"/>
                <a:gd name="connsiteY24" fmla="*/ 50006 h 171931"/>
                <a:gd name="connsiteX25" fmla="*/ 164307 w 247650"/>
                <a:gd name="connsiteY25" fmla="*/ 40481 h 171931"/>
                <a:gd name="connsiteX26" fmla="*/ 200025 w 247650"/>
                <a:gd name="connsiteY26" fmla="*/ 50006 h 171931"/>
                <a:gd name="connsiteX27" fmla="*/ 197644 w 247650"/>
                <a:gd name="connsiteY27" fmla="*/ 66675 h 171931"/>
                <a:gd name="connsiteX28" fmla="*/ 180975 w 247650"/>
                <a:gd name="connsiteY28" fmla="*/ 64294 h 171931"/>
                <a:gd name="connsiteX29" fmla="*/ 171450 w 247650"/>
                <a:gd name="connsiteY29" fmla="*/ 52388 h 171931"/>
                <a:gd name="connsiteX30" fmla="*/ 166688 w 247650"/>
                <a:gd name="connsiteY30" fmla="*/ 45244 h 171931"/>
                <a:gd name="connsiteX31" fmla="*/ 169069 w 247650"/>
                <a:gd name="connsiteY31" fmla="*/ 14288 h 171931"/>
                <a:gd name="connsiteX32" fmla="*/ 176213 w 247650"/>
                <a:gd name="connsiteY32" fmla="*/ 11906 h 171931"/>
                <a:gd name="connsiteX33" fmla="*/ 202407 w 247650"/>
                <a:gd name="connsiteY33" fmla="*/ 14288 h 171931"/>
                <a:gd name="connsiteX34" fmla="*/ 211932 w 247650"/>
                <a:gd name="connsiteY34" fmla="*/ 23813 h 171931"/>
                <a:gd name="connsiteX35" fmla="*/ 204788 w 247650"/>
                <a:gd name="connsiteY35" fmla="*/ 26194 h 171931"/>
                <a:gd name="connsiteX36" fmla="*/ 183357 w 247650"/>
                <a:gd name="connsiteY36" fmla="*/ 16669 h 171931"/>
                <a:gd name="connsiteX37" fmla="*/ 185738 w 247650"/>
                <a:gd name="connsiteY37" fmla="*/ 4763 h 171931"/>
                <a:gd name="connsiteX38" fmla="*/ 247650 w 247650"/>
                <a:gd name="connsiteY38" fmla="*/ 2381 h 171931"/>
                <a:gd name="connsiteX39" fmla="*/ 240507 w 247650"/>
                <a:gd name="connsiteY39" fmla="*/ 0 h 17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7650" h="171931">
                  <a:moveTo>
                    <a:pt x="0" y="145256"/>
                  </a:moveTo>
                  <a:cubicBezTo>
                    <a:pt x="48419" y="134937"/>
                    <a:pt x="96191" y="120891"/>
                    <a:pt x="145257" y="114300"/>
                  </a:cubicBezTo>
                  <a:cubicBezTo>
                    <a:pt x="150930" y="113538"/>
                    <a:pt x="159544" y="123825"/>
                    <a:pt x="159544" y="123825"/>
                  </a:cubicBezTo>
                  <a:cubicBezTo>
                    <a:pt x="160338" y="127794"/>
                    <a:pt x="161925" y="131684"/>
                    <a:pt x="161925" y="135731"/>
                  </a:cubicBezTo>
                  <a:cubicBezTo>
                    <a:pt x="161925" y="142130"/>
                    <a:pt x="161096" y="148573"/>
                    <a:pt x="159544" y="154781"/>
                  </a:cubicBezTo>
                  <a:cubicBezTo>
                    <a:pt x="158335" y="159617"/>
                    <a:pt x="152854" y="167197"/>
                    <a:pt x="150019" y="171450"/>
                  </a:cubicBezTo>
                  <a:cubicBezTo>
                    <a:pt x="143669" y="170656"/>
                    <a:pt x="136693" y="171931"/>
                    <a:pt x="130969" y="169069"/>
                  </a:cubicBezTo>
                  <a:cubicBezTo>
                    <a:pt x="124945" y="166057"/>
                    <a:pt x="116682" y="154781"/>
                    <a:pt x="116682" y="154781"/>
                  </a:cubicBezTo>
                  <a:cubicBezTo>
                    <a:pt x="115888" y="152400"/>
                    <a:pt x="114845" y="150088"/>
                    <a:pt x="114300" y="147638"/>
                  </a:cubicBezTo>
                  <a:cubicBezTo>
                    <a:pt x="113252" y="142925"/>
                    <a:pt x="112866" y="138085"/>
                    <a:pt x="111919" y="133350"/>
                  </a:cubicBezTo>
                  <a:cubicBezTo>
                    <a:pt x="111277" y="130141"/>
                    <a:pt x="110332" y="127000"/>
                    <a:pt x="109538" y="123825"/>
                  </a:cubicBezTo>
                  <a:cubicBezTo>
                    <a:pt x="110332" y="116681"/>
                    <a:pt x="110737" y="109484"/>
                    <a:pt x="111919" y="102394"/>
                  </a:cubicBezTo>
                  <a:cubicBezTo>
                    <a:pt x="112332" y="99918"/>
                    <a:pt x="112732" y="97210"/>
                    <a:pt x="114300" y="95250"/>
                  </a:cubicBezTo>
                  <a:cubicBezTo>
                    <a:pt x="116320" y="92725"/>
                    <a:pt x="128904" y="86551"/>
                    <a:pt x="130969" y="85725"/>
                  </a:cubicBezTo>
                  <a:cubicBezTo>
                    <a:pt x="135630" y="83861"/>
                    <a:pt x="145257" y="80963"/>
                    <a:pt x="145257" y="80963"/>
                  </a:cubicBezTo>
                  <a:cubicBezTo>
                    <a:pt x="152401" y="81757"/>
                    <a:pt x="159869" y="81071"/>
                    <a:pt x="166688" y="83344"/>
                  </a:cubicBezTo>
                  <a:cubicBezTo>
                    <a:pt x="169883" y="84409"/>
                    <a:pt x="172197" y="87544"/>
                    <a:pt x="173832" y="90488"/>
                  </a:cubicBezTo>
                  <a:cubicBezTo>
                    <a:pt x="176270" y="94876"/>
                    <a:pt x="178594" y="104775"/>
                    <a:pt x="178594" y="104775"/>
                  </a:cubicBezTo>
                  <a:cubicBezTo>
                    <a:pt x="177800" y="107950"/>
                    <a:pt x="179140" y="112836"/>
                    <a:pt x="176213" y="114300"/>
                  </a:cubicBezTo>
                  <a:cubicBezTo>
                    <a:pt x="173653" y="115580"/>
                    <a:pt x="171268" y="111370"/>
                    <a:pt x="169069" y="109538"/>
                  </a:cubicBezTo>
                  <a:cubicBezTo>
                    <a:pt x="150721" y="94249"/>
                    <a:pt x="172528" y="109464"/>
                    <a:pt x="154782" y="97631"/>
                  </a:cubicBezTo>
                  <a:cubicBezTo>
                    <a:pt x="153988" y="95250"/>
                    <a:pt x="153523" y="92733"/>
                    <a:pt x="152400" y="90488"/>
                  </a:cubicBezTo>
                  <a:cubicBezTo>
                    <a:pt x="151120" y="87928"/>
                    <a:pt x="148800" y="85959"/>
                    <a:pt x="147638" y="83344"/>
                  </a:cubicBezTo>
                  <a:cubicBezTo>
                    <a:pt x="145599" y="78756"/>
                    <a:pt x="142875" y="69056"/>
                    <a:pt x="142875" y="69056"/>
                  </a:cubicBezTo>
                  <a:cubicBezTo>
                    <a:pt x="144316" y="61854"/>
                    <a:pt x="144075" y="55207"/>
                    <a:pt x="150019" y="50006"/>
                  </a:cubicBezTo>
                  <a:cubicBezTo>
                    <a:pt x="154327" y="46237"/>
                    <a:pt x="164307" y="40481"/>
                    <a:pt x="164307" y="40481"/>
                  </a:cubicBezTo>
                  <a:cubicBezTo>
                    <a:pt x="165579" y="40579"/>
                    <a:pt x="198519" y="34944"/>
                    <a:pt x="200025" y="50006"/>
                  </a:cubicBezTo>
                  <a:cubicBezTo>
                    <a:pt x="200583" y="55591"/>
                    <a:pt x="198438" y="61119"/>
                    <a:pt x="197644" y="66675"/>
                  </a:cubicBezTo>
                  <a:cubicBezTo>
                    <a:pt x="192088" y="65881"/>
                    <a:pt x="186351" y="65907"/>
                    <a:pt x="180975" y="64294"/>
                  </a:cubicBezTo>
                  <a:cubicBezTo>
                    <a:pt x="171533" y="61461"/>
                    <a:pt x="174922" y="59332"/>
                    <a:pt x="171450" y="52388"/>
                  </a:cubicBezTo>
                  <a:cubicBezTo>
                    <a:pt x="170170" y="49828"/>
                    <a:pt x="168275" y="47625"/>
                    <a:pt x="166688" y="45244"/>
                  </a:cubicBezTo>
                  <a:cubicBezTo>
                    <a:pt x="167482" y="34925"/>
                    <a:pt x="166226" y="24239"/>
                    <a:pt x="169069" y="14288"/>
                  </a:cubicBezTo>
                  <a:cubicBezTo>
                    <a:pt x="169759" y="11874"/>
                    <a:pt x="173703" y="11906"/>
                    <a:pt x="176213" y="11906"/>
                  </a:cubicBezTo>
                  <a:cubicBezTo>
                    <a:pt x="184980" y="11906"/>
                    <a:pt x="193676" y="13494"/>
                    <a:pt x="202407" y="14288"/>
                  </a:cubicBezTo>
                  <a:cubicBezTo>
                    <a:pt x="205129" y="15195"/>
                    <a:pt x="215560" y="16556"/>
                    <a:pt x="211932" y="23813"/>
                  </a:cubicBezTo>
                  <a:cubicBezTo>
                    <a:pt x="210810" y="26058"/>
                    <a:pt x="207169" y="25400"/>
                    <a:pt x="204788" y="26194"/>
                  </a:cubicBezTo>
                  <a:cubicBezTo>
                    <a:pt x="199024" y="25233"/>
                    <a:pt x="185652" y="25851"/>
                    <a:pt x="183357" y="16669"/>
                  </a:cubicBezTo>
                  <a:cubicBezTo>
                    <a:pt x="182375" y="12743"/>
                    <a:pt x="181787" y="5641"/>
                    <a:pt x="185738" y="4763"/>
                  </a:cubicBezTo>
                  <a:cubicBezTo>
                    <a:pt x="205899" y="283"/>
                    <a:pt x="227013" y="3175"/>
                    <a:pt x="247650" y="2381"/>
                  </a:cubicBezTo>
                  <a:lnTo>
                    <a:pt x="24050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rot="19411570">
              <a:off x="5903847" y="1450914"/>
              <a:ext cx="182880" cy="1828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127000" prstMaterial="softEdge">
              <a:bevelT w="95250" h="9525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400" y="9906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In-</a:t>
            </a:r>
            <a:r>
              <a:rPr lang="en-US" b="1" i="1" dirty="0" err="1" smtClean="0">
                <a:solidFill>
                  <a:schemeClr val="bg1"/>
                </a:solidFill>
              </a:rPr>
              <a:t>silico</a:t>
            </a:r>
            <a:r>
              <a:rPr lang="en-US" b="1" dirty="0" smtClean="0">
                <a:solidFill>
                  <a:schemeClr val="bg1"/>
                </a:solidFill>
              </a:rPr>
              <a:t> structure prediction of </a:t>
            </a:r>
            <a:r>
              <a:rPr lang="en-US" b="1" i="1" dirty="0" smtClean="0">
                <a:solidFill>
                  <a:schemeClr val="bg1"/>
                </a:solidFill>
              </a:rPr>
              <a:t>Y. </a:t>
            </a:r>
            <a:r>
              <a:rPr lang="en-US" b="1" i="1" dirty="0" err="1" smtClean="0">
                <a:solidFill>
                  <a:schemeClr val="bg1"/>
                </a:solidFill>
              </a:rPr>
              <a:t>pestis</a:t>
            </a:r>
            <a:r>
              <a:rPr lang="en-US" b="1" dirty="0" smtClean="0">
                <a:solidFill>
                  <a:schemeClr val="bg1"/>
                </a:solidFill>
              </a:rPr>
              <a:t> LcrV and </a:t>
            </a:r>
            <a:r>
              <a:rPr lang="en-US" b="1" dirty="0" err="1" smtClean="0">
                <a:solidFill>
                  <a:schemeClr val="bg1"/>
                </a:solidFill>
              </a:rPr>
              <a:t>YopE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My Thesis\Paper 2\Submissions\Frontiers in microbio\30-10-15 re-submission\Figure 1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1768" y="1371600"/>
            <a:ext cx="4572000" cy="512399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800" y="1066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Construction, Cloning, expression and purification of </a:t>
            </a:r>
            <a:r>
              <a:rPr lang="en-US" b="1" dirty="0" err="1" smtClean="0">
                <a:solidFill>
                  <a:schemeClr val="bg1"/>
                </a:solidFill>
              </a:rPr>
              <a:t>rV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rE</a:t>
            </a:r>
            <a:r>
              <a:rPr lang="en-US" b="1" dirty="0" smtClean="0">
                <a:solidFill>
                  <a:schemeClr val="bg1"/>
                </a:solidFill>
              </a:rPr>
              <a:t> and </a:t>
            </a:r>
            <a:r>
              <a:rPr lang="en-US" b="1" dirty="0" err="1" smtClean="0">
                <a:solidFill>
                  <a:schemeClr val="bg1"/>
                </a:solidFill>
              </a:rPr>
              <a:t>rVE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838196" y="1671988"/>
            <a:ext cx="2895604" cy="3648722"/>
            <a:chOff x="2870200" y="1371600"/>
            <a:chExt cx="4267205" cy="4191000"/>
          </a:xfrm>
        </p:grpSpPr>
        <p:sp>
          <p:nvSpPr>
            <p:cNvPr id="48" name="Rectangle 47"/>
            <p:cNvSpPr/>
            <p:nvPr/>
          </p:nvSpPr>
          <p:spPr>
            <a:xfrm>
              <a:off x="2870200" y="1371600"/>
              <a:ext cx="4165600" cy="4191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7" name="Group 78"/>
            <p:cNvGrpSpPr/>
            <p:nvPr/>
          </p:nvGrpSpPr>
          <p:grpSpPr>
            <a:xfrm>
              <a:off x="3200403" y="1748941"/>
              <a:ext cx="3937002" cy="3661258"/>
              <a:chOff x="6313075" y="375847"/>
              <a:chExt cx="2422561" cy="2611193"/>
            </a:xfrm>
          </p:grpSpPr>
          <p:pic>
            <p:nvPicPr>
              <p:cNvPr id="50" name="Picture 2" descr="C:\Users\Compaq\Desktop\Amit\Yersinia\13-10-12 V,E and VE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522"/>
              <a:stretch>
                <a:fillRect/>
              </a:stretch>
            </p:blipFill>
            <p:spPr bwMode="auto">
              <a:xfrm flipH="1">
                <a:off x="6324600" y="701040"/>
                <a:ext cx="1219200" cy="22860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696200" y="1438097"/>
                <a:ext cx="1039436" cy="22691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/>
                  <a:t>VE</a:t>
                </a:r>
                <a:r>
                  <a:rPr lang="en-US" sz="1200" b="1" dirty="0" smtClean="0"/>
                  <a:t> (1047 </a:t>
                </a:r>
                <a:r>
                  <a:rPr lang="en-US" sz="1200" b="1" dirty="0" err="1" smtClean="0"/>
                  <a:t>bp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688553" y="2280549"/>
                <a:ext cx="922047" cy="22691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err="1" smtClean="0">
                    <a:cs typeface="Arial" pitchFamily="34" charset="0"/>
                  </a:rPr>
                  <a:t>rE</a:t>
                </a:r>
                <a:r>
                  <a:rPr lang="en-US" sz="1200" b="1" dirty="0" smtClean="0">
                    <a:cs typeface="Arial" pitchFamily="34" charset="0"/>
                  </a:rPr>
                  <a:t> (489 </a:t>
                </a:r>
                <a:r>
                  <a:rPr lang="en-US" sz="1200" b="1" dirty="0" err="1" smtClean="0">
                    <a:cs typeface="Arial" pitchFamily="34" charset="0"/>
                  </a:rPr>
                  <a:t>bp</a:t>
                </a:r>
                <a:r>
                  <a:rPr lang="en-US" sz="1200" b="1" dirty="0" smtClean="0">
                    <a:cs typeface="Arial" pitchFamily="34" charset="0"/>
                  </a:rPr>
                  <a:t>)</a:t>
                </a:r>
                <a:endParaRPr lang="en-US" sz="1200" b="1" dirty="0">
                  <a:cs typeface="Arial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702561" y="2138839"/>
                <a:ext cx="815766" cy="22691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err="1" smtClean="0">
                    <a:cs typeface="Arial" pitchFamily="34" charset="0"/>
                  </a:rPr>
                  <a:t>rV</a:t>
                </a:r>
                <a:r>
                  <a:rPr lang="en-US" sz="1200" b="1" i="1" dirty="0" smtClean="0">
                    <a:cs typeface="Arial" pitchFamily="34" charset="0"/>
                  </a:rPr>
                  <a:t> </a:t>
                </a:r>
                <a:r>
                  <a:rPr lang="en-US" sz="1200" b="1" dirty="0" smtClean="0">
                    <a:cs typeface="Arial" pitchFamily="34" charset="0"/>
                  </a:rPr>
                  <a:t>(513 </a:t>
                </a:r>
                <a:r>
                  <a:rPr lang="en-US" sz="1200" b="1" dirty="0" err="1" smtClean="0">
                    <a:cs typeface="Arial" pitchFamily="34" charset="0"/>
                  </a:rPr>
                  <a:t>bp</a:t>
                </a:r>
                <a:r>
                  <a:rPr lang="en-US" sz="1200" b="1" dirty="0" smtClean="0">
                    <a:cs typeface="Arial" pitchFamily="34" charset="0"/>
                  </a:rPr>
                  <a:t>)</a:t>
                </a:r>
                <a:endParaRPr lang="en-US" sz="1200" b="1" dirty="0">
                  <a:cs typeface="Arial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313075" y="375847"/>
                <a:ext cx="1233288" cy="302554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ysClr val="windowText" lastClr="000000"/>
                    </a:solidFill>
                    <a:cs typeface="Arial" pitchFamily="34" charset="0"/>
                  </a:rPr>
                  <a:t> M   1   2     3  </a:t>
                </a:r>
                <a:endParaRPr lang="en-US" b="1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5400000" flipV="1">
                <a:off x="7592152" y="1455420"/>
                <a:ext cx="91440" cy="182880"/>
              </a:xfrm>
              <a:prstGeom prst="triangl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rot="5400000" flipV="1">
                <a:off x="7589520" y="2247900"/>
                <a:ext cx="91440" cy="182880"/>
              </a:xfrm>
              <a:prstGeom prst="triangl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rot="5400000" flipV="1">
                <a:off x="7589520" y="2179320"/>
                <a:ext cx="91440" cy="182880"/>
              </a:xfrm>
              <a:prstGeom prst="triangl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grpSp>
        <p:nvGrpSpPr>
          <p:cNvPr id="8" name="Group 57"/>
          <p:cNvGrpSpPr/>
          <p:nvPr/>
        </p:nvGrpSpPr>
        <p:grpSpPr>
          <a:xfrm>
            <a:off x="4656814" y="1673420"/>
            <a:ext cx="4321822" cy="3571090"/>
            <a:chOff x="635690" y="1447800"/>
            <a:chExt cx="5392070" cy="4038600"/>
          </a:xfrm>
        </p:grpSpPr>
        <p:sp>
          <p:nvSpPr>
            <p:cNvPr id="59" name="Rectangle 58"/>
            <p:cNvSpPr/>
            <p:nvPr/>
          </p:nvSpPr>
          <p:spPr>
            <a:xfrm>
              <a:off x="693760" y="1447800"/>
              <a:ext cx="5334000" cy="4038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9" name="Group 1"/>
            <p:cNvGrpSpPr/>
            <p:nvPr/>
          </p:nvGrpSpPr>
          <p:grpSpPr>
            <a:xfrm>
              <a:off x="635690" y="1769136"/>
              <a:ext cx="5231709" cy="3471035"/>
              <a:chOff x="37880" y="1887172"/>
              <a:chExt cx="4000718" cy="2380022"/>
            </a:xfrm>
          </p:grpSpPr>
          <p:grpSp>
            <p:nvGrpSpPr>
              <p:cNvPr id="10" name="Group 28"/>
              <p:cNvGrpSpPr/>
              <p:nvPr/>
            </p:nvGrpSpPr>
            <p:grpSpPr>
              <a:xfrm>
                <a:off x="37880" y="1887172"/>
                <a:ext cx="4000718" cy="2380022"/>
                <a:chOff x="636030" y="1592299"/>
                <a:chExt cx="4323892" cy="2318135"/>
              </a:xfrm>
            </p:grpSpPr>
            <p:grpSp>
              <p:nvGrpSpPr>
                <p:cNvPr id="11" name="Group 5"/>
                <p:cNvGrpSpPr/>
                <p:nvPr/>
              </p:nvGrpSpPr>
              <p:grpSpPr>
                <a:xfrm>
                  <a:off x="1684753" y="1592299"/>
                  <a:ext cx="3275169" cy="2318135"/>
                  <a:chOff x="2422386" y="664753"/>
                  <a:chExt cx="3785616" cy="3032219"/>
                </a:xfrm>
              </p:grpSpPr>
              <p:pic>
                <p:nvPicPr>
                  <p:cNvPr id="67" name="Picture 66" descr="12-6-12 fusion protein.jp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lum bright="-15000" contrast="41000"/>
                  </a:blip>
                  <a:srcRect l="46667" r="45434" b="7607"/>
                  <a:stretch>
                    <a:fillRect/>
                  </a:stretch>
                </p:blipFill>
                <p:spPr>
                  <a:xfrm>
                    <a:off x="2467804" y="1049547"/>
                    <a:ext cx="350063" cy="2647425"/>
                  </a:xfrm>
                  <a:prstGeom prst="rect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</p:pic>
              <p:pic>
                <p:nvPicPr>
                  <p:cNvPr id="68" name="Picture 67" descr="6-6-13 v,e ve.tif.jp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lum bright="57000" contrast="80000"/>
                  </a:blip>
                  <a:srcRect l="44166" t="26571" r="24167" b="8721"/>
                  <a:stretch>
                    <a:fillRect/>
                  </a:stretch>
                </p:blipFill>
                <p:spPr>
                  <a:xfrm>
                    <a:off x="2840067" y="1046489"/>
                    <a:ext cx="1718739" cy="2647425"/>
                  </a:xfrm>
                  <a:prstGeom prst="rect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</p:pic>
              <p:pic>
                <p:nvPicPr>
                  <p:cNvPr id="69" name="Picture 68" descr="25-6-13 puri 2.jpg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lum bright="-13000" contrast="20000"/>
                  </a:blip>
                  <a:srcRect t="11667" b="21282"/>
                  <a:stretch>
                    <a:fillRect/>
                  </a:stretch>
                </p:blipFill>
                <p:spPr>
                  <a:xfrm>
                    <a:off x="4602480" y="1047876"/>
                    <a:ext cx="1594529" cy="2647425"/>
                  </a:xfrm>
                  <a:prstGeom prst="rect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</p:pic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2422386" y="664753"/>
                    <a:ext cx="3785616" cy="364879"/>
                  </a:xfrm>
                  <a:prstGeom prst="rect">
                    <a:avLst/>
                  </a:prstGeom>
                  <a:noFill/>
                  <a:ln w="3175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ysClr val="windowText" lastClr="000000"/>
                        </a:solidFill>
                        <a:cs typeface="Times New Roman" pitchFamily="18" charset="0"/>
                      </a:rPr>
                      <a:t>M   1     2     3    4       5      6      7</a:t>
                    </a:r>
                    <a:endParaRPr lang="en-US" b="1" dirty="0">
                      <a:solidFill>
                        <a:sysClr val="windowText" lastClr="000000"/>
                      </a:solidFill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636030" y="2666587"/>
                  <a:ext cx="717702" cy="2324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40 </a:t>
                  </a:r>
                  <a:r>
                    <a:rPr lang="en-US" sz="1400" b="1" dirty="0" err="1" smtClean="0"/>
                    <a:t>kDa</a:t>
                  </a:r>
                  <a:endParaRPr lang="en-US" sz="1400" b="1" dirty="0"/>
                </a:p>
              </p:txBody>
            </p:sp>
            <p:sp>
              <p:nvSpPr>
                <p:cNvPr id="66" name="TextBox 7"/>
                <p:cNvSpPr txBox="1"/>
                <p:nvPr/>
              </p:nvSpPr>
              <p:spPr>
                <a:xfrm>
                  <a:off x="654102" y="3087772"/>
                  <a:ext cx="717702" cy="2324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25 </a:t>
                  </a:r>
                  <a:r>
                    <a:rPr lang="en-US" sz="1400" b="1" dirty="0" err="1" smtClean="0"/>
                    <a:t>kDa</a:t>
                  </a:r>
                  <a:endParaRPr lang="en-US" sz="1400" b="1" dirty="0"/>
                </a:p>
              </p:txBody>
            </p:sp>
          </p:grpSp>
          <p:sp>
            <p:nvSpPr>
              <p:cNvPr id="62" name="Isosceles Triangle 3"/>
              <p:cNvSpPr/>
              <p:nvPr/>
            </p:nvSpPr>
            <p:spPr>
              <a:xfrm rot="5400000">
                <a:off x="775688" y="2958112"/>
                <a:ext cx="127563" cy="307340"/>
              </a:xfrm>
              <a:prstGeom prst="triangle">
                <a:avLst/>
              </a:prstGeom>
              <a:ln/>
              <a:effectLst>
                <a:outerShdw blurRad="40000" dist="23000" sx="1000" sy="1000" rotWithShape="0">
                  <a:srgbClr val="000000"/>
                </a:outerShdw>
              </a:effectLst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3" name="Isosceles Triangle 4"/>
              <p:cNvSpPr/>
              <p:nvPr/>
            </p:nvSpPr>
            <p:spPr>
              <a:xfrm rot="5400000">
                <a:off x="787003" y="3398588"/>
                <a:ext cx="127563" cy="307340"/>
              </a:xfrm>
              <a:prstGeom prst="triangle">
                <a:avLst/>
              </a:prstGeom>
              <a:ln/>
              <a:effectLst>
                <a:outerShdw blurRad="40000" dist="23000" sx="1000" sy="1000" rotWithShape="0">
                  <a:srgbClr val="000000"/>
                </a:outerShdw>
              </a:effectLst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659086" y="5276671"/>
            <a:ext cx="43434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CC66"/>
                </a:solidFill>
              </a:rPr>
              <a:t>M: Protein ladder       1: Induced </a:t>
            </a:r>
            <a:r>
              <a:rPr lang="en-US" b="1" dirty="0" err="1" smtClean="0">
                <a:solidFill>
                  <a:srgbClr val="FFCC66"/>
                </a:solidFill>
              </a:rPr>
              <a:t>rVE</a:t>
            </a:r>
            <a:r>
              <a:rPr lang="en-US" b="1" dirty="0" smtClean="0">
                <a:solidFill>
                  <a:srgbClr val="FFCC66"/>
                </a:solidFill>
              </a:rPr>
              <a:t> clone</a:t>
            </a:r>
          </a:p>
          <a:p>
            <a:pPr algn="just"/>
            <a:r>
              <a:rPr lang="en-US" b="1" dirty="0" smtClean="0">
                <a:solidFill>
                  <a:srgbClr val="FFCC66"/>
                </a:solidFill>
              </a:rPr>
              <a:t>2: Induced </a:t>
            </a:r>
            <a:r>
              <a:rPr lang="en-US" b="1" dirty="0" err="1" smtClean="0">
                <a:solidFill>
                  <a:srgbClr val="FFCC66"/>
                </a:solidFill>
              </a:rPr>
              <a:t>rE</a:t>
            </a:r>
            <a:r>
              <a:rPr lang="en-US" b="1" dirty="0" smtClean="0">
                <a:solidFill>
                  <a:srgbClr val="FFCC66"/>
                </a:solidFill>
              </a:rPr>
              <a:t> clone    3: Induced </a:t>
            </a:r>
            <a:r>
              <a:rPr lang="en-US" b="1" dirty="0" err="1" smtClean="0">
                <a:solidFill>
                  <a:srgbClr val="FFCC66"/>
                </a:solidFill>
              </a:rPr>
              <a:t>rV</a:t>
            </a:r>
            <a:r>
              <a:rPr lang="en-US" b="1" dirty="0" smtClean="0">
                <a:solidFill>
                  <a:srgbClr val="FFCC66"/>
                </a:solidFill>
              </a:rPr>
              <a:t> clone</a:t>
            </a:r>
          </a:p>
          <a:p>
            <a:pPr algn="just"/>
            <a:r>
              <a:rPr lang="en-US" b="1" dirty="0" smtClean="0">
                <a:solidFill>
                  <a:srgbClr val="FFCC66"/>
                </a:solidFill>
              </a:rPr>
              <a:t>4: Un-induced </a:t>
            </a:r>
            <a:r>
              <a:rPr lang="en-US" b="1" dirty="0" err="1" smtClean="0">
                <a:solidFill>
                  <a:srgbClr val="FFCC66"/>
                </a:solidFill>
              </a:rPr>
              <a:t>rVE</a:t>
            </a:r>
            <a:r>
              <a:rPr lang="en-US" b="1" dirty="0" smtClean="0">
                <a:solidFill>
                  <a:srgbClr val="FFCC66"/>
                </a:solidFill>
              </a:rPr>
              <a:t>      5: Purified </a:t>
            </a:r>
            <a:r>
              <a:rPr lang="en-US" b="1" dirty="0" err="1" smtClean="0">
                <a:solidFill>
                  <a:srgbClr val="FFCC66"/>
                </a:solidFill>
              </a:rPr>
              <a:t>rVE</a:t>
            </a:r>
            <a:r>
              <a:rPr lang="en-US" b="1" dirty="0" smtClean="0">
                <a:solidFill>
                  <a:srgbClr val="FFCC66"/>
                </a:solidFill>
              </a:rPr>
              <a:t> protein</a:t>
            </a:r>
          </a:p>
          <a:p>
            <a:pPr algn="just"/>
            <a:r>
              <a:rPr lang="en-US" b="1" dirty="0" smtClean="0">
                <a:solidFill>
                  <a:srgbClr val="FFCC66"/>
                </a:solidFill>
              </a:rPr>
              <a:t>6: Purified </a:t>
            </a:r>
            <a:r>
              <a:rPr lang="en-US" b="1" dirty="0" err="1" smtClean="0">
                <a:solidFill>
                  <a:srgbClr val="FFCC66"/>
                </a:solidFill>
              </a:rPr>
              <a:t>rE</a:t>
            </a:r>
            <a:r>
              <a:rPr lang="en-US" b="1" dirty="0" smtClean="0">
                <a:solidFill>
                  <a:srgbClr val="FFCC66"/>
                </a:solidFill>
              </a:rPr>
              <a:t> protein 7: Purified </a:t>
            </a:r>
            <a:r>
              <a:rPr lang="en-US" b="1" dirty="0" err="1" smtClean="0">
                <a:solidFill>
                  <a:srgbClr val="FFCC66"/>
                </a:solidFill>
              </a:rPr>
              <a:t>rV</a:t>
            </a:r>
            <a:r>
              <a:rPr lang="en-US" b="1" dirty="0" smtClean="0">
                <a:solidFill>
                  <a:srgbClr val="FFCC66"/>
                </a:solidFill>
              </a:rPr>
              <a:t> protein</a:t>
            </a:r>
            <a:endParaRPr lang="en-US" b="1" dirty="0">
              <a:solidFill>
                <a:srgbClr val="FFCC6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98714" y="5405788"/>
            <a:ext cx="351608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CC66"/>
                </a:solidFill>
              </a:rPr>
              <a:t>Construction of chimeric gene </a:t>
            </a:r>
            <a:r>
              <a:rPr lang="en-US" b="1" i="1" dirty="0" err="1" smtClean="0">
                <a:solidFill>
                  <a:srgbClr val="FFCC66"/>
                </a:solidFill>
              </a:rPr>
              <a:t>rVE</a:t>
            </a:r>
            <a:endParaRPr lang="en-US" b="1" i="1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800" y="13070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Humoral</a:t>
            </a:r>
            <a:r>
              <a:rPr lang="en-US" b="1" dirty="0" smtClean="0">
                <a:solidFill>
                  <a:schemeClr val="bg1"/>
                </a:solidFill>
              </a:rPr>
              <a:t> Immune responses</a:t>
            </a:r>
          </a:p>
        </p:txBody>
      </p:sp>
      <p:pic>
        <p:nvPicPr>
          <p:cNvPr id="73" name="Picture 72" descr="antibody frac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268279"/>
            <a:ext cx="3210149" cy="2852928"/>
          </a:xfrm>
          <a:prstGeom prst="rect">
            <a:avLst/>
          </a:prstGeom>
        </p:spPr>
      </p:pic>
      <p:pic>
        <p:nvPicPr>
          <p:cNvPr id="74" name="Picture 73" descr="42 day tite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30" y="2280700"/>
            <a:ext cx="3970070" cy="2855664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525730" y="5334000"/>
            <a:ext cx="471212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C66"/>
                </a:solidFill>
              </a:rPr>
              <a:t>Antibody titer after 42</a:t>
            </a:r>
            <a:r>
              <a:rPr lang="en-US" sz="2000" b="1" baseline="30000" dirty="0" smtClean="0">
                <a:solidFill>
                  <a:srgbClr val="FFCC66"/>
                </a:solidFill>
              </a:rPr>
              <a:t>nd</a:t>
            </a:r>
            <a:r>
              <a:rPr lang="en-US" sz="2000" b="1" dirty="0" smtClean="0">
                <a:solidFill>
                  <a:srgbClr val="FFCC66"/>
                </a:solidFill>
              </a:rPr>
              <a:t> day immunization</a:t>
            </a:r>
            <a:endParaRPr lang="en-US" sz="2000" b="1" dirty="0">
              <a:solidFill>
                <a:srgbClr val="FFCC66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707330" y="5334000"/>
            <a:ext cx="306487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CC66"/>
                </a:solidFill>
              </a:rPr>
              <a:t>Immuno</a:t>
            </a:r>
            <a:r>
              <a:rPr lang="en-US" sz="2000" b="1" dirty="0" smtClean="0">
                <a:solidFill>
                  <a:srgbClr val="FFCC66"/>
                </a:solidFill>
              </a:rPr>
              <a:t>-competitive assay</a:t>
            </a:r>
            <a:endParaRPr lang="en-US" sz="2000" b="1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800" y="1066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Antibody </a:t>
            </a:r>
            <a:r>
              <a:rPr lang="en-US" b="1" dirty="0" err="1" smtClean="0">
                <a:solidFill>
                  <a:schemeClr val="bg1"/>
                </a:solidFill>
              </a:rPr>
              <a:t>Isotype</a:t>
            </a:r>
            <a:r>
              <a:rPr lang="en-US" b="1" dirty="0" smtClean="0">
                <a:solidFill>
                  <a:schemeClr val="bg1"/>
                </a:solidFill>
              </a:rPr>
              <a:t> profile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376" y="1524000"/>
            <a:ext cx="51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C66"/>
                </a:solidFill>
              </a:rPr>
              <a:t>(A)</a:t>
            </a:r>
            <a:endParaRPr lang="en-US" sz="1600" b="1" dirty="0">
              <a:solidFill>
                <a:srgbClr val="FFCC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82420" y="3995678"/>
            <a:ext cx="60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C66"/>
                </a:solidFill>
              </a:rPr>
              <a:t>(C)</a:t>
            </a:r>
            <a:endParaRPr lang="en-US" sz="1600" b="1" dirty="0">
              <a:solidFill>
                <a:srgbClr val="FFCC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1752" y="4038600"/>
            <a:ext cx="4317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/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(A) Antibody isotypes induced by individual recombinant proteins (</a:t>
            </a:r>
            <a:r>
              <a:rPr lang="en-US" b="1" dirty="0" err="1" smtClean="0">
                <a:solidFill>
                  <a:srgbClr val="FFCC66"/>
                </a:solidFill>
                <a:cs typeface="Times New Roman" pitchFamily="18" charset="0"/>
              </a:rPr>
              <a:t>rV</a:t>
            </a:r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, rE), their cocktail mixture (rV+rE) and fusion construct (rVE) in BALB/c mice. </a:t>
            </a:r>
          </a:p>
          <a:p>
            <a:pPr marL="339725" indent="-339725"/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(B) </a:t>
            </a:r>
            <a:r>
              <a:rPr lang="en-US" b="1" dirty="0" err="1" smtClean="0">
                <a:solidFill>
                  <a:srgbClr val="FFCC66"/>
                </a:solidFill>
                <a:cs typeface="Times New Roman" pitchFamily="18" charset="0"/>
              </a:rPr>
              <a:t>Immuno</a:t>
            </a:r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-competitive assay with anti-</a:t>
            </a:r>
            <a:r>
              <a:rPr lang="en-US" b="1" dirty="0" err="1" smtClean="0">
                <a:solidFill>
                  <a:srgbClr val="FFCC66"/>
                </a:solidFill>
                <a:cs typeface="Times New Roman" pitchFamily="18" charset="0"/>
              </a:rPr>
              <a:t>rV+rE</a:t>
            </a:r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 sera. </a:t>
            </a:r>
          </a:p>
          <a:p>
            <a:pPr marL="339725" indent="-339725"/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(C) </a:t>
            </a:r>
            <a:r>
              <a:rPr lang="en-US" b="1" dirty="0" err="1" smtClean="0">
                <a:solidFill>
                  <a:srgbClr val="FFCC66"/>
                </a:solidFill>
                <a:cs typeface="Times New Roman" pitchFamily="18" charset="0"/>
              </a:rPr>
              <a:t>Immuno</a:t>
            </a:r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-competitive assay with anti-</a:t>
            </a:r>
            <a:r>
              <a:rPr lang="en-US" b="1" dirty="0" err="1" smtClean="0">
                <a:solidFill>
                  <a:srgbClr val="FFCC66"/>
                </a:solidFill>
                <a:cs typeface="Times New Roman" pitchFamily="18" charset="0"/>
              </a:rPr>
              <a:t>rVE</a:t>
            </a:r>
            <a:r>
              <a:rPr lang="en-US" b="1" dirty="0" smtClean="0">
                <a:solidFill>
                  <a:srgbClr val="FFCC66"/>
                </a:solidFill>
                <a:cs typeface="Times New Roman" pitchFamily="18" charset="0"/>
              </a:rPr>
              <a:t> sera.</a:t>
            </a:r>
            <a:endParaRPr lang="en-IN" dirty="0">
              <a:solidFill>
                <a:srgbClr val="FFCC66"/>
              </a:solidFill>
              <a:cs typeface="Times New Roman" pitchFamily="18" charset="0"/>
            </a:endParaRPr>
          </a:p>
        </p:txBody>
      </p:sp>
      <p:pic>
        <p:nvPicPr>
          <p:cNvPr id="17" name="Picture 16" descr="isotyp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1" y="1640927"/>
            <a:ext cx="3788276" cy="2151917"/>
          </a:xfrm>
          <a:prstGeom prst="rect">
            <a:avLst/>
          </a:prstGeom>
        </p:spPr>
      </p:pic>
      <p:pic>
        <p:nvPicPr>
          <p:cNvPr id="18" name="Picture 17" descr="rVE isotype fractio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1451" y="4191000"/>
            <a:ext cx="2976750" cy="2028745"/>
          </a:xfrm>
          <a:prstGeom prst="rect">
            <a:avLst/>
          </a:prstGeom>
        </p:spPr>
      </p:pic>
      <p:pic>
        <p:nvPicPr>
          <p:cNvPr id="19" name="Picture 18" descr="ios fraction rV+r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6344" y="1633478"/>
            <a:ext cx="3012688" cy="20194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82420" y="1524000"/>
            <a:ext cx="66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C66"/>
                </a:solidFill>
              </a:rPr>
              <a:t>(B)</a:t>
            </a:r>
            <a:endParaRPr lang="en-US" sz="1600" b="1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800" y="10022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Dot </a:t>
            </a:r>
            <a:r>
              <a:rPr lang="en-US" b="1" dirty="0" err="1" smtClean="0">
                <a:solidFill>
                  <a:schemeClr val="bg1"/>
                </a:solidFill>
              </a:rPr>
              <a:t>Immunoblot</a:t>
            </a:r>
            <a:r>
              <a:rPr lang="en-US" b="1" dirty="0" smtClean="0">
                <a:solidFill>
                  <a:schemeClr val="bg1"/>
                </a:solidFill>
              </a:rPr>
              <a:t> and Western blot analysis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99631" y="1447800"/>
            <a:ext cx="4593608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85800" y="2133600"/>
            <a:ext cx="3402874" cy="1981200"/>
            <a:chOff x="457200" y="1955074"/>
            <a:chExt cx="3402874" cy="1981200"/>
          </a:xfrm>
        </p:grpSpPr>
        <p:sp>
          <p:nvSpPr>
            <p:cNvPr id="23" name="Rectangle 22"/>
            <p:cNvSpPr/>
            <p:nvPr/>
          </p:nvSpPr>
          <p:spPr>
            <a:xfrm>
              <a:off x="457200" y="1955074"/>
              <a:ext cx="3402874" cy="198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1"/>
            <p:cNvGrpSpPr/>
            <p:nvPr/>
          </p:nvGrpSpPr>
          <p:grpSpPr>
            <a:xfrm>
              <a:off x="533400" y="1960420"/>
              <a:ext cx="3200400" cy="1849580"/>
              <a:chOff x="304800" y="2165320"/>
              <a:chExt cx="4202574" cy="1921155"/>
            </a:xfrm>
            <a:solidFill>
              <a:schemeClr val="bg1"/>
            </a:solidFill>
          </p:grpSpPr>
          <p:pic>
            <p:nvPicPr>
              <p:cNvPr id="25" name="Picture 24" descr="aks dot 001 - Copy.tif.jpg"/>
              <p:cNvPicPr>
                <a:picLocks noChangeAspect="1"/>
              </p:cNvPicPr>
              <p:nvPr/>
            </p:nvPicPr>
            <p:blipFill>
              <a:blip r:embed="rId3" cstate="print">
                <a:lum bright="-41000" contrast="61000"/>
              </a:blip>
              <a:srcRect t="33751" r="9668"/>
              <a:stretch>
                <a:fillRect/>
              </a:stretch>
            </p:blipFill>
            <p:spPr>
              <a:xfrm>
                <a:off x="783960" y="2590800"/>
                <a:ext cx="3711839" cy="1495675"/>
              </a:xfrm>
              <a:prstGeom prst="rect">
                <a:avLst/>
              </a:prstGeom>
              <a:grpFill/>
              <a:ln w="31750">
                <a:solidFill>
                  <a:sysClr val="windowText" lastClr="000000"/>
                </a:solidFill>
              </a:ln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61999" y="2165320"/>
                <a:ext cx="3745375" cy="383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1        2     3       4        5         6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4"/>
              <p:cNvSpPr txBox="1"/>
              <p:nvPr/>
            </p:nvSpPr>
            <p:spPr>
              <a:xfrm>
                <a:off x="304800" y="2504192"/>
                <a:ext cx="457201" cy="1453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</a:t>
                </a:r>
              </a:p>
            </p:txBody>
          </p:sp>
        </p:grpSp>
      </p:grpSp>
      <p:grpSp>
        <p:nvGrpSpPr>
          <p:cNvPr id="28" name="Group 33"/>
          <p:cNvGrpSpPr/>
          <p:nvPr/>
        </p:nvGrpSpPr>
        <p:grpSpPr>
          <a:xfrm>
            <a:off x="4372201" y="1600200"/>
            <a:ext cx="4695599" cy="2833250"/>
            <a:chOff x="765048" y="6255878"/>
            <a:chExt cx="4520795" cy="2735721"/>
          </a:xfrm>
        </p:grpSpPr>
        <p:grpSp>
          <p:nvGrpSpPr>
            <p:cNvPr id="29" name="Group 16"/>
            <p:cNvGrpSpPr/>
            <p:nvPr/>
          </p:nvGrpSpPr>
          <p:grpSpPr>
            <a:xfrm>
              <a:off x="1663439" y="6255878"/>
              <a:ext cx="3622404" cy="2735721"/>
              <a:chOff x="5609163" y="1755216"/>
              <a:chExt cx="2959933" cy="2207184"/>
            </a:xfrm>
          </p:grpSpPr>
          <p:grpSp>
            <p:nvGrpSpPr>
              <p:cNvPr id="34" name="Group 17"/>
              <p:cNvGrpSpPr/>
              <p:nvPr/>
            </p:nvGrpSpPr>
            <p:grpSpPr>
              <a:xfrm>
                <a:off x="5609163" y="1755216"/>
                <a:ext cx="1975104" cy="2207184"/>
                <a:chOff x="5609163" y="1755216"/>
                <a:chExt cx="1975104" cy="2207184"/>
              </a:xfrm>
            </p:grpSpPr>
            <p:pic>
              <p:nvPicPr>
                <p:cNvPr id="39" name="Picture 38" descr="native protein.jpg"/>
                <p:cNvPicPr>
                  <a:picLocks noChangeAspect="1"/>
                </p:cNvPicPr>
                <p:nvPr/>
              </p:nvPicPr>
              <p:blipFill>
                <a:blip r:embed="rId4" cstate="print">
                  <a:lum contrast="27000"/>
                </a:blip>
                <a:srcRect l="16805" t="4000" r="56253"/>
                <a:stretch>
                  <a:fillRect/>
                </a:stretch>
              </p:blipFill>
              <p:spPr>
                <a:xfrm>
                  <a:off x="7086600" y="2057400"/>
                  <a:ext cx="484910" cy="1905000"/>
                </a:xfrm>
                <a:prstGeom prst="rect">
                  <a:avLst/>
                </a:prstGeom>
                <a:ln w="31750">
                  <a:solidFill>
                    <a:sysClr val="windowText" lastClr="000000"/>
                  </a:solidFill>
                </a:ln>
              </p:spPr>
            </p:pic>
            <p:pic>
              <p:nvPicPr>
                <p:cNvPr id="40" name="Picture 39" descr="western blot recom.jpg"/>
                <p:cNvPicPr>
                  <a:picLocks noChangeAspect="1"/>
                </p:cNvPicPr>
                <p:nvPr/>
              </p:nvPicPr>
              <p:blipFill>
                <a:blip r:embed="rId5" cstate="print">
                  <a:lum contrast="15000"/>
                </a:blip>
                <a:srcRect l="42056" b="4921"/>
                <a:stretch>
                  <a:fillRect/>
                </a:stretch>
              </p:blipFill>
              <p:spPr>
                <a:xfrm>
                  <a:off x="5623234" y="2057400"/>
                  <a:ext cx="1447800" cy="1905000"/>
                </a:xfrm>
                <a:prstGeom prst="rect">
                  <a:avLst/>
                </a:prstGeom>
                <a:ln w="31750">
                  <a:solidFill>
                    <a:sysClr val="windowText" lastClr="000000"/>
                  </a:solidFill>
                </a:ln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5609163" y="1755216"/>
                  <a:ext cx="1975104" cy="287720"/>
                </a:xfrm>
                <a:prstGeom prst="rect">
                  <a:avLst/>
                </a:prstGeom>
                <a:noFill/>
                <a:ln w="31750"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M      1     2       3         4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Isosceles Triangle 34"/>
              <p:cNvSpPr/>
              <p:nvPr/>
            </p:nvSpPr>
            <p:spPr>
              <a:xfrm rot="5400000" flipV="1">
                <a:off x="7659486" y="2700076"/>
                <a:ext cx="108497" cy="225610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 flipV="1">
                <a:off x="7652514" y="3199459"/>
                <a:ext cx="108497" cy="225610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" name="TextBox 14"/>
              <p:cNvSpPr txBox="1"/>
              <p:nvPr/>
            </p:nvSpPr>
            <p:spPr>
              <a:xfrm>
                <a:off x="7785070" y="2634399"/>
                <a:ext cx="783384" cy="359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Native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LcrV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(37kDa)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776884" y="3141807"/>
                <a:ext cx="792212" cy="359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Native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YopE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(23kDa)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0" name="Isosceles Triangle 29"/>
            <p:cNvSpPr/>
            <p:nvPr/>
          </p:nvSpPr>
          <p:spPr>
            <a:xfrm rot="5400000">
              <a:off x="1431948" y="7317447"/>
              <a:ext cx="123172" cy="295899"/>
            </a:xfrm>
            <a:prstGeom prst="triangle">
              <a:avLst/>
            </a:prstGeom>
            <a:ln/>
            <a:effectLst>
              <a:outerShdw blurRad="40000" dist="23000" sx="1000" sy="1000" rotWithShape="0">
                <a:srgbClr val="000000"/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80288" y="7327760"/>
              <a:ext cx="467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40 </a:t>
              </a:r>
              <a:r>
                <a:rPr lang="en-US" sz="1200" b="1" dirty="0" err="1" smtClean="0"/>
                <a:t>kDa</a:t>
              </a:r>
              <a:endParaRPr lang="en-US" sz="1200" b="1" dirty="0"/>
            </a:p>
          </p:txBody>
        </p:sp>
        <p:sp>
          <p:nvSpPr>
            <p:cNvPr id="32" name="Isosceles Triangle 9"/>
            <p:cNvSpPr/>
            <p:nvPr/>
          </p:nvSpPr>
          <p:spPr>
            <a:xfrm rot="5400000">
              <a:off x="1431948" y="7972767"/>
              <a:ext cx="123172" cy="295899"/>
            </a:xfrm>
            <a:prstGeom prst="triangle">
              <a:avLst/>
            </a:prstGeom>
            <a:ln/>
            <a:effectLst>
              <a:outerShdw blurRad="40000" dist="23000" sx="1000" sy="1000" rotWithShape="0">
                <a:srgbClr val="000000"/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5048" y="7990701"/>
              <a:ext cx="467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25 </a:t>
              </a:r>
              <a:r>
                <a:rPr lang="en-US" sz="1200" b="1" dirty="0" err="1" smtClean="0"/>
                <a:t>kDa</a:t>
              </a:r>
              <a:endParaRPr lang="en-US" sz="1200" b="1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09600" y="4267200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Dot immunoassay analysis to assess binding efficacy of poly-sera raised against VE fusion protein. Lane1 A1-A6: 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Y. enterocolitica 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O:3, O:5, O:8, O:9 O:13 and O:21 respectively. Lane B1-B6: 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Y. enterocolitica 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ATCC 23715,  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Y. </a:t>
            </a:r>
            <a:r>
              <a:rPr lang="en-IN" sz="1600" b="1" i="1" dirty="0" err="1" smtClean="0">
                <a:solidFill>
                  <a:srgbClr val="FFCC66"/>
                </a:solidFill>
                <a:cs typeface="Times New Roman" pitchFamily="18" charset="0"/>
              </a:rPr>
              <a:t>pseudotuberculosis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,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rV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,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,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rVE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and –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ve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, respectively.</a:t>
            </a:r>
            <a:endParaRPr lang="en-IN" sz="1600" b="1" dirty="0">
              <a:solidFill>
                <a:srgbClr val="FFCC66"/>
              </a:solidFill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19600" y="4661118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Western blot analysis using anti-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VE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polysera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(1:1000) dilution. Lane M: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Prestained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Protein marker, Lane 1, 2 and 3: whole cell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lysate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of 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E. coli 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BL21DE3 recombinant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rV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,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and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rVE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clones. Lane 4: 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Y. </a:t>
            </a:r>
            <a:r>
              <a:rPr lang="en-IN" sz="1600" b="1" i="1" dirty="0" err="1" smtClean="0">
                <a:solidFill>
                  <a:srgbClr val="FFCC66"/>
                </a:solidFill>
                <a:cs typeface="Times New Roman" pitchFamily="18" charset="0"/>
              </a:rPr>
              <a:t>enterocolitica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 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O:8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 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whole cell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lysate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showing binding efficacy of anti-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rVE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polysera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with native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LcrV</a:t>
            </a:r>
            <a:r>
              <a:rPr lang="en-IN" sz="1600" b="1" i="1" dirty="0" smtClean="0">
                <a:solidFill>
                  <a:srgbClr val="FFCC66"/>
                </a:solidFill>
                <a:cs typeface="Times New Roman" pitchFamily="18" charset="0"/>
              </a:rPr>
              <a:t> 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and </a:t>
            </a:r>
            <a:r>
              <a:rPr lang="en-IN" sz="1600" b="1" dirty="0" err="1" smtClean="0">
                <a:solidFill>
                  <a:srgbClr val="FFCC66"/>
                </a:solidFill>
                <a:cs typeface="Times New Roman" pitchFamily="18" charset="0"/>
              </a:rPr>
              <a:t>YopE</a:t>
            </a:r>
            <a:r>
              <a:rPr lang="en-IN" sz="1600" b="1" dirty="0" smtClean="0">
                <a:solidFill>
                  <a:srgbClr val="FFCC66"/>
                </a:solidFill>
                <a:cs typeface="Times New Roman" pitchFamily="18" charset="0"/>
              </a:rPr>
              <a:t> proteins.</a:t>
            </a:r>
            <a:endParaRPr lang="en-IN" sz="1600" b="1" dirty="0">
              <a:solidFill>
                <a:srgbClr val="FFCC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9600" y="12308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In-vitro assessment of protective efficacy </a:t>
            </a:r>
          </a:p>
        </p:txBody>
      </p:sp>
      <p:grpSp>
        <p:nvGrpSpPr>
          <p:cNvPr id="4" name="Group 20"/>
          <p:cNvGrpSpPr/>
          <p:nvPr/>
        </p:nvGrpSpPr>
        <p:grpSpPr>
          <a:xfrm>
            <a:off x="4953000" y="1066800"/>
            <a:ext cx="4123051" cy="4724400"/>
            <a:chOff x="1710347" y="4105322"/>
            <a:chExt cx="3346138" cy="3883486"/>
          </a:xfrm>
        </p:grpSpPr>
        <p:pic>
          <p:nvPicPr>
            <p:cNvPr id="44" name="Picture 43" descr="SNAP-173136-0225.jpg"/>
            <p:cNvPicPr>
              <a:picLocks noChangeAspect="1"/>
            </p:cNvPicPr>
            <p:nvPr/>
          </p:nvPicPr>
          <p:blipFill>
            <a:blip r:embed="rId3" cstate="print">
              <a:lum bright="44000" contrast="73000"/>
            </a:blip>
            <a:srcRect l="32834" t="41937" r="29606" b="9737"/>
            <a:stretch>
              <a:fillRect/>
            </a:stretch>
          </p:blipFill>
          <p:spPr>
            <a:xfrm>
              <a:off x="1713888" y="5621591"/>
              <a:ext cx="1382508" cy="112895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757037" y="4116541"/>
              <a:ext cx="2233974" cy="252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Rhodamine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phalloidin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 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34030" y="4105322"/>
              <a:ext cx="1178618" cy="252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Phase contrast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pic>
          <p:nvPicPr>
            <p:cNvPr id="49" name="Picture 48" descr="SNAP-173103-0223.jpg"/>
            <p:cNvPicPr>
              <a:picLocks noChangeAspect="1"/>
            </p:cNvPicPr>
            <p:nvPr/>
          </p:nvPicPr>
          <p:blipFill>
            <a:blip r:embed="rId4" cstate="print">
              <a:lum bright="11000" contrast="53000"/>
              <a:extLst/>
            </a:blip>
            <a:srcRect l="35068" t="43912" r="27801" b="9737"/>
            <a:stretch>
              <a:fillRect/>
            </a:stretch>
          </p:blipFill>
          <p:spPr>
            <a:xfrm>
              <a:off x="3180468" y="5612938"/>
              <a:ext cx="1385425" cy="1128539"/>
            </a:xfrm>
            <a:prstGeom prst="rect">
              <a:avLst/>
            </a:prstGeom>
          </p:spPr>
        </p:pic>
        <p:pic>
          <p:nvPicPr>
            <p:cNvPr id="50" name="Picture 49" descr="SNAP-163938-0033.jpg"/>
            <p:cNvPicPr>
              <a:picLocks noChangeAspect="1"/>
            </p:cNvPicPr>
            <p:nvPr/>
          </p:nvPicPr>
          <p:blipFill>
            <a:blip r:embed="rId5" cstate="print">
              <a:lum bright="19000" contrast="57000"/>
              <a:extLst/>
            </a:blip>
            <a:srcRect r="63754" b="56889"/>
            <a:stretch>
              <a:fillRect/>
            </a:stretch>
          </p:blipFill>
          <p:spPr>
            <a:xfrm>
              <a:off x="3180468" y="4398317"/>
              <a:ext cx="1382508" cy="1130461"/>
            </a:xfrm>
            <a:prstGeom prst="rect">
              <a:avLst/>
            </a:prstGeom>
          </p:spPr>
        </p:pic>
        <p:pic>
          <p:nvPicPr>
            <p:cNvPr id="51" name="Picture 50" descr="SNAP-164013-0035.jpg"/>
            <p:cNvPicPr>
              <a:picLocks noChangeAspect="1"/>
            </p:cNvPicPr>
            <p:nvPr/>
          </p:nvPicPr>
          <p:blipFill>
            <a:blip r:embed="rId6" cstate="print">
              <a:lum bright="12000" contrast="39000"/>
            </a:blip>
            <a:srcRect r="62304" b="52970"/>
            <a:stretch>
              <a:fillRect/>
            </a:stretch>
          </p:blipFill>
          <p:spPr>
            <a:xfrm>
              <a:off x="1710347" y="4397280"/>
              <a:ext cx="1382508" cy="1147853"/>
            </a:xfrm>
            <a:prstGeom prst="rect">
              <a:avLst/>
            </a:prstGeom>
          </p:spPr>
        </p:pic>
        <p:pic>
          <p:nvPicPr>
            <p:cNvPr id="52" name="Picture 51" descr="SNAP-172931-0218.jpg"/>
            <p:cNvPicPr>
              <a:picLocks noChangeAspect="1"/>
            </p:cNvPicPr>
            <p:nvPr/>
          </p:nvPicPr>
          <p:blipFill>
            <a:blip r:embed="rId7" cstate="print">
              <a:lum bright="16000" contrast="52000"/>
              <a:extLst/>
            </a:blip>
            <a:srcRect l="57018" t="48491" r="-832" b="-668"/>
            <a:stretch>
              <a:fillRect/>
            </a:stretch>
          </p:blipFill>
          <p:spPr>
            <a:xfrm>
              <a:off x="3180468" y="6826752"/>
              <a:ext cx="1385856" cy="1162056"/>
            </a:xfrm>
            <a:prstGeom prst="rect">
              <a:avLst/>
            </a:prstGeom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8" cstate="print">
              <a:lum bright="35000" contrast="65000"/>
            </a:blip>
            <a:srcRect l="32187" t="27500" r="34063" b="17000"/>
            <a:stretch>
              <a:fillRect/>
            </a:stretch>
          </p:blipFill>
          <p:spPr bwMode="auto">
            <a:xfrm>
              <a:off x="1713888" y="6833617"/>
              <a:ext cx="1382509" cy="1130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TextBox 53"/>
            <p:cNvSpPr txBox="1"/>
            <p:nvPr/>
          </p:nvSpPr>
          <p:spPr>
            <a:xfrm rot="5400000">
              <a:off x="4122140" y="4824772"/>
              <a:ext cx="1066801" cy="24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Uninfected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400000">
              <a:off x="4194187" y="6062789"/>
              <a:ext cx="914400" cy="24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Anti-</a:t>
              </a:r>
              <a:r>
                <a:rPr kumimoji="0" lang="en-US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rVE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5400000">
              <a:off x="4178578" y="7284220"/>
              <a:ext cx="914400" cy="24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NMP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5400000">
              <a:off x="3959611" y="6729951"/>
              <a:ext cx="1676401" cy="158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 rot="5400000">
              <a:off x="4025743" y="6600573"/>
              <a:ext cx="1811702" cy="24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Y. enterocolitica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Times New Roman" pitchFamily="18" charset="0"/>
                </a:rPr>
                <a:t> O:8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58504" y="5105400"/>
            <a:ext cx="391349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000"/>
                </a:solidFill>
              </a:rPr>
              <a:t>Protection  of  RAW  264.7  cell  line  from  </a:t>
            </a:r>
            <a:r>
              <a:rPr lang="en-US" sz="1600" b="1" i="1" dirty="0" smtClean="0">
                <a:solidFill>
                  <a:srgbClr val="FFC000"/>
                </a:solidFill>
              </a:rPr>
              <a:t>Y.  enterocolitica  </a:t>
            </a:r>
            <a:r>
              <a:rPr lang="en-US" sz="1600" b="1" dirty="0" smtClean="0">
                <a:solidFill>
                  <a:srgbClr val="FFC000"/>
                </a:solidFill>
              </a:rPr>
              <a:t>O:8  induced  cytotoxicity  by  anti-</a:t>
            </a:r>
            <a:r>
              <a:rPr lang="en-US" sz="1600" b="1" dirty="0" err="1" smtClean="0">
                <a:solidFill>
                  <a:srgbClr val="FFC000"/>
                </a:solidFill>
              </a:rPr>
              <a:t>rV</a:t>
            </a:r>
            <a:r>
              <a:rPr lang="en-US" sz="1600" b="1" dirty="0" smtClean="0">
                <a:solidFill>
                  <a:srgbClr val="FFC000"/>
                </a:solidFill>
              </a:rPr>
              <a:t>,  anti-</a:t>
            </a:r>
            <a:r>
              <a:rPr lang="en-US" sz="1600" b="1" dirty="0" err="1" smtClean="0">
                <a:solidFill>
                  <a:srgbClr val="FFC000"/>
                </a:solidFill>
              </a:rPr>
              <a:t>rE</a:t>
            </a:r>
            <a:r>
              <a:rPr lang="en-US" sz="1600" b="1" dirty="0" smtClean="0">
                <a:solidFill>
                  <a:srgbClr val="FFC000"/>
                </a:solidFill>
              </a:rPr>
              <a:t>,  </a:t>
            </a:r>
            <a:r>
              <a:rPr lang="en-US" sz="1600" b="1" smtClean="0">
                <a:solidFill>
                  <a:srgbClr val="FFC000"/>
                </a:solidFill>
              </a:rPr>
              <a:t>anti-rV+rE</a:t>
            </a:r>
            <a:r>
              <a:rPr lang="en-US" sz="1600" b="1" dirty="0" smtClean="0">
                <a:solidFill>
                  <a:srgbClr val="FFC000"/>
                </a:solidFill>
              </a:rPr>
              <a:t>  </a:t>
            </a:r>
            <a:r>
              <a:rPr lang="en-US" sz="1600" b="1" dirty="0" smtClean="0">
                <a:solidFill>
                  <a:srgbClr val="FFC000"/>
                </a:solidFill>
              </a:rPr>
              <a:t>and  anti-</a:t>
            </a:r>
            <a:r>
              <a:rPr lang="en-US" sz="1600" b="1" dirty="0" err="1" smtClean="0">
                <a:solidFill>
                  <a:srgbClr val="FFC000"/>
                </a:solidFill>
              </a:rPr>
              <a:t>rVE</a:t>
            </a:r>
            <a:r>
              <a:rPr lang="en-US" sz="1600" b="1" dirty="0" smtClean="0">
                <a:solidFill>
                  <a:srgbClr val="FFC000"/>
                </a:solidFill>
              </a:rPr>
              <a:t>  </a:t>
            </a:r>
            <a:r>
              <a:rPr lang="en-US" sz="1600" b="1" dirty="0" err="1" smtClean="0">
                <a:solidFill>
                  <a:srgbClr val="FFC000"/>
                </a:solidFill>
              </a:rPr>
              <a:t>polysera</a:t>
            </a:r>
            <a:r>
              <a:rPr lang="en-US" sz="1600" b="1" dirty="0" smtClean="0">
                <a:solidFill>
                  <a:srgbClr val="FFC000"/>
                </a:solidFill>
              </a:rPr>
              <a:t>  raised  in  BALB/c  mice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53000" y="5742296"/>
            <a:ext cx="411479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000"/>
                </a:solidFill>
              </a:rPr>
              <a:t>Prevention  of  </a:t>
            </a:r>
            <a:r>
              <a:rPr lang="en-US" sz="1600" b="1" dirty="0" err="1" smtClean="0">
                <a:solidFill>
                  <a:srgbClr val="FFC000"/>
                </a:solidFill>
              </a:rPr>
              <a:t>actin</a:t>
            </a:r>
            <a:r>
              <a:rPr lang="en-US" sz="1600" b="1" dirty="0" smtClean="0">
                <a:solidFill>
                  <a:srgbClr val="FFC000"/>
                </a:solidFill>
              </a:rPr>
              <a:t>  filament  perturbation  and cell  death  against  </a:t>
            </a:r>
            <a:r>
              <a:rPr lang="en-US" sz="1600" b="1" i="1" dirty="0" smtClean="0">
                <a:solidFill>
                  <a:srgbClr val="FFC000"/>
                </a:solidFill>
              </a:rPr>
              <a:t>Y.  enterocolitica  </a:t>
            </a:r>
            <a:r>
              <a:rPr lang="en-US" sz="1600" b="1" dirty="0" smtClean="0">
                <a:solidFill>
                  <a:srgbClr val="FFC000"/>
                </a:solidFill>
              </a:rPr>
              <a:t>O:8 infection.</a:t>
            </a:r>
            <a:endParaRPr lang="en-US" sz="1600" b="1" dirty="0">
              <a:solidFill>
                <a:srgbClr val="FFC000"/>
              </a:solidFill>
            </a:endParaRPr>
          </a:p>
        </p:txBody>
      </p:sp>
      <p:pic>
        <p:nvPicPr>
          <p:cNvPr id="61" name="Picture 60" descr="macro killing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541" y="2590800"/>
            <a:ext cx="3909459" cy="2514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9600" y="11546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In-vivo protective efficacy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2000" y="48768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C66"/>
                </a:solidFill>
              </a:rPr>
              <a:t>Kaplan Meier graph showing percentage survival in </a:t>
            </a:r>
            <a:r>
              <a:rPr lang="en-US" sz="1600" b="1" dirty="0" err="1" smtClean="0">
                <a:solidFill>
                  <a:srgbClr val="FFCC66"/>
                </a:solidFill>
              </a:rPr>
              <a:t>rV</a:t>
            </a:r>
            <a:r>
              <a:rPr lang="en-US" sz="1600" b="1" dirty="0" smtClean="0">
                <a:solidFill>
                  <a:srgbClr val="FFCC66"/>
                </a:solidFill>
              </a:rPr>
              <a:t>, </a:t>
            </a:r>
            <a:r>
              <a:rPr lang="en-US" sz="1600" b="1" dirty="0" err="1" smtClean="0">
                <a:solidFill>
                  <a:srgbClr val="FFCC66"/>
                </a:solidFill>
              </a:rPr>
              <a:t>rE</a:t>
            </a:r>
            <a:r>
              <a:rPr lang="en-US" sz="1600" b="1" dirty="0" smtClean="0">
                <a:solidFill>
                  <a:srgbClr val="FFCC66"/>
                </a:solidFill>
              </a:rPr>
              <a:t>, </a:t>
            </a:r>
            <a:r>
              <a:rPr lang="en-US" sz="1600" b="1" dirty="0" err="1" smtClean="0">
                <a:solidFill>
                  <a:srgbClr val="FFCC66"/>
                </a:solidFill>
              </a:rPr>
              <a:t>rV+rE</a:t>
            </a:r>
            <a:r>
              <a:rPr lang="en-US" sz="1600" b="1" dirty="0" smtClean="0">
                <a:solidFill>
                  <a:srgbClr val="FFCC66"/>
                </a:solidFill>
              </a:rPr>
              <a:t> and </a:t>
            </a:r>
            <a:r>
              <a:rPr lang="en-US" sz="1600" b="1" dirty="0" err="1" smtClean="0">
                <a:solidFill>
                  <a:srgbClr val="FFCC66"/>
                </a:solidFill>
              </a:rPr>
              <a:t>rVE</a:t>
            </a:r>
            <a:r>
              <a:rPr lang="en-US" sz="1600" b="1" dirty="0" smtClean="0">
                <a:solidFill>
                  <a:srgbClr val="FFCC66"/>
                </a:solidFill>
              </a:rPr>
              <a:t> group of immunized BALB/c mice I.P. challenge with </a:t>
            </a:r>
            <a:r>
              <a:rPr lang="en-US" sz="1600" b="1" i="1" dirty="0" smtClean="0">
                <a:solidFill>
                  <a:srgbClr val="FFCC66"/>
                </a:solidFill>
              </a:rPr>
              <a:t>Y. enterocolitica</a:t>
            </a:r>
            <a:endParaRPr lang="en-US" sz="1600" b="1" i="1" dirty="0">
              <a:solidFill>
                <a:srgbClr val="FFCC66"/>
              </a:solidFill>
            </a:endParaRPr>
          </a:p>
        </p:txBody>
      </p:sp>
      <p:pic>
        <p:nvPicPr>
          <p:cNvPr id="53" name="Picture 52" descr="activ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614" y="2362200"/>
            <a:ext cx="3724705" cy="2457270"/>
          </a:xfrm>
          <a:prstGeom prst="rect">
            <a:avLst/>
          </a:prstGeom>
        </p:spPr>
      </p:pic>
      <p:pic>
        <p:nvPicPr>
          <p:cNvPr id="54" name="Picture 53" descr="passiv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3874" y="2362661"/>
            <a:ext cx="3723926" cy="245985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334000" y="48768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C66"/>
                </a:solidFill>
              </a:rPr>
              <a:t>Kaplan Meier graph showing percentage survival in anti-</a:t>
            </a:r>
            <a:r>
              <a:rPr lang="en-US" sz="1600" b="1" dirty="0" err="1" smtClean="0">
                <a:solidFill>
                  <a:srgbClr val="FFCC66"/>
                </a:solidFill>
              </a:rPr>
              <a:t>rV</a:t>
            </a:r>
            <a:r>
              <a:rPr lang="en-US" sz="1600" b="1" dirty="0" smtClean="0">
                <a:solidFill>
                  <a:srgbClr val="FFCC66"/>
                </a:solidFill>
              </a:rPr>
              <a:t>, anti-</a:t>
            </a:r>
            <a:r>
              <a:rPr lang="en-US" sz="1600" b="1" dirty="0" err="1" smtClean="0">
                <a:solidFill>
                  <a:srgbClr val="FFCC66"/>
                </a:solidFill>
              </a:rPr>
              <a:t>rE</a:t>
            </a:r>
            <a:r>
              <a:rPr lang="en-US" sz="1600" b="1" dirty="0" smtClean="0">
                <a:solidFill>
                  <a:srgbClr val="FFCC66"/>
                </a:solidFill>
              </a:rPr>
              <a:t>, anti-</a:t>
            </a:r>
            <a:r>
              <a:rPr lang="en-US" sz="1600" b="1" dirty="0" err="1" smtClean="0">
                <a:solidFill>
                  <a:srgbClr val="FFCC66"/>
                </a:solidFill>
              </a:rPr>
              <a:t>rV+rE</a:t>
            </a:r>
            <a:r>
              <a:rPr lang="en-US" sz="1600" b="1" dirty="0" smtClean="0">
                <a:solidFill>
                  <a:srgbClr val="FFCC66"/>
                </a:solidFill>
              </a:rPr>
              <a:t> and anti-</a:t>
            </a:r>
            <a:r>
              <a:rPr lang="en-US" sz="1600" b="1" dirty="0" err="1" smtClean="0">
                <a:solidFill>
                  <a:srgbClr val="FFCC66"/>
                </a:solidFill>
              </a:rPr>
              <a:t>rVE</a:t>
            </a:r>
            <a:r>
              <a:rPr lang="en-US" sz="1600" b="1" dirty="0" smtClean="0">
                <a:solidFill>
                  <a:srgbClr val="FFCC66"/>
                </a:solidFill>
              </a:rPr>
              <a:t> group of immunized BALB/c mice I.P. challenge with </a:t>
            </a:r>
            <a:r>
              <a:rPr lang="en-US" sz="1600" b="1" i="1" dirty="0" smtClean="0">
                <a:solidFill>
                  <a:srgbClr val="FFCC66"/>
                </a:solidFill>
              </a:rPr>
              <a:t>Y. enterocolitica</a:t>
            </a:r>
            <a:endParaRPr lang="en-US" sz="1600" b="1" i="1" dirty="0">
              <a:solidFill>
                <a:srgbClr val="FFCC66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0" y="19166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Active protection study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34000" y="1905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Passive protection study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9600" y="10784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Lymphocyte Proliferation Assay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29200" y="4780507"/>
            <a:ext cx="3810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000"/>
                </a:solidFill>
              </a:rPr>
              <a:t>Sham Immunized mice splenocytes induced with purified proteins </a:t>
            </a:r>
            <a:r>
              <a:rPr lang="en-US" sz="1600" b="1" dirty="0" err="1" smtClean="0">
                <a:solidFill>
                  <a:srgbClr val="FFC000"/>
                </a:solidFill>
              </a:rPr>
              <a:t>rV</a:t>
            </a:r>
            <a:r>
              <a:rPr lang="en-US" sz="1600" b="1" dirty="0" smtClean="0">
                <a:solidFill>
                  <a:srgbClr val="FFC000"/>
                </a:solidFill>
              </a:rPr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rE</a:t>
            </a:r>
            <a:r>
              <a:rPr lang="en-US" sz="1600" b="1" dirty="0" smtClean="0">
                <a:solidFill>
                  <a:srgbClr val="FFC000"/>
                </a:solidFill>
              </a:rPr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rV+rE</a:t>
            </a:r>
            <a:r>
              <a:rPr lang="en-US" sz="1600" b="1" dirty="0" smtClean="0">
                <a:solidFill>
                  <a:srgbClr val="FFC000"/>
                </a:solidFill>
              </a:rPr>
              <a:t> and </a:t>
            </a:r>
            <a:r>
              <a:rPr lang="en-US" sz="1600" b="1" dirty="0" err="1" smtClean="0">
                <a:solidFill>
                  <a:srgbClr val="FFC000"/>
                </a:solidFill>
              </a:rPr>
              <a:t>rVE</a:t>
            </a:r>
            <a:r>
              <a:rPr lang="en-US" sz="1600" b="1" dirty="0" smtClean="0">
                <a:solidFill>
                  <a:srgbClr val="FFC000"/>
                </a:solidFill>
              </a:rPr>
              <a:t> for 72 h at 37 °C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9600" y="4800600"/>
            <a:ext cx="3810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C000"/>
                </a:solidFill>
              </a:rPr>
              <a:t>In-vitro proliferation of </a:t>
            </a:r>
            <a:r>
              <a:rPr lang="en-US" sz="1600" b="1" dirty="0" err="1" smtClean="0">
                <a:solidFill>
                  <a:srgbClr val="FFC000"/>
                </a:solidFill>
              </a:rPr>
              <a:t>rV</a:t>
            </a:r>
            <a:r>
              <a:rPr lang="en-US" sz="1600" b="1" dirty="0" smtClean="0">
                <a:solidFill>
                  <a:srgbClr val="FFC000"/>
                </a:solidFill>
              </a:rPr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rE</a:t>
            </a:r>
            <a:r>
              <a:rPr lang="en-US" sz="1600" b="1" dirty="0" smtClean="0">
                <a:solidFill>
                  <a:srgbClr val="FFC000"/>
                </a:solidFill>
              </a:rPr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rV+rE</a:t>
            </a:r>
            <a:r>
              <a:rPr lang="en-US" sz="1600" b="1" dirty="0" smtClean="0">
                <a:solidFill>
                  <a:srgbClr val="FFC000"/>
                </a:solidFill>
              </a:rPr>
              <a:t> and </a:t>
            </a:r>
            <a:r>
              <a:rPr lang="en-US" sz="1600" b="1" dirty="0" err="1" smtClean="0">
                <a:solidFill>
                  <a:srgbClr val="FFC000"/>
                </a:solidFill>
              </a:rPr>
              <a:t>rVE</a:t>
            </a:r>
            <a:r>
              <a:rPr lang="en-US" sz="1600" b="1" dirty="0" smtClean="0">
                <a:solidFill>
                  <a:srgbClr val="FFC000"/>
                </a:solidFill>
              </a:rPr>
              <a:t> primed splenocytes induced with their respective purified proteins (</a:t>
            </a:r>
            <a:r>
              <a:rPr lang="en-US" sz="1600" b="1" dirty="0" err="1" smtClean="0">
                <a:solidFill>
                  <a:srgbClr val="FFC000"/>
                </a:solidFill>
              </a:rPr>
              <a:t>rV</a:t>
            </a:r>
            <a:r>
              <a:rPr lang="en-US" sz="1600" b="1" dirty="0" smtClean="0">
                <a:solidFill>
                  <a:srgbClr val="FFC000"/>
                </a:solidFill>
              </a:rPr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rE</a:t>
            </a:r>
            <a:r>
              <a:rPr lang="en-US" sz="1600" b="1" dirty="0" smtClean="0">
                <a:solidFill>
                  <a:srgbClr val="FFC000"/>
                </a:solidFill>
              </a:rPr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rV+rE</a:t>
            </a:r>
            <a:r>
              <a:rPr lang="en-US" sz="1600" b="1" dirty="0" smtClean="0">
                <a:solidFill>
                  <a:srgbClr val="FFC000"/>
                </a:solidFill>
              </a:rPr>
              <a:t> and </a:t>
            </a:r>
            <a:r>
              <a:rPr lang="en-US" sz="1600" b="1" dirty="0" err="1" smtClean="0">
                <a:solidFill>
                  <a:srgbClr val="FFC000"/>
                </a:solidFill>
              </a:rPr>
              <a:t>rVE</a:t>
            </a:r>
            <a:r>
              <a:rPr lang="en-US" sz="1600" b="1" dirty="0" smtClean="0">
                <a:solidFill>
                  <a:srgbClr val="FFC000"/>
                </a:solidFill>
              </a:rPr>
              <a:t>) for 72 h at 37 °C</a:t>
            </a:r>
            <a:endParaRPr lang="en-US" sz="1600" b="1" dirty="0">
              <a:solidFill>
                <a:srgbClr val="FFC000"/>
              </a:solidFill>
            </a:endParaRPr>
          </a:p>
        </p:txBody>
      </p:sp>
      <p:pic>
        <p:nvPicPr>
          <p:cNvPr id="54" name="Picture 53" descr="lymph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359" y="2057400"/>
            <a:ext cx="3876281" cy="2590800"/>
          </a:xfrm>
          <a:prstGeom prst="rect">
            <a:avLst/>
          </a:prstGeom>
        </p:spPr>
      </p:pic>
      <p:pic>
        <p:nvPicPr>
          <p:cNvPr id="55" name="Picture 54" descr="Naiv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9118" y="2071216"/>
            <a:ext cx="3876282" cy="25508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9600" y="10784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Cytokine profile</a:t>
            </a:r>
          </a:p>
        </p:txBody>
      </p:sp>
      <p:pic>
        <p:nvPicPr>
          <p:cNvPr id="13" name="Picture 12" descr="IFNG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6606" y="1905000"/>
            <a:ext cx="2465594" cy="1625924"/>
          </a:xfrm>
          <a:prstGeom prst="rect">
            <a:avLst/>
          </a:prstGeom>
        </p:spPr>
      </p:pic>
      <p:pic>
        <p:nvPicPr>
          <p:cNvPr id="15" name="Picture 14" descr="IL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6006" y="1901772"/>
            <a:ext cx="2465594" cy="1603428"/>
          </a:xfrm>
          <a:prstGeom prst="rect">
            <a:avLst/>
          </a:prstGeom>
        </p:spPr>
      </p:pic>
      <p:pic>
        <p:nvPicPr>
          <p:cNvPr id="17" name="Picture 16" descr="IL1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6006" y="4084071"/>
            <a:ext cx="2465594" cy="1630929"/>
          </a:xfrm>
          <a:prstGeom prst="rect">
            <a:avLst/>
          </a:prstGeom>
        </p:spPr>
      </p:pic>
      <p:pic>
        <p:nvPicPr>
          <p:cNvPr id="18" name="Picture 17" descr="IL1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1005" y="4092913"/>
            <a:ext cx="2465595" cy="1622087"/>
          </a:xfrm>
          <a:prstGeom prst="rect">
            <a:avLst/>
          </a:prstGeom>
        </p:spPr>
      </p:pic>
      <p:pic>
        <p:nvPicPr>
          <p:cNvPr id="19" name="Picture 18" descr="TNF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1006" y="1905000"/>
            <a:ext cx="2465594" cy="1600323"/>
          </a:xfrm>
          <a:prstGeom prst="rect">
            <a:avLst/>
          </a:prstGeom>
        </p:spPr>
      </p:pic>
      <p:pic>
        <p:nvPicPr>
          <p:cNvPr id="20" name="Picture 19" descr="IL4 e r protein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161922"/>
            <a:ext cx="2496312" cy="15667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1066800"/>
            <a:ext cx="1872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Yesinia </a:t>
            </a:r>
            <a:r>
              <a:rPr lang="en-US" sz="2400" b="1" i="1" dirty="0" err="1" smtClean="0">
                <a:solidFill>
                  <a:schemeClr val="bg1"/>
                </a:solidFill>
              </a:rPr>
              <a:t>pestis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1828800"/>
            <a:ext cx="5562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Gram –ve, facultative anaerobic bacteria.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Discovered by </a:t>
            </a:r>
            <a:r>
              <a:rPr lang="en-IN" sz="2000" b="1" dirty="0" err="1" smtClean="0">
                <a:solidFill>
                  <a:schemeClr val="bg1"/>
                </a:solidFill>
              </a:rPr>
              <a:t>Alexandre</a:t>
            </a:r>
            <a:r>
              <a:rPr lang="en-IN" sz="2000" b="1" dirty="0" smtClean="0">
                <a:solidFill>
                  <a:schemeClr val="bg1"/>
                </a:solidFill>
              </a:rPr>
              <a:t> </a:t>
            </a:r>
            <a:r>
              <a:rPr lang="en-IN" sz="2000" b="1" dirty="0" err="1" smtClean="0">
                <a:solidFill>
                  <a:schemeClr val="bg1"/>
                </a:solidFill>
              </a:rPr>
              <a:t>Yersin</a:t>
            </a:r>
            <a:r>
              <a:rPr lang="en-IN" sz="2000" b="1" dirty="0" smtClean="0">
                <a:solidFill>
                  <a:schemeClr val="bg1"/>
                </a:solidFill>
              </a:rPr>
              <a:t> (1894)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r>
              <a:rPr lang="en-IN" sz="2000" b="1" i="1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Family- </a:t>
            </a:r>
            <a:r>
              <a:rPr lang="en-US" sz="2000" b="1" dirty="0" err="1" smtClean="0">
                <a:solidFill>
                  <a:schemeClr val="bg1"/>
                </a:solidFill>
              </a:rPr>
              <a:t>Enterobacteriaceae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marL="231775" indent="-231775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cs typeface="Times New Roman" pitchFamily="18" charset="0"/>
              </a:rPr>
              <a:t>   Grows at temperatures of  4°C - 40°C       (optimum 26°C).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err="1" smtClean="0">
                <a:solidFill>
                  <a:schemeClr val="bg1"/>
                </a:solidFill>
              </a:rPr>
              <a:t>Zoonotic</a:t>
            </a:r>
            <a:r>
              <a:rPr lang="en-US" sz="2000" b="1" dirty="0" smtClean="0">
                <a:solidFill>
                  <a:schemeClr val="bg1"/>
                </a:solidFill>
              </a:rPr>
              <a:t> disease occurs with the bite of infected flea.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Disease caused:</a:t>
            </a:r>
          </a:p>
          <a:p>
            <a:pPr marL="1206500" indent="-457200" algn="just">
              <a:spcBef>
                <a:spcPct val="200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Bubonic plague</a:t>
            </a:r>
            <a:endParaRPr lang="en-US" sz="20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1206500" indent="-457200" algn="just">
              <a:spcBef>
                <a:spcPct val="20000"/>
              </a:spcBef>
              <a:buFont typeface="+mj-lt"/>
              <a:buAutoNum type="arabicPeriod"/>
            </a:pPr>
            <a:r>
              <a:rPr lang="en-US" sz="2000" b="1" dirty="0" err="1" smtClean="0">
                <a:solidFill>
                  <a:schemeClr val="bg1"/>
                </a:solidFill>
              </a:rPr>
              <a:t>Septicemic</a:t>
            </a:r>
            <a:r>
              <a:rPr lang="en-US" sz="2000" b="1" dirty="0" smtClean="0">
                <a:solidFill>
                  <a:schemeClr val="bg1"/>
                </a:solidFill>
              </a:rPr>
              <a:t> plague</a:t>
            </a:r>
          </a:p>
          <a:p>
            <a:pPr marL="1206500" indent="-457200" algn="just">
              <a:spcBef>
                <a:spcPct val="200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Pneumonic Plague</a:t>
            </a:r>
            <a:endParaRPr lang="en-US" sz="20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231775" indent="-231775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85000"/>
                </a:schemeClr>
              </a:solidFill>
              <a:cs typeface="Times New Roman" pitchFamily="18" charset="0"/>
            </a:endParaRPr>
          </a:p>
          <a:p>
            <a:pPr marL="231775" indent="-231775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85000"/>
                </a:schemeClr>
              </a:solidFill>
              <a:cs typeface="Times New Roman" pitchFamily="18" charset="0"/>
            </a:endParaRPr>
          </a:p>
          <a:p>
            <a:pPr marL="231775" indent="-231775" algn="just">
              <a:lnSpc>
                <a:spcPct val="80000"/>
              </a:lnSpc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8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7" name="Picture 16" descr="yp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6477001" y="990600"/>
            <a:ext cx="2655370" cy="1919654"/>
          </a:xfrm>
          <a:prstGeom prst="rect">
            <a:avLst/>
          </a:prstGeom>
        </p:spPr>
      </p:pic>
      <p:pic>
        <p:nvPicPr>
          <p:cNvPr id="18" name="Picture 17" descr="20141001_184951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l="13333" t="11111" r="16667"/>
          <a:stretch>
            <a:fillRect/>
          </a:stretch>
        </p:blipFill>
        <p:spPr>
          <a:xfrm>
            <a:off x="6483358" y="4089399"/>
            <a:ext cx="2660642" cy="2450592"/>
          </a:xfrm>
          <a:prstGeom prst="rect">
            <a:avLst/>
          </a:prstGeom>
        </p:spPr>
      </p:pic>
      <p:pic>
        <p:nvPicPr>
          <p:cNvPr id="19" name="Picture 2" descr="C:\Users\Compaq\Desktop\Yersenia\bubonic%20plague.jpga3f526d7-8012-428f-970c-a510df1a22d7Larger[1].jpg"/>
          <p:cNvPicPr>
            <a:picLocks noChangeAspect="1" noChangeArrowheads="1"/>
          </p:cNvPicPr>
          <p:nvPr/>
        </p:nvPicPr>
        <p:blipFill>
          <a:blip r:embed="rId5" cstate="print"/>
          <a:srcRect l="23750" t="1250" r="16250" b="1250"/>
          <a:stretch>
            <a:fillRect/>
          </a:stretch>
        </p:blipFill>
        <p:spPr bwMode="auto">
          <a:xfrm rot="16200000">
            <a:off x="7207251" y="2178051"/>
            <a:ext cx="1206500" cy="26669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9600" y="990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CD4 and CD8 T-cell response</a:t>
            </a:r>
          </a:p>
        </p:txBody>
      </p:sp>
      <p:pic>
        <p:nvPicPr>
          <p:cNvPr id="21" name="Picture 4" descr="D:\Yersenia\facs\13sept facs\Naive2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063" y="1828800"/>
            <a:ext cx="1584285" cy="1562802"/>
          </a:xfrm>
          <a:prstGeom prst="rect">
            <a:avLst/>
          </a:prstGeom>
          <a:noFill/>
        </p:spPr>
      </p:pic>
      <p:pic>
        <p:nvPicPr>
          <p:cNvPr id="22" name="Picture 5" descr="D:\Yersenia\facs\13sept facs\Naive3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063" y="3566259"/>
            <a:ext cx="1584285" cy="1562802"/>
          </a:xfrm>
          <a:prstGeom prst="rect">
            <a:avLst/>
          </a:prstGeom>
          <a:noFill/>
        </p:spPr>
      </p:pic>
      <p:pic>
        <p:nvPicPr>
          <p:cNvPr id="23" name="Picture 22" descr="V2b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3005" y="1835105"/>
            <a:ext cx="1580999" cy="1559566"/>
          </a:xfrm>
          <a:prstGeom prst="rect">
            <a:avLst/>
          </a:prstGeom>
        </p:spPr>
      </p:pic>
      <p:pic>
        <p:nvPicPr>
          <p:cNvPr id="24" name="Picture 23" descr="V2c.tif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43007" y="3582112"/>
            <a:ext cx="1565810" cy="15445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7292" y="5273344"/>
            <a:ext cx="85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Sham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62481" y="5273344"/>
            <a:ext cx="62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rV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" name="Picture 27" descr="E2.tif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8241" y="1835106"/>
            <a:ext cx="1565811" cy="1544582"/>
          </a:xfrm>
          <a:prstGeom prst="rect">
            <a:avLst/>
          </a:prstGeom>
        </p:spPr>
      </p:pic>
      <p:pic>
        <p:nvPicPr>
          <p:cNvPr id="29" name="Picture 28" descr="E3.tif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8241" y="3582112"/>
            <a:ext cx="1565811" cy="154458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607471" y="5240517"/>
            <a:ext cx="47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2" name="Picture 31" descr="v+e2b.tif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41660" y="1847805"/>
            <a:ext cx="1548792" cy="1527794"/>
          </a:xfrm>
          <a:prstGeom prst="rect">
            <a:avLst/>
          </a:prstGeom>
        </p:spPr>
      </p:pic>
      <p:pic>
        <p:nvPicPr>
          <p:cNvPr id="33" name="Picture 32" descr="v+e2c.tif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41660" y="3594951"/>
            <a:ext cx="1548792" cy="152779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59588" y="524051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rV+rE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" name="Picture 35" descr="VE2.tif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24331" y="1835105"/>
            <a:ext cx="1551429" cy="1530395"/>
          </a:xfrm>
          <a:prstGeom prst="rect">
            <a:avLst/>
          </a:prstGeom>
        </p:spPr>
      </p:pic>
      <p:pic>
        <p:nvPicPr>
          <p:cNvPr id="37" name="Picture 36" descr="VE3.tif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24331" y="3591659"/>
            <a:ext cx="1551429" cy="153039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983561" y="522254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rVE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300477" y="2418672"/>
            <a:ext cx="63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CD4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265217" y="4312086"/>
            <a:ext cx="70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CD8</a:t>
            </a:r>
            <a:endParaRPr lang="en-US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grpSp>
        <p:nvGrpSpPr>
          <p:cNvPr id="26" name="Group 83"/>
          <p:cNvGrpSpPr/>
          <p:nvPr/>
        </p:nvGrpSpPr>
        <p:grpSpPr>
          <a:xfrm>
            <a:off x="2205660" y="1066800"/>
            <a:ext cx="5871540" cy="5410200"/>
            <a:chOff x="152400" y="2065745"/>
            <a:chExt cx="6415569" cy="5596942"/>
          </a:xfrm>
        </p:grpSpPr>
        <p:pic>
          <p:nvPicPr>
            <p:cNvPr id="27" name="Picture 26" descr="DSC_0302.JPG"/>
            <p:cNvPicPr>
              <a:picLocks noChangeAspect="1"/>
            </p:cNvPicPr>
            <p:nvPr/>
          </p:nvPicPr>
          <p:blipFill>
            <a:blip r:embed="rId3" cstate="print">
              <a:lum bright="12000" contrast="24000"/>
            </a:blip>
            <a:srcRect l="35729" t="30668" r="21615" b="-1911"/>
            <a:stretch>
              <a:fillRect/>
            </a:stretch>
          </p:blipFill>
          <p:spPr>
            <a:xfrm rot="5400000">
              <a:off x="246663" y="2572738"/>
              <a:ext cx="1796774" cy="1985299"/>
            </a:xfrm>
            <a:prstGeom prst="rect">
              <a:avLst/>
            </a:prstGeom>
          </p:spPr>
        </p:pic>
        <p:pic>
          <p:nvPicPr>
            <p:cNvPr id="28" name="Picture 27" descr="I2.JPG"/>
            <p:cNvPicPr>
              <a:picLocks noChangeAspect="1"/>
            </p:cNvPicPr>
            <p:nvPr/>
          </p:nvPicPr>
          <p:blipFill>
            <a:blip r:embed="rId4" cstate="print">
              <a:lum bright="18000" contrast="28000"/>
            </a:blip>
            <a:srcRect l="15556" t="33010" r="42547"/>
            <a:stretch>
              <a:fillRect/>
            </a:stretch>
          </p:blipFill>
          <p:spPr>
            <a:xfrm>
              <a:off x="2257013" y="2667000"/>
              <a:ext cx="1892513" cy="1779709"/>
            </a:xfrm>
            <a:prstGeom prst="rect">
              <a:avLst/>
            </a:prstGeom>
          </p:spPr>
        </p:pic>
        <p:pic>
          <p:nvPicPr>
            <p:cNvPr id="29" name="Picture 28" descr="nc1b.jpg"/>
            <p:cNvPicPr>
              <a:picLocks noChangeAspect="1"/>
            </p:cNvPicPr>
            <p:nvPr/>
          </p:nvPicPr>
          <p:blipFill>
            <a:blip r:embed="rId5" cstate="print">
              <a:lum bright="10000" contrast="31000"/>
            </a:blip>
            <a:stretch>
              <a:fillRect/>
            </a:stretch>
          </p:blipFill>
          <p:spPr>
            <a:xfrm>
              <a:off x="2251573" y="4524457"/>
              <a:ext cx="1890985" cy="148020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0" name="Picture 29" descr="n3.jpg"/>
            <p:cNvPicPr>
              <a:picLocks noChangeAspect="1"/>
            </p:cNvPicPr>
            <p:nvPr/>
          </p:nvPicPr>
          <p:blipFill>
            <a:blip r:embed="rId6" cstate="print">
              <a:lum bright="-10000" contrast="32000"/>
            </a:blip>
            <a:stretch>
              <a:fillRect/>
            </a:stretch>
          </p:blipFill>
          <p:spPr>
            <a:xfrm>
              <a:off x="212951" y="6117340"/>
              <a:ext cx="1896070" cy="1545346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1" name="Picture 30" descr="n4.jpg"/>
            <p:cNvPicPr>
              <a:picLocks noChangeAspect="1"/>
            </p:cNvPicPr>
            <p:nvPr/>
          </p:nvPicPr>
          <p:blipFill>
            <a:blip r:embed="rId7" cstate="print">
              <a:lum bright="-4000" contrast="38000"/>
            </a:blip>
            <a:stretch>
              <a:fillRect/>
            </a:stretch>
          </p:blipFill>
          <p:spPr>
            <a:xfrm>
              <a:off x="4288624" y="6117340"/>
              <a:ext cx="1906115" cy="1545347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2" name="Picture 31" descr="nc 1c.jpg"/>
            <p:cNvPicPr>
              <a:picLocks noChangeAspect="1"/>
            </p:cNvPicPr>
            <p:nvPr/>
          </p:nvPicPr>
          <p:blipFill>
            <a:blip r:embed="rId8" cstate="print">
              <a:lum bright="-1000" contrast="48000"/>
            </a:blip>
            <a:stretch>
              <a:fillRect/>
            </a:stretch>
          </p:blipFill>
          <p:spPr>
            <a:xfrm>
              <a:off x="2241728" y="6117340"/>
              <a:ext cx="1900142" cy="1545347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3" name="Picture 32" descr="n1.jpg"/>
            <p:cNvPicPr>
              <a:picLocks noChangeAspect="1"/>
            </p:cNvPicPr>
            <p:nvPr/>
          </p:nvPicPr>
          <p:blipFill>
            <a:blip r:embed="rId9" cstate="print">
              <a:lum bright="-13000" contrast="34000"/>
            </a:blip>
            <a:stretch>
              <a:fillRect/>
            </a:stretch>
          </p:blipFill>
          <p:spPr>
            <a:xfrm>
              <a:off x="212951" y="4531603"/>
              <a:ext cx="1904389" cy="145879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4" name="Picture 33" descr="n2.jpg"/>
            <p:cNvPicPr>
              <a:picLocks noChangeAspect="1"/>
            </p:cNvPicPr>
            <p:nvPr/>
          </p:nvPicPr>
          <p:blipFill>
            <a:blip r:embed="rId10" cstate="print">
              <a:lum bright="-13000" contrast="34000"/>
            </a:blip>
            <a:stretch>
              <a:fillRect/>
            </a:stretch>
          </p:blipFill>
          <p:spPr>
            <a:xfrm>
              <a:off x="4288624" y="4531602"/>
              <a:ext cx="1904389" cy="145879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5" name="Picture 34" descr="DSC_0329.JPG"/>
            <p:cNvPicPr>
              <a:picLocks noChangeAspect="1"/>
            </p:cNvPicPr>
            <p:nvPr/>
          </p:nvPicPr>
          <p:blipFill>
            <a:blip r:embed="rId11" cstate="print">
              <a:lum bright="20000" contrast="26000"/>
            </a:blip>
            <a:srcRect l="23422" t="3066" r="31596" b="21066"/>
            <a:stretch>
              <a:fillRect/>
            </a:stretch>
          </p:blipFill>
          <p:spPr>
            <a:xfrm rot="16200000">
              <a:off x="4350852" y="2594926"/>
              <a:ext cx="1775750" cy="19198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185278" y="2655079"/>
              <a:ext cx="414038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(A)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6101" y="2656396"/>
              <a:ext cx="404945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(B)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72591" y="2667971"/>
              <a:ext cx="398883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(C)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7126" y="4537362"/>
              <a:ext cx="418585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(D)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74426" y="4538487"/>
              <a:ext cx="389789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(E)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90351" y="4525787"/>
              <a:ext cx="385244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(F)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7126" y="6111038"/>
              <a:ext cx="420100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(G)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51276" y="6125988"/>
              <a:ext cx="418585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(H)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290351" y="6122612"/>
              <a:ext cx="347355" cy="31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/>
                <a:t>(I)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6200000">
              <a:off x="6089854" y="5076350"/>
              <a:ext cx="560330" cy="320076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</a:rPr>
                <a:t>Liver</a:t>
              </a:r>
              <a:endParaRPr kumimoji="0" lang="en-IN" sz="1600" b="1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5966248" y="6709498"/>
              <a:ext cx="883365" cy="320076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</a:rPr>
                <a:t>Intestine</a:t>
              </a:r>
              <a:endParaRPr kumimoji="0" lang="en-IN" sz="16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63237" y="2349135"/>
              <a:ext cx="1686691" cy="31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cs typeface="Times New Roman" pitchFamily="18" charset="0"/>
                </a:rPr>
                <a:t>Uninfected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752717" y="2065745"/>
              <a:ext cx="2881432" cy="31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cs typeface="Times New Roman" pitchFamily="18" charset="0"/>
                </a:rPr>
                <a:t>Y. enterocolitica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cs typeface="Times New Roman" pitchFamily="18" charset="0"/>
                </a:rPr>
                <a:t> O:8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54032" y="2328273"/>
              <a:ext cx="1375327" cy="35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FFCC66"/>
                  </a:solidFill>
                  <a:cs typeface="Times New Roman" pitchFamily="18" charset="0"/>
                </a:rPr>
                <a:t>Control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56979" y="2331423"/>
              <a:ext cx="1475856" cy="35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cs typeface="Times New Roman" pitchFamily="18" charset="0"/>
                </a:rPr>
                <a:t>rVE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5400000" flipH="1" flipV="1">
              <a:off x="4240850" y="1351017"/>
              <a:ext cx="1936" cy="199429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sx="1000" sy="1000" rotWithShape="0">
                <a:srgbClr val="000000"/>
              </a:outerShdw>
            </a:effectLst>
          </p:spPr>
        </p:cxnSp>
        <p:sp>
          <p:nvSpPr>
            <p:cNvPr id="70" name="Isosceles Triangle 69"/>
            <p:cNvSpPr/>
            <p:nvPr/>
          </p:nvSpPr>
          <p:spPr>
            <a:xfrm rot="12102734">
              <a:off x="3481757" y="5367992"/>
              <a:ext cx="137783" cy="254344"/>
            </a:xfrm>
            <a:prstGeom prst="triangle">
              <a:avLst/>
            </a:prstGeom>
            <a:solidFill>
              <a:sysClr val="windowText" lastClr="000000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Isosceles Triangle 70"/>
            <p:cNvSpPr/>
            <p:nvPr/>
          </p:nvSpPr>
          <p:spPr>
            <a:xfrm rot="17502734">
              <a:off x="3178187" y="6799747"/>
              <a:ext cx="108637" cy="345104"/>
            </a:xfrm>
            <a:prstGeom prst="triangle">
              <a:avLst/>
            </a:prstGeom>
            <a:solidFill>
              <a:sysClr val="windowText" lastClr="000000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Isosceles Triangle 71"/>
            <p:cNvSpPr/>
            <p:nvPr/>
          </p:nvSpPr>
          <p:spPr>
            <a:xfrm rot="8601421">
              <a:off x="1215630" y="2833104"/>
              <a:ext cx="110809" cy="201766"/>
            </a:xfrm>
            <a:prstGeom prst="triangle">
              <a:avLst/>
            </a:prstGeom>
            <a:solidFill>
              <a:srgbClr val="00CC00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Isosceles Triangle 72"/>
            <p:cNvSpPr/>
            <p:nvPr/>
          </p:nvSpPr>
          <p:spPr>
            <a:xfrm rot="8601421">
              <a:off x="3305577" y="2692322"/>
              <a:ext cx="110809" cy="201766"/>
            </a:xfrm>
            <a:prstGeom prst="triangle">
              <a:avLst/>
            </a:prstGeom>
            <a:solidFill>
              <a:srgbClr val="00CC00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Isosceles Triangle 73"/>
            <p:cNvSpPr/>
            <p:nvPr/>
          </p:nvSpPr>
          <p:spPr>
            <a:xfrm rot="8601421">
              <a:off x="5463561" y="2755892"/>
              <a:ext cx="110809" cy="201766"/>
            </a:xfrm>
            <a:prstGeom prst="triangle">
              <a:avLst/>
            </a:prstGeom>
            <a:solidFill>
              <a:srgbClr val="00CC00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75" name="Picture 74" descr="DSC_0302.JPG"/>
            <p:cNvPicPr>
              <a:picLocks noChangeAspect="1"/>
            </p:cNvPicPr>
            <p:nvPr/>
          </p:nvPicPr>
          <p:blipFill>
            <a:blip r:embed="rId3" cstate="print">
              <a:lum bright="12000" contrast="24000"/>
            </a:blip>
            <a:srcRect l="61872" t="76948" r="27235" b="6586"/>
            <a:stretch>
              <a:fillRect/>
            </a:stretch>
          </p:blipFill>
          <p:spPr>
            <a:xfrm rot="5400000">
              <a:off x="1371600" y="3695380"/>
              <a:ext cx="739588" cy="73958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6" name="Picture 75" descr="I2.JPG"/>
            <p:cNvPicPr>
              <a:picLocks noChangeAspect="1"/>
            </p:cNvPicPr>
            <p:nvPr/>
          </p:nvPicPr>
          <p:blipFill>
            <a:blip r:embed="rId4" cstate="print">
              <a:lum bright="18000" contrast="28000"/>
            </a:blip>
            <a:srcRect l="19572" t="76033" r="68620"/>
            <a:stretch>
              <a:fillRect/>
            </a:stretch>
          </p:blipFill>
          <p:spPr>
            <a:xfrm>
              <a:off x="3429000" y="3665476"/>
              <a:ext cx="697759" cy="75718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7" name="Picture 76" descr="DSC_0329.JPG"/>
            <p:cNvPicPr>
              <a:picLocks noChangeAspect="1"/>
            </p:cNvPicPr>
            <p:nvPr/>
          </p:nvPicPr>
          <p:blipFill>
            <a:blip r:embed="rId11" cstate="print">
              <a:lum bright="20000" contrast="26000"/>
            </a:blip>
            <a:srcRect l="33660" t="8631" r="54759" b="79324"/>
            <a:stretch>
              <a:fillRect/>
            </a:stretch>
          </p:blipFill>
          <p:spPr>
            <a:xfrm rot="16200000">
              <a:off x="5010027" y="3685737"/>
              <a:ext cx="771530" cy="685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78" name="Rectangle 77"/>
            <p:cNvSpPr/>
            <p:nvPr/>
          </p:nvSpPr>
          <p:spPr>
            <a:xfrm>
              <a:off x="357948" y="3763896"/>
              <a:ext cx="449516" cy="4264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66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446084" y="3886200"/>
              <a:ext cx="525716" cy="4796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66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366452" y="3581400"/>
              <a:ext cx="3810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9050">
                  <a:solidFill>
                    <a:schemeClr val="tx1"/>
                  </a:solidFill>
                </a:ln>
                <a:solidFill>
                  <a:srgbClr val="FFCC66"/>
                </a:solidFill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V="1">
              <a:off x="811530" y="3733800"/>
              <a:ext cx="560070" cy="304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800100" y="4191000"/>
              <a:ext cx="571500" cy="228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979420" y="3657600"/>
              <a:ext cx="441960" cy="2400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971800" y="4343400"/>
              <a:ext cx="457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735830" y="3585210"/>
              <a:ext cx="304800" cy="64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754880" y="4034790"/>
              <a:ext cx="281940" cy="3086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>
            <a:off x="533400" y="990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Gross Pathology and Histopathology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17480" y="-36226"/>
            <a:ext cx="1822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cs typeface="Times New Roman" pitchFamily="18" charset="0"/>
              </a:rPr>
              <a:t>R</a:t>
            </a:r>
            <a:r>
              <a:rPr lang="en-US" sz="4000" b="1" dirty="0" smtClean="0">
                <a:cs typeface="Times New Roman" pitchFamily="18" charset="0"/>
              </a:rPr>
              <a:t>esults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9600" y="10784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Memory response</a:t>
            </a:r>
          </a:p>
        </p:txBody>
      </p:sp>
      <p:pic>
        <p:nvPicPr>
          <p:cNvPr id="20" name="Picture 19" descr="memory respons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676400"/>
            <a:ext cx="3363509" cy="29913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66800" y="5029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Kaplan Meier survival curve of sham immunized and immunized groups of mice I.P. challenged with </a:t>
            </a:r>
            <a:r>
              <a:rPr lang="en-US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Y. enterocolitica 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after 120days post immunization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49781" y="81410"/>
            <a:ext cx="3520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Salient Findings</a:t>
            </a:r>
            <a:endParaRPr lang="en-US" sz="4000" b="1" dirty="0"/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" y="1143000"/>
            <a:ext cx="8382000" cy="515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bg1"/>
                </a:solidFill>
              </a:rPr>
              <a:t>Developed a novel bivalent recombinant fusion protein (</a:t>
            </a:r>
            <a:r>
              <a:rPr lang="en-US" sz="1700" b="1" dirty="0" err="1" smtClean="0">
                <a:solidFill>
                  <a:schemeClr val="bg1"/>
                </a:solidFill>
              </a:rPr>
              <a:t>rVE</a:t>
            </a:r>
            <a:r>
              <a:rPr lang="en-US" sz="1700" b="1" dirty="0" smtClean="0">
                <a:solidFill>
                  <a:schemeClr val="bg1"/>
                </a:solidFill>
              </a:rPr>
              <a:t>) comprising of immunologically active regions of </a:t>
            </a:r>
            <a:r>
              <a:rPr lang="en-US" sz="1700" b="1" i="1" dirty="0" smtClean="0">
                <a:solidFill>
                  <a:schemeClr val="bg1"/>
                </a:solidFill>
              </a:rPr>
              <a:t>Y. </a:t>
            </a:r>
            <a:r>
              <a:rPr lang="en-US" sz="1700" b="1" i="1" dirty="0" err="1" smtClean="0">
                <a:solidFill>
                  <a:schemeClr val="bg1"/>
                </a:solidFill>
              </a:rPr>
              <a:t>pestis</a:t>
            </a:r>
            <a:r>
              <a:rPr lang="en-US" sz="1700" b="1" i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smtClean="0">
                <a:solidFill>
                  <a:schemeClr val="bg1"/>
                </a:solidFill>
              </a:rPr>
              <a:t>LcrV and </a:t>
            </a:r>
            <a:r>
              <a:rPr lang="en-US" sz="1700" b="1" dirty="0" err="1" smtClean="0">
                <a:solidFill>
                  <a:schemeClr val="bg1"/>
                </a:solidFill>
              </a:rPr>
              <a:t>YopE</a:t>
            </a:r>
            <a:r>
              <a:rPr lang="en-US" sz="1700" b="1" dirty="0" smtClean="0">
                <a:solidFill>
                  <a:schemeClr val="bg1"/>
                </a:solidFill>
              </a:rPr>
              <a:t> protein with an intervening 15 amino acids flexible </a:t>
            </a:r>
            <a:r>
              <a:rPr lang="en-US" sz="1700" b="1" dirty="0" err="1" smtClean="0">
                <a:solidFill>
                  <a:schemeClr val="bg1"/>
                </a:solidFill>
              </a:rPr>
              <a:t>glycine</a:t>
            </a:r>
            <a:r>
              <a:rPr lang="en-US" sz="1700" b="1" dirty="0" smtClean="0">
                <a:solidFill>
                  <a:schemeClr val="bg1"/>
                </a:solidFill>
              </a:rPr>
              <a:t> linker (G</a:t>
            </a:r>
            <a:r>
              <a:rPr lang="en-US" sz="1700" b="1" baseline="-25000" dirty="0" smtClean="0">
                <a:solidFill>
                  <a:schemeClr val="bg1"/>
                </a:solidFill>
              </a:rPr>
              <a:t>4</a:t>
            </a:r>
            <a:r>
              <a:rPr lang="en-US" sz="1700" b="1" dirty="0" smtClean="0">
                <a:solidFill>
                  <a:schemeClr val="bg1"/>
                </a:solidFill>
              </a:rPr>
              <a:t>S)</a:t>
            </a:r>
            <a:r>
              <a:rPr lang="en-US" sz="17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bg1"/>
                </a:solidFill>
              </a:rPr>
              <a:t>Immunization with purified </a:t>
            </a:r>
            <a:r>
              <a:rPr lang="en-US" sz="1700" b="1" dirty="0" err="1" smtClean="0">
                <a:solidFill>
                  <a:schemeClr val="bg1"/>
                </a:solidFill>
              </a:rPr>
              <a:t>rVE</a:t>
            </a:r>
            <a:r>
              <a:rPr lang="en-US" sz="1700" b="1" dirty="0" smtClean="0">
                <a:solidFill>
                  <a:schemeClr val="bg1"/>
                </a:solidFill>
              </a:rPr>
              <a:t> protein developed robust and strong </a:t>
            </a:r>
            <a:r>
              <a:rPr lang="en-US" sz="1700" b="1" dirty="0" err="1" smtClean="0">
                <a:solidFill>
                  <a:schemeClr val="bg1"/>
                </a:solidFill>
              </a:rPr>
              <a:t>humoral</a:t>
            </a:r>
            <a:r>
              <a:rPr lang="en-US" sz="1700" b="1" dirty="0" smtClean="0">
                <a:solidFill>
                  <a:schemeClr val="bg1"/>
                </a:solidFill>
              </a:rPr>
              <a:t> immune responses mounted with a prominent IgG1 and IgG2a/IgG2b response in BALB/c mice.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bg1"/>
                </a:solidFill>
              </a:rPr>
              <a:t> A significantly higher in-vitro lymphocyte proliferation at 15 µg/ml</a:t>
            </a:r>
            <a:r>
              <a:rPr lang="en-US" sz="1700" b="1" baseline="30000" dirty="0" smtClean="0">
                <a:solidFill>
                  <a:schemeClr val="bg1"/>
                </a:solidFill>
              </a:rPr>
              <a:t> </a:t>
            </a:r>
            <a:r>
              <a:rPr lang="en-US" sz="1700" b="1" dirty="0" smtClean="0">
                <a:solidFill>
                  <a:schemeClr val="bg1"/>
                </a:solidFill>
              </a:rPr>
              <a:t>concentration of </a:t>
            </a:r>
            <a:r>
              <a:rPr lang="en-US" sz="1700" b="1" dirty="0" err="1" smtClean="0">
                <a:solidFill>
                  <a:schemeClr val="bg1"/>
                </a:solidFill>
              </a:rPr>
              <a:t>rVE</a:t>
            </a:r>
            <a:r>
              <a:rPr lang="en-US" sz="1700" b="1" dirty="0" smtClean="0">
                <a:solidFill>
                  <a:schemeClr val="bg1"/>
                </a:solidFill>
              </a:rPr>
              <a:t> protein.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bg1"/>
                </a:solidFill>
              </a:rPr>
              <a:t>Complete protection to </a:t>
            </a:r>
            <a:r>
              <a:rPr lang="en-US" sz="1700" b="1" dirty="0" err="1" smtClean="0">
                <a:solidFill>
                  <a:schemeClr val="bg1"/>
                </a:solidFill>
              </a:rPr>
              <a:t>rVE</a:t>
            </a:r>
            <a:r>
              <a:rPr lang="en-US" sz="1700" b="1" dirty="0" smtClean="0">
                <a:solidFill>
                  <a:schemeClr val="bg1"/>
                </a:solidFill>
              </a:rPr>
              <a:t> group of mice against lethal </a:t>
            </a:r>
            <a:r>
              <a:rPr lang="en-US" sz="1700" b="1" i="1" dirty="0" smtClean="0">
                <a:solidFill>
                  <a:schemeClr val="bg1"/>
                </a:solidFill>
              </a:rPr>
              <a:t>Y. enterocolitica</a:t>
            </a:r>
            <a:r>
              <a:rPr lang="en-US" sz="1700" b="1" dirty="0" smtClean="0">
                <a:solidFill>
                  <a:schemeClr val="bg1"/>
                </a:solidFill>
              </a:rPr>
              <a:t> challenge in both active and passive immunization modules.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bg1"/>
                </a:solidFill>
              </a:rPr>
              <a:t>CD4+ and CD8+ T-cell mediated long term protection maintained </a:t>
            </a:r>
            <a:r>
              <a:rPr lang="en-US" sz="1700" b="1" dirty="0" err="1" smtClean="0">
                <a:solidFill>
                  <a:schemeClr val="bg1"/>
                </a:solidFill>
              </a:rPr>
              <a:t>upto</a:t>
            </a:r>
            <a:r>
              <a:rPr lang="en-US" sz="1700" b="1" dirty="0" smtClean="0">
                <a:solidFill>
                  <a:schemeClr val="bg1"/>
                </a:solidFill>
              </a:rPr>
              <a:t> 4 months post immunization.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bg1"/>
                </a:solidFill>
              </a:rPr>
              <a:t>Petite or no conspicuous sign of infection in gross pathology and </a:t>
            </a:r>
            <a:r>
              <a:rPr lang="en-US" sz="1700" b="1" dirty="0" err="1" smtClean="0">
                <a:solidFill>
                  <a:schemeClr val="bg1"/>
                </a:solidFill>
              </a:rPr>
              <a:t>histopathological</a:t>
            </a:r>
            <a:r>
              <a:rPr lang="en-US" sz="1700" b="1" dirty="0" smtClean="0">
                <a:solidFill>
                  <a:schemeClr val="bg1"/>
                </a:solidFill>
              </a:rPr>
              <a:t> analysis of spleen, liver and intestine of anti-</a:t>
            </a:r>
            <a:r>
              <a:rPr lang="en-US" sz="1700" b="1" dirty="0" err="1" smtClean="0">
                <a:solidFill>
                  <a:schemeClr val="bg1"/>
                </a:solidFill>
              </a:rPr>
              <a:t>rVE</a:t>
            </a:r>
            <a:r>
              <a:rPr lang="en-US" sz="1700" b="1" dirty="0" smtClean="0">
                <a:solidFill>
                  <a:schemeClr val="bg1"/>
                </a:solidFill>
              </a:rPr>
              <a:t> immunized mice.</a:t>
            </a:r>
            <a:endParaRPr lang="en-US" sz="1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4116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A</a:t>
            </a:r>
            <a:r>
              <a:rPr lang="en-US" sz="3600" b="1" dirty="0" smtClean="0">
                <a:cs typeface="Times New Roman" pitchFamily="18" charset="0"/>
              </a:rPr>
              <a:t>cknowledgements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" y="1152465"/>
            <a:ext cx="830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Parents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Dr. H. V. </a:t>
            </a:r>
            <a:r>
              <a:rPr lang="en-US" sz="2000" b="1" dirty="0" err="1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Batra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, Director, DFRL, Mysore.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Dr. Joseph J. Kingston, HOD Microbiology Division, DFRL, Mysore.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Dr. J. S. </a:t>
            </a:r>
            <a:r>
              <a:rPr lang="en-US" sz="2000" b="1" dirty="0" err="1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Virdi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, Delhi University, South Campus, New Delhi, India.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Council of Scientific and Industrial Research (CSIR), Delhi, India.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Dr. Venkatramana M.V., BU DRDO, Coimbatore.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Dr. Sanjay Kumar, University of Pennsylvania, USA.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643182"/>
            <a:ext cx="3536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 YOU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lague pathway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19200"/>
            <a:ext cx="6477000" cy="5181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lague2.png"/>
          <p:cNvPicPr>
            <a:picLocks noChangeAspect="1"/>
          </p:cNvPicPr>
          <p:nvPr/>
        </p:nvPicPr>
        <p:blipFill>
          <a:blip r:embed="rId3" cstate="print"/>
          <a:srcRect l="2500" t="1813"/>
          <a:stretch>
            <a:fillRect/>
          </a:stretch>
        </p:blipFill>
        <p:spPr>
          <a:xfrm>
            <a:off x="496247" y="965200"/>
            <a:ext cx="7961953" cy="5168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49500" y="6140390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</a:rPr>
              <a:t>Global occurrence of plague outbreaks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2300" y="1079500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LcrV dependent translocation of effectors in </a:t>
            </a:r>
            <a:r>
              <a:rPr lang="en-US" sz="2000" b="1" i="1" dirty="0" smtClean="0">
                <a:solidFill>
                  <a:schemeClr val="bg1"/>
                </a:solidFill>
              </a:rPr>
              <a:t>Yersinia </a:t>
            </a:r>
            <a:r>
              <a:rPr lang="en-US" sz="2000" b="1" dirty="0" smtClean="0">
                <a:solidFill>
                  <a:schemeClr val="bg1"/>
                </a:solidFill>
              </a:rPr>
              <a:t>Type III Secretion system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16322" t="16360" r="13392" b="12766"/>
          <a:stretch>
            <a:fillRect/>
          </a:stretch>
        </p:blipFill>
        <p:spPr bwMode="auto">
          <a:xfrm>
            <a:off x="1093889" y="1447801"/>
            <a:ext cx="748145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485900" y="3962400"/>
            <a:ext cx="1447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71970" y="6172200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Cornalis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solidFill>
                  <a:schemeClr val="bg1"/>
                </a:solidFill>
              </a:rPr>
              <a:t>et. al,.</a:t>
            </a:r>
            <a:r>
              <a:rPr lang="en-US" b="1" dirty="0" smtClean="0">
                <a:solidFill>
                  <a:schemeClr val="bg1"/>
                </a:solidFill>
              </a:rPr>
              <a:t> 2002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610600" cy="5867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innerShdw blurRad="12700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800" y="97149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LcrV independent translocation of effectors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pnas.1013888108fig01.jpg"/>
          <p:cNvPicPr>
            <a:picLocks noChangeAspect="1"/>
          </p:cNvPicPr>
          <p:nvPr/>
        </p:nvPicPr>
        <p:blipFill>
          <a:blip r:embed="rId3" cstate="print"/>
          <a:srcRect t="5796" b="51702"/>
          <a:stretch>
            <a:fillRect/>
          </a:stretch>
        </p:blipFill>
        <p:spPr>
          <a:xfrm>
            <a:off x="685800" y="1447800"/>
            <a:ext cx="6302004" cy="2475787"/>
          </a:xfrm>
          <a:prstGeom prst="rect">
            <a:avLst/>
          </a:prstGeom>
        </p:spPr>
      </p:pic>
      <p:pic>
        <p:nvPicPr>
          <p:cNvPr id="12" name="Picture 11" descr="pnas.1013888108fig01.jpg"/>
          <p:cNvPicPr>
            <a:picLocks noChangeAspect="1"/>
          </p:cNvPicPr>
          <p:nvPr/>
        </p:nvPicPr>
        <p:blipFill>
          <a:blip r:embed="rId3" cstate="print"/>
          <a:srcRect t="61821"/>
          <a:stretch>
            <a:fillRect/>
          </a:stretch>
        </p:blipFill>
        <p:spPr>
          <a:xfrm>
            <a:off x="692728" y="4025900"/>
            <a:ext cx="6295572" cy="2445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34200" y="61584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Akopyan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solidFill>
                  <a:schemeClr val="bg1"/>
                </a:solidFill>
              </a:rPr>
              <a:t>et. al., </a:t>
            </a:r>
            <a:r>
              <a:rPr lang="en-US" b="1" dirty="0" smtClean="0">
                <a:solidFill>
                  <a:schemeClr val="bg1"/>
                </a:solidFill>
              </a:rPr>
              <a:t>2011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538514" y="3403600"/>
            <a:ext cx="7300686" cy="2590800"/>
            <a:chOff x="1538514" y="3403600"/>
            <a:chExt cx="7300686" cy="2590800"/>
          </a:xfrm>
        </p:grpSpPr>
        <p:grpSp>
          <p:nvGrpSpPr>
            <p:cNvPr id="37" name="Group 36"/>
            <p:cNvGrpSpPr/>
            <p:nvPr/>
          </p:nvGrpSpPr>
          <p:grpSpPr>
            <a:xfrm>
              <a:off x="1821540" y="3403600"/>
              <a:ext cx="5569860" cy="2590800"/>
              <a:chOff x="1821540" y="2667001"/>
              <a:chExt cx="5569860" cy="259080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821540" y="2667001"/>
                <a:ext cx="5569860" cy="2590800"/>
                <a:chOff x="1981200" y="2895600"/>
                <a:chExt cx="5569860" cy="259080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981200" y="2895600"/>
                  <a:ext cx="1905000" cy="2590800"/>
                  <a:chOff x="1012657" y="3352800"/>
                  <a:chExt cx="2346493" cy="3276600"/>
                </a:xfrm>
              </p:grpSpPr>
              <p:pic>
                <p:nvPicPr>
                  <p:cNvPr id="11" name="Picture 10" descr="fcimb-03-00004-g001.jpg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rcRect l="23175" t="20606"/>
                  <a:stretch>
                    <a:fillRect/>
                  </a:stretch>
                </p:blipFill>
                <p:spPr>
                  <a:xfrm>
                    <a:off x="1012657" y="3581399"/>
                    <a:ext cx="2346493" cy="3048001"/>
                  </a:xfrm>
                  <a:prstGeom prst="rect">
                    <a:avLst/>
                  </a:prstGeom>
                </p:spPr>
              </p:pic>
              <p:sp>
                <p:nvSpPr>
                  <p:cNvPr id="12" name="Flowchart: Magnetic Disk 11"/>
                  <p:cNvSpPr/>
                  <p:nvPr/>
                </p:nvSpPr>
                <p:spPr>
                  <a:xfrm>
                    <a:off x="1917700" y="3352800"/>
                    <a:ext cx="482600" cy="381000"/>
                  </a:xfrm>
                  <a:prstGeom prst="flowChartMagneticDisk">
                    <a:avLst/>
                  </a:prstGeom>
                  <a:solidFill>
                    <a:srgbClr val="D56C69"/>
                  </a:solidFill>
                  <a:ln>
                    <a:noFill/>
                  </a:ln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 smtClean="0">
                        <a:solidFill>
                          <a:schemeClr val="tx1"/>
                        </a:solidFill>
                      </a:rPr>
                      <a:t>LcrV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4" name="Picture 13" descr="11.tif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857625" y="3908425"/>
                  <a:ext cx="2247259" cy="301752"/>
                </a:xfrm>
                <a:prstGeom prst="rect">
                  <a:avLst/>
                </a:prstGeom>
              </p:spPr>
            </p:pic>
            <p:pic>
              <p:nvPicPr>
                <p:cNvPr id="15" name="Picture 14" descr="11.tif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850005" y="4651248"/>
                  <a:ext cx="2247259" cy="301752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3375660" y="4274820"/>
                  <a:ext cx="4114800" cy="118872"/>
                </a:xfrm>
                <a:prstGeom prst="rect">
                  <a:avLst/>
                </a:prstGeom>
                <a:blipFill>
                  <a:blip r:embed="rId4" cstate="print"/>
                  <a:tile tx="0" ty="0" sx="100000" sy="100000" flip="none" algn="tl"/>
                </a:blipFill>
                <a:ln>
                  <a:noFill/>
                </a:ln>
                <a:effectLst>
                  <a:outerShdw blurRad="88900" dist="50800" dir="6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Picture 17" descr="11.tif"/>
                <p:cNvPicPr>
                  <a:picLocks noChangeAspect="1"/>
                </p:cNvPicPr>
                <p:nvPr/>
              </p:nvPicPr>
              <p:blipFill>
                <a:blip r:embed="rId3" cstate="print"/>
                <a:srcRect r="34929" b="3800"/>
                <a:stretch>
                  <a:fillRect/>
                </a:stretch>
              </p:blipFill>
              <p:spPr>
                <a:xfrm>
                  <a:off x="6081486" y="3900714"/>
                  <a:ext cx="1462314" cy="290286"/>
                </a:xfrm>
                <a:prstGeom prst="rect">
                  <a:avLst/>
                </a:prstGeom>
              </p:spPr>
            </p:pic>
            <p:pic>
              <p:nvPicPr>
                <p:cNvPr id="19" name="Picture 18" descr="11.tif"/>
                <p:cNvPicPr>
                  <a:picLocks noChangeAspect="1"/>
                </p:cNvPicPr>
                <p:nvPr/>
              </p:nvPicPr>
              <p:blipFill>
                <a:blip r:embed="rId3" cstate="print"/>
                <a:srcRect r="34929" b="3800"/>
                <a:stretch>
                  <a:fillRect/>
                </a:stretch>
              </p:blipFill>
              <p:spPr>
                <a:xfrm>
                  <a:off x="6088746" y="4659084"/>
                  <a:ext cx="1462314" cy="290286"/>
                </a:xfrm>
                <a:prstGeom prst="rect">
                  <a:avLst/>
                </a:prstGeom>
              </p:spPr>
            </p:pic>
          </p:grpSp>
          <p:sp>
            <p:nvSpPr>
              <p:cNvPr id="23" name="Oval 22"/>
              <p:cNvSpPr/>
              <p:nvPr/>
            </p:nvSpPr>
            <p:spPr>
              <a:xfrm>
                <a:off x="5638800" y="3505201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effectLst>
                <a:outerShdw rotWithShape="0">
                  <a:srgbClr val="000000">
                    <a:alpha val="14000"/>
                  </a:srgb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257800" y="3505201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effectLst>
                <a:outerShdw rotWithShape="0">
                  <a:srgbClr val="000000">
                    <a:alpha val="14000"/>
                  </a:srgb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953000" y="3505201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effectLst>
                <a:outerShdw rotWithShape="0">
                  <a:srgbClr val="000000">
                    <a:alpha val="14000"/>
                  </a:srgb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538514" y="3853542"/>
              <a:ext cx="68943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0" bIns="0" rtlCol="0">
              <a:spAutoFit/>
            </a:bodyPr>
            <a:lstStyle/>
            <a:p>
              <a:r>
                <a:rPr lang="en-IN" sz="1600" b="1" dirty="0" smtClean="0"/>
                <a:t>Needle</a:t>
              </a:r>
              <a:endParaRPr lang="en-IN" sz="16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91400" y="4419600"/>
              <a:ext cx="1447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Bacterial cell membrane</a:t>
              </a:r>
              <a:endParaRPr lang="en-US" sz="1600" b="1" dirty="0"/>
            </a:p>
          </p:txBody>
        </p:sp>
      </p:grpSp>
      <p:pic>
        <p:nvPicPr>
          <p:cNvPr id="8" name="Picture 7" descr="1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7464" y="1960563"/>
            <a:ext cx="2695575" cy="361950"/>
          </a:xfrm>
          <a:prstGeom prst="rect">
            <a:avLst/>
          </a:prstGeom>
        </p:spPr>
      </p:pic>
      <p:pic>
        <p:nvPicPr>
          <p:cNvPr id="9" name="Picture 8" descr="1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419600" y="1955800"/>
            <a:ext cx="2695575" cy="361950"/>
          </a:xfrm>
          <a:prstGeom prst="rect">
            <a:avLst/>
          </a:prstGeom>
        </p:spPr>
      </p:pic>
      <p:pic>
        <p:nvPicPr>
          <p:cNvPr id="13" name="Picture 12" descr="2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t="28889" r="71667" b="61111"/>
          <a:stretch>
            <a:fillRect/>
          </a:stretch>
        </p:blipFill>
        <p:spPr>
          <a:xfrm>
            <a:off x="2197443" y="2793999"/>
            <a:ext cx="838200" cy="471488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05000" y="6146800"/>
            <a:ext cx="228600" cy="228600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32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209800" y="6070600"/>
            <a:ext cx="2286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286000" y="6375400"/>
            <a:ext cx="228600" cy="228600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32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590800" y="6070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905000" y="6451600"/>
            <a:ext cx="2286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hord 30"/>
          <p:cNvSpPr/>
          <p:nvPr/>
        </p:nvSpPr>
        <p:spPr>
          <a:xfrm>
            <a:off x="4267200" y="3748558"/>
            <a:ext cx="533400" cy="548640"/>
          </a:xfrm>
          <a:prstGeom prst="chord">
            <a:avLst>
              <a:gd name="adj1" fmla="val 5387806"/>
              <a:gd name="adj2" fmla="val 162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flipH="1">
            <a:off x="4495800" y="3748558"/>
            <a:ext cx="457200" cy="548640"/>
          </a:xfrm>
          <a:prstGeom prst="chord">
            <a:avLst>
              <a:gd name="adj1" fmla="val 5387806"/>
              <a:gd name="adj2" fmla="val 162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95800" y="4127499"/>
            <a:ext cx="228600" cy="228600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32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hord 40"/>
          <p:cNvSpPr/>
          <p:nvPr/>
        </p:nvSpPr>
        <p:spPr>
          <a:xfrm>
            <a:off x="5715000" y="3785628"/>
            <a:ext cx="533400" cy="548640"/>
          </a:xfrm>
          <a:prstGeom prst="chord">
            <a:avLst>
              <a:gd name="adj1" fmla="val 5387806"/>
              <a:gd name="adj2" fmla="val 162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flipH="1">
            <a:off x="5943600" y="3785628"/>
            <a:ext cx="457200" cy="548640"/>
          </a:xfrm>
          <a:prstGeom prst="chord">
            <a:avLst>
              <a:gd name="adj1" fmla="val 5387806"/>
              <a:gd name="adj2" fmla="val 162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943600" y="4127499"/>
            <a:ext cx="228600" cy="228600"/>
          </a:xfrm>
          <a:prstGeom prst="ellipse">
            <a:avLst/>
          </a:prstGeom>
          <a:solidFill>
            <a:schemeClr val="accent4">
              <a:lumMod val="75000"/>
            </a:schemeClr>
          </a:solidFill>
          <a:effectLst>
            <a:outerShdw rotWithShape="0">
              <a:srgbClr val="000000">
                <a:alpha val="14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 rot="16200000">
            <a:off x="1406296" y="6128428"/>
            <a:ext cx="228600" cy="42137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33822" y="6172200"/>
            <a:ext cx="934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effectors</a:t>
            </a:r>
            <a:endParaRPr 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286172" y="186871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host cell membrane</a:t>
            </a:r>
            <a:endParaRPr lang="en-US" sz="1600" b="1" dirty="0"/>
          </a:p>
        </p:txBody>
      </p:sp>
      <p:grpSp>
        <p:nvGrpSpPr>
          <p:cNvPr id="46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0462 C 0.0085 -0.00832 0.01771 -0.01549 0.01927 -0.02728 C 0.02083 -0.03907 0.01684 -0.06058 0.01614 -0.07607 C 0.01545 -0.09156 0.01493 -0.11121 0.01458 -0.12046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3238 L -0.00191 -0.1665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6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4278 L 0.05243 -0.2539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278 L 0.05 -0.2539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279 L 0.05 -0.25394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1041 L 0.05625 -0.2659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925 L 0.05833 -0.264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3423 L 0.05833 -0.2775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5 -3.33333E-6 C 0.021 -0.00602 0.02534 -0.01041 0.02777 -0.01666 C 0.03055 -0.02407 0.03264 -0.03194 0.03611 -0.03889 C 0.046 -0.09189 0.02864 -0.14953 0.04166 -0.20185 C 0.04149 -0.22222 0.04514 -0.35115 0.03472 -0.39259 C 0.03298 -0.41944 0.03281 -0.4456 0.03611 -0.47222 C 0.03663 -0.50671 0.0368 -0.54143 0.0375 -0.57592 C 0.03784 -0.59328 0.03871 -0.61828 0.04861 -0.63148 C 0.05052 -0.64166 0.05156 -0.64838 0.05694 -0.65555 C 0.05955 -0.66574 0.06267 -0.67592 0.07083 -0.67963 C 0.07517 -0.68842 0.07847 -0.68912 0.08611 -0.69259 C 0.08767 -0.69328 0.08871 -0.69537 0.09027 -0.69629 C 0.10052 -0.70324 0.11336 -0.70879 0.125 -0.70926 C 0.13611 -0.70972 0.14722 -0.70926 0.15833 -0.70926 " pathEditMode="relative" rAng="0" ptsTypes="fffffffffffff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-3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0139 -0.00879 -0.00555 -0.01898 -0.00416 -0.02777 C -0.00139 -0.16921 -0.0085 -0.12546 0.00139 -0.17777 C 0.00226 -0.23657 0.00278 -0.28935 -3.33333E-6 -0.34814 C -0.00086 -0.36782 0.00052 -0.38935 -0.00139 -0.40925 C -0.00069 -0.44953 -0.00347 -0.52592 0.00417 -0.57037 C 0.00764 -0.5905 0.01181 -0.6118 0.01667 -0.63148 C 0.02257 -0.65486 0.02795 -0.67893 0.0375 -0.7 C 0.04098 -0.70763 0.04497 -0.71481 0.04861 -0.72222 C 0.05052 -0.72592 0.05417 -0.72708 0.05695 -0.72963 C 0.05834 -0.73078 0.06111 -0.73333 0.06111 -0.7331 " pathEditMode="relative" rAng="0" ptsTypes="fffffffffff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367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27729 L 0.04306 -0.43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-80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7 -0.25162 L 0.04826 -0.4160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1.11111E-6 C 0.00851 -0.00602 0.00972 -0.01227 0.0125 -0.01852 C 0.01736 -0.0294 0.02257 -0.04028 0.02639 -0.05185 C 0.03264 -0.0706 0.03524 -0.0912 0.03889 -0.11111 C 0.04045 -0.13495 0.04201 -0.14445 0.04028 -0.17037 C 0.03958 -0.17963 0.03628 -0.1875 0.03472 -0.1963 C 0.03229 -0.20926 0.02969 -0.22222 0.02778 -0.23519 C 0.02674 -0.29931 0.04306 -0.37778 0.03333 -0.43333 C 0.0342 -0.5 0.02483 -0.52824 0.02639 -0.58889 C 0.02587 -0.60116 0.02517 -0.61366 0.025 -0.62593 C 0.02431 -0.66042 0.02483 -0.69514 0.02361 -0.72963 C 0.02326 -0.74144 0.0191 -0.75533 0.01389 -0.76482 C 0.01337 -0.76736 0.01302 -0.76968 0.0125 -0.77222 C 0.01215 -0.77408 0.01111 -0.77778 0.01111 -0.77755 " pathEditMode="relative" rAng="0" ptsTypes="ffffffffffffff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-3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665 C 0.0073 0.01411 0.0092 0.01203 0.01563 0.00833 C 0.01771 0.00671 0.01997 0.00671 0.02188 0.00532 C 0.02396 0.0037 0.02605 0.00162 0.02813 -1.73913E-6 C 0.02917 -0.00115 0.03125 -0.003 0.03125 -0.00254 C 0.03716 -0.0148 0.02934 -0.00115 0.03646 -0.00856 C 0.04063 -0.01318 0.0415 -0.01989 0.04688 -0.0222 C 0.04827 -0.02821 0.04896 -0.03053 0.05313 -0.03191 C 0.05799 -0.04163 0.05521 -0.03862 0.06042 -0.04348 C 0.06355 -0.04949 0.06598 -0.05458 0.0698 -0.06013 C 0.0724 -0.0703 0.07691 -0.07955 0.08021 -0.08904 C 0.08455 -0.10222 0.08681 -0.11679 0.08959 -0.1309 C 0.09184 -0.142 0.07986 -0.15495 0.08125 -0.16582 C 0.08073 -0.2086 0.08855 -0.23959 0.07917 -0.27706 C 0.07726 -0.30596 0.08247 -0.34274 0.07709 -0.37141 C 0.07639 -0.39107 0.0823 -0.40703 0.08125 -0.42646 C 0.08056 -0.4586 0.07952 -0.48913 0.07709 -0.52081 C 0.07743 -0.54024 0.07761 -0.55967 0.07813 -0.57909 C 0.07882 -0.608 0.07101 -0.62072 0.07709 -0.645 C 0.07848 -0.65055 0.07795 -0.68917 0.08125 -0.69357 C 0.10261 -0.70583 0.06684 -0.74907 0.08855 -0.75324 C 0.09184 -0.76989 0.10105 -0.79903 0.10105 -0.79348 " pathEditMode="relative" rAng="0" ptsTypes="ffffffffffffffffffffaf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4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8" grpId="0" animBg="1"/>
      <p:bldP spid="31" grpId="0" animBg="1"/>
      <p:bldP spid="32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3500" y="1044966"/>
          <a:ext cx="9067800" cy="58003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7583"/>
                <a:gridCol w="886417"/>
                <a:gridCol w="914400"/>
                <a:gridCol w="6629400"/>
              </a:tblGrid>
              <a:tr h="6015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S. No.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Molecule</a:t>
                      </a:r>
                    </a:p>
                    <a:p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Mol.</a:t>
                      </a:r>
                      <a:r>
                        <a:rPr lang="en-US" sz="1400" b="1" baseline="0" dirty="0" smtClean="0"/>
                        <a:t> wt.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Suspected</a:t>
                      </a:r>
                      <a:r>
                        <a:rPr lang="en-US" sz="1400" b="1" baseline="0" dirty="0" smtClean="0"/>
                        <a:t> Function</a:t>
                      </a:r>
                      <a:endParaRPr lang="en-US" sz="1400" b="1" dirty="0" smtClean="0"/>
                    </a:p>
                    <a:p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4222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YadA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45kDa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Surface adhesion molecule, helps in attachment</a:t>
                      </a:r>
                      <a:r>
                        <a:rPr lang="en-US" sz="1400" b="1" baseline="0" dirty="0" smtClean="0"/>
                        <a:t> with host cell membrane. 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4222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YopC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49.6kDa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Form outer membrane ring</a:t>
                      </a:r>
                      <a:r>
                        <a:rPr lang="en-US" sz="1400" b="1" baseline="0" dirty="0" smtClean="0"/>
                        <a:t> of TTSS.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50022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YopD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/>
                        <a:t>27.36kDa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/>
                        <a:t>Form</a:t>
                      </a:r>
                      <a:r>
                        <a:rPr lang="en-US" sz="1400" b="1" baseline="0" dirty="0" smtClean="0"/>
                        <a:t> inner membrane ring together with </a:t>
                      </a:r>
                      <a:r>
                        <a:rPr lang="en-US" sz="1400" b="1" baseline="0" dirty="0" err="1" smtClean="0"/>
                        <a:t>YscJ</a:t>
                      </a:r>
                      <a:r>
                        <a:rPr lang="en-US" sz="1400" b="1" baseline="0" dirty="0" smtClean="0"/>
                        <a:t>. Along with </a:t>
                      </a:r>
                      <a:r>
                        <a:rPr lang="en-US" sz="1400" b="1" baseline="0" dirty="0" err="1" smtClean="0"/>
                        <a:t>YopB</a:t>
                      </a:r>
                      <a:r>
                        <a:rPr lang="en-US" sz="1400" b="1" baseline="0" dirty="0" smtClean="0"/>
                        <a:t> it help in pore formation.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54540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YopE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29 </a:t>
                      </a:r>
                      <a:r>
                        <a:rPr lang="en-US" sz="1400" b="1" dirty="0" err="1" smtClean="0"/>
                        <a:t>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/>
                        <a:t>Molecule</a:t>
                      </a:r>
                      <a:r>
                        <a:rPr lang="en-US" sz="1400" b="1" baseline="0" dirty="0" smtClean="0"/>
                        <a:t> recognize most by CD8 immune response upon infection. Destabilizing cell cytoskeleton by degrading </a:t>
                      </a:r>
                      <a:r>
                        <a:rPr lang="en-US" sz="1400" b="1" baseline="0" dirty="0" err="1" smtClean="0"/>
                        <a:t>actin</a:t>
                      </a:r>
                      <a:r>
                        <a:rPr lang="en-US" sz="1400" b="1" baseline="0" dirty="0" smtClean="0"/>
                        <a:t> microfilament.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43978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YscF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~ 150 copies of </a:t>
                      </a:r>
                      <a:r>
                        <a:rPr lang="en-US" sz="1400" b="1" dirty="0" err="1" smtClean="0"/>
                        <a:t>YscF</a:t>
                      </a:r>
                      <a:r>
                        <a:rPr lang="en-US" sz="1400" b="1" dirty="0" smtClean="0"/>
                        <a:t> assemble to form hollow needle.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54540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6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YopH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51kDa</a:t>
                      </a:r>
                    </a:p>
                    <a:p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/>
                        <a:t>Most phosphorylated</a:t>
                      </a:r>
                      <a:r>
                        <a:rPr lang="en-US" sz="1400" b="1" baseline="0" dirty="0" smtClean="0"/>
                        <a:t> effector molecule. Initiate apoptotic like changes in host cell. Prevent cell from being </a:t>
                      </a:r>
                      <a:r>
                        <a:rPr lang="en-US" sz="1400" b="1" baseline="0" dirty="0" err="1" smtClean="0"/>
                        <a:t>phagocytosis</a:t>
                      </a:r>
                      <a:r>
                        <a:rPr lang="en-US" sz="1400" b="1" baseline="0" dirty="0" smtClean="0"/>
                        <a:t> by inhibiting immune response.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41577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7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YopM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51.7kDa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Function</a:t>
                      </a:r>
                      <a:r>
                        <a:rPr lang="en-US" sz="1400" b="1" baseline="0" dirty="0" smtClean="0"/>
                        <a:t> remains unknown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4222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8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YopN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32kDa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Prevent premature secretion of effector</a:t>
                      </a:r>
                      <a:r>
                        <a:rPr lang="en-US" sz="1400" b="1" baseline="0" dirty="0" smtClean="0"/>
                        <a:t> molecules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50022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YopP</a:t>
                      </a:r>
                      <a:r>
                        <a:rPr lang="en-US" sz="1400" b="1" dirty="0" smtClean="0"/>
                        <a:t>/ </a:t>
                      </a:r>
                      <a:r>
                        <a:rPr lang="en-US" sz="1400" b="1" dirty="0" err="1" smtClean="0"/>
                        <a:t>YopJ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32.2kDa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/>
                        <a:t>Effector</a:t>
                      </a:r>
                      <a:r>
                        <a:rPr lang="en-US" sz="1400" b="1" baseline="0" dirty="0" smtClean="0"/>
                        <a:t> molecule which c</a:t>
                      </a:r>
                      <a:r>
                        <a:rPr lang="en-US" sz="1400" b="1" dirty="0" smtClean="0"/>
                        <a:t>ontrol length of injectisome. </a:t>
                      </a:r>
                      <a:r>
                        <a:rPr lang="en-US" sz="1400" b="1" baseline="0" dirty="0" smtClean="0"/>
                        <a:t>Inside host cell it trigger apoptotic reaction.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43119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LcrV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37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err="1" smtClean="0"/>
                        <a:t>kDa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Forming</a:t>
                      </a:r>
                      <a:r>
                        <a:rPr lang="en-US" sz="1400" b="1" baseline="0" dirty="0" smtClean="0"/>
                        <a:t> the tip of needle in TTSS. Help in docking on the host cell membrane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  <a:tr h="50022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11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Syc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29kDa/ dimer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/>
                        <a:t>Molecular chaperon, help in secretion</a:t>
                      </a:r>
                      <a:r>
                        <a:rPr lang="en-US" sz="1400" b="1" baseline="0" dirty="0" smtClean="0"/>
                        <a:t> of effector molecules. Binds with specific molecules and maintain them into partial unfolded  condition</a:t>
                      </a:r>
                      <a:endParaRPr lang="en-US" sz="1400" b="1" dirty="0">
                        <a:solidFill>
                          <a:srgbClr val="FFCC6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90500" y="2959100"/>
            <a:ext cx="9144000" cy="533400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" y="5842000"/>
            <a:ext cx="9067800" cy="457200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IT SINGH\Desktop\re.tiff"/>
          <p:cNvPicPr>
            <a:picLocks noChangeAspect="1" noChangeArrowheads="1"/>
          </p:cNvPicPr>
          <p:nvPr/>
        </p:nvPicPr>
        <p:blipFill>
          <a:blip r:embed="rId2" cstate="print"/>
          <a:srcRect l="44118" r="14706"/>
          <a:stretch>
            <a:fillRect/>
          </a:stretch>
        </p:blipFill>
        <p:spPr bwMode="auto">
          <a:xfrm rot="5400000">
            <a:off x="3181350" y="1657349"/>
            <a:ext cx="2400300" cy="7543800"/>
          </a:xfrm>
          <a:prstGeom prst="rect">
            <a:avLst/>
          </a:prstGeom>
          <a:noFill/>
        </p:spPr>
      </p:pic>
      <p:pic>
        <p:nvPicPr>
          <p:cNvPr id="1027" name="Picture 3" descr="C:\Users\AMIT SINGH\Desktop\rv.tiff"/>
          <p:cNvPicPr>
            <a:picLocks noChangeAspect="1" noChangeArrowheads="1"/>
          </p:cNvPicPr>
          <p:nvPr/>
        </p:nvPicPr>
        <p:blipFill>
          <a:blip r:embed="rId3" cstate="print"/>
          <a:srcRect l="41176" r="10784"/>
          <a:stretch>
            <a:fillRect/>
          </a:stretch>
        </p:blipFill>
        <p:spPr bwMode="auto">
          <a:xfrm rot="5400000">
            <a:off x="3133727" y="-981078"/>
            <a:ext cx="2800351" cy="75438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467600" y="3200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LcrV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6324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YopE</a:t>
            </a:r>
            <a:endParaRPr lang="en-US" sz="2400" b="1" dirty="0"/>
          </a:p>
        </p:txBody>
      </p:sp>
      <p:grpSp>
        <p:nvGrpSpPr>
          <p:cNvPr id="6" name="Group 6"/>
          <p:cNvGrpSpPr/>
          <p:nvPr/>
        </p:nvGrpSpPr>
        <p:grpSpPr>
          <a:xfrm>
            <a:off x="0" y="856344"/>
            <a:ext cx="9144000" cy="76200"/>
            <a:chOff x="762000" y="990600"/>
            <a:chExt cx="7467600" cy="76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62000" y="990600"/>
              <a:ext cx="7467600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0" y="1066800"/>
              <a:ext cx="7467600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81000" y="0"/>
            <a:ext cx="2620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cs typeface="Times New Roman" pitchFamily="18" charset="0"/>
              </a:rPr>
              <a:t>I</a:t>
            </a:r>
            <a:r>
              <a:rPr lang="en-US" sz="3600" b="1" dirty="0" smtClean="0">
                <a:cs typeface="Times New Roman" pitchFamily="18" charset="0"/>
              </a:rPr>
              <a:t>ntroduction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14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Immuno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-dominant region of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LcrV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YopE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4272</TotalTime>
  <Words>1162</Words>
  <Application>Microsoft Office PowerPoint</Application>
  <PresentationFormat>On-screen Show (4:3)</PresentationFormat>
  <Paragraphs>239</Paragraphs>
  <Slides>25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 K SINGH</dc:creator>
  <cp:lastModifiedBy>omics</cp:lastModifiedBy>
  <cp:revision>406</cp:revision>
  <dcterms:created xsi:type="dcterms:W3CDTF">2006-08-16T00:00:00Z</dcterms:created>
  <dcterms:modified xsi:type="dcterms:W3CDTF">2015-11-04T03:02:16Z</dcterms:modified>
</cp:coreProperties>
</file>