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1"/>
  </p:notesMasterIdLst>
  <p:handoutMasterIdLst>
    <p:handoutMasterId r:id="rId22"/>
  </p:handoutMasterIdLst>
  <p:sldIdLst>
    <p:sldId id="256" r:id="rId2"/>
    <p:sldId id="267" r:id="rId3"/>
    <p:sldId id="276" r:id="rId4"/>
    <p:sldId id="258" r:id="rId5"/>
    <p:sldId id="259" r:id="rId6"/>
    <p:sldId id="260" r:id="rId7"/>
    <p:sldId id="261" r:id="rId8"/>
    <p:sldId id="277" r:id="rId9"/>
    <p:sldId id="262" r:id="rId10"/>
    <p:sldId id="281" r:id="rId11"/>
    <p:sldId id="280" r:id="rId12"/>
    <p:sldId id="282" r:id="rId13"/>
    <p:sldId id="279" r:id="rId14"/>
    <p:sldId id="278" r:id="rId15"/>
    <p:sldId id="275" r:id="rId16"/>
    <p:sldId id="270" r:id="rId17"/>
    <p:sldId id="269" r:id="rId18"/>
    <p:sldId id="271" r:id="rId19"/>
    <p:sldId id="273" r:id="rId20"/>
  </p:sldIdLst>
  <p:sldSz cx="9144000" cy="6858000" type="screen4x3"/>
  <p:notesSz cx="6858000" cy="9313863"/>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i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3592" autoAdjust="0"/>
  </p:normalViewPr>
  <p:slideViewPr>
    <p:cSldViewPr>
      <p:cViewPr>
        <p:scale>
          <a:sx n="80" d="100"/>
          <a:sy n="80" d="100"/>
        </p:scale>
        <p:origin x="-116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UY"/>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A500E34-071E-4FB4-9E2A-F8CB96CE893C}" type="datetimeFigureOut">
              <a:rPr lang="es-UY" smtClean="0"/>
              <a:t>03/11/2015</a:t>
            </a:fld>
            <a:endParaRPr lang="es-UY"/>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s-UY"/>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BE893BF7-6133-4802-9EFA-871F9B1E6E57}" type="slidenum">
              <a:rPr lang="es-UY" smtClean="0"/>
              <a:t>‹#›</a:t>
            </a:fld>
            <a:endParaRPr lang="es-UY"/>
          </a:p>
        </p:txBody>
      </p:sp>
    </p:spTree>
    <p:extLst>
      <p:ext uri="{BB962C8B-B14F-4D97-AF65-F5344CB8AC3E}">
        <p14:creationId xmlns:p14="http://schemas.microsoft.com/office/powerpoint/2010/main" val="470596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398" tIns="46200" rIns="92398" bIns="46200" rtlCol="0"/>
          <a:lstStyle>
            <a:lvl1pPr algn="l">
              <a:defRPr sz="1200"/>
            </a:lvl1pPr>
          </a:lstStyle>
          <a:p>
            <a:endParaRPr lang="es-UY"/>
          </a:p>
        </p:txBody>
      </p:sp>
      <p:sp>
        <p:nvSpPr>
          <p:cNvPr id="3" name="Date Placeholder 2"/>
          <p:cNvSpPr>
            <a:spLocks noGrp="1"/>
          </p:cNvSpPr>
          <p:nvPr>
            <p:ph type="dt" idx="1"/>
          </p:nvPr>
        </p:nvSpPr>
        <p:spPr>
          <a:xfrm>
            <a:off x="3884613" y="0"/>
            <a:ext cx="2971800" cy="465693"/>
          </a:xfrm>
          <a:prstGeom prst="rect">
            <a:avLst/>
          </a:prstGeom>
        </p:spPr>
        <p:txBody>
          <a:bodyPr vert="horz" lIns="92398" tIns="46200" rIns="92398" bIns="46200" rtlCol="0"/>
          <a:lstStyle>
            <a:lvl1pPr algn="r">
              <a:defRPr sz="1200"/>
            </a:lvl1pPr>
          </a:lstStyle>
          <a:p>
            <a:fld id="{1C833020-7EBF-4CCA-A664-2BFA194D9AA8}" type="datetimeFigureOut">
              <a:rPr lang="es-UY" smtClean="0"/>
              <a:t>03/11/2015</a:t>
            </a:fld>
            <a:endParaRPr lang="es-UY"/>
          </a:p>
        </p:txBody>
      </p:sp>
      <p:sp>
        <p:nvSpPr>
          <p:cNvPr id="4" name="Slide Image Placeholder 3"/>
          <p:cNvSpPr>
            <a:spLocks noGrp="1" noRot="1" noChangeAspect="1"/>
          </p:cNvSpPr>
          <p:nvPr>
            <p:ph type="sldImg" idx="2"/>
          </p:nvPr>
        </p:nvSpPr>
        <p:spPr>
          <a:xfrm>
            <a:off x="1101725" y="698500"/>
            <a:ext cx="4656138" cy="3494088"/>
          </a:xfrm>
          <a:prstGeom prst="rect">
            <a:avLst/>
          </a:prstGeom>
          <a:noFill/>
          <a:ln w="12700">
            <a:solidFill>
              <a:prstClr val="black"/>
            </a:solidFill>
          </a:ln>
        </p:spPr>
        <p:txBody>
          <a:bodyPr vert="horz" lIns="92398" tIns="46200" rIns="92398" bIns="46200" rtlCol="0" anchor="ctr"/>
          <a:lstStyle/>
          <a:p>
            <a:endParaRPr lang="es-UY"/>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2398" tIns="46200" rIns="92398" bIns="4620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Y"/>
          </a:p>
        </p:txBody>
      </p:sp>
      <p:sp>
        <p:nvSpPr>
          <p:cNvPr id="6" name="Footer Placeholder 5"/>
          <p:cNvSpPr>
            <a:spLocks noGrp="1"/>
          </p:cNvSpPr>
          <p:nvPr>
            <p:ph type="ftr" sz="quarter" idx="4"/>
          </p:nvPr>
        </p:nvSpPr>
        <p:spPr>
          <a:xfrm>
            <a:off x="0" y="8846554"/>
            <a:ext cx="2971800" cy="465693"/>
          </a:xfrm>
          <a:prstGeom prst="rect">
            <a:avLst/>
          </a:prstGeom>
        </p:spPr>
        <p:txBody>
          <a:bodyPr vert="horz" lIns="92398" tIns="46200" rIns="92398" bIns="46200" rtlCol="0" anchor="b"/>
          <a:lstStyle>
            <a:lvl1pPr algn="l">
              <a:defRPr sz="1200"/>
            </a:lvl1pPr>
          </a:lstStyle>
          <a:p>
            <a:endParaRPr lang="es-UY"/>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2398" tIns="46200" rIns="92398" bIns="46200" rtlCol="0" anchor="b"/>
          <a:lstStyle>
            <a:lvl1pPr algn="r">
              <a:defRPr sz="1200"/>
            </a:lvl1pPr>
          </a:lstStyle>
          <a:p>
            <a:fld id="{01A848CF-E504-42D8-AEF7-63D4DF655A47}" type="slidenum">
              <a:rPr lang="es-UY" smtClean="0"/>
              <a:t>‹#›</a:t>
            </a:fld>
            <a:endParaRPr lang="es-UY"/>
          </a:p>
        </p:txBody>
      </p:sp>
    </p:spTree>
    <p:extLst>
      <p:ext uri="{BB962C8B-B14F-4D97-AF65-F5344CB8AC3E}">
        <p14:creationId xmlns:p14="http://schemas.microsoft.com/office/powerpoint/2010/main" val="98324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a:t>
            </a:r>
            <a:r>
              <a:rPr lang="en-US" baseline="0" dirty="0" smtClean="0"/>
              <a:t> with AD is …</a:t>
            </a:r>
          </a:p>
          <a:p>
            <a:r>
              <a:rPr lang="en-US" baseline="0" dirty="0" smtClean="0"/>
              <a:t>AD is a big economic burden in USA it is … 1.1 trillion dollars</a:t>
            </a:r>
          </a:p>
          <a:p>
            <a:r>
              <a:rPr lang="en-US" baseline="0" dirty="0" smtClean="0"/>
              <a:t>This map depicts in red the countries with a great death rate per </a:t>
            </a:r>
            <a:r>
              <a:rPr lang="en-US" baseline="0" dirty="0" err="1" smtClean="0"/>
              <a:t>onehundredthousand</a:t>
            </a:r>
            <a:r>
              <a:rPr lang="en-US" baseline="0" dirty="0" smtClean="0"/>
              <a:t> population</a:t>
            </a:r>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2</a:t>
            </a:fld>
            <a:endParaRPr lang="es-UY"/>
          </a:p>
        </p:txBody>
      </p:sp>
    </p:spTree>
    <p:extLst>
      <p:ext uri="{BB962C8B-B14F-4D97-AF65-F5344CB8AC3E}">
        <p14:creationId xmlns:p14="http://schemas.microsoft.com/office/powerpoint/2010/main" val="46679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11</a:t>
            </a:fld>
            <a:endParaRPr lang="es-UY"/>
          </a:p>
        </p:txBody>
      </p:sp>
    </p:spTree>
    <p:extLst>
      <p:ext uri="{BB962C8B-B14F-4D97-AF65-F5344CB8AC3E}">
        <p14:creationId xmlns:p14="http://schemas.microsoft.com/office/powerpoint/2010/main" val="244651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12</a:t>
            </a:fld>
            <a:endParaRPr lang="es-UY"/>
          </a:p>
        </p:txBody>
      </p:sp>
    </p:spTree>
    <p:extLst>
      <p:ext uri="{BB962C8B-B14F-4D97-AF65-F5344CB8AC3E}">
        <p14:creationId xmlns:p14="http://schemas.microsoft.com/office/powerpoint/2010/main" val="244651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14</a:t>
            </a:fld>
            <a:endParaRPr lang="es-UY"/>
          </a:p>
        </p:txBody>
      </p:sp>
    </p:spTree>
    <p:extLst>
      <p:ext uri="{BB962C8B-B14F-4D97-AF65-F5344CB8AC3E}">
        <p14:creationId xmlns:p14="http://schemas.microsoft.com/office/powerpoint/2010/main" val="244651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previous reported mild inhibitors w</a:t>
            </a:r>
            <a:r>
              <a:rPr lang="en-US" dirty="0" smtClean="0"/>
              <a:t>e</a:t>
            </a:r>
            <a:r>
              <a:rPr lang="en-US" baseline="0" dirty="0" smtClean="0"/>
              <a:t> have designed new compound which are not toxic on hippocampal HT22 cells</a:t>
            </a:r>
          </a:p>
          <a:p>
            <a:r>
              <a:rPr lang="en-US" baseline="0" dirty="0" smtClean="0"/>
              <a:t>According to MD simulations this compound would be able to be active and selective against caspase-3</a:t>
            </a:r>
          </a:p>
          <a:p>
            <a:r>
              <a:rPr lang="en-US" baseline="0" dirty="0" smtClean="0"/>
              <a:t>In vitro  inhibition  assays against caspase-3 and -7 are currently underway to validate our theoretical predictions</a:t>
            </a:r>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15</a:t>
            </a:fld>
            <a:endParaRPr lang="es-UY"/>
          </a:p>
        </p:txBody>
      </p:sp>
    </p:spTree>
    <p:extLst>
      <p:ext uri="{BB962C8B-B14F-4D97-AF65-F5344CB8AC3E}">
        <p14:creationId xmlns:p14="http://schemas.microsoft.com/office/powerpoint/2010/main" val="95047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Williams</a:t>
            </a:r>
            <a:r>
              <a:rPr lang="en-US" baseline="0" dirty="0" smtClean="0"/>
              <a:t>, Gustavo and Paola are our experimentalists colleagues members of the </a:t>
            </a:r>
            <a:r>
              <a:rPr lang="en-US" baseline="0" dirty="0" err="1" smtClean="0"/>
              <a:t>caspasa’s</a:t>
            </a:r>
            <a:r>
              <a:rPr lang="en-US" baseline="0" dirty="0" smtClean="0"/>
              <a:t> team and fellows</a:t>
            </a:r>
            <a:endParaRPr lang="en-US" dirty="0" smtClean="0"/>
          </a:p>
          <a:p>
            <a:r>
              <a:rPr lang="en-US" dirty="0" smtClean="0"/>
              <a:t>PEDECIBA and CSIC</a:t>
            </a:r>
            <a:r>
              <a:rPr lang="en-US" baseline="0" dirty="0" smtClean="0"/>
              <a:t> for economical support</a:t>
            </a:r>
            <a:endParaRPr lang="en-US" dirty="0" smtClean="0"/>
          </a:p>
          <a:p>
            <a:r>
              <a:rPr lang="en-US" dirty="0" smtClean="0"/>
              <a:t>ANII</a:t>
            </a:r>
            <a:r>
              <a:rPr lang="en-US" baseline="0" dirty="0" smtClean="0"/>
              <a:t> for the scholarships to </a:t>
            </a:r>
            <a:r>
              <a:rPr lang="en-US" baseline="0" dirty="0" err="1" smtClean="0"/>
              <a:t>Saira</a:t>
            </a:r>
            <a:r>
              <a:rPr lang="en-US" baseline="0" dirty="0" smtClean="0"/>
              <a:t> and Lucy (our student)</a:t>
            </a:r>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16</a:t>
            </a:fld>
            <a:endParaRPr lang="es-UY"/>
          </a:p>
        </p:txBody>
      </p:sp>
    </p:spTree>
    <p:extLst>
      <p:ext uri="{BB962C8B-B14F-4D97-AF65-F5344CB8AC3E}">
        <p14:creationId xmlns:p14="http://schemas.microsoft.com/office/powerpoint/2010/main" val="192392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people in our lab. She is Laura the head of the lab. And here is Jenner who wasn’t there when the pic was taken because it was early in the morning …</a:t>
            </a:r>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17</a:t>
            </a:fld>
            <a:endParaRPr lang="es-UY"/>
          </a:p>
        </p:txBody>
      </p:sp>
    </p:spTree>
    <p:extLst>
      <p:ext uri="{BB962C8B-B14F-4D97-AF65-F5344CB8AC3E}">
        <p14:creationId xmlns:p14="http://schemas.microsoft.com/office/powerpoint/2010/main" val="190657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 While treatments to manage symptoms are available, currently there is no effective treatment to prevent or cure this disease.</a:t>
            </a:r>
          </a:p>
          <a:p>
            <a:pPr algn="just"/>
            <a:r>
              <a:rPr lang="en-US" dirty="0" smtClean="0"/>
              <a:t>Amyloid and cholinergic hypothesis have not been able to explain the molecular mechanisms involved in the onset of AD.</a:t>
            </a:r>
          </a:p>
          <a:p>
            <a:pPr algn="just"/>
            <a:r>
              <a:rPr lang="en-US" dirty="0" smtClean="0"/>
              <a:t>Up to now 51 drugs have failed in Phase III trials.</a:t>
            </a:r>
          </a:p>
          <a:p>
            <a:pPr algn="just"/>
            <a:r>
              <a:rPr lang="en-US" dirty="0" smtClean="0"/>
              <a:t>New antibodies</a:t>
            </a:r>
            <a:r>
              <a:rPr lang="en-US" baseline="0" dirty="0" smtClean="0"/>
              <a:t> targeting </a:t>
            </a:r>
            <a:r>
              <a:rPr lang="en-US" baseline="0" dirty="0" err="1" smtClean="0"/>
              <a:t>abeta</a:t>
            </a:r>
            <a:r>
              <a:rPr lang="en-US" baseline="0" dirty="0" smtClean="0"/>
              <a:t> peptide were not so </a:t>
            </a:r>
            <a:r>
              <a:rPr lang="en-US" baseline="0" dirty="0" err="1" smtClean="0"/>
              <a:t>succesfull</a:t>
            </a:r>
            <a:r>
              <a:rPr lang="en-US" baseline="0" dirty="0" smtClean="0"/>
              <a:t> as expected</a:t>
            </a:r>
            <a:endParaRPr lang="en-US" dirty="0" smtClean="0"/>
          </a:p>
          <a:p>
            <a:pPr algn="just"/>
            <a:r>
              <a:rPr lang="en-US" dirty="0" smtClean="0"/>
              <a:t>Urgent need to look into new therapeutic targets.</a:t>
            </a:r>
          </a:p>
          <a:p>
            <a:endParaRPr lang="es-UY" dirty="0" smtClean="0"/>
          </a:p>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3</a:t>
            </a:fld>
            <a:endParaRPr lang="es-UY"/>
          </a:p>
        </p:txBody>
      </p:sp>
    </p:spTree>
    <p:extLst>
      <p:ext uri="{BB962C8B-B14F-4D97-AF65-F5344CB8AC3E}">
        <p14:creationId xmlns:p14="http://schemas.microsoft.com/office/powerpoint/2010/main" val="46679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Caspase-3 activity is enhanced in hippocampal cells at the onset of memory decline in a murine model of AD.</a:t>
            </a:r>
          </a:p>
          <a:p>
            <a:pPr algn="just"/>
            <a:r>
              <a:rPr lang="en-US" dirty="0" smtClean="0"/>
              <a:t>Caspase-3 is involved in the activation of </a:t>
            </a:r>
            <a:r>
              <a:rPr lang="el-GR" dirty="0" smtClean="0"/>
              <a:t>γ</a:t>
            </a:r>
            <a:r>
              <a:rPr lang="en-US" dirty="0" smtClean="0"/>
              <a:t>-secretase activating protein that leads to A</a:t>
            </a:r>
            <a:r>
              <a:rPr lang="el-GR" dirty="0" smtClean="0"/>
              <a:t>β</a:t>
            </a:r>
            <a:r>
              <a:rPr lang="en-US" dirty="0" smtClean="0"/>
              <a:t> accumulation and in the cleavage of tau, leading to NFT.</a:t>
            </a:r>
          </a:p>
          <a:p>
            <a:pPr algn="just"/>
            <a:r>
              <a:rPr lang="en-US" dirty="0" smtClean="0"/>
              <a:t>Casapse-3 inhibition restores synaptic transmission and memory performance in mice. </a:t>
            </a:r>
          </a:p>
          <a:p>
            <a:pPr algn="just"/>
            <a:r>
              <a:rPr lang="en-US" dirty="0" smtClean="0"/>
              <a:t>Interesting as a novel therapeutic target against AD</a:t>
            </a:r>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4</a:t>
            </a:fld>
            <a:endParaRPr lang="es-UY"/>
          </a:p>
        </p:txBody>
      </p:sp>
    </p:spTree>
    <p:extLst>
      <p:ext uri="{BB962C8B-B14F-4D97-AF65-F5344CB8AC3E}">
        <p14:creationId xmlns:p14="http://schemas.microsoft.com/office/powerpoint/2010/main" val="397231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caspases inhibition is not an easy …</a:t>
            </a:r>
          </a:p>
          <a:p>
            <a:endParaRPr lang="en-US" baseline="0" dirty="0" smtClean="0"/>
          </a:p>
          <a:p>
            <a:r>
              <a:rPr lang="en-US" baseline="0" dirty="0" smtClean="0"/>
              <a:t>We think that selective modulation of casp-3 activity in pathological conditions where it is overexpressed it would be an adequate strategy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DEPICTED THE RESIDUES OF THE SUBSTRATE BINDING CLEFT IN CASP3 ON THE LEFT AND CASP7 ON THE RIGHT. Although caspase-3 and caspase-7 shared 54 percent identity there are key differences in residues involved in substrate binding that can be exploited in the design of selective inhibitors</a:t>
            </a:r>
          </a:p>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5</a:t>
            </a:fld>
            <a:endParaRPr lang="es-UY"/>
          </a:p>
        </p:txBody>
      </p:sp>
    </p:spTree>
    <p:extLst>
      <p:ext uri="{BB962C8B-B14F-4D97-AF65-F5344CB8AC3E}">
        <p14:creationId xmlns:p14="http://schemas.microsoft.com/office/powerpoint/2010/main" val="85324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6</a:t>
            </a:fld>
            <a:endParaRPr lang="es-UY"/>
          </a:p>
        </p:txBody>
      </p:sp>
    </p:spTree>
    <p:extLst>
      <p:ext uri="{BB962C8B-B14F-4D97-AF65-F5344CB8AC3E}">
        <p14:creationId xmlns:p14="http://schemas.microsoft.com/office/powerpoint/2010/main" val="201724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7</a:t>
            </a:fld>
            <a:endParaRPr lang="es-UY"/>
          </a:p>
        </p:txBody>
      </p:sp>
    </p:spTree>
    <p:extLst>
      <p:ext uri="{BB962C8B-B14F-4D97-AF65-F5344CB8AC3E}">
        <p14:creationId xmlns:p14="http://schemas.microsoft.com/office/powerpoint/2010/main" val="244651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8</a:t>
            </a:fld>
            <a:endParaRPr lang="es-UY"/>
          </a:p>
        </p:txBody>
      </p:sp>
    </p:spTree>
    <p:extLst>
      <p:ext uri="{BB962C8B-B14F-4D97-AF65-F5344CB8AC3E}">
        <p14:creationId xmlns:p14="http://schemas.microsoft.com/office/powerpoint/2010/main" val="244651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9</a:t>
            </a:fld>
            <a:endParaRPr lang="es-UY"/>
          </a:p>
        </p:txBody>
      </p:sp>
    </p:spTree>
    <p:extLst>
      <p:ext uri="{BB962C8B-B14F-4D97-AF65-F5344CB8AC3E}">
        <p14:creationId xmlns:p14="http://schemas.microsoft.com/office/powerpoint/2010/main" val="244651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10"/>
          </p:nvPr>
        </p:nvSpPr>
        <p:spPr/>
        <p:txBody>
          <a:bodyPr/>
          <a:lstStyle/>
          <a:p>
            <a:fld id="{01A848CF-E504-42D8-AEF7-63D4DF655A47}" type="slidenum">
              <a:rPr lang="es-UY" smtClean="0"/>
              <a:t>10</a:t>
            </a:fld>
            <a:endParaRPr lang="es-UY"/>
          </a:p>
        </p:txBody>
      </p:sp>
    </p:spTree>
    <p:extLst>
      <p:ext uri="{BB962C8B-B14F-4D97-AF65-F5344CB8AC3E}">
        <p14:creationId xmlns:p14="http://schemas.microsoft.com/office/powerpoint/2010/main" val="244651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8736477-2748-4264-94D0-F8EEE2DF440A}" type="datetimeFigureOut">
              <a:rPr lang="es-UY" smtClean="0"/>
              <a:t>03/11/2015</a:t>
            </a:fld>
            <a:endParaRPr lang="es-UY"/>
          </a:p>
        </p:txBody>
      </p:sp>
      <p:sp>
        <p:nvSpPr>
          <p:cNvPr id="8" name="Slide Number Placeholder 7"/>
          <p:cNvSpPr>
            <a:spLocks noGrp="1"/>
          </p:cNvSpPr>
          <p:nvPr>
            <p:ph type="sldNum" sz="quarter" idx="11"/>
          </p:nvPr>
        </p:nvSpPr>
        <p:spPr/>
        <p:txBody>
          <a:bodyPr/>
          <a:lstStyle/>
          <a:p>
            <a:fld id="{CFF4F000-DF58-4CE4-8F02-11A5DAF67697}" type="slidenum">
              <a:rPr lang="es-UY" smtClean="0"/>
              <a:t>‹#›</a:t>
            </a:fld>
            <a:endParaRPr lang="es-UY"/>
          </a:p>
        </p:txBody>
      </p:sp>
      <p:sp>
        <p:nvSpPr>
          <p:cNvPr id="9" name="Footer Placeholder 8"/>
          <p:cNvSpPr>
            <a:spLocks noGrp="1"/>
          </p:cNvSpPr>
          <p:nvPr>
            <p:ph type="ftr" sz="quarter" idx="12"/>
          </p:nvPr>
        </p:nvSpPr>
        <p:spPr/>
        <p:txBody>
          <a:bodyPr/>
          <a:lstStyle/>
          <a:p>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36477-2748-4264-94D0-F8EEE2DF440A}" type="datetimeFigureOut">
              <a:rPr lang="es-UY" smtClean="0"/>
              <a:t>03/11/2015</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36477-2748-4264-94D0-F8EEE2DF440A}" type="datetimeFigureOut">
              <a:rPr lang="es-UY" smtClean="0"/>
              <a:t>03/11/2015</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736477-2748-4264-94D0-F8EEE2DF440A}" type="datetimeFigureOut">
              <a:rPr lang="es-UY" smtClean="0"/>
              <a:t>03/11/2015</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36477-2748-4264-94D0-F8EEE2DF440A}" type="datetimeFigureOut">
              <a:rPr lang="es-UY" smtClean="0"/>
              <a:t>03/11/2015</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736477-2748-4264-94D0-F8EEE2DF440A}" type="datetimeFigureOut">
              <a:rPr lang="es-UY" smtClean="0"/>
              <a:t>03/11/2015</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CFF4F000-DF58-4CE4-8F02-11A5DAF67697}" type="slidenum">
              <a:rPr lang="es-UY" smtClean="0"/>
              <a:t>‹#›</a:t>
            </a:fld>
            <a:endParaRPr lang="es-UY"/>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8736477-2748-4264-94D0-F8EEE2DF440A}" type="datetimeFigureOut">
              <a:rPr lang="es-UY" smtClean="0"/>
              <a:t>03/11/2015</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CFF4F000-DF58-4CE4-8F02-11A5DAF67697}" type="slidenum">
              <a:rPr lang="es-UY" smtClean="0"/>
              <a:t>‹#›</a:t>
            </a:fld>
            <a:endParaRPr lang="es-UY"/>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36477-2748-4264-94D0-F8EEE2DF440A}" type="datetimeFigureOut">
              <a:rPr lang="es-UY" smtClean="0"/>
              <a:t>03/11/2015</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36477-2748-4264-94D0-F8EEE2DF440A}" type="datetimeFigureOut">
              <a:rPr lang="es-UY" smtClean="0"/>
              <a:t>03/11/2015</a:t>
            </a:fld>
            <a:endParaRPr lang="es-UY"/>
          </a:p>
        </p:txBody>
      </p:sp>
      <p:sp>
        <p:nvSpPr>
          <p:cNvPr id="3" name="Footer Placeholder 2"/>
          <p:cNvSpPr>
            <a:spLocks noGrp="1"/>
          </p:cNvSpPr>
          <p:nvPr>
            <p:ph type="ftr" sz="quarter" idx="11"/>
          </p:nvPr>
        </p:nvSpPr>
        <p:spPr/>
        <p:txBody>
          <a:bodyPr/>
          <a:lstStyle/>
          <a:p>
            <a:endParaRPr lang="es-UY"/>
          </a:p>
        </p:txBody>
      </p:sp>
      <p:sp>
        <p:nvSpPr>
          <p:cNvPr id="4" name="Slide Number Placeholder 3"/>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36477-2748-4264-94D0-F8EEE2DF440A}" type="datetimeFigureOut">
              <a:rPr lang="es-UY" smtClean="0"/>
              <a:t>03/11/2015</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36477-2748-4264-94D0-F8EEE2DF440A}" type="datetimeFigureOut">
              <a:rPr lang="es-UY" smtClean="0"/>
              <a:t>03/11/2015</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CFF4F000-DF58-4CE4-8F02-11A5DAF67697}" type="slidenum">
              <a:rPr lang="es-UY" smtClean="0"/>
              <a:t>‹#›</a:t>
            </a:fld>
            <a:endParaRPr lang="es-U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8736477-2748-4264-94D0-F8EEE2DF440A}" type="datetimeFigureOut">
              <a:rPr lang="es-UY" smtClean="0"/>
              <a:t>03/11/2015</a:t>
            </a:fld>
            <a:endParaRPr lang="es-UY"/>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FF4F000-DF58-4CE4-8F02-11A5DAF67697}" type="slidenum">
              <a:rPr lang="es-UY" smtClean="0"/>
              <a:t>‹#›</a:t>
            </a:fld>
            <a:endParaRPr lang="es-UY"/>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UY"/>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9.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oleObject14.bin"/><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2.pn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3.png"/><Relationship Id="rId5" Type="http://schemas.openxmlformats.org/officeDocument/2006/relationships/image" Target="../media/image40.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tiff"/><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tiff"/></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6.bin"/><Relationship Id="rId18" Type="http://schemas.openxmlformats.org/officeDocument/2006/relationships/image" Target="../media/image20.emf"/><Relationship Id="rId26" Type="http://schemas.openxmlformats.org/officeDocument/2006/relationships/image" Target="../media/image24.emf"/><Relationship Id="rId3" Type="http://schemas.openxmlformats.org/officeDocument/2006/relationships/notesSlide" Target="../notesSlides/notesSlide6.xml"/><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7.e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9.emf"/><Relationship Id="rId20"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oleObject" Target="../embeddings/oleObject5.bin"/><Relationship Id="rId24" Type="http://schemas.openxmlformats.org/officeDocument/2006/relationships/image" Target="../media/image23.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6.emf"/><Relationship Id="rId19" Type="http://schemas.openxmlformats.org/officeDocument/2006/relationships/oleObject" Target="../embeddings/oleObject9.bin"/><Relationship Id="rId4" Type="http://schemas.openxmlformats.org/officeDocument/2006/relationships/image" Target="../media/image25.emf"/><Relationship Id="rId9" Type="http://schemas.openxmlformats.org/officeDocument/2006/relationships/oleObject" Target="../embeddings/oleObject4.bin"/><Relationship Id="rId14" Type="http://schemas.openxmlformats.org/officeDocument/2006/relationships/image" Target="../media/image18.emf"/><Relationship Id="rId22"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8.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emf"/><Relationship Id="rId5" Type="http://schemas.openxmlformats.org/officeDocument/2006/relationships/oleObject" Target="../embeddings/oleObject13.bin"/><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err="1" smtClean="0"/>
              <a:t>Nitrones</a:t>
            </a:r>
            <a:r>
              <a:rPr lang="en-US" sz="4400" dirty="0" smtClean="0"/>
              <a:t> as potential therapeutic agents against Alzheimer’s Disease</a:t>
            </a:r>
            <a:endParaRPr lang="es-UY" sz="4400" dirty="0"/>
          </a:p>
        </p:txBody>
      </p:sp>
      <p:sp>
        <p:nvSpPr>
          <p:cNvPr id="3" name="Subtitle 2"/>
          <p:cNvSpPr>
            <a:spLocks noGrp="1"/>
          </p:cNvSpPr>
          <p:nvPr>
            <p:ph type="subTitle" idx="1"/>
          </p:nvPr>
        </p:nvSpPr>
        <p:spPr>
          <a:xfrm>
            <a:off x="914400" y="5166530"/>
            <a:ext cx="7315200" cy="1430822"/>
          </a:xfrm>
        </p:spPr>
        <p:txBody>
          <a:bodyPr>
            <a:normAutofit fontScale="92500" lnSpcReduction="10000"/>
          </a:bodyPr>
          <a:lstStyle/>
          <a:p>
            <a:pPr algn="just"/>
            <a:r>
              <a:rPr lang="en-US" dirty="0" smtClean="0"/>
              <a:t>Dra. Alicia </a:t>
            </a:r>
            <a:r>
              <a:rPr lang="en-US" dirty="0" err="1" smtClean="0"/>
              <a:t>Merlino</a:t>
            </a:r>
            <a:r>
              <a:rPr lang="en-US" dirty="0" smtClean="0"/>
              <a:t>, Computational Chemistry Lab, </a:t>
            </a:r>
            <a:r>
              <a:rPr lang="en-US" dirty="0" err="1" smtClean="0"/>
              <a:t>Facultad</a:t>
            </a:r>
            <a:r>
              <a:rPr lang="en-US" dirty="0" smtClean="0"/>
              <a:t> de </a:t>
            </a:r>
            <a:r>
              <a:rPr lang="en-US" dirty="0" err="1" smtClean="0"/>
              <a:t>Ciencias</a:t>
            </a:r>
            <a:r>
              <a:rPr lang="en-US" dirty="0" smtClean="0"/>
              <a:t>, Universidad de la </a:t>
            </a:r>
            <a:r>
              <a:rPr lang="en-US" dirty="0" err="1" smtClean="0"/>
              <a:t>República</a:t>
            </a:r>
            <a:r>
              <a:rPr lang="en-US" dirty="0" smtClean="0"/>
              <a:t>, Montevideo, Uruguay</a:t>
            </a:r>
          </a:p>
          <a:p>
            <a:endParaRPr lang="en-US" dirty="0" smtClean="0">
              <a:solidFill>
                <a:schemeClr val="tx2"/>
              </a:solidFill>
            </a:endParaRPr>
          </a:p>
          <a:p>
            <a:r>
              <a:rPr lang="en-US" dirty="0" err="1" smtClean="0">
                <a:solidFill>
                  <a:schemeClr val="tx2"/>
                </a:solidFill>
              </a:rPr>
              <a:t>MedChem</a:t>
            </a:r>
            <a:r>
              <a:rPr lang="en-US" dirty="0" smtClean="0">
                <a:solidFill>
                  <a:schemeClr val="tx2"/>
                </a:solidFill>
              </a:rPr>
              <a:t> &amp; CADD 2015, 2-4 November, Atlanta, USA</a:t>
            </a:r>
            <a:endParaRPr lang="es-UY" dirty="0">
              <a:solidFill>
                <a:schemeClr val="tx2"/>
              </a:solidFill>
            </a:endParaRPr>
          </a:p>
        </p:txBody>
      </p:sp>
      <p:pic>
        <p:nvPicPr>
          <p:cNvPr id="8194" name="Picture 2" descr="C:\Users\usuario\Desktop\OMIC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91183"/>
            <a:ext cx="24288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usuario\Desktop\udelar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32657"/>
            <a:ext cx="962027"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usuario\Documents\LQTC\CONGRESOS\MEDCHEM_2015\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2657"/>
            <a:ext cx="88704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39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675240" cy="1154097"/>
          </a:xfrm>
        </p:spPr>
        <p:txBody>
          <a:bodyPr>
            <a:normAutofit/>
          </a:bodyPr>
          <a:lstStyle/>
          <a:p>
            <a:pPr algn="just"/>
            <a:r>
              <a:rPr lang="en-US" sz="3600" dirty="0" smtClean="0"/>
              <a:t>MD simulations of caspase-3 and 1a</a:t>
            </a:r>
            <a:endParaRPr lang="es-UY" sz="36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04863"/>
            <a:ext cx="3744416" cy="416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89869096"/>
              </p:ext>
            </p:extLst>
          </p:nvPr>
        </p:nvGraphicFramePr>
        <p:xfrm>
          <a:off x="6804248" y="1196752"/>
          <a:ext cx="1508125" cy="728663"/>
        </p:xfrm>
        <a:graphic>
          <a:graphicData uri="http://schemas.openxmlformats.org/presentationml/2006/ole">
            <mc:AlternateContent xmlns:mc="http://schemas.openxmlformats.org/markup-compatibility/2006">
              <mc:Choice xmlns:v="urn:schemas-microsoft-com:vml" Requires="v">
                <p:oleObj spid="_x0000_s13400" name="CS ChemDraw Drawing" r:id="rId5" imgW="2593645" imgH="1248054" progId="ChemDraw.Document.6.0">
                  <p:embed/>
                </p:oleObj>
              </mc:Choice>
              <mc:Fallback>
                <p:oleObj name="CS ChemDraw Drawing" r:id="rId5" imgW="2593645" imgH="1248054" progId="ChemDraw.Document.6.0">
                  <p:embed/>
                  <p:pic>
                    <p:nvPicPr>
                      <p:cNvPr id="0" name="Object 5"/>
                      <p:cNvPicPr>
                        <a:picLocks noChangeAspect="1" noChangeArrowheads="1"/>
                      </p:cNvPicPr>
                      <p:nvPr/>
                    </p:nvPicPr>
                    <p:blipFill>
                      <a:blip r:embed="rId6"/>
                      <a:srcRect/>
                      <a:stretch>
                        <a:fillRect/>
                      </a:stretch>
                    </p:blipFill>
                    <p:spPr bwMode="auto">
                      <a:xfrm>
                        <a:off x="6804248" y="1196752"/>
                        <a:ext cx="15081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131840" y="2545159"/>
            <a:ext cx="576064" cy="307777"/>
          </a:xfrm>
          <a:prstGeom prst="rect">
            <a:avLst/>
          </a:prstGeom>
          <a:noFill/>
        </p:spPr>
        <p:txBody>
          <a:bodyPr wrap="square" rtlCol="0">
            <a:spAutoFit/>
          </a:bodyPr>
          <a:lstStyle/>
          <a:p>
            <a:r>
              <a:rPr lang="en-US" sz="1400" b="1" dirty="0" smtClean="0">
                <a:solidFill>
                  <a:schemeClr val="bg1"/>
                </a:solidFill>
              </a:rPr>
              <a:t>L2</a:t>
            </a:r>
            <a:endParaRPr lang="es-UY" sz="1400" b="1" dirty="0">
              <a:solidFill>
                <a:schemeClr val="bg1"/>
              </a:solidFill>
            </a:endParaRPr>
          </a:p>
        </p:txBody>
      </p:sp>
      <p:sp>
        <p:nvSpPr>
          <p:cNvPr id="11" name="TextBox 10"/>
          <p:cNvSpPr txBox="1"/>
          <p:nvPr/>
        </p:nvSpPr>
        <p:spPr>
          <a:xfrm>
            <a:off x="2699792" y="2545159"/>
            <a:ext cx="576064" cy="307777"/>
          </a:xfrm>
          <a:prstGeom prst="rect">
            <a:avLst/>
          </a:prstGeom>
          <a:noFill/>
        </p:spPr>
        <p:txBody>
          <a:bodyPr wrap="square" rtlCol="0">
            <a:spAutoFit/>
          </a:bodyPr>
          <a:lstStyle/>
          <a:p>
            <a:r>
              <a:rPr lang="en-US" sz="1400" b="1" dirty="0" smtClean="0">
                <a:solidFill>
                  <a:schemeClr val="bg1"/>
                </a:solidFill>
              </a:rPr>
              <a:t>L2’</a:t>
            </a:r>
            <a:endParaRPr lang="es-UY" sz="1400" b="1" dirty="0">
              <a:solidFill>
                <a:schemeClr val="bg1"/>
              </a:solidFill>
            </a:endParaRPr>
          </a:p>
        </p:txBody>
      </p:sp>
      <p:sp>
        <p:nvSpPr>
          <p:cNvPr id="12" name="TextBox 11"/>
          <p:cNvSpPr txBox="1"/>
          <p:nvPr/>
        </p:nvSpPr>
        <p:spPr>
          <a:xfrm>
            <a:off x="755576" y="2833191"/>
            <a:ext cx="576064" cy="307777"/>
          </a:xfrm>
          <a:prstGeom prst="rect">
            <a:avLst/>
          </a:prstGeom>
          <a:noFill/>
        </p:spPr>
        <p:txBody>
          <a:bodyPr wrap="square" rtlCol="0">
            <a:spAutoFit/>
          </a:bodyPr>
          <a:lstStyle/>
          <a:p>
            <a:r>
              <a:rPr lang="en-US" sz="1400" b="1" dirty="0" smtClean="0">
                <a:solidFill>
                  <a:schemeClr val="bg1"/>
                </a:solidFill>
              </a:rPr>
              <a:t>L1</a:t>
            </a:r>
            <a:endParaRPr lang="es-UY" sz="1400" b="1" dirty="0">
              <a:solidFill>
                <a:schemeClr val="bg1"/>
              </a:solidFill>
            </a:endParaRPr>
          </a:p>
        </p:txBody>
      </p:sp>
      <p:sp>
        <p:nvSpPr>
          <p:cNvPr id="14" name="TextBox 13"/>
          <p:cNvSpPr txBox="1"/>
          <p:nvPr/>
        </p:nvSpPr>
        <p:spPr>
          <a:xfrm>
            <a:off x="1259632" y="2617167"/>
            <a:ext cx="576064" cy="307777"/>
          </a:xfrm>
          <a:prstGeom prst="rect">
            <a:avLst/>
          </a:prstGeom>
          <a:noFill/>
        </p:spPr>
        <p:txBody>
          <a:bodyPr wrap="square" rtlCol="0">
            <a:spAutoFit/>
          </a:bodyPr>
          <a:lstStyle/>
          <a:p>
            <a:r>
              <a:rPr lang="en-US" sz="1400" b="1" dirty="0" smtClean="0">
                <a:solidFill>
                  <a:schemeClr val="bg1"/>
                </a:solidFill>
              </a:rPr>
              <a:t>L3</a:t>
            </a:r>
            <a:endParaRPr lang="es-UY" sz="1400" b="1" dirty="0">
              <a:solidFill>
                <a:schemeClr val="bg1"/>
              </a:solidFill>
            </a:endParaRPr>
          </a:p>
        </p:txBody>
      </p:sp>
      <p:sp>
        <p:nvSpPr>
          <p:cNvPr id="15" name="TextBox 14"/>
          <p:cNvSpPr txBox="1"/>
          <p:nvPr/>
        </p:nvSpPr>
        <p:spPr>
          <a:xfrm>
            <a:off x="1691680" y="2309390"/>
            <a:ext cx="576064" cy="307777"/>
          </a:xfrm>
          <a:prstGeom prst="rect">
            <a:avLst/>
          </a:prstGeom>
          <a:noFill/>
        </p:spPr>
        <p:txBody>
          <a:bodyPr wrap="square" rtlCol="0">
            <a:spAutoFit/>
          </a:bodyPr>
          <a:lstStyle/>
          <a:p>
            <a:r>
              <a:rPr lang="en-US" sz="1400" b="1" dirty="0" smtClean="0">
                <a:solidFill>
                  <a:schemeClr val="bg1"/>
                </a:solidFill>
              </a:rPr>
              <a:t>L4</a:t>
            </a:r>
            <a:endParaRPr lang="es-UY" sz="1400" b="1" dirty="0">
              <a:solidFill>
                <a:schemeClr val="bg1"/>
              </a:solidFill>
            </a:endParaRPr>
          </a:p>
        </p:txBody>
      </p:sp>
      <p:sp>
        <p:nvSpPr>
          <p:cNvPr id="6" name="TextBox 5"/>
          <p:cNvSpPr txBox="1"/>
          <p:nvPr/>
        </p:nvSpPr>
        <p:spPr>
          <a:xfrm>
            <a:off x="1835696" y="3365522"/>
            <a:ext cx="508473" cy="253916"/>
          </a:xfrm>
          <a:prstGeom prst="rect">
            <a:avLst/>
          </a:prstGeom>
          <a:noFill/>
        </p:spPr>
        <p:txBody>
          <a:bodyPr wrap="none" rtlCol="0">
            <a:spAutoFit/>
          </a:bodyPr>
          <a:lstStyle/>
          <a:p>
            <a:r>
              <a:rPr lang="en-US" sz="1050" b="1" dirty="0" smtClean="0">
                <a:solidFill>
                  <a:schemeClr val="bg1"/>
                </a:solidFill>
              </a:rPr>
              <a:t>C130</a:t>
            </a:r>
            <a:endParaRPr lang="es-UY" sz="1050" b="1" dirty="0">
              <a:solidFill>
                <a:schemeClr val="bg1"/>
              </a:solidFill>
            </a:endParaRPr>
          </a:p>
        </p:txBody>
      </p:sp>
      <p:sp>
        <p:nvSpPr>
          <p:cNvPr id="16" name="TextBox 15"/>
          <p:cNvSpPr txBox="1"/>
          <p:nvPr/>
        </p:nvSpPr>
        <p:spPr>
          <a:xfrm>
            <a:off x="1399231" y="3717032"/>
            <a:ext cx="433132" cy="253916"/>
          </a:xfrm>
          <a:prstGeom prst="rect">
            <a:avLst/>
          </a:prstGeom>
          <a:noFill/>
        </p:spPr>
        <p:txBody>
          <a:bodyPr wrap="none" rtlCol="0">
            <a:spAutoFit/>
          </a:bodyPr>
          <a:lstStyle/>
          <a:p>
            <a:r>
              <a:rPr lang="en-US" sz="1050" b="1" dirty="0" smtClean="0">
                <a:solidFill>
                  <a:schemeClr val="bg1"/>
                </a:solidFill>
              </a:rPr>
              <a:t>H88</a:t>
            </a:r>
            <a:endParaRPr lang="es-UY" sz="1050" b="1" dirty="0">
              <a:solidFill>
                <a:schemeClr val="bg1"/>
              </a:solidFill>
            </a:endParaRPr>
          </a:p>
        </p:txBody>
      </p:sp>
      <p:pic>
        <p:nvPicPr>
          <p:cNvPr id="13326"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204864"/>
            <a:ext cx="2106223" cy="278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7"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488962"/>
            <a:ext cx="2096858" cy="211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611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675240" cy="1154097"/>
          </a:xfrm>
        </p:spPr>
        <p:txBody>
          <a:bodyPr>
            <a:normAutofit fontScale="90000"/>
          </a:bodyPr>
          <a:lstStyle/>
          <a:p>
            <a:pPr algn="just"/>
            <a:r>
              <a:rPr lang="en-US" dirty="0" smtClean="0"/>
              <a:t>Conformational and electrostatic alterations triggered by 4c</a:t>
            </a:r>
            <a:endParaRPr lang="es-UY"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63" y="1971526"/>
            <a:ext cx="3465432" cy="390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059" y="1969626"/>
            <a:ext cx="3563325" cy="390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3063" y="5949280"/>
            <a:ext cx="7195321" cy="830997"/>
          </a:xfrm>
          <a:prstGeom prst="rect">
            <a:avLst/>
          </a:prstGeom>
          <a:noFill/>
        </p:spPr>
        <p:txBody>
          <a:bodyPr wrap="square" rtlCol="0">
            <a:spAutoFit/>
          </a:bodyPr>
          <a:lstStyle/>
          <a:p>
            <a:pPr algn="just"/>
            <a:r>
              <a:rPr lang="en-US" sz="2400" dirty="0" smtClean="0"/>
              <a:t>Upon </a:t>
            </a:r>
            <a:r>
              <a:rPr lang="en-US" sz="2400" b="1" dirty="0" smtClean="0"/>
              <a:t>4c</a:t>
            </a:r>
            <a:r>
              <a:rPr lang="en-US" sz="2400" dirty="0" smtClean="0"/>
              <a:t> binding molecular recognition events would be dramatically affected</a:t>
            </a:r>
            <a:endParaRPr lang="es-UY" sz="2400" dirty="0"/>
          </a:p>
        </p:txBody>
      </p:sp>
      <p:sp>
        <p:nvSpPr>
          <p:cNvPr id="5" name="TextBox 4"/>
          <p:cNvSpPr txBox="1"/>
          <p:nvPr/>
        </p:nvSpPr>
        <p:spPr>
          <a:xfrm>
            <a:off x="827584" y="1628800"/>
            <a:ext cx="2592288" cy="369332"/>
          </a:xfrm>
          <a:prstGeom prst="rect">
            <a:avLst/>
          </a:prstGeom>
          <a:noFill/>
        </p:spPr>
        <p:txBody>
          <a:bodyPr wrap="square" rtlCol="0">
            <a:spAutoFit/>
          </a:bodyPr>
          <a:lstStyle/>
          <a:p>
            <a:r>
              <a:rPr lang="en-US" dirty="0" smtClean="0"/>
              <a:t>caspase-3</a:t>
            </a:r>
            <a:endParaRPr lang="es-UY" dirty="0"/>
          </a:p>
        </p:txBody>
      </p:sp>
      <p:sp>
        <p:nvSpPr>
          <p:cNvPr id="12" name="TextBox 11"/>
          <p:cNvSpPr txBox="1"/>
          <p:nvPr/>
        </p:nvSpPr>
        <p:spPr>
          <a:xfrm>
            <a:off x="4499992" y="1628800"/>
            <a:ext cx="2592288" cy="369332"/>
          </a:xfrm>
          <a:prstGeom prst="rect">
            <a:avLst/>
          </a:prstGeom>
          <a:noFill/>
        </p:spPr>
        <p:txBody>
          <a:bodyPr wrap="square" rtlCol="0">
            <a:spAutoFit/>
          </a:bodyPr>
          <a:lstStyle/>
          <a:p>
            <a:r>
              <a:rPr lang="en-US" dirty="0" smtClean="0"/>
              <a:t>caspase-3 + 4c</a:t>
            </a:r>
            <a:endParaRPr lang="es-UY" dirty="0"/>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688" y="1412776"/>
            <a:ext cx="2808312" cy="30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76456" y="1670611"/>
            <a:ext cx="864096" cy="246221"/>
          </a:xfrm>
          <a:prstGeom prst="rect">
            <a:avLst/>
          </a:prstGeom>
          <a:noFill/>
        </p:spPr>
        <p:txBody>
          <a:bodyPr wrap="square" rtlCol="0">
            <a:spAutoFit/>
          </a:bodyPr>
          <a:lstStyle/>
          <a:p>
            <a:r>
              <a:rPr lang="en-US" sz="1000" dirty="0" err="1" smtClean="0"/>
              <a:t>kT</a:t>
            </a:r>
            <a:r>
              <a:rPr lang="en-US" sz="1000" dirty="0" smtClean="0"/>
              <a:t>/e</a:t>
            </a:r>
            <a:endParaRPr lang="es-UY" sz="1000" dirty="0"/>
          </a:p>
        </p:txBody>
      </p:sp>
    </p:spTree>
    <p:extLst>
      <p:ext uri="{BB962C8B-B14F-4D97-AF65-F5344CB8AC3E}">
        <p14:creationId xmlns:p14="http://schemas.microsoft.com/office/powerpoint/2010/main" val="106985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675240" cy="1154097"/>
          </a:xfrm>
        </p:spPr>
        <p:txBody>
          <a:bodyPr>
            <a:normAutofit fontScale="90000"/>
          </a:bodyPr>
          <a:lstStyle/>
          <a:p>
            <a:pPr algn="just"/>
            <a:r>
              <a:rPr lang="en-US" dirty="0" smtClean="0"/>
              <a:t>Conformational and electrostatic alterations triggered by 1a</a:t>
            </a:r>
            <a:endParaRPr lang="es-UY"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63" y="1971526"/>
            <a:ext cx="3465432" cy="390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3063" y="5949280"/>
            <a:ext cx="7195321" cy="830997"/>
          </a:xfrm>
          <a:prstGeom prst="rect">
            <a:avLst/>
          </a:prstGeom>
          <a:noFill/>
        </p:spPr>
        <p:txBody>
          <a:bodyPr wrap="square" rtlCol="0">
            <a:spAutoFit/>
          </a:bodyPr>
          <a:lstStyle/>
          <a:p>
            <a:pPr algn="just"/>
            <a:r>
              <a:rPr lang="en-US" sz="2400" dirty="0" smtClean="0"/>
              <a:t>1a causes a notorious disruption of the substrate- binding cleft</a:t>
            </a:r>
            <a:endParaRPr lang="es-UY" sz="2400" dirty="0"/>
          </a:p>
        </p:txBody>
      </p:sp>
      <p:sp>
        <p:nvSpPr>
          <p:cNvPr id="5" name="TextBox 4"/>
          <p:cNvSpPr txBox="1"/>
          <p:nvPr/>
        </p:nvSpPr>
        <p:spPr>
          <a:xfrm>
            <a:off x="827584" y="1628800"/>
            <a:ext cx="2592288" cy="369332"/>
          </a:xfrm>
          <a:prstGeom prst="rect">
            <a:avLst/>
          </a:prstGeom>
          <a:noFill/>
        </p:spPr>
        <p:txBody>
          <a:bodyPr wrap="square" rtlCol="0">
            <a:spAutoFit/>
          </a:bodyPr>
          <a:lstStyle/>
          <a:p>
            <a:r>
              <a:rPr lang="en-US" dirty="0" smtClean="0"/>
              <a:t>caspase-3</a:t>
            </a:r>
            <a:endParaRPr lang="es-UY" dirty="0"/>
          </a:p>
        </p:txBody>
      </p:sp>
      <p:sp>
        <p:nvSpPr>
          <p:cNvPr id="12" name="TextBox 11"/>
          <p:cNvSpPr txBox="1"/>
          <p:nvPr/>
        </p:nvSpPr>
        <p:spPr>
          <a:xfrm>
            <a:off x="4499992" y="1628800"/>
            <a:ext cx="2592288" cy="369332"/>
          </a:xfrm>
          <a:prstGeom prst="rect">
            <a:avLst/>
          </a:prstGeom>
          <a:noFill/>
        </p:spPr>
        <p:txBody>
          <a:bodyPr wrap="square" rtlCol="0">
            <a:spAutoFit/>
          </a:bodyPr>
          <a:lstStyle/>
          <a:p>
            <a:r>
              <a:rPr lang="en-US" dirty="0" smtClean="0"/>
              <a:t>caspase-3 + 1a</a:t>
            </a:r>
            <a:endParaRPr lang="es-UY"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971527"/>
            <a:ext cx="3456384" cy="391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2733625">
            <a:off x="1714839" y="2074191"/>
            <a:ext cx="360040"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Y"/>
          </a:p>
        </p:txBody>
      </p:sp>
      <p:sp>
        <p:nvSpPr>
          <p:cNvPr id="10" name="Right Arrow 9"/>
          <p:cNvSpPr/>
          <p:nvPr/>
        </p:nvSpPr>
        <p:spPr>
          <a:xfrm rot="2733625">
            <a:off x="5675279" y="2047505"/>
            <a:ext cx="360040"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UY"/>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688" y="1412776"/>
            <a:ext cx="2808312" cy="30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676456" y="1670611"/>
            <a:ext cx="864096" cy="246221"/>
          </a:xfrm>
          <a:prstGeom prst="rect">
            <a:avLst/>
          </a:prstGeom>
          <a:noFill/>
        </p:spPr>
        <p:txBody>
          <a:bodyPr wrap="square" rtlCol="0">
            <a:spAutoFit/>
          </a:bodyPr>
          <a:lstStyle/>
          <a:p>
            <a:r>
              <a:rPr lang="en-US" sz="1000" dirty="0" err="1" smtClean="0"/>
              <a:t>kT</a:t>
            </a:r>
            <a:r>
              <a:rPr lang="en-US" sz="1000" dirty="0" smtClean="0"/>
              <a:t>/e</a:t>
            </a:r>
            <a:endParaRPr lang="es-UY" sz="1000" dirty="0"/>
          </a:p>
        </p:txBody>
      </p:sp>
    </p:spTree>
    <p:extLst>
      <p:ext uri="{BB962C8B-B14F-4D97-AF65-F5344CB8AC3E}">
        <p14:creationId xmlns:p14="http://schemas.microsoft.com/office/powerpoint/2010/main" val="589597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83483"/>
            <a:ext cx="4284475" cy="340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328" y="546711"/>
            <a:ext cx="7834064" cy="1154097"/>
          </a:xfrm>
        </p:spPr>
        <p:txBody>
          <a:bodyPr>
            <a:normAutofit fontScale="90000"/>
          </a:bodyPr>
          <a:lstStyle/>
          <a:p>
            <a:r>
              <a:rPr lang="en-US" i="1" dirty="0" smtClean="0"/>
              <a:t>In vitro </a:t>
            </a:r>
            <a:r>
              <a:rPr lang="en-US" dirty="0" smtClean="0"/>
              <a:t>caspase-3 inhibition assays</a:t>
            </a:r>
            <a:endParaRPr lang="es-UY" dirty="0"/>
          </a:p>
        </p:txBody>
      </p:sp>
      <p:sp>
        <p:nvSpPr>
          <p:cNvPr id="4" name="TextBox 3"/>
          <p:cNvSpPr txBox="1"/>
          <p:nvPr/>
        </p:nvSpPr>
        <p:spPr>
          <a:xfrm>
            <a:off x="191344" y="5805264"/>
            <a:ext cx="8737140" cy="830997"/>
          </a:xfrm>
          <a:prstGeom prst="rect">
            <a:avLst/>
          </a:prstGeom>
          <a:noFill/>
        </p:spPr>
        <p:txBody>
          <a:bodyPr wrap="square" rtlCol="0">
            <a:spAutoFit/>
          </a:bodyPr>
          <a:lstStyle/>
          <a:p>
            <a:pPr algn="just"/>
            <a:r>
              <a:rPr lang="en-US" sz="2400" dirty="0" smtClean="0"/>
              <a:t>At 100 </a:t>
            </a:r>
            <a:r>
              <a:rPr lang="el-GR" sz="2400" dirty="0" smtClean="0">
                <a:latin typeface="Calibri"/>
              </a:rPr>
              <a:t>μ</a:t>
            </a:r>
            <a:r>
              <a:rPr lang="en-US" sz="2400" dirty="0" smtClean="0">
                <a:latin typeface="Calibri"/>
              </a:rPr>
              <a:t>M</a:t>
            </a:r>
            <a:r>
              <a:rPr lang="en-US" sz="2400" dirty="0" smtClean="0"/>
              <a:t> </a:t>
            </a:r>
            <a:r>
              <a:rPr lang="en-US" sz="2400" dirty="0" err="1" smtClean="0"/>
              <a:t>nitrones</a:t>
            </a:r>
            <a:r>
              <a:rPr lang="en-US" sz="2400" dirty="0" smtClean="0"/>
              <a:t> </a:t>
            </a:r>
            <a:r>
              <a:rPr lang="en-US" sz="2400" b="1" dirty="0" smtClean="0"/>
              <a:t>4c</a:t>
            </a:r>
            <a:r>
              <a:rPr lang="en-US" sz="2400" dirty="0" smtClean="0"/>
              <a:t> and </a:t>
            </a:r>
            <a:r>
              <a:rPr lang="en-US" sz="2400" b="1" dirty="0" smtClean="0"/>
              <a:t>1a</a:t>
            </a:r>
            <a:r>
              <a:rPr lang="en-US" sz="2400" dirty="0" smtClean="0"/>
              <a:t> act as efficient non covalent inhibitors of caspase-3.</a:t>
            </a:r>
            <a:endParaRPr lang="es-UY"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3647294074"/>
              </p:ext>
            </p:extLst>
          </p:nvPr>
        </p:nvGraphicFramePr>
        <p:xfrm>
          <a:off x="899592" y="2420888"/>
          <a:ext cx="1513024" cy="892604"/>
        </p:xfrm>
        <a:graphic>
          <a:graphicData uri="http://schemas.openxmlformats.org/presentationml/2006/ole">
            <mc:AlternateContent xmlns:mc="http://schemas.openxmlformats.org/markup-compatibility/2006">
              <mc:Choice xmlns:v="urn:schemas-microsoft-com:vml" Requires="v">
                <p:oleObj spid="_x0000_s12502" name="CS ChemDraw Drawing" r:id="rId4" imgW="3597859" imgH="2118157" progId="ChemDraw.Document.6.0">
                  <p:embed/>
                </p:oleObj>
              </mc:Choice>
              <mc:Fallback>
                <p:oleObj name="CS ChemDraw Drawing" r:id="rId4" imgW="3597859" imgH="2118157" progId="ChemDraw.Document.6.0">
                  <p:embed/>
                  <p:pic>
                    <p:nvPicPr>
                      <p:cNvPr id="0" name="Object 12"/>
                      <p:cNvPicPr>
                        <a:picLocks noChangeAspect="1" noChangeArrowheads="1"/>
                      </p:cNvPicPr>
                      <p:nvPr/>
                    </p:nvPicPr>
                    <p:blipFill>
                      <a:blip r:embed="rId5"/>
                      <a:srcRect/>
                      <a:stretch>
                        <a:fillRect/>
                      </a:stretch>
                    </p:blipFill>
                    <p:spPr bwMode="auto">
                      <a:xfrm>
                        <a:off x="899592" y="2420888"/>
                        <a:ext cx="1513024" cy="892604"/>
                      </a:xfrm>
                      <a:prstGeom prst="rect">
                        <a:avLst/>
                      </a:prstGeom>
                      <a:noFill/>
                      <a:ln>
                        <a:noFill/>
                      </a:ln>
                    </p:spPr>
                  </p:pic>
                </p:oleObj>
              </mc:Fallback>
            </mc:AlternateContent>
          </a:graphicData>
        </a:graphic>
      </p:graphicFrame>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2183482"/>
            <a:ext cx="4284476" cy="340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260808144"/>
              </p:ext>
            </p:extLst>
          </p:nvPr>
        </p:nvGraphicFramePr>
        <p:xfrm>
          <a:off x="5364088" y="2348880"/>
          <a:ext cx="1508125" cy="728662"/>
        </p:xfrm>
        <a:graphic>
          <a:graphicData uri="http://schemas.openxmlformats.org/presentationml/2006/ole">
            <mc:AlternateContent xmlns:mc="http://schemas.openxmlformats.org/markup-compatibility/2006">
              <mc:Choice xmlns:v="urn:schemas-microsoft-com:vml" Requires="v">
                <p:oleObj spid="_x0000_s12503" name="CS ChemDraw Drawing" r:id="rId7" imgW="2594051" imgH="1248054" progId="ChemDraw.Document.6.0">
                  <p:embed/>
                </p:oleObj>
              </mc:Choice>
              <mc:Fallback>
                <p:oleObj name="CS ChemDraw Drawing" r:id="rId7" imgW="2594051" imgH="1248054" progId="ChemDraw.Document.6.0">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2348880"/>
                        <a:ext cx="150812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557542" y="3043699"/>
            <a:ext cx="383438" cy="307777"/>
          </a:xfrm>
          <a:prstGeom prst="rect">
            <a:avLst/>
          </a:prstGeom>
          <a:noFill/>
        </p:spPr>
        <p:txBody>
          <a:bodyPr wrap="none" rtlCol="0">
            <a:spAutoFit/>
          </a:bodyPr>
          <a:lstStyle/>
          <a:p>
            <a:r>
              <a:rPr lang="en-US" sz="1400" b="1" dirty="0" smtClean="0">
                <a:solidFill>
                  <a:schemeClr val="accent5">
                    <a:lumMod val="75000"/>
                  </a:schemeClr>
                </a:solidFill>
              </a:rPr>
              <a:t>4c</a:t>
            </a:r>
            <a:endParaRPr lang="es-UY" sz="1400" b="1" dirty="0">
              <a:solidFill>
                <a:schemeClr val="accent5">
                  <a:lumMod val="75000"/>
                </a:schemeClr>
              </a:solidFill>
            </a:endParaRPr>
          </a:p>
        </p:txBody>
      </p:sp>
      <p:sp>
        <p:nvSpPr>
          <p:cNvPr id="13" name="TextBox 12"/>
          <p:cNvSpPr txBox="1"/>
          <p:nvPr/>
        </p:nvSpPr>
        <p:spPr>
          <a:xfrm>
            <a:off x="6060770" y="3049215"/>
            <a:ext cx="383438" cy="307777"/>
          </a:xfrm>
          <a:prstGeom prst="rect">
            <a:avLst/>
          </a:prstGeom>
          <a:noFill/>
        </p:spPr>
        <p:txBody>
          <a:bodyPr wrap="none" rtlCol="0">
            <a:spAutoFit/>
          </a:bodyPr>
          <a:lstStyle/>
          <a:p>
            <a:r>
              <a:rPr lang="en-US" sz="1400" b="1" dirty="0" smtClean="0">
                <a:solidFill>
                  <a:schemeClr val="accent5">
                    <a:lumMod val="75000"/>
                  </a:schemeClr>
                </a:solidFill>
              </a:rPr>
              <a:t>1a</a:t>
            </a:r>
            <a:endParaRPr lang="es-UY" sz="1400" b="1" dirty="0">
              <a:solidFill>
                <a:schemeClr val="accent5">
                  <a:lumMod val="75000"/>
                </a:schemeClr>
              </a:solidFill>
            </a:endParaRPr>
          </a:p>
        </p:txBody>
      </p:sp>
    </p:spTree>
    <p:extLst>
      <p:ext uri="{BB962C8B-B14F-4D97-AF65-F5344CB8AC3E}">
        <p14:creationId xmlns:p14="http://schemas.microsoft.com/office/powerpoint/2010/main" val="2687586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36" y="-171400"/>
            <a:ext cx="7675240" cy="1154097"/>
          </a:xfrm>
        </p:spPr>
        <p:txBody>
          <a:bodyPr>
            <a:normAutofit fontScale="90000"/>
          </a:bodyPr>
          <a:lstStyle/>
          <a:p>
            <a:pPr algn="ctr"/>
            <a:r>
              <a:rPr lang="en-US" sz="3600" dirty="0" smtClean="0"/>
              <a:t>MD simulations of caspase-3 with PBN</a:t>
            </a:r>
            <a:endParaRPr lang="es-UY" sz="36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454722930"/>
              </p:ext>
            </p:extLst>
          </p:nvPr>
        </p:nvGraphicFramePr>
        <p:xfrm>
          <a:off x="6178374" y="1052513"/>
          <a:ext cx="1744839" cy="1008335"/>
        </p:xfrm>
        <a:graphic>
          <a:graphicData uri="http://schemas.openxmlformats.org/presentationml/2006/ole">
            <mc:AlternateContent xmlns:mc="http://schemas.openxmlformats.org/markup-compatibility/2006">
              <mc:Choice xmlns:v="urn:schemas-microsoft-com:vml" Requires="v">
                <p:oleObj spid="_x0000_s11377" name="CS ChemDraw Drawing" r:id="rId4" imgW="2049882" imgH="1179779" progId="ChemDraw.Document.6.0">
                  <p:embed/>
                </p:oleObj>
              </mc:Choice>
              <mc:Fallback>
                <p:oleObj name="CS ChemDraw Drawing" r:id="rId4" imgW="2049882" imgH="1179779" progId="ChemDraw.Document.6.0">
                  <p:embed/>
                  <p:pic>
                    <p:nvPicPr>
                      <p:cNvPr id="0" name=""/>
                      <p:cNvPicPr/>
                      <p:nvPr/>
                    </p:nvPicPr>
                    <p:blipFill>
                      <a:blip r:embed="rId5"/>
                      <a:stretch>
                        <a:fillRect/>
                      </a:stretch>
                    </p:blipFill>
                    <p:spPr>
                      <a:xfrm>
                        <a:off x="6178374" y="1052513"/>
                        <a:ext cx="1744839" cy="1008335"/>
                      </a:xfrm>
                      <a:prstGeom prst="rect">
                        <a:avLst/>
                      </a:prstGeom>
                    </p:spPr>
                  </p:pic>
                </p:oleObj>
              </mc:Fallback>
            </mc:AlternateContent>
          </a:graphicData>
        </a:graphic>
      </p:graphicFrame>
      <p:pic>
        <p:nvPicPr>
          <p:cNvPr id="11266" name="Picture 2" descr="C:\Users\usuario\Pictures\pbnou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1225916"/>
            <a:ext cx="4988645" cy="53714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112" y="3550364"/>
            <a:ext cx="3312368" cy="2923877"/>
          </a:xfrm>
          <a:prstGeom prst="rect">
            <a:avLst/>
          </a:prstGeom>
          <a:noFill/>
        </p:spPr>
        <p:txBody>
          <a:bodyPr wrap="square" rtlCol="0">
            <a:spAutoFit/>
          </a:bodyPr>
          <a:lstStyle/>
          <a:p>
            <a:pPr algn="just"/>
            <a:r>
              <a:rPr lang="en-US" sz="2300" dirty="0" smtClean="0"/>
              <a:t>After 1.5 ns PBN leaves the binding site predicted by molecular docking suggesting that this compound would not exerting its action by direct interaction with caspase-3. </a:t>
            </a:r>
            <a:endParaRPr lang="es-UY" sz="2300" dirty="0"/>
          </a:p>
        </p:txBody>
      </p:sp>
      <p:sp>
        <p:nvSpPr>
          <p:cNvPr id="4" name="TextBox 3"/>
          <p:cNvSpPr txBox="1"/>
          <p:nvPr/>
        </p:nvSpPr>
        <p:spPr>
          <a:xfrm>
            <a:off x="539552" y="5949280"/>
            <a:ext cx="2448272" cy="523220"/>
          </a:xfrm>
          <a:prstGeom prst="rect">
            <a:avLst/>
          </a:prstGeom>
          <a:noFill/>
        </p:spPr>
        <p:txBody>
          <a:bodyPr wrap="square" rtlCol="0">
            <a:spAutoFit/>
          </a:bodyPr>
          <a:lstStyle/>
          <a:p>
            <a:r>
              <a:rPr lang="es-UY" sz="1400" dirty="0" smtClean="0">
                <a:solidFill>
                  <a:srgbClr val="FF0000"/>
                </a:solidFill>
              </a:rPr>
              <a:t>● </a:t>
            </a:r>
            <a:r>
              <a:rPr lang="en-US" sz="1400" dirty="0" smtClean="0">
                <a:solidFill>
                  <a:schemeClr val="bg1"/>
                </a:solidFill>
              </a:rPr>
              <a:t>initial</a:t>
            </a:r>
            <a:r>
              <a:rPr lang="es-UY" sz="1400" dirty="0" smtClean="0">
                <a:solidFill>
                  <a:schemeClr val="bg1"/>
                </a:solidFill>
              </a:rPr>
              <a:t> </a:t>
            </a:r>
            <a:r>
              <a:rPr lang="es-UY" sz="1400" dirty="0" err="1" smtClean="0">
                <a:solidFill>
                  <a:schemeClr val="bg1"/>
                </a:solidFill>
              </a:rPr>
              <a:t>structure</a:t>
            </a:r>
            <a:endParaRPr lang="es-UY" sz="1400" dirty="0" smtClean="0">
              <a:solidFill>
                <a:schemeClr val="bg1"/>
              </a:solidFill>
            </a:endParaRPr>
          </a:p>
          <a:p>
            <a:r>
              <a:rPr lang="es-UY" sz="1400" dirty="0" smtClean="0">
                <a:solidFill>
                  <a:srgbClr val="00B050"/>
                </a:solidFill>
              </a:rPr>
              <a:t>● </a:t>
            </a:r>
            <a:r>
              <a:rPr lang="es-UY" sz="1400" dirty="0" smtClean="0">
                <a:solidFill>
                  <a:schemeClr val="bg1"/>
                </a:solidFill>
              </a:rPr>
              <a:t>PBN </a:t>
            </a:r>
            <a:r>
              <a:rPr lang="es-UY" sz="1400" dirty="0" err="1" smtClean="0">
                <a:solidFill>
                  <a:schemeClr val="bg1"/>
                </a:solidFill>
              </a:rPr>
              <a:t>location</a:t>
            </a:r>
            <a:r>
              <a:rPr lang="es-UY" sz="1400" dirty="0" smtClean="0">
                <a:solidFill>
                  <a:schemeClr val="bg1"/>
                </a:solidFill>
              </a:rPr>
              <a:t> </a:t>
            </a:r>
            <a:r>
              <a:rPr lang="es-UY" sz="1400" dirty="0" err="1" smtClean="0">
                <a:solidFill>
                  <a:schemeClr val="bg1"/>
                </a:solidFill>
              </a:rPr>
              <a:t>after</a:t>
            </a:r>
            <a:r>
              <a:rPr lang="es-UY" sz="1400" dirty="0" smtClean="0">
                <a:solidFill>
                  <a:schemeClr val="bg1"/>
                </a:solidFill>
              </a:rPr>
              <a:t> 1.5 </a:t>
            </a:r>
            <a:r>
              <a:rPr lang="es-UY" sz="1400" dirty="0" err="1" smtClean="0">
                <a:solidFill>
                  <a:schemeClr val="bg1"/>
                </a:solidFill>
              </a:rPr>
              <a:t>ns</a:t>
            </a:r>
            <a:endParaRPr lang="es-UY" sz="1400" dirty="0">
              <a:solidFill>
                <a:schemeClr val="bg1"/>
              </a:solidFill>
            </a:endParaRPr>
          </a:p>
        </p:txBody>
      </p:sp>
    </p:spTree>
    <p:extLst>
      <p:ext uri="{BB962C8B-B14F-4D97-AF65-F5344CB8AC3E}">
        <p14:creationId xmlns:p14="http://schemas.microsoft.com/office/powerpoint/2010/main" val="1760034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8571"/>
            <a:ext cx="7315200" cy="1154097"/>
          </a:xfrm>
        </p:spPr>
        <p:txBody>
          <a:bodyPr/>
          <a:lstStyle/>
          <a:p>
            <a:r>
              <a:rPr lang="en-US" dirty="0" smtClean="0"/>
              <a:t>Conclusions</a:t>
            </a:r>
            <a:endParaRPr lang="es-UY" dirty="0"/>
          </a:p>
        </p:txBody>
      </p:sp>
      <p:sp>
        <p:nvSpPr>
          <p:cNvPr id="3" name="Content Placeholder 2"/>
          <p:cNvSpPr>
            <a:spLocks noGrp="1"/>
          </p:cNvSpPr>
          <p:nvPr>
            <p:ph idx="1"/>
          </p:nvPr>
        </p:nvSpPr>
        <p:spPr>
          <a:xfrm>
            <a:off x="914400" y="1916832"/>
            <a:ext cx="7315200" cy="3539527"/>
          </a:xfrm>
        </p:spPr>
        <p:txBody>
          <a:bodyPr>
            <a:noAutofit/>
          </a:bodyPr>
          <a:lstStyle/>
          <a:p>
            <a:pPr algn="just"/>
            <a:r>
              <a:rPr lang="en-US" dirty="0" smtClean="0"/>
              <a:t>Experiments using hippocampal murine HT22 cells demonstrated that our </a:t>
            </a:r>
            <a:r>
              <a:rPr lang="en-US" dirty="0" err="1" smtClean="0"/>
              <a:t>nitrones</a:t>
            </a:r>
            <a:r>
              <a:rPr lang="en-US" dirty="0" smtClean="0"/>
              <a:t> are non-toxic even at 200 </a:t>
            </a:r>
            <a:r>
              <a:rPr lang="el-GR" dirty="0" smtClean="0">
                <a:latin typeface="Calibri"/>
              </a:rPr>
              <a:t>μ</a:t>
            </a:r>
            <a:r>
              <a:rPr lang="en-US" dirty="0" smtClean="0"/>
              <a:t>M concentration.</a:t>
            </a:r>
          </a:p>
          <a:p>
            <a:endParaRPr lang="en-US" dirty="0"/>
          </a:p>
          <a:p>
            <a:pPr algn="just"/>
            <a:r>
              <a:rPr lang="en-US" dirty="0" err="1" smtClean="0"/>
              <a:t>Nitrones</a:t>
            </a:r>
            <a:r>
              <a:rPr lang="en-US" dirty="0" smtClean="0"/>
              <a:t> were able to inhibit apoptosis by reducing the levels of active caspase-3 in HT22 cells.</a:t>
            </a:r>
          </a:p>
          <a:p>
            <a:pPr algn="just"/>
            <a:endParaRPr lang="en-US" dirty="0" smtClean="0"/>
          </a:p>
          <a:p>
            <a:pPr algn="just"/>
            <a:r>
              <a:rPr lang="en-US" i="1" dirty="0" smtClean="0"/>
              <a:t>In vitro </a:t>
            </a:r>
            <a:r>
              <a:rPr lang="en-US" dirty="0" smtClean="0"/>
              <a:t>enzymatic assays pointed out that these compounds, tested at 100 </a:t>
            </a:r>
            <a:r>
              <a:rPr lang="en-US" dirty="0" err="1">
                <a:latin typeface="Calibri"/>
              </a:rPr>
              <a:t>μ</a:t>
            </a:r>
            <a:r>
              <a:rPr lang="en-US" dirty="0" err="1" smtClean="0"/>
              <a:t>M</a:t>
            </a:r>
            <a:r>
              <a:rPr lang="en-US" dirty="0" smtClean="0"/>
              <a:t> concentration, act as potent caspase-3 inhibitors.</a:t>
            </a:r>
          </a:p>
          <a:p>
            <a:pPr algn="just"/>
            <a:endParaRPr lang="en-US" dirty="0"/>
          </a:p>
          <a:p>
            <a:pPr algn="just"/>
            <a:r>
              <a:rPr lang="en-US" dirty="0"/>
              <a:t>MD simulations </a:t>
            </a:r>
            <a:r>
              <a:rPr lang="en-US" dirty="0" smtClean="0"/>
              <a:t>showed </a:t>
            </a:r>
            <a:r>
              <a:rPr lang="en-US" dirty="0"/>
              <a:t>that </a:t>
            </a:r>
            <a:r>
              <a:rPr lang="en-US" dirty="0" err="1" smtClean="0"/>
              <a:t>hydroxyphenyl</a:t>
            </a:r>
            <a:r>
              <a:rPr lang="en-US" dirty="0" smtClean="0"/>
              <a:t> </a:t>
            </a:r>
            <a:r>
              <a:rPr lang="en-US" dirty="0" err="1" smtClean="0"/>
              <a:t>nitrones</a:t>
            </a:r>
            <a:r>
              <a:rPr lang="en-US" dirty="0" smtClean="0"/>
              <a:t> bind </a:t>
            </a:r>
            <a:r>
              <a:rPr lang="en-US" dirty="0"/>
              <a:t>near </a:t>
            </a:r>
            <a:r>
              <a:rPr lang="en-US" dirty="0" smtClean="0"/>
              <a:t>the caspase-3 </a:t>
            </a:r>
            <a:r>
              <a:rPr lang="en-US" dirty="0"/>
              <a:t>active site dramatically affecting its conformation.</a:t>
            </a:r>
          </a:p>
        </p:txBody>
      </p:sp>
    </p:spTree>
    <p:extLst>
      <p:ext uri="{BB962C8B-B14F-4D97-AF65-F5344CB8AC3E}">
        <p14:creationId xmlns:p14="http://schemas.microsoft.com/office/powerpoint/2010/main" val="279037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6711"/>
            <a:ext cx="7315200" cy="1154097"/>
          </a:xfrm>
        </p:spPr>
        <p:txBody>
          <a:bodyPr/>
          <a:lstStyle/>
          <a:p>
            <a:r>
              <a:rPr lang="en-US" dirty="0" smtClean="0"/>
              <a:t>Acknowledgments</a:t>
            </a:r>
            <a:endParaRPr lang="es-UY" dirty="0"/>
          </a:p>
        </p:txBody>
      </p:sp>
      <p:pic>
        <p:nvPicPr>
          <p:cNvPr id="8195" name="Picture 3" descr="C:\Users\usuario\Desktop\11014676_828494867187371_765467822270727056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275" y="1916831"/>
            <a:ext cx="1087324" cy="15001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5856" y="3462301"/>
            <a:ext cx="1992853" cy="369332"/>
          </a:xfrm>
          <a:prstGeom prst="rect">
            <a:avLst/>
          </a:prstGeom>
        </p:spPr>
        <p:txBody>
          <a:bodyPr wrap="none">
            <a:spAutoFit/>
          </a:bodyPr>
          <a:lstStyle/>
          <a:p>
            <a:r>
              <a:rPr lang="en-US" dirty="0"/>
              <a:t>Gustavo </a:t>
            </a:r>
            <a:r>
              <a:rPr lang="en-US" dirty="0" err="1"/>
              <a:t>Mourglia</a:t>
            </a:r>
            <a:endParaRPr lang="en-US" dirty="0"/>
          </a:p>
        </p:txBody>
      </p:sp>
      <p:sp>
        <p:nvSpPr>
          <p:cNvPr id="7" name="Rectangle 6"/>
          <p:cNvSpPr/>
          <p:nvPr/>
        </p:nvSpPr>
        <p:spPr>
          <a:xfrm>
            <a:off x="1403648" y="5723964"/>
            <a:ext cx="2390463" cy="369332"/>
          </a:xfrm>
          <a:prstGeom prst="rect">
            <a:avLst/>
          </a:prstGeom>
        </p:spPr>
        <p:txBody>
          <a:bodyPr wrap="none">
            <a:spAutoFit/>
          </a:bodyPr>
          <a:lstStyle/>
          <a:p>
            <a:r>
              <a:rPr lang="en-US" dirty="0"/>
              <a:t>PEDECIBA QUÍMICA</a:t>
            </a:r>
          </a:p>
        </p:txBody>
      </p:sp>
      <p:pic>
        <p:nvPicPr>
          <p:cNvPr id="3" name="Picture 2" descr="C:\Users\usuario\Desktop\pao_pics.t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467" y="1943988"/>
            <a:ext cx="1200837" cy="14729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724128" y="3491716"/>
            <a:ext cx="1967205" cy="369332"/>
          </a:xfrm>
          <a:prstGeom prst="rect">
            <a:avLst/>
          </a:prstGeom>
        </p:spPr>
        <p:txBody>
          <a:bodyPr wrap="none">
            <a:spAutoFit/>
          </a:bodyPr>
          <a:lstStyle/>
          <a:p>
            <a:r>
              <a:rPr lang="en-US" dirty="0" smtClean="0"/>
              <a:t>Paola Hernández</a:t>
            </a:r>
            <a:endParaRPr lang="en-US"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907" y="4293096"/>
            <a:ext cx="14859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4437112"/>
            <a:ext cx="2317229" cy="76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C:\Users\usuario\Documents\LQTC\CONGRESOS\MEDCHEM_2015\ORAL\logoANI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2149" y="5382437"/>
            <a:ext cx="3358203" cy="4948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suario\Desktop\downloa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1916832"/>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09779" y="3491716"/>
            <a:ext cx="1762021" cy="369332"/>
          </a:xfrm>
          <a:prstGeom prst="rect">
            <a:avLst/>
          </a:prstGeom>
        </p:spPr>
        <p:txBody>
          <a:bodyPr wrap="none">
            <a:spAutoFit/>
          </a:bodyPr>
          <a:lstStyle/>
          <a:p>
            <a:r>
              <a:rPr lang="en-US" dirty="0" smtClean="0"/>
              <a:t>Williams </a:t>
            </a:r>
            <a:r>
              <a:rPr lang="en-US" dirty="0" err="1" smtClean="0"/>
              <a:t>Porcal</a:t>
            </a:r>
            <a:endParaRPr lang="en-US" dirty="0"/>
          </a:p>
        </p:txBody>
      </p:sp>
    </p:spTree>
    <p:extLst>
      <p:ext uri="{BB962C8B-B14F-4D97-AF65-F5344CB8AC3E}">
        <p14:creationId xmlns:p14="http://schemas.microsoft.com/office/powerpoint/2010/main" val="1962658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7315200" cy="1154097"/>
          </a:xfrm>
        </p:spPr>
        <p:txBody>
          <a:bodyPr/>
          <a:lstStyle/>
          <a:p>
            <a:r>
              <a:rPr lang="en-US" dirty="0" smtClean="0"/>
              <a:t>The team …</a:t>
            </a:r>
            <a:endParaRPr lang="es-UY" dirty="0"/>
          </a:p>
        </p:txBody>
      </p:sp>
      <p:pic>
        <p:nvPicPr>
          <p:cNvPr id="4" name="Picture 2" descr="C:\Users\usuario\Desktop\IMG-20150605-WA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45" y="2132856"/>
            <a:ext cx="781972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99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492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7315200" cy="1154097"/>
          </a:xfrm>
        </p:spPr>
        <p:txBody>
          <a:bodyPr>
            <a:normAutofit fontScale="90000"/>
          </a:bodyPr>
          <a:lstStyle/>
          <a:p>
            <a:pPr algn="just"/>
            <a:r>
              <a:rPr lang="en-US" dirty="0" smtClean="0"/>
              <a:t>Dendritic spine degeneration triggered by caspase-3</a:t>
            </a:r>
            <a:endParaRPr lang="es-UY"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2060848"/>
            <a:ext cx="700169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568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696"/>
            <a:ext cx="7315200" cy="1154097"/>
          </a:xfrm>
        </p:spPr>
        <p:txBody>
          <a:bodyPr/>
          <a:lstStyle/>
          <a:p>
            <a:r>
              <a:rPr lang="en-US" dirty="0" smtClean="0"/>
              <a:t>Alzheimer’s Disease</a:t>
            </a:r>
            <a:endParaRPr lang="es-UY" dirty="0"/>
          </a:p>
        </p:txBody>
      </p:sp>
      <p:sp>
        <p:nvSpPr>
          <p:cNvPr id="3" name="Content Placeholder 2"/>
          <p:cNvSpPr>
            <a:spLocks noGrp="1"/>
          </p:cNvSpPr>
          <p:nvPr>
            <p:ph idx="1"/>
          </p:nvPr>
        </p:nvSpPr>
        <p:spPr>
          <a:xfrm>
            <a:off x="914400" y="1917814"/>
            <a:ext cx="7315200" cy="4475591"/>
          </a:xfrm>
        </p:spPr>
        <p:txBody>
          <a:bodyPr>
            <a:normAutofit/>
          </a:bodyPr>
          <a:lstStyle/>
          <a:p>
            <a:pPr algn="just"/>
            <a:r>
              <a:rPr lang="en-US" dirty="0" smtClean="0"/>
              <a:t>Alzheimer’s disease (AD) is the most common form of dementia with nearly 47 million people affected worldwide.</a:t>
            </a:r>
          </a:p>
          <a:p>
            <a:pPr algn="just"/>
            <a:r>
              <a:rPr lang="en-US" dirty="0" smtClean="0"/>
              <a:t>In USA it </a:t>
            </a:r>
            <a:r>
              <a:rPr lang="en-US" dirty="0"/>
              <a:t>is estimated </a:t>
            </a:r>
            <a:r>
              <a:rPr lang="en-US" dirty="0" smtClean="0"/>
              <a:t>that Alzheimer's </a:t>
            </a:r>
            <a:r>
              <a:rPr lang="en-US" dirty="0"/>
              <a:t>will cost </a:t>
            </a:r>
            <a:r>
              <a:rPr lang="en-US" dirty="0" smtClean="0"/>
              <a:t>$</a:t>
            </a:r>
            <a:r>
              <a:rPr lang="en-US" dirty="0"/>
              <a:t>1.1 trillion </a:t>
            </a:r>
            <a:r>
              <a:rPr lang="en-US" dirty="0" smtClean="0"/>
              <a:t>in 2050.</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05" y="3348224"/>
            <a:ext cx="6290770" cy="317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496" y="6536377"/>
            <a:ext cx="6741229" cy="276999"/>
          </a:xfrm>
          <a:prstGeom prst="rect">
            <a:avLst/>
          </a:prstGeom>
        </p:spPr>
        <p:txBody>
          <a:bodyPr wrap="square">
            <a:spAutoFit/>
          </a:bodyPr>
          <a:lstStyle/>
          <a:p>
            <a:r>
              <a:rPr lang="es-UY" sz="1200" dirty="0"/>
              <a:t>http://www.worldlifeexpectancy.com/cause-of-death/alzheimers-dementia/by-country/</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3347419"/>
            <a:ext cx="6357249" cy="318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049" y="3352609"/>
            <a:ext cx="2095439" cy="318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51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60" y="260648"/>
            <a:ext cx="7315200" cy="1154097"/>
          </a:xfrm>
        </p:spPr>
        <p:txBody>
          <a:bodyPr/>
          <a:lstStyle/>
          <a:p>
            <a:r>
              <a:rPr lang="en-US" dirty="0" smtClean="0"/>
              <a:t>Alzheimer’s Disease</a:t>
            </a:r>
            <a:endParaRPr lang="es-UY" dirty="0"/>
          </a:p>
        </p:txBody>
      </p:sp>
      <p:sp>
        <p:nvSpPr>
          <p:cNvPr id="6" name="Content Placeholder 5"/>
          <p:cNvSpPr>
            <a:spLocks noGrp="1"/>
          </p:cNvSpPr>
          <p:nvPr>
            <p:ph idx="1"/>
          </p:nvPr>
        </p:nvSpPr>
        <p:spPr>
          <a:xfrm>
            <a:off x="1328568" y="5373216"/>
            <a:ext cx="2739376" cy="504057"/>
          </a:xfrm>
        </p:spPr>
        <p:txBody>
          <a:bodyPr>
            <a:normAutofit/>
          </a:bodyPr>
          <a:lstStyle/>
          <a:p>
            <a:r>
              <a:rPr lang="en-US" dirty="0" smtClean="0">
                <a:solidFill>
                  <a:srgbClr val="FFC000"/>
                </a:solidFill>
              </a:rPr>
              <a:t>Amyloid hypothesis                      </a:t>
            </a:r>
          </a:p>
          <a:p>
            <a:endParaRPr lang="en-US" dirty="0">
              <a:solidFill>
                <a:srgbClr val="FFC000"/>
              </a:solidFill>
            </a:endParaRPr>
          </a:p>
          <a:p>
            <a:endParaRPr lang="es-UY" dirty="0">
              <a:solidFill>
                <a:srgbClr val="FFC000"/>
              </a:solidFill>
            </a:endParaRPr>
          </a:p>
        </p:txBody>
      </p:sp>
      <p:pic>
        <p:nvPicPr>
          <p:cNvPr id="10243" name="Picture 3" descr="C:\Users\usuario\Desktop\02_fromapp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699" y="1681234"/>
            <a:ext cx="2952328" cy="36199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uario\Desktop\02_loss_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059" y="1681234"/>
            <a:ext cx="2797253" cy="3619974"/>
          </a:xfrm>
          <a:prstGeom prst="rect">
            <a:avLst/>
          </a:prstGeom>
          <a:noFill/>
          <a:extLst>
            <a:ext uri="{909E8E84-426E-40DD-AFC4-6F175D3DCCD1}">
              <a14:hiddenFill xmlns:a14="http://schemas.microsoft.com/office/drawing/2010/main">
                <a:solidFill>
                  <a:srgbClr val="FFFFFF"/>
                </a:solidFill>
              </a14:hiddenFill>
            </a:ext>
          </a:extLst>
        </p:spPr>
      </p:pic>
      <p:sp>
        <p:nvSpPr>
          <p:cNvPr id="9" name="Explosion 1 8"/>
          <p:cNvSpPr/>
          <p:nvPr/>
        </p:nvSpPr>
        <p:spPr>
          <a:xfrm>
            <a:off x="2310945" y="1412776"/>
            <a:ext cx="4349287" cy="396044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New therapeutic targets</a:t>
            </a:r>
            <a:endParaRPr lang="es-UY"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Content Placeholder 5"/>
          <p:cNvSpPr txBox="1">
            <a:spLocks/>
          </p:cNvSpPr>
          <p:nvPr/>
        </p:nvSpPr>
        <p:spPr>
          <a:xfrm>
            <a:off x="4457600" y="5373217"/>
            <a:ext cx="3210744" cy="50405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dirty="0" smtClean="0">
                <a:solidFill>
                  <a:srgbClr val="FFC000"/>
                </a:solidFill>
              </a:rPr>
              <a:t>Cholinergic hypothesis                 </a:t>
            </a:r>
          </a:p>
          <a:p>
            <a:endParaRPr lang="en-US" dirty="0" smtClean="0">
              <a:solidFill>
                <a:srgbClr val="FFC000"/>
              </a:solidFill>
            </a:endParaRPr>
          </a:p>
          <a:p>
            <a:endParaRPr lang="es-UY" dirty="0">
              <a:solidFill>
                <a:srgbClr val="FFC000"/>
              </a:solidFill>
            </a:endParaRPr>
          </a:p>
        </p:txBody>
      </p:sp>
      <p:sp>
        <p:nvSpPr>
          <p:cNvPr id="14" name="Content Placeholder 2"/>
          <p:cNvSpPr txBox="1">
            <a:spLocks/>
          </p:cNvSpPr>
          <p:nvPr/>
        </p:nvSpPr>
        <p:spPr>
          <a:xfrm>
            <a:off x="395536" y="5805264"/>
            <a:ext cx="8568952" cy="977655"/>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just">
              <a:buNone/>
            </a:pPr>
            <a:r>
              <a:rPr lang="en-US" sz="2400" dirty="0" smtClean="0"/>
              <a:t>None of these hypothesis have been able to explain the molecular mechanisms involved in the onset of AD.</a:t>
            </a:r>
          </a:p>
          <a:p>
            <a:pPr algn="just"/>
            <a:endParaRPr lang="en-US" sz="2400" dirty="0" smtClean="0"/>
          </a:p>
          <a:p>
            <a:pPr marL="45720" indent="0" algn="just">
              <a:buNone/>
            </a:pPr>
            <a:endParaRPr lang="en-US" sz="2400" dirty="0" smtClean="0"/>
          </a:p>
        </p:txBody>
      </p:sp>
      <p:sp>
        <p:nvSpPr>
          <p:cNvPr id="10" name="TextBox 9"/>
          <p:cNvSpPr txBox="1"/>
          <p:nvPr/>
        </p:nvSpPr>
        <p:spPr>
          <a:xfrm>
            <a:off x="6876256" y="6608385"/>
            <a:ext cx="3240360" cy="276999"/>
          </a:xfrm>
          <a:prstGeom prst="rect">
            <a:avLst/>
          </a:prstGeom>
          <a:noFill/>
        </p:spPr>
        <p:txBody>
          <a:bodyPr wrap="square" rtlCol="0">
            <a:spAutoFit/>
          </a:bodyPr>
          <a:lstStyle/>
          <a:p>
            <a:r>
              <a:rPr lang="en-US" sz="1200" i="1" dirty="0" err="1" smtClean="0"/>
              <a:t>Neurochem</a:t>
            </a:r>
            <a:r>
              <a:rPr lang="en-US" sz="1200" i="1" dirty="0" smtClean="0"/>
              <a:t>. Int. </a:t>
            </a:r>
            <a:r>
              <a:rPr lang="en-US" sz="1200" b="1" dirty="0" smtClean="0"/>
              <a:t>2008</a:t>
            </a:r>
            <a:r>
              <a:rPr lang="en-US" sz="1200" dirty="0" smtClean="0"/>
              <a:t>, </a:t>
            </a:r>
            <a:r>
              <a:rPr lang="en-US" sz="1200" i="1" dirty="0" smtClean="0"/>
              <a:t>53</a:t>
            </a:r>
            <a:r>
              <a:rPr lang="en-US" sz="1200" dirty="0" smtClean="0"/>
              <a:t>, 103</a:t>
            </a:r>
            <a:endParaRPr lang="es-UY" sz="1200" dirty="0"/>
          </a:p>
        </p:txBody>
      </p:sp>
    </p:spTree>
    <p:extLst>
      <p:ext uri="{BB962C8B-B14F-4D97-AF65-F5344CB8AC3E}">
        <p14:creationId xmlns:p14="http://schemas.microsoft.com/office/powerpoint/2010/main" val="246321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7315200" cy="1154097"/>
          </a:xfrm>
        </p:spPr>
        <p:txBody>
          <a:bodyPr/>
          <a:lstStyle/>
          <a:p>
            <a:r>
              <a:rPr lang="en-US" dirty="0" smtClean="0"/>
              <a:t>Caspase-3</a:t>
            </a:r>
            <a:endParaRPr lang="es-UY" dirty="0"/>
          </a:p>
        </p:txBody>
      </p:sp>
      <p:sp>
        <p:nvSpPr>
          <p:cNvPr id="6" name="TextBox 5"/>
          <p:cNvSpPr txBox="1"/>
          <p:nvPr/>
        </p:nvSpPr>
        <p:spPr>
          <a:xfrm>
            <a:off x="7092280" y="6381328"/>
            <a:ext cx="3240360" cy="461665"/>
          </a:xfrm>
          <a:prstGeom prst="rect">
            <a:avLst/>
          </a:prstGeom>
          <a:noFill/>
        </p:spPr>
        <p:txBody>
          <a:bodyPr wrap="square" rtlCol="0">
            <a:spAutoFit/>
          </a:bodyPr>
          <a:lstStyle/>
          <a:p>
            <a:r>
              <a:rPr lang="en-US" sz="1200" i="1" dirty="0" smtClean="0"/>
              <a:t>Biol. Psych. </a:t>
            </a:r>
            <a:r>
              <a:rPr lang="en-US" sz="1200" b="1" dirty="0" smtClean="0"/>
              <a:t>2015</a:t>
            </a:r>
            <a:r>
              <a:rPr lang="en-US" sz="1200" dirty="0" smtClean="0"/>
              <a:t>, </a:t>
            </a:r>
            <a:r>
              <a:rPr lang="en-US" sz="1200" i="1" dirty="0" smtClean="0"/>
              <a:t>77</a:t>
            </a:r>
            <a:r>
              <a:rPr lang="en-US" sz="1200" dirty="0" smtClean="0"/>
              <a:t>, 720</a:t>
            </a:r>
          </a:p>
          <a:p>
            <a:r>
              <a:rPr lang="en-US" sz="1200" i="1" dirty="0" smtClean="0"/>
              <a:t>Nat. </a:t>
            </a:r>
            <a:r>
              <a:rPr lang="en-US" sz="1200" i="1" dirty="0" err="1" smtClean="0"/>
              <a:t>Neurosc</a:t>
            </a:r>
            <a:r>
              <a:rPr lang="en-US" sz="1200" i="1" dirty="0" smtClean="0"/>
              <a:t>. </a:t>
            </a:r>
            <a:r>
              <a:rPr lang="en-US" sz="1200" b="1" dirty="0" smtClean="0"/>
              <a:t>2011</a:t>
            </a:r>
            <a:r>
              <a:rPr lang="en-US" sz="1200" dirty="0" smtClean="0"/>
              <a:t>, </a:t>
            </a:r>
            <a:r>
              <a:rPr lang="en-US" sz="1200" i="1" dirty="0" smtClean="0"/>
              <a:t>14</a:t>
            </a:r>
            <a:r>
              <a:rPr lang="en-US" sz="1200" dirty="0" smtClean="0"/>
              <a:t>, 69</a:t>
            </a:r>
            <a:endParaRPr lang="es-UY" sz="1200" dirty="0"/>
          </a:p>
        </p:txBody>
      </p:sp>
      <p:grpSp>
        <p:nvGrpSpPr>
          <p:cNvPr id="243" name="Grupo 2"/>
          <p:cNvGrpSpPr/>
          <p:nvPr/>
        </p:nvGrpSpPr>
        <p:grpSpPr>
          <a:xfrm>
            <a:off x="195391" y="1196752"/>
            <a:ext cx="8841105" cy="5110609"/>
            <a:chOff x="0" y="144016"/>
            <a:chExt cx="8841105" cy="5110609"/>
          </a:xfrm>
        </p:grpSpPr>
        <p:cxnSp>
          <p:nvCxnSpPr>
            <p:cNvPr id="289" name="Conector recto de flecha 61"/>
            <p:cNvCxnSpPr/>
            <p:nvPr/>
          </p:nvCxnSpPr>
          <p:spPr>
            <a:xfrm>
              <a:off x="1993709" y="1741632"/>
              <a:ext cx="385160" cy="263571"/>
            </a:xfrm>
            <a:prstGeom prst="straightConnector1">
              <a:avLst/>
            </a:prstGeom>
            <a:ln w="38100">
              <a:solidFill>
                <a:srgbClr val="F49C3C"/>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Conector recto de flecha 27"/>
            <p:cNvCxnSpPr/>
            <p:nvPr/>
          </p:nvCxnSpPr>
          <p:spPr>
            <a:xfrm flipH="1">
              <a:off x="1730721" y="1940717"/>
              <a:ext cx="3173" cy="472322"/>
            </a:xfrm>
            <a:prstGeom prst="straightConnector1">
              <a:avLst/>
            </a:prstGeom>
            <a:ln w="38100">
              <a:solidFill>
                <a:srgbClr val="FC18F1"/>
              </a:solidFill>
              <a:tailEnd type="triangle"/>
            </a:ln>
          </p:spPr>
          <p:style>
            <a:lnRef idx="1">
              <a:schemeClr val="accent1"/>
            </a:lnRef>
            <a:fillRef idx="0">
              <a:schemeClr val="accent1"/>
            </a:fillRef>
            <a:effectRef idx="0">
              <a:schemeClr val="accent1"/>
            </a:effectRef>
            <a:fontRef idx="minor">
              <a:schemeClr val="tx1"/>
            </a:fontRef>
          </p:style>
        </p:cxnSp>
        <p:sp>
          <p:nvSpPr>
            <p:cNvPr id="292" name="Flecha curvada hacia arriba 66"/>
            <p:cNvSpPr/>
            <p:nvPr/>
          </p:nvSpPr>
          <p:spPr>
            <a:xfrm rot="10800000">
              <a:off x="418156" y="1197020"/>
              <a:ext cx="1172255" cy="283253"/>
            </a:xfrm>
            <a:prstGeom prst="curved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cxnSp>
          <p:nvCxnSpPr>
            <p:cNvPr id="287" name="Conector recto de flecha 56"/>
            <p:cNvCxnSpPr/>
            <p:nvPr/>
          </p:nvCxnSpPr>
          <p:spPr>
            <a:xfrm flipV="1">
              <a:off x="1746127" y="793111"/>
              <a:ext cx="274" cy="495585"/>
            </a:xfrm>
            <a:prstGeom prst="straightConnector1">
              <a:avLst/>
            </a:prstGeom>
            <a:ln w="38100">
              <a:solidFill>
                <a:srgbClr val="17ED96"/>
              </a:solidFill>
              <a:tailEnd type="triangle"/>
            </a:ln>
          </p:spPr>
          <p:style>
            <a:lnRef idx="1">
              <a:schemeClr val="accent1"/>
            </a:lnRef>
            <a:fillRef idx="0">
              <a:schemeClr val="accent1"/>
            </a:fillRef>
            <a:effectRef idx="0">
              <a:schemeClr val="accent1"/>
            </a:effectRef>
            <a:fontRef idx="minor">
              <a:schemeClr val="tx1"/>
            </a:fontRef>
          </p:style>
        </p:cxnSp>
        <p:sp>
          <p:nvSpPr>
            <p:cNvPr id="294" name="Flecha curvada hacia abajo 75"/>
            <p:cNvSpPr/>
            <p:nvPr/>
          </p:nvSpPr>
          <p:spPr>
            <a:xfrm rot="1567006">
              <a:off x="2015480" y="1879722"/>
              <a:ext cx="3392469" cy="510468"/>
            </a:xfrm>
            <a:prstGeom prst="curvedDownArrow">
              <a:avLst/>
            </a:prstGeom>
            <a:solidFill>
              <a:srgbClr val="F49C3C"/>
            </a:solidFill>
            <a:ln>
              <a:solidFill>
                <a:srgbClr val="F49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49" name="Explosión 1 72"/>
            <p:cNvSpPr/>
            <p:nvPr/>
          </p:nvSpPr>
          <p:spPr>
            <a:xfrm>
              <a:off x="1016114" y="889994"/>
              <a:ext cx="1310900" cy="1572195"/>
            </a:xfrm>
            <a:prstGeom prst="irregularSeal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47" name="Rectángulo redondeado 85"/>
            <p:cNvSpPr/>
            <p:nvPr/>
          </p:nvSpPr>
          <p:spPr>
            <a:xfrm>
              <a:off x="1130843" y="4296913"/>
              <a:ext cx="2383400" cy="948638"/>
            </a:xfrm>
            <a:prstGeom prst="roundRect">
              <a:avLst/>
            </a:prstGeom>
            <a:solidFill>
              <a:srgbClr val="FD99F8"/>
            </a:solidFill>
            <a:ln>
              <a:solidFill>
                <a:srgbClr val="FC1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48" name="Rectángulo redondeado 84"/>
            <p:cNvSpPr/>
            <p:nvPr/>
          </p:nvSpPr>
          <p:spPr>
            <a:xfrm>
              <a:off x="5164687" y="4206220"/>
              <a:ext cx="2281591" cy="613497"/>
            </a:xfrm>
            <a:prstGeom prst="roundRect">
              <a:avLst/>
            </a:prstGeom>
            <a:ln>
              <a:solidFill>
                <a:srgbClr val="FAA62A"/>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s-UY"/>
            </a:p>
          </p:txBody>
        </p:sp>
        <p:sp>
          <p:nvSpPr>
            <p:cNvPr id="250" name="Elipse 69"/>
            <p:cNvSpPr/>
            <p:nvPr/>
          </p:nvSpPr>
          <p:spPr>
            <a:xfrm>
              <a:off x="5312713" y="380681"/>
              <a:ext cx="567449" cy="620714"/>
            </a:xfrm>
            <a:prstGeom prst="ellipse">
              <a:avLst/>
            </a:prstGeom>
            <a:solidFill>
              <a:srgbClr val="00B050"/>
            </a:solidFill>
            <a:ln>
              <a:solidFill>
                <a:srgbClr val="81F2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51" name="Elipse 68"/>
            <p:cNvSpPr/>
            <p:nvPr/>
          </p:nvSpPr>
          <p:spPr>
            <a:xfrm>
              <a:off x="4499808" y="3538561"/>
              <a:ext cx="621401" cy="414365"/>
            </a:xfrm>
            <a:prstGeom prst="ellipse">
              <a:avLst/>
            </a:prstGeom>
            <a:solidFill>
              <a:srgbClr val="F9570F"/>
            </a:solidFill>
            <a:ln>
              <a:solidFill>
                <a:srgbClr val="FAA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52" name="Flecha arriba 6"/>
            <p:cNvSpPr/>
            <p:nvPr/>
          </p:nvSpPr>
          <p:spPr>
            <a:xfrm>
              <a:off x="101463" y="1452398"/>
              <a:ext cx="132814" cy="27863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53" name="CuadroTexto 7"/>
            <p:cNvSpPr txBox="1"/>
            <p:nvPr/>
          </p:nvSpPr>
          <p:spPr>
            <a:xfrm>
              <a:off x="173471" y="1471717"/>
              <a:ext cx="623538"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APP</a:t>
              </a:r>
              <a:endParaRPr lang="es-UY" sz="1200" dirty="0">
                <a:solidFill>
                  <a:schemeClr val="tx1">
                    <a:lumMod val="95000"/>
                  </a:schemeClr>
                </a:solidFill>
                <a:effectLst/>
                <a:latin typeface="Times New Roman"/>
                <a:ea typeface="Times New Roman"/>
              </a:endParaRPr>
            </a:p>
          </p:txBody>
        </p:sp>
        <p:cxnSp>
          <p:nvCxnSpPr>
            <p:cNvPr id="254" name="Conector recto de flecha 10"/>
            <p:cNvCxnSpPr/>
            <p:nvPr/>
          </p:nvCxnSpPr>
          <p:spPr>
            <a:xfrm>
              <a:off x="715744" y="1619875"/>
              <a:ext cx="463691" cy="0"/>
            </a:xfrm>
            <a:prstGeom prst="straightConnector1">
              <a:avLst/>
            </a:prstGeom>
            <a:ln w="57150">
              <a:solidFill>
                <a:srgbClr val="F40C1D"/>
              </a:solidFill>
              <a:tailEnd type="triangle"/>
            </a:ln>
          </p:spPr>
          <p:style>
            <a:lnRef idx="1">
              <a:schemeClr val="accent1"/>
            </a:lnRef>
            <a:fillRef idx="0">
              <a:schemeClr val="accent1"/>
            </a:fillRef>
            <a:effectRef idx="0">
              <a:schemeClr val="accent1"/>
            </a:effectRef>
            <a:fontRef idx="minor">
              <a:schemeClr val="tx1"/>
            </a:fontRef>
          </p:style>
        </p:cxnSp>
        <p:sp>
          <p:nvSpPr>
            <p:cNvPr id="255" name="Flecha arriba 11"/>
            <p:cNvSpPr/>
            <p:nvPr/>
          </p:nvSpPr>
          <p:spPr>
            <a:xfrm>
              <a:off x="1253591" y="1441593"/>
              <a:ext cx="132814" cy="27863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56" name="CuadroTexto 13"/>
            <p:cNvSpPr txBox="1"/>
            <p:nvPr/>
          </p:nvSpPr>
          <p:spPr>
            <a:xfrm>
              <a:off x="1294230" y="1443347"/>
              <a:ext cx="895465" cy="369332"/>
            </a:xfrm>
            <a:prstGeom prst="rect">
              <a:avLst/>
            </a:prstGeom>
            <a:noFill/>
          </p:spPr>
          <p:txBody>
            <a:bodyPr wrap="square" rtlCol="0">
              <a:spAutoFit/>
            </a:bodyPr>
            <a:lstStyle/>
            <a:p>
              <a:pPr>
                <a:spcAft>
                  <a:spcPts val="0"/>
                </a:spcAft>
              </a:pPr>
              <a:r>
                <a:rPr lang="es-UY" sz="1800" b="1" kern="1200" dirty="0">
                  <a:solidFill>
                    <a:srgbClr val="000000"/>
                  </a:solidFill>
                  <a:effectLst/>
                  <a:latin typeface="Calibri"/>
                  <a:ea typeface="Times New Roman"/>
                  <a:cs typeface="Times New Roman"/>
                </a:rPr>
                <a:t>Casp-3</a:t>
              </a:r>
              <a:endParaRPr lang="es-UY" sz="1200" dirty="0">
                <a:effectLst/>
                <a:latin typeface="Times New Roman"/>
                <a:ea typeface="Times New Roman"/>
              </a:endParaRPr>
            </a:p>
          </p:txBody>
        </p:sp>
        <p:cxnSp>
          <p:nvCxnSpPr>
            <p:cNvPr id="257" name="Conector recto de flecha 16"/>
            <p:cNvCxnSpPr/>
            <p:nvPr/>
          </p:nvCxnSpPr>
          <p:spPr>
            <a:xfrm flipV="1">
              <a:off x="2163764" y="1165901"/>
              <a:ext cx="340725" cy="191705"/>
            </a:xfrm>
            <a:prstGeom prst="straightConnector1">
              <a:avLst/>
            </a:prstGeom>
            <a:ln w="38100">
              <a:solidFill>
                <a:srgbClr val="5BEE42"/>
              </a:solidFill>
              <a:tailEnd type="triangle"/>
            </a:ln>
          </p:spPr>
          <p:style>
            <a:lnRef idx="1">
              <a:schemeClr val="accent1"/>
            </a:lnRef>
            <a:fillRef idx="0">
              <a:schemeClr val="accent1"/>
            </a:fillRef>
            <a:effectRef idx="0">
              <a:schemeClr val="accent1"/>
            </a:effectRef>
            <a:fontRef idx="minor">
              <a:schemeClr val="tx1"/>
            </a:fontRef>
          </p:style>
        </p:cxnSp>
        <p:sp>
          <p:nvSpPr>
            <p:cNvPr id="258" name="CuadroTexto 17"/>
            <p:cNvSpPr txBox="1"/>
            <p:nvPr/>
          </p:nvSpPr>
          <p:spPr>
            <a:xfrm>
              <a:off x="2449348" y="919921"/>
              <a:ext cx="776960"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GSAP</a:t>
              </a:r>
              <a:endParaRPr lang="es-UY" sz="1200" dirty="0">
                <a:solidFill>
                  <a:schemeClr val="tx1">
                    <a:lumMod val="95000"/>
                  </a:schemeClr>
                </a:solidFill>
                <a:effectLst/>
                <a:latin typeface="Times New Roman"/>
                <a:ea typeface="Times New Roman"/>
              </a:endParaRPr>
            </a:p>
          </p:txBody>
        </p:sp>
        <p:sp>
          <p:nvSpPr>
            <p:cNvPr id="259" name="Más 18"/>
            <p:cNvSpPr/>
            <p:nvPr/>
          </p:nvSpPr>
          <p:spPr>
            <a:xfrm>
              <a:off x="2156237" y="1049737"/>
              <a:ext cx="192580" cy="176087"/>
            </a:xfrm>
            <a:prstGeom prst="mathPlus">
              <a:avLst/>
            </a:prstGeom>
            <a:solidFill>
              <a:srgbClr val="5BEE42"/>
            </a:solidFill>
            <a:ln>
              <a:solidFill>
                <a:srgbClr val="5BE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cxnSp>
          <p:nvCxnSpPr>
            <p:cNvPr id="260" name="Conector recto de flecha 19"/>
            <p:cNvCxnSpPr/>
            <p:nvPr/>
          </p:nvCxnSpPr>
          <p:spPr>
            <a:xfrm flipV="1">
              <a:off x="2917622" y="779425"/>
              <a:ext cx="230987" cy="181612"/>
            </a:xfrm>
            <a:prstGeom prst="straightConnector1">
              <a:avLst/>
            </a:prstGeom>
            <a:ln w="38100">
              <a:solidFill>
                <a:srgbClr val="5BEE42"/>
              </a:solidFill>
              <a:tailEnd type="triangle"/>
            </a:ln>
          </p:spPr>
          <p:style>
            <a:lnRef idx="1">
              <a:schemeClr val="accent1"/>
            </a:lnRef>
            <a:fillRef idx="0">
              <a:schemeClr val="accent1"/>
            </a:fillRef>
            <a:effectRef idx="0">
              <a:schemeClr val="accent1"/>
            </a:effectRef>
            <a:fontRef idx="minor">
              <a:schemeClr val="tx1"/>
            </a:fontRef>
          </p:style>
        </p:cxnSp>
        <p:sp>
          <p:nvSpPr>
            <p:cNvPr id="261" name="Más 20"/>
            <p:cNvSpPr/>
            <p:nvPr/>
          </p:nvSpPr>
          <p:spPr>
            <a:xfrm>
              <a:off x="2833512" y="682877"/>
              <a:ext cx="192580" cy="176087"/>
            </a:xfrm>
            <a:prstGeom prst="mathPlus">
              <a:avLst/>
            </a:prstGeom>
            <a:solidFill>
              <a:srgbClr val="5BEE42"/>
            </a:solidFill>
            <a:ln>
              <a:solidFill>
                <a:srgbClr val="5BE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62" name="CuadroTexto 21"/>
            <p:cNvSpPr txBox="1"/>
            <p:nvPr/>
          </p:nvSpPr>
          <p:spPr>
            <a:xfrm>
              <a:off x="3114755" y="547313"/>
              <a:ext cx="1415883"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γ-secretase</a:t>
              </a:r>
              <a:endParaRPr lang="es-UY" sz="1200" dirty="0">
                <a:solidFill>
                  <a:schemeClr val="tx1">
                    <a:lumMod val="95000"/>
                  </a:schemeClr>
                </a:solidFill>
                <a:effectLst/>
                <a:latin typeface="Times New Roman"/>
                <a:ea typeface="Times New Roman"/>
              </a:endParaRPr>
            </a:p>
          </p:txBody>
        </p:sp>
        <p:sp>
          <p:nvSpPr>
            <p:cNvPr id="263" name="CuadroTexto 23"/>
            <p:cNvSpPr txBox="1"/>
            <p:nvPr/>
          </p:nvSpPr>
          <p:spPr>
            <a:xfrm>
              <a:off x="4277927" y="565024"/>
              <a:ext cx="1227921"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APP</a:t>
              </a:r>
              <a:endParaRPr lang="es-UY" sz="1200" dirty="0">
                <a:solidFill>
                  <a:schemeClr val="tx1">
                    <a:lumMod val="95000"/>
                  </a:schemeClr>
                </a:solidFill>
                <a:effectLst/>
                <a:latin typeface="Times New Roman"/>
                <a:ea typeface="Times New Roman"/>
              </a:endParaRPr>
            </a:p>
          </p:txBody>
        </p:sp>
        <p:cxnSp>
          <p:nvCxnSpPr>
            <p:cNvPr id="264" name="Conector recto de flecha 24"/>
            <p:cNvCxnSpPr/>
            <p:nvPr/>
          </p:nvCxnSpPr>
          <p:spPr>
            <a:xfrm flipV="1">
              <a:off x="4819870" y="713608"/>
              <a:ext cx="385160" cy="1"/>
            </a:xfrm>
            <a:prstGeom prst="straightConnector1">
              <a:avLst/>
            </a:prstGeom>
            <a:ln w="38100">
              <a:solidFill>
                <a:srgbClr val="5BEE42"/>
              </a:solidFill>
              <a:tailEnd type="triangle"/>
            </a:ln>
          </p:spPr>
          <p:style>
            <a:lnRef idx="1">
              <a:schemeClr val="accent1"/>
            </a:lnRef>
            <a:fillRef idx="0">
              <a:schemeClr val="accent1"/>
            </a:fillRef>
            <a:effectRef idx="0">
              <a:schemeClr val="accent1"/>
            </a:effectRef>
            <a:fontRef idx="minor">
              <a:schemeClr val="tx1"/>
            </a:fontRef>
          </p:style>
        </p:cxnSp>
        <p:sp>
          <p:nvSpPr>
            <p:cNvPr id="265" name="Flecha arriba 25"/>
            <p:cNvSpPr/>
            <p:nvPr/>
          </p:nvSpPr>
          <p:spPr>
            <a:xfrm>
              <a:off x="5387730" y="543561"/>
              <a:ext cx="132814" cy="27863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66" name="CuadroTexto 26"/>
            <p:cNvSpPr txBox="1"/>
            <p:nvPr/>
          </p:nvSpPr>
          <p:spPr>
            <a:xfrm>
              <a:off x="5465842" y="541685"/>
              <a:ext cx="1294328" cy="369332"/>
            </a:xfrm>
            <a:prstGeom prst="rect">
              <a:avLst/>
            </a:prstGeom>
            <a:noFill/>
          </p:spPr>
          <p:txBody>
            <a:bodyPr wrap="square" rtlCol="0">
              <a:spAutoFit/>
            </a:bodyPr>
            <a:lstStyle/>
            <a:p>
              <a:pPr>
                <a:spcAft>
                  <a:spcPts val="0"/>
                </a:spcAft>
              </a:pPr>
              <a:r>
                <a:rPr lang="es-UY" sz="1800" b="1" kern="1200" dirty="0">
                  <a:solidFill>
                    <a:srgbClr val="000000"/>
                  </a:solidFill>
                  <a:effectLst/>
                  <a:latin typeface="Calibri"/>
                  <a:ea typeface="Times New Roman"/>
                  <a:cs typeface="Times New Roman"/>
                </a:rPr>
                <a:t>A</a:t>
              </a:r>
              <a:r>
                <a:rPr lang="el-GR" sz="1800" b="1" kern="1200" dirty="0">
                  <a:solidFill>
                    <a:srgbClr val="000000"/>
                  </a:solidFill>
                  <a:effectLst/>
                  <a:latin typeface="Calibri"/>
                  <a:ea typeface="Times New Roman"/>
                  <a:cs typeface="Times New Roman"/>
                </a:rPr>
                <a:t>β</a:t>
              </a:r>
              <a:endParaRPr lang="es-UY" sz="1200" dirty="0">
                <a:effectLst/>
                <a:latin typeface="Times New Roman"/>
                <a:ea typeface="Times New Roman"/>
              </a:endParaRPr>
            </a:p>
          </p:txBody>
        </p:sp>
        <p:sp>
          <p:nvSpPr>
            <p:cNvPr id="268" name="CuadroTexto 29"/>
            <p:cNvSpPr txBox="1"/>
            <p:nvPr/>
          </p:nvSpPr>
          <p:spPr>
            <a:xfrm>
              <a:off x="1271100" y="2384272"/>
              <a:ext cx="1394600" cy="369332"/>
            </a:xfrm>
            <a:prstGeom prst="rect">
              <a:avLst/>
            </a:prstGeom>
            <a:noFill/>
          </p:spPr>
          <p:txBody>
            <a:bodyPr wrap="square" rtlCol="0">
              <a:spAutoFit/>
            </a:bodyPr>
            <a:lstStyle/>
            <a:p>
              <a:pPr>
                <a:spcAft>
                  <a:spcPts val="0"/>
                </a:spcAft>
              </a:pPr>
              <a:r>
                <a:rPr lang="es-UY" sz="1800" b="1" kern="1200" dirty="0" err="1">
                  <a:solidFill>
                    <a:schemeClr val="tx1">
                      <a:lumMod val="95000"/>
                    </a:schemeClr>
                  </a:solidFill>
                  <a:effectLst/>
                  <a:latin typeface="Calibri"/>
                  <a:ea typeface="Times New Roman"/>
                  <a:cs typeface="Times New Roman"/>
                </a:rPr>
                <a:t>Calcineurin</a:t>
              </a:r>
              <a:endParaRPr lang="es-UY" sz="1200" dirty="0">
                <a:solidFill>
                  <a:schemeClr val="tx1">
                    <a:lumMod val="95000"/>
                  </a:schemeClr>
                </a:solidFill>
                <a:effectLst/>
                <a:latin typeface="Times New Roman"/>
                <a:ea typeface="Times New Roman"/>
              </a:endParaRPr>
            </a:p>
          </p:txBody>
        </p:sp>
        <p:sp>
          <p:nvSpPr>
            <p:cNvPr id="269" name="Más 30"/>
            <p:cNvSpPr/>
            <p:nvPr/>
          </p:nvSpPr>
          <p:spPr>
            <a:xfrm>
              <a:off x="1853099" y="2273618"/>
              <a:ext cx="192580" cy="176087"/>
            </a:xfrm>
            <a:prstGeom prst="mathPlus">
              <a:avLst/>
            </a:prstGeom>
            <a:solidFill>
              <a:srgbClr val="FC18F1"/>
            </a:solidFill>
            <a:ln>
              <a:solidFill>
                <a:srgbClr val="FC1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cxnSp>
          <p:nvCxnSpPr>
            <p:cNvPr id="270" name="Conector recto de flecha 35"/>
            <p:cNvCxnSpPr/>
            <p:nvPr/>
          </p:nvCxnSpPr>
          <p:spPr>
            <a:xfrm>
              <a:off x="1737625" y="2701181"/>
              <a:ext cx="0" cy="391577"/>
            </a:xfrm>
            <a:prstGeom prst="straightConnector1">
              <a:avLst/>
            </a:prstGeom>
            <a:ln w="38100">
              <a:solidFill>
                <a:srgbClr val="FC18F1"/>
              </a:solidFill>
              <a:tailEnd type="triangle"/>
            </a:ln>
          </p:spPr>
          <p:style>
            <a:lnRef idx="1">
              <a:schemeClr val="accent1"/>
            </a:lnRef>
            <a:fillRef idx="0">
              <a:schemeClr val="accent1"/>
            </a:fillRef>
            <a:effectRef idx="0">
              <a:schemeClr val="accent1"/>
            </a:effectRef>
            <a:fontRef idx="minor">
              <a:schemeClr val="tx1"/>
            </a:fontRef>
          </p:style>
        </p:cxnSp>
        <p:sp>
          <p:nvSpPr>
            <p:cNvPr id="271" name="CuadroTexto 36"/>
            <p:cNvSpPr txBox="1"/>
            <p:nvPr/>
          </p:nvSpPr>
          <p:spPr>
            <a:xfrm>
              <a:off x="799336" y="3074614"/>
              <a:ext cx="2632075" cy="370205"/>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AMPA </a:t>
              </a:r>
              <a:r>
                <a:rPr lang="es-UY" sz="1800" b="1" kern="1200" dirty="0" err="1">
                  <a:solidFill>
                    <a:schemeClr val="tx1">
                      <a:lumMod val="95000"/>
                    </a:schemeClr>
                  </a:solidFill>
                  <a:effectLst/>
                  <a:latin typeface="Calibri"/>
                  <a:ea typeface="Times New Roman"/>
                  <a:cs typeface="Times New Roman"/>
                </a:rPr>
                <a:t>dephosphorylation</a:t>
              </a:r>
              <a:endParaRPr lang="es-UY" sz="1200" dirty="0">
                <a:solidFill>
                  <a:schemeClr val="tx1">
                    <a:lumMod val="95000"/>
                  </a:schemeClr>
                </a:solidFill>
                <a:effectLst/>
                <a:latin typeface="Times New Roman"/>
                <a:ea typeface="Times New Roman"/>
              </a:endParaRPr>
            </a:p>
          </p:txBody>
        </p:sp>
        <p:cxnSp>
          <p:nvCxnSpPr>
            <p:cNvPr id="272" name="Conector recto de flecha 37"/>
            <p:cNvCxnSpPr/>
            <p:nvPr/>
          </p:nvCxnSpPr>
          <p:spPr>
            <a:xfrm flipH="1">
              <a:off x="1748066" y="3379538"/>
              <a:ext cx="1" cy="322327"/>
            </a:xfrm>
            <a:prstGeom prst="straightConnector1">
              <a:avLst/>
            </a:prstGeom>
            <a:ln w="38100">
              <a:solidFill>
                <a:srgbClr val="FC18F1"/>
              </a:solidFill>
              <a:tailEnd type="triangle"/>
            </a:ln>
          </p:spPr>
          <p:style>
            <a:lnRef idx="1">
              <a:schemeClr val="accent1"/>
            </a:lnRef>
            <a:fillRef idx="0">
              <a:schemeClr val="accent1"/>
            </a:fillRef>
            <a:effectRef idx="0">
              <a:schemeClr val="accent1"/>
            </a:effectRef>
            <a:fontRef idx="minor">
              <a:schemeClr val="tx1"/>
            </a:fontRef>
          </p:style>
        </p:cxnSp>
        <p:sp>
          <p:nvSpPr>
            <p:cNvPr id="273" name="CuadroTexto 38"/>
            <p:cNvSpPr txBox="1"/>
            <p:nvPr/>
          </p:nvSpPr>
          <p:spPr>
            <a:xfrm>
              <a:off x="1224450" y="3678382"/>
              <a:ext cx="1902555"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       AMPA</a:t>
              </a:r>
              <a:endParaRPr lang="es-UY" sz="1200" dirty="0">
                <a:solidFill>
                  <a:schemeClr val="tx1">
                    <a:lumMod val="95000"/>
                  </a:schemeClr>
                </a:solidFill>
                <a:effectLst/>
                <a:latin typeface="Times New Roman"/>
                <a:ea typeface="Times New Roman"/>
              </a:endParaRPr>
            </a:p>
          </p:txBody>
        </p:sp>
        <p:cxnSp>
          <p:nvCxnSpPr>
            <p:cNvPr id="274" name="Conector recto de flecha 39"/>
            <p:cNvCxnSpPr/>
            <p:nvPr/>
          </p:nvCxnSpPr>
          <p:spPr>
            <a:xfrm flipH="1">
              <a:off x="1758151" y="3962432"/>
              <a:ext cx="1" cy="322327"/>
            </a:xfrm>
            <a:prstGeom prst="straightConnector1">
              <a:avLst/>
            </a:prstGeom>
            <a:ln w="38100">
              <a:solidFill>
                <a:srgbClr val="FC18F1"/>
              </a:solidFill>
              <a:tailEnd type="triangle"/>
            </a:ln>
          </p:spPr>
          <p:style>
            <a:lnRef idx="1">
              <a:schemeClr val="accent1"/>
            </a:lnRef>
            <a:fillRef idx="0">
              <a:schemeClr val="accent1"/>
            </a:fillRef>
            <a:effectRef idx="0">
              <a:schemeClr val="accent1"/>
            </a:effectRef>
            <a:fontRef idx="minor">
              <a:schemeClr val="tx1"/>
            </a:fontRef>
          </p:style>
        </p:cxnSp>
        <p:sp>
          <p:nvSpPr>
            <p:cNvPr id="275" name="CuadroTexto 40"/>
            <p:cNvSpPr txBox="1"/>
            <p:nvPr/>
          </p:nvSpPr>
          <p:spPr>
            <a:xfrm>
              <a:off x="1266733" y="4326255"/>
              <a:ext cx="2164715" cy="928370"/>
            </a:xfrm>
            <a:prstGeom prst="rect">
              <a:avLst/>
            </a:prstGeom>
            <a:noFill/>
          </p:spPr>
          <p:txBody>
            <a:bodyPr wrap="square" rtlCol="0">
              <a:spAutoFit/>
            </a:bodyPr>
            <a:lstStyle/>
            <a:p>
              <a:pPr algn="ctr">
                <a:spcAft>
                  <a:spcPts val="0"/>
                </a:spcAft>
              </a:pPr>
              <a:r>
                <a:rPr lang="en-US" sz="1800" b="1" kern="1200" dirty="0">
                  <a:solidFill>
                    <a:srgbClr val="000000"/>
                  </a:solidFill>
                  <a:effectLst/>
                  <a:latin typeface="Calibri"/>
                  <a:ea typeface="Times New Roman"/>
                  <a:cs typeface="Times New Roman"/>
                </a:rPr>
                <a:t>Dendritic spines degeneration and memory loss</a:t>
              </a:r>
              <a:endParaRPr lang="es-UY" sz="1200" dirty="0">
                <a:effectLst/>
                <a:latin typeface="Times New Roman"/>
                <a:ea typeface="Times New Roman"/>
              </a:endParaRPr>
            </a:p>
          </p:txBody>
        </p:sp>
        <p:sp>
          <p:nvSpPr>
            <p:cNvPr id="276" name="CuadroTexto 43"/>
            <p:cNvSpPr txBox="1"/>
            <p:nvPr/>
          </p:nvSpPr>
          <p:spPr>
            <a:xfrm>
              <a:off x="2938681" y="2426710"/>
              <a:ext cx="1902555"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GSK3</a:t>
              </a:r>
              <a:endParaRPr lang="es-UY" sz="1200" dirty="0">
                <a:solidFill>
                  <a:schemeClr val="tx1">
                    <a:lumMod val="95000"/>
                  </a:schemeClr>
                </a:solidFill>
                <a:effectLst/>
                <a:latin typeface="Times New Roman"/>
                <a:ea typeface="Times New Roman"/>
              </a:endParaRPr>
            </a:p>
          </p:txBody>
        </p:sp>
        <p:cxnSp>
          <p:nvCxnSpPr>
            <p:cNvPr id="277" name="Conector recto de flecha 45"/>
            <p:cNvCxnSpPr/>
            <p:nvPr/>
          </p:nvCxnSpPr>
          <p:spPr>
            <a:xfrm>
              <a:off x="3351702" y="2745791"/>
              <a:ext cx="382098" cy="264044"/>
            </a:xfrm>
            <a:prstGeom prst="straightConnector1">
              <a:avLst/>
            </a:prstGeom>
            <a:ln w="38100">
              <a:solidFill>
                <a:srgbClr val="F49C3C"/>
              </a:solidFill>
              <a:tailEnd type="triangle"/>
            </a:ln>
          </p:spPr>
          <p:style>
            <a:lnRef idx="1">
              <a:schemeClr val="accent1"/>
            </a:lnRef>
            <a:fillRef idx="0">
              <a:schemeClr val="accent1"/>
            </a:fillRef>
            <a:effectRef idx="0">
              <a:schemeClr val="accent1"/>
            </a:effectRef>
            <a:fontRef idx="minor">
              <a:schemeClr val="tx1"/>
            </a:fontRef>
          </p:style>
        </p:cxnSp>
        <p:sp>
          <p:nvSpPr>
            <p:cNvPr id="278" name="CuadroTexto 47"/>
            <p:cNvSpPr txBox="1"/>
            <p:nvPr/>
          </p:nvSpPr>
          <p:spPr>
            <a:xfrm>
              <a:off x="3514243" y="3024336"/>
              <a:ext cx="2280837" cy="369332"/>
            </a:xfrm>
            <a:prstGeom prst="rect">
              <a:avLst/>
            </a:prstGeom>
            <a:noFill/>
          </p:spPr>
          <p:txBody>
            <a:bodyPr wrap="square" rtlCol="0">
              <a:spAutoFit/>
            </a:bodyPr>
            <a:lstStyle/>
            <a:p>
              <a:pPr>
                <a:spcAft>
                  <a:spcPts val="0"/>
                </a:spcAft>
              </a:pPr>
              <a:r>
                <a:rPr lang="es-UY" sz="1800" b="1" kern="1200" dirty="0" smtClean="0">
                  <a:solidFill>
                    <a:schemeClr val="tx1">
                      <a:lumMod val="95000"/>
                    </a:schemeClr>
                  </a:solidFill>
                  <a:effectLst/>
                  <a:latin typeface="Calibri"/>
                  <a:ea typeface="Times New Roman"/>
                  <a:cs typeface="Times New Roman"/>
                </a:rPr>
                <a:t>TAU </a:t>
              </a:r>
              <a:r>
                <a:rPr lang="es-UY" sz="1800" b="1" kern="1200" dirty="0" err="1" smtClean="0">
                  <a:solidFill>
                    <a:schemeClr val="tx1">
                      <a:lumMod val="95000"/>
                    </a:schemeClr>
                  </a:solidFill>
                  <a:effectLst/>
                  <a:latin typeface="Calibri"/>
                  <a:ea typeface="Times New Roman"/>
                  <a:cs typeface="Times New Roman"/>
                </a:rPr>
                <a:t>phosphorylation</a:t>
              </a:r>
              <a:r>
                <a:rPr lang="es-UY" sz="1800" b="1" kern="1200" dirty="0" smtClean="0">
                  <a:solidFill>
                    <a:schemeClr val="tx1">
                      <a:lumMod val="95000"/>
                    </a:schemeClr>
                  </a:solidFill>
                  <a:effectLst/>
                  <a:latin typeface="Calibri"/>
                  <a:ea typeface="Times New Roman"/>
                  <a:cs typeface="Times New Roman"/>
                </a:rPr>
                <a:t> </a:t>
              </a:r>
              <a:endParaRPr lang="es-UY" sz="1200" dirty="0">
                <a:solidFill>
                  <a:schemeClr val="tx1">
                    <a:lumMod val="95000"/>
                  </a:schemeClr>
                </a:solidFill>
                <a:effectLst/>
                <a:latin typeface="Times New Roman"/>
                <a:ea typeface="Times New Roman"/>
              </a:endParaRPr>
            </a:p>
          </p:txBody>
        </p:sp>
        <p:cxnSp>
          <p:nvCxnSpPr>
            <p:cNvPr id="279" name="Conector recto de flecha 48"/>
            <p:cNvCxnSpPr/>
            <p:nvPr/>
          </p:nvCxnSpPr>
          <p:spPr>
            <a:xfrm>
              <a:off x="4224442" y="3421493"/>
              <a:ext cx="290981" cy="198401"/>
            </a:xfrm>
            <a:prstGeom prst="straightConnector1">
              <a:avLst/>
            </a:prstGeom>
            <a:ln w="38100">
              <a:solidFill>
                <a:srgbClr val="F49C3C"/>
              </a:solidFill>
              <a:tailEnd type="triangle"/>
            </a:ln>
          </p:spPr>
          <p:style>
            <a:lnRef idx="1">
              <a:schemeClr val="accent1"/>
            </a:lnRef>
            <a:fillRef idx="0">
              <a:schemeClr val="accent1"/>
            </a:fillRef>
            <a:effectRef idx="0">
              <a:schemeClr val="accent1"/>
            </a:effectRef>
            <a:fontRef idx="minor">
              <a:schemeClr val="tx1"/>
            </a:fontRef>
          </p:style>
        </p:cxnSp>
        <p:sp>
          <p:nvSpPr>
            <p:cNvPr id="280" name="CuadroTexto 49"/>
            <p:cNvSpPr txBox="1"/>
            <p:nvPr/>
          </p:nvSpPr>
          <p:spPr>
            <a:xfrm>
              <a:off x="4515174" y="3565281"/>
              <a:ext cx="776960" cy="369332"/>
            </a:xfrm>
            <a:prstGeom prst="rect">
              <a:avLst/>
            </a:prstGeom>
            <a:noFill/>
          </p:spPr>
          <p:txBody>
            <a:bodyPr wrap="square" rtlCol="0">
              <a:spAutoFit/>
            </a:bodyPr>
            <a:lstStyle/>
            <a:p>
              <a:pPr>
                <a:spcAft>
                  <a:spcPts val="0"/>
                </a:spcAft>
              </a:pPr>
              <a:r>
                <a:rPr lang="es-UY" sz="1800" b="1" kern="1200">
                  <a:solidFill>
                    <a:srgbClr val="000000"/>
                  </a:solidFill>
                  <a:effectLst/>
                  <a:latin typeface="Calibri"/>
                  <a:ea typeface="Times New Roman"/>
                  <a:cs typeface="Times New Roman"/>
                </a:rPr>
                <a:t>NFTs</a:t>
              </a:r>
              <a:endParaRPr lang="es-UY" sz="1200">
                <a:effectLst/>
                <a:latin typeface="Times New Roman"/>
                <a:ea typeface="Times New Roman"/>
              </a:endParaRPr>
            </a:p>
          </p:txBody>
        </p:sp>
        <p:cxnSp>
          <p:nvCxnSpPr>
            <p:cNvPr id="281" name="Conector recto de flecha 50"/>
            <p:cNvCxnSpPr/>
            <p:nvPr/>
          </p:nvCxnSpPr>
          <p:spPr>
            <a:xfrm>
              <a:off x="5001815" y="3949860"/>
              <a:ext cx="290981" cy="198401"/>
            </a:xfrm>
            <a:prstGeom prst="straightConnector1">
              <a:avLst/>
            </a:prstGeom>
            <a:ln w="38100">
              <a:solidFill>
                <a:srgbClr val="F49C3C"/>
              </a:solidFill>
              <a:tailEnd type="triangle"/>
            </a:ln>
          </p:spPr>
          <p:style>
            <a:lnRef idx="1">
              <a:schemeClr val="accent1"/>
            </a:lnRef>
            <a:fillRef idx="0">
              <a:schemeClr val="accent1"/>
            </a:fillRef>
            <a:effectRef idx="0">
              <a:schemeClr val="accent1"/>
            </a:effectRef>
            <a:fontRef idx="minor">
              <a:schemeClr val="tx1"/>
            </a:fontRef>
          </p:style>
        </p:cxnSp>
        <p:sp>
          <p:nvSpPr>
            <p:cNvPr id="282" name="CuadroTexto 51"/>
            <p:cNvSpPr txBox="1"/>
            <p:nvPr/>
          </p:nvSpPr>
          <p:spPr>
            <a:xfrm>
              <a:off x="5328889" y="4320480"/>
              <a:ext cx="2218111" cy="369332"/>
            </a:xfrm>
            <a:prstGeom prst="rect">
              <a:avLst/>
            </a:prstGeom>
            <a:noFill/>
          </p:spPr>
          <p:txBody>
            <a:bodyPr wrap="square" rtlCol="0">
              <a:spAutoFit/>
            </a:bodyPr>
            <a:lstStyle/>
            <a:p>
              <a:pPr>
                <a:spcAft>
                  <a:spcPts val="0"/>
                </a:spcAft>
              </a:pPr>
              <a:r>
                <a:rPr lang="es-UY" sz="1800" b="1" kern="1200" dirty="0" err="1" smtClean="0">
                  <a:solidFill>
                    <a:srgbClr val="000000"/>
                  </a:solidFill>
                  <a:effectLst/>
                  <a:latin typeface="Calibri"/>
                  <a:ea typeface="Times New Roman"/>
                  <a:cs typeface="Times New Roman"/>
                </a:rPr>
                <a:t>Neurotoxic</a:t>
              </a:r>
              <a:r>
                <a:rPr lang="es-UY" sz="1800" b="1" kern="1200" dirty="0" smtClean="0">
                  <a:solidFill>
                    <a:srgbClr val="000000"/>
                  </a:solidFill>
                  <a:effectLst/>
                  <a:latin typeface="Calibri"/>
                  <a:ea typeface="Times New Roman"/>
                  <a:cs typeface="Times New Roman"/>
                </a:rPr>
                <a:t> </a:t>
              </a:r>
              <a:r>
                <a:rPr lang="es-UY" sz="1800" b="1" kern="1200" dirty="0" err="1" smtClean="0">
                  <a:solidFill>
                    <a:srgbClr val="000000"/>
                  </a:solidFill>
                  <a:effectLst/>
                  <a:latin typeface="Calibri"/>
                  <a:ea typeface="Times New Roman"/>
                  <a:cs typeface="Times New Roman"/>
                </a:rPr>
                <a:t>effects</a:t>
              </a:r>
              <a:endParaRPr lang="es-UY" sz="1200" dirty="0">
                <a:effectLst/>
                <a:latin typeface="Times New Roman"/>
                <a:ea typeface="Times New Roman"/>
              </a:endParaRPr>
            </a:p>
          </p:txBody>
        </p:sp>
        <p:cxnSp>
          <p:nvCxnSpPr>
            <p:cNvPr id="283" name="Conector recto de flecha 52"/>
            <p:cNvCxnSpPr/>
            <p:nvPr/>
          </p:nvCxnSpPr>
          <p:spPr>
            <a:xfrm flipH="1">
              <a:off x="505106" y="1799512"/>
              <a:ext cx="1" cy="322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84" name="CuadroTexto 53"/>
            <p:cNvSpPr txBox="1"/>
            <p:nvPr/>
          </p:nvSpPr>
          <p:spPr>
            <a:xfrm>
              <a:off x="0" y="2133801"/>
              <a:ext cx="1318225"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APP</a:t>
              </a:r>
              <a:r>
                <a:rPr lang="el-GR" sz="1800" b="1" kern="1200" dirty="0">
                  <a:solidFill>
                    <a:schemeClr val="tx1">
                      <a:lumMod val="95000"/>
                    </a:schemeClr>
                  </a:solidFill>
                  <a:effectLst/>
                  <a:latin typeface="Calibri"/>
                  <a:ea typeface="Times New Roman"/>
                  <a:cs typeface="Times New Roman"/>
                </a:rPr>
                <a:t>Δ</a:t>
              </a:r>
              <a:r>
                <a:rPr lang="es-UY" sz="1800" b="1" kern="1200" dirty="0">
                  <a:solidFill>
                    <a:schemeClr val="tx1">
                      <a:lumMod val="95000"/>
                    </a:schemeClr>
                  </a:solidFill>
                  <a:effectLst/>
                  <a:latin typeface="Calibri"/>
                  <a:ea typeface="Times New Roman"/>
                  <a:cs typeface="Times New Roman"/>
                </a:rPr>
                <a:t>C31</a:t>
              </a:r>
              <a:endParaRPr lang="es-UY" sz="1200" dirty="0">
                <a:solidFill>
                  <a:schemeClr val="tx1">
                    <a:lumMod val="95000"/>
                  </a:schemeClr>
                </a:solidFill>
                <a:effectLst/>
                <a:latin typeface="Times New Roman"/>
                <a:ea typeface="Times New Roman"/>
              </a:endParaRPr>
            </a:p>
          </p:txBody>
        </p:sp>
        <p:cxnSp>
          <p:nvCxnSpPr>
            <p:cNvPr id="285" name="Conector recto de flecha 54"/>
            <p:cNvCxnSpPr/>
            <p:nvPr/>
          </p:nvCxnSpPr>
          <p:spPr>
            <a:xfrm flipH="1">
              <a:off x="500689" y="2442289"/>
              <a:ext cx="1" cy="322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86" name="CuadroTexto 55"/>
            <p:cNvSpPr txBox="1"/>
            <p:nvPr/>
          </p:nvSpPr>
          <p:spPr>
            <a:xfrm>
              <a:off x="1385" y="2737248"/>
              <a:ext cx="1318225"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Apoptosis </a:t>
              </a:r>
              <a:endParaRPr lang="es-UY" sz="1200" dirty="0">
                <a:solidFill>
                  <a:schemeClr val="tx1">
                    <a:lumMod val="95000"/>
                  </a:schemeClr>
                </a:solidFill>
                <a:effectLst/>
                <a:latin typeface="Times New Roman"/>
                <a:ea typeface="Times New Roman"/>
              </a:endParaRPr>
            </a:p>
          </p:txBody>
        </p:sp>
        <p:sp>
          <p:nvSpPr>
            <p:cNvPr id="288" name="CuadroTexto 58"/>
            <p:cNvSpPr txBox="1"/>
            <p:nvPr/>
          </p:nvSpPr>
          <p:spPr>
            <a:xfrm>
              <a:off x="1267096" y="468209"/>
              <a:ext cx="1227921" cy="369332"/>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Apoptosis</a:t>
              </a:r>
              <a:endParaRPr lang="es-UY" sz="1200" dirty="0">
                <a:solidFill>
                  <a:schemeClr val="tx1">
                    <a:lumMod val="95000"/>
                  </a:schemeClr>
                </a:solidFill>
                <a:effectLst/>
                <a:latin typeface="Times New Roman"/>
                <a:ea typeface="Times New Roman"/>
              </a:endParaRPr>
            </a:p>
          </p:txBody>
        </p:sp>
        <p:sp>
          <p:nvSpPr>
            <p:cNvPr id="290" name="CuadroTexto 63"/>
            <p:cNvSpPr txBox="1"/>
            <p:nvPr/>
          </p:nvSpPr>
          <p:spPr>
            <a:xfrm>
              <a:off x="2329672" y="1962487"/>
              <a:ext cx="776960" cy="369332"/>
            </a:xfrm>
            <a:prstGeom prst="rect">
              <a:avLst/>
            </a:prstGeom>
            <a:noFill/>
          </p:spPr>
          <p:txBody>
            <a:bodyPr wrap="square" rtlCol="0">
              <a:spAutoFit/>
            </a:bodyPr>
            <a:lstStyle/>
            <a:p>
              <a:pPr>
                <a:spcAft>
                  <a:spcPts val="0"/>
                </a:spcAft>
              </a:pPr>
              <a:r>
                <a:rPr lang="es-UY" sz="1800" b="1" kern="1200" dirty="0" err="1">
                  <a:solidFill>
                    <a:schemeClr val="tx1">
                      <a:lumMod val="95000"/>
                    </a:schemeClr>
                  </a:solidFill>
                  <a:effectLst/>
                  <a:latin typeface="Calibri"/>
                  <a:ea typeface="Times New Roman"/>
                  <a:cs typeface="Times New Roman"/>
                </a:rPr>
                <a:t>Akt</a:t>
              </a:r>
              <a:endParaRPr lang="es-UY" sz="1200" dirty="0">
                <a:solidFill>
                  <a:schemeClr val="tx1">
                    <a:lumMod val="95000"/>
                  </a:schemeClr>
                </a:solidFill>
                <a:effectLst/>
                <a:latin typeface="Times New Roman"/>
                <a:ea typeface="Times New Roman"/>
              </a:endParaRPr>
            </a:p>
          </p:txBody>
        </p:sp>
        <p:cxnSp>
          <p:nvCxnSpPr>
            <p:cNvPr id="291" name="Conector recto de flecha 64"/>
            <p:cNvCxnSpPr/>
            <p:nvPr/>
          </p:nvCxnSpPr>
          <p:spPr>
            <a:xfrm>
              <a:off x="2705246" y="2304256"/>
              <a:ext cx="290981" cy="198401"/>
            </a:xfrm>
            <a:prstGeom prst="straightConnector1">
              <a:avLst/>
            </a:prstGeom>
            <a:ln w="38100">
              <a:solidFill>
                <a:srgbClr val="F49C3C"/>
              </a:solidFill>
              <a:tailEnd type="triangle"/>
            </a:ln>
          </p:spPr>
          <p:style>
            <a:lnRef idx="1">
              <a:schemeClr val="accent1"/>
            </a:lnRef>
            <a:fillRef idx="0">
              <a:schemeClr val="accent1"/>
            </a:fillRef>
            <a:effectRef idx="0">
              <a:schemeClr val="accent1"/>
            </a:effectRef>
            <a:fontRef idx="minor">
              <a:schemeClr val="tx1"/>
            </a:fontRef>
          </p:style>
        </p:cxnSp>
        <p:sp>
          <p:nvSpPr>
            <p:cNvPr id="293" name="Flecha curvada hacia abajo 67"/>
            <p:cNvSpPr/>
            <p:nvPr/>
          </p:nvSpPr>
          <p:spPr>
            <a:xfrm>
              <a:off x="3674104" y="368272"/>
              <a:ext cx="923558" cy="232182"/>
            </a:xfrm>
            <a:prstGeom prst="curvedDownArrow">
              <a:avLst/>
            </a:prstGeom>
            <a:solidFill>
              <a:srgbClr val="5BEE42"/>
            </a:solidFill>
            <a:ln>
              <a:solidFill>
                <a:srgbClr val="5BE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pic>
          <p:nvPicPr>
            <p:cNvPr id="295" name="Imagen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713" y="144016"/>
              <a:ext cx="1184324" cy="1764721"/>
            </a:xfrm>
            <a:prstGeom prst="rect">
              <a:avLst/>
            </a:prstGeom>
          </p:spPr>
        </p:pic>
        <p:sp>
          <p:nvSpPr>
            <p:cNvPr id="296" name="Menos 87"/>
            <p:cNvSpPr/>
            <p:nvPr/>
          </p:nvSpPr>
          <p:spPr>
            <a:xfrm>
              <a:off x="2448131" y="1933277"/>
              <a:ext cx="173612" cy="84380"/>
            </a:xfrm>
            <a:prstGeom prst="mathMinus">
              <a:avLst/>
            </a:prstGeom>
            <a:solidFill>
              <a:srgbClr val="FAA62A"/>
            </a:solidFill>
            <a:ln>
              <a:solidFill>
                <a:srgbClr val="FAA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297" name="Más 88"/>
            <p:cNvSpPr/>
            <p:nvPr/>
          </p:nvSpPr>
          <p:spPr>
            <a:xfrm>
              <a:off x="3114754" y="2317494"/>
              <a:ext cx="130202" cy="130687"/>
            </a:xfrm>
            <a:prstGeom prst="mathPlus">
              <a:avLst/>
            </a:prstGeom>
            <a:solidFill>
              <a:srgbClr val="FAA62A"/>
            </a:solidFill>
            <a:ln>
              <a:solidFill>
                <a:srgbClr val="FAA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pic>
          <p:nvPicPr>
            <p:cNvPr id="298" name="Imagen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555" y="212721"/>
              <a:ext cx="1749542" cy="1474782"/>
            </a:xfrm>
            <a:prstGeom prst="rect">
              <a:avLst/>
            </a:prstGeom>
          </p:spPr>
        </p:pic>
        <p:sp>
          <p:nvSpPr>
            <p:cNvPr id="299" name="CuadroTexto 91"/>
            <p:cNvSpPr txBox="1"/>
            <p:nvPr/>
          </p:nvSpPr>
          <p:spPr>
            <a:xfrm>
              <a:off x="7382510" y="1654651"/>
              <a:ext cx="1458595" cy="649605"/>
            </a:xfrm>
            <a:prstGeom prst="rect">
              <a:avLst/>
            </a:prstGeom>
            <a:noFill/>
          </p:spPr>
          <p:txBody>
            <a:bodyPr wrap="square" rtlCol="0">
              <a:spAutoFit/>
            </a:bodyPr>
            <a:lstStyle/>
            <a:p>
              <a:pPr>
                <a:spcAft>
                  <a:spcPts val="0"/>
                </a:spcAft>
              </a:pPr>
              <a:r>
                <a:rPr lang="es-UY" sz="1800" b="1" kern="1200" dirty="0">
                  <a:solidFill>
                    <a:schemeClr val="tx1">
                      <a:lumMod val="95000"/>
                    </a:schemeClr>
                  </a:solidFill>
                  <a:effectLst/>
                  <a:latin typeface="Calibri"/>
                  <a:ea typeface="Times New Roman"/>
                  <a:cs typeface="Times New Roman"/>
                </a:rPr>
                <a:t>A</a:t>
              </a:r>
              <a:r>
                <a:rPr lang="el-GR" sz="1800" b="1" kern="1200" dirty="0">
                  <a:solidFill>
                    <a:schemeClr val="tx1">
                      <a:lumMod val="95000"/>
                    </a:schemeClr>
                  </a:solidFill>
                  <a:effectLst/>
                  <a:latin typeface="Calibri"/>
                  <a:ea typeface="Times New Roman"/>
                  <a:cs typeface="Times New Roman"/>
                </a:rPr>
                <a:t>β</a:t>
              </a:r>
              <a:r>
                <a:rPr lang="en-US" sz="1800" b="1" kern="1200" dirty="0">
                  <a:solidFill>
                    <a:schemeClr val="tx1">
                      <a:lumMod val="95000"/>
                    </a:schemeClr>
                  </a:solidFill>
                  <a:effectLst/>
                  <a:latin typeface="Calibri"/>
                  <a:ea typeface="Times New Roman"/>
                  <a:cs typeface="Times New Roman"/>
                </a:rPr>
                <a:t> peptide aggregation</a:t>
              </a:r>
              <a:endParaRPr lang="es-UY" sz="1200" dirty="0">
                <a:solidFill>
                  <a:schemeClr val="tx1">
                    <a:lumMod val="95000"/>
                  </a:schemeClr>
                </a:solidFill>
                <a:effectLst/>
                <a:latin typeface="Times New Roman"/>
                <a:ea typeface="Times New Roman"/>
              </a:endParaRPr>
            </a:p>
          </p:txBody>
        </p:sp>
        <p:sp>
          <p:nvSpPr>
            <p:cNvPr id="300" name="Flecha abajo 92"/>
            <p:cNvSpPr/>
            <p:nvPr/>
          </p:nvSpPr>
          <p:spPr>
            <a:xfrm>
              <a:off x="1453633" y="3715309"/>
              <a:ext cx="132814" cy="2654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sp>
          <p:nvSpPr>
            <p:cNvPr id="301" name="Flecha a la derecha con bandas 98"/>
            <p:cNvSpPr/>
            <p:nvPr/>
          </p:nvSpPr>
          <p:spPr>
            <a:xfrm>
              <a:off x="6568765" y="646160"/>
              <a:ext cx="489823" cy="210903"/>
            </a:xfrm>
            <a:prstGeom prst="stripedRightArrow">
              <a:avLst/>
            </a:prstGeom>
            <a:solidFill>
              <a:srgbClr val="5BEE4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Y"/>
            </a:p>
          </p:txBody>
        </p:sp>
      </p:grpSp>
      <p:sp>
        <p:nvSpPr>
          <p:cNvPr id="302" name="TextBox 301"/>
          <p:cNvSpPr txBox="1"/>
          <p:nvPr/>
        </p:nvSpPr>
        <p:spPr>
          <a:xfrm rot="7163457">
            <a:off x="4471108" y="3867879"/>
            <a:ext cx="1568451" cy="523220"/>
          </a:xfrm>
          <a:prstGeom prst="rect">
            <a:avLst/>
          </a:prstGeom>
          <a:noFill/>
        </p:spPr>
        <p:txBody>
          <a:bodyPr wrap="square" rtlCol="0">
            <a:spAutoFit/>
          </a:bodyPr>
          <a:lstStyle/>
          <a:p>
            <a:r>
              <a:rPr lang="es-UY" sz="2800" dirty="0" smtClean="0">
                <a:sym typeface="Wingdings"/>
              </a:rPr>
              <a:t></a:t>
            </a:r>
            <a:endParaRPr lang="es-UY" sz="2800" dirty="0"/>
          </a:p>
        </p:txBody>
      </p:sp>
      <p:sp>
        <p:nvSpPr>
          <p:cNvPr id="303" name="TextBox 302"/>
          <p:cNvSpPr txBox="1"/>
          <p:nvPr/>
        </p:nvSpPr>
        <p:spPr>
          <a:xfrm rot="7163457">
            <a:off x="3512588" y="1314773"/>
            <a:ext cx="1568451" cy="523220"/>
          </a:xfrm>
          <a:prstGeom prst="rect">
            <a:avLst/>
          </a:prstGeom>
          <a:noFill/>
        </p:spPr>
        <p:txBody>
          <a:bodyPr wrap="square" rtlCol="0">
            <a:spAutoFit/>
          </a:bodyPr>
          <a:lstStyle/>
          <a:p>
            <a:r>
              <a:rPr lang="es-UY" sz="2800" dirty="0" smtClean="0">
                <a:sym typeface="Wingdings"/>
              </a:rPr>
              <a:t></a:t>
            </a:r>
            <a:endParaRPr lang="es-UY" sz="2800" dirty="0"/>
          </a:p>
        </p:txBody>
      </p:sp>
      <p:sp>
        <p:nvSpPr>
          <p:cNvPr id="304" name="TextBox 303"/>
          <p:cNvSpPr txBox="1"/>
          <p:nvPr/>
        </p:nvSpPr>
        <p:spPr>
          <a:xfrm rot="7163457">
            <a:off x="581937" y="1884700"/>
            <a:ext cx="893203" cy="523220"/>
          </a:xfrm>
          <a:prstGeom prst="rect">
            <a:avLst/>
          </a:prstGeom>
          <a:noFill/>
        </p:spPr>
        <p:txBody>
          <a:bodyPr wrap="square" rtlCol="0">
            <a:spAutoFit/>
          </a:bodyPr>
          <a:lstStyle/>
          <a:p>
            <a:r>
              <a:rPr lang="es-UY" sz="2800" dirty="0" smtClean="0">
                <a:sym typeface="Wingdings"/>
              </a:rPr>
              <a:t></a:t>
            </a:r>
            <a:endParaRPr lang="es-UY" sz="2800" dirty="0"/>
          </a:p>
        </p:txBody>
      </p:sp>
    </p:spTree>
    <p:extLst>
      <p:ext uri="{BB962C8B-B14F-4D97-AF65-F5344CB8AC3E}">
        <p14:creationId xmlns:p14="http://schemas.microsoft.com/office/powerpoint/2010/main" val="419549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6523"/>
            <a:ext cx="7315200" cy="1154097"/>
          </a:xfrm>
        </p:spPr>
        <p:txBody>
          <a:bodyPr>
            <a:normAutofit fontScale="90000"/>
          </a:bodyPr>
          <a:lstStyle/>
          <a:p>
            <a:pPr algn="just"/>
            <a:r>
              <a:rPr lang="en-US" dirty="0" smtClean="0"/>
              <a:t>Caspase-3 as therapeutic target</a:t>
            </a:r>
            <a:endParaRPr lang="es-UY" dirty="0"/>
          </a:p>
        </p:txBody>
      </p:sp>
      <p:sp>
        <p:nvSpPr>
          <p:cNvPr id="3" name="Content Placeholder 2"/>
          <p:cNvSpPr>
            <a:spLocks noGrp="1"/>
          </p:cNvSpPr>
          <p:nvPr>
            <p:ph idx="1"/>
          </p:nvPr>
        </p:nvSpPr>
        <p:spPr>
          <a:xfrm>
            <a:off x="914400" y="1401641"/>
            <a:ext cx="7315200" cy="3539527"/>
          </a:xfrm>
        </p:spPr>
        <p:txBody>
          <a:bodyPr/>
          <a:lstStyle/>
          <a:p>
            <a:pPr algn="just"/>
            <a:r>
              <a:rPr lang="en-US" dirty="0" smtClean="0"/>
              <a:t>Caspases inhibition is not an easy task due to their key roles in normal cellular processes.</a:t>
            </a:r>
          </a:p>
          <a:p>
            <a:pPr algn="just"/>
            <a:r>
              <a:rPr lang="en-US" dirty="0" smtClean="0"/>
              <a:t>Strategy for its use in AD: selective modulation of caspase-3 activity when it is overexpressed.</a:t>
            </a:r>
            <a:endParaRPr lang="es-UY"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96952"/>
            <a:ext cx="644963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3648" y="6453336"/>
            <a:ext cx="6449630" cy="369332"/>
          </a:xfrm>
          <a:prstGeom prst="rect">
            <a:avLst/>
          </a:prstGeom>
          <a:noFill/>
        </p:spPr>
        <p:txBody>
          <a:bodyPr wrap="square" rtlCol="0">
            <a:spAutoFit/>
          </a:bodyPr>
          <a:lstStyle/>
          <a:p>
            <a:r>
              <a:rPr lang="en-US" dirty="0" smtClean="0"/>
              <a:t>Caspase-3                                  Caspase-7</a:t>
            </a:r>
            <a:endParaRPr lang="es-UY" dirty="0"/>
          </a:p>
        </p:txBody>
      </p:sp>
    </p:spTree>
    <p:extLst>
      <p:ext uri="{BB962C8B-B14F-4D97-AF65-F5344CB8AC3E}">
        <p14:creationId xmlns:p14="http://schemas.microsoft.com/office/powerpoint/2010/main" val="619534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84"/>
            <a:ext cx="7315200" cy="1154097"/>
          </a:xfrm>
        </p:spPr>
        <p:txBody>
          <a:bodyPr>
            <a:normAutofit fontScale="90000"/>
          </a:bodyPr>
          <a:lstStyle/>
          <a:p>
            <a:pPr algn="just"/>
            <a:r>
              <a:rPr lang="en-US" dirty="0" err="1" smtClean="0"/>
              <a:t>Nitrones</a:t>
            </a:r>
            <a:r>
              <a:rPr lang="en-US" dirty="0" smtClean="0"/>
              <a:t> as neuroprotective agents</a:t>
            </a:r>
            <a:endParaRPr lang="es-UY" dirty="0"/>
          </a:p>
        </p:txBody>
      </p:sp>
      <p:graphicFrame>
        <p:nvGraphicFramePr>
          <p:cNvPr id="6" name="Object 5"/>
          <p:cNvGraphicFramePr>
            <a:graphicFrameLocks noChangeAspect="1"/>
          </p:cNvGraphicFramePr>
          <p:nvPr>
            <p:extLst>
              <p:ext uri="{D42A27DB-BD31-4B8C-83A1-F6EECF244321}">
                <p14:modId xmlns:p14="http://schemas.microsoft.com/office/powerpoint/2010/main" val="283478120"/>
              </p:ext>
            </p:extLst>
          </p:nvPr>
        </p:nvGraphicFramePr>
        <p:xfrm>
          <a:off x="442913" y="1441450"/>
          <a:ext cx="8521700" cy="2708275"/>
        </p:xfrm>
        <a:graphic>
          <a:graphicData uri="http://schemas.openxmlformats.org/presentationml/2006/ole">
            <mc:AlternateContent xmlns:mc="http://schemas.openxmlformats.org/markup-compatibility/2006">
              <mc:Choice xmlns:v="urn:schemas-microsoft-com:vml" Requires="v">
                <p:oleObj spid="_x0000_s8148" name="CS ChemDraw Drawing" r:id="rId4" imgW="6525565" imgH="2077110" progId="ChemDraw.Document.6.0">
                  <p:embed/>
                </p:oleObj>
              </mc:Choice>
              <mc:Fallback>
                <p:oleObj name="CS ChemDraw Drawing" r:id="rId4" imgW="6525565" imgH="2077110" progId="ChemDraw.Document.6.0">
                  <p:embed/>
                  <p:pic>
                    <p:nvPicPr>
                      <p:cNvPr id="0" name=""/>
                      <p:cNvPicPr/>
                      <p:nvPr/>
                    </p:nvPicPr>
                    <p:blipFill>
                      <a:blip r:embed="rId5"/>
                      <a:stretch>
                        <a:fillRect/>
                      </a:stretch>
                    </p:blipFill>
                    <p:spPr>
                      <a:xfrm>
                        <a:off x="442913" y="1441450"/>
                        <a:ext cx="8521700" cy="2708275"/>
                      </a:xfrm>
                      <a:prstGeom prst="rect">
                        <a:avLst/>
                      </a:prstGeom>
                    </p:spPr>
                  </p:pic>
                </p:oleObj>
              </mc:Fallback>
            </mc:AlternateContent>
          </a:graphicData>
        </a:graphic>
      </p:graphicFrame>
      <p:sp>
        <p:nvSpPr>
          <p:cNvPr id="3" name="TextBox 2"/>
          <p:cNvSpPr txBox="1"/>
          <p:nvPr/>
        </p:nvSpPr>
        <p:spPr>
          <a:xfrm>
            <a:off x="431540" y="2420888"/>
            <a:ext cx="1188132" cy="307777"/>
          </a:xfrm>
          <a:prstGeom prst="rect">
            <a:avLst/>
          </a:prstGeom>
          <a:noFill/>
        </p:spPr>
        <p:txBody>
          <a:bodyPr wrap="square" rtlCol="0">
            <a:spAutoFit/>
          </a:bodyPr>
          <a:lstStyle/>
          <a:p>
            <a:r>
              <a:rPr lang="en-US" sz="1400" dirty="0" smtClean="0"/>
              <a:t>PBN</a:t>
            </a:r>
            <a:endParaRPr lang="es-UY" sz="1400" dirty="0"/>
          </a:p>
        </p:txBody>
      </p:sp>
      <p:sp>
        <p:nvSpPr>
          <p:cNvPr id="24" name="TextBox 23"/>
          <p:cNvSpPr txBox="1"/>
          <p:nvPr/>
        </p:nvSpPr>
        <p:spPr>
          <a:xfrm>
            <a:off x="2663788" y="2420888"/>
            <a:ext cx="1188132" cy="307777"/>
          </a:xfrm>
          <a:prstGeom prst="rect">
            <a:avLst/>
          </a:prstGeom>
          <a:noFill/>
        </p:spPr>
        <p:txBody>
          <a:bodyPr wrap="square" rtlCol="0">
            <a:spAutoFit/>
          </a:bodyPr>
          <a:lstStyle/>
          <a:p>
            <a:r>
              <a:rPr lang="en-US" sz="1400" dirty="0" smtClean="0"/>
              <a:t>4-POBN</a:t>
            </a:r>
            <a:endParaRPr lang="es-UY" sz="1400" dirty="0"/>
          </a:p>
        </p:txBody>
      </p:sp>
      <p:sp>
        <p:nvSpPr>
          <p:cNvPr id="25" name="TextBox 24"/>
          <p:cNvSpPr txBox="1"/>
          <p:nvPr/>
        </p:nvSpPr>
        <p:spPr>
          <a:xfrm>
            <a:off x="7200292" y="2420888"/>
            <a:ext cx="1188132" cy="307777"/>
          </a:xfrm>
          <a:prstGeom prst="rect">
            <a:avLst/>
          </a:prstGeom>
          <a:noFill/>
        </p:spPr>
        <p:txBody>
          <a:bodyPr wrap="square" rtlCol="0">
            <a:spAutoFit/>
          </a:bodyPr>
          <a:lstStyle/>
          <a:p>
            <a:r>
              <a:rPr lang="en-US" sz="1400" dirty="0" smtClean="0"/>
              <a:t>NXY-059</a:t>
            </a:r>
            <a:endParaRPr lang="es-UY" sz="1400" dirty="0"/>
          </a:p>
        </p:txBody>
      </p:sp>
      <p:sp>
        <p:nvSpPr>
          <p:cNvPr id="26" name="TextBox 25"/>
          <p:cNvSpPr txBox="1"/>
          <p:nvPr/>
        </p:nvSpPr>
        <p:spPr>
          <a:xfrm>
            <a:off x="4752020" y="2401143"/>
            <a:ext cx="1188132" cy="307777"/>
          </a:xfrm>
          <a:prstGeom prst="rect">
            <a:avLst/>
          </a:prstGeom>
          <a:noFill/>
        </p:spPr>
        <p:txBody>
          <a:bodyPr wrap="square" rtlCol="0">
            <a:spAutoFit/>
          </a:bodyPr>
          <a:lstStyle/>
          <a:p>
            <a:r>
              <a:rPr lang="en-US" sz="1400" dirty="0" smtClean="0"/>
              <a:t>S-PBN</a:t>
            </a:r>
            <a:endParaRPr lang="es-UY" sz="1400" dirty="0"/>
          </a:p>
        </p:txBody>
      </p:sp>
      <p:sp>
        <p:nvSpPr>
          <p:cNvPr id="27" name="TextBox 26"/>
          <p:cNvSpPr txBox="1"/>
          <p:nvPr/>
        </p:nvSpPr>
        <p:spPr>
          <a:xfrm>
            <a:off x="323528" y="4149080"/>
            <a:ext cx="1476164" cy="307777"/>
          </a:xfrm>
          <a:prstGeom prst="rect">
            <a:avLst/>
          </a:prstGeom>
          <a:noFill/>
        </p:spPr>
        <p:txBody>
          <a:bodyPr wrap="square" rtlCol="0">
            <a:spAutoFit/>
          </a:bodyPr>
          <a:lstStyle/>
          <a:p>
            <a:r>
              <a:rPr lang="en-US" sz="1400" dirty="0" smtClean="0"/>
              <a:t>MDL-101.002</a:t>
            </a:r>
            <a:endParaRPr lang="es-UY" sz="1400" dirty="0"/>
          </a:p>
        </p:txBody>
      </p:sp>
      <p:sp>
        <p:nvSpPr>
          <p:cNvPr id="28" name="TextBox 27"/>
          <p:cNvSpPr txBox="1"/>
          <p:nvPr/>
        </p:nvSpPr>
        <p:spPr>
          <a:xfrm>
            <a:off x="2159732" y="4149080"/>
            <a:ext cx="1476164" cy="307777"/>
          </a:xfrm>
          <a:prstGeom prst="rect">
            <a:avLst/>
          </a:prstGeom>
          <a:noFill/>
        </p:spPr>
        <p:txBody>
          <a:bodyPr wrap="square" rtlCol="0">
            <a:spAutoFit/>
          </a:bodyPr>
          <a:lstStyle/>
          <a:p>
            <a:r>
              <a:rPr lang="en-US" sz="1400" dirty="0" smtClean="0"/>
              <a:t>TEMPO</a:t>
            </a:r>
            <a:endParaRPr lang="es-UY" sz="1400" dirty="0"/>
          </a:p>
        </p:txBody>
      </p:sp>
      <p:sp>
        <p:nvSpPr>
          <p:cNvPr id="29" name="TextBox 28"/>
          <p:cNvSpPr txBox="1"/>
          <p:nvPr/>
        </p:nvSpPr>
        <p:spPr>
          <a:xfrm>
            <a:off x="3815916" y="4149080"/>
            <a:ext cx="1476164" cy="307777"/>
          </a:xfrm>
          <a:prstGeom prst="rect">
            <a:avLst/>
          </a:prstGeom>
          <a:noFill/>
        </p:spPr>
        <p:txBody>
          <a:bodyPr wrap="square" rtlCol="0">
            <a:spAutoFit/>
          </a:bodyPr>
          <a:lstStyle/>
          <a:p>
            <a:r>
              <a:rPr lang="en-US" sz="1400" dirty="0" smtClean="0"/>
              <a:t>DMPO</a:t>
            </a:r>
            <a:endParaRPr lang="es-UY" sz="1400" dirty="0"/>
          </a:p>
        </p:txBody>
      </p:sp>
      <p:sp>
        <p:nvSpPr>
          <p:cNvPr id="30" name="TextBox 29"/>
          <p:cNvSpPr txBox="1"/>
          <p:nvPr/>
        </p:nvSpPr>
        <p:spPr>
          <a:xfrm>
            <a:off x="5760132" y="4149080"/>
            <a:ext cx="2268252" cy="307777"/>
          </a:xfrm>
          <a:prstGeom prst="rect">
            <a:avLst/>
          </a:prstGeom>
          <a:noFill/>
        </p:spPr>
        <p:txBody>
          <a:bodyPr wrap="square" rtlCol="0">
            <a:spAutoFit/>
          </a:bodyPr>
          <a:lstStyle/>
          <a:p>
            <a:r>
              <a:rPr lang="en-US" sz="1400" dirty="0" err="1" smtClean="0"/>
              <a:t>Hydroxyphenyl</a:t>
            </a:r>
            <a:r>
              <a:rPr lang="en-US" sz="1400" dirty="0" smtClean="0"/>
              <a:t> </a:t>
            </a:r>
            <a:r>
              <a:rPr lang="en-US" sz="1400" dirty="0" err="1" smtClean="0"/>
              <a:t>nitrones</a:t>
            </a:r>
            <a:endParaRPr lang="es-UY" sz="1400" dirty="0"/>
          </a:p>
        </p:txBody>
      </p:sp>
      <p:sp>
        <p:nvSpPr>
          <p:cNvPr id="5" name="TextBox 4"/>
          <p:cNvSpPr txBox="1"/>
          <p:nvPr/>
        </p:nvSpPr>
        <p:spPr>
          <a:xfrm>
            <a:off x="251520" y="4638035"/>
            <a:ext cx="8568952"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Anti-apoptotic</a:t>
            </a:r>
            <a:r>
              <a:rPr lang="en-US" dirty="0" smtClean="0">
                <a:solidFill>
                  <a:schemeClr val="tx2"/>
                </a:solidFill>
              </a:rPr>
              <a:t> </a:t>
            </a:r>
          </a:p>
          <a:p>
            <a:pPr marL="285750" indent="-285750">
              <a:buFont typeface="Arial" panose="020B0604020202020204" pitchFamily="34" charset="0"/>
              <a:buChar char="•"/>
            </a:pPr>
            <a:r>
              <a:rPr lang="en-US" dirty="0" smtClean="0"/>
              <a:t>Anti-inflammatory </a:t>
            </a:r>
          </a:p>
          <a:p>
            <a:pPr marL="285750" indent="-285750">
              <a:buFont typeface="Arial" panose="020B0604020202020204" pitchFamily="34" charset="0"/>
              <a:buChar char="•"/>
            </a:pPr>
            <a:r>
              <a:rPr lang="en-US" dirty="0" smtClean="0"/>
              <a:t>Antioxidants</a:t>
            </a:r>
          </a:p>
          <a:p>
            <a:pPr marL="285750" indent="-285750">
              <a:buFont typeface="Arial" panose="020B0604020202020204" pitchFamily="34" charset="0"/>
              <a:buChar char="•"/>
            </a:pPr>
            <a:r>
              <a:rPr lang="en-US" dirty="0" smtClean="0"/>
              <a:t>Biological targets that mediate their actions remain unclear</a:t>
            </a:r>
          </a:p>
          <a:p>
            <a:pPr marL="285750" indent="-285750">
              <a:buFont typeface="Arial" panose="020B0604020202020204" pitchFamily="34" charset="0"/>
              <a:buChar char="•"/>
            </a:pPr>
            <a:r>
              <a:rPr lang="en-US" dirty="0" smtClean="0"/>
              <a:t>PBN and DMPO have shown to </a:t>
            </a:r>
            <a:r>
              <a:rPr lang="en-US" dirty="0" smtClean="0">
                <a:solidFill>
                  <a:schemeClr val="tx2"/>
                </a:solidFill>
              </a:rPr>
              <a:t>reduce caspase-3 activity </a:t>
            </a:r>
            <a:r>
              <a:rPr lang="en-US" dirty="0" smtClean="0"/>
              <a:t>in endothelial cells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s-UY" dirty="0"/>
          </a:p>
        </p:txBody>
      </p:sp>
      <p:sp>
        <p:nvSpPr>
          <p:cNvPr id="31" name="TextBox 30"/>
          <p:cNvSpPr txBox="1"/>
          <p:nvPr/>
        </p:nvSpPr>
        <p:spPr>
          <a:xfrm>
            <a:off x="6516216" y="6239053"/>
            <a:ext cx="3240360" cy="646331"/>
          </a:xfrm>
          <a:prstGeom prst="rect">
            <a:avLst/>
          </a:prstGeom>
          <a:noFill/>
        </p:spPr>
        <p:txBody>
          <a:bodyPr wrap="square" rtlCol="0">
            <a:spAutoFit/>
          </a:bodyPr>
          <a:lstStyle/>
          <a:p>
            <a:r>
              <a:rPr lang="en-US" sz="1200" i="1" dirty="0" smtClean="0"/>
              <a:t>Pharm. </a:t>
            </a:r>
            <a:r>
              <a:rPr lang="en-US" sz="1200" i="1" dirty="0" err="1" smtClean="0"/>
              <a:t>Ther</a:t>
            </a:r>
            <a:r>
              <a:rPr lang="en-US" sz="1200" i="1" dirty="0" smtClean="0"/>
              <a:t>. </a:t>
            </a:r>
            <a:r>
              <a:rPr lang="en-US" sz="1200" b="1" dirty="0" smtClean="0"/>
              <a:t>2003</a:t>
            </a:r>
            <a:r>
              <a:rPr lang="en-US" sz="1200" dirty="0" smtClean="0"/>
              <a:t>, </a:t>
            </a:r>
            <a:r>
              <a:rPr lang="en-US" sz="1200" i="1" dirty="0" smtClean="0"/>
              <a:t>100</a:t>
            </a:r>
            <a:r>
              <a:rPr lang="en-US" sz="1200" dirty="0" smtClean="0"/>
              <a:t>, 195</a:t>
            </a:r>
          </a:p>
          <a:p>
            <a:r>
              <a:rPr lang="en-US" sz="1200" i="1" dirty="0" err="1" smtClean="0"/>
              <a:t>Biochem</a:t>
            </a:r>
            <a:r>
              <a:rPr lang="en-US" sz="1200" i="1" dirty="0" smtClean="0"/>
              <a:t>. </a:t>
            </a:r>
            <a:r>
              <a:rPr lang="en-US" sz="1200" i="1" dirty="0" err="1" smtClean="0"/>
              <a:t>Pharmacol</a:t>
            </a:r>
            <a:r>
              <a:rPr lang="en-US" sz="1200" i="1" dirty="0" smtClean="0"/>
              <a:t>. </a:t>
            </a:r>
            <a:r>
              <a:rPr lang="en-US" sz="1200" b="1" dirty="0" smtClean="0"/>
              <a:t>2012</a:t>
            </a:r>
            <a:r>
              <a:rPr lang="en-US" sz="1200" dirty="0" smtClean="0"/>
              <a:t>, </a:t>
            </a:r>
            <a:r>
              <a:rPr lang="en-US" sz="1200" i="1" dirty="0"/>
              <a:t>8</a:t>
            </a:r>
            <a:r>
              <a:rPr lang="en-US" sz="1200" i="1" dirty="0" smtClean="0"/>
              <a:t>4</a:t>
            </a:r>
            <a:r>
              <a:rPr lang="en-US" sz="1200" dirty="0" smtClean="0"/>
              <a:t>, 486</a:t>
            </a:r>
          </a:p>
          <a:p>
            <a:r>
              <a:rPr lang="en-US" sz="1200" i="1" dirty="0" smtClean="0"/>
              <a:t>Eur. J. Med. Chem</a:t>
            </a:r>
            <a:r>
              <a:rPr lang="en-US" sz="1200" dirty="0" smtClean="0"/>
              <a:t>. </a:t>
            </a:r>
            <a:r>
              <a:rPr lang="en-US" sz="1200" b="1" dirty="0" smtClean="0"/>
              <a:t>2012</a:t>
            </a:r>
            <a:r>
              <a:rPr lang="en-US" sz="1200" dirty="0" smtClean="0"/>
              <a:t>, </a:t>
            </a:r>
            <a:r>
              <a:rPr lang="en-US" sz="1200" i="1" dirty="0" smtClean="0"/>
              <a:t>58</a:t>
            </a:r>
            <a:r>
              <a:rPr lang="en-US" sz="1200" dirty="0" smtClean="0"/>
              <a:t>, 44</a:t>
            </a:r>
            <a:endParaRPr lang="es-UY" sz="1200" dirty="0"/>
          </a:p>
        </p:txBody>
      </p:sp>
      <p:sp>
        <p:nvSpPr>
          <p:cNvPr id="4" name="TextBox 3"/>
          <p:cNvSpPr txBox="1"/>
          <p:nvPr/>
        </p:nvSpPr>
        <p:spPr>
          <a:xfrm>
            <a:off x="3851920" y="4941168"/>
            <a:ext cx="5112568"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Good blood brain barrier penetration</a:t>
            </a:r>
            <a:endParaRPr lang="es-UY" dirty="0"/>
          </a:p>
        </p:txBody>
      </p:sp>
    </p:spTree>
    <p:extLst>
      <p:ext uri="{BB962C8B-B14F-4D97-AF65-F5344CB8AC3E}">
        <p14:creationId xmlns:p14="http://schemas.microsoft.com/office/powerpoint/2010/main" val="2848416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6671"/>
            <a:ext cx="7675240" cy="1154097"/>
          </a:xfrm>
        </p:spPr>
        <p:txBody>
          <a:bodyPr>
            <a:normAutofit/>
          </a:bodyPr>
          <a:lstStyle/>
          <a:p>
            <a:pPr algn="just"/>
            <a:r>
              <a:rPr lang="en-US" sz="3200" dirty="0" smtClean="0"/>
              <a:t>Anti-apoptotic effects of novel </a:t>
            </a:r>
            <a:r>
              <a:rPr lang="en-US" sz="3200" dirty="0" err="1" smtClean="0"/>
              <a:t>nitrones</a:t>
            </a:r>
            <a:r>
              <a:rPr lang="en-US" sz="3200" dirty="0" smtClean="0"/>
              <a:t> in HT22 murine hippocampal cells</a:t>
            </a:r>
            <a:endParaRPr lang="es-UY" sz="3200" dirty="0"/>
          </a:p>
        </p:txBody>
      </p:sp>
      <p:pic>
        <p:nvPicPr>
          <p:cNvPr id="8" name="Imagen 3"/>
          <p:cNvPicPr>
            <a:picLocks noChangeAspect="1"/>
          </p:cNvPicPr>
          <p:nvPr/>
        </p:nvPicPr>
        <p:blipFill>
          <a:blip r:embed="rId4"/>
          <a:stretch>
            <a:fillRect/>
          </a:stretch>
        </p:blipFill>
        <p:spPr>
          <a:xfrm>
            <a:off x="323528" y="2708920"/>
            <a:ext cx="8136904" cy="4168834"/>
          </a:xfrm>
          <a:prstGeom prst="rect">
            <a:avLst/>
          </a:prstGeom>
        </p:spPr>
      </p:pic>
      <p:grpSp>
        <p:nvGrpSpPr>
          <p:cNvPr id="12" name="Group 11"/>
          <p:cNvGrpSpPr/>
          <p:nvPr/>
        </p:nvGrpSpPr>
        <p:grpSpPr>
          <a:xfrm>
            <a:off x="1043608" y="1477963"/>
            <a:ext cx="6481142" cy="1322710"/>
            <a:chOff x="1043608" y="1477963"/>
            <a:chExt cx="6481142" cy="1322710"/>
          </a:xfrm>
        </p:grpSpPr>
        <p:graphicFrame>
          <p:nvGraphicFramePr>
            <p:cNvPr id="6" name="Object 5"/>
            <p:cNvGraphicFramePr>
              <a:graphicFrameLocks noChangeAspect="1"/>
            </p:cNvGraphicFramePr>
            <p:nvPr>
              <p:extLst>
                <p:ext uri="{D42A27DB-BD31-4B8C-83A1-F6EECF244321}">
                  <p14:modId xmlns:p14="http://schemas.microsoft.com/office/powerpoint/2010/main" val="1624034930"/>
                </p:ext>
              </p:extLst>
            </p:nvPr>
          </p:nvGraphicFramePr>
          <p:xfrm>
            <a:off x="1043608" y="1484784"/>
            <a:ext cx="1755081" cy="1033684"/>
          </p:xfrm>
          <a:graphic>
            <a:graphicData uri="http://schemas.openxmlformats.org/presentationml/2006/ole">
              <mc:AlternateContent xmlns:mc="http://schemas.openxmlformats.org/markup-compatibility/2006">
                <mc:Choice xmlns:v="urn:schemas-microsoft-com:vml" Requires="v">
                  <p:oleObj spid="_x0000_s15876" name="CS ChemDraw Drawing" r:id="rId5" imgW="2043786" imgH="1202538" progId="ChemDraw.Document.6.0">
                    <p:embed/>
                  </p:oleObj>
                </mc:Choice>
                <mc:Fallback>
                  <p:oleObj name="CS ChemDraw Drawing" r:id="rId5" imgW="2043786" imgH="1202538" progId="ChemDraw.Document.6.0">
                    <p:embed/>
                    <p:pic>
                      <p:nvPicPr>
                        <p:cNvPr id="0" name=""/>
                        <p:cNvPicPr/>
                        <p:nvPr/>
                      </p:nvPicPr>
                      <p:blipFill>
                        <a:blip r:embed="rId6"/>
                        <a:stretch>
                          <a:fillRect/>
                        </a:stretch>
                      </p:blipFill>
                      <p:spPr>
                        <a:xfrm>
                          <a:off x="1043608" y="1484784"/>
                          <a:ext cx="1755081" cy="103368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72888331"/>
                </p:ext>
              </p:extLst>
            </p:nvPr>
          </p:nvGraphicFramePr>
          <p:xfrm>
            <a:off x="3132063" y="1477963"/>
            <a:ext cx="2232025" cy="1089025"/>
          </p:xfrm>
          <a:graphic>
            <a:graphicData uri="http://schemas.openxmlformats.org/presentationml/2006/ole">
              <mc:AlternateContent xmlns:mc="http://schemas.openxmlformats.org/markup-compatibility/2006">
                <mc:Choice xmlns:v="urn:schemas-microsoft-com:vml" Requires="v">
                  <p:oleObj spid="_x0000_s15877" name="CS ChemDraw Drawing" r:id="rId7" imgW="2585923" imgH="1269594" progId="ChemDraw.Document.6.0">
                    <p:embed/>
                  </p:oleObj>
                </mc:Choice>
                <mc:Fallback>
                  <p:oleObj name="CS ChemDraw Drawing" r:id="rId7" imgW="2585923" imgH="1269594" progId="ChemDraw.Document.6.0">
                    <p:embed/>
                    <p:pic>
                      <p:nvPicPr>
                        <p:cNvPr id="0" name="Object 9"/>
                        <p:cNvPicPr>
                          <a:picLocks noChangeAspect="1" noChangeArrowheads="1"/>
                        </p:cNvPicPr>
                        <p:nvPr/>
                      </p:nvPicPr>
                      <p:blipFill>
                        <a:blip r:embed="rId8"/>
                        <a:srcRect/>
                        <a:stretch>
                          <a:fillRect/>
                        </a:stretch>
                      </p:blipFill>
                      <p:spPr bwMode="auto">
                        <a:xfrm>
                          <a:off x="3132063" y="1477963"/>
                          <a:ext cx="2232025" cy="10890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6898454"/>
                </p:ext>
              </p:extLst>
            </p:nvPr>
          </p:nvGraphicFramePr>
          <p:xfrm>
            <a:off x="5892800" y="1628775"/>
            <a:ext cx="1631950" cy="1046163"/>
          </p:xfrm>
          <a:graphic>
            <a:graphicData uri="http://schemas.openxmlformats.org/presentationml/2006/ole">
              <mc:AlternateContent xmlns:mc="http://schemas.openxmlformats.org/markup-compatibility/2006">
                <mc:Choice xmlns:v="urn:schemas-microsoft-com:vml" Requires="v">
                  <p:oleObj spid="_x0000_s15878" name="CS ChemDraw Drawing" r:id="rId9" imgW="2052726" imgH="1316736" progId="ChemDraw.Document.6.0">
                    <p:embed/>
                  </p:oleObj>
                </mc:Choice>
                <mc:Fallback>
                  <p:oleObj name="CS ChemDraw Drawing" r:id="rId9" imgW="2052726" imgH="1316736" progId="ChemDraw.Document.6.0">
                    <p:embed/>
                    <p:pic>
                      <p:nvPicPr>
                        <p:cNvPr id="0" name="Object 34"/>
                        <p:cNvPicPr>
                          <a:picLocks noChangeAspect="1" noChangeArrowheads="1"/>
                        </p:cNvPicPr>
                        <p:nvPr/>
                      </p:nvPicPr>
                      <p:blipFill>
                        <a:blip r:embed="rId10"/>
                        <a:srcRect/>
                        <a:stretch>
                          <a:fillRect/>
                        </a:stretch>
                      </p:blipFill>
                      <p:spPr bwMode="auto">
                        <a:xfrm>
                          <a:off x="5892800" y="1628775"/>
                          <a:ext cx="1631950" cy="1046163"/>
                        </a:xfrm>
                        <a:prstGeom prst="rect">
                          <a:avLst/>
                        </a:prstGeom>
                        <a:noFill/>
                        <a:ln>
                          <a:noFill/>
                        </a:ln>
                        <a:effectLst/>
                      </p:spPr>
                    </p:pic>
                  </p:oleObj>
                </mc:Fallback>
              </mc:AlternateContent>
            </a:graphicData>
          </a:graphic>
        </p:graphicFrame>
        <p:sp>
          <p:nvSpPr>
            <p:cNvPr id="11" name="TextBox 10"/>
            <p:cNvSpPr txBox="1"/>
            <p:nvPr/>
          </p:nvSpPr>
          <p:spPr>
            <a:xfrm>
              <a:off x="1763688" y="2492896"/>
              <a:ext cx="936104" cy="307777"/>
            </a:xfrm>
            <a:prstGeom prst="rect">
              <a:avLst/>
            </a:prstGeom>
            <a:noFill/>
          </p:spPr>
          <p:txBody>
            <a:bodyPr wrap="square" rtlCol="0">
              <a:spAutoFit/>
            </a:bodyPr>
            <a:lstStyle/>
            <a:p>
              <a:r>
                <a:rPr lang="en-US" sz="1400" dirty="0" smtClean="0"/>
                <a:t>PBN</a:t>
              </a:r>
              <a:endParaRPr lang="es-UY" sz="1400" dirty="0"/>
            </a:p>
          </p:txBody>
        </p:sp>
        <p:sp>
          <p:nvSpPr>
            <p:cNvPr id="13" name="TextBox 12"/>
            <p:cNvSpPr txBox="1"/>
            <p:nvPr/>
          </p:nvSpPr>
          <p:spPr>
            <a:xfrm>
              <a:off x="4067944" y="2492896"/>
              <a:ext cx="936104" cy="307777"/>
            </a:xfrm>
            <a:prstGeom prst="rect">
              <a:avLst/>
            </a:prstGeom>
            <a:noFill/>
          </p:spPr>
          <p:txBody>
            <a:bodyPr wrap="square" rtlCol="0">
              <a:spAutoFit/>
            </a:bodyPr>
            <a:lstStyle/>
            <a:p>
              <a:r>
                <a:rPr lang="en-US" sz="1400" dirty="0" smtClean="0"/>
                <a:t>1a</a:t>
              </a:r>
              <a:endParaRPr lang="es-UY" sz="1400" dirty="0"/>
            </a:p>
          </p:txBody>
        </p:sp>
        <p:sp>
          <p:nvSpPr>
            <p:cNvPr id="14" name="TextBox 13"/>
            <p:cNvSpPr txBox="1"/>
            <p:nvPr/>
          </p:nvSpPr>
          <p:spPr>
            <a:xfrm>
              <a:off x="6444208" y="2492896"/>
              <a:ext cx="936104" cy="307777"/>
            </a:xfrm>
            <a:prstGeom prst="rect">
              <a:avLst/>
            </a:prstGeom>
            <a:noFill/>
          </p:spPr>
          <p:txBody>
            <a:bodyPr wrap="square" rtlCol="0">
              <a:spAutoFit/>
            </a:bodyPr>
            <a:lstStyle/>
            <a:p>
              <a:r>
                <a:rPr lang="en-US" sz="1400" dirty="0" smtClean="0"/>
                <a:t>1b</a:t>
              </a:r>
              <a:endParaRPr lang="es-UY" sz="1400" dirty="0"/>
            </a:p>
          </p:txBody>
        </p:sp>
      </p:grpSp>
      <p:grpSp>
        <p:nvGrpSpPr>
          <p:cNvPr id="46" name="Group 45"/>
          <p:cNvGrpSpPr/>
          <p:nvPr/>
        </p:nvGrpSpPr>
        <p:grpSpPr>
          <a:xfrm>
            <a:off x="899592" y="1307529"/>
            <a:ext cx="7848872" cy="1781176"/>
            <a:chOff x="899592" y="1307529"/>
            <a:chExt cx="7848872" cy="1781176"/>
          </a:xfrm>
        </p:grpSpPr>
        <p:graphicFrame>
          <p:nvGraphicFramePr>
            <p:cNvPr id="47" name="Object 46"/>
            <p:cNvGraphicFramePr>
              <a:graphicFrameLocks noChangeAspect="1"/>
            </p:cNvGraphicFramePr>
            <p:nvPr>
              <p:extLst>
                <p:ext uri="{D42A27DB-BD31-4B8C-83A1-F6EECF244321}">
                  <p14:modId xmlns:p14="http://schemas.microsoft.com/office/powerpoint/2010/main" val="1370283726"/>
                </p:ext>
              </p:extLst>
            </p:nvPr>
          </p:nvGraphicFramePr>
          <p:xfrm>
            <a:off x="899592" y="1735832"/>
            <a:ext cx="1944216" cy="934473"/>
          </p:xfrm>
          <a:graphic>
            <a:graphicData uri="http://schemas.openxmlformats.org/presentationml/2006/ole">
              <mc:AlternateContent xmlns:mc="http://schemas.openxmlformats.org/markup-compatibility/2006">
                <mc:Choice xmlns:v="urn:schemas-microsoft-com:vml" Requires="v">
                  <p:oleObj spid="_x0000_s15879" name="CS ChemDraw Drawing" r:id="rId11" imgW="2430678" imgH="1168806" progId="ChemDraw.Document.6.0">
                    <p:embed/>
                  </p:oleObj>
                </mc:Choice>
                <mc:Fallback>
                  <p:oleObj name="CS ChemDraw Drawing" r:id="rId11" imgW="2430678" imgH="1168806"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592" y="1735832"/>
                          <a:ext cx="1944216" cy="934473"/>
                        </a:xfrm>
                        <a:prstGeom prst="rect">
                          <a:avLst/>
                        </a:prstGeom>
                        <a:noFill/>
                        <a:ln>
                          <a:noFill/>
                        </a:ln>
                        <a:extLst/>
                      </p:spPr>
                    </p:pic>
                  </p:oleObj>
                </mc:Fallback>
              </mc:AlternateContent>
            </a:graphicData>
          </a:graphic>
        </p:graphicFrame>
        <p:sp>
          <p:nvSpPr>
            <p:cNvPr id="48" name="TextBox 47"/>
            <p:cNvSpPr txBox="1"/>
            <p:nvPr/>
          </p:nvSpPr>
          <p:spPr>
            <a:xfrm>
              <a:off x="1704306" y="2780928"/>
              <a:ext cx="936104" cy="307777"/>
            </a:xfrm>
            <a:prstGeom prst="rect">
              <a:avLst/>
            </a:prstGeom>
            <a:noFill/>
          </p:spPr>
          <p:txBody>
            <a:bodyPr wrap="square" rtlCol="0">
              <a:spAutoFit/>
            </a:bodyPr>
            <a:lstStyle/>
            <a:p>
              <a:r>
                <a:rPr lang="en-US" sz="1400" dirty="0" smtClean="0"/>
                <a:t>2a</a:t>
              </a:r>
              <a:endParaRPr lang="es-UY" sz="1400" dirty="0"/>
            </a:p>
          </p:txBody>
        </p:sp>
        <p:graphicFrame>
          <p:nvGraphicFramePr>
            <p:cNvPr id="49" name="Object 48"/>
            <p:cNvGraphicFramePr>
              <a:graphicFrameLocks noChangeAspect="1"/>
            </p:cNvGraphicFramePr>
            <p:nvPr>
              <p:extLst>
                <p:ext uri="{D42A27DB-BD31-4B8C-83A1-F6EECF244321}">
                  <p14:modId xmlns:p14="http://schemas.microsoft.com/office/powerpoint/2010/main" val="1728535550"/>
                </p:ext>
              </p:extLst>
            </p:nvPr>
          </p:nvGraphicFramePr>
          <p:xfrm>
            <a:off x="3431208" y="1307529"/>
            <a:ext cx="2436936" cy="1545407"/>
          </p:xfrm>
          <a:graphic>
            <a:graphicData uri="http://schemas.openxmlformats.org/presentationml/2006/ole">
              <mc:AlternateContent xmlns:mc="http://schemas.openxmlformats.org/markup-compatibility/2006">
                <mc:Choice xmlns:v="urn:schemas-microsoft-com:vml" Requires="v">
                  <p:oleObj spid="_x0000_s15880" name="CS ChemDraw Drawing" r:id="rId13" imgW="2881782" imgH="1827581" progId="ChemDraw.Document.6.0">
                    <p:embed/>
                  </p:oleObj>
                </mc:Choice>
                <mc:Fallback>
                  <p:oleObj name="CS ChemDraw Drawing" r:id="rId13" imgW="2881782" imgH="1827581" progId="ChemDraw.Document.6.0">
                    <p:embed/>
                    <p:pic>
                      <p:nvPicPr>
                        <p:cNvPr id="0" name=""/>
                        <p:cNvPicPr/>
                        <p:nvPr/>
                      </p:nvPicPr>
                      <p:blipFill>
                        <a:blip r:embed="rId14"/>
                        <a:stretch>
                          <a:fillRect/>
                        </a:stretch>
                      </p:blipFill>
                      <p:spPr>
                        <a:xfrm>
                          <a:off x="3431208" y="1307529"/>
                          <a:ext cx="2436936" cy="1545407"/>
                        </a:xfrm>
                        <a:prstGeom prst="rect">
                          <a:avLst/>
                        </a:prstGeom>
                      </p:spPr>
                    </p:pic>
                  </p:oleObj>
                </mc:Fallback>
              </mc:AlternateContent>
            </a:graphicData>
          </a:graphic>
        </p:graphicFrame>
        <p:sp>
          <p:nvSpPr>
            <p:cNvPr id="50" name="TextBox 49"/>
            <p:cNvSpPr txBox="1"/>
            <p:nvPr/>
          </p:nvSpPr>
          <p:spPr>
            <a:xfrm>
              <a:off x="4728642" y="2780928"/>
              <a:ext cx="936104" cy="307777"/>
            </a:xfrm>
            <a:prstGeom prst="rect">
              <a:avLst/>
            </a:prstGeom>
            <a:noFill/>
          </p:spPr>
          <p:txBody>
            <a:bodyPr wrap="square" rtlCol="0">
              <a:spAutoFit/>
            </a:bodyPr>
            <a:lstStyle/>
            <a:p>
              <a:r>
                <a:rPr lang="en-US" sz="1400" dirty="0" smtClean="0"/>
                <a:t>2b</a:t>
              </a:r>
              <a:endParaRPr lang="es-UY" sz="1400" dirty="0"/>
            </a:p>
          </p:txBody>
        </p:sp>
        <p:graphicFrame>
          <p:nvGraphicFramePr>
            <p:cNvPr id="51" name="Object 50"/>
            <p:cNvGraphicFramePr>
              <a:graphicFrameLocks noChangeAspect="1"/>
            </p:cNvGraphicFramePr>
            <p:nvPr>
              <p:extLst>
                <p:ext uri="{D42A27DB-BD31-4B8C-83A1-F6EECF244321}">
                  <p14:modId xmlns:p14="http://schemas.microsoft.com/office/powerpoint/2010/main" val="2738837511"/>
                </p:ext>
              </p:extLst>
            </p:nvPr>
          </p:nvGraphicFramePr>
          <p:xfrm>
            <a:off x="6394723" y="1800422"/>
            <a:ext cx="2353741" cy="980506"/>
          </p:xfrm>
          <a:graphic>
            <a:graphicData uri="http://schemas.openxmlformats.org/presentationml/2006/ole">
              <mc:AlternateContent xmlns:mc="http://schemas.openxmlformats.org/markup-compatibility/2006">
                <mc:Choice xmlns:v="urn:schemas-microsoft-com:vml" Requires="v">
                  <p:oleObj spid="_x0000_s15881" name="CS ChemDraw Drawing" r:id="rId15" imgW="2834640" imgH="1180998" progId="ChemDraw.Document.6.0">
                    <p:embed/>
                  </p:oleObj>
                </mc:Choice>
                <mc:Fallback>
                  <p:oleObj name="CS ChemDraw Drawing" r:id="rId15" imgW="2834640" imgH="1180998" progId="ChemDraw.Document.6.0">
                    <p:embed/>
                    <p:pic>
                      <p:nvPicPr>
                        <p:cNvPr id="0" name=""/>
                        <p:cNvPicPr/>
                        <p:nvPr/>
                      </p:nvPicPr>
                      <p:blipFill>
                        <a:blip r:embed="rId16"/>
                        <a:stretch>
                          <a:fillRect/>
                        </a:stretch>
                      </p:blipFill>
                      <p:spPr>
                        <a:xfrm>
                          <a:off x="6394723" y="1800422"/>
                          <a:ext cx="2353741" cy="980506"/>
                        </a:xfrm>
                        <a:prstGeom prst="rect">
                          <a:avLst/>
                        </a:prstGeom>
                      </p:spPr>
                    </p:pic>
                  </p:oleObj>
                </mc:Fallback>
              </mc:AlternateContent>
            </a:graphicData>
          </a:graphic>
        </p:graphicFrame>
        <p:sp>
          <p:nvSpPr>
            <p:cNvPr id="52" name="TextBox 51"/>
            <p:cNvSpPr txBox="1"/>
            <p:nvPr/>
          </p:nvSpPr>
          <p:spPr>
            <a:xfrm>
              <a:off x="7452320" y="2780928"/>
              <a:ext cx="936104" cy="307777"/>
            </a:xfrm>
            <a:prstGeom prst="rect">
              <a:avLst/>
            </a:prstGeom>
            <a:noFill/>
          </p:spPr>
          <p:txBody>
            <a:bodyPr wrap="square" rtlCol="0">
              <a:spAutoFit/>
            </a:bodyPr>
            <a:lstStyle/>
            <a:p>
              <a:r>
                <a:rPr lang="en-US" sz="1400" dirty="0" smtClean="0"/>
                <a:t>2c</a:t>
              </a:r>
              <a:endParaRPr lang="es-UY" sz="1400" dirty="0"/>
            </a:p>
          </p:txBody>
        </p:sp>
      </p:grpSp>
      <p:grpSp>
        <p:nvGrpSpPr>
          <p:cNvPr id="53" name="Group 52"/>
          <p:cNvGrpSpPr/>
          <p:nvPr/>
        </p:nvGrpSpPr>
        <p:grpSpPr>
          <a:xfrm>
            <a:off x="107504" y="1621566"/>
            <a:ext cx="8927429" cy="1742660"/>
            <a:chOff x="107504" y="1767279"/>
            <a:chExt cx="8927429" cy="1742660"/>
          </a:xfrm>
        </p:grpSpPr>
        <p:graphicFrame>
          <p:nvGraphicFramePr>
            <p:cNvPr id="54" name="Object 53"/>
            <p:cNvGraphicFramePr>
              <a:graphicFrameLocks noChangeAspect="1"/>
            </p:cNvGraphicFramePr>
            <p:nvPr>
              <p:extLst>
                <p:ext uri="{D42A27DB-BD31-4B8C-83A1-F6EECF244321}">
                  <p14:modId xmlns:p14="http://schemas.microsoft.com/office/powerpoint/2010/main" val="2265824320"/>
                </p:ext>
              </p:extLst>
            </p:nvPr>
          </p:nvGraphicFramePr>
          <p:xfrm>
            <a:off x="6084168" y="1772816"/>
            <a:ext cx="2950765" cy="1737123"/>
          </p:xfrm>
          <a:graphic>
            <a:graphicData uri="http://schemas.openxmlformats.org/presentationml/2006/ole">
              <mc:AlternateContent xmlns:mc="http://schemas.openxmlformats.org/markup-compatibility/2006">
                <mc:Choice xmlns:v="urn:schemas-microsoft-com:vml" Requires="v">
                  <p:oleObj spid="_x0000_s15882" name="CS ChemDraw Drawing" r:id="rId17" imgW="3596640" imgH="2118157" progId="ChemDraw.Document.6.0">
                    <p:embed/>
                  </p:oleObj>
                </mc:Choice>
                <mc:Fallback>
                  <p:oleObj name="CS ChemDraw Drawing" r:id="rId17" imgW="3596640" imgH="2118157" progId="ChemDraw.Document.6.0">
                    <p:embed/>
                    <p:pic>
                      <p:nvPicPr>
                        <p:cNvPr id="0" name=""/>
                        <p:cNvPicPr/>
                        <p:nvPr/>
                      </p:nvPicPr>
                      <p:blipFill>
                        <a:blip r:embed="rId18"/>
                        <a:stretch>
                          <a:fillRect/>
                        </a:stretch>
                      </p:blipFill>
                      <p:spPr>
                        <a:xfrm>
                          <a:off x="6084168" y="1772816"/>
                          <a:ext cx="2950765" cy="1737123"/>
                        </a:xfrm>
                        <a:prstGeom prst="rect">
                          <a:avLst/>
                        </a:prstGeom>
                      </p:spPr>
                    </p:pic>
                  </p:oleObj>
                </mc:Fallback>
              </mc:AlternateContent>
            </a:graphicData>
          </a:graphic>
        </p:graphicFrame>
        <p:sp>
          <p:nvSpPr>
            <p:cNvPr id="55" name="TextBox 54"/>
            <p:cNvSpPr txBox="1"/>
            <p:nvPr/>
          </p:nvSpPr>
          <p:spPr>
            <a:xfrm>
              <a:off x="7452320" y="2780928"/>
              <a:ext cx="936104" cy="307777"/>
            </a:xfrm>
            <a:prstGeom prst="rect">
              <a:avLst/>
            </a:prstGeom>
            <a:noFill/>
          </p:spPr>
          <p:txBody>
            <a:bodyPr wrap="square" rtlCol="0">
              <a:spAutoFit/>
            </a:bodyPr>
            <a:lstStyle/>
            <a:p>
              <a:r>
                <a:rPr lang="en-US" sz="1400" dirty="0" smtClean="0"/>
                <a:t>4c</a:t>
              </a:r>
              <a:endParaRPr lang="es-UY" sz="1400" dirty="0"/>
            </a:p>
          </p:txBody>
        </p:sp>
        <p:graphicFrame>
          <p:nvGraphicFramePr>
            <p:cNvPr id="56" name="Object 55"/>
            <p:cNvGraphicFramePr>
              <a:graphicFrameLocks noChangeAspect="1"/>
            </p:cNvGraphicFramePr>
            <p:nvPr>
              <p:extLst>
                <p:ext uri="{D42A27DB-BD31-4B8C-83A1-F6EECF244321}">
                  <p14:modId xmlns:p14="http://schemas.microsoft.com/office/powerpoint/2010/main" val="2755943734"/>
                </p:ext>
              </p:extLst>
            </p:nvPr>
          </p:nvGraphicFramePr>
          <p:xfrm>
            <a:off x="2627784" y="1767279"/>
            <a:ext cx="3095897" cy="1229673"/>
          </p:xfrm>
          <a:graphic>
            <a:graphicData uri="http://schemas.openxmlformats.org/presentationml/2006/ole">
              <mc:AlternateContent xmlns:mc="http://schemas.openxmlformats.org/markup-compatibility/2006">
                <mc:Choice xmlns:v="urn:schemas-microsoft-com:vml" Requires="v">
                  <p:oleObj spid="_x0000_s15883" name="CS ChemDraw Drawing" r:id="rId19" imgW="3621024" imgH="1438656" progId="ChemDraw.Document.6.0">
                    <p:embed/>
                  </p:oleObj>
                </mc:Choice>
                <mc:Fallback>
                  <p:oleObj name="CS ChemDraw Drawing" r:id="rId19" imgW="3621024" imgH="1438656" progId="ChemDraw.Document.6.0">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27784" y="1767279"/>
                          <a:ext cx="3095897" cy="1229673"/>
                        </a:xfrm>
                        <a:prstGeom prst="rect">
                          <a:avLst/>
                        </a:prstGeom>
                        <a:noFill/>
                        <a:ln>
                          <a:noFill/>
                        </a:ln>
                      </p:spPr>
                    </p:pic>
                  </p:oleObj>
                </mc:Fallback>
              </mc:AlternateContent>
            </a:graphicData>
          </a:graphic>
        </p:graphicFrame>
        <p:sp>
          <p:nvSpPr>
            <p:cNvPr id="57" name="TextBox 56"/>
            <p:cNvSpPr txBox="1"/>
            <p:nvPr/>
          </p:nvSpPr>
          <p:spPr>
            <a:xfrm>
              <a:off x="943447" y="2780928"/>
              <a:ext cx="936104" cy="307777"/>
            </a:xfrm>
            <a:prstGeom prst="rect">
              <a:avLst/>
            </a:prstGeom>
            <a:noFill/>
          </p:spPr>
          <p:txBody>
            <a:bodyPr wrap="square" rtlCol="0">
              <a:spAutoFit/>
            </a:bodyPr>
            <a:lstStyle/>
            <a:p>
              <a:r>
                <a:rPr lang="en-US" sz="1400" dirty="0"/>
                <a:t>4</a:t>
              </a:r>
              <a:r>
                <a:rPr lang="en-US" sz="1400" dirty="0" smtClean="0"/>
                <a:t>a</a:t>
              </a:r>
              <a:endParaRPr lang="es-UY" sz="1400" dirty="0"/>
            </a:p>
          </p:txBody>
        </p:sp>
        <p:sp>
          <p:nvSpPr>
            <p:cNvPr id="58" name="TextBox 57"/>
            <p:cNvSpPr txBox="1"/>
            <p:nvPr/>
          </p:nvSpPr>
          <p:spPr>
            <a:xfrm>
              <a:off x="4224586" y="2780928"/>
              <a:ext cx="936104" cy="307777"/>
            </a:xfrm>
            <a:prstGeom prst="rect">
              <a:avLst/>
            </a:prstGeom>
            <a:noFill/>
          </p:spPr>
          <p:txBody>
            <a:bodyPr wrap="square" rtlCol="0">
              <a:spAutoFit/>
            </a:bodyPr>
            <a:lstStyle/>
            <a:p>
              <a:r>
                <a:rPr lang="en-US" sz="1400" dirty="0"/>
                <a:t>4</a:t>
              </a:r>
              <a:r>
                <a:rPr lang="en-US" sz="1400" dirty="0" smtClean="0"/>
                <a:t>b</a:t>
              </a:r>
              <a:endParaRPr lang="es-UY" sz="1400" dirty="0"/>
            </a:p>
          </p:txBody>
        </p:sp>
        <p:graphicFrame>
          <p:nvGraphicFramePr>
            <p:cNvPr id="59" name="Object 58"/>
            <p:cNvGraphicFramePr>
              <a:graphicFrameLocks noChangeAspect="1"/>
            </p:cNvGraphicFramePr>
            <p:nvPr>
              <p:extLst>
                <p:ext uri="{D42A27DB-BD31-4B8C-83A1-F6EECF244321}">
                  <p14:modId xmlns:p14="http://schemas.microsoft.com/office/powerpoint/2010/main" val="499176205"/>
                </p:ext>
              </p:extLst>
            </p:nvPr>
          </p:nvGraphicFramePr>
          <p:xfrm>
            <a:off x="107504" y="1771650"/>
            <a:ext cx="2406650" cy="1122363"/>
          </p:xfrm>
          <a:graphic>
            <a:graphicData uri="http://schemas.openxmlformats.org/presentationml/2006/ole">
              <mc:AlternateContent xmlns:mc="http://schemas.openxmlformats.org/markup-compatibility/2006">
                <mc:Choice xmlns:v="urn:schemas-microsoft-com:vml" Requires="v">
                  <p:oleObj spid="_x0000_s15884" name="CS ChemDraw Drawing" r:id="rId21" imgW="2941117" imgH="1371600" progId="ChemDraw.Document.6.0">
                    <p:embed/>
                  </p:oleObj>
                </mc:Choice>
                <mc:Fallback>
                  <p:oleObj name="CS ChemDraw Drawing" r:id="rId21" imgW="2941117" imgH="1371600" progId="ChemDraw.Document.6.0">
                    <p:embed/>
                    <p:pic>
                      <p:nvPicPr>
                        <p:cNvPr id="0" name=""/>
                        <p:cNvPicPr/>
                        <p:nvPr/>
                      </p:nvPicPr>
                      <p:blipFill>
                        <a:blip r:embed="rId22"/>
                        <a:stretch>
                          <a:fillRect/>
                        </a:stretch>
                      </p:blipFill>
                      <p:spPr>
                        <a:xfrm>
                          <a:off x="107504" y="1771650"/>
                          <a:ext cx="2406650" cy="1122363"/>
                        </a:xfrm>
                        <a:prstGeom prst="rect">
                          <a:avLst/>
                        </a:prstGeom>
                      </p:spPr>
                    </p:pic>
                  </p:oleObj>
                </mc:Fallback>
              </mc:AlternateContent>
            </a:graphicData>
          </a:graphic>
        </p:graphicFrame>
      </p:grpSp>
      <p:grpSp>
        <p:nvGrpSpPr>
          <p:cNvPr id="64" name="Group 63"/>
          <p:cNvGrpSpPr/>
          <p:nvPr/>
        </p:nvGrpSpPr>
        <p:grpSpPr>
          <a:xfrm>
            <a:off x="1985963" y="1557338"/>
            <a:ext cx="4962301" cy="1367606"/>
            <a:chOff x="545803" y="3861594"/>
            <a:chExt cx="4962301" cy="1367606"/>
          </a:xfrm>
        </p:grpSpPr>
        <p:graphicFrame>
          <p:nvGraphicFramePr>
            <p:cNvPr id="65" name="Object 64"/>
            <p:cNvGraphicFramePr>
              <a:graphicFrameLocks noChangeAspect="1"/>
            </p:cNvGraphicFramePr>
            <p:nvPr>
              <p:extLst>
                <p:ext uri="{D42A27DB-BD31-4B8C-83A1-F6EECF244321}">
                  <p14:modId xmlns:p14="http://schemas.microsoft.com/office/powerpoint/2010/main" val="886157271"/>
                </p:ext>
              </p:extLst>
            </p:nvPr>
          </p:nvGraphicFramePr>
          <p:xfrm>
            <a:off x="545803" y="3861594"/>
            <a:ext cx="2227262" cy="992187"/>
          </p:xfrm>
          <a:graphic>
            <a:graphicData uri="http://schemas.openxmlformats.org/presentationml/2006/ole">
              <mc:AlternateContent xmlns:mc="http://schemas.openxmlformats.org/markup-compatibility/2006">
                <mc:Choice xmlns:v="urn:schemas-microsoft-com:vml" Requires="v">
                  <p:oleObj spid="_x0000_s15885" name="CS ChemDraw Drawing" r:id="rId23" imgW="2696058" imgH="1202131" progId="ChemDraw.Document.6.0">
                    <p:embed/>
                  </p:oleObj>
                </mc:Choice>
                <mc:Fallback>
                  <p:oleObj name="CS ChemDraw Drawing" r:id="rId23" imgW="2696058" imgH="1202131" progId="ChemDraw.Document.6.0">
                    <p:embed/>
                    <p:pic>
                      <p:nvPicPr>
                        <p:cNvPr id="0" name=""/>
                        <p:cNvPicPr/>
                        <p:nvPr/>
                      </p:nvPicPr>
                      <p:blipFill>
                        <a:blip r:embed="rId24"/>
                        <a:stretch>
                          <a:fillRect/>
                        </a:stretch>
                      </p:blipFill>
                      <p:spPr>
                        <a:xfrm>
                          <a:off x="545803" y="3861594"/>
                          <a:ext cx="2227262" cy="992187"/>
                        </a:xfrm>
                        <a:prstGeom prst="rect">
                          <a:avLst/>
                        </a:prstGeom>
                      </p:spPr>
                    </p:pic>
                  </p:oleObj>
                </mc:Fallback>
              </mc:AlternateContent>
            </a:graphicData>
          </a:graphic>
        </p:graphicFrame>
        <p:sp>
          <p:nvSpPr>
            <p:cNvPr id="66" name="TextBox 65"/>
            <p:cNvSpPr txBox="1"/>
            <p:nvPr/>
          </p:nvSpPr>
          <p:spPr>
            <a:xfrm>
              <a:off x="1770001" y="4921423"/>
              <a:ext cx="936104" cy="307777"/>
            </a:xfrm>
            <a:prstGeom prst="rect">
              <a:avLst/>
            </a:prstGeom>
            <a:noFill/>
          </p:spPr>
          <p:txBody>
            <a:bodyPr wrap="square" rtlCol="0">
              <a:spAutoFit/>
            </a:bodyPr>
            <a:lstStyle/>
            <a:p>
              <a:r>
                <a:rPr lang="en-US" sz="1400" dirty="0" smtClean="0"/>
                <a:t>5</a:t>
              </a:r>
              <a:endParaRPr lang="es-UY" sz="1400" dirty="0"/>
            </a:p>
          </p:txBody>
        </p:sp>
        <p:graphicFrame>
          <p:nvGraphicFramePr>
            <p:cNvPr id="67" name="Object 66"/>
            <p:cNvGraphicFramePr>
              <a:graphicFrameLocks noChangeAspect="1"/>
            </p:cNvGraphicFramePr>
            <p:nvPr>
              <p:extLst>
                <p:ext uri="{D42A27DB-BD31-4B8C-83A1-F6EECF244321}">
                  <p14:modId xmlns:p14="http://schemas.microsoft.com/office/powerpoint/2010/main" val="179442168"/>
                </p:ext>
              </p:extLst>
            </p:nvPr>
          </p:nvGraphicFramePr>
          <p:xfrm>
            <a:off x="3707904" y="3868248"/>
            <a:ext cx="1800200" cy="1000912"/>
          </p:xfrm>
          <a:graphic>
            <a:graphicData uri="http://schemas.openxmlformats.org/presentationml/2006/ole">
              <mc:AlternateContent xmlns:mc="http://schemas.openxmlformats.org/markup-compatibility/2006">
                <mc:Choice xmlns:v="urn:schemas-microsoft-com:vml" Requires="v">
                  <p:oleObj spid="_x0000_s15886" name="CS ChemDraw Drawing" r:id="rId25" imgW="1984045" imgH="1103376" progId="ChemDraw.Document.6.0">
                    <p:embed/>
                  </p:oleObj>
                </mc:Choice>
                <mc:Fallback>
                  <p:oleObj name="CS ChemDraw Drawing" r:id="rId25" imgW="1984045" imgH="1103376" progId="ChemDraw.Document.6.0">
                    <p:embed/>
                    <p:pic>
                      <p:nvPicPr>
                        <p:cNvPr id="0" name=""/>
                        <p:cNvPicPr/>
                        <p:nvPr/>
                      </p:nvPicPr>
                      <p:blipFill>
                        <a:blip r:embed="rId26"/>
                        <a:stretch>
                          <a:fillRect/>
                        </a:stretch>
                      </p:blipFill>
                      <p:spPr>
                        <a:xfrm>
                          <a:off x="3707904" y="3868248"/>
                          <a:ext cx="1800200" cy="1000912"/>
                        </a:xfrm>
                        <a:prstGeom prst="rect">
                          <a:avLst/>
                        </a:prstGeom>
                      </p:spPr>
                    </p:pic>
                  </p:oleObj>
                </mc:Fallback>
              </mc:AlternateContent>
            </a:graphicData>
          </a:graphic>
        </p:graphicFrame>
        <p:sp>
          <p:nvSpPr>
            <p:cNvPr id="68" name="TextBox 67"/>
            <p:cNvSpPr txBox="1"/>
            <p:nvPr/>
          </p:nvSpPr>
          <p:spPr>
            <a:xfrm>
              <a:off x="4427984" y="4921423"/>
              <a:ext cx="936104" cy="307777"/>
            </a:xfrm>
            <a:prstGeom prst="rect">
              <a:avLst/>
            </a:prstGeom>
            <a:noFill/>
          </p:spPr>
          <p:txBody>
            <a:bodyPr wrap="square" rtlCol="0">
              <a:spAutoFit/>
            </a:bodyPr>
            <a:lstStyle/>
            <a:p>
              <a:r>
                <a:rPr lang="en-US" sz="1400" dirty="0"/>
                <a:t>6</a:t>
              </a:r>
              <a:endParaRPr lang="es-UY" sz="1400" dirty="0"/>
            </a:p>
          </p:txBody>
        </p:sp>
      </p:grpSp>
      <p:sp>
        <p:nvSpPr>
          <p:cNvPr id="3" name="TextBox 2"/>
          <p:cNvSpPr txBox="1"/>
          <p:nvPr/>
        </p:nvSpPr>
        <p:spPr>
          <a:xfrm>
            <a:off x="6336196" y="5373216"/>
            <a:ext cx="2700300"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schemeClr val="tx2"/>
                </a:solidFill>
              </a:rPr>
              <a:t>Compounds were evaluated at 25 </a:t>
            </a:r>
            <a:r>
              <a:rPr lang="el-GR" sz="1600" dirty="0" smtClean="0">
                <a:solidFill>
                  <a:schemeClr val="tx2"/>
                </a:solidFill>
                <a:latin typeface="Calibri"/>
              </a:rPr>
              <a:t>μ</a:t>
            </a:r>
            <a:r>
              <a:rPr lang="en-US" sz="1600" dirty="0" smtClean="0">
                <a:solidFill>
                  <a:schemeClr val="tx2"/>
                </a:solidFill>
              </a:rPr>
              <a:t>M</a:t>
            </a:r>
          </a:p>
          <a:p>
            <a:pPr marL="285750" indent="-285750" algn="just">
              <a:buFont typeface="Arial" panose="020B0604020202020204" pitchFamily="34" charset="0"/>
              <a:buChar char="•"/>
            </a:pPr>
            <a:endParaRPr lang="en-US" sz="1600" dirty="0" smtClean="0">
              <a:solidFill>
                <a:schemeClr val="tx2"/>
              </a:solidFill>
            </a:endParaRPr>
          </a:p>
          <a:p>
            <a:pPr marL="285750" indent="-285750" algn="just">
              <a:buFont typeface="Arial" panose="020B0604020202020204" pitchFamily="34" charset="0"/>
              <a:buChar char="•"/>
            </a:pPr>
            <a:r>
              <a:rPr lang="en-US" sz="1600" dirty="0" smtClean="0">
                <a:solidFill>
                  <a:schemeClr val="tx2"/>
                </a:solidFill>
              </a:rPr>
              <a:t>Non-toxic against HT22 cells up to 200 </a:t>
            </a:r>
            <a:r>
              <a:rPr lang="el-GR" sz="1600" dirty="0">
                <a:solidFill>
                  <a:schemeClr val="tx2"/>
                </a:solidFill>
                <a:latin typeface="Calibri"/>
              </a:rPr>
              <a:t>μ</a:t>
            </a:r>
            <a:r>
              <a:rPr lang="en-US" sz="1600" dirty="0">
                <a:solidFill>
                  <a:schemeClr val="tx2"/>
                </a:solidFill>
              </a:rPr>
              <a:t>M</a:t>
            </a:r>
            <a:endParaRPr lang="es-UY" sz="1600" dirty="0">
              <a:solidFill>
                <a:schemeClr val="tx2"/>
              </a:solidFill>
            </a:endParaRPr>
          </a:p>
        </p:txBody>
      </p:sp>
    </p:spTree>
    <p:extLst>
      <p:ext uri="{BB962C8B-B14F-4D97-AF65-F5344CB8AC3E}">
        <p14:creationId xmlns:p14="http://schemas.microsoft.com/office/powerpoint/2010/main" val="41593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675240" cy="1154097"/>
          </a:xfrm>
        </p:spPr>
        <p:txBody>
          <a:bodyPr>
            <a:noAutofit/>
          </a:bodyPr>
          <a:lstStyle/>
          <a:p>
            <a:pPr algn="just"/>
            <a:r>
              <a:rPr lang="en-US" sz="3600" dirty="0" smtClean="0"/>
              <a:t>Active caspase-3 reduction</a:t>
            </a:r>
            <a:endParaRPr lang="es-UY" sz="3600" dirty="0"/>
          </a:p>
        </p:txBody>
      </p:sp>
      <p:pic>
        <p:nvPicPr>
          <p:cNvPr id="30" name="Imagen 1"/>
          <p:cNvPicPr>
            <a:picLocks noChangeAspect="1"/>
          </p:cNvPicPr>
          <p:nvPr/>
        </p:nvPicPr>
        <p:blipFill>
          <a:blip r:embed="rId3"/>
          <a:stretch>
            <a:fillRect/>
          </a:stretch>
        </p:blipFill>
        <p:spPr>
          <a:xfrm>
            <a:off x="1119388" y="1700808"/>
            <a:ext cx="7269036" cy="4392488"/>
          </a:xfrm>
          <a:prstGeom prst="rect">
            <a:avLst/>
          </a:prstGeom>
        </p:spPr>
      </p:pic>
      <p:pic>
        <p:nvPicPr>
          <p:cNvPr id="4" name="Picture 615" descr="C:\Users\usuario\Documents\LQTC\CONGRESOS\MEDCHEM_2015\ORAL\figures\ht22 01 (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7245" y="4797152"/>
            <a:ext cx="236241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20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8"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185119"/>
            <a:ext cx="3744416" cy="430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186671"/>
            <a:ext cx="7675240" cy="1154097"/>
          </a:xfrm>
        </p:spPr>
        <p:txBody>
          <a:bodyPr>
            <a:normAutofit/>
          </a:bodyPr>
          <a:lstStyle/>
          <a:p>
            <a:pPr algn="just"/>
            <a:r>
              <a:rPr lang="en-US" sz="3600" dirty="0" smtClean="0"/>
              <a:t>MD simulations of caspase-3 and 4c</a:t>
            </a:r>
            <a:endParaRPr lang="es-UY" sz="36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764368026"/>
              </p:ext>
            </p:extLst>
          </p:nvPr>
        </p:nvGraphicFramePr>
        <p:xfrm>
          <a:off x="7092280" y="1268759"/>
          <a:ext cx="1800200" cy="1060907"/>
        </p:xfrm>
        <a:graphic>
          <a:graphicData uri="http://schemas.openxmlformats.org/presentationml/2006/ole">
            <mc:AlternateContent xmlns:mc="http://schemas.openxmlformats.org/markup-compatibility/2006">
              <mc:Choice xmlns:v="urn:schemas-microsoft-com:vml" Requires="v">
                <p:oleObj spid="_x0000_s10364" name="CS ChemDraw Drawing" r:id="rId5" imgW="3597859" imgH="2118157" progId="ChemDraw.Document.6.0">
                  <p:embed/>
                </p:oleObj>
              </mc:Choice>
              <mc:Fallback>
                <p:oleObj name="CS ChemDraw Drawing" r:id="rId5" imgW="3597859" imgH="2118157" progId="ChemDraw.Document.6.0">
                  <p:embed/>
                  <p:pic>
                    <p:nvPicPr>
                      <p:cNvPr id="0" name=""/>
                      <p:cNvPicPr/>
                      <p:nvPr/>
                    </p:nvPicPr>
                    <p:blipFill>
                      <a:blip r:embed="rId6"/>
                      <a:stretch>
                        <a:fillRect/>
                      </a:stretch>
                    </p:blipFill>
                    <p:spPr>
                      <a:xfrm>
                        <a:off x="7092280" y="1268759"/>
                        <a:ext cx="1800200" cy="1060907"/>
                      </a:xfrm>
                      <a:prstGeom prst="rect">
                        <a:avLst/>
                      </a:prstGeom>
                    </p:spPr>
                  </p:pic>
                </p:oleObj>
              </mc:Fallback>
            </mc:AlternateContent>
          </a:graphicData>
        </a:graphic>
      </p:graphicFrame>
      <p:pic>
        <p:nvPicPr>
          <p:cNvPr id="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9992" y="2185119"/>
            <a:ext cx="2304256" cy="292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6209" y="3871570"/>
            <a:ext cx="2110287" cy="282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15616" y="2545159"/>
            <a:ext cx="576064" cy="307777"/>
          </a:xfrm>
          <a:prstGeom prst="rect">
            <a:avLst/>
          </a:prstGeom>
          <a:noFill/>
        </p:spPr>
        <p:txBody>
          <a:bodyPr wrap="square" rtlCol="0">
            <a:spAutoFit/>
          </a:bodyPr>
          <a:lstStyle/>
          <a:p>
            <a:r>
              <a:rPr lang="en-US" sz="1400" b="1" dirty="0" smtClean="0">
                <a:solidFill>
                  <a:schemeClr val="bg1"/>
                </a:solidFill>
              </a:rPr>
              <a:t>L3</a:t>
            </a:r>
            <a:endParaRPr lang="es-UY" sz="1400" b="1" dirty="0">
              <a:solidFill>
                <a:schemeClr val="bg1"/>
              </a:solidFill>
            </a:endParaRPr>
          </a:p>
        </p:txBody>
      </p:sp>
      <p:sp>
        <p:nvSpPr>
          <p:cNvPr id="9" name="TextBox 8"/>
          <p:cNvSpPr txBox="1"/>
          <p:nvPr/>
        </p:nvSpPr>
        <p:spPr>
          <a:xfrm>
            <a:off x="755576" y="2924944"/>
            <a:ext cx="576064" cy="307777"/>
          </a:xfrm>
          <a:prstGeom prst="rect">
            <a:avLst/>
          </a:prstGeom>
          <a:noFill/>
        </p:spPr>
        <p:txBody>
          <a:bodyPr wrap="square" rtlCol="0">
            <a:spAutoFit/>
          </a:bodyPr>
          <a:lstStyle/>
          <a:p>
            <a:r>
              <a:rPr lang="en-US" sz="1400" b="1" dirty="0" smtClean="0">
                <a:solidFill>
                  <a:schemeClr val="bg1"/>
                </a:solidFill>
              </a:rPr>
              <a:t>L1</a:t>
            </a:r>
            <a:endParaRPr lang="es-UY" sz="1400" b="1" dirty="0">
              <a:solidFill>
                <a:schemeClr val="bg1"/>
              </a:solidFill>
            </a:endParaRPr>
          </a:p>
        </p:txBody>
      </p:sp>
      <p:sp>
        <p:nvSpPr>
          <p:cNvPr id="10" name="TextBox 9"/>
          <p:cNvSpPr txBox="1"/>
          <p:nvPr/>
        </p:nvSpPr>
        <p:spPr>
          <a:xfrm>
            <a:off x="1763688" y="2185119"/>
            <a:ext cx="576064" cy="307777"/>
          </a:xfrm>
          <a:prstGeom prst="rect">
            <a:avLst/>
          </a:prstGeom>
          <a:noFill/>
        </p:spPr>
        <p:txBody>
          <a:bodyPr wrap="square" rtlCol="0">
            <a:spAutoFit/>
          </a:bodyPr>
          <a:lstStyle/>
          <a:p>
            <a:r>
              <a:rPr lang="en-US" sz="1400" b="1" dirty="0" smtClean="0">
                <a:solidFill>
                  <a:schemeClr val="bg1"/>
                </a:solidFill>
              </a:rPr>
              <a:t>L4</a:t>
            </a:r>
            <a:endParaRPr lang="es-UY" sz="1400" b="1" dirty="0">
              <a:solidFill>
                <a:schemeClr val="bg1"/>
              </a:solidFill>
            </a:endParaRPr>
          </a:p>
        </p:txBody>
      </p:sp>
      <p:sp>
        <p:nvSpPr>
          <p:cNvPr id="11" name="TextBox 10"/>
          <p:cNvSpPr txBox="1"/>
          <p:nvPr/>
        </p:nvSpPr>
        <p:spPr>
          <a:xfrm>
            <a:off x="3219480" y="2617167"/>
            <a:ext cx="576064" cy="307777"/>
          </a:xfrm>
          <a:prstGeom prst="rect">
            <a:avLst/>
          </a:prstGeom>
          <a:noFill/>
        </p:spPr>
        <p:txBody>
          <a:bodyPr wrap="square" rtlCol="0">
            <a:spAutoFit/>
          </a:bodyPr>
          <a:lstStyle/>
          <a:p>
            <a:r>
              <a:rPr lang="en-US" sz="1400" b="1" dirty="0" smtClean="0">
                <a:solidFill>
                  <a:schemeClr val="bg1"/>
                </a:solidFill>
              </a:rPr>
              <a:t>L2</a:t>
            </a:r>
            <a:endParaRPr lang="es-UY" sz="1400" b="1" dirty="0">
              <a:solidFill>
                <a:schemeClr val="bg1"/>
              </a:solidFill>
            </a:endParaRPr>
          </a:p>
        </p:txBody>
      </p:sp>
      <p:sp>
        <p:nvSpPr>
          <p:cNvPr id="12" name="TextBox 11"/>
          <p:cNvSpPr txBox="1"/>
          <p:nvPr/>
        </p:nvSpPr>
        <p:spPr>
          <a:xfrm>
            <a:off x="2771800" y="2545159"/>
            <a:ext cx="576064" cy="307777"/>
          </a:xfrm>
          <a:prstGeom prst="rect">
            <a:avLst/>
          </a:prstGeom>
          <a:noFill/>
        </p:spPr>
        <p:txBody>
          <a:bodyPr wrap="square" rtlCol="0">
            <a:spAutoFit/>
          </a:bodyPr>
          <a:lstStyle/>
          <a:p>
            <a:r>
              <a:rPr lang="en-US" sz="1400" b="1" dirty="0" smtClean="0">
                <a:solidFill>
                  <a:schemeClr val="bg1"/>
                </a:solidFill>
              </a:rPr>
              <a:t>L2’</a:t>
            </a:r>
            <a:endParaRPr lang="es-UY" sz="1400" b="1" dirty="0">
              <a:solidFill>
                <a:schemeClr val="bg1"/>
              </a:solidFill>
            </a:endParaRPr>
          </a:p>
        </p:txBody>
      </p:sp>
      <p:sp>
        <p:nvSpPr>
          <p:cNvPr id="14" name="TextBox 13"/>
          <p:cNvSpPr txBox="1"/>
          <p:nvPr/>
        </p:nvSpPr>
        <p:spPr>
          <a:xfrm>
            <a:off x="1759271" y="3319100"/>
            <a:ext cx="508473" cy="253916"/>
          </a:xfrm>
          <a:prstGeom prst="rect">
            <a:avLst/>
          </a:prstGeom>
          <a:noFill/>
        </p:spPr>
        <p:txBody>
          <a:bodyPr wrap="none" rtlCol="0">
            <a:spAutoFit/>
          </a:bodyPr>
          <a:lstStyle/>
          <a:p>
            <a:r>
              <a:rPr lang="en-US" sz="1050" b="1" dirty="0" smtClean="0">
                <a:solidFill>
                  <a:schemeClr val="bg1"/>
                </a:solidFill>
              </a:rPr>
              <a:t>C130</a:t>
            </a:r>
            <a:endParaRPr lang="es-UY" sz="1050" b="1" dirty="0">
              <a:solidFill>
                <a:schemeClr val="bg1"/>
              </a:solidFill>
            </a:endParaRPr>
          </a:p>
        </p:txBody>
      </p:sp>
      <p:sp>
        <p:nvSpPr>
          <p:cNvPr id="16" name="TextBox 15"/>
          <p:cNvSpPr txBox="1"/>
          <p:nvPr/>
        </p:nvSpPr>
        <p:spPr>
          <a:xfrm>
            <a:off x="1403648" y="3607132"/>
            <a:ext cx="433132" cy="253916"/>
          </a:xfrm>
          <a:prstGeom prst="rect">
            <a:avLst/>
          </a:prstGeom>
          <a:noFill/>
        </p:spPr>
        <p:txBody>
          <a:bodyPr wrap="none" rtlCol="0">
            <a:spAutoFit/>
          </a:bodyPr>
          <a:lstStyle/>
          <a:p>
            <a:r>
              <a:rPr lang="en-US" sz="1050" b="1" dirty="0" smtClean="0">
                <a:solidFill>
                  <a:schemeClr val="bg1"/>
                </a:solidFill>
              </a:rPr>
              <a:t>H88</a:t>
            </a:r>
            <a:endParaRPr lang="es-UY" sz="1050" b="1" dirty="0">
              <a:solidFill>
                <a:schemeClr val="bg1"/>
              </a:solidFill>
            </a:endParaRPr>
          </a:p>
        </p:txBody>
      </p:sp>
      <p:sp>
        <p:nvSpPr>
          <p:cNvPr id="15" name="TextBox 14"/>
          <p:cNvSpPr txBox="1"/>
          <p:nvPr/>
        </p:nvSpPr>
        <p:spPr>
          <a:xfrm>
            <a:off x="251520" y="1412776"/>
            <a:ext cx="2520280" cy="646331"/>
          </a:xfrm>
          <a:prstGeom prst="rect">
            <a:avLst/>
          </a:prstGeom>
          <a:noFill/>
        </p:spPr>
        <p:txBody>
          <a:bodyPr wrap="square" rtlCol="0">
            <a:spAutoFit/>
          </a:bodyPr>
          <a:lstStyle/>
          <a:p>
            <a:r>
              <a:rPr lang="en-US" dirty="0" smtClean="0"/>
              <a:t>MD 50 ns-PBC</a:t>
            </a:r>
          </a:p>
          <a:p>
            <a:r>
              <a:rPr lang="en-US" dirty="0" smtClean="0"/>
              <a:t>AMBER 14</a:t>
            </a:r>
            <a:endParaRPr lang="es-UY" dirty="0"/>
          </a:p>
        </p:txBody>
      </p:sp>
      <p:sp>
        <p:nvSpPr>
          <p:cNvPr id="18" name="TextBox 17"/>
          <p:cNvSpPr txBox="1"/>
          <p:nvPr/>
        </p:nvSpPr>
        <p:spPr>
          <a:xfrm>
            <a:off x="6948264" y="2492896"/>
            <a:ext cx="4536504" cy="738664"/>
          </a:xfrm>
          <a:prstGeom prst="rect">
            <a:avLst/>
          </a:prstGeom>
          <a:noFill/>
        </p:spPr>
        <p:txBody>
          <a:bodyPr wrap="square" rtlCol="0">
            <a:spAutoFit/>
          </a:bodyPr>
          <a:lstStyle/>
          <a:p>
            <a:pPr algn="just"/>
            <a:r>
              <a:rPr lang="en-US" sz="1400" dirty="0" smtClean="0"/>
              <a:t>Initial complexes obtained </a:t>
            </a:r>
          </a:p>
          <a:p>
            <a:pPr algn="just"/>
            <a:r>
              <a:rPr lang="en-US" sz="1400" dirty="0" smtClean="0"/>
              <a:t>by blind docking. </a:t>
            </a:r>
          </a:p>
          <a:p>
            <a:pPr algn="just"/>
            <a:r>
              <a:rPr lang="en-US" sz="1400" dirty="0" err="1" smtClean="0"/>
              <a:t>Autodock</a:t>
            </a:r>
            <a:r>
              <a:rPr lang="en-US" sz="1400" dirty="0" smtClean="0"/>
              <a:t> 4.2</a:t>
            </a:r>
            <a:endParaRPr lang="es-UY" sz="1400" dirty="0"/>
          </a:p>
        </p:txBody>
      </p:sp>
    </p:spTree>
    <p:extLst>
      <p:ext uri="{BB962C8B-B14F-4D97-AF65-F5344CB8AC3E}">
        <p14:creationId xmlns:p14="http://schemas.microsoft.com/office/powerpoint/2010/main" val="2454638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4020</TotalTime>
  <Words>964</Words>
  <Application>Microsoft Office PowerPoint</Application>
  <PresentationFormat>On-screen Show (4:3)</PresentationFormat>
  <Paragraphs>170</Paragraphs>
  <Slides>19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Perspective</vt:lpstr>
      <vt:lpstr>CS ChemDraw Drawing</vt:lpstr>
      <vt:lpstr>Nitrones as potential therapeutic agents against Alzheimer’s Disease</vt:lpstr>
      <vt:lpstr>Alzheimer’s Disease</vt:lpstr>
      <vt:lpstr>Alzheimer’s Disease</vt:lpstr>
      <vt:lpstr>Caspase-3</vt:lpstr>
      <vt:lpstr>Caspase-3 as therapeutic target</vt:lpstr>
      <vt:lpstr>Nitrones as neuroprotective agents</vt:lpstr>
      <vt:lpstr>Anti-apoptotic effects of novel nitrones in HT22 murine hippocampal cells</vt:lpstr>
      <vt:lpstr>Active caspase-3 reduction</vt:lpstr>
      <vt:lpstr>MD simulations of caspase-3 and 4c</vt:lpstr>
      <vt:lpstr>MD simulations of caspase-3 and 1a</vt:lpstr>
      <vt:lpstr>Conformational and electrostatic alterations triggered by 4c</vt:lpstr>
      <vt:lpstr>Conformational and electrostatic alterations triggered by 1a</vt:lpstr>
      <vt:lpstr>In vitro caspase-3 inhibition assays</vt:lpstr>
      <vt:lpstr>MD simulations of caspase-3 with PBN</vt:lpstr>
      <vt:lpstr>Conclusions</vt:lpstr>
      <vt:lpstr>Acknowledgments</vt:lpstr>
      <vt:lpstr>The team …</vt:lpstr>
      <vt:lpstr>PowerPoint Presentation</vt:lpstr>
      <vt:lpstr>Dendritic spine degeneration triggered by caspase-3</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selective caspase -3 inhibitors design</dc:title>
  <dc:creator>alicia</dc:creator>
  <cp:lastModifiedBy>alicia</cp:lastModifiedBy>
  <cp:revision>258</cp:revision>
  <cp:lastPrinted>2015-06-06T01:41:09Z</cp:lastPrinted>
  <dcterms:created xsi:type="dcterms:W3CDTF">2015-05-13T17:22:39Z</dcterms:created>
  <dcterms:modified xsi:type="dcterms:W3CDTF">2015-11-03T15:45:33Z</dcterms:modified>
</cp:coreProperties>
</file>