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315" r:id="rId4"/>
    <p:sldId id="261" r:id="rId5"/>
    <p:sldId id="320" r:id="rId6"/>
    <p:sldId id="327" r:id="rId7"/>
    <p:sldId id="328" r:id="rId8"/>
    <p:sldId id="297" r:id="rId9"/>
    <p:sldId id="298" r:id="rId10"/>
    <p:sldId id="300" r:id="rId11"/>
    <p:sldId id="302" r:id="rId12"/>
    <p:sldId id="301" r:id="rId13"/>
    <p:sldId id="330" r:id="rId14"/>
    <p:sldId id="303" r:id="rId15"/>
    <p:sldId id="304" r:id="rId16"/>
    <p:sldId id="334" r:id="rId17"/>
    <p:sldId id="338" r:id="rId18"/>
    <p:sldId id="339" r:id="rId19"/>
    <p:sldId id="306" r:id="rId20"/>
    <p:sldId id="311" r:id="rId21"/>
    <p:sldId id="312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7C6"/>
    <a:srgbClr val="E7FDF1"/>
    <a:srgbClr val="FED6CE"/>
    <a:srgbClr val="FCA08E"/>
    <a:srgbClr val="FFE38B"/>
    <a:srgbClr val="FB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86121" autoAdjust="0"/>
  </p:normalViewPr>
  <p:slideViewPr>
    <p:cSldViewPr>
      <p:cViewPr>
        <p:scale>
          <a:sx n="100" d="100"/>
          <a:sy n="100" d="100"/>
        </p:scale>
        <p:origin x="-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9209-7FAB-4981-9E91-F7366D9165B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0DC1-D10D-44FF-AB4C-74E09A82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22252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ubmed/?term=Ribatti%20D%5bAuthor%5d&amp;cauthor=true&amp;cauthor_uid=22222520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684A-2C8F-8A42-A4FD-A73D3E78C6B9}" type="slidenum">
              <a:rPr lang="fr-FR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4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684A-2C8F-8A42-A4FD-A73D3E78C6B9}" type="slidenum">
              <a:rPr lang="fr-FR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4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0AD1-7A37-4178-8281-62BA76589C29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816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5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8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8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8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8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chick embryo </a:t>
            </a:r>
            <a:r>
              <a:rPr lang="en-US" dirty="0" err="1" smtClean="0"/>
              <a:t>chorioallantoic</a:t>
            </a:r>
            <a:r>
              <a:rPr lang="en-US" dirty="0" smtClean="0"/>
              <a:t> membrane (CAM) is an extraembryonic membrane which serves as a gas exchange surface and its function is supported by a dense capillary network. Because of its extensive vascularization and easy accessibility, the CAM has been broadly used to study the</a:t>
            </a:r>
            <a:r>
              <a:rPr lang="en-US" baseline="0" dirty="0" smtClean="0"/>
              <a:t> </a:t>
            </a:r>
            <a:r>
              <a:rPr lang="en-US" dirty="0" err="1" smtClean="0"/>
              <a:t>morphofunctional</a:t>
            </a:r>
            <a:r>
              <a:rPr lang="en-US" dirty="0" smtClean="0"/>
              <a:t> aspects of the angiogenesis process in vivo and to investigate the efficacy and mechanisms of action of proangiogenic and antiangiogenic natural and synthetic molecules.</a:t>
            </a:r>
          </a:p>
          <a:p>
            <a:r>
              <a:rPr lang="it-IT" dirty="0" smtClean="0">
                <a:hlinkClick r:id="rId3" tooltip="Methods in molecular biology (Clifton, N.J.)."/>
              </a:rPr>
              <a:t>Methods Mol Biol.</a:t>
            </a:r>
            <a:r>
              <a:rPr lang="it-IT" dirty="0" smtClean="0"/>
              <a:t> 2012;843:47-57. doi: 10.1007/978-1-61779-523-7_5.</a:t>
            </a:r>
          </a:p>
          <a:p>
            <a:r>
              <a:rPr lang="it-IT" b="1" dirty="0" smtClean="0"/>
              <a:t>Chicken chorioallantoic membrane angiogenesis model.</a:t>
            </a:r>
          </a:p>
          <a:p>
            <a:r>
              <a:rPr lang="it-IT" dirty="0" smtClean="0">
                <a:hlinkClick r:id="rId4"/>
              </a:rPr>
              <a:t>Ribatti D</a:t>
            </a:r>
            <a:r>
              <a:rPr lang="it-IT" baseline="30000" dirty="0" smtClean="0"/>
              <a:t>1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15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6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0AD1-7A37-4178-8281-62BA76589C29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0195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0DC1-D10D-44FF-AB4C-74E09A820A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6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684A-2C8F-8A42-A4FD-A73D3E78C6B9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0AD1-7A37-4178-8281-62BA76589C29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0AD1-7A37-4178-8281-62BA76589C29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1800"/>
              </a:spcAft>
              <a:buFont typeface="Wingdings" panose="05000000000000000000" pitchFamily="2" charset="2"/>
              <a:buNone/>
            </a:pP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0AD1-7A37-4178-8281-62BA76589C29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983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684A-2C8F-8A42-A4FD-A73D3E78C6B9}" type="slidenum">
              <a:rPr lang="fr-FR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684A-2C8F-8A42-A4FD-A73D3E78C6B9}" type="slidenum">
              <a:rPr lang="fr-FR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EGFR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684A-2C8F-8A42-A4FD-A73D3E78C6B9}" type="slidenum">
              <a:rPr lang="fr-FR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11F-CB39-4C44-82B1-094C1052E57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4F85-7904-42CF-8F39-646D223A0784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05C-EAD1-465F-A9AA-56A7D7417874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89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0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0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21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5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15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0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51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D3AC-D93E-4244-9231-D6CD6087F3D7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0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4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99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blipFill dpi="0" rotWithShape="1">
          <a:blip r:embed="rId2" cstate="print">
            <a:alphaModFix amt="0"/>
            <a:lum/>
          </a:blip>
          <a:srcRect/>
          <a:stretch>
            <a:fillRect t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1337233" y="1346368"/>
            <a:ext cx="6394450" cy="3330273"/>
          </a:xfrm>
          <a:prstGeom prst="rect">
            <a:avLst/>
          </a:prstGeom>
          <a:gradFill>
            <a:gsLst>
              <a:gs pos="0">
                <a:srgbClr val="202326"/>
              </a:gs>
              <a:gs pos="50000">
                <a:srgbClr val="2E3236"/>
              </a:gs>
              <a:gs pos="100000">
                <a:srgbClr val="4B4B4B"/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Implementation of the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Molecular </a:t>
            </a:r>
            <a:r>
              <a:rPr lang="en-US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Lipophilicity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Potential in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Docking Methodologies</a:t>
            </a:r>
            <a:r>
              <a:rPr lang="en-US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Nils </a:t>
            </a:r>
            <a:r>
              <a:rPr lang="en-US" sz="2000" noProof="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Oberhauser</a:t>
            </a:r>
            <a:r>
              <a:rPr lang="en-US" sz="1800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noProof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08.01.2013</a:t>
            </a:r>
            <a:endParaRPr lang="en-US" sz="1600" noProof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84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33A80-41C2-4AD9-BAD2-3D14FEB41390}" type="datetime1">
              <a:rPr lang="en-US" smtClean="0"/>
              <a:t>11/3/2015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7BA69-3834-4392-B979-B2BBEFF059C4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019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9D40-E135-4097-A316-A671A60FAFAB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F50A-D1CF-4EFA-B38E-2A40836FEDCF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0E4-FAB7-4060-8C3D-C1B9A9BEF4B8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2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90B-3EDF-4A9B-876C-B8BCC570162B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BCAC-C246-4574-B683-4F7847B7C981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D9E3-3595-4DF8-8E4E-95DC5F4E1002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9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CEA0-5D3A-474C-9FCB-0E1203E4A77F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51C8-3108-4958-BCF6-67147E1FD629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214B-9BFB-4FC3-B660-2ED66318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1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-"/>
        <a:defRPr sz="3200">
          <a:solidFill>
            <a:schemeClr val="tx1"/>
          </a:solidFill>
          <a:latin typeface="+mn-lt"/>
          <a:ea typeface="+mn-ea"/>
          <a:cs typeface="+mn-cs"/>
        </a:defRPr>
      </a:lvl1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hyperlink" Target="http://www.google.ch/url?sa=i&amp;rct=j&amp;q=&amp;esrc=s&amp;source=images&amp;cd=&amp;cad=rja&amp;uact=8&amp;ved=0CAcQjRw&amp;url=http://www.ens-lyon.eu/international/appel-a-projets-cmira-acceuil-pro-explora-pro-2015-16-245093.kjsp?RH%3DENS-LYON-FR-VENIR-MO&amp;ei=s9ScVdKOLcX0UNXVm-AK&amp;bvm=bv.96952980,d.d24&amp;psig=AFQjCNFHvpJq3ANeIN-2iMvUKUEk_hRtJQ&amp;ust=143642782438292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0.gif"/><Relationship Id="rId5" Type="http://schemas.openxmlformats.org/officeDocument/2006/relationships/image" Target="../media/image46.png"/><Relationship Id="rId10" Type="http://schemas.openxmlformats.org/officeDocument/2006/relationships/hyperlink" Target="http://www.google.ch/url?sa=i&amp;rct=j&amp;q=&amp;esrc=s&amp;source=images&amp;cd=&amp;cad=rja&amp;uact=8&amp;ved=0CAcQjRw&amp;url=http://labex-action.fr/en/careers&amp;ei=j9OcVb3gC8etU5OhjYgL&amp;bvm=bv.96952980,d.d24&amp;psig=AFQjCNFb_IzCWud5eZUiJi8a_EXV-DMlcg&amp;ust=1436427531945593" TargetMode="External"/><Relationship Id="rId4" Type="http://schemas.openxmlformats.org/officeDocument/2006/relationships/image" Target="../media/image45.gif"/><Relationship Id="rId9" Type="http://schemas.microsoft.com/office/2007/relationships/hdphoto" Target="../media/hdphoto8.wdp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5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7744" y="3501008"/>
            <a:ext cx="4752528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ZoneTexte 1"/>
          <p:cNvSpPr txBox="1"/>
          <p:nvPr/>
        </p:nvSpPr>
        <p:spPr>
          <a:xfrm>
            <a:off x="990599" y="1628800"/>
            <a:ext cx="7162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fr-FR" sz="3200" dirty="0">
              <a:latin typeface="Cambria" panose="02040503050406030204" pitchFamily="18" charset="0"/>
            </a:endParaRPr>
          </a:p>
          <a:p>
            <a:pPr algn="ctr"/>
            <a:endParaRPr lang="fr-FR" sz="3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fr-FR" sz="28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400" dirty="0" smtClean="0">
                <a:latin typeface="Cambria" panose="02040503050406030204" pitchFamily="18" charset="0"/>
              </a:rPr>
              <a:t>Dr. Alessandra </a:t>
            </a:r>
            <a:r>
              <a:rPr lang="fr-FR" sz="2400" dirty="0" err="1" smtClean="0">
                <a:latin typeface="Cambria" panose="02040503050406030204" pitchFamily="18" charset="0"/>
              </a:rPr>
              <a:t>Nurisso</a:t>
            </a:r>
            <a:endParaRPr lang="fr-FR" sz="2800" dirty="0" smtClean="0">
              <a:latin typeface="Cambria" panose="02040503050406030204" pitchFamily="18" charset="0"/>
            </a:endParaRPr>
          </a:p>
          <a:p>
            <a:pPr algn="ctr"/>
            <a:r>
              <a:rPr lang="fr-FR" dirty="0" err="1" smtClean="0">
                <a:latin typeface="Cambria" panose="02040503050406030204" pitchFamily="18" charset="0"/>
              </a:rPr>
              <a:t>School</a:t>
            </a:r>
            <a:r>
              <a:rPr lang="fr-FR" dirty="0" smtClean="0">
                <a:latin typeface="Cambria" panose="02040503050406030204" pitchFamily="18" charset="0"/>
              </a:rPr>
              <a:t> of Pharmaceutical Sciences</a:t>
            </a:r>
          </a:p>
          <a:p>
            <a:pPr algn="ctr"/>
            <a:r>
              <a:rPr lang="fr-FR" dirty="0" err="1" smtClean="0">
                <a:latin typeface="Cambria" panose="02040503050406030204" pitchFamily="18" charset="0"/>
              </a:rPr>
              <a:t>University</a:t>
            </a:r>
            <a:r>
              <a:rPr lang="fr-FR" dirty="0" smtClean="0">
                <a:latin typeface="Cambria" panose="02040503050406030204" pitchFamily="18" charset="0"/>
              </a:rPr>
              <a:t> of Geneva-</a:t>
            </a:r>
            <a:r>
              <a:rPr lang="fr-FR" dirty="0" err="1" smtClean="0">
                <a:latin typeface="Cambria" panose="02040503050406030204" pitchFamily="18" charset="0"/>
              </a:rPr>
              <a:t>University</a:t>
            </a:r>
            <a:r>
              <a:rPr lang="fr-FR" dirty="0" smtClean="0">
                <a:latin typeface="Cambria" panose="02040503050406030204" pitchFamily="18" charset="0"/>
              </a:rPr>
              <a:t> of Lausanne</a:t>
            </a:r>
          </a:p>
          <a:p>
            <a:pPr algn="ctr"/>
            <a:r>
              <a:rPr lang="fr-FR" dirty="0" err="1" smtClean="0">
                <a:latin typeface="Cambria" panose="02040503050406030204" pitchFamily="18" charset="0"/>
              </a:rPr>
              <a:t>Switzerland</a:t>
            </a:r>
            <a:endParaRPr lang="fr-FR" dirty="0" smtClean="0">
              <a:latin typeface="Cambria" panose="02040503050406030204" pitchFamily="18" charset="0"/>
            </a:endParaRPr>
          </a:p>
          <a:p>
            <a:pPr algn="ctr"/>
            <a:endParaRPr lang="fr-FR" dirty="0">
              <a:latin typeface="Cambria" panose="02040503050406030204" pitchFamily="18" charset="0"/>
            </a:endParaRPr>
          </a:p>
          <a:p>
            <a:pPr algn="ctr"/>
            <a:endParaRPr lang="fr-FR" dirty="0" smtClean="0">
              <a:latin typeface="Cambria" panose="02040503050406030204" pitchFamily="18" charset="0"/>
            </a:endParaRPr>
          </a:p>
          <a:p>
            <a:pPr algn="ctr"/>
            <a:r>
              <a:rPr lang="fr-FR" sz="2000" dirty="0" err="1" smtClean="0">
                <a:latin typeface="Cambria" panose="02040503050406030204" pitchFamily="18" charset="0"/>
              </a:rPr>
              <a:t>MedChem</a:t>
            </a:r>
            <a:r>
              <a:rPr lang="fr-FR" sz="2000" dirty="0" smtClean="0">
                <a:latin typeface="Cambria" panose="02040503050406030204" pitchFamily="18" charset="0"/>
              </a:rPr>
              <a:t> &amp; CADD 2015</a:t>
            </a:r>
          </a:p>
          <a:p>
            <a:pPr algn="ctr"/>
            <a:r>
              <a:rPr lang="fr-FR" sz="2000" dirty="0" smtClean="0">
                <a:latin typeface="Cambria" panose="02040503050406030204" pitchFamily="18" charset="0"/>
              </a:rPr>
              <a:t>Atlanta, USA</a:t>
            </a:r>
          </a:p>
          <a:p>
            <a:pPr algn="ctr"/>
            <a:r>
              <a:rPr lang="fr-FR" sz="2000" dirty="0" err="1" smtClean="0">
                <a:latin typeface="Cambria" panose="02040503050406030204" pitchFamily="18" charset="0"/>
              </a:rPr>
              <a:t>November</a:t>
            </a:r>
            <a:r>
              <a:rPr lang="fr-FR" sz="2000" dirty="0" smtClean="0">
                <a:latin typeface="Cambria" panose="02040503050406030204" pitchFamily="18" charset="0"/>
              </a:rPr>
              <a:t> 02-04, 2015</a:t>
            </a:r>
          </a:p>
          <a:p>
            <a:pPr algn="ctr"/>
            <a:endParaRPr lang="fr-FR" sz="2000" b="1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77" y="5805264"/>
            <a:ext cx="2157783" cy="8590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359" y="116632"/>
            <a:ext cx="2061281" cy="123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40" y="5782654"/>
            <a:ext cx="2482648" cy="77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1</a:t>
            </a:fld>
            <a:endParaRPr lang="en-US"/>
          </a:p>
        </p:txBody>
      </p:sp>
      <p:sp>
        <p:nvSpPr>
          <p:cNvPr id="7" name="ZoneTexte 1"/>
          <p:cNvSpPr txBox="1"/>
          <p:nvPr/>
        </p:nvSpPr>
        <p:spPr>
          <a:xfrm>
            <a:off x="827584" y="1652607"/>
            <a:ext cx="761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Identification of sirtuin inhibitors </a:t>
            </a:r>
            <a:r>
              <a:rPr lang="it-IT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</a:p>
          <a:p>
            <a:pPr algn="ctr"/>
            <a:r>
              <a:rPr lang="it-IT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from </a:t>
            </a:r>
            <a:r>
              <a:rPr lang="it-I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screening to activity assays</a:t>
            </a:r>
            <a:endParaRPr lang="fr-FR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28062" y="1306698"/>
            <a:ext cx="1992592" cy="1085785"/>
          </a:xfrm>
          <a:prstGeom prst="ellipse">
            <a:avLst/>
          </a:prstGeom>
          <a:solidFill>
            <a:srgbClr val="FBD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lowchart: Document 12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8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6" name="Flèche vers le bas 157"/>
          <p:cNvSpPr/>
          <p:nvPr/>
        </p:nvSpPr>
        <p:spPr>
          <a:xfrm>
            <a:off x="4368463" y="3789040"/>
            <a:ext cx="633973" cy="766144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Rectangle 37"/>
          <p:cNvSpPr/>
          <p:nvPr/>
        </p:nvSpPr>
        <p:spPr>
          <a:xfrm>
            <a:off x="2843808" y="2317270"/>
            <a:ext cx="3528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Compound 30</a:t>
            </a:r>
            <a:endParaRPr lang="fr-CH" sz="1600" b="1" dirty="0">
              <a:latin typeface="Cambria" panose="02040503050406030204" pitchFamily="18" charset="0"/>
            </a:endParaRPr>
          </a:p>
          <a:p>
            <a:pPr algn="ctr"/>
            <a:r>
              <a:rPr lang="en-US" sz="1600" i="1" dirty="0">
                <a:latin typeface="Cambria" panose="02040503050406030204" pitchFamily="18" charset="0"/>
              </a:rPr>
              <a:t>AO-081/41227595</a:t>
            </a:r>
            <a:endParaRPr lang="fr-CH" sz="1600" dirty="0">
              <a:latin typeface="Cambria" panose="02040503050406030204" pitchFamily="18" charset="0"/>
            </a:endParaRPr>
          </a:p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SIRT2IC</a:t>
            </a:r>
            <a:r>
              <a:rPr lang="en-US" sz="1600" baseline="-25000" dirty="0" smtClean="0">
                <a:latin typeface="Cambria" panose="02040503050406030204" pitchFamily="18" charset="0"/>
              </a:rPr>
              <a:t>50</a:t>
            </a:r>
            <a:r>
              <a:rPr lang="en-US" sz="1600" dirty="0" smtClean="0">
                <a:latin typeface="Cambria" panose="02040503050406030204" pitchFamily="18" charset="0"/>
              </a:rPr>
              <a:t>48.5 ± 1.2 µM</a:t>
            </a:r>
          </a:p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No cell permeability</a:t>
            </a:r>
            <a:endParaRPr lang="fr-CH" sz="1600" dirty="0">
              <a:latin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59109" y="4491700"/>
            <a:ext cx="3825459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Compound 107</a:t>
            </a:r>
            <a:endParaRPr lang="fr-CH" sz="1600" b="1" dirty="0">
              <a:latin typeface="Cambria" panose="020405030504060302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IE" sz="1600" i="1" dirty="0">
                <a:latin typeface="Cambria" panose="02040503050406030204" pitchFamily="18" charset="0"/>
              </a:rPr>
              <a:t>AN-698/41606803</a:t>
            </a:r>
            <a:r>
              <a:rPr lang="en-IE" sz="1600" b="1" i="1" dirty="0"/>
              <a:t> </a:t>
            </a:r>
            <a:endParaRPr lang="fr-CH" sz="16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SIRT2 IC</a:t>
            </a:r>
            <a:r>
              <a:rPr lang="en-US" sz="1600" baseline="-25000" dirty="0" smtClean="0">
                <a:latin typeface="Cambria" panose="02040503050406030204" pitchFamily="18" charset="0"/>
              </a:rPr>
              <a:t>50</a:t>
            </a:r>
            <a:r>
              <a:rPr lang="en-US" sz="1600" dirty="0" smtClean="0">
                <a:latin typeface="Cambria" panose="02040503050406030204" pitchFamily="18" charset="0"/>
              </a:rPr>
              <a:t>68.7 </a:t>
            </a:r>
            <a:r>
              <a:rPr lang="en-US" sz="1600" dirty="0">
                <a:latin typeface="Cambria" panose="02040503050406030204" pitchFamily="18" charset="0"/>
              </a:rPr>
              <a:t>± </a:t>
            </a:r>
            <a:r>
              <a:rPr lang="en-US" sz="1600" dirty="0" smtClean="0">
                <a:latin typeface="Cambria" panose="02040503050406030204" pitchFamily="18" charset="0"/>
              </a:rPr>
              <a:t>11.0 </a:t>
            </a:r>
            <a:r>
              <a:rPr lang="en-US" sz="1600" dirty="0">
                <a:latin typeface="Cambria" panose="02040503050406030204" pitchFamily="18" charset="0"/>
              </a:rPr>
              <a:t>µM</a:t>
            </a:r>
          </a:p>
          <a:p>
            <a:pPr algn="ctr"/>
            <a:endParaRPr lang="fr-CH" sz="1600" dirty="0">
              <a:latin typeface="Cambria" panose="02040503050406030204" pitchFamily="18" charset="0"/>
            </a:endParaRPr>
          </a:p>
          <a:p>
            <a:pPr algn="ctr"/>
            <a:endParaRPr lang="fr-CH" sz="1600" dirty="0">
              <a:latin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83768" y="5501550"/>
            <a:ext cx="5009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Compound </a:t>
            </a:r>
            <a:r>
              <a:rPr lang="fr-CH" sz="1600" b="1" dirty="0" smtClean="0">
                <a:latin typeface="Cambria" panose="02040503050406030204" pitchFamily="18" charset="0"/>
              </a:rPr>
              <a:t>97</a:t>
            </a:r>
            <a:endParaRPr lang="fr-CH" sz="1600" b="1" dirty="0">
              <a:latin typeface="Cambria" panose="02040503050406030204" pitchFamily="18" charset="0"/>
            </a:endParaRPr>
          </a:p>
          <a:p>
            <a:pPr algn="ctr"/>
            <a:r>
              <a:rPr lang="fr-CH" sz="1600" i="1" dirty="0" smtClean="0">
                <a:latin typeface="Cambria" panose="02040503050406030204" pitchFamily="18" charset="0"/>
              </a:rPr>
              <a:t>AH-487/41657829</a:t>
            </a:r>
            <a:endParaRPr lang="fr-CH" sz="1600" i="1" dirty="0">
              <a:latin typeface="Cambria" panose="02040503050406030204" pitchFamily="18" charset="0"/>
            </a:endParaRPr>
          </a:p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SIRT2 IC</a:t>
            </a:r>
            <a:r>
              <a:rPr lang="en-US" sz="1600" baseline="-25000" dirty="0" smtClean="0">
                <a:latin typeface="Cambria" panose="02040503050406030204" pitchFamily="18" charset="0"/>
              </a:rPr>
              <a:t>50</a:t>
            </a:r>
            <a:r>
              <a:rPr lang="en-US" sz="1600" dirty="0" smtClean="0">
                <a:latin typeface="Cambria" panose="02040503050406030204" pitchFamily="18" charset="0"/>
              </a:rPr>
              <a:t>37.7 </a:t>
            </a:r>
            <a:r>
              <a:rPr lang="en-US" sz="1600" dirty="0">
                <a:latin typeface="Cambria" panose="02040503050406030204" pitchFamily="18" charset="0"/>
              </a:rPr>
              <a:t>± </a:t>
            </a:r>
            <a:r>
              <a:rPr lang="en-US" sz="1600" dirty="0" smtClean="0">
                <a:latin typeface="Cambria" panose="02040503050406030204" pitchFamily="18" charset="0"/>
              </a:rPr>
              <a:t>1.1 </a:t>
            </a:r>
            <a:r>
              <a:rPr lang="en-US" sz="1600" dirty="0">
                <a:latin typeface="Cambria" panose="02040503050406030204" pitchFamily="18" charset="0"/>
              </a:rPr>
              <a:t>µM</a:t>
            </a:r>
          </a:p>
          <a:p>
            <a:pPr algn="ctr"/>
            <a:endParaRPr lang="fr-CH" sz="1600" dirty="0">
              <a:latin typeface="Cambria" panose="02040503050406030204" pitchFamily="18" charset="0"/>
            </a:endParaRPr>
          </a:p>
          <a:p>
            <a:pPr algn="ctr"/>
            <a:endParaRPr lang="fr-CH" sz="1600" dirty="0">
              <a:latin typeface="Cambria" panose="0204050305040603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612576" y="3929452"/>
            <a:ext cx="382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Compound 10</a:t>
            </a:r>
            <a:r>
              <a:rPr lang="fr-CH" sz="1600" b="1" dirty="0" smtClean="0">
                <a:latin typeface="Cambria" panose="02040503050406030204" pitchFamily="18" charset="0"/>
              </a:rPr>
              <a:t>6</a:t>
            </a:r>
            <a:endParaRPr lang="fr-CH" sz="1600" b="1" dirty="0">
              <a:latin typeface="Cambria" panose="02040503050406030204" pitchFamily="18" charset="0"/>
            </a:endParaRPr>
          </a:p>
          <a:p>
            <a:pPr algn="ctr"/>
            <a:r>
              <a:rPr lang="fr-CH" sz="1600" i="1" dirty="0">
                <a:latin typeface="Cambria" panose="02040503050406030204" pitchFamily="18" charset="0"/>
              </a:rPr>
              <a:t>AN-698/41890199</a:t>
            </a:r>
          </a:p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SIRT2 IC</a:t>
            </a:r>
            <a:r>
              <a:rPr lang="en-US" sz="1600" baseline="-25000" dirty="0" smtClean="0">
                <a:latin typeface="Cambria" panose="02040503050406030204" pitchFamily="18" charset="0"/>
              </a:rPr>
              <a:t>50</a:t>
            </a:r>
            <a:r>
              <a:rPr lang="en-US" sz="1600" dirty="0" smtClean="0">
                <a:latin typeface="Cambria" panose="02040503050406030204" pitchFamily="18" charset="0"/>
              </a:rPr>
              <a:t>38.8 </a:t>
            </a:r>
            <a:r>
              <a:rPr lang="en-US" sz="1600" dirty="0">
                <a:latin typeface="Cambria" panose="02040503050406030204" pitchFamily="18" charset="0"/>
              </a:rPr>
              <a:t>± </a:t>
            </a:r>
            <a:r>
              <a:rPr lang="en-US" sz="1600" dirty="0" smtClean="0">
                <a:latin typeface="Cambria" panose="02040503050406030204" pitchFamily="18" charset="0"/>
              </a:rPr>
              <a:t>2.9 </a:t>
            </a:r>
            <a:r>
              <a:rPr lang="en-US" sz="1600" dirty="0">
                <a:latin typeface="Cambria" panose="02040503050406030204" pitchFamily="18" charset="0"/>
              </a:rPr>
              <a:t>µM</a:t>
            </a:r>
          </a:p>
          <a:p>
            <a:pPr algn="ctr"/>
            <a:endParaRPr lang="fr-CH" sz="1600" dirty="0">
              <a:latin typeface="Cambria" panose="02040503050406030204" pitchFamily="18" charset="0"/>
            </a:endParaRPr>
          </a:p>
          <a:p>
            <a:pPr algn="ctr"/>
            <a:endParaRPr lang="fr-CH" sz="1600" dirty="0">
              <a:latin typeface="Cambria" panose="02040503050406030204" pitchFamily="18" charset="0"/>
            </a:endParaRPr>
          </a:p>
        </p:txBody>
      </p:sp>
      <p:sp>
        <p:nvSpPr>
          <p:cNvPr id="48" name="Flèche vers le bas 155"/>
          <p:cNvSpPr/>
          <p:nvPr/>
        </p:nvSpPr>
        <p:spPr>
          <a:xfrm rot="3108664">
            <a:off x="2397320" y="2166544"/>
            <a:ext cx="638453" cy="760767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Flèche vers le bas 156"/>
          <p:cNvSpPr/>
          <p:nvPr/>
        </p:nvSpPr>
        <p:spPr>
          <a:xfrm rot="18338892">
            <a:off x="6557371" y="2301731"/>
            <a:ext cx="638453" cy="760767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ZoneTexte 280"/>
          <p:cNvSpPr txBox="1"/>
          <p:nvPr/>
        </p:nvSpPr>
        <p:spPr>
          <a:xfrm>
            <a:off x="6300192" y="1085835"/>
            <a:ext cx="281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SMART string substructure </a:t>
            </a:r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search in SPECs database </a:t>
            </a: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identified 65 compounds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9" t="66669" r="28217" b="10647"/>
          <a:stretch/>
        </p:blipFill>
        <p:spPr bwMode="auto">
          <a:xfrm>
            <a:off x="3203848" y="4221088"/>
            <a:ext cx="2585646" cy="127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t="8805" r="37812" b="62031"/>
          <a:stretch/>
        </p:blipFill>
        <p:spPr bwMode="auto">
          <a:xfrm>
            <a:off x="3143968" y="836712"/>
            <a:ext cx="3063052" cy="16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39811" r="27134" b="31559"/>
          <a:stretch/>
        </p:blipFill>
        <p:spPr bwMode="auto">
          <a:xfrm>
            <a:off x="57704" y="2262278"/>
            <a:ext cx="2732506" cy="16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51242" r="39848" b="20436"/>
          <a:stretch/>
        </p:blipFill>
        <p:spPr bwMode="auto">
          <a:xfrm>
            <a:off x="6242278" y="2836153"/>
            <a:ext cx="2650202" cy="15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44408" y="2682114"/>
            <a:ext cx="216024" cy="48109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0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Europ. J. Pharm. Sci. (</a:t>
            </a:r>
            <a:r>
              <a:rPr lang="it-IT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4" grpId="0"/>
      <p:bldP spid="47" grpId="0"/>
      <p:bldP spid="48" grpId="0" animBg="1"/>
      <p:bldP spid="49" grpId="0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1" name="ZoneTexte 4"/>
          <p:cNvSpPr txBox="1"/>
          <p:nvPr/>
        </p:nvSpPr>
        <p:spPr>
          <a:xfrm>
            <a:off x="467543" y="906194"/>
            <a:ext cx="8676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Permeability &amp;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etabolism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prediction 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using </a:t>
            </a:r>
            <a:r>
              <a:rPr lang="en-US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VolSurf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+ (Molecular Discovery®):</a:t>
            </a:r>
          </a:p>
        </p:txBody>
      </p:sp>
      <p:graphicFrame>
        <p:nvGraphicFramePr>
          <p:cNvPr id="53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22289"/>
              </p:ext>
            </p:extLst>
          </p:nvPr>
        </p:nvGraphicFramePr>
        <p:xfrm>
          <a:off x="771772" y="1600950"/>
          <a:ext cx="6032476" cy="1051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2109"/>
                <a:gridCol w="887180"/>
                <a:gridCol w="1022690"/>
                <a:gridCol w="797995"/>
                <a:gridCol w="1472502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Compounds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</a:rPr>
                        <a:t>MW (Da)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CACO2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LogBB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MetStab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smtClean="0"/>
                        <a:t>CYP3A4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fr-CH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449.2</a:t>
                      </a:r>
                      <a:endParaRPr lang="fr-CH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-0.5</a:t>
                      </a:r>
                      <a:endParaRPr lang="fr-CH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-1.4</a:t>
                      </a:r>
                      <a:endParaRPr lang="fr-CH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</a:rPr>
                        <a:t>84.1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</a:rPr>
                        <a:t>97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346.7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0.2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-0.04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</a:rPr>
                        <a:t>65.1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effectLst/>
                        </a:rPr>
                        <a:t>106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363.5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1.0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0.5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</a:rPr>
                        <a:t>27.6</a:t>
                      </a:r>
                      <a:endParaRPr lang="fr-CH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effectLst/>
                        </a:rPr>
                        <a:t>107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399.9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0.8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0.4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</a:rPr>
                        <a:t>29.2</a:t>
                      </a:r>
                      <a:endParaRPr lang="fr-CH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</a:tr>
            </a:tbl>
          </a:graphicData>
        </a:graphic>
      </p:graphicFrame>
      <p:grpSp>
        <p:nvGrpSpPr>
          <p:cNvPr id="54" name="Groupe 11"/>
          <p:cNvGrpSpPr/>
          <p:nvPr/>
        </p:nvGrpSpPr>
        <p:grpSpPr>
          <a:xfrm>
            <a:off x="6840252" y="2825672"/>
            <a:ext cx="1620180" cy="1679302"/>
            <a:chOff x="106704" y="14991094"/>
            <a:chExt cx="3984283" cy="4508168"/>
          </a:xfrm>
        </p:grpSpPr>
        <p:pic>
          <p:nvPicPr>
            <p:cNvPr id="55" name="Picture 1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04" y="14991094"/>
              <a:ext cx="3984283" cy="450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lèche droite 13"/>
            <p:cNvSpPr/>
            <p:nvPr/>
          </p:nvSpPr>
          <p:spPr>
            <a:xfrm rot="5400000">
              <a:off x="627775" y="16860421"/>
              <a:ext cx="468874" cy="42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7" name="Flèche droite 14"/>
            <p:cNvSpPr/>
            <p:nvPr/>
          </p:nvSpPr>
          <p:spPr>
            <a:xfrm rot="5400000">
              <a:off x="3109214" y="16747437"/>
              <a:ext cx="468874" cy="42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aphicFrame>
        <p:nvGraphicFramePr>
          <p:cNvPr id="58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78833"/>
              </p:ext>
            </p:extLst>
          </p:nvPr>
        </p:nvGraphicFramePr>
        <p:xfrm>
          <a:off x="539552" y="4581128"/>
          <a:ext cx="8229601" cy="1261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52421"/>
                <a:gridCol w="1422075"/>
                <a:gridCol w="1466515"/>
                <a:gridCol w="1422075"/>
                <a:gridCol w="1466515"/>
              </a:tblGrid>
              <a:tr h="192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effectLst/>
                        </a:rPr>
                        <a:t>Compounds</a:t>
                      </a:r>
                      <a:endParaRPr lang="fr-CH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b="1" dirty="0" smtClean="0">
                          <a:effectLst/>
                        </a:rPr>
                        <a:t>HDM-PAMPA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b="1" dirty="0">
                          <a:effectLst/>
                        </a:rPr>
                        <a:t>PAMPA-BBB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err="1">
                          <a:effectLst/>
                        </a:rPr>
                        <a:t>P</a:t>
                      </a:r>
                      <a:r>
                        <a:rPr lang="en-IE" sz="1200" baseline="-25000" dirty="0" err="1">
                          <a:effectLst/>
                        </a:rPr>
                        <a:t>e</a:t>
                      </a:r>
                      <a:r>
                        <a:rPr lang="en-IE" sz="1200" dirty="0">
                          <a:effectLst/>
                        </a:rPr>
                        <a:t> (10</a:t>
                      </a:r>
                      <a:r>
                        <a:rPr lang="en-IE" sz="1200" baseline="30000" dirty="0">
                          <a:effectLst/>
                        </a:rPr>
                        <a:t>-6</a:t>
                      </a:r>
                      <a:r>
                        <a:rPr lang="en-IE" sz="1200" dirty="0">
                          <a:effectLst/>
                        </a:rPr>
                        <a:t> cm/s)</a:t>
                      </a:r>
                      <a:endParaRPr lang="fr-CH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Classification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err="1">
                          <a:effectLst/>
                        </a:rPr>
                        <a:t>P</a:t>
                      </a:r>
                      <a:r>
                        <a:rPr lang="en-IE" sz="1200" baseline="-25000" dirty="0" err="1">
                          <a:effectLst/>
                        </a:rPr>
                        <a:t>e</a:t>
                      </a:r>
                      <a:r>
                        <a:rPr lang="en-IE" sz="1200" dirty="0">
                          <a:effectLst/>
                        </a:rPr>
                        <a:t> (10</a:t>
                      </a:r>
                      <a:r>
                        <a:rPr lang="en-IE" sz="1200" baseline="30000" dirty="0">
                          <a:effectLst/>
                        </a:rPr>
                        <a:t>-6</a:t>
                      </a:r>
                      <a:r>
                        <a:rPr lang="en-IE" sz="1200" dirty="0">
                          <a:effectLst/>
                        </a:rPr>
                        <a:t> cm/s)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</a:rPr>
                        <a:t>Classification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&lt; 2</a:t>
                      </a:r>
                      <a:endParaRPr lang="fr-CH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>
                          <a:effectLst/>
                        </a:rPr>
                        <a:t>GIT -</a:t>
                      </a:r>
                      <a:endParaRPr lang="fr-CH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&lt; 3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>
                          <a:effectLst/>
                        </a:rPr>
                        <a:t>CNS -</a:t>
                      </a:r>
                      <a:endParaRPr lang="fr-CH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effectLst/>
                        </a:rPr>
                        <a:t>97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F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46.4 ± 3.1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F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GIT +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F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12.1 ± 2.8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F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CNS +</a:t>
                      </a:r>
                      <a:endParaRPr lang="fr-CH" sz="12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FDF1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effectLst/>
                        </a:rPr>
                        <a:t>106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&lt; 2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GIT -</a:t>
                      </a:r>
                      <a:endParaRPr lang="fr-CH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&lt; 3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CNS -</a:t>
                      </a:r>
                      <a:endParaRPr lang="fr-CH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effectLst/>
                        </a:rPr>
                        <a:t>107 </a:t>
                      </a:r>
                      <a:endParaRPr lang="fr-CH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&lt; 2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GIT -</a:t>
                      </a:r>
                      <a:endParaRPr lang="fr-CH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&lt; 3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CNS -</a:t>
                      </a:r>
                      <a:endParaRPr lang="fr-CH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D6CE"/>
                    </a:solidFill>
                  </a:tcPr>
                </a:tc>
              </a:tr>
            </a:tbl>
          </a:graphicData>
        </a:graphic>
      </p:graphicFrame>
      <p:sp>
        <p:nvSpPr>
          <p:cNvPr id="59" name="ZoneTexte 6"/>
          <p:cNvSpPr txBox="1"/>
          <p:nvPr/>
        </p:nvSpPr>
        <p:spPr>
          <a:xfrm>
            <a:off x="467544" y="3425225"/>
            <a:ext cx="676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>
                <a:latin typeface="Cambria" panose="02040503050406030204" pitchFamily="18" charset="0"/>
              </a:rPr>
              <a:t>P</a:t>
            </a:r>
            <a:r>
              <a:rPr lang="it-IT" dirty="0" smtClean="0">
                <a:latin typeface="Cambria" panose="02040503050406030204" pitchFamily="18" charset="0"/>
              </a:rPr>
              <a:t>arallel </a:t>
            </a:r>
            <a:r>
              <a:rPr lang="it-IT" dirty="0">
                <a:latin typeface="Cambria" panose="02040503050406030204" pitchFamily="18" charset="0"/>
              </a:rPr>
              <a:t>A</a:t>
            </a:r>
            <a:r>
              <a:rPr lang="it-IT" dirty="0" smtClean="0">
                <a:latin typeface="Cambria" panose="02040503050406030204" pitchFamily="18" charset="0"/>
              </a:rPr>
              <a:t>rtificial </a:t>
            </a:r>
            <a:r>
              <a:rPr lang="it-IT" dirty="0">
                <a:latin typeface="Cambria" panose="02040503050406030204" pitchFamily="18" charset="0"/>
              </a:rPr>
              <a:t>M</a:t>
            </a:r>
            <a:r>
              <a:rPr lang="it-IT" dirty="0" smtClean="0">
                <a:latin typeface="Cambria" panose="02040503050406030204" pitchFamily="18" charset="0"/>
              </a:rPr>
              <a:t>embrane Permeability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ssays (PAMPA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): (passive  permeation)</a:t>
            </a:r>
            <a:endParaRPr lang="en-US" i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Europ. J. Pharm. Sci. (</a:t>
            </a:r>
            <a:r>
              <a:rPr lang="it-IT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24825" y="2156246"/>
            <a:ext cx="2104871" cy="868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74359"/>
              </p:ext>
            </p:extLst>
          </p:nvPr>
        </p:nvGraphicFramePr>
        <p:xfrm>
          <a:off x="1230709" y="1124744"/>
          <a:ext cx="679767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CS ChemDraw Drawing" r:id="rId4" imgW="6798240" imgH="1679760" progId="ChemDraw.Document.6.0">
                  <p:embed/>
                </p:oleObj>
              </mc:Choice>
              <mc:Fallback>
                <p:oleObj name="CS ChemDraw Drawing" r:id="rId4" imgW="6798240" imgH="1679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0709" y="1124744"/>
                        <a:ext cx="6797675" cy="167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118" name="Picture 5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b="11353"/>
          <a:stretch/>
        </p:blipFill>
        <p:spPr bwMode="auto">
          <a:xfrm>
            <a:off x="2283221" y="4031143"/>
            <a:ext cx="4577557" cy="229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342900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ambria" panose="02040503050406030204" pitchFamily="18" charset="0"/>
                <a:ea typeface="Calibri"/>
              </a:rPr>
              <a:t>97</a:t>
            </a:r>
            <a:r>
              <a:rPr lang="en-US" dirty="0" smtClean="0">
                <a:latin typeface="Cambria" panose="02040503050406030204" pitchFamily="18" charset="0"/>
                <a:ea typeface="Calibri"/>
              </a:rPr>
              <a:t> has the lowest cytotoxicity in </a:t>
            </a:r>
            <a:r>
              <a:rPr lang="en-US" dirty="0">
                <a:latin typeface="Cambria" panose="02040503050406030204" pitchFamily="18" charset="0"/>
                <a:ea typeface="Calibri"/>
              </a:rPr>
              <a:t>human cell </a:t>
            </a:r>
            <a:r>
              <a:rPr lang="en-US" dirty="0" smtClean="0">
                <a:latin typeface="Cambria" panose="02040503050406030204" pitchFamily="18" charset="0"/>
                <a:ea typeface="Calibri"/>
              </a:rPr>
              <a:t>lines (Hela, HEK293, 48h)</a:t>
            </a:r>
            <a:endParaRPr lang="fr-CH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61890" y="2747857"/>
            <a:ext cx="1541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Good PK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09527" y="2736824"/>
            <a:ext cx="1541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Poor PK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3836" y="2736824"/>
            <a:ext cx="1541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Poor PK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Document 21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9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7631" y="2217237"/>
            <a:ext cx="936104" cy="1926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4277866" y="2204864"/>
            <a:ext cx="936104" cy="1926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6715121" y="2204864"/>
            <a:ext cx="936104" cy="1926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313871" y="4653135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/>
                <a:ea typeface="Calibri"/>
              </a:rPr>
              <a:t>Crystal </a:t>
            </a:r>
            <a:r>
              <a:rPr lang="en-US" dirty="0">
                <a:latin typeface="Times New Roman"/>
                <a:ea typeface="Calibri"/>
              </a:rPr>
              <a:t>violet </a:t>
            </a:r>
            <a:endParaRPr lang="en-US" dirty="0" smtClean="0">
              <a:latin typeface="Times New Roman"/>
              <a:ea typeface="Calibri"/>
            </a:endParaRPr>
          </a:p>
          <a:p>
            <a:pPr algn="ctr"/>
            <a:r>
              <a:rPr lang="en-US" dirty="0">
                <a:latin typeface="Times New Roman"/>
                <a:ea typeface="Calibri"/>
              </a:rPr>
              <a:t>s</a:t>
            </a:r>
            <a:r>
              <a:rPr lang="en-US" dirty="0" smtClean="0">
                <a:latin typeface="Times New Roman"/>
                <a:ea typeface="Calibri"/>
              </a:rPr>
              <a:t>taining method</a:t>
            </a:r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0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Europ. J. Pharm. Sci. (</a:t>
            </a:r>
            <a:r>
              <a:rPr lang="it-IT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6791" y="2395806"/>
            <a:ext cx="1985049" cy="3851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3579474" y="2376590"/>
            <a:ext cx="1985049" cy="3851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/>
          <p:cNvSpPr/>
          <p:nvPr/>
        </p:nvSpPr>
        <p:spPr>
          <a:xfrm>
            <a:off x="6043335" y="2376590"/>
            <a:ext cx="1985049" cy="3851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9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8" grpId="0"/>
      <p:bldP spid="19" grpId="0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r="11324"/>
          <a:stretch/>
        </p:blipFill>
        <p:spPr>
          <a:xfrm>
            <a:off x="-36511" y="1369880"/>
            <a:ext cx="9180512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r="11324"/>
          <a:stretch/>
        </p:blipFill>
        <p:spPr>
          <a:xfrm>
            <a:off x="-36511" y="1340768"/>
            <a:ext cx="9180512" cy="4572000"/>
          </a:xfrm>
          <a:prstGeom prst="rect">
            <a:avLst/>
          </a:prstGeom>
        </p:spPr>
      </p:pic>
      <p:sp>
        <p:nvSpPr>
          <p:cNvPr id="6" name="Flowchart: Document 5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280" y="2492896"/>
            <a:ext cx="149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Compound 97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79" b="39902"/>
          <a:stretch/>
        </p:blipFill>
        <p:spPr>
          <a:xfrm>
            <a:off x="6828992" y="1629504"/>
            <a:ext cx="2135496" cy="10074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285" y="1847726"/>
            <a:ext cx="743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SIRT1</a:t>
            </a:r>
          </a:p>
          <a:p>
            <a:r>
              <a:rPr lang="it-IT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SIRT2</a:t>
            </a:r>
          </a:p>
          <a:p>
            <a:endParaRPr lang="it-IT" sz="16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44639" y="5106670"/>
            <a:ext cx="679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NAD</a:t>
            </a:r>
            <a:r>
              <a:rPr lang="it-IT" sz="1600" b="1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+</a:t>
            </a:r>
            <a:endParaRPr lang="it-IT" sz="1600" b="1" baseline="30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9460280">
            <a:off x="2965316" y="2902693"/>
            <a:ext cx="1166127" cy="3862631"/>
          </a:xfrm>
          <a:prstGeom prst="leftBrace">
            <a:avLst>
              <a:gd name="adj1" fmla="val 8333"/>
              <a:gd name="adj2" fmla="val 508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173253" y="1950328"/>
            <a:ext cx="182880" cy="182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/>
          <p:cNvSpPr/>
          <p:nvPr/>
        </p:nvSpPr>
        <p:spPr>
          <a:xfrm>
            <a:off x="162682" y="2177017"/>
            <a:ext cx="182880" cy="1828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ZoneTexte 11"/>
          <p:cNvSpPr txBox="1"/>
          <p:nvPr/>
        </p:nvSpPr>
        <p:spPr>
          <a:xfrm>
            <a:off x="6671238" y="2763457"/>
            <a:ext cx="247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Uncompetitive inhibitor</a:t>
            </a:r>
          </a:p>
          <a:p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toward NAD</a:t>
            </a:r>
            <a:r>
              <a:rPr lang="it-IT" sz="1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(confirmed!)</a:t>
            </a:r>
            <a:endParaRPr lang="en-US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6"/>
          <p:cNvSpPr txBox="1"/>
          <p:nvPr/>
        </p:nvSpPr>
        <p:spPr>
          <a:xfrm>
            <a:off x="5652120" y="3339579"/>
            <a:ext cx="38054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         SIRT1 IC</a:t>
            </a:r>
            <a:r>
              <a:rPr lang="it-IT" sz="1600" baseline="-25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50</a:t>
            </a:r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34.4 </a:t>
            </a:r>
            <a:r>
              <a:rPr lang="en-US" sz="1600" dirty="0">
                <a:latin typeface="Cambria" panose="02040503050406030204" pitchFamily="18" charset="0"/>
              </a:rPr>
              <a:t>± 1.8</a:t>
            </a:r>
            <a:r>
              <a:rPr lang="el-GR" sz="1600" dirty="0">
                <a:latin typeface="Cambria" panose="02040503050406030204" pitchFamily="18" charset="0"/>
              </a:rPr>
              <a:t>μ</a:t>
            </a:r>
            <a:r>
              <a:rPr lang="fr-CH" sz="1600" dirty="0">
                <a:latin typeface="Cambria" panose="02040503050406030204" pitchFamily="18" charset="0"/>
              </a:rPr>
              <a:t>M</a:t>
            </a:r>
            <a:endParaRPr lang="it-IT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           SIRT2 IC</a:t>
            </a:r>
            <a:r>
              <a:rPr lang="it-IT" sz="1600" baseline="-25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50</a:t>
            </a:r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</a:rPr>
              <a:t>37.6 ± 0.5</a:t>
            </a:r>
            <a:r>
              <a:rPr lang="fr-CH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Cambria" panose="02040503050406030204" pitchFamily="18" charset="0"/>
              </a:rPr>
              <a:t>μ</a:t>
            </a:r>
            <a:r>
              <a:rPr lang="fr-CH" sz="1600" dirty="0" smtClean="0">
                <a:latin typeface="Cambria" panose="02040503050406030204" pitchFamily="18" charset="0"/>
              </a:rPr>
              <a:t>M</a:t>
            </a:r>
          </a:p>
          <a:p>
            <a:pPr algn="ctr"/>
            <a:endParaRPr lang="fr-CH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fr-CH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fr-CH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7664" y="1425987"/>
            <a:ext cx="5378285" cy="3344743"/>
            <a:chOff x="1547664" y="1425987"/>
            <a:chExt cx="5378285" cy="3344743"/>
          </a:xfrm>
        </p:grpSpPr>
        <p:sp>
          <p:nvSpPr>
            <p:cNvPr id="2" name="TextBox 1"/>
            <p:cNvSpPr txBox="1"/>
            <p:nvPr/>
          </p:nvSpPr>
          <p:spPr>
            <a:xfrm>
              <a:off x="6154584" y="3933056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I93/I270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28359" y="4509120"/>
              <a:ext cx="8819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L103/I279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28124" y="4478898"/>
              <a:ext cx="8290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F96/F279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6096" y="1556792"/>
              <a:ext cx="8819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L138/I316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1920" y="1871246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I69/I347</a:t>
              </a:r>
              <a:endParaRPr lang="it-IT" sz="1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14735" y="2924944"/>
              <a:ext cx="9124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F199/F297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9407" y="3679538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A85/A262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3688" y="3284984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H187/</a:t>
              </a:r>
              <a:r>
                <a:rPr lang="it-IT" sz="1100" b="1" dirty="0">
                  <a:latin typeface="Cambria" panose="02040503050406030204" pitchFamily="18" charset="0"/>
                </a:rPr>
                <a:t>H363/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39752" y="4175502"/>
              <a:ext cx="950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Q167/Q345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94223" y="1425987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I232/I411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47664" y="2015262"/>
              <a:ext cx="9348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V233/V412</a:t>
              </a:r>
              <a:endParaRPr lang="it-IT" sz="11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660232" y="5868561"/>
            <a:ext cx="2315008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10ns MD simulations</a:t>
            </a:r>
            <a:endParaRPr lang="en-US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Europ. J. Pharm. Sci. (</a:t>
            </a:r>
            <a:r>
              <a:rPr lang="it-IT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013" y="3212976"/>
            <a:ext cx="2472763" cy="674494"/>
            <a:chOff x="346554" y="3402578"/>
            <a:chExt cx="2472763" cy="674494"/>
          </a:xfrm>
        </p:grpSpPr>
        <p:sp>
          <p:nvSpPr>
            <p:cNvPr id="39" name="ZoneTexte 11"/>
            <p:cNvSpPr txBox="1"/>
            <p:nvPr/>
          </p:nvSpPr>
          <p:spPr>
            <a:xfrm>
              <a:off x="346554" y="3738518"/>
              <a:ext cx="2472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C-subpocket</a:t>
              </a:r>
              <a:endParaRPr lang="en-US" sz="160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391402" y="3402578"/>
              <a:ext cx="733090" cy="3359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44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11586"/>
          <a:stretch/>
        </p:blipFill>
        <p:spPr>
          <a:xfrm>
            <a:off x="-4389" y="1395198"/>
            <a:ext cx="9144001" cy="4572000"/>
          </a:xfrm>
          <a:prstGeom prst="rect">
            <a:avLst/>
          </a:prstGeom>
        </p:spPr>
      </p:pic>
      <p:sp>
        <p:nvSpPr>
          <p:cNvPr id="3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008" y="6374377"/>
            <a:ext cx="3721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preparation</a:t>
            </a:r>
          </a:p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Martel et al, 2013,  </a:t>
            </a:r>
            <a:r>
              <a:rPr lang="en-US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J. Pharm. Sci.,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48: </a:t>
            </a:r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6" r="11233"/>
          <a:stretch/>
        </p:blipFill>
        <p:spPr>
          <a:xfrm>
            <a:off x="1001485" y="1378948"/>
            <a:ext cx="8165781" cy="4572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0528" y="3187110"/>
            <a:ext cx="3175898" cy="3482250"/>
            <a:chOff x="-144016" y="3115102"/>
            <a:chExt cx="3175898" cy="3482250"/>
          </a:xfrm>
        </p:grpSpPr>
        <p:pic>
          <p:nvPicPr>
            <p:cNvPr id="9" name="Picture 4" descr="http://www.riken.jp/zhangiru/images/Virtual-screening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8" t="31206" r="33555" b="27874"/>
            <a:stretch/>
          </p:blipFill>
          <p:spPr bwMode="auto">
            <a:xfrm>
              <a:off x="238002" y="3905449"/>
              <a:ext cx="2066254" cy="176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29"/>
            <p:cNvSpPr txBox="1"/>
            <p:nvPr/>
          </p:nvSpPr>
          <p:spPr>
            <a:xfrm>
              <a:off x="-144016" y="3115102"/>
              <a:ext cx="2771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Log P1000 database</a:t>
              </a:r>
            </a:p>
            <a:p>
              <a:pPr algn="ctr"/>
              <a:r>
                <a:rPr lang="en-US" sz="16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dirty="0" smtClean="0">
                  <a:latin typeface="Cambria" panose="02040503050406030204" pitchFamily="18" charset="0"/>
                </a:rPr>
                <a:t>576 compounds from ZINC</a:t>
              </a:r>
            </a:p>
            <a:p>
              <a:pPr algn="ctr"/>
              <a:r>
                <a:rPr lang="en-US" sz="16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selected </a:t>
              </a:r>
              <a:r>
                <a:rPr lang="en-US" sz="16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by diversity)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4948" y="5674022"/>
              <a:ext cx="179728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ZINC00243170</a:t>
              </a:r>
            </a:p>
            <a:p>
              <a:r>
                <a:rPr lang="it-IT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Compound 205</a:t>
              </a:r>
              <a:endParaRPr lang="en-US" dirty="0">
                <a:latin typeface="Cambria" panose="02040503050406030204" pitchFamily="18" charset="0"/>
              </a:endParaRPr>
            </a:p>
            <a:p>
              <a:endParaRPr lang="it-IT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56184" y="4789735"/>
              <a:ext cx="1375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smtClean="0">
                  <a:latin typeface="Cambria" panose="02040503050406030204" pitchFamily="18" charset="0"/>
                </a:rPr>
                <a:t>SIRT1</a:t>
              </a:r>
            </a:p>
            <a:p>
              <a:r>
                <a:rPr lang="it-IT" sz="1600" dirty="0" smtClean="0">
                  <a:latin typeface="Cambria" panose="02040503050406030204" pitchFamily="18" charset="0"/>
                </a:rPr>
                <a:t>(PDB ID 4I5I)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2" name="ZoneTexte 6"/>
          <p:cNvSpPr txBox="1"/>
          <p:nvPr/>
        </p:nvSpPr>
        <p:spPr>
          <a:xfrm>
            <a:off x="6156176" y="3318083"/>
            <a:ext cx="337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SIRT1 IC</a:t>
            </a:r>
            <a:r>
              <a:rPr lang="it-IT" sz="1600" baseline="-25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50</a:t>
            </a:r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19.7 </a:t>
            </a:r>
            <a:r>
              <a:rPr lang="en-US" sz="1600" dirty="0">
                <a:latin typeface="Cambria" panose="02040503050406030204" pitchFamily="18" charset="0"/>
              </a:rPr>
              <a:t>± </a:t>
            </a:r>
            <a:r>
              <a:rPr lang="en-US" sz="1600" dirty="0" smtClean="0">
                <a:latin typeface="Cambria" panose="02040503050406030204" pitchFamily="18" charset="0"/>
              </a:rPr>
              <a:t>1.2</a:t>
            </a:r>
            <a:r>
              <a:rPr lang="el-GR" sz="1600" dirty="0" smtClean="0">
                <a:latin typeface="Cambria" panose="02040503050406030204" pitchFamily="18" charset="0"/>
              </a:rPr>
              <a:t>μ</a:t>
            </a:r>
            <a:r>
              <a:rPr lang="fr-CH" sz="1600" dirty="0" smtClean="0">
                <a:latin typeface="Cambria" panose="02040503050406030204" pitchFamily="18" charset="0"/>
              </a:rPr>
              <a:t>M</a:t>
            </a:r>
          </a:p>
          <a:p>
            <a:pPr algn="ctr"/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SIRT2  </a:t>
            </a:r>
            <a:r>
              <a:rPr lang="it-IT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IC</a:t>
            </a:r>
            <a:r>
              <a:rPr lang="it-IT" sz="1600" baseline="-25000" dirty="0">
                <a:latin typeface="Cambria" panose="02040503050406030204" pitchFamily="18" charset="0"/>
                <a:cs typeface="Times New Roman" panose="02020603050405020304" pitchFamily="18" charset="0"/>
              </a:rPr>
              <a:t>50</a:t>
            </a:r>
            <a:r>
              <a:rPr lang="it-IT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13.1 </a:t>
            </a:r>
            <a:r>
              <a:rPr lang="en-US" sz="1600" dirty="0">
                <a:latin typeface="Cambria" panose="02040503050406030204" pitchFamily="18" charset="0"/>
              </a:rPr>
              <a:t>± 1</a:t>
            </a:r>
            <a:r>
              <a:rPr lang="en-US" sz="1600" dirty="0" smtClean="0">
                <a:latin typeface="Cambria" panose="02040503050406030204" pitchFamily="18" charset="0"/>
              </a:rPr>
              <a:t>.6</a:t>
            </a:r>
            <a:r>
              <a:rPr lang="el-GR" sz="1600" dirty="0" smtClean="0">
                <a:latin typeface="Cambria" panose="02040503050406030204" pitchFamily="18" charset="0"/>
              </a:rPr>
              <a:t>μ</a:t>
            </a:r>
            <a:r>
              <a:rPr lang="fr-CH" sz="1600" dirty="0">
                <a:latin typeface="Cambria" panose="02040503050406030204" pitchFamily="18" charset="0"/>
              </a:rPr>
              <a:t>M</a:t>
            </a:r>
            <a:endParaRPr lang="it-IT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1365" y="2492896"/>
            <a:ext cx="1616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Compound </a:t>
            </a:r>
            <a:r>
              <a:rPr lang="it-IT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205</a:t>
            </a:r>
            <a:endParaRPr lang="it-IT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1"/>
          <p:cNvSpPr txBox="1"/>
          <p:nvPr/>
        </p:nvSpPr>
        <p:spPr>
          <a:xfrm>
            <a:off x="6671238" y="2763457"/>
            <a:ext cx="247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Uncompetitive inhibitor</a:t>
            </a:r>
          </a:p>
          <a:p>
            <a:r>
              <a:rPr lang="it-IT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toward NAD</a:t>
            </a:r>
            <a:r>
              <a:rPr lang="it-IT" sz="1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it-IT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confirmed</a:t>
            </a:r>
            <a:r>
              <a:rPr lang="it-IT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!)</a:t>
            </a:r>
            <a:endParaRPr lang="en-US" sz="1600" baseline="30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43"/>
          <a:stretch/>
        </p:blipFill>
        <p:spPr bwMode="auto">
          <a:xfrm>
            <a:off x="6804248" y="1628799"/>
            <a:ext cx="2024511" cy="9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Document 1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3285" y="1847726"/>
            <a:ext cx="743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SIRT1</a:t>
            </a:r>
          </a:p>
          <a:p>
            <a:r>
              <a:rPr lang="it-IT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SIRT2</a:t>
            </a:r>
          </a:p>
          <a:p>
            <a:endParaRPr lang="it-IT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3253" y="1950328"/>
            <a:ext cx="182880" cy="182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/>
          <p:cNvSpPr/>
          <p:nvPr/>
        </p:nvSpPr>
        <p:spPr>
          <a:xfrm>
            <a:off x="162682" y="2177017"/>
            <a:ext cx="182880" cy="1828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31"/>
          <p:cNvSpPr/>
          <p:nvPr/>
        </p:nvSpPr>
        <p:spPr>
          <a:xfrm>
            <a:off x="3244639" y="5106670"/>
            <a:ext cx="679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NAD</a:t>
            </a:r>
            <a:r>
              <a:rPr lang="it-IT" sz="1600" b="1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+</a:t>
            </a:r>
            <a:endParaRPr lang="it-IT" sz="1600" b="1" baseline="30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 rot="19460280">
            <a:off x="2965316" y="2902693"/>
            <a:ext cx="1166127" cy="3862631"/>
          </a:xfrm>
          <a:prstGeom prst="leftBrace">
            <a:avLst>
              <a:gd name="adj1" fmla="val 8333"/>
              <a:gd name="adj2" fmla="val 508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oup 23"/>
          <p:cNvGrpSpPr/>
          <p:nvPr/>
        </p:nvGrpSpPr>
        <p:grpSpPr>
          <a:xfrm>
            <a:off x="1547664" y="1425987"/>
            <a:ext cx="5378285" cy="3344743"/>
            <a:chOff x="1547664" y="1425987"/>
            <a:chExt cx="5378285" cy="3344743"/>
          </a:xfrm>
        </p:grpSpPr>
        <p:sp>
          <p:nvSpPr>
            <p:cNvPr id="26" name="TextBox 25"/>
            <p:cNvSpPr txBox="1"/>
            <p:nvPr/>
          </p:nvSpPr>
          <p:spPr>
            <a:xfrm>
              <a:off x="6154584" y="3933056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I93/I270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28359" y="4509120"/>
              <a:ext cx="8819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L103/I279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8124" y="4478898"/>
              <a:ext cx="8290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F96/F279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36096" y="1556792"/>
              <a:ext cx="8819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L138/I316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51920" y="1871246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I69/I347</a:t>
              </a:r>
              <a:endParaRPr lang="it-IT" sz="11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14735" y="2924944"/>
              <a:ext cx="9124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F199/F297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69407" y="3679538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A85/A262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39752" y="4175502"/>
              <a:ext cx="950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Q167/Q345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94223" y="1425987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latin typeface="Cambria" panose="02040503050406030204" pitchFamily="18" charset="0"/>
                </a:rPr>
                <a:t>I232/I411</a:t>
              </a:r>
              <a:endParaRPr lang="it-IT" sz="1100" b="1" dirty="0">
                <a:latin typeface="Cambria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47664" y="2015262"/>
              <a:ext cx="9348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V233/V412</a:t>
              </a:r>
              <a:endParaRPr lang="it-IT" sz="1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24128" y="4173180"/>
            <a:ext cx="3312369" cy="739413"/>
            <a:chOff x="-900608" y="3165068"/>
            <a:chExt cx="3312369" cy="739413"/>
          </a:xfrm>
        </p:grpSpPr>
        <p:sp>
          <p:nvSpPr>
            <p:cNvPr id="44" name="ZoneTexte 11"/>
            <p:cNvSpPr txBox="1"/>
            <p:nvPr/>
          </p:nvSpPr>
          <p:spPr>
            <a:xfrm>
              <a:off x="467113" y="3565927"/>
              <a:ext cx="19446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C-subpocket</a:t>
              </a:r>
              <a:endParaRPr lang="en-US" sz="160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-900608" y="3165068"/>
              <a:ext cx="1344900" cy="5519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3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20" grpId="0"/>
      <p:bldP spid="27" grpId="0"/>
      <p:bldP spid="29" grpId="0" animBg="1"/>
      <p:bldP spid="30" grpId="0" animBg="1"/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ZoneTexte 4"/>
          <p:cNvSpPr txBox="1"/>
          <p:nvPr/>
        </p:nvSpPr>
        <p:spPr>
          <a:xfrm>
            <a:off x="611547" y="1004535"/>
            <a:ext cx="828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Angiogenesis is a process stimulated in cancer development</a:t>
            </a:r>
            <a:endParaRPr lang="en-US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</a:rPr>
              <a:t>SIRTs are able </a:t>
            </a:r>
            <a:r>
              <a:rPr lang="en-US" dirty="0">
                <a:latin typeface="Cambria" panose="02040503050406030204" pitchFamily="18" charset="0"/>
              </a:rPr>
              <a:t>to control angiogenesis during vascular growth 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</a:rPr>
              <a:t>Nicotinamide and </a:t>
            </a:r>
            <a:r>
              <a:rPr lang="en-US" dirty="0" err="1">
                <a:latin typeface="Cambria" panose="02040503050406030204" pitchFamily="18" charset="0"/>
              </a:rPr>
              <a:t>S</a:t>
            </a:r>
            <a:r>
              <a:rPr lang="en-US" dirty="0" err="1" smtClean="0">
                <a:latin typeface="Cambria" panose="02040503050406030204" pitchFamily="18" charset="0"/>
              </a:rPr>
              <a:t>irtinol</a:t>
            </a:r>
            <a:r>
              <a:rPr lang="en-US" dirty="0" smtClean="0">
                <a:latin typeface="Cambria" panose="02040503050406030204" pitchFamily="18" charset="0"/>
              </a:rPr>
              <a:t> inhibit HUVEC (</a:t>
            </a:r>
            <a:r>
              <a:rPr lang="en-US" dirty="0">
                <a:latin typeface="Cambria" panose="02040503050406030204" pitchFamily="18" charset="0"/>
              </a:rPr>
              <a:t>Human </a:t>
            </a:r>
            <a:r>
              <a:rPr lang="en-US" dirty="0" smtClean="0">
                <a:latin typeface="Cambria" panose="02040503050406030204" pitchFamily="18" charset="0"/>
              </a:rPr>
              <a:t>Umbilical Vein Endothelial </a:t>
            </a: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ells) </a:t>
            </a:r>
            <a:r>
              <a:rPr lang="en-US" dirty="0">
                <a:latin typeface="Cambria" panose="02040503050406030204" pitchFamily="18" charset="0"/>
              </a:rPr>
              <a:t>sprouting : </a:t>
            </a:r>
            <a:r>
              <a:rPr lang="en-US" dirty="0" smtClean="0">
                <a:latin typeface="Cambria" panose="02040503050406030204" pitchFamily="18" charset="0"/>
              </a:rPr>
              <a:t>anti-angiogenic effect</a:t>
            </a:r>
          </a:p>
        </p:txBody>
      </p:sp>
      <p:sp>
        <p:nvSpPr>
          <p:cNvPr id="27" name="ZoneTexte 6"/>
          <p:cNvSpPr txBox="1"/>
          <p:nvPr/>
        </p:nvSpPr>
        <p:spPr>
          <a:xfrm>
            <a:off x="1115616" y="6114782"/>
            <a:ext cx="262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HUVEC </a:t>
            </a:r>
            <a:r>
              <a:rPr lang="en-US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sprouting (day 3)</a:t>
            </a:r>
            <a:endParaRPr lang="en-US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560" y="2420888"/>
            <a:ext cx="496855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HUVEC 3D Fibrin Bead </a:t>
            </a:r>
            <a:r>
              <a:rPr lang="en-US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in vitro</a:t>
            </a:r>
            <a:r>
              <a:rPr lang="en-US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assay</a:t>
            </a:r>
          </a:p>
          <a:p>
            <a:pPr lvl="0" algn="just"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ecapitulates the essential  steps of angiogenesis </a:t>
            </a:r>
            <a:r>
              <a:rPr lang="en-US" dirty="0" smtClean="0">
                <a:latin typeface="Cambria" panose="02040503050406030204" pitchFamily="18" charset="0"/>
              </a:rPr>
              <a:t>including sprouting, migration,  alignment, proliferation, </a:t>
            </a:r>
            <a:r>
              <a:rPr lang="en-US" dirty="0">
                <a:latin typeface="Cambria" panose="02040503050406030204" pitchFamily="18" charset="0"/>
              </a:rPr>
              <a:t>tube </a:t>
            </a:r>
            <a:r>
              <a:rPr lang="en-US" dirty="0" smtClean="0">
                <a:latin typeface="Cambria" panose="02040503050406030204" pitchFamily="18" charset="0"/>
              </a:rPr>
              <a:t>formation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80112" y="2348880"/>
            <a:ext cx="3563888" cy="1702912"/>
            <a:chOff x="1097360" y="4004603"/>
            <a:chExt cx="3963800" cy="2248308"/>
          </a:xfrm>
        </p:grpSpPr>
        <p:sp>
          <p:nvSpPr>
            <p:cNvPr id="19" name="Rectangle 18"/>
            <p:cNvSpPr/>
            <p:nvPr/>
          </p:nvSpPr>
          <p:spPr>
            <a:xfrm rot="19933924">
              <a:off x="1954683" y="5272076"/>
              <a:ext cx="184111" cy="57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0000"/>
                      </a14:imgEffect>
                      <a14:imgEffect>
                        <a14:brightnessContrast bright="2000" contras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360" y="4255562"/>
              <a:ext cx="1612616" cy="157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1"/>
            <p:cNvSpPr txBox="1"/>
            <p:nvPr/>
          </p:nvSpPr>
          <p:spPr>
            <a:xfrm>
              <a:off x="2965056" y="5033864"/>
              <a:ext cx="2096104" cy="121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HUVEC</a:t>
              </a:r>
              <a:r>
                <a:rPr lang="fr-CH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CH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cells</a:t>
              </a:r>
              <a:r>
                <a:rPr lang="fr-CH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coated onto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cytodex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beads</a:t>
              </a:r>
              <a:endParaRPr lang="fr-CH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ZoneTexte 22"/>
            <p:cNvSpPr txBox="1"/>
            <p:nvPr/>
          </p:nvSpPr>
          <p:spPr>
            <a:xfrm>
              <a:off x="2893048" y="4588960"/>
              <a:ext cx="1584175" cy="48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Fibrin gels</a:t>
              </a:r>
              <a:endParaRPr lang="fr-CH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30514" y="4078834"/>
              <a:ext cx="1346431" cy="487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Fibroblasts</a:t>
              </a:r>
              <a:endParaRPr lang="fr-CH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Connecteur droit avec flèche 8"/>
            <p:cNvCxnSpPr/>
            <p:nvPr/>
          </p:nvCxnSpPr>
          <p:spPr>
            <a:xfrm flipH="1">
              <a:off x="2378991" y="4839089"/>
              <a:ext cx="514057" cy="30945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3"/>
            <p:cNvCxnSpPr/>
            <p:nvPr/>
          </p:nvCxnSpPr>
          <p:spPr>
            <a:xfrm flipH="1">
              <a:off x="2495973" y="5334756"/>
              <a:ext cx="469083" cy="21732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4"/>
            <p:cNvCxnSpPr/>
            <p:nvPr/>
          </p:nvCxnSpPr>
          <p:spPr>
            <a:xfrm flipH="1">
              <a:off x="2196672" y="4356711"/>
              <a:ext cx="582123" cy="41691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2"/>
            <p:cNvSpPr txBox="1"/>
            <p:nvPr/>
          </p:nvSpPr>
          <p:spPr>
            <a:xfrm>
              <a:off x="4337720" y="4004603"/>
              <a:ext cx="205460" cy="48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H" dirty="0"/>
            </a:p>
          </p:txBody>
        </p:sp>
      </p:grpSp>
      <p:pic>
        <p:nvPicPr>
          <p:cNvPr id="33" name="Image 19" descr=":m&amp;m short + fig.rtfd:Pasted Graphic.tiff"/>
          <p:cNvPicPr/>
          <p:nvPr/>
        </p:nvPicPr>
        <p:blipFill rotWithShape="1">
          <a:blip r:embed="rId5" cstate="print"/>
          <a:srcRect l="2534"/>
          <a:stretch/>
        </p:blipFill>
        <p:spPr bwMode="auto">
          <a:xfrm>
            <a:off x="1329343" y="3842077"/>
            <a:ext cx="4702275" cy="231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084168" y="4145166"/>
            <a:ext cx="2220188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jct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</a:p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</a:t>
            </a:r>
          </a:p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1"/>
          <p:cNvSpPr txBox="1"/>
          <p:nvPr/>
        </p:nvSpPr>
        <p:spPr>
          <a:xfrm>
            <a:off x="6084168" y="506664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extremity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ach: anchorage junction</a:t>
            </a:r>
          </a:p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98569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preparation</a:t>
            </a:r>
            <a:endParaRPr lang="pt-BR" sz="1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485274"/>
            <a:ext cx="3721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Potente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2007, Genes Dev, 21: 2644</a:t>
            </a:r>
          </a:p>
          <a:p>
            <a:r>
              <a:rPr lang="en-US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Nakatsu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J2007,  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 </a:t>
            </a:r>
            <a:r>
              <a:rPr lang="fr-F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3: 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ZoneTexte 4"/>
          <p:cNvSpPr txBox="1"/>
          <p:nvPr/>
        </p:nvSpPr>
        <p:spPr>
          <a:xfrm>
            <a:off x="611547" y="906194"/>
            <a:ext cx="813691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HUVEC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3D Fibrin Bead </a:t>
            </a:r>
            <a:r>
              <a:rPr lang="en-US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>
                <a:latin typeface="Cambria" panose="02040503050406030204" pitchFamily="18" charset="0"/>
                <a:cs typeface="Times New Roman" panose="02020603050405020304" pitchFamily="18" charset="0"/>
              </a:rPr>
              <a:t>vitro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assay:</a:t>
            </a:r>
            <a:r>
              <a:rPr lang="en-US" dirty="0">
                <a:latin typeface="Cambria" panose="02040503050406030204" pitchFamily="18" charset="0"/>
              </a:rPr>
              <a:t> the number of anchorage junctions/sphere </a:t>
            </a:r>
            <a:r>
              <a:rPr lang="en-US" dirty="0" smtClean="0">
                <a:latin typeface="Cambria" panose="02040503050406030204" pitchFamily="18" charset="0"/>
              </a:rPr>
              <a:t>and the </a:t>
            </a:r>
            <a:r>
              <a:rPr lang="en-US" dirty="0">
                <a:latin typeface="Cambria" panose="02040503050406030204" pitchFamily="18" charset="0"/>
              </a:rPr>
              <a:t>sprout length/sphere were </a:t>
            </a:r>
            <a:r>
              <a:rPr lang="en-US" dirty="0" smtClean="0">
                <a:latin typeface="Cambria" panose="02040503050406030204" pitchFamily="18" charset="0"/>
              </a:rPr>
              <a:t>quantified </a:t>
            </a:r>
            <a:r>
              <a:rPr lang="en-US" dirty="0">
                <a:latin typeface="Cambria" panose="02040503050406030204" pitchFamily="18" charset="0"/>
              </a:rPr>
              <a:t>to evaluate </a:t>
            </a:r>
            <a:r>
              <a:rPr lang="en-US" dirty="0" smtClean="0">
                <a:latin typeface="Cambria" panose="02040503050406030204" pitchFamily="18" charset="0"/>
              </a:rPr>
              <a:t>effects on angiogenesis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Anti-angiogenic activity of SIRT inhibitors in a dose-dependent manner, independent to SIRT isoform selectivity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/>
          <a:stretch/>
        </p:blipFill>
        <p:spPr>
          <a:xfrm>
            <a:off x="1619632" y="1916832"/>
            <a:ext cx="6336744" cy="3356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ImageJ software plugin (angiogenesis </a:t>
            </a:r>
            <a:r>
              <a:rPr lang="en-US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Prof. </a:t>
            </a:r>
            <a:r>
              <a:rPr lang="en-US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Carpentier</a:t>
            </a:r>
            <a:endParaRPr lang="pt-BR" sz="1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8569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preparation</a:t>
            </a:r>
            <a:endParaRPr lang="pt-BR" sz="1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0951" y="3477946"/>
            <a:ext cx="279217" cy="2880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6217579" y="3501008"/>
            <a:ext cx="190769" cy="2880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978006" y="3501008"/>
            <a:ext cx="279217" cy="2880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6093133" y="3501008"/>
            <a:ext cx="279217" cy="2880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1907704" y="4977028"/>
            <a:ext cx="279217" cy="18016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3995936" y="4986281"/>
            <a:ext cx="279217" cy="18016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6147061" y="4994958"/>
            <a:ext cx="279217" cy="18016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 rot="18577145">
            <a:off x="1893623" y="3463324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b="1" dirty="0" smtClean="0"/>
              <a:t>Ctrl</a:t>
            </a:r>
            <a:endParaRPr lang="it-IT" sz="700" b="1" dirty="0"/>
          </a:p>
        </p:txBody>
      </p:sp>
      <p:sp>
        <p:nvSpPr>
          <p:cNvPr id="22" name="TextBox 21"/>
          <p:cNvSpPr txBox="1"/>
          <p:nvPr/>
        </p:nvSpPr>
        <p:spPr>
          <a:xfrm rot="18577145">
            <a:off x="3957891" y="3464119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b="1" dirty="0" smtClean="0"/>
              <a:t>Ctrl</a:t>
            </a:r>
            <a:endParaRPr lang="it-IT" sz="700" b="1" dirty="0"/>
          </a:p>
        </p:txBody>
      </p:sp>
      <p:sp>
        <p:nvSpPr>
          <p:cNvPr id="24" name="TextBox 23"/>
          <p:cNvSpPr txBox="1"/>
          <p:nvPr/>
        </p:nvSpPr>
        <p:spPr>
          <a:xfrm rot="18577145">
            <a:off x="4036077" y="4957753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b="1" dirty="0" smtClean="0"/>
              <a:t>Ctrl</a:t>
            </a:r>
            <a:endParaRPr lang="it-IT" sz="700" b="1" dirty="0"/>
          </a:p>
        </p:txBody>
      </p:sp>
      <p:sp>
        <p:nvSpPr>
          <p:cNvPr id="25" name="TextBox 24"/>
          <p:cNvSpPr txBox="1"/>
          <p:nvPr/>
        </p:nvSpPr>
        <p:spPr>
          <a:xfrm rot="18577145">
            <a:off x="1977987" y="4951575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b="1" dirty="0" smtClean="0"/>
              <a:t>Ctrl</a:t>
            </a:r>
            <a:endParaRPr lang="it-IT" sz="700" b="1" dirty="0"/>
          </a:p>
        </p:txBody>
      </p:sp>
      <p:sp>
        <p:nvSpPr>
          <p:cNvPr id="26" name="TextBox 25"/>
          <p:cNvSpPr txBox="1"/>
          <p:nvPr/>
        </p:nvSpPr>
        <p:spPr>
          <a:xfrm rot="18577145">
            <a:off x="6165427" y="3457146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b="1" dirty="0" smtClean="0"/>
              <a:t>Ctrl</a:t>
            </a:r>
            <a:endParaRPr lang="it-IT" sz="700" b="1" dirty="0"/>
          </a:p>
        </p:txBody>
      </p:sp>
      <p:sp>
        <p:nvSpPr>
          <p:cNvPr id="27" name="TextBox 26"/>
          <p:cNvSpPr txBox="1"/>
          <p:nvPr/>
        </p:nvSpPr>
        <p:spPr>
          <a:xfrm rot="18577145">
            <a:off x="6163299" y="4946730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b="1" dirty="0" smtClean="0"/>
              <a:t>Ctrl</a:t>
            </a:r>
            <a:endParaRPr lang="it-IT" sz="700" b="1" dirty="0"/>
          </a:p>
        </p:txBody>
      </p:sp>
    </p:spTree>
    <p:extLst>
      <p:ext uri="{BB962C8B-B14F-4D97-AF65-F5344CB8AC3E}">
        <p14:creationId xmlns:p14="http://schemas.microsoft.com/office/powerpoint/2010/main" val="39299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ZoneTexte 4"/>
          <p:cNvSpPr txBox="1"/>
          <p:nvPr/>
        </p:nvSpPr>
        <p:spPr>
          <a:xfrm>
            <a:off x="611547" y="904071"/>
            <a:ext cx="84249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Foxo1 </a:t>
            </a: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is a mammalian transcription factor, reported as a critical regulator for vessel formation, </a:t>
            </a: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maturation, </a:t>
            </a: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and remodelling </a:t>
            </a:r>
            <a:endParaRPr lang="en-GB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SIRTs deacetylate Foxo1 </a:t>
            </a: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HUVEC cell lines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Cambria" panose="02040503050406030204" pitchFamily="18" charset="0"/>
              </a:rPr>
              <a:t>Reduction </a:t>
            </a:r>
            <a:r>
              <a:rPr lang="en-GB" dirty="0">
                <a:latin typeface="Cambria" panose="02040503050406030204" pitchFamily="18" charset="0"/>
              </a:rPr>
              <a:t>of </a:t>
            </a:r>
            <a:r>
              <a:rPr lang="en-GB" dirty="0" smtClean="0">
                <a:latin typeface="Cambria" panose="02040503050406030204" pitchFamily="18" charset="0"/>
              </a:rPr>
              <a:t>Foxo1-DNA </a:t>
            </a:r>
            <a:r>
              <a:rPr lang="en-GB" dirty="0">
                <a:latin typeface="Cambria" panose="02040503050406030204" pitchFamily="18" charset="0"/>
              </a:rPr>
              <a:t>binding has been </a:t>
            </a:r>
            <a:r>
              <a:rPr lang="en-GB" dirty="0" smtClean="0">
                <a:latin typeface="Cambria" panose="02040503050406030204" pitchFamily="18" charset="0"/>
              </a:rPr>
              <a:t>proven when Foxo1 </a:t>
            </a:r>
            <a:r>
              <a:rPr lang="en-GB" dirty="0">
                <a:latin typeface="Cambria" panose="02040503050406030204" pitchFamily="18" charset="0"/>
              </a:rPr>
              <a:t>is acetylated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latin typeface="Cambria" panose="02040503050406030204" pitchFamily="18" charset="0"/>
              </a:rPr>
              <a:t> </a:t>
            </a:r>
            <a:r>
              <a:rPr lang="en-GB" b="1" dirty="0" smtClean="0">
                <a:latin typeface="Cambria" panose="02040503050406030204" pitchFamily="18" charset="0"/>
              </a:rPr>
              <a:t>Is Foxo1-DNA </a:t>
            </a:r>
            <a:r>
              <a:rPr lang="en-GB" b="1" dirty="0">
                <a:latin typeface="Cambria" panose="02040503050406030204" pitchFamily="18" charset="0"/>
              </a:rPr>
              <a:t>binding </a:t>
            </a:r>
            <a:r>
              <a:rPr lang="en-GB" b="1" dirty="0" smtClean="0">
                <a:latin typeface="Cambria" panose="02040503050406030204" pitchFamily="18" charset="0"/>
              </a:rPr>
              <a:t>reduced </a:t>
            </a:r>
            <a:r>
              <a:rPr lang="en-GB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lang="en-GB" b="1" dirty="0" smtClean="0">
                <a:latin typeface="Cambria" panose="02040503050406030204" pitchFamily="18" charset="0"/>
              </a:rPr>
              <a:t>presence </a:t>
            </a:r>
            <a:r>
              <a:rPr lang="en-GB" b="1" dirty="0">
                <a:latin typeface="Cambria" panose="02040503050406030204" pitchFamily="18" charset="0"/>
              </a:rPr>
              <a:t>of SIRT </a:t>
            </a:r>
            <a:r>
              <a:rPr lang="en-GB" b="1" dirty="0" smtClean="0">
                <a:latin typeface="Cambria" panose="02040503050406030204" pitchFamily="18" charset="0"/>
              </a:rPr>
              <a:t>inhibitors (in HVECs) ?</a:t>
            </a:r>
            <a:endParaRPr lang="en-US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2008,  16: 2407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8569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preparation</a:t>
            </a:r>
            <a:endParaRPr lang="pt-BR" sz="1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89" y="3068787"/>
            <a:ext cx="5015131" cy="292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5589240"/>
            <a:ext cx="82089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Foxo1-DNA binding is reduced in presence of SIRT inhibitors in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a dose-dependent manner, independent to SIRT isoform selectivity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07587"/>
            <a:ext cx="9144000" cy="4785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sp>
        <p:nvSpPr>
          <p:cNvPr id="2" name="Flowchart: Document 1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Conclusions &amp; Perspectives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2694" y="1006376"/>
            <a:ext cx="8615810" cy="32147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just">
              <a:buFont typeface="Wingdings" panose="05000000000000000000" pitchFamily="2" charset="2"/>
              <a:buChar char="§"/>
            </a:pPr>
            <a:endParaRPr lang="en-GB" altLang="en-US" sz="2000" kern="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altLang="en-US" sz="2000" kern="0" dirty="0" smtClean="0">
                <a:latin typeface="Cambria" panose="02040503050406030204" pitchFamily="18" charset="0"/>
              </a:rPr>
              <a:t>Cell-based assays for SIRT inhibitors are ongoing </a:t>
            </a:r>
            <a:r>
              <a:rPr lang="en-GB" altLang="en-US" sz="2000" kern="0" dirty="0" smtClean="0">
                <a:latin typeface="Cambria" panose="02040503050406030204" pitchFamily="18" charset="0"/>
              </a:rPr>
              <a:t>(check Foxo1</a:t>
            </a:r>
            <a:r>
              <a:rPr lang="en-GB" altLang="en-US" sz="2000" kern="0" dirty="0" smtClean="0">
                <a:latin typeface="Cambria" panose="02040503050406030204" pitchFamily="18" charset="0"/>
              </a:rPr>
              <a:t>, p53, </a:t>
            </a:r>
            <a:r>
              <a:rPr lang="el-GR" altLang="en-US" sz="2000" kern="0" dirty="0" smtClean="0">
                <a:latin typeface="Cambria" panose="02040503050406030204" pitchFamily="18" charset="0"/>
              </a:rPr>
              <a:t>α</a:t>
            </a:r>
            <a:r>
              <a:rPr lang="en-GB" altLang="en-US" sz="2000" kern="0" dirty="0" smtClean="0">
                <a:latin typeface="Cambria" panose="02040503050406030204" pitchFamily="18" charset="0"/>
              </a:rPr>
              <a:t>-tubulin acetylation)</a:t>
            </a:r>
          </a:p>
          <a:p>
            <a:pPr marL="0" indent="0" algn="just">
              <a:buNone/>
            </a:pPr>
            <a:endParaRPr lang="en-GB" altLang="en-US" sz="2000" kern="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altLang="en-US" sz="2000" kern="0" dirty="0" smtClean="0">
                <a:latin typeface="Cambria" panose="02040503050406030204" pitchFamily="18" charset="0"/>
              </a:rPr>
              <a:t>Compounds require optimization for increasing  potency and selectivity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altLang="en-US" sz="2000" kern="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altLang="en-US" sz="2000" kern="0" dirty="0">
                <a:latin typeface="Cambria" panose="02040503050406030204" pitchFamily="18" charset="0"/>
              </a:rPr>
              <a:t>New scaffolds for SIRT modulation </a:t>
            </a:r>
            <a:r>
              <a:rPr lang="en-GB" altLang="en-US" sz="2000" kern="0" dirty="0" smtClean="0">
                <a:latin typeface="Cambria" panose="02040503050406030204" pitchFamily="18" charset="0"/>
              </a:rPr>
              <a:t>have been found through the </a:t>
            </a:r>
            <a:r>
              <a:rPr lang="en-GB" altLang="en-US" sz="2000" i="1" kern="0" dirty="0">
                <a:latin typeface="Cambria" panose="02040503050406030204" pitchFamily="18" charset="0"/>
              </a:rPr>
              <a:t>in silico </a:t>
            </a:r>
            <a:r>
              <a:rPr lang="en-GB" altLang="en-US" sz="2000" kern="0" dirty="0">
                <a:latin typeface="Cambria" panose="02040503050406030204" pitchFamily="18" charset="0"/>
              </a:rPr>
              <a:t>driven </a:t>
            </a:r>
            <a:r>
              <a:rPr lang="en-GB" altLang="en-US" sz="2000" kern="0" dirty="0" smtClean="0">
                <a:latin typeface="Cambria" panose="02040503050406030204" pitchFamily="18" charset="0"/>
              </a:rPr>
              <a:t>strategy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altLang="en-US" sz="2000" kern="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altLang="en-US" sz="2000" kern="0" dirty="0" smtClean="0">
                <a:latin typeface="Cambria" panose="02040503050406030204" pitchFamily="18" charset="0"/>
              </a:rPr>
              <a:t>Anti-angiogenic activity related to SIRT inhibition is now tested </a:t>
            </a:r>
            <a:r>
              <a:rPr lang="en-GB" altLang="en-US" sz="2000" i="1" kern="0" dirty="0" smtClean="0">
                <a:latin typeface="Cambria" panose="02040503050406030204" pitchFamily="18" charset="0"/>
              </a:rPr>
              <a:t>in vivo </a:t>
            </a:r>
            <a:r>
              <a:rPr lang="en-GB" altLang="en-US" sz="2000" kern="0" dirty="0" smtClean="0">
                <a:latin typeface="Cambria" panose="02040503050406030204" pitchFamily="18" charset="0"/>
              </a:rPr>
              <a:t>in  chick embryo </a:t>
            </a:r>
            <a:r>
              <a:rPr lang="en-GB" altLang="en-US" sz="2000" kern="0" dirty="0" err="1" smtClean="0">
                <a:latin typeface="Cambria" panose="02040503050406030204" pitchFamily="18" charset="0"/>
              </a:rPr>
              <a:t>chorioallantoic</a:t>
            </a:r>
            <a:r>
              <a:rPr lang="en-GB" altLang="en-US" sz="2000" kern="0" dirty="0" smtClean="0">
                <a:latin typeface="Cambria" panose="02040503050406030204" pitchFamily="18" charset="0"/>
              </a:rPr>
              <a:t> membrane (CAM) models (</a:t>
            </a:r>
            <a:r>
              <a:rPr lang="en-GB" altLang="en-US" sz="2000" kern="0" dirty="0" err="1" smtClean="0">
                <a:latin typeface="Cambria" panose="02040503050406030204" pitchFamily="18" charset="0"/>
              </a:rPr>
              <a:t>Prof.</a:t>
            </a:r>
            <a:r>
              <a:rPr lang="en-GB" altLang="en-US" sz="2000" kern="0" dirty="0" smtClean="0">
                <a:latin typeface="Cambria" panose="02040503050406030204" pitchFamily="18" charset="0"/>
              </a:rPr>
              <a:t> Lange, University of Geneva)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altLang="en-US" sz="2000" kern="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altLang="en-US" sz="2000" kern="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altLang="en-US" sz="2000" kern="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altLang="en-US" sz="2000" kern="0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2" descr="Méthode officielle d’évaluation du potentiel irritant par application sur la membrane chorio-allantoïdienne de l’œuf de pou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9"/>
          <a:stretch/>
        </p:blipFill>
        <p:spPr bwMode="auto">
          <a:xfrm>
            <a:off x="3491880" y="4907260"/>
            <a:ext cx="1455738" cy="1075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 rot="16200000">
            <a:off x="-798173" y="803286"/>
            <a:ext cx="2125736" cy="533401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Acknowledgments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oneTexte 236"/>
          <p:cNvSpPr txBox="1"/>
          <p:nvPr/>
        </p:nvSpPr>
        <p:spPr>
          <a:xfrm>
            <a:off x="611560" y="11663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Aknowledgments</a:t>
            </a:r>
            <a:endParaRPr lang="fr-FR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ZoneTexte 17"/>
          <p:cNvSpPr txBox="1"/>
          <p:nvPr/>
        </p:nvSpPr>
        <p:spPr>
          <a:xfrm>
            <a:off x="1109117" y="908720"/>
            <a:ext cx="41471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Pharmacochemistry</a:t>
            </a:r>
            <a:endParaRPr lang="fr-CH" dirty="0" smtClean="0"/>
          </a:p>
          <a:p>
            <a:r>
              <a:rPr lang="fr-CH" sz="1400" b="1" dirty="0" err="1" smtClean="0"/>
              <a:t>University</a:t>
            </a:r>
            <a:r>
              <a:rPr lang="fr-CH" sz="1400" b="1" dirty="0" smtClean="0"/>
              <a:t> of Geneva (</a:t>
            </a:r>
            <a:r>
              <a:rPr lang="fr-CH" sz="1400" b="1" dirty="0" err="1" smtClean="0"/>
              <a:t>Switzerland</a:t>
            </a:r>
            <a:r>
              <a:rPr lang="fr-CH" sz="1400" b="1" dirty="0" smtClean="0"/>
              <a:t>)</a:t>
            </a:r>
          </a:p>
          <a:p>
            <a:r>
              <a:rPr lang="fr-CH" sz="1400" dirty="0" smtClean="0"/>
              <a:t>Dr. Claudia </a:t>
            </a:r>
            <a:r>
              <a:rPr lang="fr-CH" sz="1400" dirty="0" err="1" smtClean="0"/>
              <a:t>Avello</a:t>
            </a:r>
            <a:r>
              <a:rPr lang="fr-CH" sz="1400" dirty="0" smtClean="0"/>
              <a:t> Simoes-Pires (</a:t>
            </a:r>
            <a:r>
              <a:rPr lang="fr-CH" sz="1400" dirty="0" err="1" smtClean="0"/>
              <a:t>Researcher</a:t>
            </a:r>
            <a:r>
              <a:rPr lang="fr-CH" sz="1400" dirty="0" smtClean="0"/>
              <a:t>)</a:t>
            </a:r>
          </a:p>
          <a:p>
            <a:r>
              <a:rPr lang="fr-CH" sz="1400" dirty="0" smtClean="0"/>
              <a:t>Dr. Carolina </a:t>
            </a:r>
            <a:r>
              <a:rPr lang="fr-CH" sz="1400" dirty="0" err="1" smtClean="0"/>
              <a:t>Passos</a:t>
            </a:r>
            <a:r>
              <a:rPr lang="fr-CH" sz="1400" dirty="0" smtClean="0"/>
              <a:t> (Post doc)</a:t>
            </a:r>
          </a:p>
          <a:p>
            <a:r>
              <a:rPr lang="fr-CH" sz="1400" dirty="0" smtClean="0"/>
              <a:t>Charlotte Petit (PhD </a:t>
            </a:r>
            <a:r>
              <a:rPr lang="fr-CH" sz="1400" dirty="0" err="1" smtClean="0"/>
              <a:t>student</a:t>
            </a:r>
            <a:r>
              <a:rPr lang="fr-CH" sz="1400" dirty="0" smtClean="0"/>
              <a:t>)</a:t>
            </a:r>
          </a:p>
          <a:p>
            <a:r>
              <a:rPr lang="fr-CH" sz="1400" dirty="0" smtClean="0"/>
              <a:t>Lucie Ryckewaert (</a:t>
            </a:r>
            <a:r>
              <a:rPr lang="fr-CH" sz="1400" dirty="0" err="1" smtClean="0"/>
              <a:t>PhD</a:t>
            </a:r>
            <a:r>
              <a:rPr lang="fr-CH" sz="1400" dirty="0" smtClean="0"/>
              <a:t> </a:t>
            </a:r>
            <a:r>
              <a:rPr lang="fr-CH" sz="1400" dirty="0" err="1" smtClean="0"/>
              <a:t>student</a:t>
            </a:r>
            <a:r>
              <a:rPr lang="fr-CH" sz="1400" dirty="0" smtClean="0"/>
              <a:t>)</a:t>
            </a:r>
          </a:p>
          <a:p>
            <a:r>
              <a:rPr lang="fr-CH" sz="1400" dirty="0" smtClean="0"/>
              <a:t>Lionel </a:t>
            </a:r>
            <a:r>
              <a:rPr lang="fr-CH" sz="1400" dirty="0" err="1" smtClean="0"/>
              <a:t>Sacconnay</a:t>
            </a:r>
            <a:r>
              <a:rPr lang="fr-CH" sz="1400" dirty="0"/>
              <a:t> (PhD </a:t>
            </a:r>
            <a:r>
              <a:rPr lang="fr-CH" sz="1400" dirty="0" err="1"/>
              <a:t>student</a:t>
            </a:r>
            <a:r>
              <a:rPr lang="fr-CH" sz="1400" dirty="0" smtClean="0"/>
              <a:t>)</a:t>
            </a:r>
          </a:p>
          <a:p>
            <a:endParaRPr lang="fr-CH" sz="1400" dirty="0" smtClean="0"/>
          </a:p>
          <a:p>
            <a:endParaRPr lang="fr-CH" sz="1400" dirty="0" smtClean="0"/>
          </a:p>
          <a:p>
            <a:r>
              <a:rPr lang="fr-CH" dirty="0" smtClean="0"/>
              <a:t>Prof. D. </a:t>
            </a:r>
            <a:r>
              <a:rPr lang="fr-CH" dirty="0" err="1" smtClean="0"/>
              <a:t>Osella</a:t>
            </a:r>
            <a:endParaRPr lang="fr-CH" dirty="0" smtClean="0"/>
          </a:p>
          <a:p>
            <a:r>
              <a:rPr lang="fr-CH" sz="1400" b="1" dirty="0" err="1" smtClean="0"/>
              <a:t>University</a:t>
            </a:r>
            <a:r>
              <a:rPr lang="fr-CH" sz="1400" b="1" dirty="0" smtClean="0"/>
              <a:t> of </a:t>
            </a:r>
            <a:r>
              <a:rPr lang="it-IT" sz="1400" b="1" dirty="0" smtClean="0"/>
              <a:t>Eastern</a:t>
            </a:r>
            <a:r>
              <a:rPr lang="fr-CH" sz="1400" b="1" dirty="0" smtClean="0"/>
              <a:t> Piedmont (</a:t>
            </a:r>
            <a:r>
              <a:rPr lang="fr-CH" sz="1400" b="1" dirty="0" err="1" smtClean="0"/>
              <a:t>Italy</a:t>
            </a:r>
            <a:r>
              <a:rPr lang="fr-CH" sz="1400" b="1" dirty="0" smtClean="0"/>
              <a:t>)</a:t>
            </a:r>
          </a:p>
          <a:p>
            <a:r>
              <a:rPr lang="fr-CH" sz="1400" dirty="0"/>
              <a:t>Dr. </a:t>
            </a:r>
            <a:r>
              <a:rPr lang="fr-CH" sz="1400" dirty="0" err="1" smtClean="0"/>
              <a:t>Ilaria</a:t>
            </a:r>
            <a:r>
              <a:rPr lang="fr-CH" sz="1400" dirty="0" smtClean="0"/>
              <a:t> </a:t>
            </a:r>
            <a:r>
              <a:rPr lang="fr-CH" sz="1400" dirty="0" err="1" smtClean="0"/>
              <a:t>Zanellato</a:t>
            </a:r>
            <a:r>
              <a:rPr lang="fr-CH" sz="1400" dirty="0" smtClean="0"/>
              <a:t> (Post </a:t>
            </a:r>
            <a:r>
              <a:rPr lang="fr-CH" sz="1400" dirty="0"/>
              <a:t>doc</a:t>
            </a:r>
            <a:r>
              <a:rPr lang="fr-CH" sz="1400" dirty="0" smtClean="0"/>
              <a:t>)</a:t>
            </a:r>
            <a:endParaRPr lang="fr-CH" sz="1400" b="1" dirty="0" smtClean="0"/>
          </a:p>
          <a:p>
            <a:endParaRPr lang="fr-CH" sz="1400" b="1" dirty="0" smtClean="0"/>
          </a:p>
          <a:p>
            <a:endParaRPr lang="fr-CH" sz="1400" b="1" dirty="0" smtClean="0"/>
          </a:p>
          <a:p>
            <a:endParaRPr lang="fr-CH" sz="1400" b="1" dirty="0" smtClean="0"/>
          </a:p>
          <a:p>
            <a:r>
              <a:rPr lang="fr-CH" dirty="0"/>
              <a:t>Dr. M. </a:t>
            </a:r>
            <a:r>
              <a:rPr lang="fr-CH" dirty="0" err="1"/>
              <a:t>Daumantas</a:t>
            </a:r>
            <a:endParaRPr lang="fr-CH" dirty="0"/>
          </a:p>
          <a:p>
            <a:r>
              <a:rPr lang="it-IT" sz="1400" dirty="0"/>
              <a:t>Biothermodynamics and Drug Design</a:t>
            </a:r>
          </a:p>
          <a:p>
            <a:r>
              <a:rPr lang="fr-CH" sz="1400" b="1" dirty="0"/>
              <a:t>Vilnius </a:t>
            </a:r>
            <a:r>
              <a:rPr lang="fr-CH" sz="1400" b="1" dirty="0" err="1"/>
              <a:t>University</a:t>
            </a:r>
            <a:r>
              <a:rPr lang="fr-CH" sz="1400" b="1" dirty="0"/>
              <a:t> (</a:t>
            </a:r>
            <a:r>
              <a:rPr lang="fr-CH" sz="1400" b="1" dirty="0" err="1"/>
              <a:t>Lithuania</a:t>
            </a:r>
            <a:r>
              <a:rPr lang="fr-CH" sz="1400" b="1" dirty="0"/>
              <a:t>)</a:t>
            </a:r>
          </a:p>
          <a:p>
            <a:endParaRPr lang="fr-CH" sz="1400" b="1" dirty="0" smtClean="0"/>
          </a:p>
        </p:txBody>
      </p:sp>
      <p:sp>
        <p:nvSpPr>
          <p:cNvPr id="7" name="ZoneTexte 1"/>
          <p:cNvSpPr txBox="1"/>
          <p:nvPr/>
        </p:nvSpPr>
        <p:spPr>
          <a:xfrm>
            <a:off x="5364485" y="918012"/>
            <a:ext cx="36720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Prof. M. Cuendet </a:t>
            </a:r>
          </a:p>
          <a:p>
            <a:r>
              <a:rPr lang="fr-CH" sz="1400" dirty="0" err="1" smtClean="0"/>
              <a:t>Pharmacognosy</a:t>
            </a:r>
            <a:endParaRPr lang="fr-CH" sz="1400" dirty="0" smtClean="0"/>
          </a:p>
          <a:p>
            <a:r>
              <a:rPr lang="fr-CH" sz="1400" b="1" dirty="0" err="1" smtClean="0"/>
              <a:t>University</a:t>
            </a:r>
            <a:r>
              <a:rPr lang="fr-CH" sz="1400" b="1" dirty="0" smtClean="0"/>
              <a:t> of </a:t>
            </a:r>
            <a:r>
              <a:rPr lang="fr-CH" sz="1400" b="1" dirty="0"/>
              <a:t>Geneva (</a:t>
            </a:r>
            <a:r>
              <a:rPr lang="fr-CH" sz="1400" b="1" dirty="0" err="1"/>
              <a:t>Switzerland</a:t>
            </a:r>
            <a:r>
              <a:rPr lang="fr-CH" sz="1400" b="1" dirty="0" smtClean="0"/>
              <a:t>)</a:t>
            </a:r>
          </a:p>
          <a:p>
            <a:r>
              <a:rPr lang="fr-CH" sz="1400" dirty="0" smtClean="0"/>
              <a:t>Dr. Sarah </a:t>
            </a:r>
            <a:r>
              <a:rPr lang="fr-CH" sz="1400" dirty="0" err="1" smtClean="0"/>
              <a:t>Berndt</a:t>
            </a:r>
            <a:r>
              <a:rPr lang="fr-CH" sz="1400" dirty="0" smtClean="0"/>
              <a:t> (Post doc)</a:t>
            </a:r>
          </a:p>
          <a:p>
            <a:endParaRPr lang="fr-CH" sz="1400" dirty="0" smtClean="0"/>
          </a:p>
          <a:p>
            <a:r>
              <a:rPr lang="fr-CH" dirty="0" smtClean="0"/>
              <a:t>Prof. G. Carpentier</a:t>
            </a:r>
          </a:p>
          <a:p>
            <a:r>
              <a:rPr lang="fr-CH" sz="1400" dirty="0" smtClean="0"/>
              <a:t>CRRET </a:t>
            </a:r>
            <a:r>
              <a:rPr lang="fr-CH" sz="1400" dirty="0" err="1" smtClean="0"/>
              <a:t>laboratory</a:t>
            </a:r>
            <a:endParaRPr lang="fr-CH" sz="1400" dirty="0"/>
          </a:p>
          <a:p>
            <a:r>
              <a:rPr lang="fr-CH" sz="1400" b="1" dirty="0" err="1" smtClean="0"/>
              <a:t>University</a:t>
            </a:r>
            <a:r>
              <a:rPr lang="fr-CH" sz="1400" b="1" dirty="0" smtClean="0"/>
              <a:t> of Paris Sud (France)</a:t>
            </a:r>
          </a:p>
          <a:p>
            <a:endParaRPr lang="fr-CH" b="1" dirty="0"/>
          </a:p>
          <a:p>
            <a:r>
              <a:rPr lang="fr-CH" dirty="0"/>
              <a:t>Prof. </a:t>
            </a:r>
            <a:r>
              <a:rPr lang="fr-CH" dirty="0" smtClean="0"/>
              <a:t>N. Lange</a:t>
            </a:r>
            <a:endParaRPr lang="fr-CH" dirty="0"/>
          </a:p>
          <a:p>
            <a:r>
              <a:rPr lang="fr-CH" sz="1400" dirty="0" smtClean="0"/>
              <a:t>Pharmaceutical </a:t>
            </a:r>
            <a:r>
              <a:rPr lang="fr-CH" sz="1400" dirty="0" err="1" smtClean="0"/>
              <a:t>technology</a:t>
            </a:r>
            <a:endParaRPr lang="fr-CH" sz="1400" dirty="0"/>
          </a:p>
          <a:p>
            <a:r>
              <a:rPr lang="fr-CH" sz="1400" b="1" dirty="0" err="1"/>
              <a:t>University</a:t>
            </a:r>
            <a:r>
              <a:rPr lang="fr-CH" sz="1400" b="1" dirty="0"/>
              <a:t> of Geneva (</a:t>
            </a:r>
            <a:r>
              <a:rPr lang="fr-CH" sz="1400" b="1" dirty="0" err="1"/>
              <a:t>Switzerland</a:t>
            </a:r>
            <a:r>
              <a:rPr lang="fr-CH" sz="1400" b="1" dirty="0" smtClean="0"/>
              <a:t>)</a:t>
            </a:r>
            <a:endParaRPr lang="fr-CH" sz="1400" b="1" dirty="0"/>
          </a:p>
          <a:p>
            <a:endParaRPr lang="fr-CH" sz="1400" b="1" dirty="0" smtClean="0"/>
          </a:p>
          <a:p>
            <a:endParaRPr lang="fr-CH" sz="1400" b="1" dirty="0"/>
          </a:p>
          <a:p>
            <a:endParaRPr lang="fr-CH" sz="1400" b="1" dirty="0" smtClean="0"/>
          </a:p>
          <a:p>
            <a:endParaRPr lang="fr-CH" sz="1400" b="1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27" name="ZoneTexte 17"/>
          <p:cNvSpPr txBox="1"/>
          <p:nvPr/>
        </p:nvSpPr>
        <p:spPr>
          <a:xfrm>
            <a:off x="5321387" y="3998094"/>
            <a:ext cx="38226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400" dirty="0" smtClean="0"/>
          </a:p>
          <a:p>
            <a:r>
              <a:rPr lang="fr-CH" dirty="0" smtClean="0"/>
              <a:t>Prof. G. </a:t>
            </a:r>
            <a:r>
              <a:rPr lang="fr-CH" dirty="0" err="1" smtClean="0"/>
              <a:t>Cruciani</a:t>
            </a:r>
            <a:endParaRPr lang="fr-CH" dirty="0" smtClean="0"/>
          </a:p>
          <a:p>
            <a:r>
              <a:rPr lang="fr-CH" sz="1400" dirty="0" err="1" smtClean="0"/>
              <a:t>Molecular</a:t>
            </a:r>
            <a:r>
              <a:rPr lang="fr-CH" sz="1400" dirty="0" smtClean="0"/>
              <a:t> </a:t>
            </a:r>
            <a:r>
              <a:rPr lang="fr-CH" sz="1400" dirty="0" err="1" smtClean="0"/>
              <a:t>Discovery</a:t>
            </a:r>
            <a:r>
              <a:rPr lang="fr-CH" sz="1400" dirty="0" smtClean="0"/>
              <a:t>®</a:t>
            </a:r>
          </a:p>
          <a:p>
            <a:r>
              <a:rPr lang="fr-CH" sz="1400" b="1" dirty="0" err="1" smtClean="0"/>
              <a:t>University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Perugia</a:t>
            </a:r>
            <a:r>
              <a:rPr lang="fr-CH" sz="1400" b="1" dirty="0" smtClean="0"/>
              <a:t> (</a:t>
            </a:r>
            <a:r>
              <a:rPr lang="fr-CH" sz="1400" b="1" dirty="0" err="1" smtClean="0"/>
              <a:t>Italy</a:t>
            </a:r>
            <a:r>
              <a:rPr lang="fr-CH" sz="1400" b="1" dirty="0" smtClean="0"/>
              <a:t>)</a:t>
            </a:r>
          </a:p>
          <a:p>
            <a:r>
              <a:rPr lang="fr-CH" sz="1400" dirty="0"/>
              <a:t>Dr. </a:t>
            </a:r>
            <a:r>
              <a:rPr lang="fr-CH" sz="1400" dirty="0" smtClean="0"/>
              <a:t>Laura </a:t>
            </a:r>
            <a:r>
              <a:rPr lang="fr-CH" sz="1400" dirty="0" err="1" smtClean="0"/>
              <a:t>Goracci</a:t>
            </a:r>
            <a:r>
              <a:rPr lang="fr-CH" sz="1400" dirty="0" smtClean="0"/>
              <a:t> (</a:t>
            </a:r>
            <a:r>
              <a:rPr lang="fr-CH" sz="1400" dirty="0" err="1" smtClean="0"/>
              <a:t>Researcher</a:t>
            </a:r>
            <a:r>
              <a:rPr lang="fr-CH" sz="1400" dirty="0" smtClean="0"/>
              <a:t>)</a:t>
            </a:r>
            <a:endParaRPr lang="fr-CH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5536" y="5502718"/>
            <a:ext cx="8424936" cy="1325945"/>
            <a:chOff x="323528" y="5415423"/>
            <a:chExt cx="8424936" cy="1325945"/>
          </a:xfrm>
        </p:grpSpPr>
        <p:grpSp>
          <p:nvGrpSpPr>
            <p:cNvPr id="22" name="Groupe 5"/>
            <p:cNvGrpSpPr/>
            <p:nvPr/>
          </p:nvGrpSpPr>
          <p:grpSpPr>
            <a:xfrm>
              <a:off x="323528" y="5415423"/>
              <a:ext cx="6969735" cy="1269797"/>
              <a:chOff x="1634610" y="173667"/>
              <a:chExt cx="6969735" cy="1269797"/>
            </a:xfrm>
          </p:grpSpPr>
          <p:grpSp>
            <p:nvGrpSpPr>
              <p:cNvPr id="34" name="Group 22"/>
              <p:cNvGrpSpPr/>
              <p:nvPr/>
            </p:nvGrpSpPr>
            <p:grpSpPr>
              <a:xfrm>
                <a:off x="1634610" y="173667"/>
                <a:ext cx="6969735" cy="1269797"/>
                <a:chOff x="-1439204" y="-77374"/>
                <a:chExt cx="6969735" cy="1269797"/>
              </a:xfrm>
            </p:grpSpPr>
            <p:pic>
              <p:nvPicPr>
                <p:cNvPr id="37" name="Picture 14" descr="http://pharma.unige.ch/_layouts/images/epgl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5212" y="-77374"/>
                  <a:ext cx="1613483" cy="66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" descr="http://10ans-scci.imag.fr/images/logos/logo_ujf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39204" y="32842"/>
                  <a:ext cx="1393619" cy="6396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6" descr="http://www.biocomp.unibo.it/rabbit/img/cost_logo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911" y="614240"/>
                  <a:ext cx="1202620" cy="5781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5" name="Picture 2" descr="http://www.fondation-schmidheiny.ch/CSS/images/ImageTextFondati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6687" y="1066682"/>
                <a:ext cx="1812299" cy="345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http://fishmed.iimcb.gov.pl/wp-content/uploads/2013/04/UniGenevaE50-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837" y="272990"/>
                <a:ext cx="1578648" cy="570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811731" y="5500622"/>
              <a:ext cx="4936733" cy="1240746"/>
              <a:chOff x="-3295639" y="6186094"/>
              <a:chExt cx="4936733" cy="1240746"/>
            </a:xfrm>
          </p:grpSpPr>
          <p:pic>
            <p:nvPicPr>
              <p:cNvPr id="30" name="Picture 2" descr="http://www.fondationmercier.ch/wb/templates/fondationmercier/images/fondationmercier.gi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4000" contrast="-5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95639" y="6745503"/>
                <a:ext cx="2237226" cy="681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1" name="Groupe 1"/>
              <p:cNvGrpSpPr/>
              <p:nvPr/>
            </p:nvGrpSpPr>
            <p:grpSpPr>
              <a:xfrm>
                <a:off x="156359" y="6186094"/>
                <a:ext cx="1484735" cy="698114"/>
                <a:chOff x="1533186" y="10666207"/>
                <a:chExt cx="2569319" cy="1123906"/>
              </a:xfrm>
            </p:grpSpPr>
            <p:pic>
              <p:nvPicPr>
                <p:cNvPr id="32" name="Picture 2" descr="http://www.labex-action.fr/sites/default/files/content/logos/logo-anr.gif">
                  <a:hlinkClick r:id="rId1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3186" y="10969886"/>
                  <a:ext cx="1138342" cy="4866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4" descr="http://www.ens-lyon.eu/servlet/com.univ.collaboratif.utils.LectureFichiergw?ID_FICHIER=1297183650519&amp;ID_FICHE=139262">
                  <a:hlinkClick r:id="rId1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4473" y="10666207"/>
                  <a:ext cx="1298032" cy="11239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9" name="Picture 4" descr="http://www.pardem.eu/uploads/pics/start_marie-curie-actions_on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91"/>
            <a:stretch/>
          </p:blipFill>
          <p:spPr bwMode="auto">
            <a:xfrm>
              <a:off x="5796136" y="5500622"/>
              <a:ext cx="1434951" cy="57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" y="1916832"/>
            <a:ext cx="9144000" cy="3777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24578" name="Picture 2" descr="http://www.nature.com/nature/journal/v491/n7422/images/491143a-i5.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  <a14:imgEffect>
                      <a14:brightnessContrast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12110"/>
          <a:stretch/>
        </p:blipFill>
        <p:spPr bwMode="auto">
          <a:xfrm>
            <a:off x="1867782" y="2024137"/>
            <a:ext cx="5177746" cy="31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61031" y="4549651"/>
            <a:ext cx="112699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  <a:latin typeface="Cambria" panose="02040503050406030204" pitchFamily="18" charset="0"/>
                <a:cs typeface="Arial" pitchFamily="34" charset="0"/>
              </a:rPr>
              <a:t>Open </a:t>
            </a:r>
            <a:r>
              <a:rPr lang="fr-FR" sz="1400" dirty="0" err="1" smtClean="0">
                <a:solidFill>
                  <a:srgbClr val="00B050"/>
                </a:solidFill>
                <a:latin typeface="Cambria" panose="02040503050406030204" pitchFamily="18" charset="0"/>
                <a:cs typeface="Arial" pitchFamily="34" charset="0"/>
              </a:rPr>
              <a:t>chromatin</a:t>
            </a:r>
            <a:endParaRPr lang="fr-FR" sz="1400" dirty="0">
              <a:solidFill>
                <a:srgbClr val="00B05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52968" y="3284984"/>
            <a:ext cx="73495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ambria" panose="02040503050406030204" pitchFamily="18" charset="0"/>
                <a:cs typeface="Arial" pitchFamily="34" charset="0"/>
              </a:rPr>
              <a:t>Histones</a:t>
            </a:r>
            <a:endParaRPr lang="fr-FR" sz="1050" dirty="0">
              <a:latin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659870" y="285694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77631" y="3000956"/>
            <a:ext cx="7913370" cy="2227582"/>
            <a:chOff x="746126" y="2569570"/>
            <a:chExt cx="7913370" cy="2227582"/>
          </a:xfrm>
        </p:grpSpPr>
        <p:sp>
          <p:nvSpPr>
            <p:cNvPr id="35" name="ZoneTexte 10"/>
            <p:cNvSpPr txBox="1"/>
            <p:nvPr/>
          </p:nvSpPr>
          <p:spPr>
            <a:xfrm>
              <a:off x="6135156" y="4273932"/>
              <a:ext cx="252434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ambria" panose="02040503050406030204" pitchFamily="18" charset="0"/>
                  <a:cs typeface="Arial" pitchFamily="34" charset="0"/>
                </a:rPr>
                <a:t>23 pairs of chromosomes </a:t>
              </a:r>
              <a:r>
                <a:rPr lang="fr-FR" sz="1400" dirty="0" err="1" smtClean="0">
                  <a:latin typeface="Cambria" panose="02040503050406030204" pitchFamily="18" charset="0"/>
                  <a:cs typeface="Arial" pitchFamily="34" charset="0"/>
                </a:rPr>
                <a:t>compacted</a:t>
              </a:r>
              <a:r>
                <a:rPr lang="fr-FR" sz="1400" dirty="0" smtClean="0"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lang="fr-FR" sz="1400" dirty="0" err="1" smtClean="0">
                  <a:latin typeface="Cambria" panose="02040503050406030204" pitchFamily="18" charset="0"/>
                  <a:cs typeface="Arial" pitchFamily="34" charset="0"/>
                </a:rPr>
                <a:t>into</a:t>
              </a:r>
              <a:r>
                <a:rPr lang="fr-FR" sz="1400" dirty="0" smtClean="0">
                  <a:latin typeface="Cambria" panose="02040503050406030204" pitchFamily="18" charset="0"/>
                  <a:cs typeface="Arial" pitchFamily="34" charset="0"/>
                </a:rPr>
                <a:t> the nucleus </a:t>
              </a:r>
              <a:endParaRPr lang="fr-FR" sz="1400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  <p:cxnSp>
          <p:nvCxnSpPr>
            <p:cNvPr id="39" name="Connecteur droit 17"/>
            <p:cNvCxnSpPr/>
            <p:nvPr/>
          </p:nvCxnSpPr>
          <p:spPr>
            <a:xfrm>
              <a:off x="2746173" y="2569570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11"/>
            <p:cNvSpPr txBox="1"/>
            <p:nvPr/>
          </p:nvSpPr>
          <p:spPr>
            <a:xfrm>
              <a:off x="746126" y="2621889"/>
              <a:ext cx="1584176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Cambria" panose="02040503050406030204" pitchFamily="18" charset="0"/>
                  <a:cs typeface="Arial" pitchFamily="34" charset="0"/>
                </a:rPr>
                <a:t>DNA </a:t>
              </a:r>
              <a:r>
                <a:rPr lang="fr-FR" sz="1200" dirty="0" err="1" smtClean="0">
                  <a:latin typeface="Cambria" panose="02040503050406030204" pitchFamily="18" charset="0"/>
                  <a:cs typeface="Arial" pitchFamily="34" charset="0"/>
                </a:rPr>
                <a:t>wrapped</a:t>
              </a:r>
              <a:r>
                <a:rPr lang="fr-FR" sz="1200" dirty="0" smtClean="0"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lang="fr-FR" sz="1200" dirty="0" err="1" smtClean="0">
                  <a:latin typeface="Cambria" panose="02040503050406030204" pitchFamily="18" charset="0"/>
                  <a:cs typeface="Arial" pitchFamily="34" charset="0"/>
                </a:rPr>
                <a:t>around</a:t>
              </a:r>
              <a:r>
                <a:rPr lang="fr-FR" sz="1200" dirty="0" smtClean="0">
                  <a:latin typeface="Cambria" panose="02040503050406030204" pitchFamily="18" charset="0"/>
                  <a:cs typeface="Arial" pitchFamily="34" charset="0"/>
                </a:rPr>
                <a:t> histones</a:t>
              </a:r>
              <a:endParaRPr lang="fr-FR" sz="1200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49" name="ZoneTexte 23"/>
          <p:cNvSpPr txBox="1"/>
          <p:nvPr/>
        </p:nvSpPr>
        <p:spPr>
          <a:xfrm>
            <a:off x="827584" y="2060848"/>
            <a:ext cx="227196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Cambria" panose="02040503050406030204" pitchFamily="18" charset="0"/>
                <a:cs typeface="Arial" pitchFamily="34" charset="0"/>
              </a:rPr>
              <a:t>Epigenetic</a:t>
            </a:r>
            <a:r>
              <a:rPr lang="fr-FR" sz="1400" dirty="0" smtClean="0">
                <a:latin typeface="Cambria" panose="02040503050406030204" pitchFamily="18" charset="0"/>
                <a:cs typeface="Arial" pitchFamily="34" charset="0"/>
              </a:rPr>
              <a:t> modification</a:t>
            </a:r>
            <a:endParaRPr lang="fr-FR" sz="14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0" name="Ellipse 7"/>
          <p:cNvSpPr/>
          <p:nvPr/>
        </p:nvSpPr>
        <p:spPr>
          <a:xfrm>
            <a:off x="611560" y="2060848"/>
            <a:ext cx="2410197" cy="361665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5496" y="6457890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Egger</a:t>
            </a:r>
            <a:r>
              <a:rPr lang="fr-CH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fr-CH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Nature, 429: 457</a:t>
            </a:r>
            <a:r>
              <a:rPr lang="fr-CH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CH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Source: http://</a:t>
            </a:r>
            <a:r>
              <a:rPr lang="fr-CH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www.cellsignal.com</a:t>
            </a:r>
            <a:endParaRPr lang="fr-CH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86091" y="1052736"/>
            <a:ext cx="817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Epigenetic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targets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control DNA condensation by </a:t>
            </a:r>
            <a:r>
              <a:rPr lang="fr-CH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writing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CH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removing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or </a:t>
            </a:r>
            <a:r>
              <a:rPr lang="fr-CH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reading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chemical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marks 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fr-CH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epigenetic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modifications) on </a:t>
            </a:r>
            <a:r>
              <a:rPr lang="fr-CH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histones and/or DNA</a:t>
            </a:r>
          </a:p>
        </p:txBody>
      </p:sp>
      <p:sp>
        <p:nvSpPr>
          <p:cNvPr id="26" name="ZoneTexte 236"/>
          <p:cNvSpPr txBox="1"/>
          <p:nvPr/>
        </p:nvSpPr>
        <p:spPr>
          <a:xfrm>
            <a:off x="786091" y="173128"/>
            <a:ext cx="767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Sirtuins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SIRTs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are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epigenetic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targets</a:t>
            </a:r>
            <a:endParaRPr lang="fr-FR"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9" name="Flowchart: Document 28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1"/>
          <p:cNvSpPr txBox="1"/>
          <p:nvPr/>
        </p:nvSpPr>
        <p:spPr>
          <a:xfrm>
            <a:off x="642075" y="5867980"/>
            <a:ext cx="817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CH" dirty="0" err="1" smtClean="0">
                <a:latin typeface="Cambria" panose="02040503050406030204" pitchFamily="18" charset="0"/>
              </a:rPr>
              <a:t>Sirtuins</a:t>
            </a:r>
            <a:r>
              <a:rPr lang="fr-CH" dirty="0" smtClean="0">
                <a:latin typeface="Cambria" panose="02040503050406030204" pitchFamily="18" charset="0"/>
              </a:rPr>
              <a:t> are histone </a:t>
            </a:r>
            <a:r>
              <a:rPr lang="fr-CH" dirty="0" err="1" smtClean="0">
                <a:latin typeface="Cambria" panose="02040503050406030204" pitchFamily="18" charset="0"/>
              </a:rPr>
              <a:t>deacetylases</a:t>
            </a:r>
            <a:endParaRPr lang="fr-CH" dirty="0">
              <a:latin typeface="Cambria" panose="02040503050406030204" pitchFamily="18" charset="0"/>
            </a:endParaRPr>
          </a:p>
        </p:txBody>
      </p:sp>
      <p:sp>
        <p:nvSpPr>
          <p:cNvPr id="32" name="ZoneTexte 23"/>
          <p:cNvSpPr txBox="1"/>
          <p:nvPr/>
        </p:nvSpPr>
        <p:spPr>
          <a:xfrm>
            <a:off x="4892326" y="1988840"/>
            <a:ext cx="227196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Cambria" panose="02040503050406030204" pitchFamily="18" charset="0"/>
                <a:cs typeface="Arial" pitchFamily="34" charset="0"/>
              </a:rPr>
              <a:t>Epigenetic</a:t>
            </a:r>
            <a:r>
              <a:rPr lang="fr-FR" sz="1400" dirty="0" smtClean="0">
                <a:latin typeface="Cambria" panose="02040503050406030204" pitchFamily="18" charset="0"/>
                <a:cs typeface="Arial" pitchFamily="34" charset="0"/>
              </a:rPr>
              <a:t> modification</a:t>
            </a:r>
            <a:endParaRPr lang="fr-FR" sz="14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4" name="Ellipse 7"/>
          <p:cNvSpPr/>
          <p:nvPr/>
        </p:nvSpPr>
        <p:spPr>
          <a:xfrm>
            <a:off x="4676302" y="1988840"/>
            <a:ext cx="2410197" cy="3616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atin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61807" y="4663916"/>
            <a:ext cx="1518426" cy="493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sp>
        <p:nvSpPr>
          <p:cNvPr id="37" name="ZoneTexte 15"/>
          <p:cNvSpPr txBox="1"/>
          <p:nvPr/>
        </p:nvSpPr>
        <p:spPr>
          <a:xfrm>
            <a:off x="1979712" y="4265728"/>
            <a:ext cx="98325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Cambria" panose="02040503050406030204" pitchFamily="18" charset="0"/>
                <a:cs typeface="Arial" pitchFamily="34" charset="0"/>
              </a:rPr>
              <a:t>Nucleosome</a:t>
            </a:r>
            <a:endParaRPr lang="fr-FR" sz="105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2" name="ZoneTexte 12"/>
          <p:cNvSpPr txBox="1"/>
          <p:nvPr/>
        </p:nvSpPr>
        <p:spPr>
          <a:xfrm>
            <a:off x="2465550" y="2492896"/>
            <a:ext cx="62478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2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5" name="ZoneTexte 10"/>
          <p:cNvSpPr txBox="1"/>
          <p:nvPr/>
        </p:nvSpPr>
        <p:spPr>
          <a:xfrm>
            <a:off x="6368140" y="3356992"/>
            <a:ext cx="277986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Transcription </a:t>
            </a:r>
            <a:r>
              <a:rPr lang="fr-CH" sz="1400" dirty="0" err="1" smtClean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downregulation</a:t>
            </a:r>
            <a:r>
              <a:rPr lang="fr-CH" sz="1400" dirty="0" smtClean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endParaRPr lang="fr-FR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6" name="ZoneTexte 15"/>
          <p:cNvSpPr txBox="1"/>
          <p:nvPr/>
        </p:nvSpPr>
        <p:spPr>
          <a:xfrm>
            <a:off x="2900943" y="4665044"/>
            <a:ext cx="734953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ambria" panose="02040503050406030204" pitchFamily="18" charset="0"/>
                <a:cs typeface="Arial" pitchFamily="34" charset="0"/>
              </a:rPr>
              <a:t>Histone</a:t>
            </a:r>
          </a:p>
          <a:p>
            <a:pPr algn="ctr"/>
            <a:r>
              <a:rPr lang="fr-FR" sz="1050" dirty="0" err="1" smtClean="0">
                <a:latin typeface="Cambria" panose="02040503050406030204" pitchFamily="18" charset="0"/>
                <a:cs typeface="Arial" pitchFamily="34" charset="0"/>
              </a:rPr>
              <a:t>talis</a:t>
            </a:r>
            <a:endParaRPr lang="fr-FR" sz="105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3" name="ZoneTexte 10"/>
          <p:cNvSpPr txBox="1"/>
          <p:nvPr/>
        </p:nvSpPr>
        <p:spPr>
          <a:xfrm>
            <a:off x="3664341" y="5066020"/>
            <a:ext cx="177175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CH" sz="1400" dirty="0" smtClean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Transcription </a:t>
            </a:r>
            <a:r>
              <a:rPr lang="fr-CH" sz="1400" dirty="0" err="1" smtClean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upregulation</a:t>
            </a:r>
            <a:r>
              <a:rPr lang="fr-CH" sz="1400" dirty="0" smtClean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endParaRPr lang="fr-FR" sz="1400" dirty="0">
              <a:solidFill>
                <a:srgbClr val="00B05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14B-9BFB-4FC3-B660-2ED66318CE09}" type="slidenum">
              <a:rPr lang="en-US" smtClean="0"/>
              <a:t>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260728" y="2968957"/>
            <a:ext cx="351861" cy="291643"/>
            <a:chOff x="4271400" y="2853329"/>
            <a:chExt cx="351861" cy="291643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4271400" y="2856940"/>
              <a:ext cx="351861" cy="288032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327510" y="2853329"/>
              <a:ext cx="283849" cy="24409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0" name="Picture 2" descr="http://www.colourbox.com/preview/1994018-105070-3d-illustration-of-light-bulb-power-on-and-power-off-over-black-backgroun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90601"/>
              </a:clrFrom>
              <a:clrTo>
                <a:srgbClr val="0906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34539" y="5733537"/>
            <a:ext cx="662861" cy="100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780233" y="4461588"/>
            <a:ext cx="981263" cy="14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8964" y="3273040"/>
            <a:ext cx="525230" cy="353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sp>
        <p:nvSpPr>
          <p:cNvPr id="38" name="ZoneTexte 12"/>
          <p:cNvSpPr txBox="1"/>
          <p:nvPr/>
        </p:nvSpPr>
        <p:spPr>
          <a:xfrm>
            <a:off x="4761496" y="3288988"/>
            <a:ext cx="100811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Closed</a:t>
            </a:r>
            <a:r>
              <a:rPr lang="fr-FR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chromatin</a:t>
            </a:r>
            <a:endParaRPr lang="fr-FR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4" name="Picture 2" descr="http://www.colourbox.com/preview/1994018-105070-3d-illustration-of-light-bulb-power-on-and-power-off-over-black-background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962145" y="5669903"/>
            <a:ext cx="733371" cy="11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0" grpId="0" animBg="1"/>
      <p:bldP spid="34" grpId="0" animBg="1"/>
      <p:bldP spid="45" grpId="0" animBg="1"/>
      <p:bldP spid="53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Aknowledgments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69" y="1124744"/>
            <a:ext cx="6375199" cy="4248473"/>
          </a:xfrm>
          <a:prstGeom prst="rect">
            <a:avLst/>
          </a:prstGeom>
        </p:spPr>
      </p:pic>
      <p:sp>
        <p:nvSpPr>
          <p:cNvPr id="28" name="Flowchart: Document 27"/>
          <p:cNvSpPr/>
          <p:nvPr/>
        </p:nvSpPr>
        <p:spPr>
          <a:xfrm rot="16200000">
            <a:off x="-798173" y="803286"/>
            <a:ext cx="2125736" cy="533401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Acknowledgments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2788" y="5445224"/>
            <a:ext cx="3262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err="1" smtClean="0"/>
              <a:t>Summer</a:t>
            </a:r>
            <a:r>
              <a:rPr lang="fr-CH" b="1" dirty="0" smtClean="0"/>
              <a:t> </a:t>
            </a:r>
            <a:r>
              <a:rPr lang="fr-CH" b="1" dirty="0" err="1" smtClean="0"/>
              <a:t>University</a:t>
            </a:r>
            <a:r>
              <a:rPr lang="fr-CH" b="1" dirty="0" smtClean="0"/>
              <a:t> Network</a:t>
            </a:r>
          </a:p>
          <a:p>
            <a:pPr algn="ctr"/>
            <a:r>
              <a:rPr lang="fr-CH" b="1" dirty="0" smtClean="0"/>
              <a:t>July 2015</a:t>
            </a:r>
          </a:p>
          <a:p>
            <a:pPr algn="ctr"/>
            <a:r>
              <a:rPr lang="fr-CH" b="1" dirty="0" err="1" smtClean="0"/>
              <a:t>Montelino-Perugia</a:t>
            </a:r>
            <a:endParaRPr lang="fr-CH" b="1" dirty="0" smtClean="0"/>
          </a:p>
          <a:p>
            <a:pPr algn="ctr"/>
            <a:r>
              <a:rPr lang="fr-CH" b="1" dirty="0" smtClean="0"/>
              <a:t>(</a:t>
            </a:r>
            <a:r>
              <a:rPr lang="fr-CH" b="1" dirty="0" err="1" smtClean="0"/>
              <a:t>Italy</a:t>
            </a:r>
            <a:r>
              <a:rPr lang="fr-CH" b="1" dirty="0" smtClean="0"/>
              <a:t>)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430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36"/>
          <p:cNvSpPr txBox="1"/>
          <p:nvPr/>
        </p:nvSpPr>
        <p:spPr>
          <a:xfrm>
            <a:off x="525020" y="263865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Thank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!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4153" y="1148551"/>
            <a:ext cx="8499103" cy="4446066"/>
            <a:chOff x="603249" y="1868631"/>
            <a:chExt cx="8499103" cy="4446066"/>
          </a:xfrm>
        </p:grpSpPr>
        <p:pic>
          <p:nvPicPr>
            <p:cNvPr id="233" name="Image 23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20"/>
            <a:stretch/>
          </p:blipFill>
          <p:spPr>
            <a:xfrm>
              <a:off x="603249" y="2694638"/>
              <a:ext cx="4495800" cy="3620059"/>
            </a:xfrm>
            <a:prstGeom prst="rect">
              <a:avLst/>
            </a:prstGeom>
            <a:effectLst>
              <a:glow rad="139700">
                <a:schemeClr val="accent3">
                  <a:lumMod val="85000"/>
                  <a:alpha val="40000"/>
                </a:schemeClr>
              </a:glow>
            </a:effectLst>
          </p:spPr>
        </p:pic>
        <p:sp>
          <p:nvSpPr>
            <p:cNvPr id="2" name="ZoneTexte 1"/>
            <p:cNvSpPr txBox="1"/>
            <p:nvPr/>
          </p:nvSpPr>
          <p:spPr>
            <a:xfrm>
              <a:off x="1126232" y="1868631"/>
              <a:ext cx="3733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kern="0" dirty="0" err="1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Classical</a:t>
              </a:r>
              <a:r>
                <a:rPr lang="fr-CH" kern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fr-CH" kern="0" dirty="0" err="1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human</a:t>
              </a:r>
              <a:r>
                <a:rPr lang="fr-CH" kern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HDAC </a:t>
              </a:r>
              <a:r>
                <a:rPr lang="fr-CH" kern="0" dirty="0" err="1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isoforms</a:t>
              </a:r>
              <a:endParaRPr lang="fr-CH" kern="0" dirty="0" smtClean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r>
                <a:rPr lang="en-US" dirty="0" smtClean="0">
                  <a:latin typeface="Cambria" panose="02040503050406030204" pitchFamily="18" charset="0"/>
                </a:rPr>
                <a:t>Zn</a:t>
              </a:r>
              <a:r>
                <a:rPr lang="en-US" baseline="30000" dirty="0" smtClean="0">
                  <a:latin typeface="Cambria" panose="02040503050406030204" pitchFamily="18" charset="0"/>
                </a:rPr>
                <a:t>2+</a:t>
              </a:r>
              <a:r>
                <a:rPr lang="en-US" dirty="0" smtClean="0">
                  <a:latin typeface="Cambria" panose="02040503050406030204" pitchFamily="18" charset="0"/>
                </a:rPr>
                <a:t>-dependent </a:t>
              </a:r>
              <a:r>
                <a:rPr lang="en-US" dirty="0">
                  <a:latin typeface="Cambria" panose="02040503050406030204" pitchFamily="18" charset="0"/>
                </a:rPr>
                <a:t>catalytic activity</a:t>
              </a:r>
              <a:endParaRPr lang="en-US" kern="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endParaRPr lang="fr-CH" kern="0" dirty="0" smtClean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endParaRPr lang="en-US" kern="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218" name="Image 217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296" y="2497574"/>
              <a:ext cx="3502025" cy="3004342"/>
            </a:xfrm>
            <a:prstGeom prst="rect">
              <a:avLst/>
            </a:prstGeom>
            <a:noFill/>
          </p:spPr>
        </p:pic>
        <p:sp>
          <p:nvSpPr>
            <p:cNvPr id="219" name="ZoneTexte 218"/>
            <p:cNvSpPr txBox="1"/>
            <p:nvPr/>
          </p:nvSpPr>
          <p:spPr>
            <a:xfrm>
              <a:off x="4835152" y="5589240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kern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Class III </a:t>
              </a:r>
              <a:r>
                <a:rPr lang="fr-CH" kern="0" dirty="0" err="1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HDACs</a:t>
              </a:r>
              <a:r>
                <a:rPr lang="fr-CH" kern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: </a:t>
              </a:r>
              <a:r>
                <a:rPr lang="fr-CH" kern="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human</a:t>
              </a:r>
              <a:r>
                <a:rPr lang="fr-CH" kern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fr-CH" kern="0" dirty="0" err="1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sirtuins</a:t>
              </a:r>
              <a:r>
                <a:rPr lang="fr-CH" kern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fr-CH" kern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(SIRT</a:t>
              </a:r>
              <a:r>
                <a:rPr lang="fr-CH" kern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)</a:t>
              </a:r>
            </a:p>
            <a:p>
              <a:pPr algn="ctr"/>
              <a:r>
                <a:rPr lang="en-US" dirty="0">
                  <a:latin typeface="Cambria" panose="02040503050406030204" pitchFamily="18" charset="0"/>
                </a:rPr>
                <a:t>NAD</a:t>
              </a:r>
              <a:r>
                <a:rPr lang="en-US" baseline="30000" dirty="0" smtClean="0">
                  <a:latin typeface="Cambria" panose="02040503050406030204" pitchFamily="18" charset="0"/>
                </a:rPr>
                <a:t>+</a:t>
              </a:r>
              <a:r>
                <a:rPr lang="en-US" dirty="0" smtClean="0">
                  <a:latin typeface="Cambria" panose="02040503050406030204" pitchFamily="18" charset="0"/>
                </a:rPr>
                <a:t>-dependent catalytic activity</a:t>
              </a:r>
              <a:endParaRPr lang="en-US" kern="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4" name="ZoneTexte 236"/>
          <p:cNvSpPr txBox="1"/>
          <p:nvPr/>
        </p:nvSpPr>
        <p:spPr>
          <a:xfrm>
            <a:off x="467544" y="173128"/>
            <a:ext cx="876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SIRTs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fr-FR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are Histone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DeACetylases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HDACs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endParaRPr lang="fr-FR"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9" name="Ellipse 221"/>
          <p:cNvSpPr/>
          <p:nvPr/>
        </p:nvSpPr>
        <p:spPr>
          <a:xfrm>
            <a:off x="6156176" y="3217492"/>
            <a:ext cx="720081" cy="338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21"/>
          <p:cNvSpPr/>
          <p:nvPr/>
        </p:nvSpPr>
        <p:spPr>
          <a:xfrm>
            <a:off x="6876256" y="2852936"/>
            <a:ext cx="720081" cy="338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owchart: Document 12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Introduction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4768" y="6453336"/>
            <a:ext cx="2970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Rev, 44: 5246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7039" y="5675029"/>
            <a:ext cx="5931570" cy="1166813"/>
            <a:chOff x="247039" y="5675029"/>
            <a:chExt cx="5931570" cy="1166813"/>
          </a:xfrm>
        </p:grpSpPr>
        <p:grpSp>
          <p:nvGrpSpPr>
            <p:cNvPr id="5" name="Group 4"/>
            <p:cNvGrpSpPr/>
            <p:nvPr/>
          </p:nvGrpSpPr>
          <p:grpSpPr>
            <a:xfrm>
              <a:off x="1629013" y="5786680"/>
              <a:ext cx="4549596" cy="763618"/>
              <a:chOff x="1979712" y="5786680"/>
              <a:chExt cx="4549596" cy="76361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979712" y="5786680"/>
                <a:ext cx="223981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err="1" smtClean="0">
                    <a:latin typeface="Cambria" panose="02040503050406030204" pitchFamily="18" charset="0"/>
                  </a:rPr>
                  <a:t>Vorinostat</a:t>
                </a:r>
                <a:r>
                  <a:rPr lang="en-US" sz="1400" dirty="0">
                    <a:latin typeface="Cambria" panose="02040503050406030204" pitchFamily="18" charset="0"/>
                  </a:rPr>
                  <a:t> </a:t>
                </a:r>
                <a:r>
                  <a:rPr lang="en-US" sz="1400" dirty="0" smtClean="0">
                    <a:latin typeface="Cambria" panose="02040503050406030204" pitchFamily="18" charset="0"/>
                  </a:rPr>
                  <a:t>(FDA, 2006)</a:t>
                </a:r>
              </a:p>
              <a:p>
                <a:r>
                  <a:rPr lang="en-US" sz="1400" dirty="0" err="1" smtClean="0">
                    <a:latin typeface="Cambria" panose="02040503050406030204" pitchFamily="18" charset="0"/>
                  </a:rPr>
                  <a:t>Romidepsin</a:t>
                </a:r>
                <a:r>
                  <a:rPr lang="en-US" sz="1400" dirty="0">
                    <a:latin typeface="Cambria" panose="02040503050406030204" pitchFamily="18" charset="0"/>
                  </a:rPr>
                  <a:t> </a:t>
                </a:r>
                <a:r>
                  <a:rPr lang="en-US" sz="1400" dirty="0" smtClean="0">
                    <a:latin typeface="Cambria" panose="02040503050406030204" pitchFamily="18" charset="0"/>
                  </a:rPr>
                  <a:t>(FDA, 2009) </a:t>
                </a:r>
              </a:p>
              <a:p>
                <a:r>
                  <a:rPr lang="en-US" sz="1400" dirty="0" err="1" smtClean="0">
                    <a:latin typeface="Cambria" panose="02040503050406030204" pitchFamily="18" charset="0"/>
                  </a:rPr>
                  <a:t>Panobinostat</a:t>
                </a:r>
                <a:r>
                  <a:rPr lang="en-US" sz="1400" dirty="0" smtClean="0">
                    <a:latin typeface="Cambria" panose="02040503050406030204" pitchFamily="18" charset="0"/>
                  </a:rPr>
                  <a:t> (FDA, 2015)</a:t>
                </a:r>
                <a:endParaRPr lang="en-US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117548" y="5811634"/>
                <a:ext cx="241176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400" dirty="0" smtClean="0">
                    <a:latin typeface="Cambria" panose="02040503050406030204" pitchFamily="18" charset="0"/>
                  </a:rPr>
                  <a:t>Cutaneous </a:t>
                </a:r>
                <a:r>
                  <a:rPr lang="it-IT" sz="1400" dirty="0">
                    <a:latin typeface="Cambria" panose="02040503050406030204" pitchFamily="18" charset="0"/>
                  </a:rPr>
                  <a:t>T-cell lymphoma </a:t>
                </a:r>
                <a:endParaRPr lang="it-IT" sz="1400" dirty="0" smtClean="0">
                  <a:latin typeface="Cambria" panose="02040503050406030204" pitchFamily="18" charset="0"/>
                </a:endParaRPr>
              </a:p>
              <a:p>
                <a:r>
                  <a:rPr lang="it-IT" sz="1400" dirty="0">
                    <a:latin typeface="Cambria" panose="02040503050406030204" pitchFamily="18" charset="0"/>
                  </a:rPr>
                  <a:t>Cutaneous T-cell lymphoma </a:t>
                </a:r>
              </a:p>
              <a:p>
                <a:r>
                  <a:rPr lang="it-IT" sz="1400" dirty="0" smtClean="0">
                    <a:latin typeface="Cambria" panose="02040503050406030204" pitchFamily="18" charset="0"/>
                  </a:rPr>
                  <a:t>Multiple </a:t>
                </a:r>
                <a:r>
                  <a:rPr lang="en-US" sz="1400" dirty="0">
                    <a:latin typeface="Cambria" panose="02040503050406030204" pitchFamily="18" charset="0"/>
                  </a:rPr>
                  <a:t>myeloma</a:t>
                </a:r>
                <a:endParaRPr lang="it-IT" sz="1400" dirty="0"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7" name="Picture 2" descr="http://www.istodax.com/images/hcp/500_prep_istodax_graphic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39" y="5675029"/>
              <a:ext cx="1633538" cy="116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47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628800"/>
            <a:ext cx="9148007" cy="4651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-18192" y="6465528"/>
            <a:ext cx="2970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Gertz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l., 2013,  PNAS,  110(30): E2772</a:t>
            </a:r>
          </a:p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Sussmuth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2015, J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79: 465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5347" y="6457890"/>
            <a:ext cx="302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Westerberg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2015, J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79: 477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2" name="TextBox 21"/>
          <p:cNvSpPr txBox="1"/>
          <p:nvPr/>
        </p:nvSpPr>
        <p:spPr>
          <a:xfrm>
            <a:off x="531395" y="2389525"/>
            <a:ext cx="8383604" cy="42473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 mutated gene codes for an abnormal protein, </a:t>
            </a: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Huntingtin (</a:t>
            </a: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HTT), which gradually damages neurons (neurotoxicity)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</a:rPr>
              <a:t>Acetylation </a:t>
            </a:r>
            <a:r>
              <a:rPr lang="en-US" dirty="0">
                <a:latin typeface="Cambria" panose="02040503050406030204" pitchFamily="18" charset="0"/>
              </a:rPr>
              <a:t>of 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HTT promotes its </a:t>
            </a:r>
            <a:r>
              <a:rPr lang="en-US" dirty="0" smtClean="0">
                <a:latin typeface="Cambria" panose="02040503050406030204" pitchFamily="18" charset="0"/>
              </a:rPr>
              <a:t>clearance by </a:t>
            </a:r>
            <a:r>
              <a:rPr lang="en-US" dirty="0">
                <a:latin typeface="Cambria" panose="02040503050406030204" pitchFamily="18" charset="0"/>
              </a:rPr>
              <a:t>autophagy </a:t>
            </a:r>
            <a:endParaRPr lang="en-US" dirty="0" smtClean="0">
              <a:latin typeface="Cambria" panose="02040503050406030204" pitchFamily="18" charset="0"/>
            </a:endParaRP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</a:rPr>
              <a:t>SIRT1 inhibition results in a clearance of HTT</a:t>
            </a:r>
            <a:endParaRPr lang="en-US" sz="2000" dirty="0" smtClean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EX-527 </a:t>
            </a:r>
            <a:r>
              <a:rPr lang="en-US" dirty="0" smtClean="0">
                <a:latin typeface="Cambria" panose="02040503050406030204" pitchFamily="18" charset="0"/>
              </a:rPr>
              <a:t>increases </a:t>
            </a:r>
            <a:r>
              <a:rPr lang="en-US" dirty="0">
                <a:latin typeface="Cambria" panose="02040503050406030204" pitchFamily="18" charset="0"/>
              </a:rPr>
              <a:t>survival, </a:t>
            </a:r>
            <a:r>
              <a:rPr lang="en-US" dirty="0" smtClean="0">
                <a:latin typeface="Cambria" panose="02040503050406030204" pitchFamily="18" charset="0"/>
              </a:rPr>
              <a:t>improves </a:t>
            </a:r>
            <a:r>
              <a:rPr lang="en-US" dirty="0">
                <a:latin typeface="Cambria" panose="02040503050406030204" pitchFamily="18" charset="0"/>
              </a:rPr>
              <a:t>psychomotor behavior</a:t>
            </a:r>
          </a:p>
          <a:p>
            <a:pPr algn="just"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49274" y="4077072"/>
            <a:ext cx="5006182" cy="1086016"/>
            <a:chOff x="3641588" y="2706605"/>
            <a:chExt cx="5006182" cy="1086016"/>
          </a:xfrm>
        </p:grpSpPr>
        <p:sp>
          <p:nvSpPr>
            <p:cNvPr id="24" name="ZoneTexte 1"/>
            <p:cNvSpPr txBox="1"/>
            <p:nvPr/>
          </p:nvSpPr>
          <p:spPr>
            <a:xfrm>
              <a:off x="6167224" y="2706605"/>
              <a:ext cx="2480546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14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linical </a:t>
              </a:r>
              <a:r>
                <a:rPr lang="en-GB" sz="1400" dirty="0">
                  <a:latin typeface="Cambria" panose="02040503050406030204" pitchFamily="18" charset="0"/>
                  <a:cs typeface="Times New Roman" panose="02020603050405020304" pitchFamily="18" charset="0"/>
                </a:rPr>
                <a:t>p</a:t>
              </a:r>
              <a:r>
                <a:rPr lang="en-GB" sz="14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hase II</a:t>
              </a:r>
            </a:p>
            <a:p>
              <a:pPr algn="ctr"/>
              <a:r>
                <a:rPr lang="en-GB" sz="1400" dirty="0"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14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linicaltrials.gov</a:t>
              </a:r>
            </a:p>
            <a:p>
              <a:pPr algn="ctr"/>
              <a:r>
                <a:rPr lang="en-GB" sz="14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Identifier: NCT01521585</a:t>
              </a:r>
              <a:endParaRPr lang="fr-CH" sz="140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Connecteur droit avec flèche 8"/>
            <p:cNvCxnSpPr/>
            <p:nvPr/>
          </p:nvCxnSpPr>
          <p:spPr>
            <a:xfrm flipH="1">
              <a:off x="5502411" y="3066644"/>
              <a:ext cx="642380" cy="2903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22"/>
            <a:stretch/>
          </p:blipFill>
          <p:spPr bwMode="auto">
            <a:xfrm>
              <a:off x="3641588" y="2949661"/>
              <a:ext cx="1860823" cy="84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1866357" y="1768167"/>
            <a:ext cx="479387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257300" lvl="2" indent="-3429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en-US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Huntington’s </a:t>
            </a:r>
            <a:r>
              <a:rPr lang="en-US" b="1" dirty="0">
                <a:latin typeface="Cambria" panose="02040503050406030204" pitchFamily="18" charset="0"/>
                <a:cs typeface="Times New Roman" panose="02020603050405020304" pitchFamily="18" charset="0"/>
              </a:rPr>
              <a:t>disease (HD</a:t>
            </a:r>
            <a:r>
              <a:rPr lang="en-US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31" name="ZoneTexte 236"/>
          <p:cNvSpPr txBox="1"/>
          <p:nvPr/>
        </p:nvSpPr>
        <p:spPr>
          <a:xfrm>
            <a:off x="1373832" y="19038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SIRTs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(class III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HDACs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&amp;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Diseases</a:t>
            </a:r>
            <a:endParaRPr lang="fr-FR"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2" name="ZoneTexte 1"/>
          <p:cNvSpPr txBox="1"/>
          <p:nvPr/>
        </p:nvSpPr>
        <p:spPr>
          <a:xfrm>
            <a:off x="521332" y="958085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SIRTs deacetylate histones and other substrates for regulating physiological processes (</a:t>
            </a:r>
            <a:r>
              <a:rPr lang="en-US" dirty="0" smtClean="0">
                <a:latin typeface="Cambria" panose="02040503050406030204" pitchFamily="18" charset="0"/>
              </a:rPr>
              <a:t>chromatin structure, genomic stability, and cellular metabolism</a:t>
            </a:r>
            <a:r>
              <a:rPr lang="en-US" dirty="0" smtClean="0"/>
              <a:t>)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Document 16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Introduction</a:t>
            </a:r>
            <a:endParaRPr lang="en-US" dirty="0">
              <a:latin typeface="+mj-lt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3064641" y="5110727"/>
            <a:ext cx="23714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EX-527 (</a:t>
            </a:r>
            <a:r>
              <a:rPr lang="en-GB" sz="14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Selisistat</a:t>
            </a:r>
            <a:r>
              <a:rPr lang="en-GB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GB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SIRT1 inhibitor</a:t>
            </a:r>
          </a:p>
        </p:txBody>
      </p:sp>
    </p:spTree>
    <p:extLst>
      <p:ext uri="{BB962C8B-B14F-4D97-AF65-F5344CB8AC3E}">
        <p14:creationId xmlns:p14="http://schemas.microsoft.com/office/powerpoint/2010/main" val="6699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700808"/>
            <a:ext cx="9148007" cy="4870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31" name="ZoneTexte 236"/>
          <p:cNvSpPr txBox="1"/>
          <p:nvPr/>
        </p:nvSpPr>
        <p:spPr>
          <a:xfrm>
            <a:off x="1373832" y="19038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SIRTs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(class III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HDACs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&amp;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Diseases</a:t>
            </a:r>
            <a:endParaRPr lang="fr-FR"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80528" y="2156097"/>
            <a:ext cx="9144000" cy="1776960"/>
            <a:chOff x="-18044" y="2476066"/>
            <a:chExt cx="9144000" cy="1776960"/>
          </a:xfrm>
        </p:grpSpPr>
        <p:sp>
          <p:nvSpPr>
            <p:cNvPr id="38" name="TextBox 37"/>
            <p:cNvSpPr txBox="1"/>
            <p:nvPr/>
          </p:nvSpPr>
          <p:spPr>
            <a:xfrm>
              <a:off x="-18044" y="2476066"/>
              <a:ext cx="9144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800100" lvl="1" indent="-342900" algn="just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en-US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SIRT2 inhibition restores acetylation of α-tubulin: effects on microtubules, preventing  neurotoxicity induced </a:t>
              </a:r>
              <a:r>
                <a:rPr lang="en-US" dirty="0">
                  <a:latin typeface="Cambria" panose="02040503050406030204" pitchFamily="18" charset="0"/>
                  <a:cs typeface="Times New Roman" panose="02020603050405020304" pitchFamily="18" charset="0"/>
                </a:rPr>
                <a:t>by </a:t>
              </a:r>
              <a:r>
                <a:rPr lang="en-US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α-</a:t>
              </a:r>
              <a:r>
                <a:rPr lang="en-US" dirty="0" err="1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Synuclein</a:t>
              </a:r>
              <a:r>
                <a:rPr lang="en-US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 (neuroprotection)</a:t>
              </a: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31" b="63343"/>
            <a:stretch/>
          </p:blipFill>
          <p:spPr bwMode="auto">
            <a:xfrm>
              <a:off x="2825625" y="3376477"/>
              <a:ext cx="3369905" cy="616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ZoneTexte 576"/>
            <p:cNvSpPr txBox="1"/>
            <p:nvPr/>
          </p:nvSpPr>
          <p:spPr>
            <a:xfrm>
              <a:off x="3761868" y="3960638"/>
              <a:ext cx="15841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err="1" smtClean="0">
                  <a:latin typeface="Arial" pitchFamily="34" charset="0"/>
                  <a:cs typeface="Arial" pitchFamily="34" charset="0"/>
                </a:rPr>
                <a:t>Depolymerization</a:t>
              </a:r>
              <a:endParaRPr lang="fr-FR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ZoneTexte 578"/>
            <p:cNvSpPr txBox="1"/>
            <p:nvPr/>
          </p:nvSpPr>
          <p:spPr>
            <a:xfrm>
              <a:off x="1998180" y="3532946"/>
              <a:ext cx="11399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3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fr-CH" sz="13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fr-CH" sz="1300" dirty="0" err="1" smtClean="0">
                  <a:latin typeface="Arial" pitchFamily="34" charset="0"/>
                  <a:cs typeface="Arial" pitchFamily="34" charset="0"/>
                </a:rPr>
                <a:t>tubulin</a:t>
              </a:r>
              <a:endParaRPr lang="fr-FR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ZoneTexte 577"/>
            <p:cNvSpPr txBox="1"/>
            <p:nvPr/>
          </p:nvSpPr>
          <p:spPr>
            <a:xfrm>
              <a:off x="6245636" y="3457163"/>
              <a:ext cx="20162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smtClean="0">
                  <a:latin typeface="Arial" pitchFamily="34" charset="0"/>
                  <a:cs typeface="Arial" pitchFamily="34" charset="0"/>
                </a:rPr>
                <a:t>Stable microtubules</a:t>
              </a:r>
            </a:p>
            <a:p>
              <a:pPr algn="ctr"/>
              <a:r>
                <a:rPr lang="fr-FR" sz="1300" dirty="0" err="1" smtClean="0">
                  <a:latin typeface="Arial" pitchFamily="34" charset="0"/>
                  <a:cs typeface="Arial" pitchFamily="34" charset="0"/>
                </a:rPr>
                <a:t>Complex</a:t>
              </a:r>
              <a:r>
                <a:rPr lang="fr-FR" sz="13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300" dirty="0" err="1" smtClean="0">
                  <a:latin typeface="Arial" pitchFamily="34" charset="0"/>
                  <a:cs typeface="Arial" pitchFamily="34" charset="0"/>
                </a:rPr>
                <a:t>with</a:t>
              </a:r>
              <a:r>
                <a:rPr lang="fr-FR" sz="13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00" dirty="0" smtClean="0">
                  <a:latin typeface="+mj-lt"/>
                  <a:cs typeface="Times New Roman" panose="02020603050405020304" pitchFamily="18" charset="0"/>
                </a:rPr>
                <a:t>α-</a:t>
              </a:r>
              <a:r>
                <a:rPr lang="en-US" sz="1300" dirty="0" err="1">
                  <a:latin typeface="+mj-lt"/>
                  <a:cs typeface="Times New Roman" panose="02020603050405020304" pitchFamily="18" charset="0"/>
                </a:rPr>
                <a:t>S</a:t>
              </a:r>
              <a:r>
                <a:rPr lang="en-US" sz="1300" dirty="0" err="1" smtClean="0">
                  <a:latin typeface="+mj-lt"/>
                  <a:cs typeface="Times New Roman" panose="02020603050405020304" pitchFamily="18" charset="0"/>
                </a:rPr>
                <a:t>yn</a:t>
              </a:r>
              <a:r>
                <a:rPr lang="en-US" sz="1400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" y="6639163"/>
            <a:ext cx="34746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Outerio </a:t>
            </a:r>
            <a:r>
              <a:rPr lang="it-IT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2007, Science, 3117: 516</a:t>
            </a: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56176" y="6629203"/>
            <a:ext cx="30112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Chalkiadaki &amp; Guarente, 2015, Nat Rev, 15: 608  </a:t>
            </a: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lowchart: Document 32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Introduction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6357" y="1700809"/>
            <a:ext cx="479387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257300" lvl="2" indent="-3429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en-US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Parkinson’s disease</a:t>
            </a:r>
            <a:endParaRPr lang="en-US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52536" y="4411210"/>
            <a:ext cx="9144000" cy="2258299"/>
            <a:chOff x="-18044" y="4550579"/>
            <a:chExt cx="9144000" cy="2258299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378" y="5224553"/>
              <a:ext cx="461486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-18044" y="4550579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algn="just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en-US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SIRT1-2 </a:t>
              </a:r>
              <a:r>
                <a:rPr lang="en-US" dirty="0">
                  <a:latin typeface="Cambria" panose="02040503050406030204" pitchFamily="18" charset="0"/>
                  <a:cs typeface="Times New Roman" panose="02020603050405020304" pitchFamily="18" charset="0"/>
                </a:rPr>
                <a:t>inhibition </a:t>
              </a:r>
              <a:r>
                <a:rPr lang="en-US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activates the tumor suppressor p53 and its related mechanism of defense (apoptosis),  blocking abnormal cell development</a:t>
              </a:r>
            </a:p>
          </p:txBody>
        </p:sp>
        <p:sp>
          <p:nvSpPr>
            <p:cNvPr id="40" name="ZoneTexte 579"/>
            <p:cNvSpPr txBox="1"/>
            <p:nvPr/>
          </p:nvSpPr>
          <p:spPr>
            <a:xfrm>
              <a:off x="3857839" y="5282885"/>
              <a:ext cx="1584176" cy="292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err="1" smtClean="0">
                  <a:latin typeface="Arial" pitchFamily="34" charset="0"/>
                  <a:cs typeface="Arial" pitchFamily="34" charset="0"/>
                </a:rPr>
                <a:t>Acetylation</a:t>
              </a:r>
              <a:endParaRPr lang="fr-FR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ZoneTexte 580"/>
            <p:cNvSpPr txBox="1"/>
            <p:nvPr/>
          </p:nvSpPr>
          <p:spPr>
            <a:xfrm>
              <a:off x="2082704" y="6397446"/>
              <a:ext cx="1178842" cy="292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smtClean="0">
                  <a:latin typeface="Arial" pitchFamily="34" charset="0"/>
                  <a:cs typeface="Arial" pitchFamily="34" charset="0"/>
                </a:rPr>
                <a:t>Inactive</a:t>
              </a:r>
              <a:endParaRPr lang="fr-FR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ZoneTexte 581"/>
            <p:cNvSpPr txBox="1"/>
            <p:nvPr/>
          </p:nvSpPr>
          <p:spPr>
            <a:xfrm>
              <a:off x="3280698" y="5870372"/>
              <a:ext cx="904554" cy="292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smtClean="0">
                  <a:latin typeface="Arial" pitchFamily="34" charset="0"/>
                  <a:cs typeface="Arial" pitchFamily="34" charset="0"/>
                </a:rPr>
                <a:t>Stress</a:t>
              </a:r>
              <a:endParaRPr lang="fr-FR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ZoneTexte 582"/>
            <p:cNvSpPr txBox="1"/>
            <p:nvPr/>
          </p:nvSpPr>
          <p:spPr>
            <a:xfrm>
              <a:off x="4090287" y="6418344"/>
              <a:ext cx="1178842" cy="292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err="1" smtClean="0">
                  <a:latin typeface="Arial" pitchFamily="34" charset="0"/>
                  <a:cs typeface="Arial" pitchFamily="34" charset="0"/>
                </a:rPr>
                <a:t>Activated</a:t>
              </a:r>
              <a:endParaRPr lang="fr-FR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ZoneTexte 583"/>
            <p:cNvSpPr txBox="1"/>
            <p:nvPr/>
          </p:nvSpPr>
          <p:spPr>
            <a:xfrm>
              <a:off x="6006877" y="6085199"/>
              <a:ext cx="936105" cy="292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err="1" smtClean="0">
                  <a:latin typeface="Arial" pitchFamily="34" charset="0"/>
                  <a:cs typeface="Arial" pitchFamily="34" charset="0"/>
                </a:rPr>
                <a:t>Apoptosis</a:t>
              </a:r>
              <a:endParaRPr lang="fr-FR" sz="13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811636" y="4121438"/>
            <a:ext cx="479387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257300" lvl="2" indent="-3429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en-US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Cancer</a:t>
            </a:r>
            <a:endParaRPr lang="en-US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76"/>
          <p:cNvSpPr txBox="1"/>
          <p:nvPr/>
        </p:nvSpPr>
        <p:spPr>
          <a:xfrm>
            <a:off x="3563888" y="2840237"/>
            <a:ext cx="15841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Polymerization</a:t>
            </a:r>
            <a:endParaRPr lang="fr-FR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263616" y="3380233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576"/>
          <p:cNvSpPr txBox="1"/>
          <p:nvPr/>
        </p:nvSpPr>
        <p:spPr>
          <a:xfrm>
            <a:off x="7776864" y="3165353"/>
            <a:ext cx="1475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Larger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300" dirty="0" smtClean="0">
                <a:latin typeface="Arial" pitchFamily="34" charset="0"/>
                <a:cs typeface="Arial" pitchFamily="34" charset="0"/>
              </a:rPr>
              <a:t>inclusions</a:t>
            </a:r>
            <a:endParaRPr lang="fr-FR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3574" y="5373216"/>
            <a:ext cx="2396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SIRTs can have tumor‑suppressor or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oncogenic </a:t>
            </a:r>
            <a:r>
              <a:rPr lang="en-US" dirty="0" smtClean="0">
                <a:latin typeface="Cambria" panose="02040503050406030204" pitchFamily="18" charset="0"/>
              </a:rPr>
              <a:t>roles </a:t>
            </a:r>
            <a:endParaRPr lang="it-IT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http://didattica.agentgroup.unimore.it/wiki/images/9/9b/Attenzi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48" y="492469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1"/>
          <p:cNvSpPr txBox="1"/>
          <p:nvPr/>
        </p:nvSpPr>
        <p:spPr>
          <a:xfrm>
            <a:off x="521332" y="958085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SIRTs deacetylate histones and other substrates for regulating physiological processes (</a:t>
            </a:r>
            <a:r>
              <a:rPr lang="en-US" dirty="0" smtClean="0">
                <a:latin typeface="Cambria" panose="02040503050406030204" pitchFamily="18" charset="0"/>
              </a:rPr>
              <a:t>chromatin structure, genomic stability, and cellular metabolism</a:t>
            </a:r>
            <a:r>
              <a:rPr lang="en-US" dirty="0" smtClean="0"/>
              <a:t>)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8112" y="2780928"/>
            <a:ext cx="7596336" cy="39241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To find </a:t>
            </a: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novel </a:t>
            </a: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and diverse scaffolds </a:t>
            </a:r>
            <a:r>
              <a:rPr lang="it-IT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inhibiting SIRTs (SIRT1-2)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-Chemical probes</a:t>
            </a:r>
          </a:p>
          <a:p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-Potential therapeutics</a:t>
            </a:r>
            <a:endParaRPr lang="en-GB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In silico</a:t>
            </a: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-driven approaches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-Structure-based methods</a:t>
            </a:r>
          </a:p>
          <a:p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-Ligand-based methods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Enzymatic assays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Cell-based assays to unravel  SIRT-related mechanisms</a:t>
            </a:r>
            <a:endParaRPr lang="en-GB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Aim</a:t>
            </a:r>
            <a:endParaRPr lang="en-US" dirty="0">
              <a:latin typeface="+mj-lt"/>
            </a:endParaRPr>
          </a:p>
        </p:txBody>
      </p:sp>
      <p:sp>
        <p:nvSpPr>
          <p:cNvPr id="8" name="ZoneTexte 236"/>
          <p:cNvSpPr txBox="1"/>
          <p:nvPr/>
        </p:nvSpPr>
        <p:spPr>
          <a:xfrm>
            <a:off x="1373832" y="19038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Research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goals &amp;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Strategies</a:t>
            </a:r>
            <a:endParaRPr lang="fr-FR"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11028"/>
            <a:ext cx="5420362" cy="196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0072" y="449516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-Compounds of natural origin</a:t>
            </a:r>
            <a:endParaRPr lang="en-GB" dirty="0">
              <a:solidFill>
                <a:srgbClr val="00B05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-Compounds of </a:t>
            </a:r>
            <a:r>
              <a:rPr lang="en-GB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ynthetic origin</a:t>
            </a:r>
            <a:endParaRPr lang="en-GB" i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4735236" y="4302556"/>
            <a:ext cx="412828" cy="996911"/>
          </a:xfrm>
          <a:prstGeom prst="rightBrace">
            <a:avLst/>
          </a:prstGeom>
          <a:noFill/>
          <a:ln w="9525" cap="flat" cmpd="sng" algn="ctr">
            <a:solidFill>
              <a:srgbClr val="111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86" y="1664408"/>
            <a:ext cx="1586114" cy="4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576"/>
          <p:cNvSpPr txBox="1"/>
          <p:nvPr/>
        </p:nvSpPr>
        <p:spPr>
          <a:xfrm>
            <a:off x="7173813" y="2132856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Pharmacochemistry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lab</a:t>
            </a:r>
            <a:endParaRPr lang="fr-FR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CSB PDB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10819"/>
            <a:ext cx="27432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Document 12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8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SIRTs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structural information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9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547"/>
          <a:stretch/>
        </p:blipFill>
        <p:spPr>
          <a:xfrm>
            <a:off x="2267744" y="903073"/>
            <a:ext cx="3407342" cy="53342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2181088"/>
            <a:ext cx="2160240" cy="5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Zinc</a:t>
            </a:r>
            <a:endParaRPr lang="it-IT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it-IT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binding module</a:t>
            </a:r>
            <a:endParaRPr lang="it-IT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V="1">
            <a:off x="1403648" y="1398700"/>
            <a:ext cx="1138060" cy="78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" name="Right Brace 14"/>
          <p:cNvSpPr/>
          <p:nvPr/>
        </p:nvSpPr>
        <p:spPr bwMode="auto">
          <a:xfrm>
            <a:off x="5796136" y="1289420"/>
            <a:ext cx="412828" cy="2355604"/>
          </a:xfrm>
          <a:prstGeom prst="rightBrace">
            <a:avLst/>
          </a:prstGeom>
          <a:noFill/>
          <a:ln w="9525" cap="flat" cmpd="sng" algn="ctr">
            <a:solidFill>
              <a:srgbClr val="111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9936" y="2298358"/>
            <a:ext cx="2972584" cy="33855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fr-CH" sz="1600" dirty="0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Small </a:t>
            </a:r>
            <a:r>
              <a:rPr lang="fr-CH" sz="160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domain</a:t>
            </a:r>
            <a:endParaRPr lang="fr-CH" sz="1600" dirty="0" smtClean="0">
              <a:solidFill>
                <a:srgbClr val="00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flipH="1">
            <a:off x="2230626" y="3212976"/>
            <a:ext cx="432048" cy="2880320"/>
          </a:xfrm>
          <a:prstGeom prst="rightBrace">
            <a:avLst/>
          </a:prstGeom>
          <a:noFill/>
          <a:ln w="9525" cap="flat" cmpd="sng" algn="ctr">
            <a:solidFill>
              <a:srgbClr val="111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668934" y="4284385"/>
            <a:ext cx="3110978" cy="58477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fr-CH" sz="1600" dirty="0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Large </a:t>
            </a:r>
            <a:r>
              <a:rPr lang="fr-CH" sz="160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domain</a:t>
            </a:r>
            <a:endParaRPr lang="fr-CH" sz="1600" dirty="0" smtClean="0">
              <a:solidFill>
                <a:srgbClr val="0000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fr-CH" sz="160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Rossman</a:t>
            </a:r>
            <a:r>
              <a:rPr lang="fr-CH" sz="1600" dirty="0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fr-CH" sz="160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fold</a:t>
            </a:r>
            <a:endParaRPr lang="fr-CH" sz="1600" dirty="0" smtClean="0">
              <a:solidFill>
                <a:srgbClr val="00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0173" y="3212976"/>
            <a:ext cx="259431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No structural</a:t>
            </a:r>
            <a:endParaRPr lang="en-US" dirty="0">
              <a:latin typeface="Cambria" panose="02040503050406030204" pitchFamily="18" charset="0"/>
            </a:endParaRPr>
          </a:p>
          <a:p>
            <a:pPr algn="ctr"/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rationale for the design of  SIRT selective inhibitors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6525344"/>
            <a:ext cx="34746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Bordo, 2013, Curr Drug Targ, 14: 662</a:t>
            </a: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92080" y="4941168"/>
            <a:ext cx="3923928" cy="1802534"/>
            <a:chOff x="5364088" y="4941168"/>
            <a:chExt cx="3923928" cy="1802534"/>
          </a:xfrm>
        </p:grpSpPr>
        <p:sp>
          <p:nvSpPr>
            <p:cNvPr id="21" name="Rectangle 20"/>
            <p:cNvSpPr/>
            <p:nvPr/>
          </p:nvSpPr>
          <p:spPr>
            <a:xfrm>
              <a:off x="5373351" y="5574151"/>
              <a:ext cx="378638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latin typeface="Cambria" panose="02040503050406030204" pitchFamily="18" charset="0"/>
                </a:rPr>
                <a:t>apo-SIRT2:PDB-ID </a:t>
              </a:r>
              <a:r>
                <a:rPr lang="it-IT" sz="1400" dirty="0">
                  <a:latin typeface="Cambria" panose="02040503050406030204" pitchFamily="18" charset="0"/>
                </a:rPr>
                <a:t>1J8F, 3ZGO; </a:t>
              </a:r>
              <a:endParaRPr lang="it-IT" sz="1400" dirty="0" smtClean="0">
                <a:latin typeface="Cambria" panose="02040503050406030204" pitchFamily="18" charset="0"/>
              </a:endParaRPr>
            </a:p>
            <a:p>
              <a:r>
                <a:rPr lang="it-IT" sz="1400" dirty="0" smtClean="0">
                  <a:latin typeface="Cambria" panose="02040503050406030204" pitchFamily="18" charset="0"/>
                </a:rPr>
                <a:t>SIRT2-ADPR</a:t>
              </a:r>
              <a:r>
                <a:rPr lang="it-IT" sz="1400" dirty="0">
                  <a:latin typeface="Cambria" panose="02040503050406030204" pitchFamily="18" charset="0"/>
                </a:rPr>
                <a:t>: PDB-ID 3ZGV</a:t>
              </a:r>
              <a:r>
                <a:rPr lang="it-IT" sz="1400" dirty="0" smtClean="0">
                  <a:latin typeface="Cambria" panose="02040503050406030204" pitchFamily="18" charset="0"/>
                </a:rPr>
                <a:t>; 4RMJ; </a:t>
              </a:r>
            </a:p>
            <a:p>
              <a:r>
                <a:rPr lang="it-IT" sz="1400" dirty="0" smtClean="0">
                  <a:latin typeface="Cambria" panose="02040503050406030204" pitchFamily="18" charset="0"/>
                </a:rPr>
                <a:t>SIRT2–S2iL5 peptide</a:t>
              </a:r>
              <a:r>
                <a:rPr lang="it-IT" sz="1400" dirty="0">
                  <a:latin typeface="Cambria" panose="02040503050406030204" pitchFamily="18" charset="0"/>
                </a:rPr>
                <a:t>: PDB-ID </a:t>
              </a:r>
              <a:r>
                <a:rPr lang="it-IT" sz="1400" dirty="0" smtClean="0">
                  <a:latin typeface="Cambria" panose="02040503050406030204" pitchFamily="18" charset="0"/>
                </a:rPr>
                <a:t>4L3O;</a:t>
              </a:r>
            </a:p>
            <a:p>
              <a:r>
                <a:rPr lang="it-IT" sz="1400" dirty="0" smtClean="0">
                  <a:latin typeface="Cambria" panose="02040503050406030204" pitchFamily="18" charset="0"/>
                </a:rPr>
                <a:t>SIRT2–BHJHTm1 </a:t>
              </a:r>
              <a:r>
                <a:rPr lang="it-IT" sz="1400" dirty="0">
                  <a:latin typeface="Cambria" panose="02040503050406030204" pitchFamily="18" charset="0"/>
                </a:rPr>
                <a:t>peptide: PDB-ID </a:t>
              </a:r>
              <a:r>
                <a:rPr lang="it-IT" sz="1400" dirty="0" smtClean="0">
                  <a:latin typeface="Cambria" panose="02040503050406030204" pitchFamily="18" charset="0"/>
                </a:rPr>
                <a:t>4R8M;</a:t>
              </a:r>
            </a:p>
            <a:p>
              <a:r>
                <a:rPr lang="it-IT" sz="1400" dirty="0" smtClean="0">
                  <a:latin typeface="Cambria" panose="02040503050406030204" pitchFamily="18" charset="0"/>
                </a:rPr>
                <a:t>SIRT2-SirReal2:</a:t>
              </a:r>
              <a:r>
                <a:rPr lang="it-IT" sz="1400" dirty="0">
                  <a:latin typeface="Cambria" panose="02040503050406030204" pitchFamily="18" charset="0"/>
                </a:rPr>
                <a:t> PDB-ID </a:t>
              </a:r>
              <a:r>
                <a:rPr lang="it-IT" sz="1400" dirty="0" smtClean="0">
                  <a:latin typeface="Cambria" panose="02040503050406030204" pitchFamily="18" charset="0"/>
                </a:rPr>
                <a:t>4RMG; 4RMH; 4RMI; </a:t>
              </a:r>
              <a:endParaRPr lang="it-IT" sz="1400" dirty="0">
                <a:latin typeface="Cambria" panose="0204050305040603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64088" y="4941168"/>
              <a:ext cx="392392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latin typeface="Cambria" panose="02040503050406030204" pitchFamily="18" charset="0"/>
                </a:rPr>
                <a:t>apo-SIRT1:PDB-ID 41G9 4IF6; 4KXQ;</a:t>
              </a:r>
            </a:p>
            <a:p>
              <a:r>
                <a:rPr lang="it-IT" sz="1400" dirty="0" smtClean="0">
                  <a:latin typeface="Cambria" panose="02040503050406030204" pitchFamily="18" charset="0"/>
                </a:rPr>
                <a:t>SIRT1-activator: PDB-ID 4ZZH; 4ZZI; 4ZZJ; 5BTR; </a:t>
              </a:r>
            </a:p>
            <a:p>
              <a:r>
                <a:rPr lang="it-IT" sz="1400" dirty="0" smtClean="0">
                  <a:latin typeface="Cambria" panose="02040503050406030204" pitchFamily="18" charset="0"/>
                </a:rPr>
                <a:t>SIRT1–ex527: </a:t>
              </a:r>
              <a:r>
                <a:rPr lang="it-IT" sz="1400" dirty="0">
                  <a:latin typeface="Cambria" panose="02040503050406030204" pitchFamily="18" charset="0"/>
                </a:rPr>
                <a:t>PDB-ID </a:t>
              </a:r>
              <a:r>
                <a:rPr lang="it-IT" sz="1400" dirty="0" smtClean="0">
                  <a:latin typeface="Cambria" panose="02040503050406030204" pitchFamily="18" charset="0"/>
                </a:rPr>
                <a:t>4I5I;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98120" y="1117557"/>
            <a:ext cx="2160240" cy="58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Helical module</a:t>
            </a:r>
            <a:endParaRPr lang="it-IT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 flipH="1">
            <a:off x="4753147" y="1432037"/>
            <a:ext cx="1691061" cy="19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7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361"/>
            <a:ext cx="8615757" cy="5537983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8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2" name="Picture 4" descr="http://www.proprofs.com/quiz-school/upload/yuiupload/1825816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48" y="965905"/>
            <a:ext cx="2847632" cy="284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120"/>
          <p:cNvSpPr txBox="1"/>
          <p:nvPr/>
        </p:nvSpPr>
        <p:spPr>
          <a:xfrm>
            <a:off x="6876256" y="1785010"/>
            <a:ext cx="607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GOLD 5.2</a:t>
            </a:r>
            <a:r>
              <a:rPr lang="fr-CH" sz="1000" baseline="30000" dirty="0" smtClean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®</a:t>
            </a:r>
          </a:p>
          <a:p>
            <a:r>
              <a:rPr lang="fr-CH" sz="1000" dirty="0" err="1" smtClean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VolSurf</a:t>
            </a:r>
            <a:r>
              <a:rPr lang="fr-CH" sz="1000" baseline="30000" dirty="0" smtClean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®</a:t>
            </a:r>
            <a:endParaRPr lang="fr-CH" sz="1000" dirty="0" smtClean="0">
              <a:solidFill>
                <a:srgbClr val="FFFF00"/>
              </a:solidFill>
              <a:latin typeface="Euphemia" panose="020B0503040102020104" pitchFamily="34" charset="0"/>
              <a:cs typeface="Times New Roman" panose="02020603050405020304" pitchFamily="18" charset="0"/>
            </a:endParaRPr>
          </a:p>
          <a:p>
            <a:r>
              <a:rPr lang="fr-CH" sz="1000" dirty="0" smtClean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MOE 2014</a:t>
            </a:r>
            <a:r>
              <a:rPr lang="fr-CH" sz="1000" baseline="30000" dirty="0" smtClean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®</a:t>
            </a:r>
          </a:p>
          <a:p>
            <a:r>
              <a:rPr lang="fr-CH" sz="1000" dirty="0" err="1" smtClean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RDKit</a:t>
            </a:r>
            <a:r>
              <a:rPr lang="fr-CH" sz="1000" baseline="30000" dirty="0" smtClean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 </a:t>
            </a:r>
            <a:r>
              <a:rPr lang="fr-CH" sz="1000" baseline="30000" dirty="0">
                <a:solidFill>
                  <a:srgbClr val="FFFF00"/>
                </a:solidFill>
                <a:latin typeface="Euphemia" panose="020B0503040102020104" pitchFamily="34" charset="0"/>
                <a:cs typeface="Times New Roman" panose="02020603050405020304" pitchFamily="18" charset="0"/>
              </a:rPr>
              <a:t>®</a:t>
            </a:r>
            <a:endParaRPr lang="fr-CH" sz="1000" baseline="30000" dirty="0" smtClean="0">
              <a:solidFill>
                <a:srgbClr val="FFFF00"/>
              </a:solidFill>
              <a:latin typeface="Euphemia" panose="020B05030401020201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98928" y="4396169"/>
            <a:ext cx="1061759" cy="1193071"/>
            <a:chOff x="2286105" y="3608771"/>
            <a:chExt cx="1061759" cy="1193071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418" y="4246777"/>
              <a:ext cx="836446" cy="55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39"/>
            <p:cNvGrpSpPr>
              <a:grpSpLocks/>
            </p:cNvGrpSpPr>
            <p:nvPr/>
          </p:nvGrpSpPr>
          <p:grpSpPr bwMode="auto">
            <a:xfrm rot="20087306">
              <a:off x="2286105" y="3608771"/>
              <a:ext cx="518156" cy="851488"/>
              <a:chOff x="3797" y="626"/>
              <a:chExt cx="1028" cy="3117"/>
            </a:xfrm>
          </p:grpSpPr>
          <p:grpSp>
            <p:nvGrpSpPr>
              <p:cNvPr id="19" name="Group 140"/>
              <p:cNvGrpSpPr>
                <a:grpSpLocks/>
              </p:cNvGrpSpPr>
              <p:nvPr/>
            </p:nvGrpSpPr>
            <p:grpSpPr bwMode="auto">
              <a:xfrm>
                <a:off x="3797" y="626"/>
                <a:ext cx="1028" cy="3117"/>
                <a:chOff x="3797" y="626"/>
                <a:chExt cx="1028" cy="3117"/>
              </a:xfrm>
            </p:grpSpPr>
            <p:sp>
              <p:nvSpPr>
                <p:cNvPr id="69" name="Freeform 141"/>
                <p:cNvSpPr>
                  <a:spLocks/>
                </p:cNvSpPr>
                <p:nvPr/>
              </p:nvSpPr>
              <p:spPr bwMode="auto">
                <a:xfrm>
                  <a:off x="4141" y="2305"/>
                  <a:ext cx="369" cy="788"/>
                </a:xfrm>
                <a:custGeom>
                  <a:avLst/>
                  <a:gdLst>
                    <a:gd name="T0" fmla="*/ 13 w 369"/>
                    <a:gd name="T1" fmla="*/ 0 h 788"/>
                    <a:gd name="T2" fmla="*/ 369 w 369"/>
                    <a:gd name="T3" fmla="*/ 0 h 788"/>
                    <a:gd name="T4" fmla="*/ 344 w 369"/>
                    <a:gd name="T5" fmla="*/ 772 h 788"/>
                    <a:gd name="T6" fmla="*/ 124 w 369"/>
                    <a:gd name="T7" fmla="*/ 788 h 788"/>
                    <a:gd name="T8" fmla="*/ 0 w 369"/>
                    <a:gd name="T9" fmla="*/ 765 h 788"/>
                    <a:gd name="T10" fmla="*/ 13 w 369"/>
                    <a:gd name="T11" fmla="*/ 0 h 7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9" h="788">
                      <a:moveTo>
                        <a:pt x="13" y="0"/>
                      </a:moveTo>
                      <a:lnTo>
                        <a:pt x="369" y="0"/>
                      </a:lnTo>
                      <a:lnTo>
                        <a:pt x="344" y="772"/>
                      </a:lnTo>
                      <a:lnTo>
                        <a:pt x="124" y="788"/>
                      </a:lnTo>
                      <a:lnTo>
                        <a:pt x="0" y="76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7B8E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0" name="Freeform 142"/>
                <p:cNvSpPr>
                  <a:spLocks/>
                </p:cNvSpPr>
                <p:nvPr/>
              </p:nvSpPr>
              <p:spPr bwMode="auto">
                <a:xfrm>
                  <a:off x="4141" y="2305"/>
                  <a:ext cx="369" cy="788"/>
                </a:xfrm>
                <a:custGeom>
                  <a:avLst/>
                  <a:gdLst>
                    <a:gd name="T0" fmla="*/ 13 w 369"/>
                    <a:gd name="T1" fmla="*/ 0 h 788"/>
                    <a:gd name="T2" fmla="*/ 369 w 369"/>
                    <a:gd name="T3" fmla="*/ 0 h 788"/>
                    <a:gd name="T4" fmla="*/ 344 w 369"/>
                    <a:gd name="T5" fmla="*/ 772 h 788"/>
                    <a:gd name="T6" fmla="*/ 124 w 369"/>
                    <a:gd name="T7" fmla="*/ 788 h 788"/>
                    <a:gd name="T8" fmla="*/ 0 w 369"/>
                    <a:gd name="T9" fmla="*/ 765 h 7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788">
                      <a:moveTo>
                        <a:pt x="13" y="0"/>
                      </a:moveTo>
                      <a:lnTo>
                        <a:pt x="369" y="0"/>
                      </a:lnTo>
                      <a:lnTo>
                        <a:pt x="344" y="772"/>
                      </a:lnTo>
                      <a:lnTo>
                        <a:pt x="124" y="788"/>
                      </a:lnTo>
                      <a:lnTo>
                        <a:pt x="0" y="76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1" name="Freeform 143"/>
                <p:cNvSpPr>
                  <a:spLocks/>
                </p:cNvSpPr>
                <p:nvPr/>
              </p:nvSpPr>
              <p:spPr bwMode="auto">
                <a:xfrm>
                  <a:off x="3893" y="773"/>
                  <a:ext cx="538" cy="1357"/>
                </a:xfrm>
                <a:custGeom>
                  <a:avLst/>
                  <a:gdLst>
                    <a:gd name="T0" fmla="*/ 1425 w 239"/>
                    <a:gd name="T1" fmla="*/ 936 h 603"/>
                    <a:gd name="T2" fmla="*/ 1425 w 239"/>
                    <a:gd name="T3" fmla="*/ 6873 h 603"/>
                    <a:gd name="T4" fmla="*/ 2726 w 239"/>
                    <a:gd name="T5" fmla="*/ 6873 h 603"/>
                    <a:gd name="T6" fmla="*/ 2726 w 239"/>
                    <a:gd name="T7" fmla="*/ 410 h 603"/>
                    <a:gd name="T8" fmla="*/ 2636 w 239"/>
                    <a:gd name="T9" fmla="*/ 299 h 603"/>
                    <a:gd name="T10" fmla="*/ 1058 w 239"/>
                    <a:gd name="T11" fmla="*/ 11 h 603"/>
                    <a:gd name="T12" fmla="*/ 903 w 239"/>
                    <a:gd name="T13" fmla="*/ 0 h 603"/>
                    <a:gd name="T14" fmla="*/ 0 w 239"/>
                    <a:gd name="T15" fmla="*/ 821 h 603"/>
                    <a:gd name="T16" fmla="*/ 126 w 239"/>
                    <a:gd name="T17" fmla="*/ 902 h 603"/>
                    <a:gd name="T18" fmla="*/ 254 w 239"/>
                    <a:gd name="T19" fmla="*/ 821 h 603"/>
                    <a:gd name="T20" fmla="*/ 855 w 239"/>
                    <a:gd name="T21" fmla="*/ 356 h 603"/>
                    <a:gd name="T22" fmla="*/ 1425 w 239"/>
                    <a:gd name="T23" fmla="*/ 936 h 6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9" h="603">
                      <a:moveTo>
                        <a:pt x="125" y="82"/>
                      </a:moveTo>
                      <a:cubicBezTo>
                        <a:pt x="125" y="603"/>
                        <a:pt x="125" y="603"/>
                        <a:pt x="125" y="603"/>
                      </a:cubicBezTo>
                      <a:cubicBezTo>
                        <a:pt x="239" y="603"/>
                        <a:pt x="239" y="603"/>
                        <a:pt x="239" y="603"/>
                      </a:cubicBezTo>
                      <a:cubicBezTo>
                        <a:pt x="239" y="36"/>
                        <a:pt x="239" y="36"/>
                        <a:pt x="239" y="36"/>
                      </a:cubicBezTo>
                      <a:cubicBezTo>
                        <a:pt x="239" y="28"/>
                        <a:pt x="231" y="26"/>
                        <a:pt x="231" y="26"/>
                      </a:cubicBezTo>
                      <a:cubicBezTo>
                        <a:pt x="231" y="26"/>
                        <a:pt x="117" y="4"/>
                        <a:pt x="93" y="1"/>
                      </a:cubicBezTo>
                      <a:cubicBezTo>
                        <a:pt x="83" y="0"/>
                        <a:pt x="79" y="0"/>
                        <a:pt x="79" y="0"/>
                      </a:cubicBezTo>
                      <a:cubicBezTo>
                        <a:pt x="32" y="0"/>
                        <a:pt x="4" y="28"/>
                        <a:pt x="0" y="72"/>
                      </a:cubicBezTo>
                      <a:cubicBezTo>
                        <a:pt x="0" y="76"/>
                        <a:pt x="5" y="79"/>
                        <a:pt x="11" y="79"/>
                      </a:cubicBezTo>
                      <a:cubicBezTo>
                        <a:pt x="17" y="79"/>
                        <a:pt x="21" y="76"/>
                        <a:pt x="22" y="72"/>
                      </a:cubicBezTo>
                      <a:cubicBezTo>
                        <a:pt x="27" y="48"/>
                        <a:pt x="47" y="31"/>
                        <a:pt x="75" y="31"/>
                      </a:cubicBezTo>
                      <a:cubicBezTo>
                        <a:pt x="103" y="31"/>
                        <a:pt x="125" y="50"/>
                        <a:pt x="125" y="82"/>
                      </a:cubicBezTo>
                    </a:path>
                  </a:pathLst>
                </a:custGeom>
                <a:solidFill>
                  <a:srgbClr val="E4E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2" name="Freeform 144"/>
                <p:cNvSpPr>
                  <a:spLocks/>
                </p:cNvSpPr>
                <p:nvPr/>
              </p:nvSpPr>
              <p:spPr bwMode="auto">
                <a:xfrm>
                  <a:off x="3914" y="824"/>
                  <a:ext cx="186" cy="120"/>
                </a:xfrm>
                <a:custGeom>
                  <a:avLst/>
                  <a:gdLst>
                    <a:gd name="T0" fmla="*/ 934 w 83"/>
                    <a:gd name="T1" fmla="*/ 82 h 53"/>
                    <a:gd name="T2" fmla="*/ 708 w 83"/>
                    <a:gd name="T3" fmla="*/ 36 h 53"/>
                    <a:gd name="T4" fmla="*/ 101 w 83"/>
                    <a:gd name="T5" fmla="*/ 532 h 53"/>
                    <a:gd name="T6" fmla="*/ 0 w 83"/>
                    <a:gd name="T7" fmla="*/ 616 h 53"/>
                    <a:gd name="T8" fmla="*/ 81 w 83"/>
                    <a:gd name="T9" fmla="*/ 523 h 53"/>
                    <a:gd name="T10" fmla="*/ 643 w 83"/>
                    <a:gd name="T11" fmla="*/ 0 h 53"/>
                    <a:gd name="T12" fmla="*/ 934 w 83"/>
                    <a:gd name="T13" fmla="*/ 82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3" h="53">
                      <a:moveTo>
                        <a:pt x="83" y="7"/>
                      </a:moveTo>
                      <a:cubicBezTo>
                        <a:pt x="77" y="4"/>
                        <a:pt x="70" y="3"/>
                        <a:pt x="63" y="3"/>
                      </a:cubicBezTo>
                      <a:cubicBezTo>
                        <a:pt x="35" y="3"/>
                        <a:pt x="15" y="22"/>
                        <a:pt x="9" y="46"/>
                      </a:cubicBezTo>
                      <a:cubicBezTo>
                        <a:pt x="9" y="50"/>
                        <a:pt x="6" y="53"/>
                        <a:pt x="0" y="53"/>
                      </a:cubicBezTo>
                      <a:cubicBezTo>
                        <a:pt x="4" y="52"/>
                        <a:pt x="5" y="51"/>
                        <a:pt x="7" y="45"/>
                      </a:cubicBezTo>
                      <a:cubicBezTo>
                        <a:pt x="8" y="39"/>
                        <a:pt x="13" y="0"/>
                        <a:pt x="57" y="0"/>
                      </a:cubicBezTo>
                      <a:cubicBezTo>
                        <a:pt x="75" y="0"/>
                        <a:pt x="83" y="7"/>
                        <a:pt x="83" y="7"/>
                      </a:cubicBezTo>
                      <a:close/>
                    </a:path>
                  </a:pathLst>
                </a:custGeom>
                <a:solidFill>
                  <a:srgbClr val="C4C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3" name="Freeform 145"/>
                <p:cNvSpPr>
                  <a:spLocks/>
                </p:cNvSpPr>
                <p:nvPr/>
              </p:nvSpPr>
              <p:spPr bwMode="auto">
                <a:xfrm>
                  <a:off x="4139" y="858"/>
                  <a:ext cx="67" cy="1038"/>
                </a:xfrm>
                <a:custGeom>
                  <a:avLst/>
                  <a:gdLst>
                    <a:gd name="T0" fmla="*/ 243 w 30"/>
                    <a:gd name="T1" fmla="*/ 5262 h 461"/>
                    <a:gd name="T2" fmla="*/ 243 w 30"/>
                    <a:gd name="T3" fmla="*/ 502 h 461"/>
                    <a:gd name="T4" fmla="*/ 243 w 30"/>
                    <a:gd name="T5" fmla="*/ 502 h 461"/>
                    <a:gd name="T6" fmla="*/ 0 w 30"/>
                    <a:gd name="T7" fmla="*/ 0 h 461"/>
                    <a:gd name="T8" fmla="*/ 324 w 30"/>
                    <a:gd name="T9" fmla="*/ 619 h 461"/>
                    <a:gd name="T10" fmla="*/ 290 w 30"/>
                    <a:gd name="T11" fmla="*/ 4157 h 461"/>
                    <a:gd name="T12" fmla="*/ 243 w 30"/>
                    <a:gd name="T13" fmla="*/ 5262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61">
                      <a:moveTo>
                        <a:pt x="22" y="461"/>
                      </a:move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24"/>
                        <a:pt x="13" y="9"/>
                        <a:pt x="0" y="0"/>
                      </a:cubicBezTo>
                      <a:cubicBezTo>
                        <a:pt x="22" y="9"/>
                        <a:pt x="28" y="31"/>
                        <a:pt x="29" y="54"/>
                      </a:cubicBezTo>
                      <a:cubicBezTo>
                        <a:pt x="30" y="77"/>
                        <a:pt x="26" y="306"/>
                        <a:pt x="26" y="364"/>
                      </a:cubicBezTo>
                      <a:cubicBezTo>
                        <a:pt x="26" y="379"/>
                        <a:pt x="22" y="461"/>
                        <a:pt x="22" y="4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262" y="1997"/>
                  <a:ext cx="81" cy="45"/>
                </a:xfrm>
                <a:prstGeom prst="rect">
                  <a:avLst/>
                </a:prstGeom>
                <a:solidFill>
                  <a:srgbClr val="8293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75" name="Rectangle 147"/>
                <p:cNvSpPr>
                  <a:spLocks noChangeArrowheads="1"/>
                </p:cNvSpPr>
                <p:nvPr/>
              </p:nvSpPr>
              <p:spPr bwMode="auto">
                <a:xfrm>
                  <a:off x="4249" y="1430"/>
                  <a:ext cx="182" cy="400"/>
                </a:xfrm>
                <a:prstGeom prst="rect">
                  <a:avLst/>
                </a:prstGeom>
                <a:solidFill>
                  <a:srgbClr val="8588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76" name="Rectangle 148"/>
                <p:cNvSpPr>
                  <a:spLocks noChangeArrowheads="1"/>
                </p:cNvSpPr>
                <p:nvPr/>
              </p:nvSpPr>
              <p:spPr bwMode="auto">
                <a:xfrm>
                  <a:off x="4249" y="1430"/>
                  <a:ext cx="92" cy="400"/>
                </a:xfrm>
                <a:prstGeom prst="rect">
                  <a:avLst/>
                </a:prstGeom>
                <a:solidFill>
                  <a:srgbClr val="4346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77" name="Freeform 149"/>
                <p:cNvSpPr>
                  <a:spLocks/>
                </p:cNvSpPr>
                <p:nvPr/>
              </p:nvSpPr>
              <p:spPr bwMode="auto">
                <a:xfrm>
                  <a:off x="4217" y="629"/>
                  <a:ext cx="205" cy="87"/>
                </a:xfrm>
                <a:custGeom>
                  <a:avLst/>
                  <a:gdLst>
                    <a:gd name="T0" fmla="*/ 1041 w 91"/>
                    <a:gd name="T1" fmla="*/ 45 h 39"/>
                    <a:gd name="T2" fmla="*/ 527 w 91"/>
                    <a:gd name="T3" fmla="*/ 0 h 39"/>
                    <a:gd name="T4" fmla="*/ 0 w 91"/>
                    <a:gd name="T5" fmla="*/ 45 h 39"/>
                    <a:gd name="T6" fmla="*/ 0 w 91"/>
                    <a:gd name="T7" fmla="*/ 433 h 39"/>
                    <a:gd name="T8" fmla="*/ 527 w 91"/>
                    <a:gd name="T9" fmla="*/ 388 h 39"/>
                    <a:gd name="T10" fmla="*/ 1041 w 91"/>
                    <a:gd name="T11" fmla="*/ 433 h 39"/>
                    <a:gd name="T12" fmla="*/ 1041 w 91"/>
                    <a:gd name="T13" fmla="*/ 45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39">
                      <a:moveTo>
                        <a:pt x="91" y="4"/>
                      </a:moveTo>
                      <a:cubicBezTo>
                        <a:pt x="91" y="2"/>
                        <a:pt x="71" y="0"/>
                        <a:pt x="46" y="0"/>
                      </a:cubicBezTo>
                      <a:cubicBezTo>
                        <a:pt x="21" y="0"/>
                        <a:pt x="0" y="2"/>
                        <a:pt x="0" y="4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37"/>
                        <a:pt x="21" y="35"/>
                        <a:pt x="46" y="35"/>
                      </a:cubicBezTo>
                      <a:cubicBezTo>
                        <a:pt x="71" y="35"/>
                        <a:pt x="91" y="37"/>
                        <a:pt x="91" y="39"/>
                      </a:cubicBezTo>
                      <a:lnTo>
                        <a:pt x="91" y="4"/>
                      </a:lnTo>
                      <a:close/>
                    </a:path>
                  </a:pathLst>
                </a:custGeom>
                <a:solidFill>
                  <a:srgbClr val="8ABC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409" y="631"/>
                  <a:ext cx="1" cy="79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4391" y="629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4375" y="626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357" y="626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339" y="629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323" y="626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4" name="Line 156"/>
                <p:cNvSpPr>
                  <a:spLocks noChangeShapeType="1"/>
                </p:cNvSpPr>
                <p:nvPr/>
              </p:nvSpPr>
              <p:spPr bwMode="auto">
                <a:xfrm>
                  <a:off x="4305" y="629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5" name="Line 157"/>
                <p:cNvSpPr>
                  <a:spLocks noChangeShapeType="1"/>
                </p:cNvSpPr>
                <p:nvPr/>
              </p:nvSpPr>
              <p:spPr bwMode="auto">
                <a:xfrm>
                  <a:off x="4289" y="626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6" name="Line 158"/>
                <p:cNvSpPr>
                  <a:spLocks noChangeShapeType="1"/>
                </p:cNvSpPr>
                <p:nvPr/>
              </p:nvSpPr>
              <p:spPr bwMode="auto">
                <a:xfrm>
                  <a:off x="4271" y="626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7" name="Line 159"/>
                <p:cNvSpPr>
                  <a:spLocks noChangeShapeType="1"/>
                </p:cNvSpPr>
                <p:nvPr/>
              </p:nvSpPr>
              <p:spPr bwMode="auto">
                <a:xfrm>
                  <a:off x="4256" y="629"/>
                  <a:ext cx="1" cy="81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8" name="Line 160"/>
                <p:cNvSpPr>
                  <a:spLocks noChangeShapeType="1"/>
                </p:cNvSpPr>
                <p:nvPr/>
              </p:nvSpPr>
              <p:spPr bwMode="auto">
                <a:xfrm>
                  <a:off x="4238" y="631"/>
                  <a:ext cx="1" cy="79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9" name="Line 161"/>
                <p:cNvSpPr>
                  <a:spLocks noChangeShapeType="1"/>
                </p:cNvSpPr>
                <p:nvPr/>
              </p:nvSpPr>
              <p:spPr bwMode="auto">
                <a:xfrm>
                  <a:off x="4222" y="638"/>
                  <a:ext cx="1" cy="78"/>
                </a:xfrm>
                <a:prstGeom prst="line">
                  <a:avLst/>
                </a:pr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0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402" y="631"/>
                  <a:ext cx="1" cy="79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1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4386" y="629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2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4368" y="626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3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4352" y="626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4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334" y="629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5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319" y="626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6" name="Line 168"/>
                <p:cNvSpPr>
                  <a:spLocks noChangeShapeType="1"/>
                </p:cNvSpPr>
                <p:nvPr/>
              </p:nvSpPr>
              <p:spPr bwMode="auto">
                <a:xfrm>
                  <a:off x="4301" y="629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7" name="Line 169"/>
                <p:cNvSpPr>
                  <a:spLocks noChangeShapeType="1"/>
                </p:cNvSpPr>
                <p:nvPr/>
              </p:nvSpPr>
              <p:spPr bwMode="auto">
                <a:xfrm>
                  <a:off x="4285" y="626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8" name="Line 170"/>
                <p:cNvSpPr>
                  <a:spLocks noChangeShapeType="1"/>
                </p:cNvSpPr>
                <p:nvPr/>
              </p:nvSpPr>
              <p:spPr bwMode="auto">
                <a:xfrm>
                  <a:off x="4267" y="626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9" name="Line 171"/>
                <p:cNvSpPr>
                  <a:spLocks noChangeShapeType="1"/>
                </p:cNvSpPr>
                <p:nvPr/>
              </p:nvSpPr>
              <p:spPr bwMode="auto">
                <a:xfrm>
                  <a:off x="4249" y="629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0" name="Line 172"/>
                <p:cNvSpPr>
                  <a:spLocks noChangeShapeType="1"/>
                </p:cNvSpPr>
                <p:nvPr/>
              </p:nvSpPr>
              <p:spPr bwMode="auto">
                <a:xfrm>
                  <a:off x="4233" y="631"/>
                  <a:ext cx="1" cy="79"/>
                </a:xfrm>
                <a:prstGeom prst="line">
                  <a:avLst/>
                </a:prstGeom>
                <a:noFill/>
                <a:ln w="3175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1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4402" y="631"/>
                  <a:ext cx="1" cy="79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2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4386" y="629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3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4368" y="626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352" y="626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5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334" y="629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6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319" y="626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7" name="Line 179"/>
                <p:cNvSpPr>
                  <a:spLocks noChangeShapeType="1"/>
                </p:cNvSpPr>
                <p:nvPr/>
              </p:nvSpPr>
              <p:spPr bwMode="auto">
                <a:xfrm>
                  <a:off x="4301" y="629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8" name="Line 180"/>
                <p:cNvSpPr>
                  <a:spLocks noChangeShapeType="1"/>
                </p:cNvSpPr>
                <p:nvPr/>
              </p:nvSpPr>
              <p:spPr bwMode="auto">
                <a:xfrm>
                  <a:off x="4285" y="626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9" name="Line 181"/>
                <p:cNvSpPr>
                  <a:spLocks noChangeShapeType="1"/>
                </p:cNvSpPr>
                <p:nvPr/>
              </p:nvSpPr>
              <p:spPr bwMode="auto">
                <a:xfrm>
                  <a:off x="4267" y="626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0" name="Line 182"/>
                <p:cNvSpPr>
                  <a:spLocks noChangeShapeType="1"/>
                </p:cNvSpPr>
                <p:nvPr/>
              </p:nvSpPr>
              <p:spPr bwMode="auto">
                <a:xfrm>
                  <a:off x="4249" y="629"/>
                  <a:ext cx="1" cy="81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1" name="Line 183"/>
                <p:cNvSpPr>
                  <a:spLocks noChangeShapeType="1"/>
                </p:cNvSpPr>
                <p:nvPr/>
              </p:nvSpPr>
              <p:spPr bwMode="auto">
                <a:xfrm>
                  <a:off x="4233" y="631"/>
                  <a:ext cx="1" cy="79"/>
                </a:xfrm>
                <a:prstGeom prst="line">
                  <a:avLst/>
                </a:prstGeom>
                <a:noFill/>
                <a:ln w="9525">
                  <a:solidFill>
                    <a:srgbClr val="4C985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2" name="Freeform 184"/>
                <p:cNvSpPr>
                  <a:spLocks/>
                </p:cNvSpPr>
                <p:nvPr/>
              </p:nvSpPr>
              <p:spPr bwMode="auto">
                <a:xfrm>
                  <a:off x="4422" y="638"/>
                  <a:ext cx="1" cy="78"/>
                </a:xfrm>
                <a:custGeom>
                  <a:avLst/>
                  <a:gdLst>
                    <a:gd name="T0" fmla="*/ 0 w 1"/>
                    <a:gd name="T1" fmla="*/ 78 h 78"/>
                    <a:gd name="T2" fmla="*/ 0 w 1"/>
                    <a:gd name="T3" fmla="*/ 0 h 78"/>
                    <a:gd name="T4" fmla="*/ 0 w 1"/>
                    <a:gd name="T5" fmla="*/ 78 h 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8">
                      <a:moveTo>
                        <a:pt x="0" y="78"/>
                      </a:moveTo>
                      <a:lnTo>
                        <a:pt x="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3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4422" y="638"/>
                  <a:ext cx="1" cy="7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4" name="Freeform 186"/>
                <p:cNvSpPr>
                  <a:spLocks/>
                </p:cNvSpPr>
                <p:nvPr/>
              </p:nvSpPr>
              <p:spPr bwMode="auto">
                <a:xfrm>
                  <a:off x="4253" y="714"/>
                  <a:ext cx="133" cy="113"/>
                </a:xfrm>
                <a:custGeom>
                  <a:avLst/>
                  <a:gdLst>
                    <a:gd name="T0" fmla="*/ 676 w 59"/>
                    <a:gd name="T1" fmla="*/ 576 h 50"/>
                    <a:gd name="T2" fmla="*/ 676 w 59"/>
                    <a:gd name="T3" fmla="*/ 11 h 50"/>
                    <a:gd name="T4" fmla="*/ 676 w 59"/>
                    <a:gd name="T5" fmla="*/ 11 h 50"/>
                    <a:gd name="T6" fmla="*/ 345 w 59"/>
                    <a:gd name="T7" fmla="*/ 0 h 50"/>
                    <a:gd name="T8" fmla="*/ 0 w 59"/>
                    <a:gd name="T9" fmla="*/ 11 h 50"/>
                    <a:gd name="T10" fmla="*/ 0 w 59"/>
                    <a:gd name="T11" fmla="*/ 11 h 50"/>
                    <a:gd name="T12" fmla="*/ 0 w 59"/>
                    <a:gd name="T13" fmla="*/ 450 h 50"/>
                    <a:gd name="T14" fmla="*/ 676 w 59"/>
                    <a:gd name="T15" fmla="*/ 576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9" h="50">
                      <a:moveTo>
                        <a:pt x="59" y="5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1" y="1"/>
                        <a:pt x="41" y="0"/>
                        <a:pt x="30" y="0"/>
                      </a:cubicBezTo>
                      <a:cubicBezTo>
                        <a:pt x="18" y="0"/>
                        <a:pt x="8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3" y="43"/>
                        <a:pt x="45" y="47"/>
                        <a:pt x="59" y="50"/>
                      </a:cubicBez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5" name="Freeform 187"/>
                <p:cNvSpPr>
                  <a:spLocks/>
                </p:cNvSpPr>
                <p:nvPr/>
              </p:nvSpPr>
              <p:spPr bwMode="auto">
                <a:xfrm>
                  <a:off x="4217" y="707"/>
                  <a:ext cx="205" cy="18"/>
                </a:xfrm>
                <a:custGeom>
                  <a:avLst/>
                  <a:gdLst>
                    <a:gd name="T0" fmla="*/ 527 w 91"/>
                    <a:gd name="T1" fmla="*/ 0 h 8"/>
                    <a:gd name="T2" fmla="*/ 0 w 91"/>
                    <a:gd name="T3" fmla="*/ 45 h 8"/>
                    <a:gd name="T4" fmla="*/ 182 w 91"/>
                    <a:gd name="T5" fmla="*/ 92 h 8"/>
                    <a:gd name="T6" fmla="*/ 182 w 91"/>
                    <a:gd name="T7" fmla="*/ 45 h 8"/>
                    <a:gd name="T8" fmla="*/ 182 w 91"/>
                    <a:gd name="T9" fmla="*/ 45 h 8"/>
                    <a:gd name="T10" fmla="*/ 527 w 91"/>
                    <a:gd name="T11" fmla="*/ 36 h 8"/>
                    <a:gd name="T12" fmla="*/ 858 w 91"/>
                    <a:gd name="T13" fmla="*/ 45 h 8"/>
                    <a:gd name="T14" fmla="*/ 858 w 91"/>
                    <a:gd name="T15" fmla="*/ 45 h 8"/>
                    <a:gd name="T16" fmla="*/ 858 w 91"/>
                    <a:gd name="T17" fmla="*/ 92 h 8"/>
                    <a:gd name="T18" fmla="*/ 1041 w 91"/>
                    <a:gd name="T19" fmla="*/ 45 h 8"/>
                    <a:gd name="T20" fmla="*/ 527 w 91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1" h="8">
                      <a:moveTo>
                        <a:pt x="46" y="0"/>
                      </a:moveTo>
                      <a:cubicBezTo>
                        <a:pt x="21" y="0"/>
                        <a:pt x="0" y="2"/>
                        <a:pt x="0" y="4"/>
                      </a:cubicBezTo>
                      <a:cubicBezTo>
                        <a:pt x="0" y="6"/>
                        <a:pt x="6" y="7"/>
                        <a:pt x="16" y="8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24" y="4"/>
                        <a:pt x="34" y="3"/>
                        <a:pt x="46" y="3"/>
                      </a:cubicBezTo>
                      <a:cubicBezTo>
                        <a:pt x="57" y="3"/>
                        <a:pt x="67" y="4"/>
                        <a:pt x="75" y="4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85" y="7"/>
                        <a:pt x="91" y="6"/>
                        <a:pt x="91" y="4"/>
                      </a:cubicBezTo>
                      <a:cubicBezTo>
                        <a:pt x="91" y="2"/>
                        <a:pt x="71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1276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6" name="Freeform 188"/>
                <p:cNvSpPr>
                  <a:spLocks/>
                </p:cNvSpPr>
                <p:nvPr/>
              </p:nvSpPr>
              <p:spPr bwMode="auto">
                <a:xfrm>
                  <a:off x="4181" y="2235"/>
                  <a:ext cx="261" cy="867"/>
                </a:xfrm>
                <a:custGeom>
                  <a:avLst/>
                  <a:gdLst>
                    <a:gd name="T0" fmla="*/ 1321 w 116"/>
                    <a:gd name="T1" fmla="*/ 4261 h 385"/>
                    <a:gd name="T2" fmla="*/ 1049 w 116"/>
                    <a:gd name="T3" fmla="*/ 4396 h 385"/>
                    <a:gd name="T4" fmla="*/ 263 w 116"/>
                    <a:gd name="T5" fmla="*/ 4396 h 385"/>
                    <a:gd name="T6" fmla="*/ 0 w 116"/>
                    <a:gd name="T7" fmla="*/ 4261 h 385"/>
                    <a:gd name="T8" fmla="*/ 0 w 116"/>
                    <a:gd name="T9" fmla="*/ 146 h 385"/>
                    <a:gd name="T10" fmla="*/ 263 w 116"/>
                    <a:gd name="T11" fmla="*/ 0 h 385"/>
                    <a:gd name="T12" fmla="*/ 1049 w 116"/>
                    <a:gd name="T13" fmla="*/ 0 h 385"/>
                    <a:gd name="T14" fmla="*/ 1321 w 116"/>
                    <a:gd name="T15" fmla="*/ 146 h 385"/>
                    <a:gd name="T16" fmla="*/ 1321 w 116"/>
                    <a:gd name="T17" fmla="*/ 4261 h 3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6" h="385">
                      <a:moveTo>
                        <a:pt x="116" y="373"/>
                      </a:moveTo>
                      <a:cubicBezTo>
                        <a:pt x="116" y="385"/>
                        <a:pt x="105" y="385"/>
                        <a:pt x="92" y="385"/>
                      </a:cubicBezTo>
                      <a:cubicBezTo>
                        <a:pt x="23" y="385"/>
                        <a:pt x="23" y="385"/>
                        <a:pt x="23" y="385"/>
                      </a:cubicBezTo>
                      <a:cubicBezTo>
                        <a:pt x="10" y="385"/>
                        <a:pt x="0" y="385"/>
                        <a:pt x="0" y="37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"/>
                        <a:pt x="10" y="0"/>
                        <a:pt x="23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105" y="0"/>
                        <a:pt x="116" y="1"/>
                        <a:pt x="116" y="13"/>
                      </a:cubicBezTo>
                      <a:lnTo>
                        <a:pt x="116" y="373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7" name="Freeform 189"/>
                <p:cNvSpPr>
                  <a:spLocks/>
                </p:cNvSpPr>
                <p:nvPr/>
              </p:nvSpPr>
              <p:spPr bwMode="auto">
                <a:xfrm>
                  <a:off x="3833" y="3115"/>
                  <a:ext cx="92" cy="27"/>
                </a:xfrm>
                <a:custGeom>
                  <a:avLst/>
                  <a:gdLst>
                    <a:gd name="T0" fmla="*/ 462 w 41"/>
                    <a:gd name="T1" fmla="*/ 137 h 12"/>
                    <a:gd name="T2" fmla="*/ 0 w 41"/>
                    <a:gd name="T3" fmla="*/ 0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2">
                      <a:moveTo>
                        <a:pt x="41" y="12"/>
                      </a:moveTo>
                      <a:cubicBezTo>
                        <a:pt x="19" y="12"/>
                        <a:pt x="0" y="12"/>
                        <a:pt x="0" y="0"/>
                      </a:cubicBezTo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8" name="Freeform 190"/>
                <p:cNvSpPr>
                  <a:spLocks/>
                </p:cNvSpPr>
                <p:nvPr/>
              </p:nvSpPr>
              <p:spPr bwMode="auto">
                <a:xfrm>
                  <a:off x="4193" y="845"/>
                  <a:ext cx="407" cy="1397"/>
                </a:xfrm>
                <a:custGeom>
                  <a:avLst/>
                  <a:gdLst>
                    <a:gd name="T0" fmla="*/ 1968 w 181"/>
                    <a:gd name="T1" fmla="*/ 146 h 621"/>
                    <a:gd name="T2" fmla="*/ 1194 w 181"/>
                    <a:gd name="T3" fmla="*/ 0 h 621"/>
                    <a:gd name="T4" fmla="*/ 1203 w 181"/>
                    <a:gd name="T5" fmla="*/ 45 h 621"/>
                    <a:gd name="T6" fmla="*/ 1203 w 181"/>
                    <a:gd name="T7" fmla="*/ 6504 h 621"/>
                    <a:gd name="T8" fmla="*/ 0 w 181"/>
                    <a:gd name="T9" fmla="*/ 6504 h 621"/>
                    <a:gd name="T10" fmla="*/ 0 w 181"/>
                    <a:gd name="T11" fmla="*/ 7070 h 621"/>
                    <a:gd name="T12" fmla="*/ 202 w 181"/>
                    <a:gd name="T13" fmla="*/ 7034 h 621"/>
                    <a:gd name="T14" fmla="*/ 992 w 181"/>
                    <a:gd name="T15" fmla="*/ 7034 h 621"/>
                    <a:gd name="T16" fmla="*/ 1203 w 181"/>
                    <a:gd name="T17" fmla="*/ 7070 h 621"/>
                    <a:gd name="T18" fmla="*/ 1203 w 181"/>
                    <a:gd name="T19" fmla="*/ 6706 h 621"/>
                    <a:gd name="T20" fmla="*/ 1248 w 181"/>
                    <a:gd name="T21" fmla="*/ 6650 h 621"/>
                    <a:gd name="T22" fmla="*/ 1511 w 181"/>
                    <a:gd name="T23" fmla="*/ 6650 h 621"/>
                    <a:gd name="T24" fmla="*/ 1603 w 181"/>
                    <a:gd name="T25" fmla="*/ 6578 h 621"/>
                    <a:gd name="T26" fmla="*/ 1603 w 181"/>
                    <a:gd name="T27" fmla="*/ 6249 h 621"/>
                    <a:gd name="T28" fmla="*/ 1648 w 181"/>
                    <a:gd name="T29" fmla="*/ 6204 h 621"/>
                    <a:gd name="T30" fmla="*/ 1648 w 181"/>
                    <a:gd name="T31" fmla="*/ 1968 h 621"/>
                    <a:gd name="T32" fmla="*/ 1729 w 181"/>
                    <a:gd name="T33" fmla="*/ 1968 h 621"/>
                    <a:gd name="T34" fmla="*/ 1794 w 181"/>
                    <a:gd name="T35" fmla="*/ 1887 h 621"/>
                    <a:gd name="T36" fmla="*/ 1794 w 181"/>
                    <a:gd name="T37" fmla="*/ 886 h 621"/>
                    <a:gd name="T38" fmla="*/ 2057 w 181"/>
                    <a:gd name="T39" fmla="*/ 454 h 621"/>
                    <a:gd name="T40" fmla="*/ 2057 w 181"/>
                    <a:gd name="T41" fmla="*/ 263 h 621"/>
                    <a:gd name="T42" fmla="*/ 1968 w 181"/>
                    <a:gd name="T43" fmla="*/ 146 h 6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1" h="621">
                      <a:moveTo>
                        <a:pt x="173" y="13"/>
                      </a:moveTo>
                      <a:cubicBezTo>
                        <a:pt x="173" y="13"/>
                        <a:pt x="140" y="7"/>
                        <a:pt x="105" y="0"/>
                      </a:cubicBezTo>
                      <a:cubicBezTo>
                        <a:pt x="106" y="1"/>
                        <a:pt x="106" y="3"/>
                        <a:pt x="106" y="4"/>
                      </a:cubicBezTo>
                      <a:cubicBezTo>
                        <a:pt x="106" y="571"/>
                        <a:pt x="106" y="571"/>
                        <a:pt x="106" y="571"/>
                      </a:cubicBezTo>
                      <a:cubicBezTo>
                        <a:pt x="0" y="571"/>
                        <a:pt x="0" y="571"/>
                        <a:pt x="0" y="571"/>
                      </a:cubicBezTo>
                      <a:cubicBezTo>
                        <a:pt x="0" y="621"/>
                        <a:pt x="0" y="621"/>
                        <a:pt x="0" y="621"/>
                      </a:cubicBezTo>
                      <a:cubicBezTo>
                        <a:pt x="4" y="618"/>
                        <a:pt x="11" y="618"/>
                        <a:pt x="18" y="618"/>
                      </a:cubicBezTo>
                      <a:cubicBezTo>
                        <a:pt x="87" y="618"/>
                        <a:pt x="87" y="618"/>
                        <a:pt x="87" y="618"/>
                      </a:cubicBezTo>
                      <a:cubicBezTo>
                        <a:pt x="95" y="618"/>
                        <a:pt x="101" y="618"/>
                        <a:pt x="106" y="621"/>
                      </a:cubicBezTo>
                      <a:cubicBezTo>
                        <a:pt x="106" y="589"/>
                        <a:pt x="106" y="589"/>
                        <a:pt x="106" y="589"/>
                      </a:cubicBezTo>
                      <a:cubicBezTo>
                        <a:pt x="106" y="585"/>
                        <a:pt x="107" y="584"/>
                        <a:pt x="110" y="584"/>
                      </a:cubicBezTo>
                      <a:cubicBezTo>
                        <a:pt x="113" y="584"/>
                        <a:pt x="128" y="584"/>
                        <a:pt x="133" y="584"/>
                      </a:cubicBezTo>
                      <a:cubicBezTo>
                        <a:pt x="138" y="584"/>
                        <a:pt x="141" y="582"/>
                        <a:pt x="141" y="578"/>
                      </a:cubicBezTo>
                      <a:cubicBezTo>
                        <a:pt x="141" y="569"/>
                        <a:pt x="141" y="549"/>
                        <a:pt x="141" y="549"/>
                      </a:cubicBezTo>
                      <a:cubicBezTo>
                        <a:pt x="143" y="549"/>
                        <a:pt x="145" y="550"/>
                        <a:pt x="145" y="545"/>
                      </a:cubicBezTo>
                      <a:cubicBezTo>
                        <a:pt x="145" y="173"/>
                        <a:pt x="145" y="173"/>
                        <a:pt x="145" y="173"/>
                      </a:cubicBezTo>
                      <a:cubicBezTo>
                        <a:pt x="145" y="173"/>
                        <a:pt x="148" y="173"/>
                        <a:pt x="152" y="173"/>
                      </a:cubicBezTo>
                      <a:cubicBezTo>
                        <a:pt x="156" y="173"/>
                        <a:pt x="158" y="171"/>
                        <a:pt x="158" y="166"/>
                      </a:cubicBezTo>
                      <a:cubicBezTo>
                        <a:pt x="158" y="166"/>
                        <a:pt x="158" y="88"/>
                        <a:pt x="158" y="78"/>
                      </a:cubicBezTo>
                      <a:cubicBezTo>
                        <a:pt x="158" y="68"/>
                        <a:pt x="181" y="47"/>
                        <a:pt x="181" y="40"/>
                      </a:cubicBezTo>
                      <a:cubicBezTo>
                        <a:pt x="181" y="32"/>
                        <a:pt x="181" y="23"/>
                        <a:pt x="181" y="23"/>
                      </a:cubicBezTo>
                      <a:cubicBezTo>
                        <a:pt x="181" y="15"/>
                        <a:pt x="173" y="13"/>
                        <a:pt x="173" y="13"/>
                      </a:cubicBez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19" name="Freeform 191"/>
                <p:cNvSpPr>
                  <a:spLocks/>
                </p:cNvSpPr>
                <p:nvPr/>
              </p:nvSpPr>
              <p:spPr bwMode="auto">
                <a:xfrm>
                  <a:off x="4508" y="890"/>
                  <a:ext cx="81" cy="335"/>
                </a:xfrm>
                <a:custGeom>
                  <a:avLst/>
                  <a:gdLst>
                    <a:gd name="T0" fmla="*/ 11 w 36"/>
                    <a:gd name="T1" fmla="*/ 1693 h 149"/>
                    <a:gd name="T2" fmla="*/ 81 w 36"/>
                    <a:gd name="T3" fmla="*/ 1693 h 149"/>
                    <a:gd name="T4" fmla="*/ 162 w 36"/>
                    <a:gd name="T5" fmla="*/ 1612 h 149"/>
                    <a:gd name="T6" fmla="*/ 162 w 36"/>
                    <a:gd name="T7" fmla="*/ 627 h 149"/>
                    <a:gd name="T8" fmla="*/ 410 w 36"/>
                    <a:gd name="T9" fmla="*/ 191 h 149"/>
                    <a:gd name="T10" fmla="*/ 410 w 36"/>
                    <a:gd name="T11" fmla="*/ 0 h 149"/>
                    <a:gd name="T12" fmla="*/ 299 w 36"/>
                    <a:gd name="T13" fmla="*/ 227 h 149"/>
                    <a:gd name="T14" fmla="*/ 25 w 36"/>
                    <a:gd name="T15" fmla="*/ 603 h 149"/>
                    <a:gd name="T16" fmla="*/ 11 w 36"/>
                    <a:gd name="T17" fmla="*/ 992 h 149"/>
                    <a:gd name="T18" fmla="*/ 11 w 36"/>
                    <a:gd name="T19" fmla="*/ 1583 h 1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" h="149">
                      <a:moveTo>
                        <a:pt x="1" y="149"/>
                      </a:moveTo>
                      <a:cubicBezTo>
                        <a:pt x="1" y="149"/>
                        <a:pt x="3" y="149"/>
                        <a:pt x="7" y="149"/>
                      </a:cubicBezTo>
                      <a:cubicBezTo>
                        <a:pt x="11" y="149"/>
                        <a:pt x="14" y="147"/>
                        <a:pt x="14" y="142"/>
                      </a:cubicBezTo>
                      <a:cubicBezTo>
                        <a:pt x="14" y="142"/>
                        <a:pt x="14" y="65"/>
                        <a:pt x="14" y="55"/>
                      </a:cubicBezTo>
                      <a:cubicBezTo>
                        <a:pt x="14" y="45"/>
                        <a:pt x="36" y="24"/>
                        <a:pt x="36" y="17"/>
                      </a:cubicBezTo>
                      <a:cubicBezTo>
                        <a:pt x="36" y="9"/>
                        <a:pt x="36" y="0"/>
                        <a:pt x="36" y="0"/>
                      </a:cubicBezTo>
                      <a:cubicBezTo>
                        <a:pt x="34" y="9"/>
                        <a:pt x="30" y="17"/>
                        <a:pt x="26" y="20"/>
                      </a:cubicBezTo>
                      <a:cubicBezTo>
                        <a:pt x="22" y="23"/>
                        <a:pt x="4" y="44"/>
                        <a:pt x="2" y="53"/>
                      </a:cubicBezTo>
                      <a:cubicBezTo>
                        <a:pt x="0" y="61"/>
                        <a:pt x="1" y="71"/>
                        <a:pt x="1" y="87"/>
                      </a:cubicBezTo>
                      <a:cubicBezTo>
                        <a:pt x="1" y="104"/>
                        <a:pt x="1" y="139"/>
                        <a:pt x="1" y="139"/>
                      </a:cubicBezTo>
                    </a:path>
                  </a:pathLst>
                </a:custGeom>
                <a:solidFill>
                  <a:srgbClr val="C4C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0" name="Freeform 192"/>
                <p:cNvSpPr>
                  <a:spLocks/>
                </p:cNvSpPr>
                <p:nvPr/>
              </p:nvSpPr>
              <p:spPr bwMode="auto">
                <a:xfrm>
                  <a:off x="4528" y="928"/>
                  <a:ext cx="61" cy="281"/>
                </a:xfrm>
                <a:custGeom>
                  <a:avLst/>
                  <a:gdLst>
                    <a:gd name="T0" fmla="*/ 56 w 27"/>
                    <a:gd name="T1" fmla="*/ 1421 h 125"/>
                    <a:gd name="T2" fmla="*/ 56 w 27"/>
                    <a:gd name="T3" fmla="*/ 429 h 125"/>
                    <a:gd name="T4" fmla="*/ 312 w 27"/>
                    <a:gd name="T5" fmla="*/ 0 h 125"/>
                    <a:gd name="T6" fmla="*/ 56 w 27"/>
                    <a:gd name="T7" fmla="*/ 319 h 125"/>
                    <a:gd name="T8" fmla="*/ 11 w 27"/>
                    <a:gd name="T9" fmla="*/ 636 h 125"/>
                    <a:gd name="T10" fmla="*/ 56 w 27"/>
                    <a:gd name="T11" fmla="*/ 1421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125">
                      <a:moveTo>
                        <a:pt x="5" y="125"/>
                      </a:moveTo>
                      <a:cubicBezTo>
                        <a:pt x="5" y="125"/>
                        <a:pt x="5" y="48"/>
                        <a:pt x="5" y="38"/>
                      </a:cubicBezTo>
                      <a:cubicBezTo>
                        <a:pt x="5" y="28"/>
                        <a:pt x="27" y="7"/>
                        <a:pt x="27" y="0"/>
                      </a:cubicBezTo>
                      <a:cubicBezTo>
                        <a:pt x="27" y="4"/>
                        <a:pt x="10" y="23"/>
                        <a:pt x="5" y="28"/>
                      </a:cubicBezTo>
                      <a:cubicBezTo>
                        <a:pt x="0" y="32"/>
                        <a:pt x="1" y="35"/>
                        <a:pt x="1" y="56"/>
                      </a:cubicBezTo>
                      <a:cubicBezTo>
                        <a:pt x="1" y="77"/>
                        <a:pt x="5" y="125"/>
                        <a:pt x="5" y="125"/>
                      </a:cubicBezTo>
                      <a:close/>
                    </a:path>
                  </a:pathLst>
                </a:custGeom>
                <a:solidFill>
                  <a:srgbClr val="7E9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1" name="Freeform 193"/>
                <p:cNvSpPr>
                  <a:spLocks/>
                </p:cNvSpPr>
                <p:nvPr/>
              </p:nvSpPr>
              <p:spPr bwMode="auto">
                <a:xfrm>
                  <a:off x="4195" y="1236"/>
                  <a:ext cx="311" cy="995"/>
                </a:xfrm>
                <a:custGeom>
                  <a:avLst/>
                  <a:gdLst>
                    <a:gd name="T0" fmla="*/ 137 w 138"/>
                    <a:gd name="T1" fmla="*/ 5007 h 442"/>
                    <a:gd name="T2" fmla="*/ 928 w 138"/>
                    <a:gd name="T3" fmla="*/ 5007 h 442"/>
                    <a:gd name="T4" fmla="*/ 1134 w 138"/>
                    <a:gd name="T5" fmla="*/ 5043 h 442"/>
                    <a:gd name="T6" fmla="*/ 1134 w 138"/>
                    <a:gd name="T7" fmla="*/ 4678 h 442"/>
                    <a:gd name="T8" fmla="*/ 1188 w 138"/>
                    <a:gd name="T9" fmla="*/ 4622 h 442"/>
                    <a:gd name="T10" fmla="*/ 1442 w 138"/>
                    <a:gd name="T11" fmla="*/ 4622 h 442"/>
                    <a:gd name="T12" fmla="*/ 1535 w 138"/>
                    <a:gd name="T13" fmla="*/ 4552 h 442"/>
                    <a:gd name="T14" fmla="*/ 1535 w 138"/>
                    <a:gd name="T15" fmla="*/ 4232 h 442"/>
                    <a:gd name="T16" fmla="*/ 1580 w 138"/>
                    <a:gd name="T17" fmla="*/ 4185 h 442"/>
                    <a:gd name="T18" fmla="*/ 1580 w 138"/>
                    <a:gd name="T19" fmla="*/ 0 h 442"/>
                    <a:gd name="T20" fmla="*/ 1224 w 138"/>
                    <a:gd name="T21" fmla="*/ 0 h 442"/>
                    <a:gd name="T22" fmla="*/ 1224 w 138"/>
                    <a:gd name="T23" fmla="*/ 4241 h 442"/>
                    <a:gd name="T24" fmla="*/ 1316 w 138"/>
                    <a:gd name="T25" fmla="*/ 4241 h 442"/>
                    <a:gd name="T26" fmla="*/ 1478 w 138"/>
                    <a:gd name="T27" fmla="*/ 194 h 442"/>
                    <a:gd name="T28" fmla="*/ 1463 w 138"/>
                    <a:gd name="T29" fmla="*/ 4302 h 442"/>
                    <a:gd name="T30" fmla="*/ 1224 w 138"/>
                    <a:gd name="T31" fmla="*/ 4302 h 442"/>
                    <a:gd name="T32" fmla="*/ 1224 w 138"/>
                    <a:gd name="T33" fmla="*/ 4532 h 442"/>
                    <a:gd name="T34" fmla="*/ 0 w 138"/>
                    <a:gd name="T35" fmla="*/ 4532 h 442"/>
                    <a:gd name="T36" fmla="*/ 895 w 138"/>
                    <a:gd name="T37" fmla="*/ 4678 h 442"/>
                    <a:gd name="T38" fmla="*/ 847 w 138"/>
                    <a:gd name="T39" fmla="*/ 4905 h 442"/>
                    <a:gd name="T40" fmla="*/ 137 w 138"/>
                    <a:gd name="T41" fmla="*/ 5007 h 4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8" h="442">
                      <a:moveTo>
                        <a:pt x="12" y="439"/>
                      </a:moveTo>
                      <a:cubicBezTo>
                        <a:pt x="81" y="439"/>
                        <a:pt x="81" y="439"/>
                        <a:pt x="81" y="439"/>
                      </a:cubicBezTo>
                      <a:cubicBezTo>
                        <a:pt x="88" y="439"/>
                        <a:pt x="95" y="440"/>
                        <a:pt x="99" y="442"/>
                      </a:cubicBezTo>
                      <a:cubicBezTo>
                        <a:pt x="99" y="410"/>
                        <a:pt x="99" y="410"/>
                        <a:pt x="99" y="410"/>
                      </a:cubicBezTo>
                      <a:cubicBezTo>
                        <a:pt x="99" y="406"/>
                        <a:pt x="101" y="405"/>
                        <a:pt x="104" y="405"/>
                      </a:cubicBezTo>
                      <a:cubicBezTo>
                        <a:pt x="107" y="405"/>
                        <a:pt x="121" y="405"/>
                        <a:pt x="126" y="405"/>
                      </a:cubicBezTo>
                      <a:cubicBezTo>
                        <a:pt x="131" y="405"/>
                        <a:pt x="134" y="404"/>
                        <a:pt x="134" y="399"/>
                      </a:cubicBezTo>
                      <a:cubicBezTo>
                        <a:pt x="134" y="391"/>
                        <a:pt x="134" y="371"/>
                        <a:pt x="134" y="371"/>
                      </a:cubicBezTo>
                      <a:cubicBezTo>
                        <a:pt x="136" y="371"/>
                        <a:pt x="138" y="371"/>
                        <a:pt x="138" y="367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07" y="372"/>
                        <a:pt x="107" y="372"/>
                        <a:pt x="107" y="372"/>
                      </a:cubicBezTo>
                      <a:cubicBezTo>
                        <a:pt x="115" y="372"/>
                        <a:pt x="115" y="372"/>
                        <a:pt x="115" y="372"/>
                      </a:cubicBezTo>
                      <a:cubicBezTo>
                        <a:pt x="129" y="17"/>
                        <a:pt x="129" y="17"/>
                        <a:pt x="129" y="17"/>
                      </a:cubicBezTo>
                      <a:cubicBezTo>
                        <a:pt x="128" y="377"/>
                        <a:pt x="128" y="377"/>
                        <a:pt x="128" y="377"/>
                      </a:cubicBezTo>
                      <a:cubicBezTo>
                        <a:pt x="107" y="377"/>
                        <a:pt x="107" y="377"/>
                        <a:pt x="107" y="377"/>
                      </a:cubicBezTo>
                      <a:cubicBezTo>
                        <a:pt x="107" y="397"/>
                        <a:pt x="107" y="397"/>
                        <a:pt x="107" y="397"/>
                      </a:cubicBezTo>
                      <a:cubicBezTo>
                        <a:pt x="0" y="397"/>
                        <a:pt x="0" y="397"/>
                        <a:pt x="0" y="397"/>
                      </a:cubicBezTo>
                      <a:cubicBezTo>
                        <a:pt x="0" y="397"/>
                        <a:pt x="71" y="408"/>
                        <a:pt x="78" y="410"/>
                      </a:cubicBezTo>
                      <a:cubicBezTo>
                        <a:pt x="86" y="413"/>
                        <a:pt x="85" y="428"/>
                        <a:pt x="74" y="430"/>
                      </a:cubicBezTo>
                      <a:cubicBezTo>
                        <a:pt x="64" y="431"/>
                        <a:pt x="12" y="439"/>
                        <a:pt x="12" y="439"/>
                      </a:cubicBezTo>
                      <a:close/>
                    </a:path>
                  </a:pathLst>
                </a:custGeom>
                <a:solidFill>
                  <a:srgbClr val="BDC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2" name="Freeform 194"/>
                <p:cNvSpPr>
                  <a:spLocks/>
                </p:cNvSpPr>
                <p:nvPr/>
              </p:nvSpPr>
              <p:spPr bwMode="auto">
                <a:xfrm>
                  <a:off x="4449" y="2287"/>
                  <a:ext cx="376" cy="804"/>
                </a:xfrm>
                <a:custGeom>
                  <a:avLst/>
                  <a:gdLst>
                    <a:gd name="T0" fmla="*/ 1907 w 167"/>
                    <a:gd name="T1" fmla="*/ 3930 h 357"/>
                    <a:gd name="T2" fmla="*/ 1632 w 167"/>
                    <a:gd name="T3" fmla="*/ 4079 h 357"/>
                    <a:gd name="T4" fmla="*/ 263 w 167"/>
                    <a:gd name="T5" fmla="*/ 4079 h 357"/>
                    <a:gd name="T6" fmla="*/ 0 w 167"/>
                    <a:gd name="T7" fmla="*/ 3930 h 357"/>
                    <a:gd name="T8" fmla="*/ 0 w 167"/>
                    <a:gd name="T9" fmla="*/ 137 h 357"/>
                    <a:gd name="T10" fmla="*/ 263 w 167"/>
                    <a:gd name="T11" fmla="*/ 0 h 357"/>
                    <a:gd name="T12" fmla="*/ 1632 w 167"/>
                    <a:gd name="T13" fmla="*/ 0 h 357"/>
                    <a:gd name="T14" fmla="*/ 1907 w 167"/>
                    <a:gd name="T15" fmla="*/ 275 h 357"/>
                    <a:gd name="T16" fmla="*/ 1907 w 167"/>
                    <a:gd name="T17" fmla="*/ 3930 h 3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7" h="357">
                      <a:moveTo>
                        <a:pt x="167" y="344"/>
                      </a:moveTo>
                      <a:cubicBezTo>
                        <a:pt x="167" y="356"/>
                        <a:pt x="156" y="357"/>
                        <a:pt x="143" y="357"/>
                      </a:cubicBezTo>
                      <a:cubicBezTo>
                        <a:pt x="23" y="357"/>
                        <a:pt x="23" y="357"/>
                        <a:pt x="23" y="357"/>
                      </a:cubicBezTo>
                      <a:cubicBezTo>
                        <a:pt x="10" y="357"/>
                        <a:pt x="0" y="356"/>
                        <a:pt x="0" y="34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"/>
                        <a:pt x="10" y="0"/>
                        <a:pt x="23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56" y="0"/>
                        <a:pt x="167" y="9"/>
                        <a:pt x="167" y="24"/>
                      </a:cubicBezTo>
                      <a:lnTo>
                        <a:pt x="167" y="344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3" name="Freeform 195"/>
                <p:cNvSpPr>
                  <a:spLocks/>
                </p:cNvSpPr>
                <p:nvPr/>
              </p:nvSpPr>
              <p:spPr bwMode="auto">
                <a:xfrm>
                  <a:off x="3797" y="2287"/>
                  <a:ext cx="378" cy="804"/>
                </a:xfrm>
                <a:custGeom>
                  <a:avLst/>
                  <a:gdLst>
                    <a:gd name="T0" fmla="*/ 1915 w 168"/>
                    <a:gd name="T1" fmla="*/ 3930 h 357"/>
                    <a:gd name="T2" fmla="*/ 1640 w 168"/>
                    <a:gd name="T3" fmla="*/ 4079 h 357"/>
                    <a:gd name="T4" fmla="*/ 275 w 168"/>
                    <a:gd name="T5" fmla="*/ 4079 h 357"/>
                    <a:gd name="T6" fmla="*/ 0 w 168"/>
                    <a:gd name="T7" fmla="*/ 3930 h 357"/>
                    <a:gd name="T8" fmla="*/ 0 w 168"/>
                    <a:gd name="T9" fmla="*/ 275 h 357"/>
                    <a:gd name="T10" fmla="*/ 275 w 168"/>
                    <a:gd name="T11" fmla="*/ 0 h 357"/>
                    <a:gd name="T12" fmla="*/ 1640 w 168"/>
                    <a:gd name="T13" fmla="*/ 0 h 357"/>
                    <a:gd name="T14" fmla="*/ 1915 w 168"/>
                    <a:gd name="T15" fmla="*/ 137 h 357"/>
                    <a:gd name="T16" fmla="*/ 1915 w 168"/>
                    <a:gd name="T17" fmla="*/ 3930 h 3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8" h="357">
                      <a:moveTo>
                        <a:pt x="168" y="344"/>
                      </a:moveTo>
                      <a:cubicBezTo>
                        <a:pt x="168" y="356"/>
                        <a:pt x="157" y="357"/>
                        <a:pt x="144" y="357"/>
                      </a:cubicBezTo>
                      <a:cubicBezTo>
                        <a:pt x="24" y="357"/>
                        <a:pt x="24" y="357"/>
                        <a:pt x="24" y="357"/>
                      </a:cubicBezTo>
                      <a:cubicBezTo>
                        <a:pt x="11" y="357"/>
                        <a:pt x="0" y="356"/>
                        <a:pt x="0" y="34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8"/>
                        <a:pt x="11" y="0"/>
                        <a:pt x="24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57" y="0"/>
                        <a:pt x="168" y="1"/>
                        <a:pt x="168" y="12"/>
                      </a:cubicBezTo>
                      <a:lnTo>
                        <a:pt x="168" y="344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4" name="Freeform 196"/>
                <p:cNvSpPr>
                  <a:spLocks/>
                </p:cNvSpPr>
                <p:nvPr/>
              </p:nvSpPr>
              <p:spPr bwMode="auto">
                <a:xfrm>
                  <a:off x="3797" y="2287"/>
                  <a:ext cx="375" cy="801"/>
                </a:xfrm>
                <a:custGeom>
                  <a:avLst/>
                  <a:gdLst>
                    <a:gd name="T0" fmla="*/ 81 w 167"/>
                    <a:gd name="T1" fmla="*/ 3908 h 356"/>
                    <a:gd name="T2" fmla="*/ 110 w 167"/>
                    <a:gd name="T3" fmla="*/ 356 h 356"/>
                    <a:gd name="T4" fmla="*/ 384 w 167"/>
                    <a:gd name="T5" fmla="*/ 81 h 356"/>
                    <a:gd name="T6" fmla="*/ 1745 w 167"/>
                    <a:gd name="T7" fmla="*/ 81 h 356"/>
                    <a:gd name="T8" fmla="*/ 1891 w 167"/>
                    <a:gd name="T9" fmla="*/ 92 h 356"/>
                    <a:gd name="T10" fmla="*/ 1628 w 167"/>
                    <a:gd name="T11" fmla="*/ 0 h 356"/>
                    <a:gd name="T12" fmla="*/ 272 w 167"/>
                    <a:gd name="T13" fmla="*/ 0 h 356"/>
                    <a:gd name="T14" fmla="*/ 0 w 167"/>
                    <a:gd name="T15" fmla="*/ 275 h 356"/>
                    <a:gd name="T16" fmla="*/ 0 w 167"/>
                    <a:gd name="T17" fmla="*/ 3920 h 356"/>
                    <a:gd name="T18" fmla="*/ 126 w 167"/>
                    <a:gd name="T19" fmla="*/ 4055 h 356"/>
                    <a:gd name="T20" fmla="*/ 81 w 167"/>
                    <a:gd name="T21" fmla="*/ 3908 h 3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" h="356">
                      <a:moveTo>
                        <a:pt x="7" y="343"/>
                      </a:move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15"/>
                        <a:pt x="21" y="7"/>
                        <a:pt x="34" y="7"/>
                      </a:cubicBezTo>
                      <a:cubicBezTo>
                        <a:pt x="154" y="7"/>
                        <a:pt x="154" y="7"/>
                        <a:pt x="154" y="7"/>
                      </a:cubicBezTo>
                      <a:cubicBezTo>
                        <a:pt x="159" y="7"/>
                        <a:pt x="163" y="7"/>
                        <a:pt x="167" y="8"/>
                      </a:cubicBezTo>
                      <a:cubicBezTo>
                        <a:pt x="164" y="0"/>
                        <a:pt x="155" y="0"/>
                        <a:pt x="14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8"/>
                        <a:pt x="0" y="24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352"/>
                        <a:pt x="5" y="355"/>
                        <a:pt x="11" y="356"/>
                      </a:cubicBezTo>
                      <a:cubicBezTo>
                        <a:pt x="11" y="355"/>
                        <a:pt x="7" y="345"/>
                        <a:pt x="7" y="343"/>
                      </a:cubicBezTo>
                      <a:close/>
                    </a:path>
                  </a:pathLst>
                </a:custGeom>
                <a:solidFill>
                  <a:srgbClr val="F5F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5" name="Freeform 197"/>
                <p:cNvSpPr>
                  <a:spLocks/>
                </p:cNvSpPr>
                <p:nvPr/>
              </p:nvSpPr>
              <p:spPr bwMode="auto">
                <a:xfrm>
                  <a:off x="3812" y="2303"/>
                  <a:ext cx="331" cy="758"/>
                </a:xfrm>
                <a:custGeom>
                  <a:avLst/>
                  <a:gdLst>
                    <a:gd name="T0" fmla="*/ 0 w 147"/>
                    <a:gd name="T1" fmla="*/ 3824 h 337"/>
                    <a:gd name="T2" fmla="*/ 36 w 147"/>
                    <a:gd name="T3" fmla="*/ 272 h 337"/>
                    <a:gd name="T4" fmla="*/ 308 w 147"/>
                    <a:gd name="T5" fmla="*/ 0 h 337"/>
                    <a:gd name="T6" fmla="*/ 1678 w 147"/>
                    <a:gd name="T7" fmla="*/ 0 h 337"/>
                    <a:gd name="T8" fmla="*/ 275 w 147"/>
                    <a:gd name="T9" fmla="*/ 65 h 337"/>
                    <a:gd name="T10" fmla="*/ 92 w 147"/>
                    <a:gd name="T11" fmla="*/ 272 h 337"/>
                    <a:gd name="T12" fmla="*/ 0 w 147"/>
                    <a:gd name="T13" fmla="*/ 3835 h 3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7" h="337">
                      <a:moveTo>
                        <a:pt x="0" y="336"/>
                      </a:move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8"/>
                        <a:pt x="14" y="0"/>
                        <a:pt x="27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84" y="3"/>
                        <a:pt x="28" y="4"/>
                        <a:pt x="24" y="6"/>
                      </a:cubicBezTo>
                      <a:cubicBezTo>
                        <a:pt x="19" y="7"/>
                        <a:pt x="9" y="12"/>
                        <a:pt x="8" y="24"/>
                      </a:cubicBezTo>
                      <a:cubicBezTo>
                        <a:pt x="6" y="33"/>
                        <a:pt x="0" y="337"/>
                        <a:pt x="0" y="33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6" name="Freeform 198"/>
                <p:cNvSpPr>
                  <a:spLocks/>
                </p:cNvSpPr>
                <p:nvPr/>
              </p:nvSpPr>
              <p:spPr bwMode="auto">
                <a:xfrm>
                  <a:off x="4449" y="2287"/>
                  <a:ext cx="358" cy="801"/>
                </a:xfrm>
                <a:custGeom>
                  <a:avLst/>
                  <a:gdLst>
                    <a:gd name="T0" fmla="*/ 56 w 159"/>
                    <a:gd name="T1" fmla="*/ 3908 h 356"/>
                    <a:gd name="T2" fmla="*/ 117 w 159"/>
                    <a:gd name="T3" fmla="*/ 356 h 356"/>
                    <a:gd name="T4" fmla="*/ 390 w 159"/>
                    <a:gd name="T5" fmla="*/ 81 h 356"/>
                    <a:gd name="T6" fmla="*/ 1668 w 159"/>
                    <a:gd name="T7" fmla="*/ 81 h 356"/>
                    <a:gd name="T8" fmla="*/ 1815 w 159"/>
                    <a:gd name="T9" fmla="*/ 92 h 356"/>
                    <a:gd name="T10" fmla="*/ 1644 w 159"/>
                    <a:gd name="T11" fmla="*/ 0 h 356"/>
                    <a:gd name="T12" fmla="*/ 275 w 159"/>
                    <a:gd name="T13" fmla="*/ 0 h 356"/>
                    <a:gd name="T14" fmla="*/ 0 w 159"/>
                    <a:gd name="T15" fmla="*/ 275 h 356"/>
                    <a:gd name="T16" fmla="*/ 0 w 159"/>
                    <a:gd name="T17" fmla="*/ 3920 h 356"/>
                    <a:gd name="T18" fmla="*/ 126 w 159"/>
                    <a:gd name="T19" fmla="*/ 4055 h 356"/>
                    <a:gd name="T20" fmla="*/ 56 w 159"/>
                    <a:gd name="T21" fmla="*/ 3908 h 3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9" h="356">
                      <a:moveTo>
                        <a:pt x="5" y="343"/>
                      </a:move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15"/>
                        <a:pt x="21" y="7"/>
                        <a:pt x="34" y="7"/>
                      </a:cubicBezTo>
                      <a:cubicBezTo>
                        <a:pt x="146" y="7"/>
                        <a:pt x="146" y="7"/>
                        <a:pt x="146" y="7"/>
                      </a:cubicBezTo>
                      <a:cubicBezTo>
                        <a:pt x="151" y="7"/>
                        <a:pt x="156" y="7"/>
                        <a:pt x="159" y="8"/>
                      </a:cubicBezTo>
                      <a:cubicBezTo>
                        <a:pt x="157" y="0"/>
                        <a:pt x="155" y="0"/>
                        <a:pt x="14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" y="0"/>
                        <a:pt x="0" y="8"/>
                        <a:pt x="0" y="24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352"/>
                        <a:pt x="5" y="355"/>
                        <a:pt x="11" y="356"/>
                      </a:cubicBezTo>
                      <a:cubicBezTo>
                        <a:pt x="11" y="355"/>
                        <a:pt x="5" y="345"/>
                        <a:pt x="5" y="343"/>
                      </a:cubicBezTo>
                      <a:close/>
                    </a:path>
                  </a:pathLst>
                </a:custGeom>
                <a:solidFill>
                  <a:srgbClr val="F5F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7" name="Freeform 199"/>
                <p:cNvSpPr>
                  <a:spLocks/>
                </p:cNvSpPr>
                <p:nvPr/>
              </p:nvSpPr>
              <p:spPr bwMode="auto">
                <a:xfrm>
                  <a:off x="4172" y="2235"/>
                  <a:ext cx="270" cy="867"/>
                </a:xfrm>
                <a:custGeom>
                  <a:avLst/>
                  <a:gdLst>
                    <a:gd name="T0" fmla="*/ 117 w 120"/>
                    <a:gd name="T1" fmla="*/ 4281 h 385"/>
                    <a:gd name="T2" fmla="*/ 162 w 120"/>
                    <a:gd name="T3" fmla="*/ 356 h 385"/>
                    <a:gd name="T4" fmla="*/ 344 w 120"/>
                    <a:gd name="T5" fmla="*/ 81 h 385"/>
                    <a:gd name="T6" fmla="*/ 1220 w 120"/>
                    <a:gd name="T7" fmla="*/ 81 h 385"/>
                    <a:gd name="T8" fmla="*/ 1368 w 120"/>
                    <a:gd name="T9" fmla="*/ 92 h 385"/>
                    <a:gd name="T10" fmla="*/ 1186 w 120"/>
                    <a:gd name="T11" fmla="*/ 0 h 385"/>
                    <a:gd name="T12" fmla="*/ 275 w 120"/>
                    <a:gd name="T13" fmla="*/ 0 h 385"/>
                    <a:gd name="T14" fmla="*/ 45 w 120"/>
                    <a:gd name="T15" fmla="*/ 275 h 385"/>
                    <a:gd name="T16" fmla="*/ 45 w 120"/>
                    <a:gd name="T17" fmla="*/ 4261 h 385"/>
                    <a:gd name="T18" fmla="*/ 173 w 120"/>
                    <a:gd name="T19" fmla="*/ 4396 h 385"/>
                    <a:gd name="T20" fmla="*/ 117 w 120"/>
                    <a:gd name="T21" fmla="*/ 4281 h 3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0" h="385">
                      <a:moveTo>
                        <a:pt x="10" y="375"/>
                      </a:move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15"/>
                        <a:pt x="17" y="7"/>
                        <a:pt x="30" y="7"/>
                      </a:cubicBezTo>
                      <a:cubicBezTo>
                        <a:pt x="107" y="7"/>
                        <a:pt x="107" y="7"/>
                        <a:pt x="107" y="7"/>
                      </a:cubicBezTo>
                      <a:cubicBezTo>
                        <a:pt x="111" y="7"/>
                        <a:pt x="116" y="7"/>
                        <a:pt x="120" y="8"/>
                      </a:cubicBezTo>
                      <a:cubicBezTo>
                        <a:pt x="117" y="1"/>
                        <a:pt x="115" y="0"/>
                        <a:pt x="10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4" y="8"/>
                        <a:pt x="4" y="24"/>
                      </a:cubicBezTo>
                      <a:cubicBezTo>
                        <a:pt x="4" y="373"/>
                        <a:pt x="4" y="373"/>
                        <a:pt x="4" y="373"/>
                      </a:cubicBezTo>
                      <a:cubicBezTo>
                        <a:pt x="4" y="380"/>
                        <a:pt x="9" y="383"/>
                        <a:pt x="15" y="385"/>
                      </a:cubicBezTo>
                      <a:cubicBezTo>
                        <a:pt x="15" y="383"/>
                        <a:pt x="10" y="376"/>
                        <a:pt x="10" y="375"/>
                      </a:cubicBezTo>
                      <a:close/>
                    </a:path>
                  </a:pathLst>
                </a:custGeom>
                <a:solidFill>
                  <a:srgbClr val="F5F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8" name="Freeform 200"/>
                <p:cNvSpPr>
                  <a:spLocks/>
                </p:cNvSpPr>
                <p:nvPr/>
              </p:nvSpPr>
              <p:spPr bwMode="auto">
                <a:xfrm>
                  <a:off x="3889" y="3142"/>
                  <a:ext cx="76" cy="97"/>
                </a:xfrm>
                <a:custGeom>
                  <a:avLst/>
                  <a:gdLst>
                    <a:gd name="T0" fmla="*/ 179 w 34"/>
                    <a:gd name="T1" fmla="*/ 0 h 43"/>
                    <a:gd name="T2" fmla="*/ 0 w 34"/>
                    <a:gd name="T3" fmla="*/ 0 h 43"/>
                    <a:gd name="T4" fmla="*/ 0 w 34"/>
                    <a:gd name="T5" fmla="*/ 377 h 43"/>
                    <a:gd name="T6" fmla="*/ 110 w 34"/>
                    <a:gd name="T7" fmla="*/ 494 h 43"/>
                    <a:gd name="T8" fmla="*/ 270 w 34"/>
                    <a:gd name="T9" fmla="*/ 494 h 43"/>
                    <a:gd name="T10" fmla="*/ 380 w 34"/>
                    <a:gd name="T11" fmla="*/ 377 h 43"/>
                    <a:gd name="T12" fmla="*/ 380 w 34"/>
                    <a:gd name="T13" fmla="*/ 0 h 43"/>
                    <a:gd name="T14" fmla="*/ 179 w 34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" h="43">
                      <a:moveTo>
                        <a:pt x="16" y="0"/>
                      </a:moveTo>
                      <a:cubicBezTo>
                        <a:pt x="10" y="0"/>
                        <a:pt x="5" y="0"/>
                        <a:pt x="0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8"/>
                        <a:pt x="4" y="43"/>
                        <a:pt x="10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30" y="43"/>
                        <a:pt x="34" y="38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9" name="Freeform 201"/>
                <p:cNvSpPr>
                  <a:spLocks/>
                </p:cNvSpPr>
                <p:nvPr/>
              </p:nvSpPr>
              <p:spPr bwMode="auto">
                <a:xfrm>
                  <a:off x="3999" y="3142"/>
                  <a:ext cx="77" cy="97"/>
                </a:xfrm>
                <a:custGeom>
                  <a:avLst/>
                  <a:gdLst>
                    <a:gd name="T0" fmla="*/ 0 w 34"/>
                    <a:gd name="T1" fmla="*/ 0 h 43"/>
                    <a:gd name="T2" fmla="*/ 0 w 34"/>
                    <a:gd name="T3" fmla="*/ 377 h 43"/>
                    <a:gd name="T4" fmla="*/ 102 w 34"/>
                    <a:gd name="T5" fmla="*/ 494 h 43"/>
                    <a:gd name="T6" fmla="*/ 276 w 34"/>
                    <a:gd name="T7" fmla="*/ 494 h 43"/>
                    <a:gd name="T8" fmla="*/ 394 w 34"/>
                    <a:gd name="T9" fmla="*/ 377 h 43"/>
                    <a:gd name="T10" fmla="*/ 394 w 34"/>
                    <a:gd name="T11" fmla="*/ 0 h 43"/>
                    <a:gd name="T12" fmla="*/ 0 w 34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43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8"/>
                        <a:pt x="4" y="43"/>
                        <a:pt x="9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9" y="43"/>
                        <a:pt x="34" y="38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0" name="Freeform 202"/>
                <p:cNvSpPr>
                  <a:spLocks/>
                </p:cNvSpPr>
                <p:nvPr/>
              </p:nvSpPr>
              <p:spPr bwMode="auto">
                <a:xfrm>
                  <a:off x="4109" y="3142"/>
                  <a:ext cx="75" cy="97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377 h 43"/>
                    <a:gd name="T4" fmla="*/ 102 w 33"/>
                    <a:gd name="T5" fmla="*/ 494 h 43"/>
                    <a:gd name="T6" fmla="*/ 284 w 33"/>
                    <a:gd name="T7" fmla="*/ 494 h 43"/>
                    <a:gd name="T8" fmla="*/ 386 w 33"/>
                    <a:gd name="T9" fmla="*/ 377 h 43"/>
                    <a:gd name="T10" fmla="*/ 386 w 33"/>
                    <a:gd name="T11" fmla="*/ 0 h 43"/>
                    <a:gd name="T12" fmla="*/ 0 w 33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" h="43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8"/>
                        <a:pt x="4" y="43"/>
                        <a:pt x="9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9" y="43"/>
                        <a:pt x="33" y="38"/>
                        <a:pt x="33" y="33"/>
                      </a:cubicBezTo>
                      <a:cubicBezTo>
                        <a:pt x="33" y="0"/>
                        <a:pt x="33" y="0"/>
                        <a:pt x="3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1" name="Freeform 203"/>
                <p:cNvSpPr>
                  <a:spLocks/>
                </p:cNvSpPr>
                <p:nvPr/>
              </p:nvSpPr>
              <p:spPr bwMode="auto">
                <a:xfrm>
                  <a:off x="4217" y="3142"/>
                  <a:ext cx="77" cy="97"/>
                </a:xfrm>
                <a:custGeom>
                  <a:avLst/>
                  <a:gdLst>
                    <a:gd name="T0" fmla="*/ 0 w 34"/>
                    <a:gd name="T1" fmla="*/ 0 h 43"/>
                    <a:gd name="T2" fmla="*/ 0 w 34"/>
                    <a:gd name="T3" fmla="*/ 377 h 43"/>
                    <a:gd name="T4" fmla="*/ 118 w 34"/>
                    <a:gd name="T5" fmla="*/ 494 h 43"/>
                    <a:gd name="T6" fmla="*/ 292 w 34"/>
                    <a:gd name="T7" fmla="*/ 494 h 43"/>
                    <a:gd name="T8" fmla="*/ 394 w 34"/>
                    <a:gd name="T9" fmla="*/ 377 h 43"/>
                    <a:gd name="T10" fmla="*/ 394 w 34"/>
                    <a:gd name="T11" fmla="*/ 0 h 43"/>
                    <a:gd name="T12" fmla="*/ 0 w 34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43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8"/>
                        <a:pt x="5" y="43"/>
                        <a:pt x="10" y="43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30" y="43"/>
                        <a:pt x="34" y="38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2" name="Freeform 204"/>
                <p:cNvSpPr>
                  <a:spLocks/>
                </p:cNvSpPr>
                <p:nvPr/>
              </p:nvSpPr>
              <p:spPr bwMode="auto">
                <a:xfrm>
                  <a:off x="4328" y="3142"/>
                  <a:ext cx="76" cy="97"/>
                </a:xfrm>
                <a:custGeom>
                  <a:avLst/>
                  <a:gdLst>
                    <a:gd name="T0" fmla="*/ 0 w 34"/>
                    <a:gd name="T1" fmla="*/ 0 h 43"/>
                    <a:gd name="T2" fmla="*/ 0 w 34"/>
                    <a:gd name="T3" fmla="*/ 377 h 43"/>
                    <a:gd name="T4" fmla="*/ 110 w 34"/>
                    <a:gd name="T5" fmla="*/ 494 h 43"/>
                    <a:gd name="T6" fmla="*/ 279 w 34"/>
                    <a:gd name="T7" fmla="*/ 494 h 43"/>
                    <a:gd name="T8" fmla="*/ 380 w 34"/>
                    <a:gd name="T9" fmla="*/ 377 h 43"/>
                    <a:gd name="T10" fmla="*/ 380 w 34"/>
                    <a:gd name="T11" fmla="*/ 0 h 43"/>
                    <a:gd name="T12" fmla="*/ 0 w 34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43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8"/>
                        <a:pt x="4" y="43"/>
                        <a:pt x="10" y="43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30" y="43"/>
                        <a:pt x="34" y="38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3" name="Freeform 205"/>
                <p:cNvSpPr>
                  <a:spLocks/>
                </p:cNvSpPr>
                <p:nvPr/>
              </p:nvSpPr>
              <p:spPr bwMode="auto">
                <a:xfrm>
                  <a:off x="4438" y="3142"/>
                  <a:ext cx="77" cy="97"/>
                </a:xfrm>
                <a:custGeom>
                  <a:avLst/>
                  <a:gdLst>
                    <a:gd name="T0" fmla="*/ 0 w 34"/>
                    <a:gd name="T1" fmla="*/ 0 h 43"/>
                    <a:gd name="T2" fmla="*/ 0 w 34"/>
                    <a:gd name="T3" fmla="*/ 377 h 43"/>
                    <a:gd name="T4" fmla="*/ 102 w 34"/>
                    <a:gd name="T5" fmla="*/ 494 h 43"/>
                    <a:gd name="T6" fmla="*/ 276 w 34"/>
                    <a:gd name="T7" fmla="*/ 494 h 43"/>
                    <a:gd name="T8" fmla="*/ 394 w 34"/>
                    <a:gd name="T9" fmla="*/ 377 h 43"/>
                    <a:gd name="T10" fmla="*/ 394 w 34"/>
                    <a:gd name="T11" fmla="*/ 0 h 43"/>
                    <a:gd name="T12" fmla="*/ 0 w 34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43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8"/>
                        <a:pt x="4" y="43"/>
                        <a:pt x="9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30" y="43"/>
                        <a:pt x="34" y="38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4" name="Freeform 206"/>
                <p:cNvSpPr>
                  <a:spLocks/>
                </p:cNvSpPr>
                <p:nvPr/>
              </p:nvSpPr>
              <p:spPr bwMode="auto">
                <a:xfrm>
                  <a:off x="4548" y="3142"/>
                  <a:ext cx="75" cy="97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377 h 43"/>
                    <a:gd name="T4" fmla="*/ 102 w 33"/>
                    <a:gd name="T5" fmla="*/ 494 h 43"/>
                    <a:gd name="T6" fmla="*/ 284 w 33"/>
                    <a:gd name="T7" fmla="*/ 494 h 43"/>
                    <a:gd name="T8" fmla="*/ 386 w 33"/>
                    <a:gd name="T9" fmla="*/ 377 h 43"/>
                    <a:gd name="T10" fmla="*/ 386 w 33"/>
                    <a:gd name="T11" fmla="*/ 0 h 43"/>
                    <a:gd name="T12" fmla="*/ 0 w 33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" h="43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8"/>
                        <a:pt x="4" y="43"/>
                        <a:pt x="9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9" y="43"/>
                        <a:pt x="33" y="38"/>
                        <a:pt x="33" y="33"/>
                      </a:cubicBezTo>
                      <a:cubicBezTo>
                        <a:pt x="33" y="0"/>
                        <a:pt x="33" y="0"/>
                        <a:pt x="3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5" name="Freeform 207"/>
                <p:cNvSpPr>
                  <a:spLocks/>
                </p:cNvSpPr>
                <p:nvPr/>
              </p:nvSpPr>
              <p:spPr bwMode="auto">
                <a:xfrm>
                  <a:off x="4656" y="3142"/>
                  <a:ext cx="77" cy="97"/>
                </a:xfrm>
                <a:custGeom>
                  <a:avLst/>
                  <a:gdLst>
                    <a:gd name="T0" fmla="*/ 186 w 34"/>
                    <a:gd name="T1" fmla="*/ 0 h 43"/>
                    <a:gd name="T2" fmla="*/ 0 w 34"/>
                    <a:gd name="T3" fmla="*/ 0 h 43"/>
                    <a:gd name="T4" fmla="*/ 0 w 34"/>
                    <a:gd name="T5" fmla="*/ 377 h 43"/>
                    <a:gd name="T6" fmla="*/ 118 w 34"/>
                    <a:gd name="T7" fmla="*/ 494 h 43"/>
                    <a:gd name="T8" fmla="*/ 292 w 34"/>
                    <a:gd name="T9" fmla="*/ 494 h 43"/>
                    <a:gd name="T10" fmla="*/ 394 w 34"/>
                    <a:gd name="T11" fmla="*/ 377 h 43"/>
                    <a:gd name="T12" fmla="*/ 394 w 34"/>
                    <a:gd name="T13" fmla="*/ 0 h 43"/>
                    <a:gd name="T14" fmla="*/ 186 w 34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" h="43">
                      <a:moveTo>
                        <a:pt x="16" y="0"/>
                      </a:move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8"/>
                        <a:pt x="5" y="43"/>
                        <a:pt x="10" y="43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30" y="43"/>
                        <a:pt x="34" y="38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8DB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6" name="Rectangle 208"/>
                <p:cNvSpPr>
                  <a:spLocks noChangeArrowheads="1"/>
                </p:cNvSpPr>
                <p:nvPr/>
              </p:nvSpPr>
              <p:spPr bwMode="auto">
                <a:xfrm>
                  <a:off x="3882" y="3172"/>
                  <a:ext cx="90" cy="78"/>
                </a:xfrm>
                <a:prstGeom prst="rect">
                  <a:avLst/>
                </a:prstGeom>
                <a:solidFill>
                  <a:srgbClr val="A8C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7" name="Rectangle 209"/>
                <p:cNvSpPr>
                  <a:spLocks noChangeArrowheads="1"/>
                </p:cNvSpPr>
                <p:nvPr/>
              </p:nvSpPr>
              <p:spPr bwMode="auto">
                <a:xfrm>
                  <a:off x="3992" y="3172"/>
                  <a:ext cx="90" cy="78"/>
                </a:xfrm>
                <a:prstGeom prst="rect">
                  <a:avLst/>
                </a:prstGeom>
                <a:solidFill>
                  <a:srgbClr val="A8C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8" name="Rectangle 210"/>
                <p:cNvSpPr>
                  <a:spLocks noChangeArrowheads="1"/>
                </p:cNvSpPr>
                <p:nvPr/>
              </p:nvSpPr>
              <p:spPr bwMode="auto">
                <a:xfrm>
                  <a:off x="4103" y="3172"/>
                  <a:ext cx="90" cy="78"/>
                </a:xfrm>
                <a:prstGeom prst="rect">
                  <a:avLst/>
                </a:prstGeom>
                <a:solidFill>
                  <a:srgbClr val="A8C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9" name="Rectangle 211"/>
                <p:cNvSpPr>
                  <a:spLocks noChangeArrowheads="1"/>
                </p:cNvSpPr>
                <p:nvPr/>
              </p:nvSpPr>
              <p:spPr bwMode="auto">
                <a:xfrm>
                  <a:off x="4211" y="3172"/>
                  <a:ext cx="90" cy="78"/>
                </a:xfrm>
                <a:prstGeom prst="rect">
                  <a:avLst/>
                </a:prstGeom>
                <a:solidFill>
                  <a:srgbClr val="A8C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0" name="Rectangle 212"/>
                <p:cNvSpPr>
                  <a:spLocks noChangeArrowheads="1"/>
                </p:cNvSpPr>
                <p:nvPr/>
              </p:nvSpPr>
              <p:spPr bwMode="auto">
                <a:xfrm>
                  <a:off x="4321" y="3172"/>
                  <a:ext cx="90" cy="78"/>
                </a:xfrm>
                <a:prstGeom prst="rect">
                  <a:avLst/>
                </a:prstGeom>
                <a:solidFill>
                  <a:srgbClr val="A8C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1" name="Rectangle 213"/>
                <p:cNvSpPr>
                  <a:spLocks noChangeArrowheads="1"/>
                </p:cNvSpPr>
                <p:nvPr/>
              </p:nvSpPr>
              <p:spPr bwMode="auto">
                <a:xfrm>
                  <a:off x="4431" y="3172"/>
                  <a:ext cx="90" cy="78"/>
                </a:xfrm>
                <a:prstGeom prst="rect">
                  <a:avLst/>
                </a:prstGeom>
                <a:solidFill>
                  <a:srgbClr val="A8C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2" name="Rectangle 214"/>
                <p:cNvSpPr>
                  <a:spLocks noChangeArrowheads="1"/>
                </p:cNvSpPr>
                <p:nvPr/>
              </p:nvSpPr>
              <p:spPr bwMode="auto">
                <a:xfrm>
                  <a:off x="4542" y="3172"/>
                  <a:ext cx="90" cy="78"/>
                </a:xfrm>
                <a:prstGeom prst="rect">
                  <a:avLst/>
                </a:prstGeom>
                <a:solidFill>
                  <a:srgbClr val="A8C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3" name="Rectangle 215"/>
                <p:cNvSpPr>
                  <a:spLocks noChangeArrowheads="1"/>
                </p:cNvSpPr>
                <p:nvPr/>
              </p:nvSpPr>
              <p:spPr bwMode="auto">
                <a:xfrm>
                  <a:off x="4650" y="3172"/>
                  <a:ext cx="90" cy="78"/>
                </a:xfrm>
                <a:prstGeom prst="rect">
                  <a:avLst/>
                </a:prstGeom>
                <a:solidFill>
                  <a:srgbClr val="A8C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4" name="Freeform 216"/>
                <p:cNvSpPr>
                  <a:spLocks/>
                </p:cNvSpPr>
                <p:nvPr/>
              </p:nvSpPr>
              <p:spPr bwMode="auto">
                <a:xfrm>
                  <a:off x="3896" y="3250"/>
                  <a:ext cx="63" cy="493"/>
                </a:xfrm>
                <a:custGeom>
                  <a:avLst/>
                  <a:gdLst>
                    <a:gd name="T0" fmla="*/ 0 w 63"/>
                    <a:gd name="T1" fmla="*/ 304 h 493"/>
                    <a:gd name="T2" fmla="*/ 24 w 63"/>
                    <a:gd name="T3" fmla="*/ 493 h 493"/>
                    <a:gd name="T4" fmla="*/ 38 w 63"/>
                    <a:gd name="T5" fmla="*/ 493 h 493"/>
                    <a:gd name="T6" fmla="*/ 63 w 63"/>
                    <a:gd name="T7" fmla="*/ 304 h 493"/>
                    <a:gd name="T8" fmla="*/ 63 w 63"/>
                    <a:gd name="T9" fmla="*/ 0 h 493"/>
                    <a:gd name="T10" fmla="*/ 0 w 63"/>
                    <a:gd name="T11" fmla="*/ 0 h 493"/>
                    <a:gd name="T12" fmla="*/ 0 w 63"/>
                    <a:gd name="T13" fmla="*/ 304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493">
                      <a:moveTo>
                        <a:pt x="0" y="304"/>
                      </a:moveTo>
                      <a:lnTo>
                        <a:pt x="24" y="493"/>
                      </a:lnTo>
                      <a:lnTo>
                        <a:pt x="38" y="493"/>
                      </a:lnTo>
                      <a:lnTo>
                        <a:pt x="63" y="304"/>
                      </a:lnTo>
                      <a:lnTo>
                        <a:pt x="63" y="0"/>
                      </a:lnTo>
                      <a:lnTo>
                        <a:pt x="0" y="0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5" name="Freeform 217"/>
                <p:cNvSpPr>
                  <a:spLocks/>
                </p:cNvSpPr>
                <p:nvPr/>
              </p:nvSpPr>
              <p:spPr bwMode="auto">
                <a:xfrm>
                  <a:off x="4004" y="3250"/>
                  <a:ext cx="65" cy="493"/>
                </a:xfrm>
                <a:custGeom>
                  <a:avLst/>
                  <a:gdLst>
                    <a:gd name="T0" fmla="*/ 27 w 65"/>
                    <a:gd name="T1" fmla="*/ 493 h 493"/>
                    <a:gd name="T2" fmla="*/ 40 w 65"/>
                    <a:gd name="T3" fmla="*/ 493 h 493"/>
                    <a:gd name="T4" fmla="*/ 65 w 65"/>
                    <a:gd name="T5" fmla="*/ 304 h 493"/>
                    <a:gd name="T6" fmla="*/ 65 w 65"/>
                    <a:gd name="T7" fmla="*/ 0 h 493"/>
                    <a:gd name="T8" fmla="*/ 0 w 65"/>
                    <a:gd name="T9" fmla="*/ 0 h 493"/>
                    <a:gd name="T10" fmla="*/ 0 w 65"/>
                    <a:gd name="T11" fmla="*/ 304 h 493"/>
                    <a:gd name="T12" fmla="*/ 27 w 65"/>
                    <a:gd name="T13" fmla="*/ 493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493">
                      <a:moveTo>
                        <a:pt x="27" y="493"/>
                      </a:moveTo>
                      <a:lnTo>
                        <a:pt x="40" y="493"/>
                      </a:lnTo>
                      <a:lnTo>
                        <a:pt x="65" y="30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304"/>
                      </a:lnTo>
                      <a:lnTo>
                        <a:pt x="27" y="493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6" name="Freeform 218"/>
                <p:cNvSpPr>
                  <a:spLocks/>
                </p:cNvSpPr>
                <p:nvPr/>
              </p:nvSpPr>
              <p:spPr bwMode="auto">
                <a:xfrm>
                  <a:off x="4114" y="3250"/>
                  <a:ext cx="65" cy="493"/>
                </a:xfrm>
                <a:custGeom>
                  <a:avLst/>
                  <a:gdLst>
                    <a:gd name="T0" fmla="*/ 27 w 65"/>
                    <a:gd name="T1" fmla="*/ 493 h 493"/>
                    <a:gd name="T2" fmla="*/ 40 w 65"/>
                    <a:gd name="T3" fmla="*/ 493 h 493"/>
                    <a:gd name="T4" fmla="*/ 65 w 65"/>
                    <a:gd name="T5" fmla="*/ 304 h 493"/>
                    <a:gd name="T6" fmla="*/ 65 w 65"/>
                    <a:gd name="T7" fmla="*/ 0 h 493"/>
                    <a:gd name="T8" fmla="*/ 0 w 65"/>
                    <a:gd name="T9" fmla="*/ 0 h 493"/>
                    <a:gd name="T10" fmla="*/ 0 w 65"/>
                    <a:gd name="T11" fmla="*/ 304 h 493"/>
                    <a:gd name="T12" fmla="*/ 27 w 65"/>
                    <a:gd name="T13" fmla="*/ 493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493">
                      <a:moveTo>
                        <a:pt x="27" y="493"/>
                      </a:moveTo>
                      <a:lnTo>
                        <a:pt x="40" y="493"/>
                      </a:lnTo>
                      <a:lnTo>
                        <a:pt x="65" y="30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304"/>
                      </a:lnTo>
                      <a:lnTo>
                        <a:pt x="27" y="493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7" name="Freeform 219"/>
                <p:cNvSpPr>
                  <a:spLocks/>
                </p:cNvSpPr>
                <p:nvPr/>
              </p:nvSpPr>
              <p:spPr bwMode="auto">
                <a:xfrm>
                  <a:off x="4224" y="3250"/>
                  <a:ext cx="65" cy="493"/>
                </a:xfrm>
                <a:custGeom>
                  <a:avLst/>
                  <a:gdLst>
                    <a:gd name="T0" fmla="*/ 25 w 65"/>
                    <a:gd name="T1" fmla="*/ 493 h 493"/>
                    <a:gd name="T2" fmla="*/ 38 w 65"/>
                    <a:gd name="T3" fmla="*/ 493 h 493"/>
                    <a:gd name="T4" fmla="*/ 65 w 65"/>
                    <a:gd name="T5" fmla="*/ 304 h 493"/>
                    <a:gd name="T6" fmla="*/ 65 w 65"/>
                    <a:gd name="T7" fmla="*/ 0 h 493"/>
                    <a:gd name="T8" fmla="*/ 0 w 65"/>
                    <a:gd name="T9" fmla="*/ 0 h 493"/>
                    <a:gd name="T10" fmla="*/ 0 w 65"/>
                    <a:gd name="T11" fmla="*/ 304 h 493"/>
                    <a:gd name="T12" fmla="*/ 25 w 65"/>
                    <a:gd name="T13" fmla="*/ 493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493">
                      <a:moveTo>
                        <a:pt x="25" y="493"/>
                      </a:moveTo>
                      <a:lnTo>
                        <a:pt x="38" y="493"/>
                      </a:lnTo>
                      <a:lnTo>
                        <a:pt x="65" y="30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304"/>
                      </a:lnTo>
                      <a:lnTo>
                        <a:pt x="25" y="493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8" name="Freeform 220"/>
                <p:cNvSpPr>
                  <a:spLocks/>
                </p:cNvSpPr>
                <p:nvPr/>
              </p:nvSpPr>
              <p:spPr bwMode="auto">
                <a:xfrm>
                  <a:off x="4334" y="3250"/>
                  <a:ext cx="63" cy="493"/>
                </a:xfrm>
                <a:custGeom>
                  <a:avLst/>
                  <a:gdLst>
                    <a:gd name="T0" fmla="*/ 25 w 63"/>
                    <a:gd name="T1" fmla="*/ 493 h 493"/>
                    <a:gd name="T2" fmla="*/ 39 w 63"/>
                    <a:gd name="T3" fmla="*/ 493 h 493"/>
                    <a:gd name="T4" fmla="*/ 63 w 63"/>
                    <a:gd name="T5" fmla="*/ 304 h 493"/>
                    <a:gd name="T6" fmla="*/ 63 w 63"/>
                    <a:gd name="T7" fmla="*/ 0 h 493"/>
                    <a:gd name="T8" fmla="*/ 0 w 63"/>
                    <a:gd name="T9" fmla="*/ 0 h 493"/>
                    <a:gd name="T10" fmla="*/ 0 w 63"/>
                    <a:gd name="T11" fmla="*/ 304 h 493"/>
                    <a:gd name="T12" fmla="*/ 25 w 63"/>
                    <a:gd name="T13" fmla="*/ 493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493">
                      <a:moveTo>
                        <a:pt x="25" y="493"/>
                      </a:moveTo>
                      <a:lnTo>
                        <a:pt x="39" y="493"/>
                      </a:lnTo>
                      <a:lnTo>
                        <a:pt x="63" y="304"/>
                      </a:lnTo>
                      <a:lnTo>
                        <a:pt x="63" y="0"/>
                      </a:lnTo>
                      <a:lnTo>
                        <a:pt x="0" y="0"/>
                      </a:lnTo>
                      <a:lnTo>
                        <a:pt x="0" y="304"/>
                      </a:lnTo>
                      <a:lnTo>
                        <a:pt x="25" y="493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9" name="Freeform 221"/>
                <p:cNvSpPr>
                  <a:spLocks/>
                </p:cNvSpPr>
                <p:nvPr/>
              </p:nvSpPr>
              <p:spPr bwMode="auto">
                <a:xfrm>
                  <a:off x="4442" y="3250"/>
                  <a:ext cx="66" cy="493"/>
                </a:xfrm>
                <a:custGeom>
                  <a:avLst/>
                  <a:gdLst>
                    <a:gd name="T0" fmla="*/ 27 w 66"/>
                    <a:gd name="T1" fmla="*/ 493 h 493"/>
                    <a:gd name="T2" fmla="*/ 41 w 66"/>
                    <a:gd name="T3" fmla="*/ 493 h 493"/>
                    <a:gd name="T4" fmla="*/ 66 w 66"/>
                    <a:gd name="T5" fmla="*/ 304 h 493"/>
                    <a:gd name="T6" fmla="*/ 66 w 66"/>
                    <a:gd name="T7" fmla="*/ 0 h 493"/>
                    <a:gd name="T8" fmla="*/ 0 w 66"/>
                    <a:gd name="T9" fmla="*/ 0 h 493"/>
                    <a:gd name="T10" fmla="*/ 0 w 66"/>
                    <a:gd name="T11" fmla="*/ 304 h 493"/>
                    <a:gd name="T12" fmla="*/ 27 w 66"/>
                    <a:gd name="T13" fmla="*/ 493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6" h="493">
                      <a:moveTo>
                        <a:pt x="27" y="493"/>
                      </a:moveTo>
                      <a:lnTo>
                        <a:pt x="41" y="493"/>
                      </a:lnTo>
                      <a:lnTo>
                        <a:pt x="66" y="30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304"/>
                      </a:lnTo>
                      <a:lnTo>
                        <a:pt x="27" y="493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0" name="Freeform 222"/>
                <p:cNvSpPr>
                  <a:spLocks/>
                </p:cNvSpPr>
                <p:nvPr/>
              </p:nvSpPr>
              <p:spPr bwMode="auto">
                <a:xfrm>
                  <a:off x="4553" y="3250"/>
                  <a:ext cx="65" cy="493"/>
                </a:xfrm>
                <a:custGeom>
                  <a:avLst/>
                  <a:gdLst>
                    <a:gd name="T0" fmla="*/ 27 w 65"/>
                    <a:gd name="T1" fmla="*/ 493 h 493"/>
                    <a:gd name="T2" fmla="*/ 40 w 65"/>
                    <a:gd name="T3" fmla="*/ 493 h 493"/>
                    <a:gd name="T4" fmla="*/ 65 w 65"/>
                    <a:gd name="T5" fmla="*/ 304 h 493"/>
                    <a:gd name="T6" fmla="*/ 65 w 65"/>
                    <a:gd name="T7" fmla="*/ 0 h 493"/>
                    <a:gd name="T8" fmla="*/ 0 w 65"/>
                    <a:gd name="T9" fmla="*/ 0 h 493"/>
                    <a:gd name="T10" fmla="*/ 0 w 65"/>
                    <a:gd name="T11" fmla="*/ 304 h 493"/>
                    <a:gd name="T12" fmla="*/ 27 w 65"/>
                    <a:gd name="T13" fmla="*/ 493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493">
                      <a:moveTo>
                        <a:pt x="27" y="493"/>
                      </a:moveTo>
                      <a:lnTo>
                        <a:pt x="40" y="493"/>
                      </a:lnTo>
                      <a:lnTo>
                        <a:pt x="65" y="30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304"/>
                      </a:lnTo>
                      <a:lnTo>
                        <a:pt x="27" y="493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1" name="Freeform 223"/>
                <p:cNvSpPr>
                  <a:spLocks/>
                </p:cNvSpPr>
                <p:nvPr/>
              </p:nvSpPr>
              <p:spPr bwMode="auto">
                <a:xfrm>
                  <a:off x="4663" y="3250"/>
                  <a:ext cx="65" cy="493"/>
                </a:xfrm>
                <a:custGeom>
                  <a:avLst/>
                  <a:gdLst>
                    <a:gd name="T0" fmla="*/ 0 w 65"/>
                    <a:gd name="T1" fmla="*/ 304 h 493"/>
                    <a:gd name="T2" fmla="*/ 25 w 65"/>
                    <a:gd name="T3" fmla="*/ 493 h 493"/>
                    <a:gd name="T4" fmla="*/ 38 w 65"/>
                    <a:gd name="T5" fmla="*/ 493 h 493"/>
                    <a:gd name="T6" fmla="*/ 65 w 65"/>
                    <a:gd name="T7" fmla="*/ 304 h 493"/>
                    <a:gd name="T8" fmla="*/ 65 w 65"/>
                    <a:gd name="T9" fmla="*/ 0 h 493"/>
                    <a:gd name="T10" fmla="*/ 0 w 65"/>
                    <a:gd name="T11" fmla="*/ 0 h 493"/>
                    <a:gd name="T12" fmla="*/ 0 w 65"/>
                    <a:gd name="T13" fmla="*/ 304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493">
                      <a:moveTo>
                        <a:pt x="0" y="304"/>
                      </a:moveTo>
                      <a:lnTo>
                        <a:pt x="25" y="493"/>
                      </a:lnTo>
                      <a:lnTo>
                        <a:pt x="38" y="493"/>
                      </a:lnTo>
                      <a:lnTo>
                        <a:pt x="65" y="30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2" name="Freeform 224"/>
                <p:cNvSpPr>
                  <a:spLocks/>
                </p:cNvSpPr>
                <p:nvPr/>
              </p:nvSpPr>
              <p:spPr bwMode="auto">
                <a:xfrm>
                  <a:off x="3833" y="3068"/>
                  <a:ext cx="956" cy="74"/>
                </a:xfrm>
                <a:custGeom>
                  <a:avLst/>
                  <a:gdLst>
                    <a:gd name="T0" fmla="*/ 4746 w 425"/>
                    <a:gd name="T1" fmla="*/ 110 h 33"/>
                    <a:gd name="T2" fmla="*/ 3381 w 425"/>
                    <a:gd name="T3" fmla="*/ 110 h 33"/>
                    <a:gd name="T4" fmla="*/ 3118 w 425"/>
                    <a:gd name="T5" fmla="*/ 0 h 33"/>
                    <a:gd name="T6" fmla="*/ 3086 w 425"/>
                    <a:gd name="T7" fmla="*/ 0 h 33"/>
                    <a:gd name="T8" fmla="*/ 3086 w 425"/>
                    <a:gd name="T9" fmla="*/ 36 h 33"/>
                    <a:gd name="T10" fmla="*/ 2814 w 425"/>
                    <a:gd name="T11" fmla="*/ 170 h 33"/>
                    <a:gd name="T12" fmla="*/ 2024 w 425"/>
                    <a:gd name="T13" fmla="*/ 170 h 33"/>
                    <a:gd name="T14" fmla="*/ 1766 w 425"/>
                    <a:gd name="T15" fmla="*/ 36 h 33"/>
                    <a:gd name="T16" fmla="*/ 1766 w 425"/>
                    <a:gd name="T17" fmla="*/ 0 h 33"/>
                    <a:gd name="T18" fmla="*/ 1721 w 425"/>
                    <a:gd name="T19" fmla="*/ 0 h 33"/>
                    <a:gd name="T20" fmla="*/ 1458 w 425"/>
                    <a:gd name="T21" fmla="*/ 110 h 33"/>
                    <a:gd name="T22" fmla="*/ 90 w 425"/>
                    <a:gd name="T23" fmla="*/ 110 h 33"/>
                    <a:gd name="T24" fmla="*/ 0 w 425"/>
                    <a:gd name="T25" fmla="*/ 110 h 33"/>
                    <a:gd name="T26" fmla="*/ 0 w 425"/>
                    <a:gd name="T27" fmla="*/ 235 h 33"/>
                    <a:gd name="T28" fmla="*/ 466 w 425"/>
                    <a:gd name="T29" fmla="*/ 372 h 33"/>
                    <a:gd name="T30" fmla="*/ 4371 w 425"/>
                    <a:gd name="T31" fmla="*/ 372 h 33"/>
                    <a:gd name="T32" fmla="*/ 4836 w 425"/>
                    <a:gd name="T33" fmla="*/ 235 h 33"/>
                    <a:gd name="T34" fmla="*/ 4836 w 425"/>
                    <a:gd name="T35" fmla="*/ 110 h 33"/>
                    <a:gd name="T36" fmla="*/ 4746 w 425"/>
                    <a:gd name="T37" fmla="*/ 110 h 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25" h="33">
                      <a:moveTo>
                        <a:pt x="417" y="10"/>
                      </a:moveTo>
                      <a:cubicBezTo>
                        <a:pt x="297" y="10"/>
                        <a:pt x="297" y="10"/>
                        <a:pt x="297" y="10"/>
                      </a:cubicBezTo>
                      <a:cubicBezTo>
                        <a:pt x="285" y="10"/>
                        <a:pt x="276" y="9"/>
                        <a:pt x="274" y="0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71" y="3"/>
                        <a:pt x="271" y="3"/>
                        <a:pt x="271" y="3"/>
                      </a:cubicBezTo>
                      <a:cubicBezTo>
                        <a:pt x="271" y="15"/>
                        <a:pt x="260" y="15"/>
                        <a:pt x="247" y="15"/>
                      </a:cubicBezTo>
                      <a:cubicBezTo>
                        <a:pt x="178" y="15"/>
                        <a:pt x="178" y="15"/>
                        <a:pt x="178" y="15"/>
                      </a:cubicBezTo>
                      <a:cubicBezTo>
                        <a:pt x="165" y="15"/>
                        <a:pt x="155" y="15"/>
                        <a:pt x="155" y="3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0" y="9"/>
                        <a:pt x="140" y="10"/>
                        <a:pt x="12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5" y="10"/>
                        <a:pt x="3" y="10"/>
                        <a:pt x="0" y="1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33"/>
                        <a:pt x="19" y="33"/>
                        <a:pt x="41" y="33"/>
                      </a:cubicBezTo>
                      <a:cubicBezTo>
                        <a:pt x="384" y="33"/>
                        <a:pt x="384" y="33"/>
                        <a:pt x="384" y="33"/>
                      </a:cubicBezTo>
                      <a:cubicBezTo>
                        <a:pt x="407" y="33"/>
                        <a:pt x="425" y="33"/>
                        <a:pt x="425" y="21"/>
                      </a:cubicBezTo>
                      <a:cubicBezTo>
                        <a:pt x="425" y="10"/>
                        <a:pt x="425" y="10"/>
                        <a:pt x="425" y="10"/>
                      </a:cubicBezTo>
                      <a:cubicBezTo>
                        <a:pt x="423" y="10"/>
                        <a:pt x="420" y="10"/>
                        <a:pt x="417" y="10"/>
                      </a:cubicBezTo>
                      <a:close/>
                    </a:path>
                  </a:pathLst>
                </a:custGeom>
                <a:solidFill>
                  <a:srgbClr val="C3C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3" name="Freeform 225"/>
                <p:cNvSpPr>
                  <a:spLocks noEditPoints="1"/>
                </p:cNvSpPr>
                <p:nvPr/>
              </p:nvSpPr>
              <p:spPr bwMode="auto">
                <a:xfrm>
                  <a:off x="3833" y="3068"/>
                  <a:ext cx="956" cy="74"/>
                </a:xfrm>
                <a:custGeom>
                  <a:avLst/>
                  <a:gdLst>
                    <a:gd name="T0" fmla="*/ 3381 w 425"/>
                    <a:gd name="T1" fmla="*/ 110 h 33"/>
                    <a:gd name="T2" fmla="*/ 3118 w 425"/>
                    <a:gd name="T3" fmla="*/ 0 h 33"/>
                    <a:gd name="T4" fmla="*/ 3086 w 425"/>
                    <a:gd name="T5" fmla="*/ 0 h 33"/>
                    <a:gd name="T6" fmla="*/ 3086 w 425"/>
                    <a:gd name="T7" fmla="*/ 36 h 33"/>
                    <a:gd name="T8" fmla="*/ 2814 w 425"/>
                    <a:gd name="T9" fmla="*/ 170 h 33"/>
                    <a:gd name="T10" fmla="*/ 2024 w 425"/>
                    <a:gd name="T11" fmla="*/ 170 h 33"/>
                    <a:gd name="T12" fmla="*/ 1766 w 425"/>
                    <a:gd name="T13" fmla="*/ 36 h 33"/>
                    <a:gd name="T14" fmla="*/ 1766 w 425"/>
                    <a:gd name="T15" fmla="*/ 0 h 33"/>
                    <a:gd name="T16" fmla="*/ 1721 w 425"/>
                    <a:gd name="T17" fmla="*/ 0 h 33"/>
                    <a:gd name="T18" fmla="*/ 1458 w 425"/>
                    <a:gd name="T19" fmla="*/ 110 h 33"/>
                    <a:gd name="T20" fmla="*/ 90 w 425"/>
                    <a:gd name="T21" fmla="*/ 110 h 33"/>
                    <a:gd name="T22" fmla="*/ 0 w 425"/>
                    <a:gd name="T23" fmla="*/ 110 h 33"/>
                    <a:gd name="T24" fmla="*/ 0 w 425"/>
                    <a:gd name="T25" fmla="*/ 235 h 33"/>
                    <a:gd name="T26" fmla="*/ 466 w 425"/>
                    <a:gd name="T27" fmla="*/ 372 h 33"/>
                    <a:gd name="T28" fmla="*/ 4371 w 425"/>
                    <a:gd name="T29" fmla="*/ 372 h 33"/>
                    <a:gd name="T30" fmla="*/ 4836 w 425"/>
                    <a:gd name="T31" fmla="*/ 235 h 33"/>
                    <a:gd name="T32" fmla="*/ 4836 w 425"/>
                    <a:gd name="T33" fmla="*/ 110 h 33"/>
                    <a:gd name="T34" fmla="*/ 4746 w 425"/>
                    <a:gd name="T35" fmla="*/ 110 h 33"/>
                    <a:gd name="T36" fmla="*/ 3381 w 425"/>
                    <a:gd name="T37" fmla="*/ 110 h 33"/>
                    <a:gd name="T38" fmla="*/ 4791 w 425"/>
                    <a:gd name="T39" fmla="*/ 235 h 33"/>
                    <a:gd name="T40" fmla="*/ 4371 w 425"/>
                    <a:gd name="T41" fmla="*/ 327 h 33"/>
                    <a:gd name="T42" fmla="*/ 466 w 425"/>
                    <a:gd name="T43" fmla="*/ 327 h 33"/>
                    <a:gd name="T44" fmla="*/ 45 w 425"/>
                    <a:gd name="T45" fmla="*/ 235 h 33"/>
                    <a:gd name="T46" fmla="*/ 45 w 425"/>
                    <a:gd name="T47" fmla="*/ 157 h 33"/>
                    <a:gd name="T48" fmla="*/ 90 w 425"/>
                    <a:gd name="T49" fmla="*/ 157 h 33"/>
                    <a:gd name="T50" fmla="*/ 1458 w 425"/>
                    <a:gd name="T51" fmla="*/ 157 h 33"/>
                    <a:gd name="T52" fmla="*/ 1721 w 425"/>
                    <a:gd name="T53" fmla="*/ 101 h 33"/>
                    <a:gd name="T54" fmla="*/ 2024 w 425"/>
                    <a:gd name="T55" fmla="*/ 215 h 33"/>
                    <a:gd name="T56" fmla="*/ 2814 w 425"/>
                    <a:gd name="T57" fmla="*/ 215 h 33"/>
                    <a:gd name="T58" fmla="*/ 3118 w 425"/>
                    <a:gd name="T59" fmla="*/ 101 h 33"/>
                    <a:gd name="T60" fmla="*/ 3381 w 425"/>
                    <a:gd name="T61" fmla="*/ 157 h 33"/>
                    <a:gd name="T62" fmla="*/ 4746 w 425"/>
                    <a:gd name="T63" fmla="*/ 157 h 33"/>
                    <a:gd name="T64" fmla="*/ 4791 w 425"/>
                    <a:gd name="T65" fmla="*/ 157 h 33"/>
                    <a:gd name="T66" fmla="*/ 4791 w 425"/>
                    <a:gd name="T67" fmla="*/ 235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25" h="33">
                      <a:moveTo>
                        <a:pt x="297" y="10"/>
                      </a:moveTo>
                      <a:cubicBezTo>
                        <a:pt x="285" y="10"/>
                        <a:pt x="276" y="9"/>
                        <a:pt x="274" y="0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71" y="3"/>
                        <a:pt x="271" y="3"/>
                        <a:pt x="271" y="3"/>
                      </a:cubicBezTo>
                      <a:cubicBezTo>
                        <a:pt x="271" y="15"/>
                        <a:pt x="260" y="15"/>
                        <a:pt x="247" y="15"/>
                      </a:cubicBezTo>
                      <a:cubicBezTo>
                        <a:pt x="178" y="15"/>
                        <a:pt x="178" y="15"/>
                        <a:pt x="178" y="15"/>
                      </a:cubicBezTo>
                      <a:cubicBezTo>
                        <a:pt x="165" y="15"/>
                        <a:pt x="155" y="15"/>
                        <a:pt x="155" y="3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0" y="9"/>
                        <a:pt x="140" y="10"/>
                        <a:pt x="12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5" y="10"/>
                        <a:pt x="3" y="10"/>
                        <a:pt x="0" y="1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33"/>
                        <a:pt x="19" y="33"/>
                        <a:pt x="41" y="33"/>
                      </a:cubicBezTo>
                      <a:cubicBezTo>
                        <a:pt x="384" y="33"/>
                        <a:pt x="384" y="33"/>
                        <a:pt x="384" y="33"/>
                      </a:cubicBezTo>
                      <a:cubicBezTo>
                        <a:pt x="407" y="33"/>
                        <a:pt x="425" y="33"/>
                        <a:pt x="425" y="21"/>
                      </a:cubicBezTo>
                      <a:cubicBezTo>
                        <a:pt x="425" y="10"/>
                        <a:pt x="425" y="10"/>
                        <a:pt x="425" y="10"/>
                      </a:cubicBezTo>
                      <a:cubicBezTo>
                        <a:pt x="423" y="10"/>
                        <a:pt x="420" y="10"/>
                        <a:pt x="417" y="10"/>
                      </a:cubicBezTo>
                      <a:lnTo>
                        <a:pt x="297" y="10"/>
                      </a:lnTo>
                      <a:close/>
                      <a:moveTo>
                        <a:pt x="421" y="21"/>
                      </a:moveTo>
                      <a:cubicBezTo>
                        <a:pt x="421" y="29"/>
                        <a:pt x="404" y="29"/>
                        <a:pt x="384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22" y="29"/>
                        <a:pt x="4" y="29"/>
                        <a:pt x="4" y="21"/>
                      </a:cubicBezTo>
                      <a:cubicBezTo>
                        <a:pt x="4" y="21"/>
                        <a:pt x="4" y="17"/>
                        <a:pt x="4" y="14"/>
                      </a:cubicBezTo>
                      <a:cubicBezTo>
                        <a:pt x="6" y="14"/>
                        <a:pt x="8" y="14"/>
                        <a:pt x="8" y="14"/>
                      </a:cubicBezTo>
                      <a:cubicBezTo>
                        <a:pt x="128" y="14"/>
                        <a:pt x="128" y="14"/>
                        <a:pt x="128" y="14"/>
                      </a:cubicBezTo>
                      <a:cubicBezTo>
                        <a:pt x="135" y="14"/>
                        <a:pt x="146" y="14"/>
                        <a:pt x="151" y="9"/>
                      </a:cubicBezTo>
                      <a:cubicBezTo>
                        <a:pt x="155" y="19"/>
                        <a:pt x="169" y="19"/>
                        <a:pt x="178" y="19"/>
                      </a:cubicBezTo>
                      <a:cubicBezTo>
                        <a:pt x="247" y="19"/>
                        <a:pt x="247" y="19"/>
                        <a:pt x="247" y="19"/>
                      </a:cubicBezTo>
                      <a:cubicBezTo>
                        <a:pt x="257" y="19"/>
                        <a:pt x="270" y="19"/>
                        <a:pt x="274" y="9"/>
                      </a:cubicBezTo>
                      <a:cubicBezTo>
                        <a:pt x="280" y="14"/>
                        <a:pt x="290" y="14"/>
                        <a:pt x="297" y="14"/>
                      </a:cubicBezTo>
                      <a:cubicBezTo>
                        <a:pt x="417" y="14"/>
                        <a:pt x="417" y="14"/>
                        <a:pt x="417" y="14"/>
                      </a:cubicBezTo>
                      <a:cubicBezTo>
                        <a:pt x="417" y="14"/>
                        <a:pt x="419" y="14"/>
                        <a:pt x="421" y="14"/>
                      </a:cubicBezTo>
                      <a:cubicBezTo>
                        <a:pt x="421" y="17"/>
                        <a:pt x="421" y="21"/>
                        <a:pt x="421" y="21"/>
                      </a:cubicBezTo>
                      <a:close/>
                    </a:path>
                  </a:pathLst>
                </a:custGeom>
                <a:solidFill>
                  <a:srgbClr val="7B8E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4" name="Freeform 226"/>
                <p:cNvSpPr>
                  <a:spLocks/>
                </p:cNvSpPr>
                <p:nvPr/>
              </p:nvSpPr>
              <p:spPr bwMode="auto">
                <a:xfrm>
                  <a:off x="3824" y="2294"/>
                  <a:ext cx="348" cy="797"/>
                </a:xfrm>
                <a:custGeom>
                  <a:avLst/>
                  <a:gdLst>
                    <a:gd name="T0" fmla="*/ 1753 w 155"/>
                    <a:gd name="T1" fmla="*/ 117 h 354"/>
                    <a:gd name="T2" fmla="*/ 1664 w 155"/>
                    <a:gd name="T3" fmla="*/ 3650 h 354"/>
                    <a:gd name="T4" fmla="*/ 1392 w 155"/>
                    <a:gd name="T5" fmla="*/ 3924 h 354"/>
                    <a:gd name="T6" fmla="*/ 126 w 155"/>
                    <a:gd name="T7" fmla="*/ 4039 h 354"/>
                    <a:gd name="T8" fmla="*/ 126 w 155"/>
                    <a:gd name="T9" fmla="*/ 4030 h 354"/>
                    <a:gd name="T10" fmla="*/ 1583 w 155"/>
                    <a:gd name="T11" fmla="*/ 4030 h 354"/>
                    <a:gd name="T12" fmla="*/ 1753 w 155"/>
                    <a:gd name="T13" fmla="*/ 3755 h 354"/>
                    <a:gd name="T14" fmla="*/ 1753 w 155"/>
                    <a:gd name="T15" fmla="*/ 101 h 354"/>
                    <a:gd name="T16" fmla="*/ 1753 w 155"/>
                    <a:gd name="T17" fmla="*/ 56 h 354"/>
                    <a:gd name="T18" fmla="*/ 1753 w 155"/>
                    <a:gd name="T19" fmla="*/ 117 h 3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5" h="354">
                      <a:moveTo>
                        <a:pt x="155" y="10"/>
                      </a:moveTo>
                      <a:cubicBezTo>
                        <a:pt x="147" y="320"/>
                        <a:pt x="147" y="320"/>
                        <a:pt x="147" y="320"/>
                      </a:cubicBezTo>
                      <a:cubicBezTo>
                        <a:pt x="147" y="336"/>
                        <a:pt x="136" y="344"/>
                        <a:pt x="123" y="344"/>
                      </a:cubicBezTo>
                      <a:cubicBezTo>
                        <a:pt x="11" y="354"/>
                        <a:pt x="11" y="354"/>
                        <a:pt x="11" y="354"/>
                      </a:cubicBezTo>
                      <a:cubicBezTo>
                        <a:pt x="6" y="354"/>
                        <a:pt x="0" y="353"/>
                        <a:pt x="11" y="353"/>
                      </a:cubicBezTo>
                      <a:cubicBezTo>
                        <a:pt x="140" y="353"/>
                        <a:pt x="140" y="353"/>
                        <a:pt x="140" y="353"/>
                      </a:cubicBezTo>
                      <a:cubicBezTo>
                        <a:pt x="153" y="353"/>
                        <a:pt x="155" y="345"/>
                        <a:pt x="155" y="329"/>
                      </a:cubicBezTo>
                      <a:cubicBezTo>
                        <a:pt x="155" y="9"/>
                        <a:pt x="155" y="9"/>
                        <a:pt x="155" y="9"/>
                      </a:cubicBezTo>
                      <a:cubicBezTo>
                        <a:pt x="155" y="7"/>
                        <a:pt x="155" y="6"/>
                        <a:pt x="155" y="5"/>
                      </a:cubicBezTo>
                      <a:cubicBezTo>
                        <a:pt x="153" y="0"/>
                        <a:pt x="155" y="8"/>
                        <a:pt x="155" y="10"/>
                      </a:cubicBezTo>
                      <a:close/>
                    </a:path>
                  </a:pathLst>
                </a:custGeom>
                <a:solidFill>
                  <a:srgbClr val="B0B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5" name="Freeform 227"/>
                <p:cNvSpPr>
                  <a:spLocks/>
                </p:cNvSpPr>
                <p:nvPr/>
              </p:nvSpPr>
              <p:spPr bwMode="auto">
                <a:xfrm>
                  <a:off x="4476" y="2343"/>
                  <a:ext cx="349" cy="748"/>
                </a:xfrm>
                <a:custGeom>
                  <a:avLst/>
                  <a:gdLst>
                    <a:gd name="T0" fmla="*/ 1759 w 155"/>
                    <a:gd name="T1" fmla="*/ 117 h 332"/>
                    <a:gd name="T2" fmla="*/ 1668 w 155"/>
                    <a:gd name="T3" fmla="*/ 3407 h 332"/>
                    <a:gd name="T4" fmla="*/ 1405 w 155"/>
                    <a:gd name="T5" fmla="*/ 3679 h 332"/>
                    <a:gd name="T6" fmla="*/ 117 w 155"/>
                    <a:gd name="T7" fmla="*/ 3796 h 332"/>
                    <a:gd name="T8" fmla="*/ 126 w 155"/>
                    <a:gd name="T9" fmla="*/ 3787 h 332"/>
                    <a:gd name="T10" fmla="*/ 1587 w 155"/>
                    <a:gd name="T11" fmla="*/ 3787 h 332"/>
                    <a:gd name="T12" fmla="*/ 1745 w 155"/>
                    <a:gd name="T13" fmla="*/ 3715 h 332"/>
                    <a:gd name="T14" fmla="*/ 1759 w 155"/>
                    <a:gd name="T15" fmla="*/ 3512 h 332"/>
                    <a:gd name="T16" fmla="*/ 1759 w 155"/>
                    <a:gd name="T17" fmla="*/ 92 h 332"/>
                    <a:gd name="T18" fmla="*/ 1759 w 155"/>
                    <a:gd name="T19" fmla="*/ 56 h 332"/>
                    <a:gd name="T20" fmla="*/ 1759 w 155"/>
                    <a:gd name="T21" fmla="*/ 117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5" h="332">
                      <a:moveTo>
                        <a:pt x="154" y="10"/>
                      </a:moveTo>
                      <a:cubicBezTo>
                        <a:pt x="146" y="298"/>
                        <a:pt x="146" y="298"/>
                        <a:pt x="146" y="298"/>
                      </a:cubicBezTo>
                      <a:cubicBezTo>
                        <a:pt x="146" y="314"/>
                        <a:pt x="136" y="322"/>
                        <a:pt x="123" y="322"/>
                      </a:cubicBezTo>
                      <a:cubicBezTo>
                        <a:pt x="10" y="332"/>
                        <a:pt x="10" y="332"/>
                        <a:pt x="10" y="332"/>
                      </a:cubicBezTo>
                      <a:cubicBezTo>
                        <a:pt x="5" y="332"/>
                        <a:pt x="0" y="331"/>
                        <a:pt x="11" y="331"/>
                      </a:cubicBezTo>
                      <a:cubicBezTo>
                        <a:pt x="139" y="331"/>
                        <a:pt x="139" y="331"/>
                        <a:pt x="139" y="331"/>
                      </a:cubicBezTo>
                      <a:cubicBezTo>
                        <a:pt x="146" y="331"/>
                        <a:pt x="151" y="329"/>
                        <a:pt x="153" y="325"/>
                      </a:cubicBezTo>
                      <a:cubicBezTo>
                        <a:pt x="155" y="321"/>
                        <a:pt x="154" y="315"/>
                        <a:pt x="154" y="307"/>
                      </a:cubicBezTo>
                      <a:cubicBezTo>
                        <a:pt x="154" y="8"/>
                        <a:pt x="154" y="8"/>
                        <a:pt x="154" y="8"/>
                      </a:cubicBezTo>
                      <a:cubicBezTo>
                        <a:pt x="154" y="7"/>
                        <a:pt x="154" y="6"/>
                        <a:pt x="154" y="5"/>
                      </a:cubicBezTo>
                      <a:cubicBezTo>
                        <a:pt x="153" y="0"/>
                        <a:pt x="154" y="8"/>
                        <a:pt x="154" y="10"/>
                      </a:cubicBezTo>
                      <a:close/>
                    </a:path>
                  </a:pathLst>
                </a:custGeom>
                <a:solidFill>
                  <a:srgbClr val="B0B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6" name="Freeform 228"/>
                <p:cNvSpPr>
                  <a:spLocks/>
                </p:cNvSpPr>
                <p:nvPr/>
              </p:nvSpPr>
              <p:spPr bwMode="auto">
                <a:xfrm>
                  <a:off x="4206" y="2305"/>
                  <a:ext cx="236" cy="797"/>
                </a:xfrm>
                <a:custGeom>
                  <a:avLst/>
                  <a:gdLst>
                    <a:gd name="T0" fmla="*/ 1182 w 105"/>
                    <a:gd name="T1" fmla="*/ 126 h 354"/>
                    <a:gd name="T2" fmla="*/ 1090 w 105"/>
                    <a:gd name="T3" fmla="*/ 3665 h 354"/>
                    <a:gd name="T4" fmla="*/ 829 w 105"/>
                    <a:gd name="T5" fmla="*/ 3938 h 354"/>
                    <a:gd name="T6" fmla="*/ 110 w 105"/>
                    <a:gd name="T7" fmla="*/ 4039 h 354"/>
                    <a:gd name="T8" fmla="*/ 126 w 105"/>
                    <a:gd name="T9" fmla="*/ 4039 h 354"/>
                    <a:gd name="T10" fmla="*/ 1011 w 105"/>
                    <a:gd name="T11" fmla="*/ 4039 h 354"/>
                    <a:gd name="T12" fmla="*/ 1171 w 105"/>
                    <a:gd name="T13" fmla="*/ 3958 h 354"/>
                    <a:gd name="T14" fmla="*/ 1182 w 105"/>
                    <a:gd name="T15" fmla="*/ 3767 h 354"/>
                    <a:gd name="T16" fmla="*/ 1182 w 105"/>
                    <a:gd name="T17" fmla="*/ 101 h 354"/>
                    <a:gd name="T18" fmla="*/ 1182 w 105"/>
                    <a:gd name="T19" fmla="*/ 56 h 354"/>
                    <a:gd name="T20" fmla="*/ 1182 w 105"/>
                    <a:gd name="T21" fmla="*/ 126 h 3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5" h="354">
                      <a:moveTo>
                        <a:pt x="104" y="11"/>
                      </a:moveTo>
                      <a:cubicBezTo>
                        <a:pt x="96" y="321"/>
                        <a:pt x="96" y="321"/>
                        <a:pt x="96" y="321"/>
                      </a:cubicBezTo>
                      <a:cubicBezTo>
                        <a:pt x="96" y="336"/>
                        <a:pt x="86" y="345"/>
                        <a:pt x="73" y="345"/>
                      </a:cubicBezTo>
                      <a:cubicBezTo>
                        <a:pt x="10" y="354"/>
                        <a:pt x="10" y="354"/>
                        <a:pt x="10" y="354"/>
                      </a:cubicBezTo>
                      <a:cubicBezTo>
                        <a:pt x="5" y="354"/>
                        <a:pt x="0" y="354"/>
                        <a:pt x="11" y="354"/>
                      </a:cubicBezTo>
                      <a:cubicBezTo>
                        <a:pt x="89" y="354"/>
                        <a:pt x="89" y="354"/>
                        <a:pt x="89" y="354"/>
                      </a:cubicBezTo>
                      <a:cubicBezTo>
                        <a:pt x="96" y="354"/>
                        <a:pt x="101" y="351"/>
                        <a:pt x="103" y="347"/>
                      </a:cubicBezTo>
                      <a:cubicBezTo>
                        <a:pt x="105" y="343"/>
                        <a:pt x="104" y="337"/>
                        <a:pt x="104" y="330"/>
                      </a:cubicBezTo>
                      <a:cubicBezTo>
                        <a:pt x="104" y="9"/>
                        <a:pt x="104" y="9"/>
                        <a:pt x="104" y="9"/>
                      </a:cubicBezTo>
                      <a:cubicBezTo>
                        <a:pt x="104" y="8"/>
                        <a:pt x="104" y="6"/>
                        <a:pt x="104" y="5"/>
                      </a:cubicBezTo>
                      <a:cubicBezTo>
                        <a:pt x="103" y="0"/>
                        <a:pt x="104" y="9"/>
                        <a:pt x="104" y="11"/>
                      </a:cubicBezTo>
                      <a:close/>
                    </a:path>
                  </a:pathLst>
                </a:custGeom>
                <a:solidFill>
                  <a:srgbClr val="B0B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7" name="Freeform 229"/>
                <p:cNvSpPr>
                  <a:spLocks/>
                </p:cNvSpPr>
                <p:nvPr/>
              </p:nvSpPr>
              <p:spPr bwMode="auto">
                <a:xfrm>
                  <a:off x="4190" y="2249"/>
                  <a:ext cx="214" cy="760"/>
                </a:xfrm>
                <a:custGeom>
                  <a:avLst/>
                  <a:gdLst>
                    <a:gd name="T0" fmla="*/ 0 w 95"/>
                    <a:gd name="T1" fmla="*/ 3822 h 338"/>
                    <a:gd name="T2" fmla="*/ 45 w 95"/>
                    <a:gd name="T3" fmla="*/ 272 h 338"/>
                    <a:gd name="T4" fmla="*/ 284 w 95"/>
                    <a:gd name="T5" fmla="*/ 0 h 338"/>
                    <a:gd name="T6" fmla="*/ 1086 w 95"/>
                    <a:gd name="T7" fmla="*/ 9 h 338"/>
                    <a:gd name="T8" fmla="*/ 264 w 95"/>
                    <a:gd name="T9" fmla="*/ 56 h 338"/>
                    <a:gd name="T10" fmla="*/ 92 w 95"/>
                    <a:gd name="T11" fmla="*/ 283 h 338"/>
                    <a:gd name="T12" fmla="*/ 0 w 95"/>
                    <a:gd name="T13" fmla="*/ 3843 h 3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338">
                      <a:moveTo>
                        <a:pt x="0" y="336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9"/>
                        <a:pt x="11" y="0"/>
                        <a:pt x="25" y="0"/>
                      </a:cubicBezTo>
                      <a:cubicBezTo>
                        <a:pt x="95" y="1"/>
                        <a:pt x="95" y="1"/>
                        <a:pt x="95" y="1"/>
                      </a:cubicBezTo>
                      <a:cubicBezTo>
                        <a:pt x="32" y="4"/>
                        <a:pt x="27" y="4"/>
                        <a:pt x="23" y="5"/>
                      </a:cubicBezTo>
                      <a:cubicBezTo>
                        <a:pt x="18" y="7"/>
                        <a:pt x="9" y="12"/>
                        <a:pt x="8" y="25"/>
                      </a:cubicBezTo>
                      <a:cubicBezTo>
                        <a:pt x="7" y="34"/>
                        <a:pt x="0" y="338"/>
                        <a:pt x="0" y="33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8" name="Freeform 230"/>
                <p:cNvSpPr>
                  <a:spLocks/>
                </p:cNvSpPr>
                <p:nvPr/>
              </p:nvSpPr>
              <p:spPr bwMode="auto">
                <a:xfrm>
                  <a:off x="4463" y="2303"/>
                  <a:ext cx="331" cy="758"/>
                </a:xfrm>
                <a:custGeom>
                  <a:avLst/>
                  <a:gdLst>
                    <a:gd name="T0" fmla="*/ 0 w 147"/>
                    <a:gd name="T1" fmla="*/ 3824 h 337"/>
                    <a:gd name="T2" fmla="*/ 36 w 147"/>
                    <a:gd name="T3" fmla="*/ 272 h 337"/>
                    <a:gd name="T4" fmla="*/ 308 w 147"/>
                    <a:gd name="T5" fmla="*/ 0 h 337"/>
                    <a:gd name="T6" fmla="*/ 1678 w 147"/>
                    <a:gd name="T7" fmla="*/ 0 h 337"/>
                    <a:gd name="T8" fmla="*/ 275 w 147"/>
                    <a:gd name="T9" fmla="*/ 65 h 337"/>
                    <a:gd name="T10" fmla="*/ 92 w 147"/>
                    <a:gd name="T11" fmla="*/ 272 h 337"/>
                    <a:gd name="T12" fmla="*/ 0 w 147"/>
                    <a:gd name="T13" fmla="*/ 3835 h 3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7" h="337">
                      <a:moveTo>
                        <a:pt x="0" y="336"/>
                      </a:move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8"/>
                        <a:pt x="14" y="0"/>
                        <a:pt x="27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84" y="3"/>
                        <a:pt x="28" y="4"/>
                        <a:pt x="24" y="6"/>
                      </a:cubicBezTo>
                      <a:cubicBezTo>
                        <a:pt x="19" y="7"/>
                        <a:pt x="9" y="12"/>
                        <a:pt x="8" y="24"/>
                      </a:cubicBezTo>
                      <a:cubicBezTo>
                        <a:pt x="6" y="33"/>
                        <a:pt x="0" y="337"/>
                        <a:pt x="0" y="33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59" name="Freeform 231"/>
                <p:cNvSpPr>
                  <a:spLocks/>
                </p:cNvSpPr>
                <p:nvPr/>
              </p:nvSpPr>
              <p:spPr bwMode="auto">
                <a:xfrm>
                  <a:off x="4028" y="2915"/>
                  <a:ext cx="129" cy="160"/>
                </a:xfrm>
                <a:custGeom>
                  <a:avLst/>
                  <a:gdLst>
                    <a:gd name="T0" fmla="*/ 0 w 57"/>
                    <a:gd name="T1" fmla="*/ 814 h 71"/>
                    <a:gd name="T2" fmla="*/ 543 w 57"/>
                    <a:gd name="T3" fmla="*/ 732 h 71"/>
                    <a:gd name="T4" fmla="*/ 650 w 57"/>
                    <a:gd name="T5" fmla="*/ 482 h 71"/>
                    <a:gd name="T6" fmla="*/ 661 w 57"/>
                    <a:gd name="T7" fmla="*/ 0 h 71"/>
                    <a:gd name="T8" fmla="*/ 511 w 57"/>
                    <a:gd name="T9" fmla="*/ 676 h 71"/>
                    <a:gd name="T10" fmla="*/ 0 w 57"/>
                    <a:gd name="T11" fmla="*/ 814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1">
                      <a:moveTo>
                        <a:pt x="0" y="71"/>
                      </a:moveTo>
                      <a:cubicBezTo>
                        <a:pt x="21" y="70"/>
                        <a:pt x="38" y="69"/>
                        <a:pt x="47" y="64"/>
                      </a:cubicBezTo>
                      <a:cubicBezTo>
                        <a:pt x="56" y="60"/>
                        <a:pt x="55" y="50"/>
                        <a:pt x="56" y="42"/>
                      </a:cubicBezTo>
                      <a:cubicBezTo>
                        <a:pt x="56" y="35"/>
                        <a:pt x="57" y="0"/>
                        <a:pt x="57" y="0"/>
                      </a:cubicBezTo>
                      <a:cubicBezTo>
                        <a:pt x="57" y="15"/>
                        <a:pt x="56" y="50"/>
                        <a:pt x="44" y="59"/>
                      </a:cubicBezTo>
                      <a:cubicBezTo>
                        <a:pt x="32" y="69"/>
                        <a:pt x="0" y="71"/>
                        <a:pt x="0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0" name="Freeform 232"/>
                <p:cNvSpPr>
                  <a:spLocks/>
                </p:cNvSpPr>
                <p:nvPr/>
              </p:nvSpPr>
              <p:spPr bwMode="auto">
                <a:xfrm>
                  <a:off x="4681" y="2915"/>
                  <a:ext cx="128" cy="160"/>
                </a:xfrm>
                <a:custGeom>
                  <a:avLst/>
                  <a:gdLst>
                    <a:gd name="T0" fmla="*/ 0 w 57"/>
                    <a:gd name="T1" fmla="*/ 814 h 71"/>
                    <a:gd name="T2" fmla="*/ 534 w 57"/>
                    <a:gd name="T3" fmla="*/ 732 h 71"/>
                    <a:gd name="T4" fmla="*/ 636 w 57"/>
                    <a:gd name="T5" fmla="*/ 482 h 71"/>
                    <a:gd name="T6" fmla="*/ 644 w 57"/>
                    <a:gd name="T7" fmla="*/ 0 h 71"/>
                    <a:gd name="T8" fmla="*/ 499 w 57"/>
                    <a:gd name="T9" fmla="*/ 676 h 71"/>
                    <a:gd name="T10" fmla="*/ 0 w 57"/>
                    <a:gd name="T11" fmla="*/ 814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1">
                      <a:moveTo>
                        <a:pt x="0" y="71"/>
                      </a:moveTo>
                      <a:cubicBezTo>
                        <a:pt x="21" y="70"/>
                        <a:pt x="38" y="69"/>
                        <a:pt x="47" y="64"/>
                      </a:cubicBezTo>
                      <a:cubicBezTo>
                        <a:pt x="56" y="60"/>
                        <a:pt x="55" y="50"/>
                        <a:pt x="56" y="42"/>
                      </a:cubicBezTo>
                      <a:cubicBezTo>
                        <a:pt x="56" y="35"/>
                        <a:pt x="57" y="0"/>
                        <a:pt x="57" y="0"/>
                      </a:cubicBezTo>
                      <a:cubicBezTo>
                        <a:pt x="57" y="15"/>
                        <a:pt x="56" y="50"/>
                        <a:pt x="44" y="59"/>
                      </a:cubicBezTo>
                      <a:cubicBezTo>
                        <a:pt x="32" y="69"/>
                        <a:pt x="0" y="71"/>
                        <a:pt x="0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1" name="Freeform 233"/>
                <p:cNvSpPr>
                  <a:spLocks/>
                </p:cNvSpPr>
                <p:nvPr/>
              </p:nvSpPr>
              <p:spPr bwMode="auto">
                <a:xfrm>
                  <a:off x="4296" y="2931"/>
                  <a:ext cx="128" cy="160"/>
                </a:xfrm>
                <a:custGeom>
                  <a:avLst/>
                  <a:gdLst>
                    <a:gd name="T0" fmla="*/ 0 w 57"/>
                    <a:gd name="T1" fmla="*/ 814 h 71"/>
                    <a:gd name="T2" fmla="*/ 534 w 57"/>
                    <a:gd name="T3" fmla="*/ 732 h 71"/>
                    <a:gd name="T4" fmla="*/ 636 w 57"/>
                    <a:gd name="T5" fmla="*/ 482 h 71"/>
                    <a:gd name="T6" fmla="*/ 644 w 57"/>
                    <a:gd name="T7" fmla="*/ 0 h 71"/>
                    <a:gd name="T8" fmla="*/ 499 w 57"/>
                    <a:gd name="T9" fmla="*/ 676 h 71"/>
                    <a:gd name="T10" fmla="*/ 0 w 57"/>
                    <a:gd name="T11" fmla="*/ 814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1">
                      <a:moveTo>
                        <a:pt x="0" y="71"/>
                      </a:moveTo>
                      <a:cubicBezTo>
                        <a:pt x="20" y="71"/>
                        <a:pt x="38" y="69"/>
                        <a:pt x="47" y="64"/>
                      </a:cubicBezTo>
                      <a:cubicBezTo>
                        <a:pt x="56" y="59"/>
                        <a:pt x="55" y="49"/>
                        <a:pt x="56" y="42"/>
                      </a:cubicBezTo>
                      <a:cubicBezTo>
                        <a:pt x="56" y="35"/>
                        <a:pt x="57" y="0"/>
                        <a:pt x="57" y="0"/>
                      </a:cubicBezTo>
                      <a:cubicBezTo>
                        <a:pt x="57" y="15"/>
                        <a:pt x="56" y="50"/>
                        <a:pt x="44" y="59"/>
                      </a:cubicBezTo>
                      <a:cubicBezTo>
                        <a:pt x="32" y="68"/>
                        <a:pt x="0" y="71"/>
                        <a:pt x="0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2" name="Freeform 234"/>
                <p:cNvSpPr>
                  <a:spLocks/>
                </p:cNvSpPr>
                <p:nvPr/>
              </p:nvSpPr>
              <p:spPr bwMode="auto">
                <a:xfrm>
                  <a:off x="3842" y="3100"/>
                  <a:ext cx="855" cy="33"/>
                </a:xfrm>
                <a:custGeom>
                  <a:avLst/>
                  <a:gdLst>
                    <a:gd name="T0" fmla="*/ 4329 w 380"/>
                    <a:gd name="T1" fmla="*/ 161 h 15"/>
                    <a:gd name="T2" fmla="*/ 421 w 380"/>
                    <a:gd name="T3" fmla="*/ 161 h 15"/>
                    <a:gd name="T4" fmla="*/ 0 w 380"/>
                    <a:gd name="T5" fmla="*/ 73 h 15"/>
                    <a:gd name="T6" fmla="*/ 0 w 380"/>
                    <a:gd name="T7" fmla="*/ 0 h 15"/>
                    <a:gd name="T8" fmla="*/ 410 w 380"/>
                    <a:gd name="T9" fmla="*/ 117 h 15"/>
                    <a:gd name="T10" fmla="*/ 4329 w 380"/>
                    <a:gd name="T11" fmla="*/ 161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0" h="15">
                      <a:moveTo>
                        <a:pt x="380" y="15"/>
                      </a:move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18" y="15"/>
                        <a:pt x="0" y="15"/>
                        <a:pt x="0" y="7"/>
                      </a:cubicBezTo>
                      <a:cubicBezTo>
                        <a:pt x="0" y="7"/>
                        <a:pt x="0" y="3"/>
                        <a:pt x="0" y="0"/>
                      </a:cubicBezTo>
                      <a:cubicBezTo>
                        <a:pt x="2" y="6"/>
                        <a:pt x="15" y="10"/>
                        <a:pt x="36" y="11"/>
                      </a:cubicBezTo>
                      <a:cubicBezTo>
                        <a:pt x="57" y="12"/>
                        <a:pt x="380" y="15"/>
                        <a:pt x="38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3" name="Freeform 235"/>
                <p:cNvSpPr>
                  <a:spLocks/>
                </p:cNvSpPr>
                <p:nvPr/>
              </p:nvSpPr>
              <p:spPr bwMode="auto">
                <a:xfrm>
                  <a:off x="4222" y="1736"/>
                  <a:ext cx="166" cy="119"/>
                </a:xfrm>
                <a:custGeom>
                  <a:avLst/>
                  <a:gdLst>
                    <a:gd name="T0" fmla="*/ 13 w 166"/>
                    <a:gd name="T1" fmla="*/ 0 h 119"/>
                    <a:gd name="T2" fmla="*/ 13 w 166"/>
                    <a:gd name="T3" fmla="*/ 106 h 119"/>
                    <a:gd name="T4" fmla="*/ 166 w 166"/>
                    <a:gd name="T5" fmla="*/ 106 h 119"/>
                    <a:gd name="T6" fmla="*/ 0 w 166"/>
                    <a:gd name="T7" fmla="*/ 119 h 119"/>
                    <a:gd name="T8" fmla="*/ 13 w 166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6" h="119">
                      <a:moveTo>
                        <a:pt x="13" y="0"/>
                      </a:moveTo>
                      <a:lnTo>
                        <a:pt x="13" y="106"/>
                      </a:lnTo>
                      <a:lnTo>
                        <a:pt x="166" y="106"/>
                      </a:lnTo>
                      <a:lnTo>
                        <a:pt x="0" y="11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4" name="Line 236"/>
                <p:cNvSpPr>
                  <a:spLocks noChangeShapeType="1"/>
                </p:cNvSpPr>
                <p:nvPr/>
              </p:nvSpPr>
              <p:spPr bwMode="auto">
                <a:xfrm>
                  <a:off x="4244" y="18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5" name="Line 237"/>
                <p:cNvSpPr>
                  <a:spLocks noChangeShapeType="1"/>
                </p:cNvSpPr>
                <p:nvPr/>
              </p:nvSpPr>
              <p:spPr bwMode="auto">
                <a:xfrm>
                  <a:off x="4244" y="18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6" name="Freeform 238"/>
                <p:cNvSpPr>
                  <a:spLocks/>
                </p:cNvSpPr>
                <p:nvPr/>
              </p:nvSpPr>
              <p:spPr bwMode="auto">
                <a:xfrm>
                  <a:off x="4287" y="2013"/>
                  <a:ext cx="68" cy="40"/>
                </a:xfrm>
                <a:custGeom>
                  <a:avLst/>
                  <a:gdLst>
                    <a:gd name="T0" fmla="*/ 0 w 68"/>
                    <a:gd name="T1" fmla="*/ 33 h 40"/>
                    <a:gd name="T2" fmla="*/ 61 w 68"/>
                    <a:gd name="T3" fmla="*/ 33 h 40"/>
                    <a:gd name="T4" fmla="*/ 61 w 68"/>
                    <a:gd name="T5" fmla="*/ 0 h 40"/>
                    <a:gd name="T6" fmla="*/ 68 w 68"/>
                    <a:gd name="T7" fmla="*/ 40 h 40"/>
                    <a:gd name="T8" fmla="*/ 0 w 68"/>
                    <a:gd name="T9" fmla="*/ 3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8" h="40">
                      <a:moveTo>
                        <a:pt x="0" y="33"/>
                      </a:moveTo>
                      <a:lnTo>
                        <a:pt x="61" y="33"/>
                      </a:lnTo>
                      <a:lnTo>
                        <a:pt x="61" y="0"/>
                      </a:lnTo>
                      <a:lnTo>
                        <a:pt x="68" y="4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7" name="Freeform 239"/>
                <p:cNvSpPr>
                  <a:spLocks/>
                </p:cNvSpPr>
                <p:nvPr/>
              </p:nvSpPr>
              <p:spPr bwMode="auto">
                <a:xfrm>
                  <a:off x="4251" y="1986"/>
                  <a:ext cx="68" cy="38"/>
                </a:xfrm>
                <a:custGeom>
                  <a:avLst/>
                  <a:gdLst>
                    <a:gd name="T0" fmla="*/ 68 w 68"/>
                    <a:gd name="T1" fmla="*/ 6 h 38"/>
                    <a:gd name="T2" fmla="*/ 7 w 68"/>
                    <a:gd name="T3" fmla="*/ 6 h 38"/>
                    <a:gd name="T4" fmla="*/ 7 w 68"/>
                    <a:gd name="T5" fmla="*/ 38 h 38"/>
                    <a:gd name="T6" fmla="*/ 0 w 68"/>
                    <a:gd name="T7" fmla="*/ 0 h 38"/>
                    <a:gd name="T8" fmla="*/ 68 w 68"/>
                    <a:gd name="T9" fmla="*/ 6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8" h="38">
                      <a:moveTo>
                        <a:pt x="68" y="6"/>
                      </a:moveTo>
                      <a:lnTo>
                        <a:pt x="7" y="6"/>
                      </a:lnTo>
                      <a:lnTo>
                        <a:pt x="7" y="38"/>
                      </a:lnTo>
                      <a:lnTo>
                        <a:pt x="0" y="0"/>
                      </a:lnTo>
                      <a:lnTo>
                        <a:pt x="68" y="6"/>
                      </a:lnTo>
                      <a:close/>
                    </a:path>
                  </a:pathLst>
                </a:custGeom>
                <a:solidFill>
                  <a:srgbClr val="BEC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8" name="Freeform 240"/>
                <p:cNvSpPr>
                  <a:spLocks/>
                </p:cNvSpPr>
                <p:nvPr/>
              </p:nvSpPr>
              <p:spPr bwMode="auto">
                <a:xfrm>
                  <a:off x="4262" y="1997"/>
                  <a:ext cx="81" cy="45"/>
                </a:xfrm>
                <a:custGeom>
                  <a:avLst/>
                  <a:gdLst>
                    <a:gd name="T0" fmla="*/ 410 w 36"/>
                    <a:gd name="T1" fmla="*/ 0 h 20"/>
                    <a:gd name="T2" fmla="*/ 0 w 36"/>
                    <a:gd name="T3" fmla="*/ 0 h 20"/>
                    <a:gd name="T4" fmla="*/ 0 w 36"/>
                    <a:gd name="T5" fmla="*/ 227 h 20"/>
                    <a:gd name="T6" fmla="*/ 11 w 36"/>
                    <a:gd name="T7" fmla="*/ 218 h 20"/>
                    <a:gd name="T8" fmla="*/ 72 w 36"/>
                    <a:gd name="T9" fmla="*/ 56 h 20"/>
                    <a:gd name="T10" fmla="*/ 401 w 36"/>
                    <a:gd name="T11" fmla="*/ 56 h 20"/>
                    <a:gd name="T12" fmla="*/ 410 w 36"/>
                    <a:gd name="T13" fmla="*/ 45 h 20"/>
                    <a:gd name="T14" fmla="*/ 410 w 36"/>
                    <a:gd name="T15" fmla="*/ 0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6" h="20">
                      <a:moveTo>
                        <a:pt x="3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6" y="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4F6D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69" name="Freeform 241"/>
                <p:cNvSpPr>
                  <a:spLocks/>
                </p:cNvSpPr>
                <p:nvPr/>
              </p:nvSpPr>
              <p:spPr bwMode="auto">
                <a:xfrm>
                  <a:off x="4249" y="1430"/>
                  <a:ext cx="182" cy="373"/>
                </a:xfrm>
                <a:custGeom>
                  <a:avLst/>
                  <a:gdLst>
                    <a:gd name="T0" fmla="*/ 182 w 182"/>
                    <a:gd name="T1" fmla="*/ 0 h 373"/>
                    <a:gd name="T2" fmla="*/ 0 w 182"/>
                    <a:gd name="T3" fmla="*/ 0 h 373"/>
                    <a:gd name="T4" fmla="*/ 0 w 182"/>
                    <a:gd name="T5" fmla="*/ 373 h 373"/>
                    <a:gd name="T6" fmla="*/ 27 w 182"/>
                    <a:gd name="T7" fmla="*/ 24 h 373"/>
                    <a:gd name="T8" fmla="*/ 182 w 182"/>
                    <a:gd name="T9" fmla="*/ 24 h 373"/>
                    <a:gd name="T10" fmla="*/ 182 w 182"/>
                    <a:gd name="T11" fmla="*/ 22 h 373"/>
                    <a:gd name="T12" fmla="*/ 182 w 182"/>
                    <a:gd name="T13" fmla="*/ 0 h 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2" h="373">
                      <a:moveTo>
                        <a:pt x="182" y="0"/>
                      </a:moveTo>
                      <a:lnTo>
                        <a:pt x="0" y="0"/>
                      </a:lnTo>
                      <a:lnTo>
                        <a:pt x="0" y="373"/>
                      </a:lnTo>
                      <a:lnTo>
                        <a:pt x="27" y="24"/>
                      </a:lnTo>
                      <a:lnTo>
                        <a:pt x="182" y="24"/>
                      </a:lnTo>
                      <a:lnTo>
                        <a:pt x="182" y="22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585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0" name="Freeform 242"/>
                <p:cNvSpPr>
                  <a:spLocks/>
                </p:cNvSpPr>
                <p:nvPr/>
              </p:nvSpPr>
              <p:spPr bwMode="auto">
                <a:xfrm>
                  <a:off x="4249" y="1430"/>
                  <a:ext cx="92" cy="373"/>
                </a:xfrm>
                <a:custGeom>
                  <a:avLst/>
                  <a:gdLst>
                    <a:gd name="T0" fmla="*/ 27 w 92"/>
                    <a:gd name="T1" fmla="*/ 24 h 373"/>
                    <a:gd name="T2" fmla="*/ 92 w 92"/>
                    <a:gd name="T3" fmla="*/ 24 h 373"/>
                    <a:gd name="T4" fmla="*/ 92 w 92"/>
                    <a:gd name="T5" fmla="*/ 0 h 373"/>
                    <a:gd name="T6" fmla="*/ 0 w 92"/>
                    <a:gd name="T7" fmla="*/ 0 h 373"/>
                    <a:gd name="T8" fmla="*/ 0 w 92"/>
                    <a:gd name="T9" fmla="*/ 373 h 373"/>
                    <a:gd name="T10" fmla="*/ 27 w 92"/>
                    <a:gd name="T11" fmla="*/ 24 h 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2" h="373">
                      <a:moveTo>
                        <a:pt x="27" y="24"/>
                      </a:moveTo>
                      <a:lnTo>
                        <a:pt x="92" y="24"/>
                      </a:lnTo>
                      <a:lnTo>
                        <a:pt x="92" y="0"/>
                      </a:lnTo>
                      <a:lnTo>
                        <a:pt x="0" y="0"/>
                      </a:lnTo>
                      <a:lnTo>
                        <a:pt x="0" y="373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222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1" name="Freeform 243"/>
                <p:cNvSpPr>
                  <a:spLocks/>
                </p:cNvSpPr>
                <p:nvPr/>
              </p:nvSpPr>
              <p:spPr bwMode="auto">
                <a:xfrm>
                  <a:off x="4325" y="1445"/>
                  <a:ext cx="16" cy="385"/>
                </a:xfrm>
                <a:custGeom>
                  <a:avLst/>
                  <a:gdLst>
                    <a:gd name="T0" fmla="*/ 0 w 16"/>
                    <a:gd name="T1" fmla="*/ 7 h 385"/>
                    <a:gd name="T2" fmla="*/ 16 w 16"/>
                    <a:gd name="T3" fmla="*/ 385 h 385"/>
                    <a:gd name="T4" fmla="*/ 16 w 16"/>
                    <a:gd name="T5" fmla="*/ 0 h 385"/>
                    <a:gd name="T6" fmla="*/ 0 w 16"/>
                    <a:gd name="T7" fmla="*/ 7 h 38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385">
                      <a:moveTo>
                        <a:pt x="0" y="7"/>
                      </a:moveTo>
                      <a:lnTo>
                        <a:pt x="16" y="385"/>
                      </a:lnTo>
                      <a:lnTo>
                        <a:pt x="1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22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2" name="Freeform 244"/>
                <p:cNvSpPr>
                  <a:spLocks/>
                </p:cNvSpPr>
                <p:nvPr/>
              </p:nvSpPr>
              <p:spPr bwMode="auto">
                <a:xfrm>
                  <a:off x="4325" y="1445"/>
                  <a:ext cx="16" cy="385"/>
                </a:xfrm>
                <a:custGeom>
                  <a:avLst/>
                  <a:gdLst>
                    <a:gd name="T0" fmla="*/ 0 w 16"/>
                    <a:gd name="T1" fmla="*/ 7 h 385"/>
                    <a:gd name="T2" fmla="*/ 16 w 16"/>
                    <a:gd name="T3" fmla="*/ 385 h 385"/>
                    <a:gd name="T4" fmla="*/ 16 w 16"/>
                    <a:gd name="T5" fmla="*/ 0 h 3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385">
                      <a:moveTo>
                        <a:pt x="0" y="7"/>
                      </a:moveTo>
                      <a:lnTo>
                        <a:pt x="16" y="38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3" name="Freeform 245"/>
                <p:cNvSpPr>
                  <a:spLocks/>
                </p:cNvSpPr>
                <p:nvPr/>
              </p:nvSpPr>
              <p:spPr bwMode="auto">
                <a:xfrm>
                  <a:off x="4355" y="1470"/>
                  <a:ext cx="13" cy="349"/>
                </a:xfrm>
                <a:custGeom>
                  <a:avLst/>
                  <a:gdLst>
                    <a:gd name="T0" fmla="*/ 0 w 13"/>
                    <a:gd name="T1" fmla="*/ 0 h 349"/>
                    <a:gd name="T2" fmla="*/ 0 w 13"/>
                    <a:gd name="T3" fmla="*/ 349 h 349"/>
                    <a:gd name="T4" fmla="*/ 13 w 13"/>
                    <a:gd name="T5" fmla="*/ 0 h 349"/>
                    <a:gd name="T6" fmla="*/ 0 w 13"/>
                    <a:gd name="T7" fmla="*/ 0 h 3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349">
                      <a:moveTo>
                        <a:pt x="0" y="0"/>
                      </a:moveTo>
                      <a:lnTo>
                        <a:pt x="0" y="349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3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4" name="Freeform 246"/>
                <p:cNvSpPr>
                  <a:spLocks/>
                </p:cNvSpPr>
                <p:nvPr/>
              </p:nvSpPr>
              <p:spPr bwMode="auto">
                <a:xfrm>
                  <a:off x="4355" y="1470"/>
                  <a:ext cx="13" cy="349"/>
                </a:xfrm>
                <a:custGeom>
                  <a:avLst/>
                  <a:gdLst>
                    <a:gd name="T0" fmla="*/ 0 w 13"/>
                    <a:gd name="T1" fmla="*/ 0 h 349"/>
                    <a:gd name="T2" fmla="*/ 0 w 13"/>
                    <a:gd name="T3" fmla="*/ 349 h 349"/>
                    <a:gd name="T4" fmla="*/ 13 w 13"/>
                    <a:gd name="T5" fmla="*/ 0 h 3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349">
                      <a:moveTo>
                        <a:pt x="0" y="0"/>
                      </a:moveTo>
                      <a:lnTo>
                        <a:pt x="0" y="349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5" name="Freeform 247"/>
                <p:cNvSpPr>
                  <a:spLocks/>
                </p:cNvSpPr>
                <p:nvPr/>
              </p:nvSpPr>
              <p:spPr bwMode="auto">
                <a:xfrm>
                  <a:off x="3900" y="782"/>
                  <a:ext cx="497" cy="159"/>
                </a:xfrm>
                <a:custGeom>
                  <a:avLst/>
                  <a:gdLst>
                    <a:gd name="T0" fmla="*/ 65 w 221"/>
                    <a:gd name="T1" fmla="*/ 708 h 71"/>
                    <a:gd name="T2" fmla="*/ 9 w 221"/>
                    <a:gd name="T3" fmla="*/ 708 h 71"/>
                    <a:gd name="T4" fmla="*/ 886 w 221"/>
                    <a:gd name="T5" fmla="*/ 0 h 71"/>
                    <a:gd name="T6" fmla="*/ 1048 w 221"/>
                    <a:gd name="T7" fmla="*/ 20 h 71"/>
                    <a:gd name="T8" fmla="*/ 1522 w 221"/>
                    <a:gd name="T9" fmla="*/ 101 h 71"/>
                    <a:gd name="T10" fmla="*/ 2514 w 221"/>
                    <a:gd name="T11" fmla="*/ 300 h 71"/>
                    <a:gd name="T12" fmla="*/ 931 w 221"/>
                    <a:gd name="T13" fmla="*/ 81 h 71"/>
                    <a:gd name="T14" fmla="*/ 238 w 221"/>
                    <a:gd name="T15" fmla="*/ 347 h 71"/>
                    <a:gd name="T16" fmla="*/ 65 w 221"/>
                    <a:gd name="T17" fmla="*/ 708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1" h="71">
                      <a:moveTo>
                        <a:pt x="6" y="63"/>
                      </a:moveTo>
                      <a:cubicBezTo>
                        <a:pt x="4" y="71"/>
                        <a:pt x="0" y="70"/>
                        <a:pt x="1" y="63"/>
                      </a:cubicBezTo>
                      <a:cubicBezTo>
                        <a:pt x="8" y="23"/>
                        <a:pt x="34" y="0"/>
                        <a:pt x="78" y="0"/>
                      </a:cubicBezTo>
                      <a:cubicBezTo>
                        <a:pt x="78" y="0"/>
                        <a:pt x="83" y="0"/>
                        <a:pt x="92" y="2"/>
                      </a:cubicBezTo>
                      <a:cubicBezTo>
                        <a:pt x="100" y="3"/>
                        <a:pt x="116" y="5"/>
                        <a:pt x="134" y="9"/>
                      </a:cubicBezTo>
                      <a:cubicBezTo>
                        <a:pt x="144" y="10"/>
                        <a:pt x="221" y="27"/>
                        <a:pt x="221" y="27"/>
                      </a:cubicBezTo>
                      <a:cubicBezTo>
                        <a:pt x="187" y="24"/>
                        <a:pt x="97" y="7"/>
                        <a:pt x="82" y="7"/>
                      </a:cubicBezTo>
                      <a:cubicBezTo>
                        <a:pt x="66" y="7"/>
                        <a:pt x="36" y="9"/>
                        <a:pt x="21" y="31"/>
                      </a:cubicBezTo>
                      <a:cubicBezTo>
                        <a:pt x="12" y="44"/>
                        <a:pt x="9" y="56"/>
                        <a:pt x="6" y="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6" name="Freeform 248"/>
                <p:cNvSpPr>
                  <a:spLocks/>
                </p:cNvSpPr>
                <p:nvPr/>
              </p:nvSpPr>
              <p:spPr bwMode="auto">
                <a:xfrm>
                  <a:off x="4384" y="872"/>
                  <a:ext cx="31" cy="540"/>
                </a:xfrm>
                <a:custGeom>
                  <a:avLst/>
                  <a:gdLst>
                    <a:gd name="T0" fmla="*/ 153 w 14"/>
                    <a:gd name="T1" fmla="*/ 0 h 240"/>
                    <a:gd name="T2" fmla="*/ 153 w 14"/>
                    <a:gd name="T3" fmla="*/ 2734 h 240"/>
                    <a:gd name="T4" fmla="*/ 153 w 14"/>
                    <a:gd name="T5" fmla="*/ 0 h 2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240">
                      <a:moveTo>
                        <a:pt x="14" y="0"/>
                      </a:moveTo>
                      <a:cubicBezTo>
                        <a:pt x="14" y="240"/>
                        <a:pt x="14" y="240"/>
                        <a:pt x="14" y="240"/>
                      </a:cubicBezTo>
                      <a:cubicBezTo>
                        <a:pt x="14" y="240"/>
                        <a:pt x="0" y="89"/>
                        <a:pt x="14" y="0"/>
                      </a:cubicBezTo>
                      <a:close/>
                    </a:path>
                  </a:pathLst>
                </a:custGeom>
                <a:solidFill>
                  <a:srgbClr val="C4C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7" name="Freeform 249"/>
                <p:cNvSpPr>
                  <a:spLocks/>
                </p:cNvSpPr>
                <p:nvPr/>
              </p:nvSpPr>
              <p:spPr bwMode="auto">
                <a:xfrm>
                  <a:off x="4224" y="1407"/>
                  <a:ext cx="119" cy="212"/>
                </a:xfrm>
                <a:custGeom>
                  <a:avLst/>
                  <a:gdLst>
                    <a:gd name="T0" fmla="*/ 119 w 119"/>
                    <a:gd name="T1" fmla="*/ 11 h 212"/>
                    <a:gd name="T2" fmla="*/ 16 w 119"/>
                    <a:gd name="T3" fmla="*/ 11 h 212"/>
                    <a:gd name="T4" fmla="*/ 16 w 119"/>
                    <a:gd name="T5" fmla="*/ 212 h 212"/>
                    <a:gd name="T6" fmla="*/ 0 w 119"/>
                    <a:gd name="T7" fmla="*/ 0 h 212"/>
                    <a:gd name="T8" fmla="*/ 119 w 119"/>
                    <a:gd name="T9" fmla="*/ 11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" h="212">
                      <a:moveTo>
                        <a:pt x="119" y="11"/>
                      </a:moveTo>
                      <a:lnTo>
                        <a:pt x="16" y="11"/>
                      </a:lnTo>
                      <a:lnTo>
                        <a:pt x="16" y="212"/>
                      </a:lnTo>
                      <a:lnTo>
                        <a:pt x="0" y="0"/>
                      </a:lnTo>
                      <a:lnTo>
                        <a:pt x="119" y="11"/>
                      </a:lnTo>
                      <a:close/>
                    </a:path>
                  </a:pathLst>
                </a:custGeom>
                <a:solidFill>
                  <a:srgbClr val="C4C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8" name="Freeform 250"/>
                <p:cNvSpPr>
                  <a:spLocks/>
                </p:cNvSpPr>
                <p:nvPr/>
              </p:nvSpPr>
              <p:spPr bwMode="auto">
                <a:xfrm>
                  <a:off x="4195" y="1835"/>
                  <a:ext cx="234" cy="79"/>
                </a:xfrm>
                <a:custGeom>
                  <a:avLst/>
                  <a:gdLst>
                    <a:gd name="T0" fmla="*/ 0 w 234"/>
                    <a:gd name="T1" fmla="*/ 79 h 79"/>
                    <a:gd name="T2" fmla="*/ 234 w 234"/>
                    <a:gd name="T3" fmla="*/ 79 h 79"/>
                    <a:gd name="T4" fmla="*/ 234 w 234"/>
                    <a:gd name="T5" fmla="*/ 0 h 79"/>
                    <a:gd name="T6" fmla="*/ 211 w 234"/>
                    <a:gd name="T7" fmla="*/ 56 h 79"/>
                    <a:gd name="T8" fmla="*/ 0 w 234"/>
                    <a:gd name="T9" fmla="*/ 7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4" h="79">
                      <a:moveTo>
                        <a:pt x="0" y="79"/>
                      </a:moveTo>
                      <a:lnTo>
                        <a:pt x="234" y="79"/>
                      </a:lnTo>
                      <a:lnTo>
                        <a:pt x="234" y="0"/>
                      </a:lnTo>
                      <a:lnTo>
                        <a:pt x="211" y="56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C4C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79" name="Freeform 251"/>
                <p:cNvSpPr>
                  <a:spLocks/>
                </p:cNvSpPr>
                <p:nvPr/>
              </p:nvSpPr>
              <p:spPr bwMode="auto">
                <a:xfrm>
                  <a:off x="4181" y="1927"/>
                  <a:ext cx="243" cy="194"/>
                </a:xfrm>
                <a:custGeom>
                  <a:avLst/>
                  <a:gdLst>
                    <a:gd name="T0" fmla="*/ 243 w 243"/>
                    <a:gd name="T1" fmla="*/ 0 h 194"/>
                    <a:gd name="T2" fmla="*/ 243 w 243"/>
                    <a:gd name="T3" fmla="*/ 194 h 194"/>
                    <a:gd name="T4" fmla="*/ 0 w 243"/>
                    <a:gd name="T5" fmla="*/ 194 h 194"/>
                    <a:gd name="T6" fmla="*/ 225 w 243"/>
                    <a:gd name="T7" fmla="*/ 178 h 194"/>
                    <a:gd name="T8" fmla="*/ 243 w 243"/>
                    <a:gd name="T9" fmla="*/ 0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194">
                      <a:moveTo>
                        <a:pt x="243" y="0"/>
                      </a:moveTo>
                      <a:lnTo>
                        <a:pt x="243" y="194"/>
                      </a:lnTo>
                      <a:lnTo>
                        <a:pt x="0" y="194"/>
                      </a:lnTo>
                      <a:lnTo>
                        <a:pt x="225" y="178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C4C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0" name="Freeform 252"/>
                <p:cNvSpPr>
                  <a:spLocks/>
                </p:cNvSpPr>
                <p:nvPr/>
              </p:nvSpPr>
              <p:spPr bwMode="auto">
                <a:xfrm>
                  <a:off x="4181" y="1927"/>
                  <a:ext cx="243" cy="194"/>
                </a:xfrm>
                <a:custGeom>
                  <a:avLst/>
                  <a:gdLst>
                    <a:gd name="T0" fmla="*/ 243 w 243"/>
                    <a:gd name="T1" fmla="*/ 0 h 194"/>
                    <a:gd name="T2" fmla="*/ 243 w 243"/>
                    <a:gd name="T3" fmla="*/ 194 h 194"/>
                    <a:gd name="T4" fmla="*/ 0 w 243"/>
                    <a:gd name="T5" fmla="*/ 194 h 194"/>
                    <a:gd name="T6" fmla="*/ 225 w 243"/>
                    <a:gd name="T7" fmla="*/ 178 h 1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3" h="194">
                      <a:moveTo>
                        <a:pt x="243" y="0"/>
                      </a:moveTo>
                      <a:lnTo>
                        <a:pt x="243" y="194"/>
                      </a:lnTo>
                      <a:lnTo>
                        <a:pt x="0" y="194"/>
                      </a:lnTo>
                      <a:lnTo>
                        <a:pt x="225" y="17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1" name="Freeform 253"/>
                <p:cNvSpPr>
                  <a:spLocks/>
                </p:cNvSpPr>
                <p:nvPr/>
              </p:nvSpPr>
              <p:spPr bwMode="auto">
                <a:xfrm>
                  <a:off x="4184" y="1925"/>
                  <a:ext cx="207" cy="117"/>
                </a:xfrm>
                <a:custGeom>
                  <a:avLst/>
                  <a:gdLst>
                    <a:gd name="T0" fmla="*/ 0 w 207"/>
                    <a:gd name="T1" fmla="*/ 117 h 117"/>
                    <a:gd name="T2" fmla="*/ 0 w 207"/>
                    <a:gd name="T3" fmla="*/ 0 h 117"/>
                    <a:gd name="T4" fmla="*/ 207 w 207"/>
                    <a:gd name="T5" fmla="*/ 0 h 117"/>
                    <a:gd name="T6" fmla="*/ 15 w 207"/>
                    <a:gd name="T7" fmla="*/ 16 h 117"/>
                    <a:gd name="T8" fmla="*/ 0 w 207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7" h="117">
                      <a:moveTo>
                        <a:pt x="0" y="117"/>
                      </a:moveTo>
                      <a:lnTo>
                        <a:pt x="0" y="0"/>
                      </a:lnTo>
                      <a:lnTo>
                        <a:pt x="207" y="0"/>
                      </a:lnTo>
                      <a:lnTo>
                        <a:pt x="15" y="16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2" name="Freeform 254"/>
                <p:cNvSpPr>
                  <a:spLocks/>
                </p:cNvSpPr>
                <p:nvPr/>
              </p:nvSpPr>
              <p:spPr bwMode="auto">
                <a:xfrm>
                  <a:off x="4184" y="1925"/>
                  <a:ext cx="207" cy="117"/>
                </a:xfrm>
                <a:custGeom>
                  <a:avLst/>
                  <a:gdLst>
                    <a:gd name="T0" fmla="*/ 0 w 207"/>
                    <a:gd name="T1" fmla="*/ 117 h 117"/>
                    <a:gd name="T2" fmla="*/ 0 w 207"/>
                    <a:gd name="T3" fmla="*/ 0 h 117"/>
                    <a:gd name="T4" fmla="*/ 207 w 207"/>
                    <a:gd name="T5" fmla="*/ 0 h 117"/>
                    <a:gd name="T6" fmla="*/ 15 w 207"/>
                    <a:gd name="T7" fmla="*/ 16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7" h="117">
                      <a:moveTo>
                        <a:pt x="0" y="117"/>
                      </a:moveTo>
                      <a:lnTo>
                        <a:pt x="0" y="0"/>
                      </a:lnTo>
                      <a:lnTo>
                        <a:pt x="207" y="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3" name="Line 255"/>
                <p:cNvSpPr>
                  <a:spLocks noChangeShapeType="1"/>
                </p:cNvSpPr>
                <p:nvPr/>
              </p:nvSpPr>
              <p:spPr bwMode="auto">
                <a:xfrm>
                  <a:off x="4438" y="856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4" name="Line 256"/>
                <p:cNvSpPr>
                  <a:spLocks noChangeShapeType="1"/>
                </p:cNvSpPr>
                <p:nvPr/>
              </p:nvSpPr>
              <p:spPr bwMode="auto">
                <a:xfrm>
                  <a:off x="4438" y="856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5" name="Freeform 257"/>
                <p:cNvSpPr>
                  <a:spLocks/>
                </p:cNvSpPr>
                <p:nvPr/>
              </p:nvSpPr>
              <p:spPr bwMode="auto">
                <a:xfrm>
                  <a:off x="4445" y="867"/>
                  <a:ext cx="85" cy="342"/>
                </a:xfrm>
                <a:custGeom>
                  <a:avLst/>
                  <a:gdLst>
                    <a:gd name="T0" fmla="*/ 0 w 38"/>
                    <a:gd name="T1" fmla="*/ 0 h 152"/>
                    <a:gd name="T2" fmla="*/ 0 w 38"/>
                    <a:gd name="T3" fmla="*/ 1733 h 152"/>
                    <a:gd name="T4" fmla="*/ 81 w 38"/>
                    <a:gd name="T5" fmla="*/ 239 h 152"/>
                    <a:gd name="T6" fmla="*/ 425 w 38"/>
                    <a:gd name="T7" fmla="*/ 72 h 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2">
                      <a:moveTo>
                        <a:pt x="0" y="0"/>
                      </a:move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0" y="152"/>
                        <a:pt x="7" y="30"/>
                        <a:pt x="7" y="21"/>
                      </a:cubicBezTo>
                      <a:cubicBezTo>
                        <a:pt x="7" y="12"/>
                        <a:pt x="38" y="6"/>
                        <a:pt x="38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6" name="Freeform 258"/>
                <p:cNvSpPr>
                  <a:spLocks/>
                </p:cNvSpPr>
                <p:nvPr/>
              </p:nvSpPr>
              <p:spPr bwMode="auto">
                <a:xfrm>
                  <a:off x="4215" y="2080"/>
                  <a:ext cx="295" cy="65"/>
                </a:xfrm>
                <a:custGeom>
                  <a:avLst/>
                  <a:gdLst>
                    <a:gd name="T0" fmla="*/ 0 w 295"/>
                    <a:gd name="T1" fmla="*/ 52 h 65"/>
                    <a:gd name="T2" fmla="*/ 225 w 295"/>
                    <a:gd name="T3" fmla="*/ 65 h 65"/>
                    <a:gd name="T4" fmla="*/ 225 w 295"/>
                    <a:gd name="T5" fmla="*/ 14 h 65"/>
                    <a:gd name="T6" fmla="*/ 284 w 295"/>
                    <a:gd name="T7" fmla="*/ 2 h 65"/>
                    <a:gd name="T8" fmla="*/ 295 w 295"/>
                    <a:gd name="T9" fmla="*/ 0 h 65"/>
                    <a:gd name="T10" fmla="*/ 216 w 295"/>
                    <a:gd name="T11" fmla="*/ 0 h 65"/>
                    <a:gd name="T12" fmla="*/ 216 w 295"/>
                    <a:gd name="T13" fmla="*/ 50 h 65"/>
                    <a:gd name="T14" fmla="*/ 0 w 295"/>
                    <a:gd name="T15" fmla="*/ 52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95" h="65">
                      <a:moveTo>
                        <a:pt x="0" y="52"/>
                      </a:moveTo>
                      <a:lnTo>
                        <a:pt x="225" y="65"/>
                      </a:lnTo>
                      <a:lnTo>
                        <a:pt x="225" y="14"/>
                      </a:lnTo>
                      <a:lnTo>
                        <a:pt x="284" y="2"/>
                      </a:lnTo>
                      <a:lnTo>
                        <a:pt x="295" y="0"/>
                      </a:lnTo>
                      <a:lnTo>
                        <a:pt x="216" y="0"/>
                      </a:lnTo>
                      <a:lnTo>
                        <a:pt x="216" y="5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7E9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7" name="Freeform 259"/>
                <p:cNvSpPr>
                  <a:spLocks/>
                </p:cNvSpPr>
                <p:nvPr/>
              </p:nvSpPr>
              <p:spPr bwMode="auto">
                <a:xfrm>
                  <a:off x="4215" y="2080"/>
                  <a:ext cx="295" cy="65"/>
                </a:xfrm>
                <a:custGeom>
                  <a:avLst/>
                  <a:gdLst>
                    <a:gd name="T0" fmla="*/ 0 w 295"/>
                    <a:gd name="T1" fmla="*/ 52 h 65"/>
                    <a:gd name="T2" fmla="*/ 225 w 295"/>
                    <a:gd name="T3" fmla="*/ 65 h 65"/>
                    <a:gd name="T4" fmla="*/ 225 w 295"/>
                    <a:gd name="T5" fmla="*/ 14 h 65"/>
                    <a:gd name="T6" fmla="*/ 284 w 295"/>
                    <a:gd name="T7" fmla="*/ 2 h 65"/>
                    <a:gd name="T8" fmla="*/ 295 w 295"/>
                    <a:gd name="T9" fmla="*/ 0 h 65"/>
                    <a:gd name="T10" fmla="*/ 216 w 295"/>
                    <a:gd name="T11" fmla="*/ 0 h 65"/>
                    <a:gd name="T12" fmla="*/ 216 w 295"/>
                    <a:gd name="T13" fmla="*/ 50 h 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95" h="65">
                      <a:moveTo>
                        <a:pt x="0" y="52"/>
                      </a:moveTo>
                      <a:lnTo>
                        <a:pt x="225" y="65"/>
                      </a:lnTo>
                      <a:lnTo>
                        <a:pt x="225" y="14"/>
                      </a:lnTo>
                      <a:lnTo>
                        <a:pt x="284" y="2"/>
                      </a:lnTo>
                      <a:lnTo>
                        <a:pt x="295" y="0"/>
                      </a:lnTo>
                      <a:lnTo>
                        <a:pt x="216" y="0"/>
                      </a:lnTo>
                      <a:lnTo>
                        <a:pt x="216" y="5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8" name="Freeform 260"/>
                <p:cNvSpPr>
                  <a:spLocks/>
                </p:cNvSpPr>
                <p:nvPr/>
              </p:nvSpPr>
              <p:spPr bwMode="auto">
                <a:xfrm>
                  <a:off x="4431" y="1236"/>
                  <a:ext cx="79" cy="844"/>
                </a:xfrm>
                <a:custGeom>
                  <a:avLst/>
                  <a:gdLst>
                    <a:gd name="T0" fmla="*/ 0 w 79"/>
                    <a:gd name="T1" fmla="*/ 844 h 844"/>
                    <a:gd name="T2" fmla="*/ 0 w 79"/>
                    <a:gd name="T3" fmla="*/ 0 h 844"/>
                    <a:gd name="T4" fmla="*/ 79 w 79"/>
                    <a:gd name="T5" fmla="*/ 0 h 844"/>
                    <a:gd name="T6" fmla="*/ 16 w 79"/>
                    <a:gd name="T7" fmla="*/ 14 h 844"/>
                    <a:gd name="T8" fmla="*/ 7 w 79"/>
                    <a:gd name="T9" fmla="*/ 844 h 844"/>
                    <a:gd name="T10" fmla="*/ 0 w 79"/>
                    <a:gd name="T11" fmla="*/ 844 h 8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844">
                      <a:moveTo>
                        <a:pt x="0" y="844"/>
                      </a:moveTo>
                      <a:lnTo>
                        <a:pt x="0" y="0"/>
                      </a:lnTo>
                      <a:lnTo>
                        <a:pt x="79" y="0"/>
                      </a:lnTo>
                      <a:lnTo>
                        <a:pt x="16" y="14"/>
                      </a:lnTo>
                      <a:lnTo>
                        <a:pt x="7" y="844"/>
                      </a:lnTo>
                      <a:lnTo>
                        <a:pt x="0" y="844"/>
                      </a:lnTo>
                      <a:close/>
                    </a:path>
                  </a:pathLst>
                </a:custGeom>
                <a:solidFill>
                  <a:srgbClr val="7E9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89" name="Freeform 261"/>
                <p:cNvSpPr>
                  <a:spLocks/>
                </p:cNvSpPr>
                <p:nvPr/>
              </p:nvSpPr>
              <p:spPr bwMode="auto">
                <a:xfrm>
                  <a:off x="4431" y="1236"/>
                  <a:ext cx="79" cy="844"/>
                </a:xfrm>
                <a:custGeom>
                  <a:avLst/>
                  <a:gdLst>
                    <a:gd name="T0" fmla="*/ 0 w 79"/>
                    <a:gd name="T1" fmla="*/ 844 h 844"/>
                    <a:gd name="T2" fmla="*/ 0 w 79"/>
                    <a:gd name="T3" fmla="*/ 0 h 844"/>
                    <a:gd name="T4" fmla="*/ 79 w 79"/>
                    <a:gd name="T5" fmla="*/ 0 h 844"/>
                    <a:gd name="T6" fmla="*/ 16 w 79"/>
                    <a:gd name="T7" fmla="*/ 14 h 844"/>
                    <a:gd name="T8" fmla="*/ 7 w 79"/>
                    <a:gd name="T9" fmla="*/ 844 h 8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844">
                      <a:moveTo>
                        <a:pt x="0" y="844"/>
                      </a:moveTo>
                      <a:lnTo>
                        <a:pt x="0" y="0"/>
                      </a:lnTo>
                      <a:lnTo>
                        <a:pt x="79" y="0"/>
                      </a:lnTo>
                      <a:lnTo>
                        <a:pt x="16" y="14"/>
                      </a:lnTo>
                      <a:lnTo>
                        <a:pt x="7" y="84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0" name="Freeform 262"/>
                <p:cNvSpPr>
                  <a:spLocks/>
                </p:cNvSpPr>
                <p:nvPr/>
              </p:nvSpPr>
              <p:spPr bwMode="auto">
                <a:xfrm>
                  <a:off x="3905" y="3271"/>
                  <a:ext cx="20" cy="441"/>
                </a:xfrm>
                <a:custGeom>
                  <a:avLst/>
                  <a:gdLst>
                    <a:gd name="T0" fmla="*/ 0 w 20"/>
                    <a:gd name="T1" fmla="*/ 0 h 441"/>
                    <a:gd name="T2" fmla="*/ 0 w 20"/>
                    <a:gd name="T3" fmla="*/ 283 h 441"/>
                    <a:gd name="T4" fmla="*/ 20 w 20"/>
                    <a:gd name="T5" fmla="*/ 441 h 441"/>
                    <a:gd name="T6" fmla="*/ 9 w 20"/>
                    <a:gd name="T7" fmla="*/ 276 h 441"/>
                    <a:gd name="T8" fmla="*/ 9 w 20"/>
                    <a:gd name="T9" fmla="*/ 0 h 441"/>
                    <a:gd name="T10" fmla="*/ 0 w 20"/>
                    <a:gd name="T11" fmla="*/ 0 h 4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20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1" name="Freeform 263"/>
                <p:cNvSpPr>
                  <a:spLocks/>
                </p:cNvSpPr>
                <p:nvPr/>
              </p:nvSpPr>
              <p:spPr bwMode="auto">
                <a:xfrm>
                  <a:off x="3905" y="3271"/>
                  <a:ext cx="20" cy="441"/>
                </a:xfrm>
                <a:custGeom>
                  <a:avLst/>
                  <a:gdLst>
                    <a:gd name="T0" fmla="*/ 0 w 20"/>
                    <a:gd name="T1" fmla="*/ 0 h 441"/>
                    <a:gd name="T2" fmla="*/ 0 w 20"/>
                    <a:gd name="T3" fmla="*/ 283 h 441"/>
                    <a:gd name="T4" fmla="*/ 20 w 20"/>
                    <a:gd name="T5" fmla="*/ 441 h 441"/>
                    <a:gd name="T6" fmla="*/ 9 w 20"/>
                    <a:gd name="T7" fmla="*/ 276 h 441"/>
                    <a:gd name="T8" fmla="*/ 9 w 20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20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2" name="Freeform 264"/>
                <p:cNvSpPr>
                  <a:spLocks/>
                </p:cNvSpPr>
                <p:nvPr/>
              </p:nvSpPr>
              <p:spPr bwMode="auto">
                <a:xfrm>
                  <a:off x="3896" y="3253"/>
                  <a:ext cx="54" cy="459"/>
                </a:xfrm>
                <a:custGeom>
                  <a:avLst/>
                  <a:gdLst>
                    <a:gd name="T0" fmla="*/ 45 w 54"/>
                    <a:gd name="T1" fmla="*/ 18 h 459"/>
                    <a:gd name="T2" fmla="*/ 45 w 54"/>
                    <a:gd name="T3" fmla="*/ 294 h 459"/>
                    <a:gd name="T4" fmla="*/ 33 w 54"/>
                    <a:gd name="T5" fmla="*/ 459 h 459"/>
                    <a:gd name="T6" fmla="*/ 54 w 54"/>
                    <a:gd name="T7" fmla="*/ 301 h 459"/>
                    <a:gd name="T8" fmla="*/ 54 w 54"/>
                    <a:gd name="T9" fmla="*/ 0 h 459"/>
                    <a:gd name="T10" fmla="*/ 0 w 54"/>
                    <a:gd name="T11" fmla="*/ 0 h 459"/>
                    <a:gd name="T12" fmla="*/ 45 w 54"/>
                    <a:gd name="T13" fmla="*/ 18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4" h="459">
                      <a:moveTo>
                        <a:pt x="45" y="18"/>
                      </a:moveTo>
                      <a:lnTo>
                        <a:pt x="45" y="294"/>
                      </a:lnTo>
                      <a:lnTo>
                        <a:pt x="33" y="459"/>
                      </a:lnTo>
                      <a:lnTo>
                        <a:pt x="54" y="301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45" y="18"/>
                      </a:lnTo>
                      <a:close/>
                    </a:path>
                  </a:pathLst>
                </a:custGeom>
                <a:solidFill>
                  <a:srgbClr val="78CC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3" name="Freeform 265"/>
                <p:cNvSpPr>
                  <a:spLocks/>
                </p:cNvSpPr>
                <p:nvPr/>
              </p:nvSpPr>
              <p:spPr bwMode="auto">
                <a:xfrm>
                  <a:off x="3896" y="3253"/>
                  <a:ext cx="54" cy="459"/>
                </a:xfrm>
                <a:custGeom>
                  <a:avLst/>
                  <a:gdLst>
                    <a:gd name="T0" fmla="*/ 45 w 54"/>
                    <a:gd name="T1" fmla="*/ 18 h 459"/>
                    <a:gd name="T2" fmla="*/ 45 w 54"/>
                    <a:gd name="T3" fmla="*/ 294 h 459"/>
                    <a:gd name="T4" fmla="*/ 33 w 54"/>
                    <a:gd name="T5" fmla="*/ 459 h 459"/>
                    <a:gd name="T6" fmla="*/ 54 w 54"/>
                    <a:gd name="T7" fmla="*/ 301 h 459"/>
                    <a:gd name="T8" fmla="*/ 54 w 54"/>
                    <a:gd name="T9" fmla="*/ 0 h 459"/>
                    <a:gd name="T10" fmla="*/ 0 w 54"/>
                    <a:gd name="T11" fmla="*/ 0 h 4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4" h="459">
                      <a:moveTo>
                        <a:pt x="45" y="18"/>
                      </a:moveTo>
                      <a:lnTo>
                        <a:pt x="45" y="294"/>
                      </a:lnTo>
                      <a:lnTo>
                        <a:pt x="33" y="459"/>
                      </a:lnTo>
                      <a:lnTo>
                        <a:pt x="54" y="301"/>
                      </a:lnTo>
                      <a:lnTo>
                        <a:pt x="5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4" name="Freeform 266"/>
                <p:cNvSpPr>
                  <a:spLocks/>
                </p:cNvSpPr>
                <p:nvPr/>
              </p:nvSpPr>
              <p:spPr bwMode="auto">
                <a:xfrm>
                  <a:off x="3907" y="3187"/>
                  <a:ext cx="54" cy="48"/>
                </a:xfrm>
                <a:custGeom>
                  <a:avLst/>
                  <a:gdLst>
                    <a:gd name="T0" fmla="*/ 275 w 24"/>
                    <a:gd name="T1" fmla="*/ 0 h 21"/>
                    <a:gd name="T2" fmla="*/ 275 w 24"/>
                    <a:gd name="T3" fmla="*/ 167 h 21"/>
                    <a:gd name="T4" fmla="*/ 194 w 24"/>
                    <a:gd name="T5" fmla="*/ 251 h 21"/>
                    <a:gd name="T6" fmla="*/ 0 w 24"/>
                    <a:gd name="T7" fmla="*/ 251 h 21"/>
                    <a:gd name="T8" fmla="*/ 227 w 24"/>
                    <a:gd name="T9" fmla="*/ 158 h 21"/>
                    <a:gd name="T10" fmla="*/ 275 w 24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cubicBezTo>
                        <a:pt x="24" y="7"/>
                        <a:pt x="24" y="11"/>
                        <a:pt x="24" y="14"/>
                      </a:cubicBezTo>
                      <a:cubicBezTo>
                        <a:pt x="24" y="16"/>
                        <a:pt x="21" y="21"/>
                        <a:pt x="17" y="21"/>
                      </a:cubicBezTo>
                      <a:cubicBezTo>
                        <a:pt x="12" y="21"/>
                        <a:pt x="0" y="21"/>
                        <a:pt x="0" y="21"/>
                      </a:cubicBezTo>
                      <a:cubicBezTo>
                        <a:pt x="8" y="20"/>
                        <a:pt x="18" y="18"/>
                        <a:pt x="20" y="13"/>
                      </a:cubicBezTo>
                      <a:cubicBezTo>
                        <a:pt x="22" y="9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669F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5" name="Freeform 267"/>
                <p:cNvSpPr>
                  <a:spLocks/>
                </p:cNvSpPr>
                <p:nvPr/>
              </p:nvSpPr>
              <p:spPr bwMode="auto">
                <a:xfrm>
                  <a:off x="3893" y="3147"/>
                  <a:ext cx="72" cy="25"/>
                </a:xfrm>
                <a:custGeom>
                  <a:avLst/>
                  <a:gdLst>
                    <a:gd name="T0" fmla="*/ 0 w 32"/>
                    <a:gd name="T1" fmla="*/ 0 h 11"/>
                    <a:gd name="T2" fmla="*/ 365 w 32"/>
                    <a:gd name="T3" fmla="*/ 0 h 11"/>
                    <a:gd name="T4" fmla="*/ 365 w 32"/>
                    <a:gd name="T5" fmla="*/ 130 h 11"/>
                    <a:gd name="T6" fmla="*/ 263 w 32"/>
                    <a:gd name="T7" fmla="*/ 130 h 11"/>
                    <a:gd name="T8" fmla="*/ 0 w 3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1">
                      <a:moveTo>
                        <a:pt x="0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7"/>
                        <a:pt x="7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A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6" name="Freeform 268"/>
                <p:cNvSpPr>
                  <a:spLocks/>
                </p:cNvSpPr>
                <p:nvPr/>
              </p:nvSpPr>
              <p:spPr bwMode="auto">
                <a:xfrm>
                  <a:off x="4015" y="3271"/>
                  <a:ext cx="18" cy="441"/>
                </a:xfrm>
                <a:custGeom>
                  <a:avLst/>
                  <a:gdLst>
                    <a:gd name="T0" fmla="*/ 0 w 18"/>
                    <a:gd name="T1" fmla="*/ 0 h 441"/>
                    <a:gd name="T2" fmla="*/ 0 w 18"/>
                    <a:gd name="T3" fmla="*/ 283 h 441"/>
                    <a:gd name="T4" fmla="*/ 18 w 18"/>
                    <a:gd name="T5" fmla="*/ 441 h 441"/>
                    <a:gd name="T6" fmla="*/ 9 w 18"/>
                    <a:gd name="T7" fmla="*/ 276 h 441"/>
                    <a:gd name="T8" fmla="*/ 9 w 18"/>
                    <a:gd name="T9" fmla="*/ 0 h 441"/>
                    <a:gd name="T10" fmla="*/ 0 w 18"/>
                    <a:gd name="T11" fmla="*/ 0 h 4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8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7" name="Freeform 269"/>
                <p:cNvSpPr>
                  <a:spLocks/>
                </p:cNvSpPr>
                <p:nvPr/>
              </p:nvSpPr>
              <p:spPr bwMode="auto">
                <a:xfrm>
                  <a:off x="4015" y="3271"/>
                  <a:ext cx="18" cy="441"/>
                </a:xfrm>
                <a:custGeom>
                  <a:avLst/>
                  <a:gdLst>
                    <a:gd name="T0" fmla="*/ 0 w 18"/>
                    <a:gd name="T1" fmla="*/ 0 h 441"/>
                    <a:gd name="T2" fmla="*/ 0 w 18"/>
                    <a:gd name="T3" fmla="*/ 283 h 441"/>
                    <a:gd name="T4" fmla="*/ 18 w 18"/>
                    <a:gd name="T5" fmla="*/ 441 h 441"/>
                    <a:gd name="T6" fmla="*/ 9 w 18"/>
                    <a:gd name="T7" fmla="*/ 276 h 441"/>
                    <a:gd name="T8" fmla="*/ 9 w 18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8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8" name="Freeform 270"/>
                <p:cNvSpPr>
                  <a:spLocks/>
                </p:cNvSpPr>
                <p:nvPr/>
              </p:nvSpPr>
              <p:spPr bwMode="auto">
                <a:xfrm>
                  <a:off x="4006" y="3253"/>
                  <a:ext cx="52" cy="459"/>
                </a:xfrm>
                <a:custGeom>
                  <a:avLst/>
                  <a:gdLst>
                    <a:gd name="T0" fmla="*/ 43 w 52"/>
                    <a:gd name="T1" fmla="*/ 18 h 459"/>
                    <a:gd name="T2" fmla="*/ 43 w 52"/>
                    <a:gd name="T3" fmla="*/ 294 h 459"/>
                    <a:gd name="T4" fmla="*/ 34 w 52"/>
                    <a:gd name="T5" fmla="*/ 459 h 459"/>
                    <a:gd name="T6" fmla="*/ 52 w 52"/>
                    <a:gd name="T7" fmla="*/ 301 h 459"/>
                    <a:gd name="T8" fmla="*/ 52 w 52"/>
                    <a:gd name="T9" fmla="*/ 0 h 459"/>
                    <a:gd name="T10" fmla="*/ 0 w 52"/>
                    <a:gd name="T11" fmla="*/ 0 h 459"/>
                    <a:gd name="T12" fmla="*/ 43 w 52"/>
                    <a:gd name="T13" fmla="*/ 18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2" y="301"/>
                      </a:lnTo>
                      <a:lnTo>
                        <a:pt x="52" y="0"/>
                      </a:lnTo>
                      <a:lnTo>
                        <a:pt x="0" y="0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solidFill>
                  <a:srgbClr val="78CC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99" name="Freeform 271"/>
                <p:cNvSpPr>
                  <a:spLocks/>
                </p:cNvSpPr>
                <p:nvPr/>
              </p:nvSpPr>
              <p:spPr bwMode="auto">
                <a:xfrm>
                  <a:off x="4006" y="3253"/>
                  <a:ext cx="52" cy="459"/>
                </a:xfrm>
                <a:custGeom>
                  <a:avLst/>
                  <a:gdLst>
                    <a:gd name="T0" fmla="*/ 43 w 52"/>
                    <a:gd name="T1" fmla="*/ 18 h 459"/>
                    <a:gd name="T2" fmla="*/ 43 w 52"/>
                    <a:gd name="T3" fmla="*/ 294 h 459"/>
                    <a:gd name="T4" fmla="*/ 34 w 52"/>
                    <a:gd name="T5" fmla="*/ 459 h 459"/>
                    <a:gd name="T6" fmla="*/ 52 w 52"/>
                    <a:gd name="T7" fmla="*/ 301 h 459"/>
                    <a:gd name="T8" fmla="*/ 52 w 52"/>
                    <a:gd name="T9" fmla="*/ 0 h 459"/>
                    <a:gd name="T10" fmla="*/ 0 w 52"/>
                    <a:gd name="T11" fmla="*/ 0 h 4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2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2" y="301"/>
                      </a:lnTo>
                      <a:lnTo>
                        <a:pt x="5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0" name="Freeform 272"/>
                <p:cNvSpPr>
                  <a:spLocks/>
                </p:cNvSpPr>
                <p:nvPr/>
              </p:nvSpPr>
              <p:spPr bwMode="auto">
                <a:xfrm>
                  <a:off x="4015" y="3187"/>
                  <a:ext cx="54" cy="48"/>
                </a:xfrm>
                <a:custGeom>
                  <a:avLst/>
                  <a:gdLst>
                    <a:gd name="T0" fmla="*/ 275 w 24"/>
                    <a:gd name="T1" fmla="*/ 0 h 21"/>
                    <a:gd name="T2" fmla="*/ 275 w 24"/>
                    <a:gd name="T3" fmla="*/ 167 h 21"/>
                    <a:gd name="T4" fmla="*/ 194 w 24"/>
                    <a:gd name="T5" fmla="*/ 251 h 21"/>
                    <a:gd name="T6" fmla="*/ 0 w 24"/>
                    <a:gd name="T7" fmla="*/ 251 h 21"/>
                    <a:gd name="T8" fmla="*/ 227 w 24"/>
                    <a:gd name="T9" fmla="*/ 158 h 21"/>
                    <a:gd name="T10" fmla="*/ 275 w 24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cubicBezTo>
                        <a:pt x="24" y="7"/>
                        <a:pt x="24" y="11"/>
                        <a:pt x="24" y="14"/>
                      </a:cubicBezTo>
                      <a:cubicBezTo>
                        <a:pt x="24" y="16"/>
                        <a:pt x="21" y="21"/>
                        <a:pt x="17" y="21"/>
                      </a:cubicBezTo>
                      <a:cubicBezTo>
                        <a:pt x="12" y="21"/>
                        <a:pt x="0" y="21"/>
                        <a:pt x="0" y="21"/>
                      </a:cubicBezTo>
                      <a:cubicBezTo>
                        <a:pt x="8" y="20"/>
                        <a:pt x="18" y="18"/>
                        <a:pt x="20" y="13"/>
                      </a:cubicBezTo>
                      <a:cubicBezTo>
                        <a:pt x="22" y="9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669F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1" name="Freeform 273"/>
                <p:cNvSpPr>
                  <a:spLocks/>
                </p:cNvSpPr>
                <p:nvPr/>
              </p:nvSpPr>
              <p:spPr bwMode="auto">
                <a:xfrm>
                  <a:off x="4004" y="3147"/>
                  <a:ext cx="69" cy="25"/>
                </a:xfrm>
                <a:custGeom>
                  <a:avLst/>
                  <a:gdLst>
                    <a:gd name="T0" fmla="*/ 0 w 31"/>
                    <a:gd name="T1" fmla="*/ 0 h 11"/>
                    <a:gd name="T2" fmla="*/ 343 w 31"/>
                    <a:gd name="T3" fmla="*/ 0 h 11"/>
                    <a:gd name="T4" fmla="*/ 343 w 31"/>
                    <a:gd name="T5" fmla="*/ 130 h 11"/>
                    <a:gd name="T6" fmla="*/ 243 w 31"/>
                    <a:gd name="T7" fmla="*/ 130 h 11"/>
                    <a:gd name="T8" fmla="*/ 0 w 3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7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A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2" name="Freeform 274"/>
                <p:cNvSpPr>
                  <a:spLocks/>
                </p:cNvSpPr>
                <p:nvPr/>
              </p:nvSpPr>
              <p:spPr bwMode="auto">
                <a:xfrm>
                  <a:off x="4125" y="3271"/>
                  <a:ext cx="18" cy="441"/>
                </a:xfrm>
                <a:custGeom>
                  <a:avLst/>
                  <a:gdLst>
                    <a:gd name="T0" fmla="*/ 0 w 18"/>
                    <a:gd name="T1" fmla="*/ 0 h 441"/>
                    <a:gd name="T2" fmla="*/ 0 w 18"/>
                    <a:gd name="T3" fmla="*/ 283 h 441"/>
                    <a:gd name="T4" fmla="*/ 18 w 18"/>
                    <a:gd name="T5" fmla="*/ 441 h 441"/>
                    <a:gd name="T6" fmla="*/ 9 w 18"/>
                    <a:gd name="T7" fmla="*/ 276 h 441"/>
                    <a:gd name="T8" fmla="*/ 9 w 18"/>
                    <a:gd name="T9" fmla="*/ 0 h 441"/>
                    <a:gd name="T10" fmla="*/ 0 w 18"/>
                    <a:gd name="T11" fmla="*/ 0 h 4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8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3" name="Freeform 275"/>
                <p:cNvSpPr>
                  <a:spLocks/>
                </p:cNvSpPr>
                <p:nvPr/>
              </p:nvSpPr>
              <p:spPr bwMode="auto">
                <a:xfrm>
                  <a:off x="4125" y="3271"/>
                  <a:ext cx="18" cy="441"/>
                </a:xfrm>
                <a:custGeom>
                  <a:avLst/>
                  <a:gdLst>
                    <a:gd name="T0" fmla="*/ 0 w 18"/>
                    <a:gd name="T1" fmla="*/ 0 h 441"/>
                    <a:gd name="T2" fmla="*/ 0 w 18"/>
                    <a:gd name="T3" fmla="*/ 283 h 441"/>
                    <a:gd name="T4" fmla="*/ 18 w 18"/>
                    <a:gd name="T5" fmla="*/ 441 h 441"/>
                    <a:gd name="T6" fmla="*/ 9 w 18"/>
                    <a:gd name="T7" fmla="*/ 276 h 441"/>
                    <a:gd name="T8" fmla="*/ 9 w 18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8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4" name="Freeform 276"/>
                <p:cNvSpPr>
                  <a:spLocks/>
                </p:cNvSpPr>
                <p:nvPr/>
              </p:nvSpPr>
              <p:spPr bwMode="auto">
                <a:xfrm>
                  <a:off x="4116" y="3253"/>
                  <a:ext cx="52" cy="459"/>
                </a:xfrm>
                <a:custGeom>
                  <a:avLst/>
                  <a:gdLst>
                    <a:gd name="T0" fmla="*/ 43 w 52"/>
                    <a:gd name="T1" fmla="*/ 18 h 459"/>
                    <a:gd name="T2" fmla="*/ 43 w 52"/>
                    <a:gd name="T3" fmla="*/ 294 h 459"/>
                    <a:gd name="T4" fmla="*/ 34 w 52"/>
                    <a:gd name="T5" fmla="*/ 459 h 459"/>
                    <a:gd name="T6" fmla="*/ 52 w 52"/>
                    <a:gd name="T7" fmla="*/ 301 h 459"/>
                    <a:gd name="T8" fmla="*/ 52 w 52"/>
                    <a:gd name="T9" fmla="*/ 0 h 459"/>
                    <a:gd name="T10" fmla="*/ 0 w 52"/>
                    <a:gd name="T11" fmla="*/ 0 h 459"/>
                    <a:gd name="T12" fmla="*/ 43 w 52"/>
                    <a:gd name="T13" fmla="*/ 18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2" y="301"/>
                      </a:lnTo>
                      <a:lnTo>
                        <a:pt x="52" y="0"/>
                      </a:lnTo>
                      <a:lnTo>
                        <a:pt x="0" y="0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solidFill>
                  <a:srgbClr val="78CC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5" name="Freeform 277"/>
                <p:cNvSpPr>
                  <a:spLocks/>
                </p:cNvSpPr>
                <p:nvPr/>
              </p:nvSpPr>
              <p:spPr bwMode="auto">
                <a:xfrm>
                  <a:off x="4116" y="3253"/>
                  <a:ext cx="52" cy="459"/>
                </a:xfrm>
                <a:custGeom>
                  <a:avLst/>
                  <a:gdLst>
                    <a:gd name="T0" fmla="*/ 43 w 52"/>
                    <a:gd name="T1" fmla="*/ 18 h 459"/>
                    <a:gd name="T2" fmla="*/ 43 w 52"/>
                    <a:gd name="T3" fmla="*/ 294 h 459"/>
                    <a:gd name="T4" fmla="*/ 34 w 52"/>
                    <a:gd name="T5" fmla="*/ 459 h 459"/>
                    <a:gd name="T6" fmla="*/ 52 w 52"/>
                    <a:gd name="T7" fmla="*/ 301 h 459"/>
                    <a:gd name="T8" fmla="*/ 52 w 52"/>
                    <a:gd name="T9" fmla="*/ 0 h 459"/>
                    <a:gd name="T10" fmla="*/ 0 w 52"/>
                    <a:gd name="T11" fmla="*/ 0 h 4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2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2" y="301"/>
                      </a:lnTo>
                      <a:lnTo>
                        <a:pt x="5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6" name="Freeform 278"/>
                <p:cNvSpPr>
                  <a:spLocks/>
                </p:cNvSpPr>
                <p:nvPr/>
              </p:nvSpPr>
              <p:spPr bwMode="auto">
                <a:xfrm>
                  <a:off x="4125" y="3187"/>
                  <a:ext cx="54" cy="48"/>
                </a:xfrm>
                <a:custGeom>
                  <a:avLst/>
                  <a:gdLst>
                    <a:gd name="T0" fmla="*/ 275 w 24"/>
                    <a:gd name="T1" fmla="*/ 0 h 21"/>
                    <a:gd name="T2" fmla="*/ 275 w 24"/>
                    <a:gd name="T3" fmla="*/ 167 h 21"/>
                    <a:gd name="T4" fmla="*/ 194 w 24"/>
                    <a:gd name="T5" fmla="*/ 251 h 21"/>
                    <a:gd name="T6" fmla="*/ 0 w 24"/>
                    <a:gd name="T7" fmla="*/ 251 h 21"/>
                    <a:gd name="T8" fmla="*/ 227 w 24"/>
                    <a:gd name="T9" fmla="*/ 158 h 21"/>
                    <a:gd name="T10" fmla="*/ 275 w 24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cubicBezTo>
                        <a:pt x="24" y="7"/>
                        <a:pt x="24" y="11"/>
                        <a:pt x="24" y="14"/>
                      </a:cubicBezTo>
                      <a:cubicBezTo>
                        <a:pt x="24" y="16"/>
                        <a:pt x="21" y="21"/>
                        <a:pt x="17" y="21"/>
                      </a:cubicBezTo>
                      <a:cubicBezTo>
                        <a:pt x="12" y="21"/>
                        <a:pt x="0" y="21"/>
                        <a:pt x="0" y="21"/>
                      </a:cubicBezTo>
                      <a:cubicBezTo>
                        <a:pt x="8" y="20"/>
                        <a:pt x="18" y="18"/>
                        <a:pt x="20" y="13"/>
                      </a:cubicBezTo>
                      <a:cubicBezTo>
                        <a:pt x="22" y="9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669F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7" name="Freeform 279"/>
                <p:cNvSpPr>
                  <a:spLocks/>
                </p:cNvSpPr>
                <p:nvPr/>
              </p:nvSpPr>
              <p:spPr bwMode="auto">
                <a:xfrm>
                  <a:off x="4114" y="3147"/>
                  <a:ext cx="70" cy="25"/>
                </a:xfrm>
                <a:custGeom>
                  <a:avLst/>
                  <a:gdLst>
                    <a:gd name="T0" fmla="*/ 0 w 31"/>
                    <a:gd name="T1" fmla="*/ 0 h 11"/>
                    <a:gd name="T2" fmla="*/ 357 w 31"/>
                    <a:gd name="T3" fmla="*/ 0 h 11"/>
                    <a:gd name="T4" fmla="*/ 357 w 31"/>
                    <a:gd name="T5" fmla="*/ 130 h 11"/>
                    <a:gd name="T6" fmla="*/ 255 w 31"/>
                    <a:gd name="T7" fmla="*/ 130 h 11"/>
                    <a:gd name="T8" fmla="*/ 0 w 3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7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A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8" name="Freeform 280"/>
                <p:cNvSpPr>
                  <a:spLocks/>
                </p:cNvSpPr>
                <p:nvPr/>
              </p:nvSpPr>
              <p:spPr bwMode="auto">
                <a:xfrm>
                  <a:off x="4233" y="3271"/>
                  <a:ext cx="20" cy="441"/>
                </a:xfrm>
                <a:custGeom>
                  <a:avLst/>
                  <a:gdLst>
                    <a:gd name="T0" fmla="*/ 0 w 20"/>
                    <a:gd name="T1" fmla="*/ 0 h 441"/>
                    <a:gd name="T2" fmla="*/ 0 w 20"/>
                    <a:gd name="T3" fmla="*/ 283 h 441"/>
                    <a:gd name="T4" fmla="*/ 20 w 20"/>
                    <a:gd name="T5" fmla="*/ 441 h 441"/>
                    <a:gd name="T6" fmla="*/ 9 w 20"/>
                    <a:gd name="T7" fmla="*/ 276 h 441"/>
                    <a:gd name="T8" fmla="*/ 9 w 20"/>
                    <a:gd name="T9" fmla="*/ 0 h 441"/>
                    <a:gd name="T10" fmla="*/ 0 w 20"/>
                    <a:gd name="T11" fmla="*/ 0 h 4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20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09" name="Freeform 281"/>
                <p:cNvSpPr>
                  <a:spLocks/>
                </p:cNvSpPr>
                <p:nvPr/>
              </p:nvSpPr>
              <p:spPr bwMode="auto">
                <a:xfrm>
                  <a:off x="4233" y="3271"/>
                  <a:ext cx="20" cy="441"/>
                </a:xfrm>
                <a:custGeom>
                  <a:avLst/>
                  <a:gdLst>
                    <a:gd name="T0" fmla="*/ 0 w 20"/>
                    <a:gd name="T1" fmla="*/ 0 h 441"/>
                    <a:gd name="T2" fmla="*/ 0 w 20"/>
                    <a:gd name="T3" fmla="*/ 283 h 441"/>
                    <a:gd name="T4" fmla="*/ 20 w 20"/>
                    <a:gd name="T5" fmla="*/ 441 h 441"/>
                    <a:gd name="T6" fmla="*/ 9 w 20"/>
                    <a:gd name="T7" fmla="*/ 276 h 441"/>
                    <a:gd name="T8" fmla="*/ 9 w 20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20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0" name="Freeform 282"/>
                <p:cNvSpPr>
                  <a:spLocks/>
                </p:cNvSpPr>
                <p:nvPr/>
              </p:nvSpPr>
              <p:spPr bwMode="auto">
                <a:xfrm>
                  <a:off x="4224" y="3253"/>
                  <a:ext cx="54" cy="459"/>
                </a:xfrm>
                <a:custGeom>
                  <a:avLst/>
                  <a:gdLst>
                    <a:gd name="T0" fmla="*/ 43 w 54"/>
                    <a:gd name="T1" fmla="*/ 18 h 459"/>
                    <a:gd name="T2" fmla="*/ 43 w 54"/>
                    <a:gd name="T3" fmla="*/ 294 h 459"/>
                    <a:gd name="T4" fmla="*/ 34 w 54"/>
                    <a:gd name="T5" fmla="*/ 459 h 459"/>
                    <a:gd name="T6" fmla="*/ 54 w 54"/>
                    <a:gd name="T7" fmla="*/ 301 h 459"/>
                    <a:gd name="T8" fmla="*/ 54 w 54"/>
                    <a:gd name="T9" fmla="*/ 0 h 459"/>
                    <a:gd name="T10" fmla="*/ 0 w 54"/>
                    <a:gd name="T11" fmla="*/ 0 h 459"/>
                    <a:gd name="T12" fmla="*/ 43 w 54"/>
                    <a:gd name="T13" fmla="*/ 18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4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4" y="301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solidFill>
                  <a:srgbClr val="78CC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1" name="Freeform 283"/>
                <p:cNvSpPr>
                  <a:spLocks/>
                </p:cNvSpPr>
                <p:nvPr/>
              </p:nvSpPr>
              <p:spPr bwMode="auto">
                <a:xfrm>
                  <a:off x="4224" y="3253"/>
                  <a:ext cx="54" cy="459"/>
                </a:xfrm>
                <a:custGeom>
                  <a:avLst/>
                  <a:gdLst>
                    <a:gd name="T0" fmla="*/ 43 w 54"/>
                    <a:gd name="T1" fmla="*/ 18 h 459"/>
                    <a:gd name="T2" fmla="*/ 43 w 54"/>
                    <a:gd name="T3" fmla="*/ 294 h 459"/>
                    <a:gd name="T4" fmla="*/ 34 w 54"/>
                    <a:gd name="T5" fmla="*/ 459 h 459"/>
                    <a:gd name="T6" fmla="*/ 54 w 54"/>
                    <a:gd name="T7" fmla="*/ 301 h 459"/>
                    <a:gd name="T8" fmla="*/ 54 w 54"/>
                    <a:gd name="T9" fmla="*/ 0 h 459"/>
                    <a:gd name="T10" fmla="*/ 0 w 54"/>
                    <a:gd name="T11" fmla="*/ 0 h 4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4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4" y="301"/>
                      </a:lnTo>
                      <a:lnTo>
                        <a:pt x="5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2" name="Freeform 284"/>
                <p:cNvSpPr>
                  <a:spLocks/>
                </p:cNvSpPr>
                <p:nvPr/>
              </p:nvSpPr>
              <p:spPr bwMode="auto">
                <a:xfrm>
                  <a:off x="4235" y="3187"/>
                  <a:ext cx="54" cy="48"/>
                </a:xfrm>
                <a:custGeom>
                  <a:avLst/>
                  <a:gdLst>
                    <a:gd name="T0" fmla="*/ 275 w 24"/>
                    <a:gd name="T1" fmla="*/ 0 h 21"/>
                    <a:gd name="T2" fmla="*/ 275 w 24"/>
                    <a:gd name="T3" fmla="*/ 167 h 21"/>
                    <a:gd name="T4" fmla="*/ 182 w 24"/>
                    <a:gd name="T5" fmla="*/ 251 h 21"/>
                    <a:gd name="T6" fmla="*/ 0 w 24"/>
                    <a:gd name="T7" fmla="*/ 251 h 21"/>
                    <a:gd name="T8" fmla="*/ 218 w 24"/>
                    <a:gd name="T9" fmla="*/ 158 h 21"/>
                    <a:gd name="T10" fmla="*/ 275 w 24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cubicBezTo>
                        <a:pt x="24" y="7"/>
                        <a:pt x="24" y="11"/>
                        <a:pt x="24" y="14"/>
                      </a:cubicBezTo>
                      <a:cubicBezTo>
                        <a:pt x="24" y="16"/>
                        <a:pt x="21" y="21"/>
                        <a:pt x="16" y="21"/>
                      </a:cubicBezTo>
                      <a:cubicBezTo>
                        <a:pt x="12" y="21"/>
                        <a:pt x="0" y="21"/>
                        <a:pt x="0" y="21"/>
                      </a:cubicBezTo>
                      <a:cubicBezTo>
                        <a:pt x="7" y="20"/>
                        <a:pt x="18" y="18"/>
                        <a:pt x="19" y="13"/>
                      </a:cubicBezTo>
                      <a:cubicBezTo>
                        <a:pt x="21" y="9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669F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3" name="Freeform 285"/>
                <p:cNvSpPr>
                  <a:spLocks/>
                </p:cNvSpPr>
                <p:nvPr/>
              </p:nvSpPr>
              <p:spPr bwMode="auto">
                <a:xfrm>
                  <a:off x="4222" y="3147"/>
                  <a:ext cx="72" cy="25"/>
                </a:xfrm>
                <a:custGeom>
                  <a:avLst/>
                  <a:gdLst>
                    <a:gd name="T0" fmla="*/ 0 w 32"/>
                    <a:gd name="T1" fmla="*/ 0 h 11"/>
                    <a:gd name="T2" fmla="*/ 365 w 32"/>
                    <a:gd name="T3" fmla="*/ 0 h 11"/>
                    <a:gd name="T4" fmla="*/ 365 w 32"/>
                    <a:gd name="T5" fmla="*/ 130 h 11"/>
                    <a:gd name="T6" fmla="*/ 263 w 32"/>
                    <a:gd name="T7" fmla="*/ 130 h 11"/>
                    <a:gd name="T8" fmla="*/ 0 w 3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1">
                      <a:moveTo>
                        <a:pt x="0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7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A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4" name="Freeform 286"/>
                <p:cNvSpPr>
                  <a:spLocks/>
                </p:cNvSpPr>
                <p:nvPr/>
              </p:nvSpPr>
              <p:spPr bwMode="auto">
                <a:xfrm>
                  <a:off x="4343" y="3271"/>
                  <a:ext cx="21" cy="441"/>
                </a:xfrm>
                <a:custGeom>
                  <a:avLst/>
                  <a:gdLst>
                    <a:gd name="T0" fmla="*/ 0 w 21"/>
                    <a:gd name="T1" fmla="*/ 0 h 441"/>
                    <a:gd name="T2" fmla="*/ 0 w 21"/>
                    <a:gd name="T3" fmla="*/ 283 h 441"/>
                    <a:gd name="T4" fmla="*/ 21 w 21"/>
                    <a:gd name="T5" fmla="*/ 441 h 441"/>
                    <a:gd name="T6" fmla="*/ 9 w 21"/>
                    <a:gd name="T7" fmla="*/ 276 h 441"/>
                    <a:gd name="T8" fmla="*/ 9 w 21"/>
                    <a:gd name="T9" fmla="*/ 0 h 441"/>
                    <a:gd name="T10" fmla="*/ 0 w 21"/>
                    <a:gd name="T11" fmla="*/ 0 h 4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21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5" name="Freeform 287"/>
                <p:cNvSpPr>
                  <a:spLocks/>
                </p:cNvSpPr>
                <p:nvPr/>
              </p:nvSpPr>
              <p:spPr bwMode="auto">
                <a:xfrm>
                  <a:off x="4343" y="3271"/>
                  <a:ext cx="21" cy="441"/>
                </a:xfrm>
                <a:custGeom>
                  <a:avLst/>
                  <a:gdLst>
                    <a:gd name="T0" fmla="*/ 0 w 21"/>
                    <a:gd name="T1" fmla="*/ 0 h 441"/>
                    <a:gd name="T2" fmla="*/ 0 w 21"/>
                    <a:gd name="T3" fmla="*/ 283 h 441"/>
                    <a:gd name="T4" fmla="*/ 21 w 21"/>
                    <a:gd name="T5" fmla="*/ 441 h 441"/>
                    <a:gd name="T6" fmla="*/ 9 w 21"/>
                    <a:gd name="T7" fmla="*/ 276 h 441"/>
                    <a:gd name="T8" fmla="*/ 9 w 21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21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6" name="Freeform 288"/>
                <p:cNvSpPr>
                  <a:spLocks/>
                </p:cNvSpPr>
                <p:nvPr/>
              </p:nvSpPr>
              <p:spPr bwMode="auto">
                <a:xfrm>
                  <a:off x="4334" y="3253"/>
                  <a:ext cx="54" cy="459"/>
                </a:xfrm>
                <a:custGeom>
                  <a:avLst/>
                  <a:gdLst>
                    <a:gd name="T0" fmla="*/ 45 w 54"/>
                    <a:gd name="T1" fmla="*/ 18 h 459"/>
                    <a:gd name="T2" fmla="*/ 45 w 54"/>
                    <a:gd name="T3" fmla="*/ 294 h 459"/>
                    <a:gd name="T4" fmla="*/ 34 w 54"/>
                    <a:gd name="T5" fmla="*/ 459 h 459"/>
                    <a:gd name="T6" fmla="*/ 54 w 54"/>
                    <a:gd name="T7" fmla="*/ 301 h 459"/>
                    <a:gd name="T8" fmla="*/ 54 w 54"/>
                    <a:gd name="T9" fmla="*/ 0 h 459"/>
                    <a:gd name="T10" fmla="*/ 0 w 54"/>
                    <a:gd name="T11" fmla="*/ 0 h 459"/>
                    <a:gd name="T12" fmla="*/ 45 w 54"/>
                    <a:gd name="T13" fmla="*/ 18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4" h="459">
                      <a:moveTo>
                        <a:pt x="45" y="18"/>
                      </a:moveTo>
                      <a:lnTo>
                        <a:pt x="45" y="294"/>
                      </a:lnTo>
                      <a:lnTo>
                        <a:pt x="34" y="459"/>
                      </a:lnTo>
                      <a:lnTo>
                        <a:pt x="54" y="301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45" y="18"/>
                      </a:lnTo>
                      <a:close/>
                    </a:path>
                  </a:pathLst>
                </a:custGeom>
                <a:solidFill>
                  <a:srgbClr val="78CC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7" name="Freeform 289"/>
                <p:cNvSpPr>
                  <a:spLocks/>
                </p:cNvSpPr>
                <p:nvPr/>
              </p:nvSpPr>
              <p:spPr bwMode="auto">
                <a:xfrm>
                  <a:off x="4334" y="3253"/>
                  <a:ext cx="54" cy="459"/>
                </a:xfrm>
                <a:custGeom>
                  <a:avLst/>
                  <a:gdLst>
                    <a:gd name="T0" fmla="*/ 45 w 54"/>
                    <a:gd name="T1" fmla="*/ 18 h 459"/>
                    <a:gd name="T2" fmla="*/ 45 w 54"/>
                    <a:gd name="T3" fmla="*/ 294 h 459"/>
                    <a:gd name="T4" fmla="*/ 34 w 54"/>
                    <a:gd name="T5" fmla="*/ 459 h 459"/>
                    <a:gd name="T6" fmla="*/ 54 w 54"/>
                    <a:gd name="T7" fmla="*/ 301 h 459"/>
                    <a:gd name="T8" fmla="*/ 54 w 54"/>
                    <a:gd name="T9" fmla="*/ 0 h 459"/>
                    <a:gd name="T10" fmla="*/ 0 w 54"/>
                    <a:gd name="T11" fmla="*/ 0 h 4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4" h="459">
                      <a:moveTo>
                        <a:pt x="45" y="18"/>
                      </a:moveTo>
                      <a:lnTo>
                        <a:pt x="45" y="294"/>
                      </a:lnTo>
                      <a:lnTo>
                        <a:pt x="34" y="459"/>
                      </a:lnTo>
                      <a:lnTo>
                        <a:pt x="54" y="301"/>
                      </a:lnTo>
                      <a:lnTo>
                        <a:pt x="5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8" name="Freeform 290"/>
                <p:cNvSpPr>
                  <a:spLocks/>
                </p:cNvSpPr>
                <p:nvPr/>
              </p:nvSpPr>
              <p:spPr bwMode="auto">
                <a:xfrm>
                  <a:off x="4346" y="3187"/>
                  <a:ext cx="54" cy="48"/>
                </a:xfrm>
                <a:custGeom>
                  <a:avLst/>
                  <a:gdLst>
                    <a:gd name="T0" fmla="*/ 275 w 24"/>
                    <a:gd name="T1" fmla="*/ 0 h 21"/>
                    <a:gd name="T2" fmla="*/ 275 w 24"/>
                    <a:gd name="T3" fmla="*/ 167 h 21"/>
                    <a:gd name="T4" fmla="*/ 194 w 24"/>
                    <a:gd name="T5" fmla="*/ 251 h 21"/>
                    <a:gd name="T6" fmla="*/ 0 w 24"/>
                    <a:gd name="T7" fmla="*/ 251 h 21"/>
                    <a:gd name="T8" fmla="*/ 227 w 24"/>
                    <a:gd name="T9" fmla="*/ 158 h 21"/>
                    <a:gd name="T10" fmla="*/ 275 w 24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cubicBezTo>
                        <a:pt x="24" y="7"/>
                        <a:pt x="24" y="11"/>
                        <a:pt x="24" y="14"/>
                      </a:cubicBezTo>
                      <a:cubicBezTo>
                        <a:pt x="24" y="16"/>
                        <a:pt x="21" y="21"/>
                        <a:pt x="17" y="21"/>
                      </a:cubicBezTo>
                      <a:cubicBezTo>
                        <a:pt x="12" y="21"/>
                        <a:pt x="0" y="21"/>
                        <a:pt x="0" y="21"/>
                      </a:cubicBezTo>
                      <a:cubicBezTo>
                        <a:pt x="8" y="20"/>
                        <a:pt x="18" y="18"/>
                        <a:pt x="20" y="13"/>
                      </a:cubicBezTo>
                      <a:cubicBezTo>
                        <a:pt x="22" y="9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669F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19" name="Freeform 291"/>
                <p:cNvSpPr>
                  <a:spLocks/>
                </p:cNvSpPr>
                <p:nvPr/>
              </p:nvSpPr>
              <p:spPr bwMode="auto">
                <a:xfrm>
                  <a:off x="4332" y="3147"/>
                  <a:ext cx="72" cy="25"/>
                </a:xfrm>
                <a:custGeom>
                  <a:avLst/>
                  <a:gdLst>
                    <a:gd name="T0" fmla="*/ 0 w 32"/>
                    <a:gd name="T1" fmla="*/ 0 h 11"/>
                    <a:gd name="T2" fmla="*/ 365 w 32"/>
                    <a:gd name="T3" fmla="*/ 0 h 11"/>
                    <a:gd name="T4" fmla="*/ 365 w 32"/>
                    <a:gd name="T5" fmla="*/ 130 h 11"/>
                    <a:gd name="T6" fmla="*/ 263 w 32"/>
                    <a:gd name="T7" fmla="*/ 130 h 11"/>
                    <a:gd name="T8" fmla="*/ 0 w 3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1">
                      <a:moveTo>
                        <a:pt x="0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7"/>
                        <a:pt x="7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A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0" name="Freeform 292"/>
                <p:cNvSpPr>
                  <a:spLocks/>
                </p:cNvSpPr>
                <p:nvPr/>
              </p:nvSpPr>
              <p:spPr bwMode="auto">
                <a:xfrm>
                  <a:off x="4454" y="3271"/>
                  <a:ext cx="18" cy="441"/>
                </a:xfrm>
                <a:custGeom>
                  <a:avLst/>
                  <a:gdLst>
                    <a:gd name="T0" fmla="*/ 0 w 18"/>
                    <a:gd name="T1" fmla="*/ 0 h 441"/>
                    <a:gd name="T2" fmla="*/ 0 w 18"/>
                    <a:gd name="T3" fmla="*/ 283 h 441"/>
                    <a:gd name="T4" fmla="*/ 18 w 18"/>
                    <a:gd name="T5" fmla="*/ 441 h 441"/>
                    <a:gd name="T6" fmla="*/ 9 w 18"/>
                    <a:gd name="T7" fmla="*/ 276 h 441"/>
                    <a:gd name="T8" fmla="*/ 9 w 18"/>
                    <a:gd name="T9" fmla="*/ 0 h 441"/>
                    <a:gd name="T10" fmla="*/ 0 w 18"/>
                    <a:gd name="T11" fmla="*/ 0 h 4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8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1" name="Freeform 293"/>
                <p:cNvSpPr>
                  <a:spLocks/>
                </p:cNvSpPr>
                <p:nvPr/>
              </p:nvSpPr>
              <p:spPr bwMode="auto">
                <a:xfrm>
                  <a:off x="4454" y="3271"/>
                  <a:ext cx="18" cy="441"/>
                </a:xfrm>
                <a:custGeom>
                  <a:avLst/>
                  <a:gdLst>
                    <a:gd name="T0" fmla="*/ 0 w 18"/>
                    <a:gd name="T1" fmla="*/ 0 h 441"/>
                    <a:gd name="T2" fmla="*/ 0 w 18"/>
                    <a:gd name="T3" fmla="*/ 283 h 441"/>
                    <a:gd name="T4" fmla="*/ 18 w 18"/>
                    <a:gd name="T5" fmla="*/ 441 h 441"/>
                    <a:gd name="T6" fmla="*/ 9 w 18"/>
                    <a:gd name="T7" fmla="*/ 276 h 441"/>
                    <a:gd name="T8" fmla="*/ 9 w 18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8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2" name="Freeform 294"/>
                <p:cNvSpPr>
                  <a:spLocks/>
                </p:cNvSpPr>
                <p:nvPr/>
              </p:nvSpPr>
              <p:spPr bwMode="auto">
                <a:xfrm>
                  <a:off x="4445" y="3253"/>
                  <a:ext cx="52" cy="459"/>
                </a:xfrm>
                <a:custGeom>
                  <a:avLst/>
                  <a:gdLst>
                    <a:gd name="T0" fmla="*/ 43 w 52"/>
                    <a:gd name="T1" fmla="*/ 18 h 459"/>
                    <a:gd name="T2" fmla="*/ 43 w 52"/>
                    <a:gd name="T3" fmla="*/ 294 h 459"/>
                    <a:gd name="T4" fmla="*/ 33 w 52"/>
                    <a:gd name="T5" fmla="*/ 459 h 459"/>
                    <a:gd name="T6" fmla="*/ 52 w 52"/>
                    <a:gd name="T7" fmla="*/ 301 h 459"/>
                    <a:gd name="T8" fmla="*/ 52 w 52"/>
                    <a:gd name="T9" fmla="*/ 0 h 459"/>
                    <a:gd name="T10" fmla="*/ 0 w 52"/>
                    <a:gd name="T11" fmla="*/ 0 h 459"/>
                    <a:gd name="T12" fmla="*/ 43 w 52"/>
                    <a:gd name="T13" fmla="*/ 18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3" y="459"/>
                      </a:lnTo>
                      <a:lnTo>
                        <a:pt x="52" y="301"/>
                      </a:lnTo>
                      <a:lnTo>
                        <a:pt x="52" y="0"/>
                      </a:lnTo>
                      <a:lnTo>
                        <a:pt x="0" y="0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solidFill>
                  <a:srgbClr val="78CC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3" name="Freeform 295"/>
                <p:cNvSpPr>
                  <a:spLocks/>
                </p:cNvSpPr>
                <p:nvPr/>
              </p:nvSpPr>
              <p:spPr bwMode="auto">
                <a:xfrm>
                  <a:off x="4445" y="3253"/>
                  <a:ext cx="52" cy="459"/>
                </a:xfrm>
                <a:custGeom>
                  <a:avLst/>
                  <a:gdLst>
                    <a:gd name="T0" fmla="*/ 43 w 52"/>
                    <a:gd name="T1" fmla="*/ 18 h 459"/>
                    <a:gd name="T2" fmla="*/ 43 w 52"/>
                    <a:gd name="T3" fmla="*/ 294 h 459"/>
                    <a:gd name="T4" fmla="*/ 33 w 52"/>
                    <a:gd name="T5" fmla="*/ 459 h 459"/>
                    <a:gd name="T6" fmla="*/ 52 w 52"/>
                    <a:gd name="T7" fmla="*/ 301 h 459"/>
                    <a:gd name="T8" fmla="*/ 52 w 52"/>
                    <a:gd name="T9" fmla="*/ 0 h 459"/>
                    <a:gd name="T10" fmla="*/ 0 w 52"/>
                    <a:gd name="T11" fmla="*/ 0 h 4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2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3" y="459"/>
                      </a:lnTo>
                      <a:lnTo>
                        <a:pt x="52" y="301"/>
                      </a:lnTo>
                      <a:lnTo>
                        <a:pt x="5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4" name="Freeform 296"/>
                <p:cNvSpPr>
                  <a:spLocks/>
                </p:cNvSpPr>
                <p:nvPr/>
              </p:nvSpPr>
              <p:spPr bwMode="auto">
                <a:xfrm>
                  <a:off x="4454" y="3187"/>
                  <a:ext cx="54" cy="48"/>
                </a:xfrm>
                <a:custGeom>
                  <a:avLst/>
                  <a:gdLst>
                    <a:gd name="T0" fmla="*/ 275 w 24"/>
                    <a:gd name="T1" fmla="*/ 0 h 21"/>
                    <a:gd name="T2" fmla="*/ 275 w 24"/>
                    <a:gd name="T3" fmla="*/ 167 h 21"/>
                    <a:gd name="T4" fmla="*/ 194 w 24"/>
                    <a:gd name="T5" fmla="*/ 251 h 21"/>
                    <a:gd name="T6" fmla="*/ 0 w 24"/>
                    <a:gd name="T7" fmla="*/ 251 h 21"/>
                    <a:gd name="T8" fmla="*/ 227 w 24"/>
                    <a:gd name="T9" fmla="*/ 158 h 21"/>
                    <a:gd name="T10" fmla="*/ 275 w 24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cubicBezTo>
                        <a:pt x="24" y="7"/>
                        <a:pt x="24" y="11"/>
                        <a:pt x="24" y="14"/>
                      </a:cubicBezTo>
                      <a:cubicBezTo>
                        <a:pt x="24" y="16"/>
                        <a:pt x="21" y="21"/>
                        <a:pt x="17" y="21"/>
                      </a:cubicBezTo>
                      <a:cubicBezTo>
                        <a:pt x="12" y="21"/>
                        <a:pt x="0" y="21"/>
                        <a:pt x="0" y="21"/>
                      </a:cubicBezTo>
                      <a:cubicBezTo>
                        <a:pt x="8" y="20"/>
                        <a:pt x="18" y="18"/>
                        <a:pt x="20" y="13"/>
                      </a:cubicBezTo>
                      <a:cubicBezTo>
                        <a:pt x="22" y="9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669F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5" name="Freeform 297"/>
                <p:cNvSpPr>
                  <a:spLocks/>
                </p:cNvSpPr>
                <p:nvPr/>
              </p:nvSpPr>
              <p:spPr bwMode="auto">
                <a:xfrm>
                  <a:off x="4442" y="3147"/>
                  <a:ext cx="70" cy="25"/>
                </a:xfrm>
                <a:custGeom>
                  <a:avLst/>
                  <a:gdLst>
                    <a:gd name="T0" fmla="*/ 0 w 31"/>
                    <a:gd name="T1" fmla="*/ 0 h 11"/>
                    <a:gd name="T2" fmla="*/ 357 w 31"/>
                    <a:gd name="T3" fmla="*/ 0 h 11"/>
                    <a:gd name="T4" fmla="*/ 357 w 31"/>
                    <a:gd name="T5" fmla="*/ 130 h 11"/>
                    <a:gd name="T6" fmla="*/ 255 w 31"/>
                    <a:gd name="T7" fmla="*/ 130 h 11"/>
                    <a:gd name="T8" fmla="*/ 0 w 3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7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A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6" name="Freeform 298"/>
                <p:cNvSpPr>
                  <a:spLocks/>
                </p:cNvSpPr>
                <p:nvPr/>
              </p:nvSpPr>
              <p:spPr bwMode="auto">
                <a:xfrm>
                  <a:off x="4564" y="3271"/>
                  <a:ext cx="18" cy="441"/>
                </a:xfrm>
                <a:custGeom>
                  <a:avLst/>
                  <a:gdLst>
                    <a:gd name="T0" fmla="*/ 0 w 18"/>
                    <a:gd name="T1" fmla="*/ 0 h 441"/>
                    <a:gd name="T2" fmla="*/ 0 w 18"/>
                    <a:gd name="T3" fmla="*/ 283 h 441"/>
                    <a:gd name="T4" fmla="*/ 18 w 18"/>
                    <a:gd name="T5" fmla="*/ 441 h 441"/>
                    <a:gd name="T6" fmla="*/ 9 w 18"/>
                    <a:gd name="T7" fmla="*/ 276 h 441"/>
                    <a:gd name="T8" fmla="*/ 9 w 18"/>
                    <a:gd name="T9" fmla="*/ 0 h 441"/>
                    <a:gd name="T10" fmla="*/ 0 w 18"/>
                    <a:gd name="T11" fmla="*/ 0 h 4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8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7" name="Freeform 299"/>
                <p:cNvSpPr>
                  <a:spLocks/>
                </p:cNvSpPr>
                <p:nvPr/>
              </p:nvSpPr>
              <p:spPr bwMode="auto">
                <a:xfrm>
                  <a:off x="4564" y="3271"/>
                  <a:ext cx="18" cy="441"/>
                </a:xfrm>
                <a:custGeom>
                  <a:avLst/>
                  <a:gdLst>
                    <a:gd name="T0" fmla="*/ 0 w 18"/>
                    <a:gd name="T1" fmla="*/ 0 h 441"/>
                    <a:gd name="T2" fmla="*/ 0 w 18"/>
                    <a:gd name="T3" fmla="*/ 283 h 441"/>
                    <a:gd name="T4" fmla="*/ 18 w 18"/>
                    <a:gd name="T5" fmla="*/ 441 h 441"/>
                    <a:gd name="T6" fmla="*/ 9 w 18"/>
                    <a:gd name="T7" fmla="*/ 276 h 441"/>
                    <a:gd name="T8" fmla="*/ 9 w 18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8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8" name="Freeform 300"/>
                <p:cNvSpPr>
                  <a:spLocks/>
                </p:cNvSpPr>
                <p:nvPr/>
              </p:nvSpPr>
              <p:spPr bwMode="auto">
                <a:xfrm>
                  <a:off x="4555" y="3253"/>
                  <a:ext cx="52" cy="459"/>
                </a:xfrm>
                <a:custGeom>
                  <a:avLst/>
                  <a:gdLst>
                    <a:gd name="T0" fmla="*/ 43 w 52"/>
                    <a:gd name="T1" fmla="*/ 18 h 459"/>
                    <a:gd name="T2" fmla="*/ 43 w 52"/>
                    <a:gd name="T3" fmla="*/ 294 h 459"/>
                    <a:gd name="T4" fmla="*/ 34 w 52"/>
                    <a:gd name="T5" fmla="*/ 459 h 459"/>
                    <a:gd name="T6" fmla="*/ 52 w 52"/>
                    <a:gd name="T7" fmla="*/ 301 h 459"/>
                    <a:gd name="T8" fmla="*/ 52 w 52"/>
                    <a:gd name="T9" fmla="*/ 0 h 459"/>
                    <a:gd name="T10" fmla="*/ 0 w 52"/>
                    <a:gd name="T11" fmla="*/ 0 h 459"/>
                    <a:gd name="T12" fmla="*/ 43 w 52"/>
                    <a:gd name="T13" fmla="*/ 18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2" y="301"/>
                      </a:lnTo>
                      <a:lnTo>
                        <a:pt x="52" y="0"/>
                      </a:lnTo>
                      <a:lnTo>
                        <a:pt x="0" y="0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solidFill>
                  <a:srgbClr val="78CC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29" name="Freeform 301"/>
                <p:cNvSpPr>
                  <a:spLocks/>
                </p:cNvSpPr>
                <p:nvPr/>
              </p:nvSpPr>
              <p:spPr bwMode="auto">
                <a:xfrm>
                  <a:off x="4555" y="3253"/>
                  <a:ext cx="52" cy="459"/>
                </a:xfrm>
                <a:custGeom>
                  <a:avLst/>
                  <a:gdLst>
                    <a:gd name="T0" fmla="*/ 43 w 52"/>
                    <a:gd name="T1" fmla="*/ 18 h 459"/>
                    <a:gd name="T2" fmla="*/ 43 w 52"/>
                    <a:gd name="T3" fmla="*/ 294 h 459"/>
                    <a:gd name="T4" fmla="*/ 34 w 52"/>
                    <a:gd name="T5" fmla="*/ 459 h 459"/>
                    <a:gd name="T6" fmla="*/ 52 w 52"/>
                    <a:gd name="T7" fmla="*/ 301 h 459"/>
                    <a:gd name="T8" fmla="*/ 52 w 52"/>
                    <a:gd name="T9" fmla="*/ 0 h 459"/>
                    <a:gd name="T10" fmla="*/ 0 w 52"/>
                    <a:gd name="T11" fmla="*/ 0 h 4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2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2" y="301"/>
                      </a:lnTo>
                      <a:lnTo>
                        <a:pt x="5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0" name="Freeform 302"/>
                <p:cNvSpPr>
                  <a:spLocks/>
                </p:cNvSpPr>
                <p:nvPr/>
              </p:nvSpPr>
              <p:spPr bwMode="auto">
                <a:xfrm>
                  <a:off x="4564" y="3187"/>
                  <a:ext cx="54" cy="48"/>
                </a:xfrm>
                <a:custGeom>
                  <a:avLst/>
                  <a:gdLst>
                    <a:gd name="T0" fmla="*/ 275 w 24"/>
                    <a:gd name="T1" fmla="*/ 0 h 21"/>
                    <a:gd name="T2" fmla="*/ 275 w 24"/>
                    <a:gd name="T3" fmla="*/ 167 h 21"/>
                    <a:gd name="T4" fmla="*/ 194 w 24"/>
                    <a:gd name="T5" fmla="*/ 251 h 21"/>
                    <a:gd name="T6" fmla="*/ 0 w 24"/>
                    <a:gd name="T7" fmla="*/ 251 h 21"/>
                    <a:gd name="T8" fmla="*/ 227 w 24"/>
                    <a:gd name="T9" fmla="*/ 158 h 21"/>
                    <a:gd name="T10" fmla="*/ 275 w 24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cubicBezTo>
                        <a:pt x="24" y="7"/>
                        <a:pt x="24" y="11"/>
                        <a:pt x="24" y="14"/>
                      </a:cubicBezTo>
                      <a:cubicBezTo>
                        <a:pt x="24" y="16"/>
                        <a:pt x="21" y="21"/>
                        <a:pt x="17" y="21"/>
                      </a:cubicBezTo>
                      <a:cubicBezTo>
                        <a:pt x="12" y="21"/>
                        <a:pt x="0" y="21"/>
                        <a:pt x="0" y="21"/>
                      </a:cubicBezTo>
                      <a:cubicBezTo>
                        <a:pt x="8" y="20"/>
                        <a:pt x="18" y="18"/>
                        <a:pt x="20" y="13"/>
                      </a:cubicBezTo>
                      <a:cubicBezTo>
                        <a:pt x="22" y="9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669F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1" name="Freeform 303"/>
                <p:cNvSpPr>
                  <a:spLocks/>
                </p:cNvSpPr>
                <p:nvPr/>
              </p:nvSpPr>
              <p:spPr bwMode="auto">
                <a:xfrm>
                  <a:off x="4553" y="3147"/>
                  <a:ext cx="70" cy="25"/>
                </a:xfrm>
                <a:custGeom>
                  <a:avLst/>
                  <a:gdLst>
                    <a:gd name="T0" fmla="*/ 0 w 31"/>
                    <a:gd name="T1" fmla="*/ 0 h 11"/>
                    <a:gd name="T2" fmla="*/ 357 w 31"/>
                    <a:gd name="T3" fmla="*/ 0 h 11"/>
                    <a:gd name="T4" fmla="*/ 357 w 31"/>
                    <a:gd name="T5" fmla="*/ 130 h 11"/>
                    <a:gd name="T6" fmla="*/ 255 w 31"/>
                    <a:gd name="T7" fmla="*/ 130 h 11"/>
                    <a:gd name="T8" fmla="*/ 0 w 3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7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A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2" name="Freeform 304"/>
                <p:cNvSpPr>
                  <a:spLocks/>
                </p:cNvSpPr>
                <p:nvPr/>
              </p:nvSpPr>
              <p:spPr bwMode="auto">
                <a:xfrm>
                  <a:off x="4672" y="3271"/>
                  <a:ext cx="20" cy="441"/>
                </a:xfrm>
                <a:custGeom>
                  <a:avLst/>
                  <a:gdLst>
                    <a:gd name="T0" fmla="*/ 0 w 20"/>
                    <a:gd name="T1" fmla="*/ 0 h 441"/>
                    <a:gd name="T2" fmla="*/ 0 w 20"/>
                    <a:gd name="T3" fmla="*/ 283 h 441"/>
                    <a:gd name="T4" fmla="*/ 20 w 20"/>
                    <a:gd name="T5" fmla="*/ 441 h 441"/>
                    <a:gd name="T6" fmla="*/ 9 w 20"/>
                    <a:gd name="T7" fmla="*/ 276 h 441"/>
                    <a:gd name="T8" fmla="*/ 9 w 20"/>
                    <a:gd name="T9" fmla="*/ 0 h 441"/>
                    <a:gd name="T10" fmla="*/ 0 w 20"/>
                    <a:gd name="T11" fmla="*/ 0 h 4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20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3" name="Freeform 305"/>
                <p:cNvSpPr>
                  <a:spLocks/>
                </p:cNvSpPr>
                <p:nvPr/>
              </p:nvSpPr>
              <p:spPr bwMode="auto">
                <a:xfrm>
                  <a:off x="4672" y="3271"/>
                  <a:ext cx="20" cy="441"/>
                </a:xfrm>
                <a:custGeom>
                  <a:avLst/>
                  <a:gdLst>
                    <a:gd name="T0" fmla="*/ 0 w 20"/>
                    <a:gd name="T1" fmla="*/ 0 h 441"/>
                    <a:gd name="T2" fmla="*/ 0 w 20"/>
                    <a:gd name="T3" fmla="*/ 283 h 441"/>
                    <a:gd name="T4" fmla="*/ 20 w 20"/>
                    <a:gd name="T5" fmla="*/ 441 h 441"/>
                    <a:gd name="T6" fmla="*/ 9 w 20"/>
                    <a:gd name="T7" fmla="*/ 276 h 441"/>
                    <a:gd name="T8" fmla="*/ 9 w 20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441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20" y="441"/>
                      </a:lnTo>
                      <a:lnTo>
                        <a:pt x="9" y="27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4" name="Freeform 306"/>
                <p:cNvSpPr>
                  <a:spLocks/>
                </p:cNvSpPr>
                <p:nvPr/>
              </p:nvSpPr>
              <p:spPr bwMode="auto">
                <a:xfrm>
                  <a:off x="4663" y="3253"/>
                  <a:ext cx="54" cy="459"/>
                </a:xfrm>
                <a:custGeom>
                  <a:avLst/>
                  <a:gdLst>
                    <a:gd name="T0" fmla="*/ 43 w 54"/>
                    <a:gd name="T1" fmla="*/ 18 h 459"/>
                    <a:gd name="T2" fmla="*/ 43 w 54"/>
                    <a:gd name="T3" fmla="*/ 294 h 459"/>
                    <a:gd name="T4" fmla="*/ 34 w 54"/>
                    <a:gd name="T5" fmla="*/ 459 h 459"/>
                    <a:gd name="T6" fmla="*/ 54 w 54"/>
                    <a:gd name="T7" fmla="*/ 301 h 459"/>
                    <a:gd name="T8" fmla="*/ 54 w 54"/>
                    <a:gd name="T9" fmla="*/ 0 h 459"/>
                    <a:gd name="T10" fmla="*/ 0 w 54"/>
                    <a:gd name="T11" fmla="*/ 0 h 459"/>
                    <a:gd name="T12" fmla="*/ 43 w 54"/>
                    <a:gd name="T13" fmla="*/ 18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4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4" y="301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solidFill>
                  <a:srgbClr val="78CC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5" name="Freeform 307"/>
                <p:cNvSpPr>
                  <a:spLocks/>
                </p:cNvSpPr>
                <p:nvPr/>
              </p:nvSpPr>
              <p:spPr bwMode="auto">
                <a:xfrm>
                  <a:off x="4663" y="3253"/>
                  <a:ext cx="54" cy="459"/>
                </a:xfrm>
                <a:custGeom>
                  <a:avLst/>
                  <a:gdLst>
                    <a:gd name="T0" fmla="*/ 43 w 54"/>
                    <a:gd name="T1" fmla="*/ 18 h 459"/>
                    <a:gd name="T2" fmla="*/ 43 w 54"/>
                    <a:gd name="T3" fmla="*/ 294 h 459"/>
                    <a:gd name="T4" fmla="*/ 34 w 54"/>
                    <a:gd name="T5" fmla="*/ 459 h 459"/>
                    <a:gd name="T6" fmla="*/ 54 w 54"/>
                    <a:gd name="T7" fmla="*/ 301 h 459"/>
                    <a:gd name="T8" fmla="*/ 54 w 54"/>
                    <a:gd name="T9" fmla="*/ 0 h 459"/>
                    <a:gd name="T10" fmla="*/ 0 w 54"/>
                    <a:gd name="T11" fmla="*/ 0 h 4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4" h="459">
                      <a:moveTo>
                        <a:pt x="43" y="18"/>
                      </a:moveTo>
                      <a:lnTo>
                        <a:pt x="43" y="294"/>
                      </a:lnTo>
                      <a:lnTo>
                        <a:pt x="34" y="459"/>
                      </a:lnTo>
                      <a:lnTo>
                        <a:pt x="54" y="301"/>
                      </a:lnTo>
                      <a:lnTo>
                        <a:pt x="5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6" name="Freeform 308"/>
                <p:cNvSpPr>
                  <a:spLocks/>
                </p:cNvSpPr>
                <p:nvPr/>
              </p:nvSpPr>
              <p:spPr bwMode="auto">
                <a:xfrm>
                  <a:off x="4674" y="3187"/>
                  <a:ext cx="54" cy="48"/>
                </a:xfrm>
                <a:custGeom>
                  <a:avLst/>
                  <a:gdLst>
                    <a:gd name="T0" fmla="*/ 275 w 24"/>
                    <a:gd name="T1" fmla="*/ 0 h 21"/>
                    <a:gd name="T2" fmla="*/ 275 w 24"/>
                    <a:gd name="T3" fmla="*/ 167 h 21"/>
                    <a:gd name="T4" fmla="*/ 182 w 24"/>
                    <a:gd name="T5" fmla="*/ 251 h 21"/>
                    <a:gd name="T6" fmla="*/ 0 w 24"/>
                    <a:gd name="T7" fmla="*/ 251 h 21"/>
                    <a:gd name="T8" fmla="*/ 218 w 24"/>
                    <a:gd name="T9" fmla="*/ 158 h 21"/>
                    <a:gd name="T10" fmla="*/ 275 w 24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cubicBezTo>
                        <a:pt x="24" y="7"/>
                        <a:pt x="24" y="11"/>
                        <a:pt x="24" y="14"/>
                      </a:cubicBezTo>
                      <a:cubicBezTo>
                        <a:pt x="24" y="16"/>
                        <a:pt x="21" y="21"/>
                        <a:pt x="16" y="21"/>
                      </a:cubicBezTo>
                      <a:cubicBezTo>
                        <a:pt x="12" y="21"/>
                        <a:pt x="0" y="21"/>
                        <a:pt x="0" y="21"/>
                      </a:cubicBezTo>
                      <a:cubicBezTo>
                        <a:pt x="7" y="20"/>
                        <a:pt x="18" y="18"/>
                        <a:pt x="19" y="13"/>
                      </a:cubicBezTo>
                      <a:cubicBezTo>
                        <a:pt x="21" y="9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669F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7" name="Freeform 309"/>
                <p:cNvSpPr>
                  <a:spLocks/>
                </p:cNvSpPr>
                <p:nvPr/>
              </p:nvSpPr>
              <p:spPr bwMode="auto">
                <a:xfrm>
                  <a:off x="4661" y="3147"/>
                  <a:ext cx="72" cy="25"/>
                </a:xfrm>
                <a:custGeom>
                  <a:avLst/>
                  <a:gdLst>
                    <a:gd name="T0" fmla="*/ 0 w 32"/>
                    <a:gd name="T1" fmla="*/ 0 h 11"/>
                    <a:gd name="T2" fmla="*/ 365 w 32"/>
                    <a:gd name="T3" fmla="*/ 0 h 11"/>
                    <a:gd name="T4" fmla="*/ 365 w 32"/>
                    <a:gd name="T5" fmla="*/ 130 h 11"/>
                    <a:gd name="T6" fmla="*/ 263 w 32"/>
                    <a:gd name="T7" fmla="*/ 130 h 11"/>
                    <a:gd name="T8" fmla="*/ 0 w 3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1">
                      <a:moveTo>
                        <a:pt x="0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7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A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8" name="Freeform 310"/>
                <p:cNvSpPr>
                  <a:spLocks/>
                </p:cNvSpPr>
                <p:nvPr/>
              </p:nvSpPr>
              <p:spPr bwMode="auto">
                <a:xfrm>
                  <a:off x="4258" y="714"/>
                  <a:ext cx="128" cy="113"/>
                </a:xfrm>
                <a:custGeom>
                  <a:avLst/>
                  <a:gdLst>
                    <a:gd name="T0" fmla="*/ 317 w 57"/>
                    <a:gd name="T1" fmla="*/ 0 h 50"/>
                    <a:gd name="T2" fmla="*/ 0 w 57"/>
                    <a:gd name="T3" fmla="*/ 11 h 50"/>
                    <a:gd name="T4" fmla="*/ 445 w 57"/>
                    <a:gd name="T5" fmla="*/ 163 h 50"/>
                    <a:gd name="T6" fmla="*/ 397 w 57"/>
                    <a:gd name="T7" fmla="*/ 393 h 50"/>
                    <a:gd name="T8" fmla="*/ 56 w 57"/>
                    <a:gd name="T9" fmla="*/ 459 h 50"/>
                    <a:gd name="T10" fmla="*/ 56 w 57"/>
                    <a:gd name="T11" fmla="*/ 459 h 50"/>
                    <a:gd name="T12" fmla="*/ 644 w 57"/>
                    <a:gd name="T13" fmla="*/ 576 h 50"/>
                    <a:gd name="T14" fmla="*/ 644 w 57"/>
                    <a:gd name="T15" fmla="*/ 11 h 50"/>
                    <a:gd name="T16" fmla="*/ 644 w 57"/>
                    <a:gd name="T17" fmla="*/ 11 h 50"/>
                    <a:gd name="T18" fmla="*/ 317 w 57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50">
                      <a:moveTo>
                        <a:pt x="28" y="0"/>
                      </a:moveTo>
                      <a:cubicBezTo>
                        <a:pt x="17" y="0"/>
                        <a:pt x="7" y="1"/>
                        <a:pt x="0" y="1"/>
                      </a:cubicBezTo>
                      <a:cubicBezTo>
                        <a:pt x="2" y="1"/>
                        <a:pt x="32" y="8"/>
                        <a:pt x="39" y="14"/>
                      </a:cubicBezTo>
                      <a:cubicBezTo>
                        <a:pt x="45" y="19"/>
                        <a:pt x="44" y="28"/>
                        <a:pt x="35" y="34"/>
                      </a:cubicBezTo>
                      <a:cubicBezTo>
                        <a:pt x="29" y="38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5" y="44"/>
                        <a:pt x="45" y="48"/>
                        <a:pt x="57" y="50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49" y="1"/>
                        <a:pt x="39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B4BD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39" name="Freeform 311"/>
                <p:cNvSpPr>
                  <a:spLocks/>
                </p:cNvSpPr>
                <p:nvPr/>
              </p:nvSpPr>
              <p:spPr bwMode="auto">
                <a:xfrm>
                  <a:off x="4262" y="734"/>
                  <a:ext cx="7" cy="57"/>
                </a:xfrm>
                <a:custGeom>
                  <a:avLst/>
                  <a:gdLst>
                    <a:gd name="T0" fmla="*/ 0 w 3"/>
                    <a:gd name="T1" fmla="*/ 0 h 25"/>
                    <a:gd name="T2" fmla="*/ 12 w 3"/>
                    <a:gd name="T3" fmla="*/ 296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25">
                      <a:moveTo>
                        <a:pt x="0" y="0"/>
                      </a:moveTo>
                      <a:cubicBezTo>
                        <a:pt x="2" y="2"/>
                        <a:pt x="3" y="17"/>
                        <a:pt x="1" y="2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40" name="Freeform 312"/>
                <p:cNvSpPr>
                  <a:spLocks/>
                </p:cNvSpPr>
                <p:nvPr/>
              </p:nvSpPr>
              <p:spPr bwMode="auto">
                <a:xfrm>
                  <a:off x="4305" y="714"/>
                  <a:ext cx="81" cy="113"/>
                </a:xfrm>
                <a:custGeom>
                  <a:avLst/>
                  <a:gdLst>
                    <a:gd name="T0" fmla="*/ 410 w 36"/>
                    <a:gd name="T1" fmla="*/ 11 h 50"/>
                    <a:gd name="T2" fmla="*/ 410 w 36"/>
                    <a:gd name="T3" fmla="*/ 11 h 50"/>
                    <a:gd name="T4" fmla="*/ 81 w 36"/>
                    <a:gd name="T5" fmla="*/ 0 h 50"/>
                    <a:gd name="T6" fmla="*/ 0 w 36"/>
                    <a:gd name="T7" fmla="*/ 0 h 50"/>
                    <a:gd name="T8" fmla="*/ 0 w 36"/>
                    <a:gd name="T9" fmla="*/ 11 h 50"/>
                    <a:gd name="T10" fmla="*/ 329 w 36"/>
                    <a:gd name="T11" fmla="*/ 267 h 50"/>
                    <a:gd name="T12" fmla="*/ 81 w 36"/>
                    <a:gd name="T13" fmla="*/ 506 h 50"/>
                    <a:gd name="T14" fmla="*/ 410 w 36"/>
                    <a:gd name="T15" fmla="*/ 576 h 50"/>
                    <a:gd name="T16" fmla="*/ 410 w 36"/>
                    <a:gd name="T17" fmla="*/ 11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6" h="50">
                      <a:moveTo>
                        <a:pt x="36" y="1"/>
                      </a:move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28" y="1"/>
                        <a:pt x="18" y="0"/>
                        <a:pt x="7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0" y="3"/>
                        <a:pt x="29" y="11"/>
                        <a:pt x="29" y="23"/>
                      </a:cubicBezTo>
                      <a:cubicBezTo>
                        <a:pt x="29" y="35"/>
                        <a:pt x="25" y="40"/>
                        <a:pt x="7" y="44"/>
                      </a:cubicBezTo>
                      <a:cubicBezTo>
                        <a:pt x="18" y="47"/>
                        <a:pt x="28" y="49"/>
                        <a:pt x="36" y="50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7E9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41" name="Freeform 313"/>
                <p:cNvSpPr>
                  <a:spLocks/>
                </p:cNvSpPr>
                <p:nvPr/>
              </p:nvSpPr>
              <p:spPr bwMode="auto">
                <a:xfrm>
                  <a:off x="4289" y="2170"/>
                  <a:ext cx="129" cy="61"/>
                </a:xfrm>
                <a:custGeom>
                  <a:avLst/>
                  <a:gdLst>
                    <a:gd name="T0" fmla="*/ 661 w 57"/>
                    <a:gd name="T1" fmla="*/ 11 h 27"/>
                    <a:gd name="T2" fmla="*/ 650 w 57"/>
                    <a:gd name="T3" fmla="*/ 0 h 27"/>
                    <a:gd name="T4" fmla="*/ 568 w 57"/>
                    <a:gd name="T5" fmla="*/ 230 h 27"/>
                    <a:gd name="T6" fmla="*/ 0 w 57"/>
                    <a:gd name="T7" fmla="*/ 276 h 27"/>
                    <a:gd name="T8" fmla="*/ 102 w 57"/>
                    <a:gd name="T9" fmla="*/ 276 h 27"/>
                    <a:gd name="T10" fmla="*/ 450 w 57"/>
                    <a:gd name="T11" fmla="*/ 276 h 27"/>
                    <a:gd name="T12" fmla="*/ 661 w 57"/>
                    <a:gd name="T13" fmla="*/ 312 h 27"/>
                    <a:gd name="T14" fmla="*/ 661 w 57"/>
                    <a:gd name="T15" fmla="*/ 11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7" h="27">
                      <a:moveTo>
                        <a:pt x="57" y="1"/>
                      </a:moveTo>
                      <a:cubicBezTo>
                        <a:pt x="57" y="0"/>
                        <a:pt x="56" y="0"/>
                        <a:pt x="56" y="0"/>
                      </a:cubicBezTo>
                      <a:cubicBezTo>
                        <a:pt x="56" y="0"/>
                        <a:pt x="56" y="18"/>
                        <a:pt x="49" y="20"/>
                      </a:cubicBezTo>
                      <a:cubicBezTo>
                        <a:pt x="42" y="22"/>
                        <a:pt x="0" y="24"/>
                        <a:pt x="0" y="24"/>
                      </a:cubicBezTo>
                      <a:cubicBezTo>
                        <a:pt x="3" y="24"/>
                        <a:pt x="6" y="24"/>
                        <a:pt x="9" y="24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46" y="24"/>
                        <a:pt x="53" y="25"/>
                        <a:pt x="57" y="27"/>
                      </a:cubicBezTo>
                      <a:lnTo>
                        <a:pt x="57" y="1"/>
                      </a:lnTo>
                      <a:close/>
                    </a:path>
                  </a:pathLst>
                </a:custGeom>
                <a:solidFill>
                  <a:srgbClr val="7E9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42" name="Freeform 314"/>
                <p:cNvSpPr>
                  <a:spLocks/>
                </p:cNvSpPr>
                <p:nvPr/>
              </p:nvSpPr>
              <p:spPr bwMode="auto">
                <a:xfrm>
                  <a:off x="3893" y="773"/>
                  <a:ext cx="538" cy="1357"/>
                </a:xfrm>
                <a:custGeom>
                  <a:avLst/>
                  <a:gdLst>
                    <a:gd name="T0" fmla="*/ 1425 w 239"/>
                    <a:gd name="T1" fmla="*/ 936 h 603"/>
                    <a:gd name="T2" fmla="*/ 1425 w 239"/>
                    <a:gd name="T3" fmla="*/ 6873 h 603"/>
                    <a:gd name="T4" fmla="*/ 2726 w 239"/>
                    <a:gd name="T5" fmla="*/ 6873 h 603"/>
                    <a:gd name="T6" fmla="*/ 2726 w 239"/>
                    <a:gd name="T7" fmla="*/ 410 h 603"/>
                    <a:gd name="T8" fmla="*/ 2636 w 239"/>
                    <a:gd name="T9" fmla="*/ 299 h 603"/>
                    <a:gd name="T10" fmla="*/ 1058 w 239"/>
                    <a:gd name="T11" fmla="*/ 11 h 603"/>
                    <a:gd name="T12" fmla="*/ 903 w 239"/>
                    <a:gd name="T13" fmla="*/ 0 h 603"/>
                    <a:gd name="T14" fmla="*/ 0 w 239"/>
                    <a:gd name="T15" fmla="*/ 821 h 603"/>
                    <a:gd name="T16" fmla="*/ 126 w 239"/>
                    <a:gd name="T17" fmla="*/ 902 h 603"/>
                    <a:gd name="T18" fmla="*/ 254 w 239"/>
                    <a:gd name="T19" fmla="*/ 821 h 603"/>
                    <a:gd name="T20" fmla="*/ 855 w 239"/>
                    <a:gd name="T21" fmla="*/ 356 h 603"/>
                    <a:gd name="T22" fmla="*/ 1425 w 239"/>
                    <a:gd name="T23" fmla="*/ 936 h 6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9" h="603">
                      <a:moveTo>
                        <a:pt x="125" y="82"/>
                      </a:moveTo>
                      <a:cubicBezTo>
                        <a:pt x="125" y="603"/>
                        <a:pt x="125" y="603"/>
                        <a:pt x="125" y="603"/>
                      </a:cubicBezTo>
                      <a:cubicBezTo>
                        <a:pt x="239" y="603"/>
                        <a:pt x="239" y="603"/>
                        <a:pt x="239" y="603"/>
                      </a:cubicBezTo>
                      <a:cubicBezTo>
                        <a:pt x="239" y="36"/>
                        <a:pt x="239" y="36"/>
                        <a:pt x="239" y="36"/>
                      </a:cubicBezTo>
                      <a:cubicBezTo>
                        <a:pt x="239" y="28"/>
                        <a:pt x="231" y="26"/>
                        <a:pt x="231" y="26"/>
                      </a:cubicBezTo>
                      <a:cubicBezTo>
                        <a:pt x="231" y="26"/>
                        <a:pt x="117" y="4"/>
                        <a:pt x="93" y="1"/>
                      </a:cubicBezTo>
                      <a:cubicBezTo>
                        <a:pt x="83" y="0"/>
                        <a:pt x="79" y="0"/>
                        <a:pt x="79" y="0"/>
                      </a:cubicBezTo>
                      <a:cubicBezTo>
                        <a:pt x="32" y="0"/>
                        <a:pt x="4" y="28"/>
                        <a:pt x="0" y="72"/>
                      </a:cubicBezTo>
                      <a:cubicBezTo>
                        <a:pt x="0" y="76"/>
                        <a:pt x="5" y="79"/>
                        <a:pt x="11" y="79"/>
                      </a:cubicBezTo>
                      <a:cubicBezTo>
                        <a:pt x="17" y="79"/>
                        <a:pt x="21" y="76"/>
                        <a:pt x="22" y="72"/>
                      </a:cubicBezTo>
                      <a:cubicBezTo>
                        <a:pt x="27" y="48"/>
                        <a:pt x="47" y="31"/>
                        <a:pt x="75" y="31"/>
                      </a:cubicBezTo>
                      <a:cubicBezTo>
                        <a:pt x="103" y="31"/>
                        <a:pt x="125" y="50"/>
                        <a:pt x="125" y="82"/>
                      </a:cubicBezTo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43" name="Line 315"/>
                <p:cNvSpPr>
                  <a:spLocks noChangeShapeType="1"/>
                </p:cNvSpPr>
                <p:nvPr/>
              </p:nvSpPr>
              <p:spPr bwMode="auto">
                <a:xfrm>
                  <a:off x="4343" y="1000"/>
                  <a:ext cx="1" cy="1"/>
                </a:xfrm>
                <a:prstGeom prst="line">
                  <a:avLst/>
                </a:prstGeom>
                <a:noFill/>
                <a:ln w="635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44" name="Line 316"/>
                <p:cNvSpPr>
                  <a:spLocks noChangeShapeType="1"/>
                </p:cNvSpPr>
                <p:nvPr/>
              </p:nvSpPr>
              <p:spPr bwMode="auto">
                <a:xfrm>
                  <a:off x="4175" y="1914"/>
                  <a:ext cx="256" cy="1"/>
                </a:xfrm>
                <a:prstGeom prst="line">
                  <a:avLst/>
                </a:prstGeom>
                <a:noFill/>
                <a:ln w="635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45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62" y="1997"/>
                  <a:ext cx="81" cy="45"/>
                </a:xfrm>
                <a:prstGeom prst="rect">
                  <a:avLst/>
                </a:prstGeom>
                <a:noFill/>
                <a:ln w="635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46" name="Rectangle 318"/>
                <p:cNvSpPr>
                  <a:spLocks noChangeArrowheads="1"/>
                </p:cNvSpPr>
                <p:nvPr/>
              </p:nvSpPr>
              <p:spPr bwMode="auto">
                <a:xfrm>
                  <a:off x="4249" y="1430"/>
                  <a:ext cx="182" cy="400"/>
                </a:xfrm>
                <a:prstGeom prst="rect">
                  <a:avLst/>
                </a:prstGeom>
                <a:noFill/>
                <a:ln w="635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47" name="Rectangle 319"/>
                <p:cNvSpPr>
                  <a:spLocks noChangeArrowheads="1"/>
                </p:cNvSpPr>
                <p:nvPr/>
              </p:nvSpPr>
              <p:spPr bwMode="auto">
                <a:xfrm>
                  <a:off x="4249" y="1430"/>
                  <a:ext cx="92" cy="400"/>
                </a:xfrm>
                <a:prstGeom prst="rect">
                  <a:avLst/>
                </a:prstGeom>
                <a:noFill/>
                <a:ln w="635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48" name="Freeform 320"/>
                <p:cNvSpPr>
                  <a:spLocks/>
                </p:cNvSpPr>
                <p:nvPr/>
              </p:nvSpPr>
              <p:spPr bwMode="auto">
                <a:xfrm>
                  <a:off x="4217" y="629"/>
                  <a:ext cx="205" cy="87"/>
                </a:xfrm>
                <a:custGeom>
                  <a:avLst/>
                  <a:gdLst>
                    <a:gd name="T0" fmla="*/ 1041 w 91"/>
                    <a:gd name="T1" fmla="*/ 45 h 39"/>
                    <a:gd name="T2" fmla="*/ 527 w 91"/>
                    <a:gd name="T3" fmla="*/ 0 h 39"/>
                    <a:gd name="T4" fmla="*/ 0 w 91"/>
                    <a:gd name="T5" fmla="*/ 45 h 39"/>
                    <a:gd name="T6" fmla="*/ 0 w 91"/>
                    <a:gd name="T7" fmla="*/ 433 h 39"/>
                    <a:gd name="T8" fmla="*/ 527 w 91"/>
                    <a:gd name="T9" fmla="*/ 388 h 39"/>
                    <a:gd name="T10" fmla="*/ 1041 w 91"/>
                    <a:gd name="T11" fmla="*/ 433 h 39"/>
                    <a:gd name="T12" fmla="*/ 1041 w 91"/>
                    <a:gd name="T13" fmla="*/ 45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39">
                      <a:moveTo>
                        <a:pt x="91" y="4"/>
                      </a:moveTo>
                      <a:cubicBezTo>
                        <a:pt x="91" y="2"/>
                        <a:pt x="71" y="0"/>
                        <a:pt x="46" y="0"/>
                      </a:cubicBezTo>
                      <a:cubicBezTo>
                        <a:pt x="21" y="0"/>
                        <a:pt x="0" y="2"/>
                        <a:pt x="0" y="4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37"/>
                        <a:pt x="21" y="35"/>
                        <a:pt x="46" y="35"/>
                      </a:cubicBezTo>
                      <a:cubicBezTo>
                        <a:pt x="71" y="35"/>
                        <a:pt x="91" y="37"/>
                        <a:pt x="91" y="39"/>
                      </a:cubicBezTo>
                      <a:lnTo>
                        <a:pt x="91" y="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49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4422" y="638"/>
                  <a:ext cx="1" cy="78"/>
                </a:xfrm>
                <a:prstGeom prst="line">
                  <a:avLst/>
                </a:prstGeom>
                <a:noFill/>
                <a:ln w="635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0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4404" y="631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1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4388" y="629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2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4370" y="629"/>
                  <a:ext cx="1" cy="78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3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4355" y="629"/>
                  <a:ext cx="1" cy="78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4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4337" y="629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5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4319" y="629"/>
                  <a:ext cx="1" cy="78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6" name="Line 328"/>
                <p:cNvSpPr>
                  <a:spLocks noChangeShapeType="1"/>
                </p:cNvSpPr>
                <p:nvPr/>
              </p:nvSpPr>
              <p:spPr bwMode="auto">
                <a:xfrm>
                  <a:off x="4303" y="629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7" name="Line 329"/>
                <p:cNvSpPr>
                  <a:spLocks noChangeShapeType="1"/>
                </p:cNvSpPr>
                <p:nvPr/>
              </p:nvSpPr>
              <p:spPr bwMode="auto">
                <a:xfrm>
                  <a:off x="4285" y="629"/>
                  <a:ext cx="1" cy="78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8" name="Line 330"/>
                <p:cNvSpPr>
                  <a:spLocks noChangeShapeType="1"/>
                </p:cNvSpPr>
                <p:nvPr/>
              </p:nvSpPr>
              <p:spPr bwMode="auto">
                <a:xfrm>
                  <a:off x="4269" y="629"/>
                  <a:ext cx="1" cy="78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59" name="Line 331"/>
                <p:cNvSpPr>
                  <a:spLocks noChangeShapeType="1"/>
                </p:cNvSpPr>
                <p:nvPr/>
              </p:nvSpPr>
              <p:spPr bwMode="auto">
                <a:xfrm>
                  <a:off x="4251" y="629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0" name="Line 332"/>
                <p:cNvSpPr>
                  <a:spLocks noChangeShapeType="1"/>
                </p:cNvSpPr>
                <p:nvPr/>
              </p:nvSpPr>
              <p:spPr bwMode="auto">
                <a:xfrm>
                  <a:off x="4235" y="631"/>
                  <a:ext cx="1" cy="81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1" name="Line 333"/>
                <p:cNvSpPr>
                  <a:spLocks noChangeShapeType="1"/>
                </p:cNvSpPr>
                <p:nvPr/>
              </p:nvSpPr>
              <p:spPr bwMode="auto">
                <a:xfrm>
                  <a:off x="4217" y="638"/>
                  <a:ext cx="1" cy="78"/>
                </a:xfrm>
                <a:prstGeom prst="line">
                  <a:avLst/>
                </a:prstGeom>
                <a:noFill/>
                <a:ln w="3175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2" name="Freeform 334"/>
                <p:cNvSpPr>
                  <a:spLocks/>
                </p:cNvSpPr>
                <p:nvPr/>
              </p:nvSpPr>
              <p:spPr bwMode="auto">
                <a:xfrm>
                  <a:off x="4253" y="714"/>
                  <a:ext cx="133" cy="113"/>
                </a:xfrm>
                <a:custGeom>
                  <a:avLst/>
                  <a:gdLst>
                    <a:gd name="T0" fmla="*/ 676 w 59"/>
                    <a:gd name="T1" fmla="*/ 576 h 50"/>
                    <a:gd name="T2" fmla="*/ 676 w 59"/>
                    <a:gd name="T3" fmla="*/ 11 h 50"/>
                    <a:gd name="T4" fmla="*/ 676 w 59"/>
                    <a:gd name="T5" fmla="*/ 11 h 50"/>
                    <a:gd name="T6" fmla="*/ 345 w 59"/>
                    <a:gd name="T7" fmla="*/ 0 h 50"/>
                    <a:gd name="T8" fmla="*/ 0 w 59"/>
                    <a:gd name="T9" fmla="*/ 11 h 50"/>
                    <a:gd name="T10" fmla="*/ 0 w 59"/>
                    <a:gd name="T11" fmla="*/ 11 h 50"/>
                    <a:gd name="T12" fmla="*/ 0 w 59"/>
                    <a:gd name="T13" fmla="*/ 450 h 50"/>
                    <a:gd name="T14" fmla="*/ 676 w 59"/>
                    <a:gd name="T15" fmla="*/ 576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9" h="50">
                      <a:moveTo>
                        <a:pt x="59" y="5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1" y="1"/>
                        <a:pt x="41" y="0"/>
                        <a:pt x="30" y="0"/>
                      </a:cubicBezTo>
                      <a:cubicBezTo>
                        <a:pt x="18" y="0"/>
                        <a:pt x="8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3" y="43"/>
                        <a:pt x="45" y="47"/>
                        <a:pt x="59" y="5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3" name="Freeform 335"/>
                <p:cNvSpPr>
                  <a:spLocks/>
                </p:cNvSpPr>
                <p:nvPr/>
              </p:nvSpPr>
              <p:spPr bwMode="auto">
                <a:xfrm>
                  <a:off x="4217" y="707"/>
                  <a:ext cx="205" cy="18"/>
                </a:xfrm>
                <a:custGeom>
                  <a:avLst/>
                  <a:gdLst>
                    <a:gd name="T0" fmla="*/ 527 w 91"/>
                    <a:gd name="T1" fmla="*/ 0 h 8"/>
                    <a:gd name="T2" fmla="*/ 0 w 91"/>
                    <a:gd name="T3" fmla="*/ 45 h 8"/>
                    <a:gd name="T4" fmla="*/ 182 w 91"/>
                    <a:gd name="T5" fmla="*/ 92 h 8"/>
                    <a:gd name="T6" fmla="*/ 182 w 91"/>
                    <a:gd name="T7" fmla="*/ 45 h 8"/>
                    <a:gd name="T8" fmla="*/ 182 w 91"/>
                    <a:gd name="T9" fmla="*/ 45 h 8"/>
                    <a:gd name="T10" fmla="*/ 527 w 91"/>
                    <a:gd name="T11" fmla="*/ 36 h 8"/>
                    <a:gd name="T12" fmla="*/ 858 w 91"/>
                    <a:gd name="T13" fmla="*/ 45 h 8"/>
                    <a:gd name="T14" fmla="*/ 858 w 91"/>
                    <a:gd name="T15" fmla="*/ 45 h 8"/>
                    <a:gd name="T16" fmla="*/ 858 w 91"/>
                    <a:gd name="T17" fmla="*/ 92 h 8"/>
                    <a:gd name="T18" fmla="*/ 1041 w 91"/>
                    <a:gd name="T19" fmla="*/ 45 h 8"/>
                    <a:gd name="T20" fmla="*/ 527 w 91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1" h="8">
                      <a:moveTo>
                        <a:pt x="46" y="0"/>
                      </a:moveTo>
                      <a:cubicBezTo>
                        <a:pt x="21" y="0"/>
                        <a:pt x="0" y="2"/>
                        <a:pt x="0" y="4"/>
                      </a:cubicBezTo>
                      <a:cubicBezTo>
                        <a:pt x="0" y="6"/>
                        <a:pt x="6" y="7"/>
                        <a:pt x="16" y="8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24" y="4"/>
                        <a:pt x="34" y="3"/>
                        <a:pt x="46" y="3"/>
                      </a:cubicBezTo>
                      <a:cubicBezTo>
                        <a:pt x="57" y="3"/>
                        <a:pt x="67" y="4"/>
                        <a:pt x="75" y="4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85" y="7"/>
                        <a:pt x="91" y="6"/>
                        <a:pt x="91" y="4"/>
                      </a:cubicBezTo>
                      <a:cubicBezTo>
                        <a:pt x="91" y="2"/>
                        <a:pt x="71" y="0"/>
                        <a:pt x="46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4" name="Freeform 336"/>
                <p:cNvSpPr>
                  <a:spLocks/>
                </p:cNvSpPr>
                <p:nvPr/>
              </p:nvSpPr>
              <p:spPr bwMode="auto">
                <a:xfrm>
                  <a:off x="4181" y="2235"/>
                  <a:ext cx="261" cy="867"/>
                </a:xfrm>
                <a:custGeom>
                  <a:avLst/>
                  <a:gdLst>
                    <a:gd name="T0" fmla="*/ 1321 w 116"/>
                    <a:gd name="T1" fmla="*/ 4261 h 385"/>
                    <a:gd name="T2" fmla="*/ 1049 w 116"/>
                    <a:gd name="T3" fmla="*/ 4396 h 385"/>
                    <a:gd name="T4" fmla="*/ 263 w 116"/>
                    <a:gd name="T5" fmla="*/ 4396 h 385"/>
                    <a:gd name="T6" fmla="*/ 0 w 116"/>
                    <a:gd name="T7" fmla="*/ 4261 h 385"/>
                    <a:gd name="T8" fmla="*/ 0 w 116"/>
                    <a:gd name="T9" fmla="*/ 146 h 385"/>
                    <a:gd name="T10" fmla="*/ 263 w 116"/>
                    <a:gd name="T11" fmla="*/ 0 h 385"/>
                    <a:gd name="T12" fmla="*/ 1049 w 116"/>
                    <a:gd name="T13" fmla="*/ 0 h 385"/>
                    <a:gd name="T14" fmla="*/ 1321 w 116"/>
                    <a:gd name="T15" fmla="*/ 146 h 385"/>
                    <a:gd name="T16" fmla="*/ 1321 w 116"/>
                    <a:gd name="T17" fmla="*/ 4261 h 3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6" h="385">
                      <a:moveTo>
                        <a:pt x="116" y="373"/>
                      </a:moveTo>
                      <a:cubicBezTo>
                        <a:pt x="116" y="385"/>
                        <a:pt x="105" y="385"/>
                        <a:pt x="92" y="385"/>
                      </a:cubicBezTo>
                      <a:cubicBezTo>
                        <a:pt x="23" y="385"/>
                        <a:pt x="23" y="385"/>
                        <a:pt x="23" y="385"/>
                      </a:cubicBezTo>
                      <a:cubicBezTo>
                        <a:pt x="10" y="385"/>
                        <a:pt x="0" y="385"/>
                        <a:pt x="0" y="37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"/>
                        <a:pt x="10" y="0"/>
                        <a:pt x="23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105" y="0"/>
                        <a:pt x="116" y="1"/>
                        <a:pt x="116" y="13"/>
                      </a:cubicBezTo>
                      <a:lnTo>
                        <a:pt x="116" y="373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5" name="Freeform 337"/>
                <p:cNvSpPr>
                  <a:spLocks/>
                </p:cNvSpPr>
                <p:nvPr/>
              </p:nvSpPr>
              <p:spPr bwMode="auto">
                <a:xfrm>
                  <a:off x="3833" y="3115"/>
                  <a:ext cx="92" cy="27"/>
                </a:xfrm>
                <a:custGeom>
                  <a:avLst/>
                  <a:gdLst>
                    <a:gd name="T0" fmla="*/ 462 w 41"/>
                    <a:gd name="T1" fmla="*/ 137 h 12"/>
                    <a:gd name="T2" fmla="*/ 0 w 41"/>
                    <a:gd name="T3" fmla="*/ 0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2">
                      <a:moveTo>
                        <a:pt x="41" y="12"/>
                      </a:moveTo>
                      <a:cubicBezTo>
                        <a:pt x="19" y="12"/>
                        <a:pt x="0" y="12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6" name="Freeform 338"/>
                <p:cNvSpPr>
                  <a:spLocks/>
                </p:cNvSpPr>
                <p:nvPr/>
              </p:nvSpPr>
              <p:spPr bwMode="auto">
                <a:xfrm>
                  <a:off x="4193" y="845"/>
                  <a:ext cx="407" cy="1397"/>
                </a:xfrm>
                <a:custGeom>
                  <a:avLst/>
                  <a:gdLst>
                    <a:gd name="T0" fmla="*/ 1968 w 181"/>
                    <a:gd name="T1" fmla="*/ 146 h 621"/>
                    <a:gd name="T2" fmla="*/ 1194 w 181"/>
                    <a:gd name="T3" fmla="*/ 0 h 621"/>
                    <a:gd name="T4" fmla="*/ 1203 w 181"/>
                    <a:gd name="T5" fmla="*/ 45 h 621"/>
                    <a:gd name="T6" fmla="*/ 1203 w 181"/>
                    <a:gd name="T7" fmla="*/ 6504 h 621"/>
                    <a:gd name="T8" fmla="*/ 0 w 181"/>
                    <a:gd name="T9" fmla="*/ 6504 h 621"/>
                    <a:gd name="T10" fmla="*/ 0 w 181"/>
                    <a:gd name="T11" fmla="*/ 7070 h 621"/>
                    <a:gd name="T12" fmla="*/ 202 w 181"/>
                    <a:gd name="T13" fmla="*/ 7034 h 621"/>
                    <a:gd name="T14" fmla="*/ 992 w 181"/>
                    <a:gd name="T15" fmla="*/ 7034 h 621"/>
                    <a:gd name="T16" fmla="*/ 1203 w 181"/>
                    <a:gd name="T17" fmla="*/ 7070 h 621"/>
                    <a:gd name="T18" fmla="*/ 1203 w 181"/>
                    <a:gd name="T19" fmla="*/ 6706 h 621"/>
                    <a:gd name="T20" fmla="*/ 1248 w 181"/>
                    <a:gd name="T21" fmla="*/ 6650 h 621"/>
                    <a:gd name="T22" fmla="*/ 1511 w 181"/>
                    <a:gd name="T23" fmla="*/ 6650 h 621"/>
                    <a:gd name="T24" fmla="*/ 1603 w 181"/>
                    <a:gd name="T25" fmla="*/ 6578 h 621"/>
                    <a:gd name="T26" fmla="*/ 1603 w 181"/>
                    <a:gd name="T27" fmla="*/ 6249 h 621"/>
                    <a:gd name="T28" fmla="*/ 1648 w 181"/>
                    <a:gd name="T29" fmla="*/ 6204 h 621"/>
                    <a:gd name="T30" fmla="*/ 1648 w 181"/>
                    <a:gd name="T31" fmla="*/ 1968 h 621"/>
                    <a:gd name="T32" fmla="*/ 1729 w 181"/>
                    <a:gd name="T33" fmla="*/ 1968 h 621"/>
                    <a:gd name="T34" fmla="*/ 1794 w 181"/>
                    <a:gd name="T35" fmla="*/ 1887 h 621"/>
                    <a:gd name="T36" fmla="*/ 1794 w 181"/>
                    <a:gd name="T37" fmla="*/ 886 h 621"/>
                    <a:gd name="T38" fmla="*/ 2057 w 181"/>
                    <a:gd name="T39" fmla="*/ 454 h 621"/>
                    <a:gd name="T40" fmla="*/ 2057 w 181"/>
                    <a:gd name="T41" fmla="*/ 263 h 621"/>
                    <a:gd name="T42" fmla="*/ 1968 w 181"/>
                    <a:gd name="T43" fmla="*/ 146 h 6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1" h="621">
                      <a:moveTo>
                        <a:pt x="173" y="13"/>
                      </a:moveTo>
                      <a:cubicBezTo>
                        <a:pt x="173" y="13"/>
                        <a:pt x="140" y="7"/>
                        <a:pt x="105" y="0"/>
                      </a:cubicBezTo>
                      <a:cubicBezTo>
                        <a:pt x="106" y="1"/>
                        <a:pt x="106" y="3"/>
                        <a:pt x="106" y="4"/>
                      </a:cubicBezTo>
                      <a:cubicBezTo>
                        <a:pt x="106" y="571"/>
                        <a:pt x="106" y="571"/>
                        <a:pt x="106" y="571"/>
                      </a:cubicBezTo>
                      <a:cubicBezTo>
                        <a:pt x="0" y="571"/>
                        <a:pt x="0" y="571"/>
                        <a:pt x="0" y="571"/>
                      </a:cubicBezTo>
                      <a:cubicBezTo>
                        <a:pt x="0" y="621"/>
                        <a:pt x="0" y="621"/>
                        <a:pt x="0" y="621"/>
                      </a:cubicBezTo>
                      <a:cubicBezTo>
                        <a:pt x="4" y="618"/>
                        <a:pt x="11" y="618"/>
                        <a:pt x="18" y="618"/>
                      </a:cubicBezTo>
                      <a:cubicBezTo>
                        <a:pt x="87" y="618"/>
                        <a:pt x="87" y="618"/>
                        <a:pt x="87" y="618"/>
                      </a:cubicBezTo>
                      <a:cubicBezTo>
                        <a:pt x="95" y="618"/>
                        <a:pt x="101" y="618"/>
                        <a:pt x="106" y="621"/>
                      </a:cubicBezTo>
                      <a:cubicBezTo>
                        <a:pt x="106" y="589"/>
                        <a:pt x="106" y="589"/>
                        <a:pt x="106" y="589"/>
                      </a:cubicBezTo>
                      <a:cubicBezTo>
                        <a:pt x="106" y="585"/>
                        <a:pt x="107" y="584"/>
                        <a:pt x="110" y="584"/>
                      </a:cubicBezTo>
                      <a:cubicBezTo>
                        <a:pt x="113" y="584"/>
                        <a:pt x="128" y="584"/>
                        <a:pt x="133" y="584"/>
                      </a:cubicBezTo>
                      <a:cubicBezTo>
                        <a:pt x="138" y="584"/>
                        <a:pt x="141" y="582"/>
                        <a:pt x="141" y="578"/>
                      </a:cubicBezTo>
                      <a:cubicBezTo>
                        <a:pt x="141" y="569"/>
                        <a:pt x="141" y="549"/>
                        <a:pt x="141" y="549"/>
                      </a:cubicBezTo>
                      <a:cubicBezTo>
                        <a:pt x="143" y="549"/>
                        <a:pt x="145" y="550"/>
                        <a:pt x="145" y="545"/>
                      </a:cubicBezTo>
                      <a:cubicBezTo>
                        <a:pt x="145" y="173"/>
                        <a:pt x="145" y="173"/>
                        <a:pt x="145" y="173"/>
                      </a:cubicBezTo>
                      <a:cubicBezTo>
                        <a:pt x="145" y="173"/>
                        <a:pt x="148" y="173"/>
                        <a:pt x="152" y="173"/>
                      </a:cubicBezTo>
                      <a:cubicBezTo>
                        <a:pt x="156" y="173"/>
                        <a:pt x="158" y="171"/>
                        <a:pt x="158" y="166"/>
                      </a:cubicBezTo>
                      <a:cubicBezTo>
                        <a:pt x="158" y="166"/>
                        <a:pt x="158" y="88"/>
                        <a:pt x="158" y="78"/>
                      </a:cubicBezTo>
                      <a:cubicBezTo>
                        <a:pt x="158" y="68"/>
                        <a:pt x="181" y="47"/>
                        <a:pt x="181" y="40"/>
                      </a:cubicBezTo>
                      <a:cubicBezTo>
                        <a:pt x="181" y="32"/>
                        <a:pt x="181" y="23"/>
                        <a:pt x="181" y="23"/>
                      </a:cubicBezTo>
                      <a:cubicBezTo>
                        <a:pt x="181" y="15"/>
                        <a:pt x="173" y="13"/>
                        <a:pt x="173" y="13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7" name="Freeform 339"/>
                <p:cNvSpPr>
                  <a:spLocks/>
                </p:cNvSpPr>
                <p:nvPr/>
              </p:nvSpPr>
              <p:spPr bwMode="auto">
                <a:xfrm>
                  <a:off x="4449" y="2287"/>
                  <a:ext cx="376" cy="804"/>
                </a:xfrm>
                <a:custGeom>
                  <a:avLst/>
                  <a:gdLst>
                    <a:gd name="T0" fmla="*/ 1907 w 167"/>
                    <a:gd name="T1" fmla="*/ 3930 h 357"/>
                    <a:gd name="T2" fmla="*/ 1632 w 167"/>
                    <a:gd name="T3" fmla="*/ 4079 h 357"/>
                    <a:gd name="T4" fmla="*/ 263 w 167"/>
                    <a:gd name="T5" fmla="*/ 4079 h 357"/>
                    <a:gd name="T6" fmla="*/ 0 w 167"/>
                    <a:gd name="T7" fmla="*/ 3930 h 357"/>
                    <a:gd name="T8" fmla="*/ 0 w 167"/>
                    <a:gd name="T9" fmla="*/ 137 h 357"/>
                    <a:gd name="T10" fmla="*/ 263 w 167"/>
                    <a:gd name="T11" fmla="*/ 0 h 357"/>
                    <a:gd name="T12" fmla="*/ 1632 w 167"/>
                    <a:gd name="T13" fmla="*/ 0 h 357"/>
                    <a:gd name="T14" fmla="*/ 1907 w 167"/>
                    <a:gd name="T15" fmla="*/ 275 h 357"/>
                    <a:gd name="T16" fmla="*/ 1907 w 167"/>
                    <a:gd name="T17" fmla="*/ 3930 h 3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7" h="357">
                      <a:moveTo>
                        <a:pt x="167" y="344"/>
                      </a:moveTo>
                      <a:cubicBezTo>
                        <a:pt x="167" y="356"/>
                        <a:pt x="156" y="357"/>
                        <a:pt x="143" y="357"/>
                      </a:cubicBezTo>
                      <a:cubicBezTo>
                        <a:pt x="23" y="357"/>
                        <a:pt x="23" y="357"/>
                        <a:pt x="23" y="357"/>
                      </a:cubicBezTo>
                      <a:cubicBezTo>
                        <a:pt x="10" y="357"/>
                        <a:pt x="0" y="356"/>
                        <a:pt x="0" y="34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"/>
                        <a:pt x="10" y="0"/>
                        <a:pt x="23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56" y="0"/>
                        <a:pt x="167" y="9"/>
                        <a:pt x="167" y="24"/>
                      </a:cubicBezTo>
                      <a:lnTo>
                        <a:pt x="167" y="34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268" name="Freeform 340"/>
                <p:cNvSpPr>
                  <a:spLocks/>
                </p:cNvSpPr>
                <p:nvPr/>
              </p:nvSpPr>
              <p:spPr bwMode="auto">
                <a:xfrm>
                  <a:off x="3797" y="2287"/>
                  <a:ext cx="378" cy="804"/>
                </a:xfrm>
                <a:custGeom>
                  <a:avLst/>
                  <a:gdLst>
                    <a:gd name="T0" fmla="*/ 1915 w 168"/>
                    <a:gd name="T1" fmla="*/ 3930 h 357"/>
                    <a:gd name="T2" fmla="*/ 1640 w 168"/>
                    <a:gd name="T3" fmla="*/ 4079 h 357"/>
                    <a:gd name="T4" fmla="*/ 275 w 168"/>
                    <a:gd name="T5" fmla="*/ 4079 h 357"/>
                    <a:gd name="T6" fmla="*/ 0 w 168"/>
                    <a:gd name="T7" fmla="*/ 3930 h 357"/>
                    <a:gd name="T8" fmla="*/ 0 w 168"/>
                    <a:gd name="T9" fmla="*/ 275 h 357"/>
                    <a:gd name="T10" fmla="*/ 275 w 168"/>
                    <a:gd name="T11" fmla="*/ 0 h 357"/>
                    <a:gd name="T12" fmla="*/ 1640 w 168"/>
                    <a:gd name="T13" fmla="*/ 0 h 357"/>
                    <a:gd name="T14" fmla="*/ 1915 w 168"/>
                    <a:gd name="T15" fmla="*/ 137 h 357"/>
                    <a:gd name="T16" fmla="*/ 1915 w 168"/>
                    <a:gd name="T17" fmla="*/ 3930 h 3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8" h="357">
                      <a:moveTo>
                        <a:pt x="168" y="344"/>
                      </a:moveTo>
                      <a:cubicBezTo>
                        <a:pt x="168" y="356"/>
                        <a:pt x="157" y="357"/>
                        <a:pt x="144" y="357"/>
                      </a:cubicBezTo>
                      <a:cubicBezTo>
                        <a:pt x="24" y="357"/>
                        <a:pt x="24" y="357"/>
                        <a:pt x="24" y="357"/>
                      </a:cubicBezTo>
                      <a:cubicBezTo>
                        <a:pt x="11" y="357"/>
                        <a:pt x="0" y="356"/>
                        <a:pt x="0" y="34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8"/>
                        <a:pt x="11" y="0"/>
                        <a:pt x="24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57" y="0"/>
                        <a:pt x="168" y="1"/>
                        <a:pt x="168" y="12"/>
                      </a:cubicBezTo>
                      <a:lnTo>
                        <a:pt x="168" y="34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sp>
            <p:nvSpPr>
              <p:cNvPr id="20" name="Line 341"/>
              <p:cNvSpPr>
                <a:spLocks noChangeShapeType="1"/>
              </p:cNvSpPr>
              <p:nvPr/>
            </p:nvSpPr>
            <p:spPr bwMode="auto">
              <a:xfrm flipH="1">
                <a:off x="4433" y="2080"/>
                <a:ext cx="77" cy="1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" name="Line 342"/>
              <p:cNvSpPr>
                <a:spLocks noChangeShapeType="1"/>
              </p:cNvSpPr>
              <p:nvPr/>
            </p:nvSpPr>
            <p:spPr bwMode="auto">
              <a:xfrm flipH="1">
                <a:off x="4431" y="1234"/>
                <a:ext cx="88" cy="1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" name="Freeform 343"/>
              <p:cNvSpPr>
                <a:spLocks/>
              </p:cNvSpPr>
              <p:nvPr/>
            </p:nvSpPr>
            <p:spPr bwMode="auto">
              <a:xfrm>
                <a:off x="3889" y="3142"/>
                <a:ext cx="76" cy="30"/>
              </a:xfrm>
              <a:custGeom>
                <a:avLst/>
                <a:gdLst>
                  <a:gd name="T0" fmla="*/ 380 w 34"/>
                  <a:gd name="T1" fmla="*/ 159 h 13"/>
                  <a:gd name="T2" fmla="*/ 380 w 34"/>
                  <a:gd name="T3" fmla="*/ 0 h 13"/>
                  <a:gd name="T4" fmla="*/ 179 w 34"/>
                  <a:gd name="T5" fmla="*/ 0 h 13"/>
                  <a:gd name="T6" fmla="*/ 0 w 34"/>
                  <a:gd name="T7" fmla="*/ 0 h 13"/>
                  <a:gd name="T8" fmla="*/ 0 w 34"/>
                  <a:gd name="T9" fmla="*/ 15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34" y="13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5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" name="Freeform 344"/>
              <p:cNvSpPr>
                <a:spLocks/>
              </p:cNvSpPr>
              <p:nvPr/>
            </p:nvSpPr>
            <p:spPr bwMode="auto">
              <a:xfrm>
                <a:off x="3889" y="3172"/>
                <a:ext cx="76" cy="67"/>
              </a:xfrm>
              <a:custGeom>
                <a:avLst/>
                <a:gdLst>
                  <a:gd name="T0" fmla="*/ 0 w 34"/>
                  <a:gd name="T1" fmla="*/ 0 h 30"/>
                  <a:gd name="T2" fmla="*/ 0 w 34"/>
                  <a:gd name="T3" fmla="*/ 226 h 30"/>
                  <a:gd name="T4" fmla="*/ 110 w 34"/>
                  <a:gd name="T5" fmla="*/ 335 h 30"/>
                  <a:gd name="T6" fmla="*/ 270 w 34"/>
                  <a:gd name="T7" fmla="*/ 335 h 30"/>
                  <a:gd name="T8" fmla="*/ 380 w 34"/>
                  <a:gd name="T9" fmla="*/ 226 h 30"/>
                  <a:gd name="T10" fmla="*/ 380 w 3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30" y="30"/>
                      <a:pt x="34" y="25"/>
                      <a:pt x="34" y="2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" name="Freeform 345"/>
              <p:cNvSpPr>
                <a:spLocks/>
              </p:cNvSpPr>
              <p:nvPr/>
            </p:nvSpPr>
            <p:spPr bwMode="auto">
              <a:xfrm>
                <a:off x="3999" y="3142"/>
                <a:ext cx="77" cy="32"/>
              </a:xfrm>
              <a:custGeom>
                <a:avLst/>
                <a:gdLst>
                  <a:gd name="T0" fmla="*/ 77 w 77"/>
                  <a:gd name="T1" fmla="*/ 32 h 32"/>
                  <a:gd name="T2" fmla="*/ 77 w 77"/>
                  <a:gd name="T3" fmla="*/ 0 h 32"/>
                  <a:gd name="T4" fmla="*/ 0 w 77"/>
                  <a:gd name="T5" fmla="*/ 0 h 32"/>
                  <a:gd name="T6" fmla="*/ 0 w 77"/>
                  <a:gd name="T7" fmla="*/ 3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32">
                    <a:moveTo>
                      <a:pt x="77" y="32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" name="Freeform 346"/>
              <p:cNvSpPr>
                <a:spLocks/>
              </p:cNvSpPr>
              <p:nvPr/>
            </p:nvSpPr>
            <p:spPr bwMode="auto">
              <a:xfrm>
                <a:off x="3999" y="3172"/>
                <a:ext cx="77" cy="67"/>
              </a:xfrm>
              <a:custGeom>
                <a:avLst/>
                <a:gdLst>
                  <a:gd name="T0" fmla="*/ 0 w 34"/>
                  <a:gd name="T1" fmla="*/ 0 h 30"/>
                  <a:gd name="T2" fmla="*/ 0 w 34"/>
                  <a:gd name="T3" fmla="*/ 226 h 30"/>
                  <a:gd name="T4" fmla="*/ 102 w 34"/>
                  <a:gd name="T5" fmla="*/ 335 h 30"/>
                  <a:gd name="T6" fmla="*/ 276 w 34"/>
                  <a:gd name="T7" fmla="*/ 335 h 30"/>
                  <a:gd name="T8" fmla="*/ 394 w 34"/>
                  <a:gd name="T9" fmla="*/ 226 h 30"/>
                  <a:gd name="T10" fmla="*/ 394 w 34"/>
                  <a:gd name="T11" fmla="*/ 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4" y="30"/>
                      <a:pt x="9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30"/>
                      <a:pt x="34" y="25"/>
                      <a:pt x="34" y="20"/>
                    </a:cubicBezTo>
                    <a:cubicBezTo>
                      <a:pt x="34" y="1"/>
                      <a:pt x="34" y="1"/>
                      <a:pt x="34" y="1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" name="Freeform 347"/>
              <p:cNvSpPr>
                <a:spLocks/>
              </p:cNvSpPr>
              <p:nvPr/>
            </p:nvSpPr>
            <p:spPr bwMode="auto">
              <a:xfrm>
                <a:off x="4109" y="3142"/>
                <a:ext cx="75" cy="30"/>
              </a:xfrm>
              <a:custGeom>
                <a:avLst/>
                <a:gdLst>
                  <a:gd name="T0" fmla="*/ 75 w 75"/>
                  <a:gd name="T1" fmla="*/ 27 h 30"/>
                  <a:gd name="T2" fmla="*/ 75 w 75"/>
                  <a:gd name="T3" fmla="*/ 0 h 30"/>
                  <a:gd name="T4" fmla="*/ 0 w 75"/>
                  <a:gd name="T5" fmla="*/ 0 h 30"/>
                  <a:gd name="T6" fmla="*/ 0 w 75"/>
                  <a:gd name="T7" fmla="*/ 3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30">
                    <a:moveTo>
                      <a:pt x="75" y="27"/>
                    </a:moveTo>
                    <a:lnTo>
                      <a:pt x="75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" name="Freeform 348"/>
              <p:cNvSpPr>
                <a:spLocks/>
              </p:cNvSpPr>
              <p:nvPr/>
            </p:nvSpPr>
            <p:spPr bwMode="auto">
              <a:xfrm>
                <a:off x="4109" y="3169"/>
                <a:ext cx="75" cy="70"/>
              </a:xfrm>
              <a:custGeom>
                <a:avLst/>
                <a:gdLst>
                  <a:gd name="T0" fmla="*/ 0 w 33"/>
                  <a:gd name="T1" fmla="*/ 11 h 31"/>
                  <a:gd name="T2" fmla="*/ 0 w 33"/>
                  <a:gd name="T3" fmla="*/ 239 h 31"/>
                  <a:gd name="T4" fmla="*/ 102 w 33"/>
                  <a:gd name="T5" fmla="*/ 357 h 31"/>
                  <a:gd name="T6" fmla="*/ 284 w 33"/>
                  <a:gd name="T7" fmla="*/ 357 h 31"/>
                  <a:gd name="T8" fmla="*/ 386 w 33"/>
                  <a:gd name="T9" fmla="*/ 239 h 31"/>
                  <a:gd name="T10" fmla="*/ 386 w 33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31">
                    <a:moveTo>
                      <a:pt x="0" y="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6"/>
                      <a:pt x="4" y="31"/>
                      <a:pt x="9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9" y="31"/>
                      <a:pt x="33" y="26"/>
                      <a:pt x="33" y="21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8" name="Freeform 349"/>
              <p:cNvSpPr>
                <a:spLocks/>
              </p:cNvSpPr>
              <p:nvPr/>
            </p:nvSpPr>
            <p:spPr bwMode="auto">
              <a:xfrm>
                <a:off x="4217" y="3142"/>
                <a:ext cx="77" cy="30"/>
              </a:xfrm>
              <a:custGeom>
                <a:avLst/>
                <a:gdLst>
                  <a:gd name="T0" fmla="*/ 77 w 77"/>
                  <a:gd name="T1" fmla="*/ 30 h 30"/>
                  <a:gd name="T2" fmla="*/ 77 w 77"/>
                  <a:gd name="T3" fmla="*/ 0 h 30"/>
                  <a:gd name="T4" fmla="*/ 0 w 77"/>
                  <a:gd name="T5" fmla="*/ 0 h 30"/>
                  <a:gd name="T6" fmla="*/ 0 w 77"/>
                  <a:gd name="T7" fmla="*/ 3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30">
                    <a:moveTo>
                      <a:pt x="77" y="30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9" name="Freeform 350"/>
              <p:cNvSpPr>
                <a:spLocks/>
              </p:cNvSpPr>
              <p:nvPr/>
            </p:nvSpPr>
            <p:spPr bwMode="auto">
              <a:xfrm>
                <a:off x="4217" y="3172"/>
                <a:ext cx="77" cy="67"/>
              </a:xfrm>
              <a:custGeom>
                <a:avLst/>
                <a:gdLst>
                  <a:gd name="T0" fmla="*/ 0 w 34"/>
                  <a:gd name="T1" fmla="*/ 0 h 30"/>
                  <a:gd name="T2" fmla="*/ 0 w 34"/>
                  <a:gd name="T3" fmla="*/ 226 h 30"/>
                  <a:gd name="T4" fmla="*/ 118 w 34"/>
                  <a:gd name="T5" fmla="*/ 335 h 30"/>
                  <a:gd name="T6" fmla="*/ 292 w 34"/>
                  <a:gd name="T7" fmla="*/ 335 h 30"/>
                  <a:gd name="T8" fmla="*/ 394 w 34"/>
                  <a:gd name="T9" fmla="*/ 226 h 30"/>
                  <a:gd name="T10" fmla="*/ 394 w 3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5" y="30"/>
                      <a:pt x="1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0" y="30"/>
                      <a:pt x="34" y="25"/>
                      <a:pt x="34" y="2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0" name="Freeform 351"/>
              <p:cNvSpPr>
                <a:spLocks/>
              </p:cNvSpPr>
              <p:nvPr/>
            </p:nvSpPr>
            <p:spPr bwMode="auto">
              <a:xfrm>
                <a:off x="4328" y="3142"/>
                <a:ext cx="76" cy="30"/>
              </a:xfrm>
              <a:custGeom>
                <a:avLst/>
                <a:gdLst>
                  <a:gd name="T0" fmla="*/ 76 w 76"/>
                  <a:gd name="T1" fmla="*/ 30 h 30"/>
                  <a:gd name="T2" fmla="*/ 76 w 76"/>
                  <a:gd name="T3" fmla="*/ 0 h 30"/>
                  <a:gd name="T4" fmla="*/ 0 w 76"/>
                  <a:gd name="T5" fmla="*/ 0 h 30"/>
                  <a:gd name="T6" fmla="*/ 0 w 76"/>
                  <a:gd name="T7" fmla="*/ 3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30">
                    <a:moveTo>
                      <a:pt x="76" y="30"/>
                    </a:moveTo>
                    <a:lnTo>
                      <a:pt x="76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1" name="Freeform 352"/>
              <p:cNvSpPr>
                <a:spLocks/>
              </p:cNvSpPr>
              <p:nvPr/>
            </p:nvSpPr>
            <p:spPr bwMode="auto">
              <a:xfrm>
                <a:off x="4328" y="3172"/>
                <a:ext cx="76" cy="67"/>
              </a:xfrm>
              <a:custGeom>
                <a:avLst/>
                <a:gdLst>
                  <a:gd name="T0" fmla="*/ 0 w 34"/>
                  <a:gd name="T1" fmla="*/ 0 h 30"/>
                  <a:gd name="T2" fmla="*/ 0 w 34"/>
                  <a:gd name="T3" fmla="*/ 226 h 30"/>
                  <a:gd name="T4" fmla="*/ 110 w 34"/>
                  <a:gd name="T5" fmla="*/ 335 h 30"/>
                  <a:gd name="T6" fmla="*/ 279 w 34"/>
                  <a:gd name="T7" fmla="*/ 335 h 30"/>
                  <a:gd name="T8" fmla="*/ 380 w 34"/>
                  <a:gd name="T9" fmla="*/ 226 h 30"/>
                  <a:gd name="T10" fmla="*/ 380 w 3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0" y="30"/>
                      <a:pt x="34" y="25"/>
                      <a:pt x="34" y="2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" name="Freeform 353"/>
              <p:cNvSpPr>
                <a:spLocks/>
              </p:cNvSpPr>
              <p:nvPr/>
            </p:nvSpPr>
            <p:spPr bwMode="auto">
              <a:xfrm>
                <a:off x="4438" y="3142"/>
                <a:ext cx="77" cy="30"/>
              </a:xfrm>
              <a:custGeom>
                <a:avLst/>
                <a:gdLst>
                  <a:gd name="T0" fmla="*/ 77 w 77"/>
                  <a:gd name="T1" fmla="*/ 27 h 30"/>
                  <a:gd name="T2" fmla="*/ 77 w 77"/>
                  <a:gd name="T3" fmla="*/ 0 h 30"/>
                  <a:gd name="T4" fmla="*/ 0 w 77"/>
                  <a:gd name="T5" fmla="*/ 0 h 30"/>
                  <a:gd name="T6" fmla="*/ 0 w 77"/>
                  <a:gd name="T7" fmla="*/ 3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30">
                    <a:moveTo>
                      <a:pt x="77" y="27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5" name="Freeform 354"/>
              <p:cNvSpPr>
                <a:spLocks/>
              </p:cNvSpPr>
              <p:nvPr/>
            </p:nvSpPr>
            <p:spPr bwMode="auto">
              <a:xfrm>
                <a:off x="4438" y="3169"/>
                <a:ext cx="77" cy="70"/>
              </a:xfrm>
              <a:custGeom>
                <a:avLst/>
                <a:gdLst>
                  <a:gd name="T0" fmla="*/ 0 w 34"/>
                  <a:gd name="T1" fmla="*/ 11 h 31"/>
                  <a:gd name="T2" fmla="*/ 0 w 34"/>
                  <a:gd name="T3" fmla="*/ 239 h 31"/>
                  <a:gd name="T4" fmla="*/ 102 w 34"/>
                  <a:gd name="T5" fmla="*/ 357 h 31"/>
                  <a:gd name="T6" fmla="*/ 276 w 34"/>
                  <a:gd name="T7" fmla="*/ 357 h 31"/>
                  <a:gd name="T8" fmla="*/ 394 w 34"/>
                  <a:gd name="T9" fmla="*/ 239 h 31"/>
                  <a:gd name="T10" fmla="*/ 394 w 34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1">
                    <a:moveTo>
                      <a:pt x="0" y="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6"/>
                      <a:pt x="4" y="31"/>
                      <a:pt x="9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30" y="31"/>
                      <a:pt x="34" y="26"/>
                      <a:pt x="34" y="2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" name="Freeform 355"/>
              <p:cNvSpPr>
                <a:spLocks/>
              </p:cNvSpPr>
              <p:nvPr/>
            </p:nvSpPr>
            <p:spPr bwMode="auto">
              <a:xfrm>
                <a:off x="4548" y="3142"/>
                <a:ext cx="75" cy="30"/>
              </a:xfrm>
              <a:custGeom>
                <a:avLst/>
                <a:gdLst>
                  <a:gd name="T0" fmla="*/ 75 w 75"/>
                  <a:gd name="T1" fmla="*/ 30 h 30"/>
                  <a:gd name="T2" fmla="*/ 75 w 75"/>
                  <a:gd name="T3" fmla="*/ 0 h 30"/>
                  <a:gd name="T4" fmla="*/ 0 w 75"/>
                  <a:gd name="T5" fmla="*/ 0 h 30"/>
                  <a:gd name="T6" fmla="*/ 0 w 75"/>
                  <a:gd name="T7" fmla="*/ 3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30">
                    <a:moveTo>
                      <a:pt x="75" y="30"/>
                    </a:moveTo>
                    <a:lnTo>
                      <a:pt x="75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7" name="Freeform 356"/>
              <p:cNvSpPr>
                <a:spLocks/>
              </p:cNvSpPr>
              <p:nvPr/>
            </p:nvSpPr>
            <p:spPr bwMode="auto">
              <a:xfrm>
                <a:off x="4548" y="3172"/>
                <a:ext cx="75" cy="67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226 h 30"/>
                  <a:gd name="T4" fmla="*/ 102 w 33"/>
                  <a:gd name="T5" fmla="*/ 335 h 30"/>
                  <a:gd name="T6" fmla="*/ 284 w 33"/>
                  <a:gd name="T7" fmla="*/ 335 h 30"/>
                  <a:gd name="T8" fmla="*/ 386 w 33"/>
                  <a:gd name="T9" fmla="*/ 226 h 30"/>
                  <a:gd name="T10" fmla="*/ 386 w 33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4" y="30"/>
                      <a:pt x="9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30"/>
                      <a:pt x="33" y="25"/>
                      <a:pt x="33" y="2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8" name="Freeform 357"/>
              <p:cNvSpPr>
                <a:spLocks/>
              </p:cNvSpPr>
              <p:nvPr/>
            </p:nvSpPr>
            <p:spPr bwMode="auto">
              <a:xfrm>
                <a:off x="4656" y="3142"/>
                <a:ext cx="77" cy="32"/>
              </a:xfrm>
              <a:custGeom>
                <a:avLst/>
                <a:gdLst>
                  <a:gd name="T0" fmla="*/ 394 w 34"/>
                  <a:gd name="T1" fmla="*/ 158 h 14"/>
                  <a:gd name="T2" fmla="*/ 394 w 34"/>
                  <a:gd name="T3" fmla="*/ 0 h 14"/>
                  <a:gd name="T4" fmla="*/ 186 w 34"/>
                  <a:gd name="T5" fmla="*/ 0 h 14"/>
                  <a:gd name="T6" fmla="*/ 0 w 34"/>
                  <a:gd name="T7" fmla="*/ 0 h 14"/>
                  <a:gd name="T8" fmla="*/ 0 w 34"/>
                  <a:gd name="T9" fmla="*/ 16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4" y="13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9" name="Freeform 358"/>
              <p:cNvSpPr>
                <a:spLocks/>
              </p:cNvSpPr>
              <p:nvPr/>
            </p:nvSpPr>
            <p:spPr bwMode="auto">
              <a:xfrm>
                <a:off x="4656" y="3172"/>
                <a:ext cx="77" cy="67"/>
              </a:xfrm>
              <a:custGeom>
                <a:avLst/>
                <a:gdLst>
                  <a:gd name="T0" fmla="*/ 0 w 34"/>
                  <a:gd name="T1" fmla="*/ 9 h 30"/>
                  <a:gd name="T2" fmla="*/ 0 w 34"/>
                  <a:gd name="T3" fmla="*/ 226 h 30"/>
                  <a:gd name="T4" fmla="*/ 118 w 34"/>
                  <a:gd name="T5" fmla="*/ 335 h 30"/>
                  <a:gd name="T6" fmla="*/ 292 w 34"/>
                  <a:gd name="T7" fmla="*/ 335 h 30"/>
                  <a:gd name="T8" fmla="*/ 394 w 34"/>
                  <a:gd name="T9" fmla="*/ 226 h 30"/>
                  <a:gd name="T10" fmla="*/ 394 w 3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0" y="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5" y="30"/>
                      <a:pt x="1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0" y="30"/>
                      <a:pt x="34" y="25"/>
                      <a:pt x="34" y="2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0" name="Freeform 359"/>
              <p:cNvSpPr>
                <a:spLocks/>
              </p:cNvSpPr>
              <p:nvPr/>
            </p:nvSpPr>
            <p:spPr bwMode="auto">
              <a:xfrm>
                <a:off x="3896" y="3250"/>
                <a:ext cx="63" cy="493"/>
              </a:xfrm>
              <a:custGeom>
                <a:avLst/>
                <a:gdLst>
                  <a:gd name="T0" fmla="*/ 0 w 63"/>
                  <a:gd name="T1" fmla="*/ 304 h 493"/>
                  <a:gd name="T2" fmla="*/ 24 w 63"/>
                  <a:gd name="T3" fmla="*/ 493 h 493"/>
                  <a:gd name="T4" fmla="*/ 38 w 63"/>
                  <a:gd name="T5" fmla="*/ 493 h 493"/>
                  <a:gd name="T6" fmla="*/ 63 w 63"/>
                  <a:gd name="T7" fmla="*/ 304 h 493"/>
                  <a:gd name="T8" fmla="*/ 63 w 63"/>
                  <a:gd name="T9" fmla="*/ 0 h 493"/>
                  <a:gd name="T10" fmla="*/ 0 w 63"/>
                  <a:gd name="T11" fmla="*/ 0 h 493"/>
                  <a:gd name="T12" fmla="*/ 0 w 63"/>
                  <a:gd name="T13" fmla="*/ 304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93">
                    <a:moveTo>
                      <a:pt x="0" y="304"/>
                    </a:moveTo>
                    <a:lnTo>
                      <a:pt x="24" y="493"/>
                    </a:lnTo>
                    <a:lnTo>
                      <a:pt x="38" y="493"/>
                    </a:lnTo>
                    <a:lnTo>
                      <a:pt x="63" y="304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" name="Freeform 360"/>
              <p:cNvSpPr>
                <a:spLocks/>
              </p:cNvSpPr>
              <p:nvPr/>
            </p:nvSpPr>
            <p:spPr bwMode="auto">
              <a:xfrm>
                <a:off x="4004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" name="Freeform 361"/>
              <p:cNvSpPr>
                <a:spLocks/>
              </p:cNvSpPr>
              <p:nvPr/>
            </p:nvSpPr>
            <p:spPr bwMode="auto">
              <a:xfrm>
                <a:off x="4114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3" name="Freeform 362"/>
              <p:cNvSpPr>
                <a:spLocks/>
              </p:cNvSpPr>
              <p:nvPr/>
            </p:nvSpPr>
            <p:spPr bwMode="auto">
              <a:xfrm>
                <a:off x="4224" y="3250"/>
                <a:ext cx="65" cy="493"/>
              </a:xfrm>
              <a:custGeom>
                <a:avLst/>
                <a:gdLst>
                  <a:gd name="T0" fmla="*/ 25 w 65"/>
                  <a:gd name="T1" fmla="*/ 493 h 493"/>
                  <a:gd name="T2" fmla="*/ 38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5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5" y="493"/>
                    </a:moveTo>
                    <a:lnTo>
                      <a:pt x="38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5" y="49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4" name="Freeform 363"/>
              <p:cNvSpPr>
                <a:spLocks/>
              </p:cNvSpPr>
              <p:nvPr/>
            </p:nvSpPr>
            <p:spPr bwMode="auto">
              <a:xfrm>
                <a:off x="4334" y="3250"/>
                <a:ext cx="63" cy="493"/>
              </a:xfrm>
              <a:custGeom>
                <a:avLst/>
                <a:gdLst>
                  <a:gd name="T0" fmla="*/ 25 w 63"/>
                  <a:gd name="T1" fmla="*/ 493 h 493"/>
                  <a:gd name="T2" fmla="*/ 39 w 63"/>
                  <a:gd name="T3" fmla="*/ 493 h 493"/>
                  <a:gd name="T4" fmla="*/ 63 w 63"/>
                  <a:gd name="T5" fmla="*/ 304 h 493"/>
                  <a:gd name="T6" fmla="*/ 63 w 63"/>
                  <a:gd name="T7" fmla="*/ 0 h 493"/>
                  <a:gd name="T8" fmla="*/ 0 w 63"/>
                  <a:gd name="T9" fmla="*/ 0 h 493"/>
                  <a:gd name="T10" fmla="*/ 0 w 63"/>
                  <a:gd name="T11" fmla="*/ 304 h 493"/>
                  <a:gd name="T12" fmla="*/ 25 w 63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93">
                    <a:moveTo>
                      <a:pt x="25" y="493"/>
                    </a:moveTo>
                    <a:lnTo>
                      <a:pt x="39" y="493"/>
                    </a:lnTo>
                    <a:lnTo>
                      <a:pt x="63" y="304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5" y="49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5" name="Freeform 364"/>
              <p:cNvSpPr>
                <a:spLocks/>
              </p:cNvSpPr>
              <p:nvPr/>
            </p:nvSpPr>
            <p:spPr bwMode="auto">
              <a:xfrm>
                <a:off x="4442" y="3250"/>
                <a:ext cx="66" cy="493"/>
              </a:xfrm>
              <a:custGeom>
                <a:avLst/>
                <a:gdLst>
                  <a:gd name="T0" fmla="*/ 27 w 66"/>
                  <a:gd name="T1" fmla="*/ 493 h 493"/>
                  <a:gd name="T2" fmla="*/ 41 w 66"/>
                  <a:gd name="T3" fmla="*/ 493 h 493"/>
                  <a:gd name="T4" fmla="*/ 66 w 66"/>
                  <a:gd name="T5" fmla="*/ 304 h 493"/>
                  <a:gd name="T6" fmla="*/ 66 w 66"/>
                  <a:gd name="T7" fmla="*/ 0 h 493"/>
                  <a:gd name="T8" fmla="*/ 0 w 66"/>
                  <a:gd name="T9" fmla="*/ 0 h 493"/>
                  <a:gd name="T10" fmla="*/ 0 w 66"/>
                  <a:gd name="T11" fmla="*/ 304 h 493"/>
                  <a:gd name="T12" fmla="*/ 27 w 66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93">
                    <a:moveTo>
                      <a:pt x="27" y="493"/>
                    </a:moveTo>
                    <a:lnTo>
                      <a:pt x="41" y="493"/>
                    </a:lnTo>
                    <a:lnTo>
                      <a:pt x="66" y="304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6" name="Freeform 365"/>
              <p:cNvSpPr>
                <a:spLocks/>
              </p:cNvSpPr>
              <p:nvPr/>
            </p:nvSpPr>
            <p:spPr bwMode="auto">
              <a:xfrm>
                <a:off x="4553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7" name="Freeform 366"/>
              <p:cNvSpPr>
                <a:spLocks/>
              </p:cNvSpPr>
              <p:nvPr/>
            </p:nvSpPr>
            <p:spPr bwMode="auto">
              <a:xfrm>
                <a:off x="4663" y="3250"/>
                <a:ext cx="65" cy="493"/>
              </a:xfrm>
              <a:custGeom>
                <a:avLst/>
                <a:gdLst>
                  <a:gd name="T0" fmla="*/ 0 w 65"/>
                  <a:gd name="T1" fmla="*/ 304 h 493"/>
                  <a:gd name="T2" fmla="*/ 25 w 65"/>
                  <a:gd name="T3" fmla="*/ 493 h 493"/>
                  <a:gd name="T4" fmla="*/ 38 w 65"/>
                  <a:gd name="T5" fmla="*/ 493 h 493"/>
                  <a:gd name="T6" fmla="*/ 65 w 65"/>
                  <a:gd name="T7" fmla="*/ 304 h 493"/>
                  <a:gd name="T8" fmla="*/ 65 w 65"/>
                  <a:gd name="T9" fmla="*/ 0 h 493"/>
                  <a:gd name="T10" fmla="*/ 0 w 65"/>
                  <a:gd name="T11" fmla="*/ 0 h 493"/>
                  <a:gd name="T12" fmla="*/ 0 w 65"/>
                  <a:gd name="T13" fmla="*/ 304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0" y="304"/>
                    </a:moveTo>
                    <a:lnTo>
                      <a:pt x="25" y="493"/>
                    </a:lnTo>
                    <a:lnTo>
                      <a:pt x="38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8" name="Freeform 367"/>
              <p:cNvSpPr>
                <a:spLocks/>
              </p:cNvSpPr>
              <p:nvPr/>
            </p:nvSpPr>
            <p:spPr bwMode="auto">
              <a:xfrm>
                <a:off x="3833" y="3068"/>
                <a:ext cx="956" cy="74"/>
              </a:xfrm>
              <a:custGeom>
                <a:avLst/>
                <a:gdLst>
                  <a:gd name="T0" fmla="*/ 1721 w 425"/>
                  <a:gd name="T1" fmla="*/ 0 h 33"/>
                  <a:gd name="T2" fmla="*/ 1458 w 425"/>
                  <a:gd name="T3" fmla="*/ 110 h 33"/>
                  <a:gd name="T4" fmla="*/ 90 w 425"/>
                  <a:gd name="T5" fmla="*/ 110 h 33"/>
                  <a:gd name="T6" fmla="*/ 0 w 425"/>
                  <a:gd name="T7" fmla="*/ 110 h 33"/>
                  <a:gd name="T8" fmla="*/ 0 w 425"/>
                  <a:gd name="T9" fmla="*/ 235 h 33"/>
                  <a:gd name="T10" fmla="*/ 466 w 425"/>
                  <a:gd name="T11" fmla="*/ 372 h 33"/>
                  <a:gd name="T12" fmla="*/ 4371 w 425"/>
                  <a:gd name="T13" fmla="*/ 372 h 33"/>
                  <a:gd name="T14" fmla="*/ 4836 w 425"/>
                  <a:gd name="T15" fmla="*/ 235 h 33"/>
                  <a:gd name="T16" fmla="*/ 4836 w 425"/>
                  <a:gd name="T17" fmla="*/ 110 h 33"/>
                  <a:gd name="T18" fmla="*/ 4746 w 425"/>
                  <a:gd name="T19" fmla="*/ 110 h 33"/>
                  <a:gd name="T20" fmla="*/ 3381 w 425"/>
                  <a:gd name="T21" fmla="*/ 110 h 33"/>
                  <a:gd name="T22" fmla="*/ 3118 w 425"/>
                  <a:gd name="T23" fmla="*/ 0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5" h="33">
                    <a:moveTo>
                      <a:pt x="151" y="0"/>
                    </a:moveTo>
                    <a:cubicBezTo>
                      <a:pt x="150" y="9"/>
                      <a:pt x="140" y="10"/>
                      <a:pt x="12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0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3"/>
                      <a:pt x="19" y="33"/>
                      <a:pt x="41" y="33"/>
                    </a:cubicBezTo>
                    <a:cubicBezTo>
                      <a:pt x="384" y="33"/>
                      <a:pt x="384" y="33"/>
                      <a:pt x="384" y="33"/>
                    </a:cubicBezTo>
                    <a:cubicBezTo>
                      <a:pt x="407" y="33"/>
                      <a:pt x="425" y="33"/>
                      <a:pt x="425" y="21"/>
                    </a:cubicBezTo>
                    <a:cubicBezTo>
                      <a:pt x="425" y="10"/>
                      <a:pt x="425" y="10"/>
                      <a:pt x="425" y="10"/>
                    </a:cubicBezTo>
                    <a:cubicBezTo>
                      <a:pt x="423" y="10"/>
                      <a:pt x="420" y="10"/>
                      <a:pt x="417" y="10"/>
                    </a:cubicBezTo>
                    <a:cubicBezTo>
                      <a:pt x="297" y="10"/>
                      <a:pt x="297" y="10"/>
                      <a:pt x="297" y="10"/>
                    </a:cubicBezTo>
                    <a:cubicBezTo>
                      <a:pt x="285" y="10"/>
                      <a:pt x="276" y="9"/>
                      <a:pt x="274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9" name="Freeform 368"/>
              <p:cNvSpPr>
                <a:spLocks/>
              </p:cNvSpPr>
              <p:nvPr/>
            </p:nvSpPr>
            <p:spPr bwMode="auto">
              <a:xfrm>
                <a:off x="4181" y="3068"/>
                <a:ext cx="261" cy="34"/>
              </a:xfrm>
              <a:custGeom>
                <a:avLst/>
                <a:gdLst>
                  <a:gd name="T0" fmla="*/ 1321 w 116"/>
                  <a:gd name="T1" fmla="*/ 0 h 15"/>
                  <a:gd name="T2" fmla="*/ 1321 w 116"/>
                  <a:gd name="T3" fmla="*/ 36 h 15"/>
                  <a:gd name="T4" fmla="*/ 1049 w 116"/>
                  <a:gd name="T5" fmla="*/ 175 h 15"/>
                  <a:gd name="T6" fmla="*/ 263 w 116"/>
                  <a:gd name="T7" fmla="*/ 175 h 15"/>
                  <a:gd name="T8" fmla="*/ 0 w 116"/>
                  <a:gd name="T9" fmla="*/ 36 h 15"/>
                  <a:gd name="T10" fmla="*/ 0 w 11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5">
                    <a:moveTo>
                      <a:pt x="116" y="0"/>
                    </a:moveTo>
                    <a:cubicBezTo>
                      <a:pt x="116" y="3"/>
                      <a:pt x="116" y="3"/>
                      <a:pt x="116" y="3"/>
                    </a:cubicBezTo>
                    <a:cubicBezTo>
                      <a:pt x="116" y="15"/>
                      <a:pt x="105" y="15"/>
                      <a:pt x="92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0" y="15"/>
                      <a:pt x="0" y="15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0" name="Line 369"/>
              <p:cNvSpPr>
                <a:spLocks noChangeShapeType="1"/>
              </p:cNvSpPr>
              <p:nvPr/>
            </p:nvSpPr>
            <p:spPr bwMode="auto">
              <a:xfrm flipH="1">
                <a:off x="3882" y="3178"/>
                <a:ext cx="90" cy="1"/>
              </a:xfrm>
              <a:prstGeom prst="line">
                <a:avLst/>
              </a:prstGeom>
              <a:noFill/>
              <a:ln w="14288">
                <a:solidFill>
                  <a:srgbClr val="EEF4F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1" name="Line 370"/>
              <p:cNvSpPr>
                <a:spLocks noChangeShapeType="1"/>
              </p:cNvSpPr>
              <p:nvPr/>
            </p:nvSpPr>
            <p:spPr bwMode="auto">
              <a:xfrm flipH="1">
                <a:off x="3992" y="3178"/>
                <a:ext cx="90" cy="1"/>
              </a:xfrm>
              <a:prstGeom prst="line">
                <a:avLst/>
              </a:prstGeom>
              <a:noFill/>
              <a:ln w="14288">
                <a:solidFill>
                  <a:srgbClr val="EEF4F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2" name="Line 371"/>
              <p:cNvSpPr>
                <a:spLocks noChangeShapeType="1"/>
              </p:cNvSpPr>
              <p:nvPr/>
            </p:nvSpPr>
            <p:spPr bwMode="auto">
              <a:xfrm flipH="1">
                <a:off x="4103" y="3178"/>
                <a:ext cx="90" cy="1"/>
              </a:xfrm>
              <a:prstGeom prst="line">
                <a:avLst/>
              </a:prstGeom>
              <a:noFill/>
              <a:ln w="14288">
                <a:solidFill>
                  <a:srgbClr val="EEF4F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3" name="Line 372"/>
              <p:cNvSpPr>
                <a:spLocks noChangeShapeType="1"/>
              </p:cNvSpPr>
              <p:nvPr/>
            </p:nvSpPr>
            <p:spPr bwMode="auto">
              <a:xfrm flipH="1">
                <a:off x="4211" y="3178"/>
                <a:ext cx="90" cy="1"/>
              </a:xfrm>
              <a:prstGeom prst="line">
                <a:avLst/>
              </a:prstGeom>
              <a:noFill/>
              <a:ln w="14288">
                <a:solidFill>
                  <a:srgbClr val="EEF4F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4" name="Line 373"/>
              <p:cNvSpPr>
                <a:spLocks noChangeShapeType="1"/>
              </p:cNvSpPr>
              <p:nvPr/>
            </p:nvSpPr>
            <p:spPr bwMode="auto">
              <a:xfrm flipH="1">
                <a:off x="4321" y="3178"/>
                <a:ext cx="90" cy="1"/>
              </a:xfrm>
              <a:prstGeom prst="line">
                <a:avLst/>
              </a:prstGeom>
              <a:noFill/>
              <a:ln w="14288">
                <a:solidFill>
                  <a:srgbClr val="EEF4F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5" name="Line 374"/>
              <p:cNvSpPr>
                <a:spLocks noChangeShapeType="1"/>
              </p:cNvSpPr>
              <p:nvPr/>
            </p:nvSpPr>
            <p:spPr bwMode="auto">
              <a:xfrm flipH="1">
                <a:off x="4431" y="3178"/>
                <a:ext cx="90" cy="1"/>
              </a:xfrm>
              <a:prstGeom prst="line">
                <a:avLst/>
              </a:prstGeom>
              <a:noFill/>
              <a:ln w="14288">
                <a:solidFill>
                  <a:srgbClr val="EEF4F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6" name="Line 375"/>
              <p:cNvSpPr>
                <a:spLocks noChangeShapeType="1"/>
              </p:cNvSpPr>
              <p:nvPr/>
            </p:nvSpPr>
            <p:spPr bwMode="auto">
              <a:xfrm flipH="1">
                <a:off x="4542" y="3178"/>
                <a:ext cx="90" cy="1"/>
              </a:xfrm>
              <a:prstGeom prst="line">
                <a:avLst/>
              </a:prstGeom>
              <a:noFill/>
              <a:ln w="14288">
                <a:solidFill>
                  <a:srgbClr val="EEF4F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376"/>
              <p:cNvSpPr>
                <a:spLocks noChangeShapeType="1"/>
              </p:cNvSpPr>
              <p:nvPr/>
            </p:nvSpPr>
            <p:spPr bwMode="auto">
              <a:xfrm flipH="1">
                <a:off x="4650" y="3178"/>
                <a:ext cx="90" cy="1"/>
              </a:xfrm>
              <a:prstGeom prst="line">
                <a:avLst/>
              </a:prstGeom>
              <a:noFill/>
              <a:ln w="14288">
                <a:solidFill>
                  <a:srgbClr val="EEF4F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Rectangle 377"/>
              <p:cNvSpPr>
                <a:spLocks noChangeArrowheads="1"/>
              </p:cNvSpPr>
              <p:nvPr/>
            </p:nvSpPr>
            <p:spPr bwMode="auto">
              <a:xfrm>
                <a:off x="4431" y="3172"/>
                <a:ext cx="90" cy="78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9" name="Rectangle 378"/>
              <p:cNvSpPr>
                <a:spLocks noChangeArrowheads="1"/>
              </p:cNvSpPr>
              <p:nvPr/>
            </p:nvSpPr>
            <p:spPr bwMode="auto">
              <a:xfrm>
                <a:off x="4542" y="3172"/>
                <a:ext cx="90" cy="78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0" name="Rectangle 379"/>
              <p:cNvSpPr>
                <a:spLocks noChangeArrowheads="1"/>
              </p:cNvSpPr>
              <p:nvPr/>
            </p:nvSpPr>
            <p:spPr bwMode="auto">
              <a:xfrm>
                <a:off x="3882" y="3172"/>
                <a:ext cx="90" cy="78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1" name="Rectangle 380"/>
              <p:cNvSpPr>
                <a:spLocks noChangeArrowheads="1"/>
              </p:cNvSpPr>
              <p:nvPr/>
            </p:nvSpPr>
            <p:spPr bwMode="auto">
              <a:xfrm>
                <a:off x="3992" y="3172"/>
                <a:ext cx="90" cy="78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2" name="Rectangle 381"/>
              <p:cNvSpPr>
                <a:spLocks noChangeArrowheads="1"/>
              </p:cNvSpPr>
              <p:nvPr/>
            </p:nvSpPr>
            <p:spPr bwMode="auto">
              <a:xfrm>
                <a:off x="4103" y="3172"/>
                <a:ext cx="90" cy="78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3" name="Rectangle 382"/>
              <p:cNvSpPr>
                <a:spLocks noChangeArrowheads="1"/>
              </p:cNvSpPr>
              <p:nvPr/>
            </p:nvSpPr>
            <p:spPr bwMode="auto">
              <a:xfrm>
                <a:off x="4211" y="3172"/>
                <a:ext cx="90" cy="78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4" name="Rectangle 383"/>
              <p:cNvSpPr>
                <a:spLocks noChangeArrowheads="1"/>
              </p:cNvSpPr>
              <p:nvPr/>
            </p:nvSpPr>
            <p:spPr bwMode="auto">
              <a:xfrm>
                <a:off x="4321" y="3172"/>
                <a:ext cx="90" cy="78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5" name="Rectangle 384"/>
              <p:cNvSpPr>
                <a:spLocks noChangeArrowheads="1"/>
              </p:cNvSpPr>
              <p:nvPr/>
            </p:nvSpPr>
            <p:spPr bwMode="auto">
              <a:xfrm>
                <a:off x="4650" y="3172"/>
                <a:ext cx="90" cy="78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6" name="Oval 385"/>
              <p:cNvSpPr>
                <a:spLocks noChangeArrowheads="1"/>
              </p:cNvSpPr>
              <p:nvPr/>
            </p:nvSpPr>
            <p:spPr bwMode="auto">
              <a:xfrm>
                <a:off x="4328" y="1499"/>
                <a:ext cx="24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7" name="Oval 386"/>
              <p:cNvSpPr>
                <a:spLocks noChangeArrowheads="1"/>
              </p:cNvSpPr>
              <p:nvPr/>
            </p:nvSpPr>
            <p:spPr bwMode="auto">
              <a:xfrm>
                <a:off x="4332" y="1535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8" name="Oval 387"/>
              <p:cNvSpPr>
                <a:spLocks noChangeArrowheads="1"/>
              </p:cNvSpPr>
              <p:nvPr/>
            </p:nvSpPr>
            <p:spPr bwMode="auto">
              <a:xfrm>
                <a:off x="4334" y="148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  <p:sp>
        <p:nvSpPr>
          <p:cNvPr id="286" name="Rectangle 285"/>
          <p:cNvSpPr/>
          <p:nvPr/>
        </p:nvSpPr>
        <p:spPr>
          <a:xfrm>
            <a:off x="1447190" y="1744350"/>
            <a:ext cx="1270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Cambria" panose="02040503050406030204" pitchFamily="18" charset="0"/>
              </a:rPr>
              <a:t>www.specs.net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0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Europ. J. Pharm. Sci. (</a:t>
            </a:r>
            <a:r>
              <a:rPr lang="it-IT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5733256"/>
            <a:ext cx="1800200" cy="57606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 rot="19068102">
            <a:off x="6713346" y="1207258"/>
            <a:ext cx="1825397" cy="648073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 rot="19068102">
            <a:off x="936269" y="1293780"/>
            <a:ext cx="1825397" cy="648073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 3"/>
          <p:cNvSpPr/>
          <p:nvPr/>
        </p:nvSpPr>
        <p:spPr>
          <a:xfrm>
            <a:off x="6300192" y="1518237"/>
            <a:ext cx="1825397" cy="648073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 3"/>
          <p:cNvSpPr/>
          <p:nvPr/>
        </p:nvSpPr>
        <p:spPr>
          <a:xfrm>
            <a:off x="264693" y="1723705"/>
            <a:ext cx="1825397" cy="648073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4" t="28935" r="48916" b="39303"/>
          <a:stretch/>
        </p:blipFill>
        <p:spPr bwMode="auto">
          <a:xfrm>
            <a:off x="531394" y="1125668"/>
            <a:ext cx="1972900" cy="18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 rot="20678743">
            <a:off x="3551338" y="4372568"/>
            <a:ext cx="1992592" cy="1085785"/>
          </a:xfrm>
          <a:prstGeom prst="ellipse">
            <a:avLst/>
          </a:prstGeom>
          <a:solidFill>
            <a:srgbClr val="FBD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lowchart: Document 12"/>
          <p:cNvSpPr/>
          <p:nvPr/>
        </p:nvSpPr>
        <p:spPr>
          <a:xfrm rot="16200000">
            <a:off x="-546145" y="551260"/>
            <a:ext cx="1621677" cy="533401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8" name="ZoneTexte 236"/>
          <p:cNvSpPr txBox="1"/>
          <p:nvPr/>
        </p:nvSpPr>
        <p:spPr>
          <a:xfrm>
            <a:off x="611560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hunt</a:t>
            </a:r>
            <a:r>
              <a:rPr lang="fr-FR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new SIRT </a:t>
            </a:r>
            <a:r>
              <a:rPr lang="fr-FR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inhibitors</a:t>
            </a:r>
            <a:endParaRPr lang="fr-FR" sz="2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36469" y="5531748"/>
            <a:ext cx="3377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Compound 30</a:t>
            </a:r>
            <a:endParaRPr lang="fr-CH" sz="1600" b="1" dirty="0">
              <a:latin typeface="Cambria" panose="02040503050406030204" pitchFamily="18" charset="0"/>
            </a:endParaRPr>
          </a:p>
          <a:p>
            <a:pPr algn="ctr"/>
            <a:r>
              <a:rPr lang="en-US" sz="1600" i="1" dirty="0">
                <a:latin typeface="Cambria" panose="02040503050406030204" pitchFamily="18" charset="0"/>
              </a:rPr>
              <a:t>AO-081/41227595</a:t>
            </a:r>
            <a:endParaRPr lang="fr-CH" sz="1600" dirty="0">
              <a:latin typeface="Cambria" panose="02040503050406030204" pitchFamily="18" charset="0"/>
            </a:endParaRPr>
          </a:p>
          <a:p>
            <a:pPr algn="ctr"/>
            <a:r>
              <a:rPr lang="en-US" sz="1600" dirty="0">
                <a:latin typeface="Cambria" panose="02040503050406030204" pitchFamily="18" charset="0"/>
              </a:rPr>
              <a:t>SIRT2 </a:t>
            </a:r>
            <a:r>
              <a:rPr lang="en-US" sz="1600" dirty="0" smtClean="0">
                <a:latin typeface="Cambria" panose="02040503050406030204" pitchFamily="18" charset="0"/>
              </a:rPr>
              <a:t>inhibition </a:t>
            </a:r>
            <a:r>
              <a:rPr lang="en-US" sz="1600" dirty="0">
                <a:latin typeface="Cambria" panose="02040503050406030204" pitchFamily="18" charset="0"/>
              </a:rPr>
              <a:t>54.4 ± 1.9 % @</a:t>
            </a:r>
            <a:r>
              <a:rPr lang="en-US" sz="1600" dirty="0" smtClean="0">
                <a:latin typeface="Cambria" panose="02040503050406030204" pitchFamily="18" charset="0"/>
              </a:rPr>
              <a:t>50µM</a:t>
            </a:r>
          </a:p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IC</a:t>
            </a:r>
            <a:r>
              <a:rPr lang="en-US" sz="1600" baseline="-25000" dirty="0" smtClean="0">
                <a:latin typeface="Cambria" panose="02040503050406030204" pitchFamily="18" charset="0"/>
              </a:rPr>
              <a:t>50</a:t>
            </a:r>
            <a:r>
              <a:rPr lang="en-US" sz="1600" dirty="0" smtClean="0">
                <a:latin typeface="Cambria" panose="02040503050406030204" pitchFamily="18" charset="0"/>
              </a:rPr>
              <a:t>48.5 </a:t>
            </a:r>
            <a:r>
              <a:rPr lang="en-US" sz="1600" dirty="0">
                <a:latin typeface="Cambria" panose="02040503050406030204" pitchFamily="18" charset="0"/>
              </a:rPr>
              <a:t>± </a:t>
            </a:r>
            <a:r>
              <a:rPr lang="en-US" sz="1600" dirty="0" smtClean="0">
                <a:latin typeface="Cambria" panose="02040503050406030204" pitchFamily="18" charset="0"/>
              </a:rPr>
              <a:t>1.2 µM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8" name="ZoneTexte 29"/>
          <p:cNvSpPr txBox="1"/>
          <p:nvPr/>
        </p:nvSpPr>
        <p:spPr>
          <a:xfrm>
            <a:off x="6372200" y="4697849"/>
            <a:ext cx="2491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Anticancer properties associated to </a:t>
            </a:r>
            <a:r>
              <a:rPr lang="it-IT" sz="1600" dirty="0" smtClean="0">
                <a:latin typeface="Cambria" panose="02040503050406030204" pitchFamily="18" charset="0"/>
              </a:rPr>
              <a:t>5-benzylidene-hydantoin scaffold</a:t>
            </a: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are reported in the literature (lung cancer cell lines)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t="8805" r="37812" b="62031"/>
          <a:stretch/>
        </p:blipFill>
        <p:spPr bwMode="auto">
          <a:xfrm>
            <a:off x="3143968" y="3933056"/>
            <a:ext cx="3063052" cy="16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0" t="63244" r="34695" b="10647"/>
          <a:stretch/>
        </p:blipFill>
        <p:spPr bwMode="auto">
          <a:xfrm>
            <a:off x="2764503" y="1191438"/>
            <a:ext cx="3254698" cy="15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5" t="10772" r="29727" b="53808"/>
          <a:stretch/>
        </p:blipFill>
        <p:spPr bwMode="auto">
          <a:xfrm>
            <a:off x="6535302" y="908720"/>
            <a:ext cx="2285170" cy="192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317772" y="2564904"/>
            <a:ext cx="9768082" cy="1728192"/>
            <a:chOff x="-317772" y="2564904"/>
            <a:chExt cx="9768082" cy="1728192"/>
          </a:xfrm>
        </p:grpSpPr>
        <p:grpSp>
          <p:nvGrpSpPr>
            <p:cNvPr id="14" name="Groupe 17"/>
            <p:cNvGrpSpPr/>
            <p:nvPr/>
          </p:nvGrpSpPr>
          <p:grpSpPr>
            <a:xfrm>
              <a:off x="-317772" y="2932778"/>
              <a:ext cx="9768082" cy="1360318"/>
              <a:chOff x="16596203" y="25211805"/>
              <a:chExt cx="12303615" cy="189567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596203" y="25218498"/>
                <a:ext cx="4345039" cy="1501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mbria" panose="02040503050406030204" pitchFamily="18" charset="0"/>
                  </a:rPr>
                  <a:t>Compound 5 *</a:t>
                </a:r>
                <a:endParaRPr lang="fr-CH" sz="16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1600" i="1" dirty="0">
                    <a:latin typeface="Cambria" panose="02040503050406030204" pitchFamily="18" charset="0"/>
                  </a:rPr>
                  <a:t>AE-848/36959240</a:t>
                </a:r>
                <a:endParaRPr lang="fr-CH" sz="16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1600" dirty="0">
                    <a:latin typeface="Cambria" panose="02040503050406030204" pitchFamily="18" charset="0"/>
                  </a:rPr>
                  <a:t>SIRT2 inhibition </a:t>
                </a:r>
                <a:r>
                  <a:rPr lang="en-US" sz="1600" dirty="0" smtClean="0">
                    <a:latin typeface="Cambria" panose="02040503050406030204" pitchFamily="18" charset="0"/>
                  </a:rPr>
                  <a:t>53.1 </a:t>
                </a:r>
                <a:r>
                  <a:rPr lang="en-US" sz="1600" dirty="0">
                    <a:latin typeface="Cambria" panose="02040503050406030204" pitchFamily="18" charset="0"/>
                  </a:rPr>
                  <a:t>± 9.7</a:t>
                </a:r>
                <a:r>
                  <a:rPr lang="en-US" sz="1600" dirty="0" smtClean="0">
                    <a:latin typeface="Cambria" panose="02040503050406030204" pitchFamily="18" charset="0"/>
                  </a:rPr>
                  <a:t>% </a:t>
                </a:r>
              </a:p>
              <a:p>
                <a:pPr algn="ctr"/>
                <a:r>
                  <a:rPr lang="en-US" sz="1600" dirty="0" smtClean="0">
                    <a:latin typeface="Cambria" panose="02040503050406030204" pitchFamily="18" charset="0"/>
                  </a:rPr>
                  <a:t>@50µM</a:t>
                </a:r>
                <a:endParaRPr lang="fr-CH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554779" y="25220308"/>
                <a:ext cx="4345039" cy="188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mbria" panose="02040503050406030204" pitchFamily="18" charset="0"/>
                  </a:rPr>
                  <a:t>Compound 36 *</a:t>
                </a:r>
                <a:endParaRPr lang="fr-CH" sz="16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1600" i="1" dirty="0" smtClean="0">
                    <a:latin typeface="Cambria" panose="02040503050406030204" pitchFamily="18" charset="0"/>
                  </a:rPr>
                  <a:t>AE-848/41538790</a:t>
                </a:r>
                <a:endParaRPr lang="fr-CH" sz="16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1600" dirty="0">
                    <a:latin typeface="Cambria" panose="02040503050406030204" pitchFamily="18" charset="0"/>
                  </a:rPr>
                  <a:t>SIRT2 inhibition </a:t>
                </a:r>
                <a:r>
                  <a:rPr lang="en-US" sz="1600" dirty="0" smtClean="0">
                    <a:latin typeface="Cambria" panose="02040503050406030204" pitchFamily="18" charset="0"/>
                  </a:rPr>
                  <a:t>62.0±4.7</a:t>
                </a:r>
              </a:p>
              <a:p>
                <a:pPr algn="ctr"/>
                <a:r>
                  <a:rPr lang="en-US" sz="1600" dirty="0">
                    <a:latin typeface="Cambria" panose="02040503050406030204" pitchFamily="18" charset="0"/>
                  </a:rPr>
                  <a:t>@50µM</a:t>
                </a:r>
                <a:endParaRPr lang="fr-CH" sz="1600" dirty="0">
                  <a:latin typeface="Cambria" panose="02040503050406030204" pitchFamily="18" charset="0"/>
                </a:endParaRPr>
              </a:p>
              <a:p>
                <a:pPr algn="ctr"/>
                <a:endParaRPr lang="fr-CH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96275" y="25211805"/>
                <a:ext cx="4345039" cy="1887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mbria" panose="02040503050406030204" pitchFamily="18" charset="0"/>
                  </a:rPr>
                  <a:t>Compound 16</a:t>
                </a:r>
                <a:endParaRPr lang="fr-CH" sz="1600" b="1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1600" i="1" dirty="0">
                    <a:latin typeface="Cambria" panose="02040503050406030204" pitchFamily="18" charset="0"/>
                  </a:rPr>
                  <a:t>AN-465/42888135</a:t>
                </a:r>
                <a:endParaRPr lang="fr-CH" sz="16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1600" dirty="0">
                    <a:latin typeface="Cambria" panose="02040503050406030204" pitchFamily="18" charset="0"/>
                  </a:rPr>
                  <a:t>SIRT2 inhibition </a:t>
                </a:r>
                <a:r>
                  <a:rPr lang="en-US" sz="1600" dirty="0" smtClean="0">
                    <a:latin typeface="Cambria" panose="02040503050406030204" pitchFamily="18" charset="0"/>
                  </a:rPr>
                  <a:t>46.3 </a:t>
                </a:r>
                <a:r>
                  <a:rPr lang="en-US" sz="1600" dirty="0">
                    <a:latin typeface="Cambria" panose="02040503050406030204" pitchFamily="18" charset="0"/>
                  </a:rPr>
                  <a:t>± 1.4 </a:t>
                </a:r>
                <a:r>
                  <a:rPr lang="en-US" sz="1600" dirty="0" smtClean="0">
                    <a:latin typeface="Cambria" panose="02040503050406030204" pitchFamily="18" charset="0"/>
                  </a:rPr>
                  <a:t>%</a:t>
                </a:r>
              </a:p>
              <a:p>
                <a:pPr algn="ctr"/>
                <a:r>
                  <a:rPr lang="en-US" sz="1600" dirty="0">
                    <a:latin typeface="Cambria" panose="02040503050406030204" pitchFamily="18" charset="0"/>
                  </a:rPr>
                  <a:t>@50µM</a:t>
                </a:r>
                <a:endParaRPr lang="fr-CH" sz="1600" dirty="0">
                  <a:latin typeface="Cambria" panose="02040503050406030204" pitchFamily="18" charset="0"/>
                </a:endParaRPr>
              </a:p>
              <a:p>
                <a:pPr algn="ctr"/>
                <a:endParaRPr lang="fr-CH" sz="1600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107092" y="4051529"/>
              <a:ext cx="2160652" cy="19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fr-CH" sz="1200" kern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Yoon </a:t>
              </a:r>
              <a:r>
                <a:rPr lang="en-GB" sz="1200" dirty="0" smtClean="0">
                  <a:latin typeface="Cambria" panose="02040503050406030204" pitchFamily="18" charset="0"/>
                </a:rPr>
                <a:t> </a:t>
              </a:r>
              <a:r>
                <a:rPr lang="en-GB" altLang="it-IT" sz="1200" i="1" dirty="0" smtClean="0">
                  <a:latin typeface="Cambria" panose="02040503050406030204" pitchFamily="18" charset="0"/>
                </a:rPr>
                <a:t>et al.</a:t>
              </a:r>
              <a:r>
                <a:rPr lang="en-GB" altLang="it-IT" sz="1200" dirty="0" smtClean="0">
                  <a:latin typeface="Cambria" panose="02040503050406030204" pitchFamily="18" charset="0"/>
                </a:rPr>
                <a:t> 2014</a:t>
              </a:r>
              <a:endParaRPr lang="en-GB" altLang="it-IT" sz="1200" dirty="0">
                <a:latin typeface="Cambria" panose="02040503050406030204" pitchFamily="18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6732240" y="4054359"/>
              <a:ext cx="2160652" cy="19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fr-CH" sz="1200" kern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Yoon </a:t>
              </a:r>
              <a:r>
                <a:rPr lang="en-GB" sz="1200" dirty="0" smtClean="0">
                  <a:latin typeface="Cambria" panose="02040503050406030204" pitchFamily="18" charset="0"/>
                </a:rPr>
                <a:t> </a:t>
              </a:r>
              <a:r>
                <a:rPr lang="en-GB" altLang="it-IT" sz="1200" i="1" dirty="0" smtClean="0">
                  <a:latin typeface="Cambria" panose="02040503050406030204" pitchFamily="18" charset="0"/>
                </a:rPr>
                <a:t>et al. </a:t>
              </a:r>
              <a:r>
                <a:rPr lang="en-GB" altLang="it-IT" sz="1200" dirty="0" smtClean="0">
                  <a:latin typeface="Cambria" panose="02040503050406030204" pitchFamily="18" charset="0"/>
                </a:rPr>
                <a:t>2014</a:t>
              </a:r>
              <a:endParaRPr lang="en-GB" altLang="it-IT" sz="1200" dirty="0">
                <a:latin typeface="Cambria" panose="020405030504060302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502244" y="2564904"/>
              <a:ext cx="556978" cy="345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178689" y="6519655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Cavazzoni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2008, 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 Cancer Ther., 7:361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525344"/>
            <a:ext cx="3721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Ryckewaert </a:t>
            </a:r>
            <a:r>
              <a:rPr lang="en-US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Europ. J. Pharm. Sci. (</a:t>
            </a:r>
            <a:r>
              <a:rPr lang="it-IT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it-IT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9" grpId="0" animBg="1"/>
      <p:bldP spid="4" grpId="0" animBg="1"/>
      <p:bldP spid="31" grpId="0" animBg="1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9892</TotalTime>
  <Words>1751</Words>
  <Application>Microsoft Office PowerPoint</Application>
  <PresentationFormat>On-screen Show (4:3)</PresentationFormat>
  <Paragraphs>445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Thème Office</vt:lpstr>
      <vt:lpstr>Default Design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Ales</dc:creator>
  <cp:lastModifiedBy>Alessandra Nurisso</cp:lastModifiedBy>
  <cp:revision>419</cp:revision>
  <dcterms:created xsi:type="dcterms:W3CDTF">2015-07-06T17:39:08Z</dcterms:created>
  <dcterms:modified xsi:type="dcterms:W3CDTF">2015-11-03T13:47:18Z</dcterms:modified>
</cp:coreProperties>
</file>