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0"/>
  </p:notesMasterIdLst>
  <p:handoutMasterIdLst>
    <p:handoutMasterId r:id="rId31"/>
  </p:handoutMasterIdLst>
  <p:sldIdLst>
    <p:sldId id="256" r:id="rId2"/>
    <p:sldId id="283" r:id="rId3"/>
    <p:sldId id="258" r:id="rId4"/>
    <p:sldId id="288" r:id="rId5"/>
    <p:sldId id="289" r:id="rId6"/>
    <p:sldId id="261" r:id="rId7"/>
    <p:sldId id="284" r:id="rId8"/>
    <p:sldId id="300" r:id="rId9"/>
    <p:sldId id="306" r:id="rId10"/>
    <p:sldId id="264" r:id="rId11"/>
    <p:sldId id="305" r:id="rId12"/>
    <p:sldId id="276" r:id="rId13"/>
    <p:sldId id="278" r:id="rId14"/>
    <p:sldId id="274" r:id="rId15"/>
    <p:sldId id="301" r:id="rId16"/>
    <p:sldId id="307" r:id="rId17"/>
    <p:sldId id="308" r:id="rId18"/>
    <p:sldId id="272" r:id="rId19"/>
    <p:sldId id="281" r:id="rId20"/>
    <p:sldId id="280" r:id="rId21"/>
    <p:sldId id="309" r:id="rId22"/>
    <p:sldId id="302" r:id="rId23"/>
    <p:sldId id="298" r:id="rId24"/>
    <p:sldId id="310" r:id="rId25"/>
    <p:sldId id="311" r:id="rId26"/>
    <p:sldId id="312" r:id="rId27"/>
    <p:sldId id="295" r:id="rId28"/>
    <p:sldId id="267" r:id="rId29"/>
  </p:sldIdLst>
  <p:sldSz cx="9144000" cy="6858000" type="screen4x3"/>
  <p:notesSz cx="6858000" cy="9239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0C22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86" autoAdjust="0"/>
  </p:normalViewPr>
  <p:slideViewPr>
    <p:cSldViewPr>
      <p:cViewPr>
        <p:scale>
          <a:sx n="60" d="100"/>
          <a:sy n="60" d="100"/>
        </p:scale>
        <p:origin x="-702" y="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4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15C89B-A3A0-43CE-BA9F-7A39EE648C9C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5684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75684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082DA-C000-45E5-B25E-D7A689F330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9120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F9DD4E-3ED9-495A-BB84-30959AEB0E64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20775" y="693738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89438"/>
            <a:ext cx="5486400" cy="4157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570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7570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360186-03BD-4C39-910E-0A6CE28A234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60186-03BD-4C39-910E-0A6CE28A2342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7A905-9061-48B3-A9B6-13D5F77C0FE5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145EE-2B7D-4807-8D30-21443DC981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514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7A905-9061-48B3-A9B6-13D5F77C0FE5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145EE-2B7D-4807-8D30-21443DC981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2564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7A905-9061-48B3-A9B6-13D5F77C0FE5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145EE-2B7D-4807-8D30-21443DC981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02427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7A905-9061-48B3-A9B6-13D5F77C0FE5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145EE-2B7D-4807-8D30-21443DC981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1096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7A905-9061-48B3-A9B6-13D5F77C0FE5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145EE-2B7D-4807-8D30-21443DC981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9163940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7A905-9061-48B3-A9B6-13D5F77C0FE5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145EE-2B7D-4807-8D30-21443DC981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9194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7A905-9061-48B3-A9B6-13D5F77C0FE5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145EE-2B7D-4807-8D30-21443DC981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15880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7A905-9061-48B3-A9B6-13D5F77C0FE5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145EE-2B7D-4807-8D30-21443DC981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5909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7A905-9061-48B3-A9B6-13D5F77C0FE5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145EE-2B7D-4807-8D30-21443DC981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710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7A905-9061-48B3-A9B6-13D5F77C0FE5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145EE-2B7D-4807-8D30-21443DC981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8331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7A905-9061-48B3-A9B6-13D5F77C0FE5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145EE-2B7D-4807-8D30-21443DC981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3498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7A905-9061-48B3-A9B6-13D5F77C0FE5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145EE-2B7D-4807-8D30-21443DC981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2139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7A905-9061-48B3-A9B6-13D5F77C0FE5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145EE-2B7D-4807-8D30-21443DC981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4463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7A905-9061-48B3-A9B6-13D5F77C0FE5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145EE-2B7D-4807-8D30-21443DC981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3238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7A905-9061-48B3-A9B6-13D5F77C0FE5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145EE-2B7D-4807-8D30-21443DC981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7280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7A905-9061-48B3-A9B6-13D5F77C0FE5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145EE-2B7D-4807-8D30-21443DC981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3274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7A905-9061-48B3-A9B6-13D5F77C0FE5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F0145EE-2B7D-4807-8D30-21443DC981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250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4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6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4.bin"/><Relationship Id="rId5" Type="http://schemas.openxmlformats.org/officeDocument/2006/relationships/oleObject" Target="../embeddings/oleObject23.bin"/><Relationship Id="rId4" Type="http://schemas.openxmlformats.org/officeDocument/2006/relationships/oleObject" Target="../embeddings/oleObject22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26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133600"/>
            <a:ext cx="4267200" cy="2438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Bioremediation of pollutants from pharmaceutical residual waters with </a:t>
            </a:r>
            <a:r>
              <a:rPr lang="en-US" sz="2800" dirty="0" smtClean="0"/>
              <a:t>solid wastes and their chemical modifications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3050" y="304800"/>
            <a:ext cx="8329950" cy="1066800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en-US" sz="3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3000" b="1" baseline="30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sz="3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International Conference on Green Chemistry</a:t>
            </a:r>
          </a:p>
          <a:p>
            <a:pPr algn="ctr"/>
            <a:r>
              <a:rPr lang="en-US" sz="3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Orlando, September 16</a:t>
            </a:r>
            <a:r>
              <a:rPr lang="en-US" sz="3000" b="1" baseline="30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3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5278160"/>
            <a:ext cx="80010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Abel E. Navarro</a:t>
            </a:r>
          </a:p>
          <a:p>
            <a:pPr algn="ctr"/>
            <a:endParaRPr lang="en-US" dirty="0" smtClean="0"/>
          </a:p>
          <a:p>
            <a:pPr algn="ctr"/>
            <a:r>
              <a:rPr lang="en-US" sz="2000" i="1" dirty="0" smtClean="0"/>
              <a:t>Science Department, Borough of Manhattan Community College, CUNY</a:t>
            </a:r>
            <a:endParaRPr lang="en-US" sz="20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9600" y="2005129"/>
            <a:ext cx="2950464" cy="27192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533400"/>
            <a:ext cx="4191000" cy="762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191000" cy="44958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sz="2400" b="1" dirty="0" smtClean="0"/>
              <a:t>Characterization of the Adsorbents</a:t>
            </a:r>
          </a:p>
          <a:p>
            <a:pPr algn="ctr"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TGA: Temperature resistance and presence of volatile compounds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Potentiometric titration: Determines the presence of acidic functional groups.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en-US" sz="2400" dirty="0" smtClean="0"/>
              <a:t>	</a:t>
            </a:r>
            <a:endParaRPr lang="en-US" sz="2400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876800" y="2895600"/>
            <a:ext cx="281679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Naidoo et al. (2015) </a:t>
            </a:r>
            <a:r>
              <a:rPr lang="en-U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Desalination and Water</a:t>
            </a:r>
          </a:p>
          <a:p>
            <a:r>
              <a:rPr lang="en-U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Treatment, u</a:t>
            </a:r>
            <a:r>
              <a:rPr lang="en-US" sz="1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nder </a:t>
            </a:r>
            <a:r>
              <a:rPr lang="en-US" sz="1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review</a:t>
            </a:r>
            <a:r>
              <a:rPr lang="en-U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522979083"/>
              </p:ext>
            </p:extLst>
          </p:nvPr>
        </p:nvGraphicFramePr>
        <p:xfrm>
          <a:off x="4800600" y="450715"/>
          <a:ext cx="3028068" cy="2298970"/>
        </p:xfrm>
        <a:graphic>
          <a:graphicData uri="http://schemas.openxmlformats.org/presentationml/2006/ole">
            <p:oleObj spid="_x0000_s32798" name="Graph" r:id="rId3" imgW="3745440" imgH="2844000" progId="Origin50.Graph">
              <p:embed/>
            </p:oleObj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520022613"/>
              </p:ext>
            </p:extLst>
          </p:nvPr>
        </p:nvGraphicFramePr>
        <p:xfrm>
          <a:off x="4800600" y="3810000"/>
          <a:ext cx="3028068" cy="2343896"/>
        </p:xfrm>
        <a:graphic>
          <a:graphicData uri="http://schemas.openxmlformats.org/presentationml/2006/ole">
            <p:oleObj spid="_x0000_s32799" name="Graph" r:id="rId4" imgW="3745440" imgH="2898720" progId="Origin50.Graph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791200" y="6324600"/>
            <a:ext cx="13019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Times New Roman" pitchFamily="18" charset="0"/>
                <a:cs typeface="Times New Roman" pitchFamily="18" charset="0"/>
              </a:rPr>
              <a:t>Unpublished work</a:t>
            </a:r>
            <a:endParaRPr lang="en-US" sz="11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4191000" cy="762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305800" cy="2057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/>
              <a:t>Characterization of the Adsorbents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smtClean="0"/>
              <a:t>FTIR: </a:t>
            </a:r>
            <a:r>
              <a:rPr lang="en-US" sz="2400" dirty="0" smtClean="0"/>
              <a:t>Identify functional groups.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smtClean="0"/>
              <a:t>Next: Specific surface area, porosity, SEM, EDX, </a:t>
            </a:r>
            <a:r>
              <a:rPr lang="en-US" sz="2400" dirty="0" smtClean="0"/>
              <a:t>same analyses after adsorption.</a:t>
            </a:r>
            <a:endParaRPr lang="en-US" sz="2400" dirty="0" smtClean="0"/>
          </a:p>
          <a:p>
            <a:pPr>
              <a:buNone/>
            </a:pPr>
            <a:endParaRPr lang="en-US" sz="2400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191000" y="6324600"/>
            <a:ext cx="13019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Times New Roman" pitchFamily="18" charset="0"/>
                <a:cs typeface="Times New Roman" pitchFamily="18" charset="0"/>
              </a:rPr>
              <a:t>Unpublished work</a:t>
            </a:r>
            <a:endParaRPr lang="en-US" sz="11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304800" y="4114800"/>
          <a:ext cx="4953000" cy="1447800"/>
        </p:xfrm>
        <a:graphic>
          <a:graphicData uri="http://schemas.openxmlformats.org/drawingml/2006/table">
            <a:tbl>
              <a:tblPr/>
              <a:tblGrid>
                <a:gridCol w="936117"/>
                <a:gridCol w="715213"/>
                <a:gridCol w="936117"/>
                <a:gridCol w="715213"/>
                <a:gridCol w="936117"/>
                <a:gridCol w="714223"/>
              </a:tblGrid>
              <a:tr h="4826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Arial"/>
                        </a:rPr>
                        <a:t>ADSORBENT</a:t>
                      </a:r>
                      <a:endParaRPr lang="en-US" sz="1100" dirty="0"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</a:rPr>
                        <a:t>C</a:t>
                      </a:r>
                      <a:r>
                        <a:rPr lang="en-US" sz="1000" b="1" baseline="-25000">
                          <a:latin typeface="Arial"/>
                        </a:rPr>
                        <a:t>COOH</a:t>
                      </a:r>
                      <a:r>
                        <a:rPr lang="en-US" sz="1000" b="1">
                          <a:latin typeface="Arial"/>
                        </a:rPr>
                        <a:t> (mmol/g)</a:t>
                      </a:r>
                      <a:endParaRPr lang="en-US" sz="1100"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Arial"/>
                        </a:rPr>
                        <a:t>ADSORBENT</a:t>
                      </a:r>
                      <a:endParaRPr lang="en-US" sz="1100" dirty="0"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</a:rPr>
                        <a:t>C</a:t>
                      </a:r>
                      <a:r>
                        <a:rPr lang="en-US" sz="1000" b="1" baseline="-25000">
                          <a:latin typeface="Arial"/>
                        </a:rPr>
                        <a:t>COOH</a:t>
                      </a:r>
                      <a:r>
                        <a:rPr lang="en-US" sz="1000" b="1">
                          <a:latin typeface="Arial"/>
                        </a:rPr>
                        <a:t> (mmol/g)</a:t>
                      </a:r>
                      <a:endParaRPr lang="en-US" sz="1100"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</a:rPr>
                        <a:t>ADSORBENT</a:t>
                      </a:r>
                      <a:endParaRPr lang="en-US" sz="1100"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</a:rPr>
                        <a:t>C</a:t>
                      </a:r>
                      <a:r>
                        <a:rPr lang="en-US" sz="1000" b="1" baseline="-25000">
                          <a:latin typeface="Arial"/>
                        </a:rPr>
                        <a:t>COOH</a:t>
                      </a:r>
                      <a:r>
                        <a:rPr lang="en-US" sz="1000" b="1">
                          <a:latin typeface="Arial"/>
                        </a:rPr>
                        <a:t> (mmol/g)</a:t>
                      </a:r>
                      <a:endParaRPr lang="en-US" sz="1100"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</a:rPr>
                        <a:t>CM</a:t>
                      </a:r>
                      <a:endParaRPr lang="en-US" sz="1100"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</a:rPr>
                        <a:t>1.36</a:t>
                      </a:r>
                      <a:endParaRPr lang="en-US" sz="1100"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</a:rPr>
                        <a:t>GT</a:t>
                      </a:r>
                      <a:endParaRPr lang="en-US" sz="1100"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</a:rPr>
                        <a:t>1.72</a:t>
                      </a:r>
                      <a:endParaRPr lang="en-US" sz="1100"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</a:rPr>
                        <a:t>PM</a:t>
                      </a:r>
                      <a:endParaRPr lang="en-US" sz="1100"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</a:rPr>
                        <a:t>1.4</a:t>
                      </a:r>
                      <a:endParaRPr lang="en-US" sz="1100"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</a:rPr>
                        <a:t>TCM</a:t>
                      </a:r>
                      <a:endParaRPr lang="en-US" sz="1100"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</a:rPr>
                        <a:t>1.48</a:t>
                      </a:r>
                      <a:endParaRPr lang="en-US" sz="1100"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</a:rPr>
                        <a:t>TGT</a:t>
                      </a:r>
                      <a:endParaRPr lang="en-US" sz="1100"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</a:rPr>
                        <a:t>1.88</a:t>
                      </a:r>
                      <a:endParaRPr lang="en-US" sz="1100"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</a:rPr>
                        <a:t>TPM</a:t>
                      </a:r>
                      <a:endParaRPr lang="en-US" sz="1100"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</a:rPr>
                        <a:t>2</a:t>
                      </a:r>
                      <a:endParaRPr lang="en-US" sz="1100"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</a:rPr>
                        <a:t>SCM</a:t>
                      </a:r>
                      <a:endParaRPr lang="en-US" sz="1100"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</a:rPr>
                        <a:t>1.76</a:t>
                      </a:r>
                      <a:endParaRPr lang="en-US" sz="1100"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</a:rPr>
                        <a:t>SGT</a:t>
                      </a:r>
                      <a:endParaRPr lang="en-US" sz="1100"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</a:rPr>
                        <a:t>1.92</a:t>
                      </a:r>
                      <a:endParaRPr lang="en-US" sz="1100"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</a:rPr>
                        <a:t>SPM</a:t>
                      </a:r>
                      <a:endParaRPr lang="en-US" sz="1100"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</a:rPr>
                        <a:t>1.48</a:t>
                      </a:r>
                      <a:endParaRPr lang="en-US" sz="1100"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</a:rPr>
                        <a:t>CCM</a:t>
                      </a:r>
                      <a:endParaRPr lang="en-US" sz="1100"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</a:rPr>
                        <a:t>1.08</a:t>
                      </a:r>
                      <a:endParaRPr lang="en-US" sz="1100"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</a:rPr>
                        <a:t>CGT</a:t>
                      </a:r>
                      <a:endParaRPr lang="en-US" sz="1100"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</a:rPr>
                        <a:t>1.72</a:t>
                      </a:r>
                      <a:endParaRPr lang="en-US" sz="1100"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</a:rPr>
                        <a:t>CPM</a:t>
                      </a:r>
                      <a:endParaRPr lang="en-US" sz="1100"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Arial"/>
                        </a:rPr>
                        <a:t>1.36</a:t>
                      </a:r>
                      <a:endParaRPr lang="en-US" sz="1100" dirty="0"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457200" y="3733800"/>
            <a:ext cx="4267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Table 1: Acidic Group content (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mmol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/g) of all the adsorbents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114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1141" name="Object 5"/>
          <p:cNvGraphicFramePr>
            <a:graphicFrameLocks noChangeAspect="1"/>
          </p:cNvGraphicFramePr>
          <p:nvPr/>
        </p:nvGraphicFramePr>
        <p:xfrm>
          <a:off x="5410200" y="3200400"/>
          <a:ext cx="3573011" cy="2895600"/>
        </p:xfrm>
        <a:graphic>
          <a:graphicData uri="http://schemas.openxmlformats.org/presentationml/2006/ole">
            <p:oleObj spid="_x0000_s91141" name="Graph" r:id="rId3" imgW="3479597" imgH="2833421" progId="Origin50.Grap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05168218"/>
              </p:ext>
            </p:extLst>
          </p:nvPr>
        </p:nvGraphicFramePr>
        <p:xfrm>
          <a:off x="1431987" y="1295400"/>
          <a:ext cx="6188012" cy="5029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94006"/>
                <a:gridCol w="3094006"/>
              </a:tblGrid>
              <a:tr h="25098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631" marR="66631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631" marR="66631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5193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631" marR="66631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631" marR="66631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3796" name="Picture 4" descr="PMx18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9725" y="1447800"/>
            <a:ext cx="28194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5" descr="PMx15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00175"/>
            <a:ext cx="2876550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6" descr="CMx18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962400"/>
            <a:ext cx="28194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793" name="Picture 7" descr="CMx5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914775"/>
            <a:ext cx="2876550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4676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RESULTS-SEM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678668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5040868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859775" y="6468035"/>
            <a:ext cx="30444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Zahir et al. (2014) Front. Environ. Sci., 2(28), 1.</a:t>
            </a:r>
            <a:endParaRPr lang="en-US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409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49533873"/>
              </p:ext>
            </p:extLst>
          </p:nvPr>
        </p:nvGraphicFramePr>
        <p:xfrm>
          <a:off x="1233170" y="1600200"/>
          <a:ext cx="6386830" cy="45553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97528"/>
                <a:gridCol w="3189302"/>
              </a:tblGrid>
              <a:tr h="22683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2869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78068454"/>
              </p:ext>
            </p:extLst>
          </p:nvPr>
        </p:nvGraphicFramePr>
        <p:xfrm>
          <a:off x="1343025" y="1666875"/>
          <a:ext cx="2771775" cy="2143125"/>
        </p:xfrm>
        <a:graphic>
          <a:graphicData uri="http://schemas.openxmlformats.org/presentationml/2006/ole">
            <p:oleObj spid="_x0000_s34917" name="Graph" r:id="rId3" imgW="3745382" imgH="2899258" progId="Origin50.Graph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2558566"/>
              </p:ext>
            </p:extLst>
          </p:nvPr>
        </p:nvGraphicFramePr>
        <p:xfrm>
          <a:off x="4572000" y="1685925"/>
          <a:ext cx="2781300" cy="2124075"/>
        </p:xfrm>
        <a:graphic>
          <a:graphicData uri="http://schemas.openxmlformats.org/presentationml/2006/ole">
            <p:oleObj spid="_x0000_s34918" name="Graph" r:id="rId4" imgW="3745440" imgH="2844000" progId="Origin50.Graph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29009373"/>
              </p:ext>
            </p:extLst>
          </p:nvPr>
        </p:nvGraphicFramePr>
        <p:xfrm>
          <a:off x="1295400" y="3943350"/>
          <a:ext cx="2819400" cy="2152650"/>
        </p:xfrm>
        <a:graphic>
          <a:graphicData uri="http://schemas.openxmlformats.org/presentationml/2006/ole">
            <p:oleObj spid="_x0000_s34919" name="Graph" r:id="rId5" imgW="3745382" imgH="2844394" progId="Origin50.Graph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173395522"/>
              </p:ext>
            </p:extLst>
          </p:nvPr>
        </p:nvGraphicFramePr>
        <p:xfrm>
          <a:off x="4572000" y="3962400"/>
          <a:ext cx="2819400" cy="2143125"/>
        </p:xfrm>
        <a:graphic>
          <a:graphicData uri="http://schemas.openxmlformats.org/presentationml/2006/ole">
            <p:oleObj spid="_x0000_s34920" name="Graph" r:id="rId6" imgW="3745382" imgH="2844394" progId="Origin50.Graph">
              <p:embed/>
            </p:oleObj>
          </a:graphicData>
        </a:graphic>
      </p:graphicFrame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4676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RESULTS-FTIR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90800" y="6248400"/>
            <a:ext cx="376417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Zahir et al. (2014) Front. Environ. Sci., 2(28), 1.</a:t>
            </a:r>
          </a:p>
          <a:p>
            <a:pPr algn="ctr"/>
            <a:r>
              <a:rPr lang="en-U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Kostadinova et al. (2014) J Environ. </a:t>
            </a:r>
            <a:r>
              <a:rPr lang="en-US" sz="1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Analyt</a:t>
            </a:r>
            <a:r>
              <a:rPr lang="en-U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Toxicol</a:t>
            </a:r>
            <a:r>
              <a:rPr lang="en-U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4, 240.</a:t>
            </a:r>
            <a:endParaRPr lang="en-US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68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4676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RESULTS-pH EFFECT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09600" y="1276349"/>
            <a:ext cx="8229600" cy="123825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dirty="0" smtClean="0"/>
              <a:t>pH Effect</a:t>
            </a:r>
          </a:p>
          <a:p>
            <a:pPr>
              <a:buFontTx/>
              <a:buChar char="-"/>
            </a:pPr>
            <a:r>
              <a:rPr lang="en-US" sz="2000" dirty="0" smtClean="0"/>
              <a:t>Ionization of adsorbent’s surface and metals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38200" y="6139190"/>
            <a:ext cx="6553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Japhe</a:t>
            </a:r>
            <a:r>
              <a:rPr lang="en-U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 al. (2015) </a:t>
            </a:r>
            <a:r>
              <a:rPr lang="en-U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J. J. Environ. Sci. 2, 1.                                     	Unpublished work</a:t>
            </a:r>
            <a:endParaRPr lang="en-US" sz="11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0600" y="5258478"/>
            <a:ext cx="28198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Adsorption of </a:t>
            </a:r>
            <a:r>
              <a:rPr lang="en-US" sz="1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Enrofloxacin</a:t>
            </a: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onto hydrogels</a:t>
            </a:r>
            <a:endParaRPr lang="en-US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72969" y="5258478"/>
            <a:ext cx="34756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Adsorption of Penicillin G onto PM and derivatives </a:t>
            </a:r>
            <a:endParaRPr lang="en-US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50"/>
          <p:cNvSpPr>
            <a:spLocks noChangeArrowheads="1"/>
          </p:cNvSpPr>
          <p:nvPr/>
        </p:nvSpPr>
        <p:spPr bwMode="auto">
          <a:xfrm>
            <a:off x="609600" y="325754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508510188"/>
              </p:ext>
            </p:extLst>
          </p:nvPr>
        </p:nvGraphicFramePr>
        <p:xfrm>
          <a:off x="661197" y="2556179"/>
          <a:ext cx="3514725" cy="2628900"/>
        </p:xfrm>
        <a:graphic>
          <a:graphicData uri="http://schemas.openxmlformats.org/presentationml/2006/ole">
            <p:oleObj spid="_x0000_s30773" name="Graph" r:id="rId3" imgW="3516173" imgH="2626157" progId="Origin50.Graph">
              <p:embed/>
            </p:oleObj>
          </a:graphicData>
        </a:graphic>
      </p:graphicFrame>
      <p:pic>
        <p:nvPicPr>
          <p:cNvPr id="13" name="Imagen 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556180"/>
            <a:ext cx="3185474" cy="2628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92943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4676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RESULTS-pH EFFECT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57200" y="2667000"/>
            <a:ext cx="9144000" cy="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14779" y="5229353"/>
            <a:ext cx="30428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Adsorption of Penicillin G onto Marine algae </a:t>
            </a:r>
            <a:endParaRPr lang="en-US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6011396" y="2590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6096000" y="400843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572000" y="5229353"/>
            <a:ext cx="2878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Adsorption of caffeine with hydrogel beads </a:t>
            </a:r>
            <a:endParaRPr lang="en-US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69954146"/>
              </p:ext>
            </p:extLst>
          </p:nvPr>
        </p:nvGraphicFramePr>
        <p:xfrm>
          <a:off x="406400" y="2133600"/>
          <a:ext cx="3479800" cy="2830513"/>
        </p:xfrm>
        <a:graphic>
          <a:graphicData uri="http://schemas.openxmlformats.org/presentationml/2006/ole">
            <p:oleObj spid="_x0000_s84004" name="Graph" r:id="rId3" imgW="3479040" imgH="2831040" progId="Origin50.Graph">
              <p:embed/>
            </p:oleObj>
          </a:graphicData>
        </a:graphic>
      </p:graphicFrame>
      <p:sp>
        <p:nvSpPr>
          <p:cNvPr id="8" name="Rectangle 35"/>
          <p:cNvSpPr>
            <a:spLocks noChangeArrowheads="1"/>
          </p:cNvSpPr>
          <p:nvPr/>
        </p:nvSpPr>
        <p:spPr bwMode="auto">
          <a:xfrm>
            <a:off x="5056188" y="1645969"/>
            <a:ext cx="9144000" cy="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218224337"/>
              </p:ext>
            </p:extLst>
          </p:nvPr>
        </p:nvGraphicFramePr>
        <p:xfrm>
          <a:off x="4069468" y="2107303"/>
          <a:ext cx="3812469" cy="2856810"/>
        </p:xfrm>
        <a:graphic>
          <a:graphicData uri="http://schemas.openxmlformats.org/presentationml/2006/ole">
            <p:oleObj spid="_x0000_s84005" name="Graph" r:id="rId4" imgW="3574694" imgH="2678582" progId="Origin50.Graph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600200" y="6019800"/>
            <a:ext cx="13019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Times New Roman" pitchFamily="18" charset="0"/>
                <a:cs typeface="Times New Roman" pitchFamily="18" charset="0"/>
              </a:rPr>
              <a:t>Unpublished work</a:t>
            </a:r>
            <a:endParaRPr lang="en-US" sz="1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86292" y="6019800"/>
            <a:ext cx="34099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err="1" smtClean="0">
                <a:latin typeface="Times New Roman" pitchFamily="18" charset="0"/>
                <a:cs typeface="Times New Roman" pitchFamily="18" charset="0"/>
              </a:rPr>
              <a:t>Zarzar</a:t>
            </a:r>
            <a:r>
              <a:rPr lang="en-US" sz="1100" b="1" dirty="0" smtClean="0">
                <a:latin typeface="Times New Roman" pitchFamily="18" charset="0"/>
                <a:cs typeface="Times New Roman" pitchFamily="18" charset="0"/>
              </a:rPr>
              <a:t> et al., (2015) J. Environ. Anal. Chem., in press</a:t>
            </a:r>
            <a:endParaRPr lang="en-US" sz="11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403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4676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RESULTS- MASS 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09600" y="1276349"/>
            <a:ext cx="8229600" cy="177165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dirty="0" smtClean="0"/>
              <a:t>Adsorbent Dose:</a:t>
            </a:r>
            <a:endParaRPr lang="en-US" sz="2000" dirty="0" smtClean="0"/>
          </a:p>
          <a:p>
            <a:pPr>
              <a:buFontTx/>
              <a:buChar char="-"/>
            </a:pPr>
            <a:r>
              <a:rPr lang="en-US" sz="2000" dirty="0" smtClean="0"/>
              <a:t>To minimize the dose of biomass to remove the maximum amount of pollutant – SUSTAINABLE.</a:t>
            </a:r>
          </a:p>
          <a:p>
            <a:pPr>
              <a:buFontTx/>
              <a:buChar char="-"/>
            </a:pPr>
            <a:r>
              <a:rPr lang="en-US" sz="2000" dirty="0" smtClean="0"/>
              <a:t>Chemically-modified  adsorbent: save reagents and purification.</a:t>
            </a:r>
            <a:endParaRPr lang="en-US" sz="2000" dirty="0" smtClean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43000" y="6291590"/>
            <a:ext cx="6553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Japhe</a:t>
            </a:r>
            <a:r>
              <a:rPr lang="en-U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 al. (2015) </a:t>
            </a:r>
            <a:r>
              <a:rPr lang="en-U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J. J. Environ. Sci. 2, 1.                                     	Unpublished work</a:t>
            </a:r>
            <a:endParaRPr lang="en-US" sz="11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0600" y="5819001"/>
            <a:ext cx="28198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Adsorption of </a:t>
            </a:r>
            <a:r>
              <a:rPr lang="en-US" sz="1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Enrofloxacin</a:t>
            </a: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onto hydrogels</a:t>
            </a:r>
            <a:endParaRPr lang="en-US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53000" y="5867400"/>
            <a:ext cx="30251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Adsorption of Penicillin G onto </a:t>
            </a: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marine algae </a:t>
            </a:r>
            <a:endParaRPr lang="en-US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50"/>
          <p:cNvSpPr>
            <a:spLocks noChangeArrowheads="1"/>
          </p:cNvSpPr>
          <p:nvPr/>
        </p:nvSpPr>
        <p:spPr bwMode="auto">
          <a:xfrm>
            <a:off x="609600" y="325754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7283" name="Object 3"/>
          <p:cNvGraphicFramePr>
            <a:graphicFrameLocks noChangeAspect="1"/>
          </p:cNvGraphicFramePr>
          <p:nvPr/>
        </p:nvGraphicFramePr>
        <p:xfrm>
          <a:off x="609600" y="3048000"/>
          <a:ext cx="3514725" cy="2647950"/>
        </p:xfrm>
        <a:graphic>
          <a:graphicData uri="http://schemas.openxmlformats.org/presentationml/2006/ole">
            <p:oleObj spid="_x0000_s97283" name="Graph" r:id="rId3" imgW="3518611" imgH="2643226" progId="Origin50.Graph">
              <p:embed/>
            </p:oleObj>
          </a:graphicData>
        </a:graphic>
      </p:graphicFrame>
      <p:sp>
        <p:nvSpPr>
          <p:cNvPr id="9728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7285" name="Object 5"/>
          <p:cNvGraphicFramePr>
            <a:graphicFrameLocks noChangeAspect="1"/>
          </p:cNvGraphicFramePr>
          <p:nvPr/>
        </p:nvGraphicFramePr>
        <p:xfrm>
          <a:off x="4800600" y="3048000"/>
          <a:ext cx="3276600" cy="2688260"/>
        </p:xfrm>
        <a:graphic>
          <a:graphicData uri="http://schemas.openxmlformats.org/presentationml/2006/ole">
            <p:oleObj spid="_x0000_s97285" name="Graph" r:id="rId4" imgW="3446678" imgH="2830982" progId="Origin50.Graph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92943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4676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RESULTS- MASS 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38200" y="6139190"/>
            <a:ext cx="6553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Zarzar</a:t>
            </a:r>
            <a:r>
              <a:rPr lang="en-U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en-U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al. (2015) </a:t>
            </a:r>
            <a:r>
              <a:rPr lang="en-U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J.  Environ. Anal. </a:t>
            </a:r>
            <a:r>
              <a:rPr lang="en-US" sz="1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Chem</a:t>
            </a:r>
            <a:r>
              <a:rPr lang="en-U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in press                                     	Unpublished work</a:t>
            </a:r>
            <a:endParaRPr lang="en-US" sz="11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0600" y="5258478"/>
            <a:ext cx="25818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Adsorption of </a:t>
            </a: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Caffeine </a:t>
            </a: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onto hydrogels</a:t>
            </a:r>
            <a:endParaRPr lang="en-US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72969" y="5258478"/>
            <a:ext cx="34756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Adsorption of Penicillin G onto PM and derivatives </a:t>
            </a:r>
            <a:endParaRPr lang="en-US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50"/>
          <p:cNvSpPr>
            <a:spLocks noChangeArrowheads="1"/>
          </p:cNvSpPr>
          <p:nvPr/>
        </p:nvSpPr>
        <p:spPr bwMode="auto">
          <a:xfrm>
            <a:off x="609600" y="325754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8307" name="Object 3"/>
          <p:cNvGraphicFramePr>
            <a:graphicFrameLocks noChangeAspect="1"/>
          </p:cNvGraphicFramePr>
          <p:nvPr/>
        </p:nvGraphicFramePr>
        <p:xfrm>
          <a:off x="4419600" y="1905000"/>
          <a:ext cx="3333750" cy="2733675"/>
        </p:xfrm>
        <a:graphic>
          <a:graphicData uri="http://schemas.openxmlformats.org/presentationml/2006/ole">
            <p:oleObj spid="_x0000_s98307" name="Graph" r:id="rId3" imgW="3477768" imgH="2846222" progId="Origin50.Graph">
              <p:embed/>
            </p:oleObj>
          </a:graphicData>
        </a:graphic>
      </p:graphicFrame>
      <p:sp>
        <p:nvSpPr>
          <p:cNvPr id="983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8309" name="Object 5"/>
          <p:cNvGraphicFramePr>
            <a:graphicFrameLocks noChangeAspect="1"/>
          </p:cNvGraphicFramePr>
          <p:nvPr/>
        </p:nvGraphicFramePr>
        <p:xfrm>
          <a:off x="522046" y="1905000"/>
          <a:ext cx="3602280" cy="2743200"/>
        </p:xfrm>
        <a:graphic>
          <a:graphicData uri="http://schemas.openxmlformats.org/presentationml/2006/ole">
            <p:oleObj spid="_x0000_s98309" name="Graph" r:id="rId4" imgW="3510077" imgH="2678582" progId="Origin50.Graph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92943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4676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ISOTHERM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399"/>
            <a:ext cx="8153400" cy="99060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Isotherms were modeled by Langmuir,  </a:t>
            </a:r>
            <a:r>
              <a:rPr lang="en-US" dirty="0" err="1" smtClean="0"/>
              <a:t>Freundlich</a:t>
            </a:r>
            <a:r>
              <a:rPr lang="en-US" dirty="0" smtClean="0"/>
              <a:t>, </a:t>
            </a:r>
            <a:r>
              <a:rPr lang="en-US" dirty="0" err="1" smtClean="0"/>
              <a:t>Dubinin-Radushkevich</a:t>
            </a:r>
            <a:r>
              <a:rPr lang="en-US" dirty="0" smtClean="0"/>
              <a:t> and </a:t>
            </a:r>
            <a:r>
              <a:rPr lang="en-US" dirty="0" err="1" smtClean="0"/>
              <a:t>Temkin</a:t>
            </a:r>
            <a:r>
              <a:rPr lang="en-US" dirty="0" smtClean="0"/>
              <a:t> theories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Important parameters: thermodynamics, equilibrium, affinity.</a:t>
            </a:r>
            <a:endParaRPr lang="en-US" dirty="0"/>
          </a:p>
        </p:txBody>
      </p:sp>
      <p:sp>
        <p:nvSpPr>
          <p:cNvPr id="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38"/>
          <p:cNvSpPr>
            <a:spLocks noChangeArrowheads="1"/>
          </p:cNvSpPr>
          <p:nvPr/>
        </p:nvSpPr>
        <p:spPr bwMode="auto">
          <a:xfrm>
            <a:off x="495300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8740" name="Picture 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3124200"/>
            <a:ext cx="9236546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20860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4267200" cy="8382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RESULTS-SALINITY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4267200" cy="198120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n-US" dirty="0" smtClean="0"/>
              <a:t>Salinity Effect:</a:t>
            </a:r>
          </a:p>
          <a:p>
            <a:pPr algn="just">
              <a:buFontTx/>
              <a:buChar char="-"/>
            </a:pPr>
            <a:r>
              <a:rPr lang="en-US" dirty="0" smtClean="0"/>
              <a:t>Decreases </a:t>
            </a:r>
            <a:r>
              <a:rPr lang="en-US" dirty="0" smtClean="0"/>
              <a:t>adsorption due to competition for the adsorption sites.</a:t>
            </a:r>
          </a:p>
          <a:p>
            <a:pPr algn="just">
              <a:buFontTx/>
              <a:buChar char="-"/>
            </a:pPr>
            <a:r>
              <a:rPr lang="en-US" dirty="0" smtClean="0"/>
              <a:t>Higher the charge, the stronger the effect</a:t>
            </a:r>
            <a:r>
              <a:rPr lang="en-US" dirty="0" smtClean="0"/>
              <a:t>.</a:t>
            </a:r>
            <a:endParaRPr lang="en-US" dirty="0" smtClean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30"/>
          <p:cNvSpPr>
            <a:spLocks noChangeArrowheads="1"/>
          </p:cNvSpPr>
          <p:nvPr/>
        </p:nvSpPr>
        <p:spPr bwMode="auto">
          <a:xfrm>
            <a:off x="838200" y="411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32"/>
          <p:cNvSpPr>
            <a:spLocks noChangeArrowheads="1"/>
          </p:cNvSpPr>
          <p:nvPr/>
        </p:nvSpPr>
        <p:spPr bwMode="auto">
          <a:xfrm>
            <a:off x="3516249" y="411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34"/>
          <p:cNvSpPr>
            <a:spLocks noChangeArrowheads="1"/>
          </p:cNvSpPr>
          <p:nvPr/>
        </p:nvSpPr>
        <p:spPr bwMode="auto">
          <a:xfrm>
            <a:off x="4823584" y="4114799"/>
            <a:ext cx="1117841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141154" y="3657600"/>
            <a:ext cx="25738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Adsorption of </a:t>
            </a: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Caffeine with </a:t>
            </a:r>
            <a:r>
              <a:rPr lang="en-US" sz="1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hydrogels</a:t>
            </a:r>
            <a:endParaRPr lang="en-US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67000" y="6400800"/>
            <a:ext cx="3505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Zarzar</a:t>
            </a:r>
            <a:r>
              <a:rPr lang="en-U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al. (2015) J.  Environ. Anal. </a:t>
            </a:r>
            <a:r>
              <a:rPr lang="en-US" sz="1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Chem</a:t>
            </a:r>
            <a:r>
              <a:rPr lang="en-U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in press</a:t>
            </a:r>
            <a:endParaRPr lang="en-US" sz="11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76800" y="3075801"/>
            <a:ext cx="30671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Adsorption of </a:t>
            </a:r>
            <a:r>
              <a:rPr lang="en-US" sz="1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Enrofloxacin</a:t>
            </a: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ontto</a:t>
            </a: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1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hydrogel</a:t>
            </a:r>
            <a:endParaRPr lang="en-US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034" name="Rectangle 9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0033" name="Object 97"/>
          <p:cNvGraphicFramePr>
            <a:graphicFrameLocks noChangeAspect="1"/>
          </p:cNvGraphicFramePr>
          <p:nvPr/>
        </p:nvGraphicFramePr>
        <p:xfrm>
          <a:off x="4876800" y="457200"/>
          <a:ext cx="2938544" cy="2362200"/>
        </p:xfrm>
        <a:graphic>
          <a:graphicData uri="http://schemas.openxmlformats.org/presentationml/2006/ole">
            <p:oleObj spid="_x0000_s40033" name="Graph" r:id="rId3" imgW="3444240" imgH="2776118" progId="Origin50.Graph">
              <p:embed/>
            </p:oleObj>
          </a:graphicData>
        </a:graphic>
      </p:graphicFrame>
      <p:sp>
        <p:nvSpPr>
          <p:cNvPr id="40036" name="Rectangle 10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0035" name="Object 99"/>
          <p:cNvGraphicFramePr>
            <a:graphicFrameLocks noChangeAspect="1"/>
          </p:cNvGraphicFramePr>
          <p:nvPr/>
        </p:nvGraphicFramePr>
        <p:xfrm>
          <a:off x="1056492" y="4038601"/>
          <a:ext cx="2905908" cy="2222732"/>
        </p:xfrm>
        <a:graphic>
          <a:graphicData uri="http://schemas.openxmlformats.org/presentationml/2006/ole">
            <p:oleObj spid="_x0000_s40035" name="Graph" r:id="rId4" imgW="3505200" imgH="2678582" progId="Origin50.Graph">
              <p:embed/>
            </p:oleObj>
          </a:graphicData>
        </a:graphic>
      </p:graphicFrame>
      <p:sp>
        <p:nvSpPr>
          <p:cNvPr id="40038" name="Rectangle 10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0037" name="Object 101"/>
          <p:cNvGraphicFramePr>
            <a:graphicFrameLocks noChangeAspect="1"/>
          </p:cNvGraphicFramePr>
          <p:nvPr/>
        </p:nvGraphicFramePr>
        <p:xfrm>
          <a:off x="4948654" y="4038600"/>
          <a:ext cx="2976146" cy="2219325"/>
        </p:xfrm>
        <a:graphic>
          <a:graphicData uri="http://schemas.openxmlformats.org/presentationml/2006/ole">
            <p:oleObj spid="_x0000_s40037" name="Graph" r:id="rId5" imgW="3505200" imgH="2615184" progId="Origin50.Graph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3739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4114800" cy="44958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400" dirty="0" smtClean="0"/>
              <a:t>Pharmaceutical Products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US-EPA has listed pharmaceutical products as pollutants of emerging concern.</a:t>
            </a:r>
          </a:p>
          <a:p>
            <a:r>
              <a:rPr lang="en-US" sz="2400" dirty="0" smtClean="0"/>
              <a:t>Develop resistance in microbes.</a:t>
            </a:r>
          </a:p>
          <a:p>
            <a:r>
              <a:rPr lang="en-US" sz="2400" dirty="0" smtClean="0"/>
              <a:t>Change normal behavior of animals and alter ecology.</a:t>
            </a:r>
          </a:p>
          <a:p>
            <a:r>
              <a:rPr lang="en-US" sz="2400" dirty="0" smtClean="0"/>
              <a:t>Convert into other more toxic substances.</a:t>
            </a:r>
          </a:p>
          <a:p>
            <a:r>
              <a:rPr lang="en-US" sz="2400" dirty="0" smtClean="0"/>
              <a:t>Increase the BOD and COD.</a:t>
            </a:r>
          </a:p>
          <a:p>
            <a:endParaRPr lang="en-US" sz="2400" dirty="0"/>
          </a:p>
        </p:txBody>
      </p:sp>
      <p:pic>
        <p:nvPicPr>
          <p:cNvPr id="6" name="Picture 4" descr="http://omicsonline.org/2161-0525/images/2161-0525-2-e103-g00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085110"/>
            <a:ext cx="3849812" cy="3477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315200" y="6248400"/>
            <a:ext cx="10422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Times New Roman" pitchFamily="18" charset="0"/>
                <a:cs typeface="Times New Roman" pitchFamily="18" charset="0"/>
              </a:rPr>
              <a:t>Yahoo Images</a:t>
            </a:r>
            <a:endParaRPr lang="en-US" sz="11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377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RESULTS-CROWDING AGENT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001000" cy="10667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Challenge in Remediation: Real Conditions.</a:t>
            </a:r>
          </a:p>
          <a:p>
            <a:r>
              <a:rPr lang="en-US" dirty="0" smtClean="0"/>
              <a:t>Crowding Agent: SDS, </a:t>
            </a:r>
            <a:r>
              <a:rPr lang="en-US" dirty="0" err="1" smtClean="0"/>
              <a:t>Ficoll</a:t>
            </a:r>
            <a:r>
              <a:rPr lang="en-US" dirty="0" smtClean="0"/>
              <a:t>, Polyethylene glycol.</a:t>
            </a:r>
          </a:p>
          <a:p>
            <a:r>
              <a:rPr lang="en-US" dirty="0" smtClean="0"/>
              <a:t>Steric Hindrance, access to active sites</a:t>
            </a:r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17"/>
          <p:cNvSpPr>
            <a:spLocks noChangeArrowheads="1"/>
          </p:cNvSpPr>
          <p:nvPr/>
        </p:nvSpPr>
        <p:spPr bwMode="auto">
          <a:xfrm>
            <a:off x="3429000" y="2849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4800" y="5438001"/>
            <a:ext cx="27117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Adsorption of </a:t>
            </a: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Penicillin with </a:t>
            </a:r>
            <a:r>
              <a:rPr lang="en-US" sz="1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hydrogels</a:t>
            </a:r>
            <a:endParaRPr lang="en-US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64545" y="5438001"/>
            <a:ext cx="31124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Adsorption of </a:t>
            </a:r>
            <a:r>
              <a:rPr lang="en-US" sz="1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Enrofloxacin</a:t>
            </a: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onto </a:t>
            </a: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marine algae </a:t>
            </a:r>
            <a:endParaRPr lang="en-US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909" name="Picture 21" descr="http://upload.wikimedia.org/wikipedia/commons/thumb/c/c9/Saccharose-Epichlorhydrin-Copolymer_Komponenten.svg/440px-Saccharose-Epichlorhydrin-Copolymer_Komponenten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981200"/>
            <a:ext cx="2420818" cy="847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911" name="Picture 23" descr="PEG Structural Formula V1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962400"/>
            <a:ext cx="1600200" cy="6839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913" name="Picture 25" descr="Sodium laurylsulfonate V.1.sv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2934" y="5892681"/>
            <a:ext cx="2511425" cy="3557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550350" y="3124200"/>
            <a:ext cx="6030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Ficoll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70652" y="4876800"/>
            <a:ext cx="16161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Polyethylene glycol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0" y="6397823"/>
            <a:ext cx="513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SDS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931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7930" name="Object 42"/>
          <p:cNvGraphicFramePr>
            <a:graphicFrameLocks noChangeAspect="1"/>
          </p:cNvGraphicFramePr>
          <p:nvPr/>
        </p:nvGraphicFramePr>
        <p:xfrm>
          <a:off x="152400" y="3124200"/>
          <a:ext cx="2971800" cy="2214756"/>
        </p:xfrm>
        <a:graphic>
          <a:graphicData uri="http://schemas.openxmlformats.org/presentationml/2006/ole">
            <p:oleObj spid="_x0000_s37930" name="Graph" r:id="rId6" imgW="3525926" imgH="2615184" progId="Origin50.Graph">
              <p:embed/>
            </p:oleObj>
          </a:graphicData>
        </a:graphic>
      </p:graphicFrame>
      <p:sp>
        <p:nvSpPr>
          <p:cNvPr id="37933" name="Rectangle 4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7932" name="Object 44"/>
          <p:cNvGraphicFramePr>
            <a:graphicFrameLocks noChangeAspect="1"/>
          </p:cNvGraphicFramePr>
          <p:nvPr/>
        </p:nvGraphicFramePr>
        <p:xfrm>
          <a:off x="3505200" y="3124201"/>
          <a:ext cx="2771742" cy="2209800"/>
        </p:xfrm>
        <a:graphic>
          <a:graphicData uri="http://schemas.openxmlformats.org/presentationml/2006/ole">
            <p:oleObj spid="_x0000_s37932" name="Graph" r:id="rId7" imgW="3479597" imgH="2776118" progId="Origin50.Graph">
              <p:embed/>
            </p:oleObj>
          </a:graphicData>
        </a:graphic>
      </p:graphicFrame>
      <p:sp>
        <p:nvSpPr>
          <p:cNvPr id="20" name="Rectangle 19"/>
          <p:cNvSpPr/>
          <p:nvPr/>
        </p:nvSpPr>
        <p:spPr>
          <a:xfrm>
            <a:off x="2508041" y="6139190"/>
            <a:ext cx="130195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Unpublished work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xmlns="" val="337996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427038"/>
            <a:ext cx="7467600" cy="79216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RESULTS-SECONDARY POLLUTANTS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001000" cy="10667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Selectivity of adsorbent in the presence of other pollutants.</a:t>
            </a:r>
          </a:p>
          <a:p>
            <a:r>
              <a:rPr lang="en-US" dirty="0" smtClean="0"/>
              <a:t>Heavy metals have shown high affinity towards </a:t>
            </a:r>
            <a:r>
              <a:rPr lang="en-US" dirty="0" err="1" smtClean="0"/>
              <a:t>biosorbents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Similar adsorption mechanism? Same active site?</a:t>
            </a:r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17"/>
          <p:cNvSpPr>
            <a:spLocks noChangeArrowheads="1"/>
          </p:cNvSpPr>
          <p:nvPr/>
        </p:nvSpPr>
        <p:spPr bwMode="auto">
          <a:xfrm>
            <a:off x="3429000" y="2849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31896" y="5590401"/>
            <a:ext cx="27117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Adsorption of </a:t>
            </a: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Penicillin with </a:t>
            </a:r>
            <a:r>
              <a:rPr lang="en-US" sz="1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hydrogels</a:t>
            </a:r>
            <a:endParaRPr lang="en-US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492" y="5562600"/>
            <a:ext cx="28761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Adsorption of </a:t>
            </a: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Penicillin </a:t>
            </a: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onto </a:t>
            </a: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marine algae </a:t>
            </a:r>
            <a:endParaRPr lang="en-US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931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933" name="Rectangle 4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879641" y="6248400"/>
            <a:ext cx="130195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Unpublished work</a:t>
            </a:r>
            <a:endParaRPr lang="en-US" sz="1100" dirty="0"/>
          </a:p>
        </p:txBody>
      </p:sp>
      <p:sp>
        <p:nvSpPr>
          <p:cNvPr id="9933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9332" name="Object 4"/>
          <p:cNvGraphicFramePr>
            <a:graphicFrameLocks noChangeAspect="1"/>
          </p:cNvGraphicFramePr>
          <p:nvPr/>
        </p:nvGraphicFramePr>
        <p:xfrm>
          <a:off x="6204408" y="3186430"/>
          <a:ext cx="2845324" cy="2299970"/>
        </p:xfrm>
        <a:graphic>
          <a:graphicData uri="http://schemas.openxmlformats.org/presentationml/2006/ole">
            <p:oleObj spid="_x0000_s99332" name="Graph" r:id="rId4" imgW="3425952" imgH="2776118" progId="Origin50.Graph">
              <p:embed/>
            </p:oleObj>
          </a:graphicData>
        </a:graphic>
      </p:graphicFrame>
      <p:sp>
        <p:nvSpPr>
          <p:cNvPr id="9933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9334" name="Object 6"/>
          <p:cNvGraphicFramePr>
            <a:graphicFrameLocks noChangeAspect="1"/>
          </p:cNvGraphicFramePr>
          <p:nvPr/>
        </p:nvGraphicFramePr>
        <p:xfrm>
          <a:off x="3048000" y="3200400"/>
          <a:ext cx="3048000" cy="2296326"/>
        </p:xfrm>
        <a:graphic>
          <a:graphicData uri="http://schemas.openxmlformats.org/presentationml/2006/ole">
            <p:oleObj spid="_x0000_s99334" name="Graph" r:id="rId5" imgW="3517920" imgH="2643840" progId="Origin50.Graph">
              <p:embed/>
            </p:oleObj>
          </a:graphicData>
        </a:graphic>
      </p:graphicFrame>
      <p:sp>
        <p:nvSpPr>
          <p:cNvPr id="9933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9336" name="Object 8"/>
          <p:cNvGraphicFramePr>
            <a:graphicFrameLocks noChangeAspect="1"/>
          </p:cNvGraphicFramePr>
          <p:nvPr/>
        </p:nvGraphicFramePr>
        <p:xfrm>
          <a:off x="76200" y="3200399"/>
          <a:ext cx="2903161" cy="2314575"/>
        </p:xfrm>
        <a:graphic>
          <a:graphicData uri="http://schemas.openxmlformats.org/presentationml/2006/ole">
            <p:oleObj spid="_x0000_s99336" name="Graph" r:id="rId6" imgW="3479597" imgH="2776118" progId="Origin50.Graph">
              <p:embed/>
            </p:oleObj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12489" y="5638800"/>
            <a:ext cx="30355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Adsorption of </a:t>
            </a:r>
            <a:r>
              <a:rPr lang="en-US" sz="1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Enrofloxacin</a:t>
            </a: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onto marine algae</a:t>
            </a:r>
            <a:endParaRPr lang="en-US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996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0010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RESULTS-ADSORPTION KINETICS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001000" cy="1066799"/>
          </a:xfrm>
        </p:spPr>
        <p:txBody>
          <a:bodyPr>
            <a:normAutofit/>
          </a:bodyPr>
          <a:lstStyle/>
          <a:p>
            <a:r>
              <a:rPr lang="en-US" dirty="0" smtClean="0"/>
              <a:t>Time reduces costs and manpower.</a:t>
            </a:r>
          </a:p>
          <a:p>
            <a:r>
              <a:rPr lang="en-US" dirty="0" smtClean="0"/>
              <a:t>Adsorption</a:t>
            </a:r>
            <a:r>
              <a:rPr lang="en-US" dirty="0" smtClean="0"/>
              <a:t> reaches </a:t>
            </a:r>
            <a:r>
              <a:rPr lang="en-US" dirty="0" smtClean="0"/>
              <a:t>equilibrium in </a:t>
            </a:r>
            <a:r>
              <a:rPr lang="en-US" dirty="0" smtClean="0"/>
              <a:t>45min (</a:t>
            </a:r>
            <a:r>
              <a:rPr lang="en-US" dirty="0" err="1" smtClean="0"/>
              <a:t>Enrofloxacin</a:t>
            </a:r>
            <a:r>
              <a:rPr lang="en-US" dirty="0" smtClean="0"/>
              <a:t>) and 20min (caffeine)</a:t>
            </a:r>
            <a:r>
              <a:rPr lang="en-US" dirty="0" smtClean="0"/>
              <a:t>.</a:t>
            </a:r>
            <a:endParaRPr lang="en-US" dirty="0" smtClean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17"/>
          <p:cNvSpPr>
            <a:spLocks noChangeArrowheads="1"/>
          </p:cNvSpPr>
          <p:nvPr/>
        </p:nvSpPr>
        <p:spPr bwMode="auto">
          <a:xfrm>
            <a:off x="4800600" y="343515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93773" y="5666601"/>
            <a:ext cx="29352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Adsorption of </a:t>
            </a:r>
            <a:r>
              <a:rPr lang="en-US" sz="1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Enronfloxacin</a:t>
            </a: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onto </a:t>
            </a:r>
            <a:r>
              <a:rPr lang="en-US" sz="1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hydrogels</a:t>
            </a: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304800" y="310755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026317" y="2667000"/>
            <a:ext cx="22220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</a:t>
            </a:r>
            <a:r>
              <a:rPr lang="en-US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q) =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</a:t>
            </a:r>
            <a:r>
              <a:rPr lang="en-US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k</a:t>
            </a:r>
            <a:r>
              <a:rPr lang="en-US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045732" y="2286000"/>
            <a:ext cx="2355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Pseudo-First Order Kinetics</a:t>
            </a:r>
            <a:endParaRPr lang="en-US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44095" y="2286000"/>
            <a:ext cx="25346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Pseudo-Second Order Kinetics</a:t>
            </a:r>
            <a:endParaRPr lang="en-US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786762" y="2667000"/>
            <a:ext cx="2114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t/q = 1/k</a:t>
            </a:r>
            <a:r>
              <a:rPr lang="en-US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q</a:t>
            </a:r>
            <a:r>
              <a:rPr lang="en-US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+ 1/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</a:t>
            </a:r>
            <a:r>
              <a:rPr lang="en-US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*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31450" y="6215390"/>
            <a:ext cx="27451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Japhe</a:t>
            </a:r>
            <a:r>
              <a:rPr lang="en-U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 al. (</a:t>
            </a:r>
            <a:r>
              <a:rPr lang="en-U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2015) </a:t>
            </a:r>
            <a:r>
              <a:rPr lang="en-U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J. </a:t>
            </a:r>
            <a:r>
              <a:rPr lang="en-U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J. </a:t>
            </a:r>
            <a:r>
              <a:rPr lang="en-U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Environ </a:t>
            </a:r>
            <a:r>
              <a:rPr lang="en-US" sz="1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Sci</a:t>
            </a:r>
            <a:r>
              <a:rPr lang="en-U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2:1</a:t>
            </a:r>
            <a:endParaRPr lang="en-US" sz="11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05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7050" name="Object 10"/>
          <p:cNvGraphicFramePr>
            <a:graphicFrameLocks noChangeAspect="1"/>
          </p:cNvGraphicFramePr>
          <p:nvPr/>
        </p:nvGraphicFramePr>
        <p:xfrm>
          <a:off x="152400" y="2590800"/>
          <a:ext cx="3429000" cy="2828925"/>
        </p:xfrm>
        <a:graphic>
          <a:graphicData uri="http://schemas.openxmlformats.org/presentationml/2006/ole">
            <p:oleObj spid="_x0000_s87050" name="Graph" r:id="rId3" imgW="3433267" imgH="2830982" progId="Origin50.Graph">
              <p:embed/>
            </p:oleObj>
          </a:graphicData>
        </a:graphic>
      </p:graphicFrame>
      <p:sp>
        <p:nvSpPr>
          <p:cNvPr id="8705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7052" name="Object 12"/>
          <p:cNvGraphicFramePr>
            <a:graphicFrameLocks noChangeAspect="1"/>
          </p:cNvGraphicFramePr>
          <p:nvPr/>
        </p:nvGraphicFramePr>
        <p:xfrm>
          <a:off x="4857750" y="3276600"/>
          <a:ext cx="3143250" cy="2615859"/>
        </p:xfrm>
        <a:graphic>
          <a:graphicData uri="http://schemas.openxmlformats.org/presentationml/2006/ole">
            <p:oleObj spid="_x0000_s87052" name="Graph" r:id="rId4" imgW="3386938" imgH="2830982" progId="Origin50.Graph">
              <p:embed/>
            </p:oleObj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5181600" y="6019800"/>
            <a:ext cx="25738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Adsorption of </a:t>
            </a: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Caffeine with </a:t>
            </a:r>
            <a:r>
              <a:rPr lang="en-US" sz="1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hydrogels</a:t>
            </a:r>
            <a:endParaRPr lang="en-US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24400" y="6400800"/>
            <a:ext cx="3505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Zarzar</a:t>
            </a:r>
            <a:r>
              <a:rPr lang="en-U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al. (2015) J.  Environ. Anal. </a:t>
            </a:r>
            <a:r>
              <a:rPr lang="en-US" sz="1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Chem</a:t>
            </a:r>
            <a:r>
              <a:rPr lang="en-U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in press</a:t>
            </a:r>
            <a:endParaRPr lang="en-US" sz="11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438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4048"/>
            <a:ext cx="7239000" cy="68275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CONTINUOUS-FLOW EXPERIMENTS</a:t>
            </a:r>
            <a:endParaRPr lang="en-US" dirty="0"/>
          </a:p>
        </p:txBody>
      </p:sp>
      <p:sp>
        <p:nvSpPr>
          <p:cNvPr id="79918" name="Rectangle 4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9917" name="Object 45"/>
          <p:cNvGraphicFramePr>
            <a:graphicFrameLocks noChangeAspect="1"/>
          </p:cNvGraphicFramePr>
          <p:nvPr/>
        </p:nvGraphicFramePr>
        <p:xfrm>
          <a:off x="304800" y="2638425"/>
          <a:ext cx="3533775" cy="2771775"/>
        </p:xfrm>
        <a:graphic>
          <a:graphicData uri="http://schemas.openxmlformats.org/presentationml/2006/ole">
            <p:oleObj spid="_x0000_s79917" name="Graph" r:id="rId3" imgW="3532022" imgH="2776118" progId="Origin50.Graph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996148" y="3198674"/>
            <a:ext cx="37000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Column with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Enrofloxacin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shown.</a:t>
            </a:r>
          </a:p>
          <a:p>
            <a:pPr>
              <a:buFontTx/>
              <a:buChar char="-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Columns reached saturation quickly.</a:t>
            </a:r>
          </a:p>
          <a:p>
            <a:pPr>
              <a:buFontTx/>
              <a:buChar char="-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Change flow and diameter of    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columns for a higher efficiency.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5800" y="14478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Scaled-up processes to purify a larger volume of contaminated water. Mini-scale was run with a column of  15cm x 2cm at a flow of 5mL/min.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13135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CONTINUOUS-FLOW EXPERIMENTS WITH HEAVY METALS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2160590"/>
            <a:ext cx="3657600" cy="3880773"/>
          </a:xfrm>
        </p:spPr>
        <p:txBody>
          <a:bodyPr/>
          <a:lstStyle/>
          <a:p>
            <a:r>
              <a:rPr lang="en-US" dirty="0" smtClean="0"/>
              <a:t>Column tests with Cu(II) at pH 6, room temperature, flow 5mL/min. Mass of adsorbent 1.8-2g. Initial  Cu concentration 100ppm.</a:t>
            </a:r>
          </a:p>
          <a:p>
            <a:r>
              <a:rPr lang="en-US" dirty="0" smtClean="0"/>
              <a:t>Chemically-modified adsorbents are expected to display higher adsorption.</a:t>
            </a:r>
          </a:p>
          <a:p>
            <a:r>
              <a:rPr lang="en-US" dirty="0" err="1" smtClean="0"/>
              <a:t>Deionized</a:t>
            </a:r>
            <a:r>
              <a:rPr lang="en-US" dirty="0" smtClean="0"/>
              <a:t> water confirmed that Cu was tightly bound to the adsorbents.</a:t>
            </a:r>
            <a:endParaRPr lang="en-US" dirty="0"/>
          </a:p>
        </p:txBody>
      </p:sp>
      <p:graphicFrame>
        <p:nvGraphicFramePr>
          <p:cNvPr id="102402" name="Object 2"/>
          <p:cNvGraphicFramePr>
            <a:graphicFrameLocks noChangeAspect="1"/>
          </p:cNvGraphicFramePr>
          <p:nvPr/>
        </p:nvGraphicFramePr>
        <p:xfrm>
          <a:off x="346075" y="2057400"/>
          <a:ext cx="4378325" cy="3509482"/>
        </p:xfrm>
        <a:graphic>
          <a:graphicData uri="http://schemas.openxmlformats.org/presentationml/2006/ole">
            <p:oleObj spid="_x0000_s102402" name="Graph" r:id="rId3" imgW="3463200" imgH="2776320" progId="Origin50.Grap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WHAT IS NEXT?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599" y="1828800"/>
            <a:ext cx="6347714" cy="4212563"/>
          </a:xfrm>
        </p:spPr>
        <p:txBody>
          <a:bodyPr>
            <a:normAutofit/>
          </a:bodyPr>
          <a:lstStyle/>
          <a:p>
            <a:r>
              <a:rPr lang="en-US" dirty="0" smtClean="0"/>
              <a:t>First , can we recycle the adsorbent?</a:t>
            </a:r>
          </a:p>
          <a:p>
            <a:pPr>
              <a:buNone/>
            </a:pPr>
            <a:r>
              <a:rPr lang="en-US" dirty="0" smtClean="0"/>
              <a:t>	Yes, adsorbents have been used in up to 5 cycles of adsorption/desorption with small changes in </a:t>
            </a:r>
            <a:r>
              <a:rPr lang="en-US" dirty="0" smtClean="0"/>
              <a:t>adsorption.</a:t>
            </a:r>
            <a:endParaRPr lang="en-US" dirty="0" smtClean="0"/>
          </a:p>
          <a:p>
            <a:r>
              <a:rPr lang="en-US" dirty="0" smtClean="0"/>
              <a:t>To be studied:</a:t>
            </a:r>
          </a:p>
          <a:p>
            <a:pPr>
              <a:buNone/>
            </a:pPr>
            <a:r>
              <a:rPr lang="en-US" dirty="0" smtClean="0"/>
              <a:t>	Characterization tests show that modified adsorbents shift thermal stability, FTIR shows damage of hydrocarbon chains. SEM images show changes in the morphology of the materials.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Can these new materials be converted into </a:t>
            </a:r>
            <a:r>
              <a:rPr lang="en-US" dirty="0" err="1" smtClean="0"/>
              <a:t>biofuels</a:t>
            </a:r>
            <a:r>
              <a:rPr lang="en-US" dirty="0" smtClean="0"/>
              <a:t>?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010399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SEM images of modified adsorbents</a:t>
            </a:r>
            <a:endParaRPr lang="en-US" dirty="0"/>
          </a:p>
        </p:txBody>
      </p:sp>
      <p:pic>
        <p:nvPicPr>
          <p:cNvPr id="1034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95260" y="4038600"/>
            <a:ext cx="3481939" cy="271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1551" y="1062647"/>
            <a:ext cx="3525649" cy="2747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0211" y="4065587"/>
            <a:ext cx="3489389" cy="271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8733" y="1066801"/>
            <a:ext cx="3480867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10990" y="2221468"/>
            <a:ext cx="474810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GT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229600" y="2209800"/>
            <a:ext cx="612668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CGT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76583" y="5117068"/>
            <a:ext cx="585417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SGT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229600" y="5029200"/>
            <a:ext cx="609462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TGT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5105399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Tea leaves, marine algae and hydrogels have proven to be promising adsorbents for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pharmaceutical products (antibiotics and caffeine).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They also serve as scaffold for chemical modifications.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pH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has a strong effect on the adsorption. Likewise, salinity and crowding effects have a negative impact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Incorporation of active functional groups enhance the adsorption of pollutants on modified-tea leaves.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These pollutant-loaded adsorbent could be potentially converted into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biofuels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due to the better exposure of cellulose and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hemicellulose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221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65532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Acknowledgements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0"/>
            <a:ext cx="4038600" cy="51816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None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 Members:</a:t>
            </a:r>
          </a:p>
          <a:p>
            <a:pPr>
              <a:lnSpc>
                <a:spcPct val="120000"/>
              </a:lnSpc>
              <a:buNone/>
            </a:pPr>
            <a:r>
              <a:rPr lang="en-US" sz="1400" dirty="0" smtClean="0">
                <a:solidFill>
                  <a:schemeClr val="accent4">
                    <a:lumMod val="50000"/>
                  </a:schemeClr>
                </a:solidFill>
              </a:rPr>
              <a:t>	</a:t>
            </a:r>
            <a:endParaRPr lang="en-US" sz="14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buNone/>
            </a:pPr>
            <a:r>
              <a:rPr lang="en-US" sz="1400" b="1" dirty="0" smtClean="0">
                <a:solidFill>
                  <a:schemeClr val="accent4">
                    <a:lumMod val="50000"/>
                  </a:schemeClr>
                </a:solidFill>
              </a:rPr>
              <a:t>	</a:t>
            </a:r>
            <a:r>
              <a:rPr lang="en-US" sz="1400" b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Aharon</a:t>
            </a:r>
            <a:r>
              <a:rPr lang="en-US" sz="1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Zarzar</a:t>
            </a:r>
            <a:endParaRPr lang="en-US" sz="1400" b="1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20000"/>
              </a:lnSpc>
              <a:buNone/>
            </a:pPr>
            <a:r>
              <a:rPr lang="en-US" sz="1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1400" b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Tenzing</a:t>
            </a:r>
            <a:r>
              <a:rPr lang="en-US" sz="1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Japhe</a:t>
            </a:r>
            <a:endParaRPr lang="en-US" sz="1400" b="1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20000"/>
              </a:lnSpc>
              <a:buNone/>
            </a:pPr>
            <a:r>
              <a:rPr lang="en-US" sz="1400" b="1" dirty="0">
                <a:solidFill>
                  <a:schemeClr val="accent4">
                    <a:lumMod val="50000"/>
                  </a:schemeClr>
                </a:solidFill>
              </a:rPr>
              <a:t>	</a:t>
            </a:r>
            <a:r>
              <a:rPr lang="en-US" sz="1400" b="1" dirty="0" err="1" smtClean="0">
                <a:solidFill>
                  <a:schemeClr val="accent4">
                    <a:lumMod val="50000"/>
                  </a:schemeClr>
                </a:solidFill>
              </a:rPr>
              <a:t>Kateryna</a:t>
            </a:r>
            <a:r>
              <a:rPr lang="en-US" sz="1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accent4">
                    <a:lumMod val="50000"/>
                  </a:schemeClr>
                </a:solidFill>
              </a:rPr>
              <a:t>Zhdanova</a:t>
            </a:r>
            <a:endParaRPr lang="en-US" sz="14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buNone/>
            </a:pPr>
            <a:r>
              <a:rPr lang="en-US" sz="1400" b="1" dirty="0" smtClean="0">
                <a:solidFill>
                  <a:schemeClr val="accent4">
                    <a:lumMod val="50000"/>
                  </a:schemeClr>
                </a:solidFill>
              </a:rPr>
              <a:t>	</a:t>
            </a:r>
            <a:r>
              <a:rPr lang="en-US" sz="1400" b="1" dirty="0" smtClean="0">
                <a:solidFill>
                  <a:schemeClr val="accent4">
                    <a:lumMod val="50000"/>
                  </a:schemeClr>
                </a:solidFill>
              </a:rPr>
              <a:t>Michelle </a:t>
            </a:r>
            <a:r>
              <a:rPr lang="en-US" sz="1400" b="1" dirty="0" smtClean="0">
                <a:solidFill>
                  <a:schemeClr val="accent4">
                    <a:lumMod val="50000"/>
                  </a:schemeClr>
                </a:solidFill>
              </a:rPr>
              <a:t>Lo</a:t>
            </a:r>
          </a:p>
          <a:p>
            <a:pPr>
              <a:lnSpc>
                <a:spcPct val="120000"/>
              </a:lnSpc>
              <a:buNone/>
            </a:pPr>
            <a:r>
              <a:rPr lang="en-US" sz="1400" b="1" dirty="0">
                <a:solidFill>
                  <a:schemeClr val="accent4">
                    <a:lumMod val="50000"/>
                  </a:schemeClr>
                </a:solidFill>
              </a:rPr>
              <a:t>	</a:t>
            </a:r>
            <a:r>
              <a:rPr lang="en-US" sz="1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accent4">
                    <a:lumMod val="50000"/>
                  </a:schemeClr>
                </a:solidFill>
              </a:rPr>
              <a:t>Minyeong</a:t>
            </a:r>
            <a:r>
              <a:rPr lang="en-US" sz="1400" b="1" dirty="0" smtClean="0">
                <a:solidFill>
                  <a:schemeClr val="accent4">
                    <a:lumMod val="50000"/>
                  </a:schemeClr>
                </a:solidFill>
              </a:rPr>
              <a:t> Hong </a:t>
            </a:r>
            <a:endParaRPr lang="en-US" sz="14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buNone/>
            </a:pPr>
            <a:r>
              <a:rPr lang="en-US" sz="1400" dirty="0" smtClean="0">
                <a:solidFill>
                  <a:srgbClr val="FFC000"/>
                </a:solidFill>
              </a:rPr>
              <a:t>	</a:t>
            </a:r>
          </a:p>
          <a:p>
            <a:pPr>
              <a:lnSpc>
                <a:spcPct val="120000"/>
              </a:lnSpc>
              <a:buNone/>
            </a:pP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Funding: </a:t>
            </a:r>
          </a:p>
          <a:p>
            <a:pPr>
              <a:lnSpc>
                <a:spcPct val="120000"/>
              </a:lnSpc>
              <a:buNone/>
            </a:pPr>
            <a:endParaRPr lang="en-US" sz="1400" dirty="0" smtClean="0">
              <a:solidFill>
                <a:srgbClr val="FFC000"/>
              </a:solidFill>
            </a:endParaRPr>
          </a:p>
          <a:p>
            <a:pPr>
              <a:lnSpc>
                <a:spcPct val="120000"/>
              </a:lnSpc>
              <a:buNone/>
            </a:pPr>
            <a:r>
              <a:rPr lang="en-US" sz="1400" dirty="0" smtClean="0">
                <a:solidFill>
                  <a:srgbClr val="FFC000"/>
                </a:solidFill>
              </a:rPr>
              <a:t>	</a:t>
            </a:r>
            <a:r>
              <a:rPr lang="en-US" sz="1400" dirty="0" smtClean="0"/>
              <a:t>CSTEP, BMCC Faculty Development Grant, C3IRG, MCC-Puerto Rico and the Center or Renewable Energy and Sustainability.</a:t>
            </a:r>
          </a:p>
          <a:p>
            <a:pPr>
              <a:lnSpc>
                <a:spcPct val="120000"/>
              </a:lnSpc>
              <a:buNone/>
            </a:pPr>
            <a:endParaRPr lang="en-US" sz="1400" dirty="0"/>
          </a:p>
        </p:txBody>
      </p:sp>
      <p:pic>
        <p:nvPicPr>
          <p:cNvPr id="6" name="Picture 2" descr="http://www.romecorp.com/wp-content/uploads/2012/07/Job-Career-The-Future-of-IT-and-System-Engine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1716" y="228600"/>
            <a:ext cx="2118884" cy="2651140"/>
          </a:xfrm>
          <a:prstGeom prst="rect">
            <a:avLst/>
          </a:prstGeom>
          <a:noFill/>
        </p:spPr>
      </p:pic>
      <p:pic>
        <p:nvPicPr>
          <p:cNvPr id="5" name="Picture 2" descr="https://fbcdn-sphotos-c-a.akamaihd.net/hphotos-ak-xpa1/t31.0-8/11037578_853730878017481_581959203750233072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070240"/>
            <a:ext cx="4609168" cy="3456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http://www.scielo.org.za/img/revistas/wsa/v36n4/a09fig02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3352800" cy="4679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BIOREMEDIATION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1524000"/>
            <a:ext cx="5105400" cy="2667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Use of biological techniques to remove pollutants from air, soil and water.</a:t>
            </a:r>
          </a:p>
          <a:p>
            <a:pPr>
              <a:buFontTx/>
              <a:buChar char="-"/>
            </a:pPr>
            <a:r>
              <a:rPr lang="en-US" dirty="0" smtClean="0"/>
              <a:t>Bioaccumulation: Living organisms</a:t>
            </a:r>
          </a:p>
          <a:p>
            <a:pPr>
              <a:buFontTx/>
              <a:buChar char="-"/>
            </a:pPr>
            <a:r>
              <a:rPr lang="en-US" dirty="0" smtClean="0"/>
              <a:t>Biosorption: Dead biomass</a:t>
            </a:r>
          </a:p>
        </p:txBody>
      </p:sp>
      <p:pic>
        <p:nvPicPr>
          <p:cNvPr id="90116" name="Picture 4" descr="Image result for sawdus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331693"/>
            <a:ext cx="1744833" cy="123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8" descr="data:image/jpeg;base64,/9j/4AAQSkZJRgABAQAAAQABAAD/2wCEAAkGBxMTEhUUExQWFhUXGRoYGBgXFxgXGxgcHBcdHRwdGRoYICggGBolHBcXITEhJSkrLi4uFx8zODMsNygtLisBCgoKDg0OFRAQFSwcHBwsLCwsLCwsLCwsLCwsLCwsLCwsLCwsLCwsLCwsLCwsLCwsLCwsLCwsLCwsLCwsLCwsLP/AABEIALcBEwMBIgACEQEDEQH/xAAcAAABBQEBAQAAAAAAAAAAAAAEAAIDBQYBBwj/xABBEAABAgMFBQYDBQcEAgMAAAABAhEAAyEEEjFBUQVhcYGRBhMiMqGxwdHwBxRCYuEjUnKCkrLxFTNTohZzwtLi/8QAGAEBAQEBAQAAAAAAAAAAAAAAAAECAwT/xAAaEQEBAQEBAQEAAAAAAAAAAAAAEQECMSES/9oADAMBAAIRAxEAPwD2mOw1Jh0B2FChQChQoUAoUKFAKFChQChQoUAoUKFAKFGf272nTIX3aUX10et0BwTzLD1EUS/tBUnzSEAb5pD8HTWJRtbZbZcoPMUEg0D5ncMTFX/5dY3YzgOKVj1aPPu0vaQ2paVIZISlrr3g7u7ht3SMjtSxzZyrwmTUE/uqKkdAQUxKse/2Pakib/tzUL3JUCemMGR8zS5FtlK8M1CwMllv7wCORj0Psl2qtKUtN8N3FK1pmJV/AQbyeB9YtSPVoUC7MtyZ8pMxOCvQgsR1ESzLQhJYrSDoVAe8USwo4I7AKFChQChQo5AKOQjHDAKOGEY4YBGGmOw0wChRyFAcM5IoVAcSBE6FR8v2jbsyYormLKlEuSTFzsbtwuRRM5SeZUOaS4IiD6JeMP207bdxMMiQRfSBfWWN1w4SkZqarnCMxsf7WJxWkTUylpOJDoPIuR6RkdtTZcybMmTFKUpa1LYKIAvKJADNeYMHgNfYftGnS1eNRmDMKb4BxGx2D9oNltBuqeUr81U/1DDnHg67Mn8C1Dj4h619YgE5csueSgac/wBYD6sBjseQ9h/tCm3BI7kz10EtIUEEl8HVRvrONyvtWZIe2WabZwcFOmagnS9LJuk7wIo0sKPLbV9rRWtSLLZb4TUqmLu8KUYnQmI7B9rTTim0SwJbsbgIUjqfEIlHq0KPPO1f2p2eQlIs12ctSQoKLhCX1zKvy0aPPJ/2iW+0K8M1X8MsiWnhRn5mFH0NHFKABJLAVJOUeG2vtfbbQmWmY8ruwA97zKbzkpPiOGBpuMH/APn6vuK5FqKpk0p8MyUADQuAsKNQ4YnFic6lRWdrNsH75NWkuCpXMAsPQCMrtpKLWvvDMuLYJZQJSwoOHKJFrVaFPLBUSKtlxJoIhmbEmZqlp4qf2iKq5mw7Qg+EBW9CwfRwfSDtn262ylAd3MWNFIUTwfGJ0bKWMJ6AeJ3fOCkSrQB4bRL5ndwgjVT7GFykqLy5igHALqSSMFXaERj7VaihakLAJSWp7gjrzgxItmS0K/hUl/WKi0WMiYozu8BUXrQHmxeIrYWDtytEhNnKT3aQR4FqQS5J8RGOPCKq2W2TMUGQsJuqJKlulN0OSoAAs288Iq0pl/uk/wA0WezbPdaZKCgoYBQSpCtxvDdAQ2L7QVyPDZ1zQn8t0J/pLxpNjfa/OBAmKCv/AGICf+yMOYjP7T2N94XfmzVFZpiVkDQaAaRNY+xkqjypsz+I3fTwv0ikez9me2Mm1qMtjKnAXriiDeGZQR5gPqkaSPF7PYxJukpMkoHgLAKTpdIw5RbWTtNaEl+9UzN46hR1Y4RaR6lCjKTO2koSUm8gTlDyqJAB11IzA3xltododoPfl2mU2SbqQOpBhSPUzDTHnXZ/7Rzf7q2oCTh3qKp/mAem8dI9DQsEAggg1BGBG6FR0xwx144TFHDHIRPSArJteRNUUS5qFqGISoE/rygDIUJ4UB8rfc0IAKvEd9B0ghFvSjBh6e0Dfc1Hzq5Cvrh0eOJRLGT7zX3iB20LTLnFJSWW4Ci1CNTvEFTBZzQMTreqfWIxYxOSyUFxgpKT0JFGiJZkJ8JlpBFCCK884BTLM3kURuNRA33pSSyv8/OC7sv8JKeBcdDHTs9a00CVA7wD0JiiGzz1pdUoElsA9ODVaLuy9s5ivBPBCmzf1Bijs+zZySykzE6G6SObQYbQwAmgKS+OPrikxBY263OggKVde8wUWG8Jw4+8VE2eFirL0P4h8fcQRZNnX3Eu+Q+5k7nIaJLPsKUkuuapbHBPh6mp6NE0V+x0BUzxsqWmrHAnKnvF/bEmaO8Ke7QnMJCbw3nQxxW0JcoNKQhG8B1Hio1MVc7aC56u6CqrpU0AFSW3AQqhrftta1XUCmAAGXCI7PYbTNLYalRIA4n4Rb2JKAoSbOkfmmEOWzPy4w7tFtjugJaWK2wLEJH7ygKFR0w9oB1lkos8pQStSyogkgXU00rhXXOBJlrBNX9IA2FLVPnHvVKUkAkuSxbAbhXARczLLJ/4UdVD4iIK0zh9NCVMo7lnYVHzg+dZrL/xdJitOMHbN7MyJoBuLSDge8NeDv1gRT2eY5ABPK8TF5LsC1IurUQlWANTi9BlFiLBJscu+ppaTgT4lq4PlvNN0Zq39pZs8lFllqbAqSCpR4kfoN0UWhkWezjxXX1Wylf0iiebRXW3tYj8KSs6qw6BvcxXSuzk+YXmqSj+I3jySn9ItbN2fs8usx1n85CU/wBIryJMBVo25a5xuyQobpYugcSlgOZiz2fsKYTetEx/yJYn+ZZHt1gyZtJCUhMsBgHCUgJSOQ4wBN2mpRxZJGHD/MBoZ+0gkAFThLJCXJCRljl+sV52kpRD0Gg4gKHDAjhFEmcebNX64xPLm19cN/pgIFEdpZyjLlrCi4JSWOof3B6xRyLUWxrGkkhMwXFAFOhLbwQeGB4xXWnstXwKU+SVEPyOCusBVm0k/iMWGz+0lpkEd1PmJbILUB0wMVkywCWppi7h3gj3Aga1snyzEr4AhutPWCPUNg/a/OQQi1J7xBpfQyZid7Dwq9I9h2Xb5U6SibKXflqDpU+I3vgRmDhHyP3sXuytrLlSSlK1C8TQEgMcesUeodv+3HeE2ezq/Z4LWPx7h+X34Y4ZO0u7qFMRW8CxB3EVEUS7XmTWB7kyYaJUrgCfaItezbB+0dKbPLE0KWsCqqVqWyxZhyhR5hKsc5h+zX/SY5BIrZUxS8GYYqNB+vKCEKlpq186qw5J+cVa7UTToIml2dRqo3Rpn0y5xRaK2uRiqmmUctZVOF7uSWzKcRzqeURWbu0Hwiupqf0gwWmYRRKj6e9IDPzClvCSOdPWCrKqapIKUkgUcEZboZtOWaqUi6/D4RNZkLCAElJbJ2Na84CZFvnpw7wcAr4RY/6isJP3i4tx5FJST/McuEVatplIZJrmfgPnFdMtHMwFtN2mWbypGAFABuAgOyWi8VNNCKhgUlTu75gDLrBuxtlORMn+XFKD+Lerd7xNbbEJ8wCUhKVjFhdATqrRqV5aRKRQ2mYX897hhEtgXdvqBrdbqa+3rGls8zZtnUBNaesUUq4SgfygEH1MaDbuxbIuUFIQlDsq9KCUOkncGOOLQFZ2O2f+yEwh1TVH+lLgDmX6xigmZPmKISpa1KJIAq510bfhG/sm0ZcpKZSDdCaAGp6qIfkIKtU2+k1NaEhwQTqDgYKzPeIsktKVG9NaoBcJ1D5xBMtrAFaSAQ4JBGMV1ssShaEy1G8FLSHOYKmjczyhYKSA2DHTSM9bNXMrN7KnS1zUpUXTnXFg7eka37+E1C0gAbsBX4+sYzaWwZlnmCbKdcrUVKAaG8NK4wNMtB1y9wBDNvh41+09pS1kGapCymgdIUzB6dfUxXztuAeVy2FWHQRmlzifX5QTs3Z82eq7LSTkTgAN5yipR03ay1Fh4QchSG2WTPnkd2hcw5nBI4qNPURodn9nrPJrNImr0PkB4Z8+kH2rbiUhgQAMAmkUVVl7GTFf7s1CBjdQL3rQP1ixs/ZOzIFb6zvU3s0Vy9ukkkAnqY5/rhGMs9IC9R2fsn/D/wB1/OGr7N2UhkpWneFEt/U8A2TbaVUcjjFtKtYIclxBVUrs1drKm4OyVhuQUl+jZmIDLmpdBQVHfRPX5Ro0rruOcKfLoxw31HrlEMZq0ynATNmygP3bveH1eK2dsuzKoFSirTujLPVGGOcXluKLNKWuXJStQrdvB95xJLYkCsYC39pbRN/GEJ0l+H1FT1iflr9fPqTanZ6YguhKlJ4ORzHmG/rHO8RLYGQR/wCwr9qCKVU0kuS53194mkWxaaAkDTLmk0PSNZWN3NXQ2qR5UoT/AAoSD1Z/WGzdrzVYrUeZitXNBDsBqBhxGnD6EffxpFibYrU9YUVvfwoCfZaCryiuZOUej9kexUmaBMmzDNB/BLdISc76ixLE4Bs9I85s0zuxdVQ7okm7VWEGWhcwIOKbykpPFILGGIv+1vdSLSuXZlJKQz3RRKjikLPnbXllFLJmLmKCQSSYClSh+IngGi82GEJClgVoKkmmeMATMskiUP2pvqaoqw5D4wHNnyi9wJSd6G9RA+33F5QzIruP00B2PYs5QvE92nVZYngnE82iKjFkmLUyUud2EWVlsaJHimEKmfu4hPHU+kXFnst2WEOvCpACL2pcvDFbClHEzE5u4+IryiCtnbQUpQAdS1EAAZklgIk27ae4T92lq8ZYzljMt5QdA/08WGwdhGTNmT1ELRKllUs4OouKjIgA9RFPIsl+cL9SolRfOsMyLu1Wy7Cbt40SI39vX3dllozEuWlv5XMCq2SF3L1JYN6ZvAPlG8sE8CYq9v7U7yZQ4P13e0EZ/aYvTVYYCNN2Qmq7mYlZN1JSEvkDVuTO28xV2XZ6llRDPipRLAc9dwiymWhMmWEJL50xUo/VOEALte1AWiX+Vv7qRYT7ZRxzbjlGfOy5803iLr5qLcKYxcp2XMAYqBObAtGOsrfOwVZttXdRwiptqgVkhql/jzh1tsK05AncaxY9l9h9865wPdA0BoVEY/y5emsTnJq9bXOz/Z0z/GsXZWuatyd2/wB8tLabXLkpEqSkACgSPcnMw+321/2coYBqYAYRkts7bTKJTKqvBUw1Y53PnG2B9vtISHnTLn5RVR4AYRSWjtIhP+1KH8UzxHoKRnp05SiSSSTiSXJ4mI2ipV0vtRaTgu7uSlIHtD5Hay0pxWFblJSfZooYUBtrBt6zzzdnIEpR/Gl7r79PaLcXpCgFG8g4GPMxG47HbS75CrPMqUh0HdpArWJXR8saR2zWm84Dn6w5wHsmY6FSzimnKBVrKZgYlqU94jS1NsSxqqmd1fzAyZ941ik2hs6SoFfcSjkpkBNeVWLYvFyvHj8f19oEtCL5YpvBQZTXSW1oAaUoxzi4jLWnZFlIe4pNH8Kz7KcQJO7Mo/BOPBaf/kn5QXagJaiioagKSWIyIZwzRyXOOSweNT6M3MRpFUNhzkjyhadUEKod1FekBTJQBZi4yz6RojOUE3W4FOWmMEffEqGAJoWNC2eNcIkGcl7KmEA3DXUpHocIUakBOp/6/ERyBGKmpbCJLPIUqoYdfhEKppVQAknACp5ARbWLZygkd4q5ndxIggdVhIFVenzgnZswp8AcuW6wWlctOAc6qL+mEGbPmhV5WjCm/hBU8iTcTUglOKme7oE6nINUxLMk3QVzlmWn91wJn86zSX/Cmu+CrXbUWaTfUBeckauaAB/xNnkHjB2mfNtK7yjyySNw+OJgNIO0NkQfDKST+93d9X9c03jF9sjbUmekpSEKGJTduKGTsOjh4w8ixoSHUCr6ziWybQafLKEpHjSKDJRAI30gPQ+4QlC5TsmYPCTwOPOM2ezs5NoE1akS5YzJckNS6kY+kWnaGddl44Eev+YAsUlaUd5aDeVkjADi+J9ogdta2TJie7s8tRSMT7knB+GEUUvYs9JCilHNST6RZWva61OBRKd7JSN5NBFYNopJCe9BJLMELVXiQIVYKVJmhgRzcXRvpBSJKUMRVX7xx5aCJZUq6AMfiYoNv7RIUZSDhRZGZ0G73gi4n7ely6FTkHBIvHmcPWO2LtlLSGImVzISR7vGKAGZiaUlyAACTQDFyaD1hCvRrKpFqYpKSjNQpyOYP+YsrXOYCWjHLRI1bIRBsfZybNIAz8yiM1ZtwwHCAtr23upaphotb3fyjdwERpUbf2umUO6RV3vqBYk6P7xj1rKi5xh06YVqJMcZorJrQgkmHXczhEa5j7hAOYa9IRWNPWIk0h0EPC90WfZ6fctMpQJHiCSDmFeE+8VgMG7KSVTpQH/In+4H4QV6NL8NoXvAiG2q8QPH3iZX+8rcBDZsq8AX19YNC5yvDwAgec9C+BLFSAoZ4Xav7RLNU45QISCWDOSfKq6vPKnV4Iqu0QdpjFKh5h+FT4EEY5jWuEU8wEh2Bzxf4Ro54Uq+g+KlD+J2o6QMXbDpWMqiclqhQ0qW9IqJCWZioA8W3eaEJpqCAofWRp6wwKdLJILYe4GMdUqoOD0y4jXfASCcnVY/qhQNMWxIBjsEdlT0Sw0sNqrFR4n4RBPtu+JdnbKXOmhBNxOKlULAaDMxdT+yklFSVqGpV/8AUBoVWUmWknNhF12SBM26Di5XmGH6t1iO1bNkJ/AocVKEHdlSlM8sGKktqKcolIH7a2kqnCXkkDqoOT0aKOyLLslJUdACacBG02t2YXPtHeXgmUUi+o+YZMlOZYcKGLSwyZUhJRZ0hOSlkOtXE4nhhxi6MzZezFpnB5hElP58cMkDDm0XOz+yEiWtK1TJiykhWCUpcVGp9connWq4XFS2FNMVOfCcK+haA7RttKQ967+UMVGrFyQwwwG+sQWm07IFFKr1El2OBLUruZ+UVO2J1+6E4USOOHuYpbRt1RwAG81PUwyxzLRMLoSV1xYM/wDEaesBV7UtV9V0HwJLJGv5jqo48KQTsSzDvEk5VgxPZWYSb0yUirM5Ueg045RaWLY6ZTHvFKIDf7RAfmeGkAehIYElq+uX1ugWXsmSmqZV4u95YCi5NPOWxGQYu0EBQGasMbteR/CNwaK+2TyMEpVxJBqK+bfWKClzgKJCBhgQNdE6v1O6CNiWa/MvEAhDEMxrgMnpXfSsZiZtU1BAB6ZNG27KS/2KVFgVOv1ZPoH5xNXB+0KqSjmYw3ba23ppQMBTpj/2/tjckvNUrQR5htM3pyj9a+5MMNBpS0IDMw+YMojmnAQRHOJMRpDmCLriFIlsqCC7PIGGesPm7NJqImsrDGC5VAG4ejwVnZsopxDcYu+xVmv2kKaksFR44D3J5QaVpI8SQXLYtg/yMaLYmzEykMlN1Uwgq3DLoCepgDJYYFX7xp7CB+9JUdIktcwCnIDf/j3ivUtqCC6OMxg+MDz1ggJLEaLF3ocFHHDTGO3sAz5mresC2qalToUXejHzBsCCKYv84DlmKkr8wIcNeBvY0BU9SG0jK22bcmzBUMs00rGosz30m8TWt5IqwfJtYyW2h+3mVq4dsHuiKhyZiSS7bjgYklzaBlcj7axVd5D0ToItxNOaehEcivFqMcgrV2a1IUL0tNzXwhOG8YwTZ9quWJf6z1jJ2jaiyoHIZZNyguXb0LDEMdc4ytW1s2TLmsZdwKJq4d+bu/WO7P2CtE5K1lCUIL+B7yjpgwGP0YE2dIK1YkJFSXy04mLibaHoPKKAf55QhR1qthVwyH09MIrrXbQAWLAOCpiw/hfE41gS1WwB60HmNdcAX3VjO2u1lZ0SMAIqCrftIqcJonm6uMVgW5YZxY7M2SZqVTFkokI8ys1NkjU5PhWI7PKF4kJYZB3YcT7wQfsvZqcVgKUz+IOOSc+cX6ZoJZ71KA1rXJPhHM5RSyFsNQ1XoPmrnDplpAoVOwwwHQcIqrJU9gGIDUxCc2wSPjlEK52Lk9Fn3MVR2oE4DjlAs3apOmvq8BbLXu9EwHa59M+h+bRWK2krXjDUWhaywBU8EK1kKDnEZiPUdiSRLlJSMEhKegEebDZU5sBzUH9I9IsUynT2iauJZaXWsHP4x5rtCW01fL2EelzU3VBWSqGMj2w2eUq7wCisW1Nfi/MQXWWlJdQfWBVqckwbL8w5+0V7wRMhUSIVWBXh1+CLaStuEES/8Zc98Vkme8ajYew1TPHNF1FCAaFXyHr7wVJsSwXyFqBuJLhx5lOctA7b+saK0Tro/MfQQ9V1IDBgMEj0ivtjvXPH5QUDa578MoUoUeIlgqMPWp6YDX4RUTXqPrgQSCOmPCALQ0zxguEeVQo2OL5/TQ+2Wm4x8pPlIFFa45/TxWzJjFgCL1SHOJ4GAOlzC5N5RxFWxI1YaCIp2yJUxRUolyxJf6aI5iWGZB8WPygMT1PifEn6/u9IC0/8elNRL8SfWGTeyyCMQk7jAsq2qopy+B+uI9YSbeqgf8vxB4/OIK+bsCaCQFJI1hRYHaI09YUU+K+z7AtC/wABSKh1AgEjFqVg+x9lV4rI35Ac8I9IlSgxdILEAUIOP5qUOXCA9vz7kkqYElgFMa5uxzp6xz/Vb3mMpLSJaRLQd5Op+qQNaLSUhnZ+GFHNYg+8Nnx4RWWy0E51P00bYOn2gKLObo5v+u+BkylTFBKASSWAFXOg1hiUlRCU4qIA4ksI9F2ZZ5FjAEo35pHimHHggZD1iij2jsebZbKO+mKKlKCe6CvCgAE1AxLgfVYpUqYD2i37TbSQshAVeUkuRiBxOrxnZk2AKn2rf+sBTLXpA8xZMPky1HRtYiI1TSYkTZycae/SDUScwGbOOJrRIeAgTZxFls9YBAArxAjtn2YpWMW1i2WgFzlugolflHD3i62Z4pYL5avURSW+aAlhUmF2X2g6SgmoJHxHx6Q3FapJCkseW4wlSLyShYBBDMcD+v1ugVRY0gkWhxX2+ERWO2n2UmS1hUnxpBe4SyhuBNFjm8Zm37MmoWQZawHoShQx5R6qJ5bF+nxwhzHJh6RakeaWHZhUGEtROt0n/EFyeyk+YcEoGpx6CvVo35GpEMXN4n0hUim2T2VkySFH9pMGamYcBgn1O+Lhc2rYkdBDFTHz6fOIjNAG94KdMLVz1+UDLnZZ+vKJLQQfxVzEBWpVC1VDTLpid0A25kKlnaBbQQHIvFIa8MKvgHq+sMTaX8L+J3vuaUy/M2X+ICNsAoQAoeE6EDMau/vBE9utAWE4rRiipDVyIrpV4BmCrsafmUcKvUmsN71BBYAqL5Cg1p9VjriuG/PJzzZooW0VMnEEnSrNjwdhFeo/p9CGWm2XlP8AVS/xhqZpbE767oCYLGlDvOPWHpUHoMt+IwiEzWesc7468neCC+9UMwN1PlCivLmFBXtqClrzEDEkp34h8sRGe+0NSu7lm6sIKyxUwcs9NRFxMnFXixFDfUWDM9U7qxW9qbLMtEtQSpU0oLhvKGqQgAMrwvXGkcOfXXrx5zPmfXD9YBUpy8E2kGp3D3gPKOzklslpEtaVlN5i7YZU9axJatszFvd8AON3E8VYtwaBCI6lTZJ4s8Uds0gte8qdTQHcNTwjt0qwrBFnsappvKJbU/ARbSrLLQHWbqBkKqVw37zhERUSbI1T9fOClICaZ6DHnpEySZij3aboOFXI4ExebL2HmRBVNZ7AteOGmUXtl2UlAdTCDipEvAXjuwgWZMvF1e7N9aQDlrGCQAIEm2hsOsQz5xyw+v1gCfaNMMwfqkWDttnUbP0PyissVtMmaF4g+YHTfrwziZSmD+h+sIAtFcYI39ht711zcEH9aQeLQC/1lHneydqmWQlXkyzb/wDLkmNLZ7XeDuCCTjhQe5aMxqtAZoIqeREcE5OoiqXOYM+HOIhaNT6QFvMtQBo3KG9/FWLS2HsflHJtoUUln44buMUHTbW2HOGIn3hnu3/PlFYVtRRugEUFSXzH6DKOzLWUmgrVSSqjjRsTi0AQpTBySlJeuDHTdn0gM2oksPDQPiCoVwfy51xrEdonAGvjBSST+6dzUFM90V8+1FagXq2WmftBBtqnMSEHwFqPgcHBww9oFWs5Pkw450xqPSILr1A6+41hwXRmrrX/ADASMwDVxOQ/UcYbOF8NeIzPHSBp1qyBrr8IhlmAl/0ulFYw07PNReEPSotSJO8LxQxOyifxCuGHzgqz7KTiSS28UiKXOwrmPeJ/vBcNkPr1gJfuIybr+kKB5s0E1Necdgr0VMu7dBrqQQyfg+I5wSZhBYEsMB3YLhhTw1pj7xB93lrSs3GUCyGLE0/EAC2FGDiJk2dJQFMVKALipCasfEU1w9I8+OtY3tBsCZMSqchKUqJ8SEFn/hBxOo16Ri5iSksoEHQhvePX7RaAlgA9MA5UfFgM8sTAFqTeSb4ScTUYDhVizekbzrc9Z3m+PLACcK8IsdnbMfxLoMhrxjV7UkIlqCAnxMHcVYh3IOBNeRgGZKLFshSOmOcgSdaEoqQ7YD4RDJkLnKvKroMG+QiZNgJU6vKAGg2bKBF0Dw6fvcWqRuwihtntaEeGUjvVCj4IHFWfKCFTpivOt/yp8KByxVxUYhokVwAwploMohtFo9/n+h5QgKnTmH1rA0y0Ma4eg4/WUBzLRjmD8vaBysk0LxUEWiYXJBpju5QPMIdzjofju3QiW4+g4D4w18zhuz/TfEESy9YEml90TzVPugWauAHXE1ltikEMSwy9KciYgJhBMQX1l2qDlyHhybLrE42j4a3r1NMc8tGjPCUaUxwgyXZJuYpvpAXf34U8SscABQa4axGu3pcVUoVvAkgHFqBnyiqNnXDSFaQVZG3s10AMCD+Z/jT3iCdaSWJyw3fWkBqUcxHAvcYAkzXzpC7wEB6nn7QN34GsITXwpBBQWevpyyga0TzgzNTQxLLXBJQlVCPpoqq1IiRMPnWIiqa7j84HTMKcQ3GIJ3h6TviOXUUKTucPHCtsR7wBIUdfWHuT9CB0qDO9dPrGHXhg78P8VgCvFv8ASORAqa1KxyCvUv8AU0XViTLVQsFX2ZzgkHy444tng0wta2SQQQkAjEucXIOjb6CFCji6VBMsiimYpOQBfBnFSA+fHGAJllKPESSwvY0poHOoEKFAUy5ClEqNbxdycYaAM8Rpl1jsKOzkjVPSPreIFXbC9KU+X6woUVA06di9Xw6AEekDGZvp7QoUA27ngDhv4aRwr5D6x1MKFAOKi1cMW+evCB5isctWjsKAFnTIFUXhQoB0uUSQBicIvbJsWnjPT5woUQWkmxIRgkA64nqYfMQIUKKqCZLTpA65I0jkKAhVZhESrMIUKAZ3LQxVlGUchQDTLKd4h0qY0KFBE0qdrHe7SoVFY7CgoCfYgDSBVoKYUKASTD0qIzMchQD+ZjkKFBH/2Q=="/>
          <p:cNvSpPr>
            <a:spLocks noChangeAspect="1" noChangeArrowheads="1"/>
          </p:cNvSpPr>
          <p:nvPr/>
        </p:nvSpPr>
        <p:spPr bwMode="auto">
          <a:xfrm>
            <a:off x="155576" y="304800"/>
            <a:ext cx="4183712" cy="278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0122" name="Picture 10" descr="http://www.zingerbugimages.com/backgrounds/old_tir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2167" y="4800600"/>
            <a:ext cx="1744833" cy="130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0124" name="Picture 12" descr="http://pad2.whstatic.com/images/thumb/f/fb/Eat-Corn-on-the-Cob-Step-5.jpg/670px-Eat-Corn-on-the-Cob-Step-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00769" y="3331693"/>
            <a:ext cx="1843031" cy="123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33400" y="6400800"/>
            <a:ext cx="10422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Times New Roman" pitchFamily="18" charset="0"/>
                <a:cs typeface="Times New Roman" pitchFamily="18" charset="0"/>
              </a:rPr>
              <a:t>Yahoo Images</a:t>
            </a:r>
            <a:endParaRPr lang="en-US" sz="11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 descr="http://pubs.rsc.org/services/images/RSCpubs.ePlatform.Service.FreeContent.ImageService.svc/ImageService/Articleimage/2014/EM/c3em00491k/c3em00491k-f4_hi-re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750" y="304800"/>
            <a:ext cx="7943850" cy="6361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101727" y="6596390"/>
            <a:ext cx="10422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Times New Roman" pitchFamily="18" charset="0"/>
                <a:cs typeface="Times New Roman" pitchFamily="18" charset="0"/>
              </a:rPr>
              <a:t>Yahoo Images</a:t>
            </a:r>
            <a:endParaRPr lang="en-US" sz="11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62082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75438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ADVANTAGES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5867400" cy="4876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Competitive performance.</a:t>
            </a:r>
          </a:p>
          <a:p>
            <a:pPr marL="0" indent="0" algn="ctr">
              <a:buNone/>
            </a:pPr>
            <a:endParaRPr lang="en-US" dirty="0" smtClean="0"/>
          </a:p>
          <a:p>
            <a:pPr algn="ctr"/>
            <a:r>
              <a:rPr lang="en-US" dirty="0" smtClean="0"/>
              <a:t>Pollutant selectivity.</a:t>
            </a:r>
          </a:p>
          <a:p>
            <a:pPr marL="0" indent="0" algn="ctr">
              <a:buNone/>
            </a:pPr>
            <a:endParaRPr lang="en-US" dirty="0" smtClean="0"/>
          </a:p>
          <a:p>
            <a:pPr algn="ctr"/>
            <a:r>
              <a:rPr lang="en-US" dirty="0" smtClean="0"/>
              <a:t>Cost effectiveness.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Pollutant recovery.</a:t>
            </a:r>
          </a:p>
          <a:p>
            <a:pPr marL="0" indent="0" algn="ctr">
              <a:buNone/>
            </a:pPr>
            <a:endParaRPr lang="en-US" dirty="0" smtClean="0"/>
          </a:p>
          <a:p>
            <a:pPr algn="ctr"/>
            <a:r>
              <a:rPr lang="en-US" dirty="0" smtClean="0"/>
              <a:t>No sludge generation.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500805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4676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ADSORBENTS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8486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Why? High content of functional organic groups such as alcohol (fiber and carbohydrates), carboxylic acids and amines (structural polysaccharides).</a:t>
            </a:r>
          </a:p>
          <a:p>
            <a:endParaRPr lang="en-US" dirty="0" smtClean="0"/>
          </a:p>
          <a:p>
            <a:r>
              <a:rPr lang="en-US" dirty="0" smtClean="0"/>
              <a:t>Why? Easy preparation and massive collection.</a:t>
            </a:r>
          </a:p>
          <a:p>
            <a:endParaRPr lang="en-US" dirty="0" smtClean="0"/>
          </a:p>
          <a:p>
            <a:r>
              <a:rPr lang="en-US" dirty="0" smtClean="0"/>
              <a:t>Massive collection from tea industries (i.e. Arizona and other bottled tea-based drinks). Algae line up shores of beaches representing an extra expense.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2672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ALGINATE BEADS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1"/>
            <a:ext cx="4572000" cy="3124200"/>
          </a:xfrm>
        </p:spPr>
        <p:txBody>
          <a:bodyPr>
            <a:normAutofit/>
          </a:bodyPr>
          <a:lstStyle/>
          <a:p>
            <a:r>
              <a:rPr lang="en-US" dirty="0" smtClean="0"/>
              <a:t>Alginate and other polymers </a:t>
            </a:r>
            <a:r>
              <a:rPr lang="en-US" dirty="0" err="1" smtClean="0"/>
              <a:t>gelify</a:t>
            </a:r>
            <a:r>
              <a:rPr lang="en-US" dirty="0" smtClean="0"/>
              <a:t> in contact with divalent </a:t>
            </a:r>
            <a:r>
              <a:rPr lang="en-US" dirty="0" err="1" smtClean="0"/>
              <a:t>cations</a:t>
            </a:r>
            <a:r>
              <a:rPr lang="en-US" dirty="0" smtClean="0"/>
              <a:t> (Calcium ions).</a:t>
            </a:r>
          </a:p>
          <a:p>
            <a:r>
              <a:rPr lang="en-US" dirty="0" smtClean="0"/>
              <a:t>High porosity and stability.</a:t>
            </a:r>
          </a:p>
          <a:p>
            <a:r>
              <a:rPr lang="en-US" dirty="0" smtClean="0"/>
              <a:t>Encapsulating matrix</a:t>
            </a:r>
            <a:endParaRPr lang="en-US" dirty="0"/>
          </a:p>
        </p:txBody>
      </p:sp>
      <p:pic>
        <p:nvPicPr>
          <p:cNvPr id="4" name="Picture 3" descr="Macintosh HD:Users:taehyunkim:Desktop:Need to go to college:Science Research Paper:Screen Shot 2013-08-21 at 11.29.11 PM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3810000"/>
            <a:ext cx="33528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S:\SEM Siemens\AB_5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61000" y="4267200"/>
            <a:ext cx="2997200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10" name="Picture 2" descr="C:\Users\anavarro\Desktop\Pics_Research\20130726_1843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28600"/>
            <a:ext cx="2857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9600" y="6324600"/>
            <a:ext cx="32431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Times New Roman" pitchFamily="18" charset="0"/>
                <a:cs typeface="Times New Roman" pitchFamily="18" charset="0"/>
              </a:rPr>
              <a:t>Kim et. al. (2013) Trends in  </a:t>
            </a:r>
            <a:r>
              <a:rPr lang="en-US" sz="1100" b="1" dirty="0" err="1" smtClean="0">
                <a:latin typeface="Times New Roman" pitchFamily="18" charset="0"/>
                <a:cs typeface="Times New Roman" pitchFamily="18" charset="0"/>
              </a:rPr>
              <a:t>Chromatog</a:t>
            </a:r>
            <a:r>
              <a:rPr lang="en-US" sz="1100" b="1" dirty="0" smtClean="0">
                <a:latin typeface="Times New Roman" pitchFamily="18" charset="0"/>
                <a:cs typeface="Times New Roman" pitchFamily="18" charset="0"/>
              </a:rPr>
              <a:t>., 8, 97-108</a:t>
            </a:r>
            <a:endParaRPr lang="en-US" sz="11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4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METHODOLOGY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7250" y="1676400"/>
            <a:ext cx="3714750" cy="4953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1600" y="304800"/>
            <a:ext cx="2965610" cy="22276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7790" y="2667000"/>
            <a:ext cx="2965610" cy="395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476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609600"/>
            <a:ext cx="8001000" cy="1320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CHEMICAL MODIFICATIONS:</a:t>
            </a:r>
            <a:b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Carboxylation</a:t>
            </a:r>
            <a:r>
              <a:rPr 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8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thiolation</a:t>
            </a:r>
            <a:r>
              <a:rPr 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sz="28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sulfonation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2161" name="Object 1"/>
          <p:cNvGraphicFramePr>
            <a:graphicFrameLocks noChangeAspect="1"/>
          </p:cNvGraphicFramePr>
          <p:nvPr/>
        </p:nvGraphicFramePr>
        <p:xfrm>
          <a:off x="228600" y="2209800"/>
          <a:ext cx="8656320" cy="1524000"/>
        </p:xfrm>
        <a:graphic>
          <a:graphicData uri="http://schemas.openxmlformats.org/presentationml/2006/ole">
            <p:oleObj spid="_x0000_s92161" name="CS ChemDraw Drawing" r:id="rId3" imgW="8858520" imgH="1566360" progId="ChemDraw.Document.6.0">
              <p:embed/>
            </p:oleObj>
          </a:graphicData>
        </a:graphic>
      </p:graphicFrame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2163" name="Object 3"/>
          <p:cNvGraphicFramePr>
            <a:graphicFrameLocks noChangeAspect="1"/>
          </p:cNvGraphicFramePr>
          <p:nvPr/>
        </p:nvGraphicFramePr>
        <p:xfrm>
          <a:off x="1066800" y="4572000"/>
          <a:ext cx="5726464" cy="1676400"/>
        </p:xfrm>
        <a:graphic>
          <a:graphicData uri="http://schemas.openxmlformats.org/presentationml/2006/ole">
            <p:oleObj spid="_x0000_s92163" name="CS ChemDraw Drawing" r:id="rId4" imgW="8812080" imgH="2570760" progId="ChemDraw.Document.6.0">
              <p:embed/>
            </p:oleObj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6533</TotalTime>
  <Words>1003</Words>
  <Application>Microsoft Office PowerPoint</Application>
  <PresentationFormat>On-screen Show (4:3)</PresentationFormat>
  <Paragraphs>201</Paragraphs>
  <Slides>28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Facet</vt:lpstr>
      <vt:lpstr>Graph</vt:lpstr>
      <vt:lpstr>CS ChemDraw Drawing</vt:lpstr>
      <vt:lpstr>Origin Graph</vt:lpstr>
      <vt:lpstr>Bioremediation of pollutants from pharmaceutical residual waters with solid wastes and their chemical modifications</vt:lpstr>
      <vt:lpstr>PROBLEM</vt:lpstr>
      <vt:lpstr>BIOREMEDIATION</vt:lpstr>
      <vt:lpstr>Slide 4</vt:lpstr>
      <vt:lpstr>ADVANTAGES</vt:lpstr>
      <vt:lpstr>OUR ADSORBENTS</vt:lpstr>
      <vt:lpstr>ALGINATE BEADS</vt:lpstr>
      <vt:lpstr>METHODOLOGY</vt:lpstr>
      <vt:lpstr>CHEMICAL MODIFICATIONS: Carboxylation, thiolation and sulfonation</vt:lpstr>
      <vt:lpstr>RESULTS</vt:lpstr>
      <vt:lpstr>RESULTS</vt:lpstr>
      <vt:lpstr>RESULTS-SEM</vt:lpstr>
      <vt:lpstr>RESULTS-FTIR</vt:lpstr>
      <vt:lpstr>RESULTS-pH EFFECT</vt:lpstr>
      <vt:lpstr>RESULTS-pH EFFECT</vt:lpstr>
      <vt:lpstr>RESULTS- MASS EFFECT</vt:lpstr>
      <vt:lpstr>RESULTS- MASS EFFECT</vt:lpstr>
      <vt:lpstr>ISOTHERM</vt:lpstr>
      <vt:lpstr>RESULTS-SALINITY</vt:lpstr>
      <vt:lpstr>RESULTS-CROWDING AGENT</vt:lpstr>
      <vt:lpstr>RESULTS-SECONDARY POLLUTANTS</vt:lpstr>
      <vt:lpstr>RESULTS-ADSORPTION KINETICS</vt:lpstr>
      <vt:lpstr>CONTINUOUS-FLOW EXPERIMENTS</vt:lpstr>
      <vt:lpstr>CONTINUOUS-FLOW EXPERIMENTS WITH HEAVY METALS</vt:lpstr>
      <vt:lpstr>WHAT IS NEXT?</vt:lpstr>
      <vt:lpstr>SEM images of modified adsorbents</vt:lpstr>
      <vt:lpstr>CONCLUSIONS</vt:lpstr>
      <vt:lpstr>Acknowledgements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ADSORPTION OF DYES FROM AQUEOUS SOLUTIONS BY DOMESTIC WASTES</dc:title>
  <dc:creator>bmcc</dc:creator>
  <cp:lastModifiedBy>Valued eMachines Customer</cp:lastModifiedBy>
  <cp:revision>124</cp:revision>
  <cp:lastPrinted>2015-03-13T02:57:39Z</cp:lastPrinted>
  <dcterms:created xsi:type="dcterms:W3CDTF">2013-07-16T22:35:24Z</dcterms:created>
  <dcterms:modified xsi:type="dcterms:W3CDTF">2015-09-16T06:58:29Z</dcterms:modified>
</cp:coreProperties>
</file>