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55" r:id="rId3"/>
    <p:sldId id="331" r:id="rId4"/>
    <p:sldId id="294" r:id="rId5"/>
    <p:sldId id="263" r:id="rId6"/>
    <p:sldId id="349" r:id="rId7"/>
    <p:sldId id="333" r:id="rId8"/>
    <p:sldId id="308" r:id="rId9"/>
    <p:sldId id="304" r:id="rId10"/>
    <p:sldId id="336" r:id="rId11"/>
    <p:sldId id="328" r:id="rId12"/>
    <p:sldId id="351" r:id="rId13"/>
    <p:sldId id="352" r:id="rId14"/>
    <p:sldId id="356" r:id="rId15"/>
    <p:sldId id="346" r:id="rId16"/>
    <p:sldId id="337" r:id="rId17"/>
    <p:sldId id="339" r:id="rId18"/>
    <p:sldId id="357" r:id="rId19"/>
    <p:sldId id="340" r:id="rId20"/>
    <p:sldId id="341" r:id="rId21"/>
    <p:sldId id="347" r:id="rId22"/>
    <p:sldId id="358" r:id="rId23"/>
    <p:sldId id="348" r:id="rId24"/>
    <p:sldId id="353" r:id="rId25"/>
    <p:sldId id="345" r:id="rId26"/>
    <p:sldId id="344" r:id="rId27"/>
    <p:sldId id="332" r:id="rId2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28" autoAdjust="0"/>
  </p:normalViewPr>
  <p:slideViewPr>
    <p:cSldViewPr snapToGrid="0" snapToObjects="1" showGuides="1">
      <p:cViewPr>
        <p:scale>
          <a:sx n="75" d="100"/>
          <a:sy n="75" d="100"/>
        </p:scale>
        <p:origin x="-1432" y="-88"/>
      </p:cViewPr>
      <p:guideLst>
        <p:guide orient="horz" pos="205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97F2-C2EB-CE4A-AF6D-CADA13123543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DAF38-4073-D247-A403-88B3C0ED6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55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AF38-4073-D247-A403-88B3C0ED621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32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3DA5F-3B3C-FD45-8E2C-3E70D8D9125E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Vpr is responsible for HIV-1-associated PCS.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98090-080A-2E45-A702-BAF00BB3D6A8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5" tIns="44307" rIns="88615" bIns="44307" anchor="b"/>
          <a:lstStyle>
            <a:lvl1pPr defTabSz="8858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0FE9011-BCEB-A046-A595-8988A9573B89}" type="slidenum">
              <a:rPr lang="ja-JP" altLang="en-US" sz="1200">
                <a:latin typeface="Times New Roman" charset="0"/>
              </a:rPr>
              <a:pPr algn="r" eaLnBrk="1" hangingPunct="1"/>
              <a:t>2</a:t>
            </a:fld>
            <a:endParaRPr lang="en-US" altLang="ja-JP" sz="120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88615" tIns="44307" rIns="88615" bIns="443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Arial" charset="0"/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634C-40DB-1242-A6E1-5B8D9A2DC815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54366-EAEC-FE46-B73C-0C26E7B87052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As PCS is a hall mark of aneuploidy, ……</a:t>
            </a:r>
          </a:p>
          <a:p>
            <a:r>
              <a:rPr lang="en-US" altLang="ja-JP"/>
              <a:t>We think that It is important to identify the mechanism involved.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14930-E87E-5341-9169-0A9527C3F940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49700-1ED8-AA40-8D91-5F38C34D4A13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We introduced mutations only in to accessory genes with no influence on the rate of infection.</a:t>
            </a:r>
          </a:p>
          <a:p>
            <a:r>
              <a:rPr lang="en-US" altLang="ja-JP"/>
              <a:t>Nef</a:t>
            </a:r>
          </a:p>
          <a:p>
            <a:r>
              <a:rPr lang="en-US" altLang="ja-JP"/>
              <a:t>Env</a:t>
            </a:r>
          </a:p>
          <a:p>
            <a:r>
              <a:rPr lang="en-US" altLang="ja-JP"/>
              <a:t>We used VSV-G psuedotyped viruses to perform a single round replication assay.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23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0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36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5B2425-C5F1-3A4F-9D65-19D85FB1BD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458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1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25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64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92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46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12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28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BFC4-0047-B14F-AB5D-77517DE0076E}" type="datetimeFigureOut">
              <a:rPr kumimoji="1" lang="ja-JP" altLang="en-US" smtClean="0"/>
              <a:t>12/1/15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5432-F98E-924A-8528-7BEC8724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3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78218" y="4227932"/>
            <a:ext cx="266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err="1" smtClean="0">
                <a:latin typeface="Helvetica"/>
                <a:cs typeface="Helvetica"/>
              </a:rPr>
              <a:t>Yukihito</a:t>
            </a:r>
            <a:r>
              <a:rPr lang="en-US" altLang="ja-JP" sz="2400" b="1" dirty="0" smtClean="0">
                <a:latin typeface="Helvetica"/>
                <a:cs typeface="Helvetica"/>
              </a:rPr>
              <a:t> Ishizaka</a:t>
            </a:r>
            <a:endParaRPr lang="ja-JP" altLang="ja-JP" sz="2400" b="1" dirty="0">
              <a:latin typeface="Helvetica"/>
              <a:cs typeface="Helvetic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6621" y="1927067"/>
            <a:ext cx="861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dirty="0" smtClean="0">
                <a:latin typeface="Helvetica"/>
                <a:cs typeface="Helvetica"/>
              </a:rPr>
              <a:t>DNA Methylation Profiling can Classify </a:t>
            </a:r>
          </a:p>
          <a:p>
            <a:pPr algn="ctr"/>
            <a:r>
              <a:rPr lang="en-US" altLang="ja-JP" sz="3600" b="1" dirty="0" smtClean="0">
                <a:latin typeface="Helvetica"/>
                <a:cs typeface="Helvetica"/>
              </a:rPr>
              <a:t>HIV-associated Lymphomas</a:t>
            </a:r>
            <a:endParaRPr lang="ja-JP" altLang="ja-JP" sz="3600" b="1" dirty="0">
              <a:latin typeface="Helvetica"/>
              <a:cs typeface="Helvetic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1972" y="4938860"/>
            <a:ext cx="7059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latin typeface="Helvetica"/>
                <a:cs typeface="Helvetica"/>
              </a:rPr>
              <a:t>Dept. of Intractable Diseases, </a:t>
            </a:r>
          </a:p>
          <a:p>
            <a:pPr algn="ctr"/>
            <a:r>
              <a:rPr lang="en-US" altLang="ja-JP" sz="2400" b="1" dirty="0" smtClean="0">
                <a:latin typeface="Helvetica"/>
                <a:cs typeface="Helvetica"/>
              </a:rPr>
              <a:t>National Center for Global Health and Medicine</a:t>
            </a:r>
          </a:p>
        </p:txBody>
      </p:sp>
      <p:pic>
        <p:nvPicPr>
          <p:cNvPr id="6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04813"/>
            <a:ext cx="8683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43857" y="228600"/>
            <a:ext cx="38493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ja-JP" sz="1600" b="1" dirty="0" smtClean="0">
                <a:ea typeface="HGPｺﾞｼｯｸE" charset="0"/>
                <a:cs typeface="HGPｺﾞｼｯｸE" charset="0"/>
              </a:rPr>
              <a:t>(3</a:t>
            </a:r>
            <a:r>
              <a:rPr lang="en-US" altLang="ja-JP" sz="1600" b="1" baseline="30000" dirty="0" smtClean="0">
                <a:ea typeface="HGPｺﾞｼｯｸE" charset="0"/>
                <a:cs typeface="HGPｺﾞｼｯｸE" charset="0"/>
              </a:rPr>
              <a:t>rd</a:t>
            </a:r>
            <a:r>
              <a:rPr lang="en-US" altLang="ja-JP" sz="1600" b="1" dirty="0">
                <a:ea typeface="HGPｺﾞｼｯｸE" charset="0"/>
                <a:cs typeface="HGPｺﾞｼｯｸE" charset="0"/>
              </a:rPr>
              <a:t> </a:t>
            </a:r>
            <a:r>
              <a:rPr lang="en-US" altLang="ja-JP" sz="1600" b="1" dirty="0" smtClean="0">
                <a:ea typeface="HGPｺﾞｼｯｸE" charset="0"/>
                <a:cs typeface="HGPｺﾞｼｯｸE" charset="0"/>
              </a:rPr>
              <a:t>International AIDS/HIV</a:t>
            </a:r>
            <a:r>
              <a:rPr lang="ja-JP" altLang="en-US" sz="1600" b="1" dirty="0">
                <a:ea typeface="HGPｺﾞｼｯｸE" charset="0"/>
                <a:cs typeface="HGPｺﾞｼｯｸE" charset="0"/>
              </a:rPr>
              <a:t>　</a:t>
            </a:r>
            <a:r>
              <a:rPr lang="en-US" altLang="ja-JP" sz="1600" b="1" dirty="0" smtClean="0">
                <a:ea typeface="HGPｺﾞｼｯｸE" charset="0"/>
                <a:cs typeface="HGPｺﾞｼｯｸE" charset="0"/>
              </a:rPr>
              <a:t>Nov. 30, 2015)</a:t>
            </a:r>
            <a:endParaRPr lang="en-US" altLang="ja-JP" sz="1600" b="1" dirty="0">
              <a:ea typeface="HGPｺﾞｼｯｸE" charset="0"/>
              <a:cs typeface="HGPｺﾞｼｯｸ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889000"/>
            <a:ext cx="7962900" cy="5067300"/>
          </a:xfrm>
          <a:prstGeom prst="rect">
            <a:avLst/>
          </a:prstGeom>
        </p:spPr>
      </p:pic>
      <p:sp>
        <p:nvSpPr>
          <p:cNvPr id="3" name="テキスト ボックス 124"/>
          <p:cNvSpPr txBox="1">
            <a:spLocks noChangeArrowheads="1"/>
          </p:cNvSpPr>
          <p:nvPr/>
        </p:nvSpPr>
        <p:spPr bwMode="auto">
          <a:xfrm>
            <a:off x="7308996" y="6096919"/>
            <a:ext cx="1776834" cy="5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200" b="1" dirty="0">
                <a:solidFill>
                  <a:srgbClr val="FF0000"/>
                </a:solidFill>
                <a:latin typeface="Helvetica" charset="0"/>
                <a:cs typeface="Helvetica" charset="0"/>
              </a:rPr>
              <a:t>Red: HIV-positive</a:t>
            </a:r>
          </a:p>
          <a:p>
            <a:r>
              <a:rPr lang="en-US" altLang="ja-JP" sz="1200" b="1" dirty="0">
                <a:latin typeface="Helvetica" charset="0"/>
                <a:cs typeface="Helvetica" charset="0"/>
              </a:rPr>
              <a:t>Black: HIV-negative</a:t>
            </a:r>
            <a:endParaRPr lang="ja-JP" altLang="en-US" sz="1200" b="1" dirty="0">
              <a:latin typeface="Helvetica" charset="0"/>
              <a:cs typeface="Helvetica" charset="0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5604918" y="1398821"/>
            <a:ext cx="1843075" cy="537863"/>
            <a:chOff x="4826000" y="856965"/>
            <a:chExt cx="1843075" cy="537863"/>
          </a:xfrm>
        </p:grpSpPr>
        <p:sp>
          <p:nvSpPr>
            <p:cNvPr id="5" name="正方形/長方形 4"/>
            <p:cNvSpPr/>
            <p:nvPr/>
          </p:nvSpPr>
          <p:spPr>
            <a:xfrm>
              <a:off x="4826000" y="856965"/>
              <a:ext cx="1422400" cy="5146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859866" y="933163"/>
              <a:ext cx="1809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u="sng" dirty="0" err="1" smtClean="0">
                  <a:latin typeface="Helvetica"/>
                  <a:cs typeface="Helvetica"/>
                </a:rPr>
                <a:t>CpG</a:t>
              </a:r>
              <a:r>
                <a:rPr kumimoji="1" lang="en-US" altLang="ja-JP" sz="2400" b="1" u="sng" dirty="0" smtClean="0">
                  <a:latin typeface="Helvetica"/>
                  <a:cs typeface="Helvetica"/>
                </a:rPr>
                <a:t> island</a:t>
              </a:r>
              <a:endParaRPr kumimoji="1" lang="ja-JP" altLang="en-US" sz="2400" b="1" u="sng" dirty="0">
                <a:latin typeface="Helvetica"/>
                <a:cs typeface="Helvetica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4741333" y="728133"/>
            <a:ext cx="1591734" cy="67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479" y="142902"/>
            <a:ext cx="8552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latin typeface="Helvetica"/>
                <a:cs typeface="Helvetica"/>
              </a:rPr>
              <a:t>M</a:t>
            </a:r>
            <a:r>
              <a:rPr kumimoji="1" lang="en-US" altLang="ja-JP" sz="3200" b="1" dirty="0" smtClean="0">
                <a:latin typeface="Helvetica"/>
                <a:cs typeface="Helvetica"/>
              </a:rPr>
              <a:t>ethylation </a:t>
            </a:r>
            <a:r>
              <a:rPr lang="en-US" altLang="ja-JP" sz="3200" b="1" dirty="0" smtClean="0">
                <a:latin typeface="Helvetica"/>
                <a:cs typeface="Helvetica"/>
              </a:rPr>
              <a:t>p</a:t>
            </a:r>
            <a:r>
              <a:rPr kumimoji="1" lang="en-US" altLang="ja-JP" sz="3200" b="1" dirty="0" smtClean="0">
                <a:latin typeface="Helvetica"/>
                <a:cs typeface="Helvetica"/>
              </a:rPr>
              <a:t>atterns adjusted by “Gender” </a:t>
            </a:r>
          </a:p>
          <a:p>
            <a:pPr algn="ctr"/>
            <a:r>
              <a:rPr lang="en-US" altLang="ja-JP" sz="3200" b="1" dirty="0">
                <a:latin typeface="Helvetica"/>
                <a:cs typeface="Helvetica"/>
              </a:rPr>
              <a:t>a</a:t>
            </a:r>
            <a:r>
              <a:rPr lang="en-US" altLang="ja-JP" sz="3200" b="1" dirty="0" smtClean="0">
                <a:latin typeface="Helvetica"/>
                <a:cs typeface="Helvetica"/>
              </a:rPr>
              <a:t>re also different among two groups </a:t>
            </a:r>
            <a:endParaRPr kumimoji="1" lang="ja-JP" altLang="en-US" sz="3200" b="1" dirty="0">
              <a:latin typeface="Helvetica"/>
              <a:cs typeface="Helvetica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556933" y="3607718"/>
            <a:ext cx="4216400" cy="248920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6773333" y="2675466"/>
            <a:ext cx="1770477" cy="29793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1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083741"/>
            <a:ext cx="7867489" cy="4583784"/>
          </a:xfrm>
          <a:prstGeom prst="rect">
            <a:avLst/>
          </a:prstGeom>
        </p:spPr>
      </p:pic>
      <p:sp>
        <p:nvSpPr>
          <p:cNvPr id="5" name="テキスト ボックス 124"/>
          <p:cNvSpPr txBox="1">
            <a:spLocks noChangeArrowheads="1"/>
          </p:cNvSpPr>
          <p:nvPr/>
        </p:nvSpPr>
        <p:spPr bwMode="auto">
          <a:xfrm>
            <a:off x="7308996" y="5527828"/>
            <a:ext cx="1776834" cy="5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200" b="1" dirty="0">
                <a:solidFill>
                  <a:srgbClr val="FF0000"/>
                </a:solidFill>
                <a:latin typeface="Helvetica" charset="0"/>
                <a:cs typeface="Helvetica" charset="0"/>
              </a:rPr>
              <a:t>Red: HIV-positive</a:t>
            </a:r>
          </a:p>
          <a:p>
            <a:r>
              <a:rPr lang="en-US" altLang="ja-JP" sz="1200" b="1" dirty="0">
                <a:latin typeface="Helvetica" charset="0"/>
                <a:cs typeface="Helvetica" charset="0"/>
              </a:rPr>
              <a:t>Black: HIV-negative</a:t>
            </a:r>
            <a:endParaRPr lang="ja-JP" altLang="en-US" sz="1200" b="1" dirty="0">
              <a:latin typeface="Helvetica" charset="0"/>
              <a:cs typeface="Helvetica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04462" y="958579"/>
            <a:ext cx="1422400" cy="51463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8" y="6245627"/>
            <a:ext cx="7429500" cy="3795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94273" y="159835"/>
            <a:ext cx="78915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latin typeface="Helvetica"/>
                <a:cs typeface="Helvetica"/>
              </a:rPr>
              <a:t>M</a:t>
            </a:r>
            <a:r>
              <a:rPr kumimoji="1" lang="en-US" altLang="ja-JP" sz="3200" b="1" dirty="0" smtClean="0">
                <a:latin typeface="Helvetica"/>
                <a:cs typeface="Helvetica"/>
              </a:rPr>
              <a:t>ethylation </a:t>
            </a:r>
            <a:r>
              <a:rPr lang="en-US" altLang="ja-JP" sz="3200" b="1" dirty="0" smtClean="0">
                <a:latin typeface="Helvetica"/>
                <a:cs typeface="Helvetica"/>
              </a:rPr>
              <a:t>p</a:t>
            </a:r>
            <a:r>
              <a:rPr kumimoji="1" lang="en-US" altLang="ja-JP" sz="3200" b="1" dirty="0" smtClean="0">
                <a:latin typeface="Helvetica"/>
                <a:cs typeface="Helvetica"/>
              </a:rPr>
              <a:t>atterns adjusted by “Age” </a:t>
            </a:r>
          </a:p>
          <a:p>
            <a:pPr algn="ctr"/>
            <a:r>
              <a:rPr kumimoji="1" lang="en-US" altLang="ja-JP" sz="3200" b="1" dirty="0" smtClean="0">
                <a:latin typeface="Helvetica"/>
                <a:cs typeface="Helvetica"/>
              </a:rPr>
              <a:t>are also different</a:t>
            </a:r>
            <a:endParaRPr kumimoji="1" lang="ja-JP" altLang="en-US" sz="3200" b="1" dirty="0">
              <a:latin typeface="Helvetica"/>
              <a:cs typeface="Helvetica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235200" y="2675466"/>
            <a:ext cx="3064933" cy="297934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5445011" y="2675466"/>
            <a:ext cx="3064933" cy="29793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24619" y="1487491"/>
            <a:ext cx="513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/>
                <a:cs typeface="Arial"/>
              </a:rPr>
              <a:t>HIV-1 associated lymphomas</a:t>
            </a:r>
            <a:endParaRPr kumimoji="1" lang="ja-JP" altLang="en-US" sz="2800" b="1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75138" y="3959757"/>
            <a:ext cx="399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/>
                <a:cs typeface="Arial"/>
              </a:rPr>
              <a:t>Non-HIV-1 lymphomas</a:t>
            </a:r>
            <a:endParaRPr kumimoji="1" lang="ja-JP" altLang="en-US" sz="2800" b="1" dirty="0">
              <a:latin typeface="Arial"/>
              <a:cs typeface="Arial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487333" y="2252133"/>
            <a:ext cx="16933" cy="170762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4656666" y="2252133"/>
            <a:ext cx="16933" cy="170762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164055" y="2356939"/>
            <a:ext cx="8689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 smtClean="0">
                <a:latin typeface="Arial"/>
                <a:cs typeface="Arial"/>
              </a:rPr>
              <a:t>X</a:t>
            </a:r>
            <a:endParaRPr kumimoji="1" lang="ja-JP" altLang="en-US" sz="8000" b="1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460801"/>
            <a:ext cx="910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 smtClean="0">
                <a:latin typeface="Arial"/>
                <a:cs typeface="Arial"/>
              </a:rPr>
              <a:t>Answer to Question 1 </a:t>
            </a:r>
            <a:endParaRPr kumimoji="1" lang="ja-JP" altLang="en-US" sz="4000" b="1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6467" y="4945902"/>
            <a:ext cx="780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Arial"/>
                <a:cs typeface="Arial"/>
              </a:rPr>
              <a:t>DNA methylation pattern in peripheral blood B cells.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347125" y="5623239"/>
            <a:ext cx="8646889" cy="830997"/>
            <a:chOff x="177795" y="5623239"/>
            <a:chExt cx="8646889" cy="830997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794872" y="5623239"/>
              <a:ext cx="80298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cs typeface="Arial"/>
                </a:rPr>
                <a:t>Two of 10 HIV-1 positive patients analyzed possessed </a:t>
              </a:r>
            </a:p>
            <a:p>
              <a:r>
                <a:rPr lang="en-US" altLang="ja-JP" sz="2400" b="1" dirty="0">
                  <a:latin typeface="Arial"/>
                  <a:cs typeface="Arial"/>
                </a:rPr>
                <a:t>d</a:t>
              </a:r>
              <a:r>
                <a:rPr lang="en-US" altLang="ja-JP" sz="2400" b="1" dirty="0" smtClean="0">
                  <a:latin typeface="Arial"/>
                  <a:cs typeface="Arial"/>
                </a:rPr>
                <a:t>ramatic changes of  DNA methylation pattern.</a:t>
              </a:r>
              <a:endParaRPr kumimoji="1" lang="ja-JP" altLang="en-US" sz="2400" b="1" dirty="0">
                <a:latin typeface="Arial"/>
                <a:cs typeface="Arial"/>
              </a:endParaRPr>
            </a:p>
          </p:txBody>
        </p:sp>
        <p:sp>
          <p:nvSpPr>
            <p:cNvPr id="2" name="二等辺三角形 1"/>
            <p:cNvSpPr/>
            <p:nvPr/>
          </p:nvSpPr>
          <p:spPr>
            <a:xfrm rot="5400000">
              <a:off x="253995" y="5757338"/>
              <a:ext cx="423333" cy="575734"/>
            </a:xfrm>
            <a:prstGeom prst="triangl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51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50688" y="2760889"/>
            <a:ext cx="755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Arial"/>
                <a:cs typeface="Arial"/>
              </a:rPr>
              <a:t>・</a:t>
            </a:r>
            <a:r>
              <a:rPr kumimoji="1" lang="en-US" altLang="ja-JP" sz="2400" b="1" dirty="0" smtClean="0">
                <a:latin typeface="Arial"/>
                <a:cs typeface="Arial"/>
              </a:rPr>
              <a:t> Most of HIV-associated lymphomas are B cells.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1896309" y="3343309"/>
            <a:ext cx="5367425" cy="1677551"/>
            <a:chOff x="1855902" y="2622486"/>
            <a:chExt cx="5367425" cy="167755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855902" y="3838372"/>
              <a:ext cx="5367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cs typeface="Arial"/>
                </a:rPr>
                <a:t>There are some exogenous factors.</a:t>
              </a:r>
              <a:endParaRPr kumimoji="1" lang="ja-JP" altLang="en-US" sz="2400" b="1" dirty="0">
                <a:latin typeface="Arial"/>
                <a:cs typeface="Arial"/>
              </a:endParaRPr>
            </a:p>
          </p:txBody>
        </p:sp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4557119" y="2622486"/>
              <a:ext cx="0" cy="1162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b="1" dirty="0">
                <a:latin typeface="Helvetica"/>
                <a:cs typeface="Helvetica"/>
              </a:endParaRPr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3420592" y="5062161"/>
            <a:ext cx="2145990" cy="844897"/>
            <a:chOff x="3011594" y="4646132"/>
            <a:chExt cx="2145990" cy="84489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011594" y="4646132"/>
              <a:ext cx="2145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cs typeface="Arial"/>
                </a:rPr>
                <a:t>Viral proteins</a:t>
              </a:r>
              <a:endParaRPr kumimoji="1" lang="ja-JP" altLang="en-US" sz="2400" b="1" dirty="0">
                <a:latin typeface="Arial"/>
                <a:cs typeface="Arial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011594" y="5029364"/>
              <a:ext cx="16556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cs typeface="Arial"/>
                </a:rPr>
                <a:t>Cytokines</a:t>
              </a:r>
              <a:endParaRPr kumimoji="1" lang="ja-JP" altLang="en-US" sz="2400" b="1" dirty="0">
                <a:latin typeface="Arial"/>
                <a:cs typeface="Arial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097668" y="345870"/>
            <a:ext cx="494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Arial"/>
                <a:cs typeface="Arial"/>
              </a:rPr>
              <a:t>Question 2</a:t>
            </a:r>
            <a:endParaRPr kumimoji="1" lang="ja-JP" altLang="en-US" sz="3600" b="1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08329" y="5028297"/>
            <a:ext cx="2162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Arial"/>
                <a:cs typeface="Arial"/>
              </a:rPr>
              <a:t>(Tat, 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/>
                <a:cs typeface="Arial"/>
              </a:rPr>
              <a:t>Vpr,</a:t>
            </a:r>
            <a:r>
              <a:rPr lang="en-US" altLang="ja-JP" sz="2400" b="1" dirty="0" smtClean="0">
                <a:latin typeface="Arial"/>
                <a:cs typeface="Arial"/>
              </a:rPr>
              <a:t> </a:t>
            </a:r>
            <a:r>
              <a:rPr lang="en-US" altLang="ja-JP" sz="2400" b="1" dirty="0" err="1" smtClean="0">
                <a:latin typeface="Arial"/>
                <a:cs typeface="Arial"/>
              </a:rPr>
              <a:t>Nef</a:t>
            </a:r>
            <a:r>
              <a:rPr lang="en-US" altLang="ja-JP" sz="2400" b="1" dirty="0" smtClean="0">
                <a:latin typeface="Arial"/>
                <a:cs typeface="Arial"/>
              </a:rPr>
              <a:t>)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04" y="1375208"/>
            <a:ext cx="910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Arial"/>
                <a:cs typeface="Arial"/>
              </a:rPr>
              <a:t>What is the </a:t>
            </a:r>
            <a:r>
              <a:rPr lang="en-US" altLang="ja-JP" sz="2800" b="1" dirty="0" smtClean="0">
                <a:latin typeface="Arial"/>
                <a:cs typeface="Arial"/>
              </a:rPr>
              <a:t>cause</a:t>
            </a:r>
            <a:r>
              <a:rPr kumimoji="1" lang="en-US" altLang="ja-JP" sz="2800" b="1" dirty="0" smtClean="0">
                <a:latin typeface="Arial"/>
                <a:cs typeface="Arial"/>
              </a:rPr>
              <a:t> of </a:t>
            </a:r>
          </a:p>
          <a:p>
            <a:pPr algn="ctr"/>
            <a:r>
              <a:rPr kumimoji="1" lang="en-US" altLang="ja-JP" sz="2800" b="1" dirty="0" smtClean="0">
                <a:latin typeface="Arial"/>
                <a:cs typeface="Arial"/>
              </a:rPr>
              <a:t>differential patterns of DNA methylation?</a:t>
            </a:r>
            <a:endParaRPr kumimoji="1" lang="ja-JP" alt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69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50688" y="2760889"/>
            <a:ext cx="755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Arial"/>
                <a:cs typeface="Arial"/>
              </a:rPr>
              <a:t>・</a:t>
            </a:r>
            <a:r>
              <a:rPr kumimoji="1" lang="en-US" altLang="ja-JP" sz="2400" b="1" dirty="0" smtClean="0">
                <a:latin typeface="Arial"/>
                <a:cs typeface="Arial"/>
              </a:rPr>
              <a:t> Most of HIV-associated lymphomas are B cells.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97526" y="3343309"/>
            <a:ext cx="0" cy="11621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b="1" dirty="0">
              <a:latin typeface="Helvetica"/>
              <a:cs typeface="Helvetica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3420592" y="5062161"/>
            <a:ext cx="2145990" cy="844897"/>
            <a:chOff x="3011594" y="4646132"/>
            <a:chExt cx="2145990" cy="84489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011594" y="4646132"/>
              <a:ext cx="2145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cs typeface="Arial"/>
                </a:rPr>
                <a:t>Viral proteins</a:t>
              </a:r>
              <a:endParaRPr kumimoji="1" lang="ja-JP" altLang="en-US" sz="2400" b="1" dirty="0">
                <a:latin typeface="Arial"/>
                <a:cs typeface="Arial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011594" y="5029364"/>
              <a:ext cx="16556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cs typeface="Arial"/>
                </a:rPr>
                <a:t>Cytokines</a:t>
              </a:r>
              <a:endParaRPr kumimoji="1" lang="ja-JP" altLang="en-US" sz="2400" b="1" dirty="0">
                <a:latin typeface="Arial"/>
                <a:cs typeface="Arial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097668" y="345870"/>
            <a:ext cx="494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Arial"/>
                <a:cs typeface="Arial"/>
              </a:rPr>
              <a:t>Question 2</a:t>
            </a:r>
            <a:endParaRPr kumimoji="1" lang="ja-JP" altLang="en-US" sz="3600" b="1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08329" y="5028297"/>
            <a:ext cx="2162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Arial"/>
                <a:cs typeface="Arial"/>
              </a:rPr>
              <a:t>(Tat,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/>
                <a:cs typeface="Arial"/>
              </a:rPr>
              <a:t>Vpr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altLang="ja-JP" sz="2400" b="1" dirty="0" smtClean="0">
                <a:latin typeface="Arial"/>
                <a:cs typeface="Arial"/>
              </a:rPr>
              <a:t> </a:t>
            </a:r>
            <a:r>
              <a:rPr lang="en-US" altLang="ja-JP" sz="2400" b="1" dirty="0" err="1" smtClean="0">
                <a:latin typeface="Arial"/>
                <a:cs typeface="Arial"/>
              </a:rPr>
              <a:t>Nef</a:t>
            </a:r>
            <a:r>
              <a:rPr lang="en-US" altLang="ja-JP" sz="2400" b="1" dirty="0" smtClean="0">
                <a:latin typeface="Arial"/>
                <a:cs typeface="Arial"/>
              </a:rPr>
              <a:t>)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04" y="1375208"/>
            <a:ext cx="910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Arial"/>
                <a:cs typeface="Arial"/>
              </a:rPr>
              <a:t>What is the </a:t>
            </a:r>
            <a:r>
              <a:rPr lang="en-US" altLang="ja-JP" sz="2800" b="1" dirty="0" smtClean="0">
                <a:latin typeface="Arial"/>
                <a:cs typeface="Arial"/>
              </a:rPr>
              <a:t>cause</a:t>
            </a:r>
            <a:r>
              <a:rPr kumimoji="1" lang="en-US" altLang="ja-JP" sz="2800" b="1" dirty="0" smtClean="0">
                <a:latin typeface="Arial"/>
                <a:cs typeface="Arial"/>
              </a:rPr>
              <a:t> of </a:t>
            </a:r>
          </a:p>
          <a:p>
            <a:pPr algn="ctr"/>
            <a:r>
              <a:rPr kumimoji="1" lang="en-US" altLang="ja-JP" sz="2800" b="1" dirty="0" smtClean="0">
                <a:latin typeface="Arial"/>
                <a:cs typeface="Arial"/>
              </a:rPr>
              <a:t>differential patterns of DNA methylation?</a:t>
            </a:r>
            <a:endParaRPr kumimoji="1" lang="ja-JP" altLang="en-US" sz="2800" b="1" dirty="0"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96309" y="4559195"/>
            <a:ext cx="536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Arial"/>
                <a:cs typeface="Arial"/>
              </a:rPr>
              <a:t>There are some exogenous factors.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91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996950" y="1976438"/>
            <a:ext cx="7350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"/>
          <a:stretch>
            <a:fillRect/>
          </a:stretch>
        </p:blipFill>
        <p:spPr bwMode="auto">
          <a:xfrm>
            <a:off x="1208088" y="1722438"/>
            <a:ext cx="12652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208088" y="1722438"/>
            <a:ext cx="12652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473325" y="1722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473325" y="1722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473325" y="1976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1208088" y="1976438"/>
            <a:ext cx="12652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208088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1208088" y="1722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208088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"/>
          <a:stretch>
            <a:fillRect/>
          </a:stretch>
        </p:blipFill>
        <p:spPr bwMode="auto">
          <a:xfrm>
            <a:off x="2216150" y="1976438"/>
            <a:ext cx="26019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216150" y="1976438"/>
            <a:ext cx="26019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818063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818063" y="1976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818063" y="2230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2216150" y="2230438"/>
            <a:ext cx="26019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2216150" y="2230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216150" y="1976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2216150" y="1976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8"/>
          <a:stretch>
            <a:fillRect/>
          </a:stretch>
        </p:blipFill>
        <p:spPr bwMode="auto">
          <a:xfrm>
            <a:off x="4783138" y="1722438"/>
            <a:ext cx="457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4783138" y="1722438"/>
            <a:ext cx="4572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5240338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5240338" y="1722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240338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4783138" y="1976438"/>
            <a:ext cx="4572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4783138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4783138" y="1722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4783138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1" name="Picture 31"/>
          <p:cNvSpPr>
            <a:spLocks noChangeAspect="1" noChangeArrowheads="1"/>
          </p:cNvSpPr>
          <p:nvPr/>
        </p:nvSpPr>
        <p:spPr bwMode="auto">
          <a:xfrm>
            <a:off x="5205413" y="1976438"/>
            <a:ext cx="246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5205413" y="1976438"/>
            <a:ext cx="2460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5451475" y="1976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5451475" y="1976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5451475" y="2230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5205413" y="2230438"/>
            <a:ext cx="2460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5205413" y="2230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V="1">
            <a:off x="5205413" y="1976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5205413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0" name="Picture 40"/>
          <p:cNvSpPr>
            <a:spLocks noChangeAspect="1" noChangeArrowheads="1"/>
          </p:cNvSpPr>
          <p:nvPr/>
        </p:nvSpPr>
        <p:spPr bwMode="auto">
          <a:xfrm>
            <a:off x="5532438" y="1722438"/>
            <a:ext cx="936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5532438" y="1722438"/>
            <a:ext cx="936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5626100" y="1722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5626100" y="1722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5626100" y="1976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H="1">
            <a:off x="5532438" y="1976438"/>
            <a:ext cx="936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5532438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V="1">
            <a:off x="5532438" y="1722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5532438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9" name="Picture 49"/>
          <p:cNvSpPr>
            <a:spLocks noChangeAspect="1" noChangeArrowheads="1"/>
          </p:cNvSpPr>
          <p:nvPr/>
        </p:nvSpPr>
        <p:spPr bwMode="auto">
          <a:xfrm>
            <a:off x="5614988" y="1722438"/>
            <a:ext cx="211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>
            <a:off x="5614988" y="1722438"/>
            <a:ext cx="211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5826125" y="1722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5826125" y="1722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>
            <a:off x="5826125" y="1976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 flipH="1">
            <a:off x="5614988" y="1976438"/>
            <a:ext cx="211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5614988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 flipV="1">
            <a:off x="5614988" y="1722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>
            <a:off x="5614988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78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/>
          <a:stretch>
            <a:fillRect/>
          </a:stretch>
        </p:blipFill>
        <p:spPr bwMode="auto">
          <a:xfrm>
            <a:off x="5743575" y="1976438"/>
            <a:ext cx="2274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9" name="Line 59"/>
          <p:cNvSpPr>
            <a:spLocks noChangeShapeType="1"/>
          </p:cNvSpPr>
          <p:nvPr/>
        </p:nvSpPr>
        <p:spPr bwMode="auto">
          <a:xfrm>
            <a:off x="5743575" y="1976438"/>
            <a:ext cx="22748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>
            <a:off x="8018463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1" name="Line 61"/>
          <p:cNvSpPr>
            <a:spLocks noChangeShapeType="1"/>
          </p:cNvSpPr>
          <p:nvPr/>
        </p:nvSpPr>
        <p:spPr bwMode="auto">
          <a:xfrm>
            <a:off x="8018463" y="1976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2" name="Line 62"/>
          <p:cNvSpPr>
            <a:spLocks noChangeShapeType="1"/>
          </p:cNvSpPr>
          <p:nvPr/>
        </p:nvSpPr>
        <p:spPr bwMode="auto">
          <a:xfrm>
            <a:off x="8018463" y="2230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 flipH="1">
            <a:off x="5743575" y="2230438"/>
            <a:ext cx="22748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>
            <a:off x="5743575" y="2230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 flipV="1">
            <a:off x="5743575" y="1976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5743575" y="1976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87" name="Picture 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8"/>
          <a:stretch>
            <a:fillRect/>
          </a:stretch>
        </p:blipFill>
        <p:spPr bwMode="auto">
          <a:xfrm>
            <a:off x="457200" y="1849438"/>
            <a:ext cx="539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8" name="Line 68"/>
          <p:cNvSpPr>
            <a:spLocks noChangeShapeType="1"/>
          </p:cNvSpPr>
          <p:nvPr/>
        </p:nvSpPr>
        <p:spPr bwMode="auto">
          <a:xfrm>
            <a:off x="457200" y="1849438"/>
            <a:ext cx="5397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>
            <a:off x="996950" y="1849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90" name="Line 70"/>
          <p:cNvSpPr>
            <a:spLocks noChangeShapeType="1"/>
          </p:cNvSpPr>
          <p:nvPr/>
        </p:nvSpPr>
        <p:spPr bwMode="auto">
          <a:xfrm>
            <a:off x="996950" y="1849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91" name="Line 71"/>
          <p:cNvSpPr>
            <a:spLocks noChangeShapeType="1"/>
          </p:cNvSpPr>
          <p:nvPr/>
        </p:nvSpPr>
        <p:spPr bwMode="auto">
          <a:xfrm>
            <a:off x="996950" y="2103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92" name="Line 72"/>
          <p:cNvSpPr>
            <a:spLocks noChangeShapeType="1"/>
          </p:cNvSpPr>
          <p:nvPr/>
        </p:nvSpPr>
        <p:spPr bwMode="auto">
          <a:xfrm flipH="1">
            <a:off x="457200" y="2103438"/>
            <a:ext cx="5397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93" name="Line 73"/>
          <p:cNvSpPr>
            <a:spLocks noChangeShapeType="1"/>
          </p:cNvSpPr>
          <p:nvPr/>
        </p:nvSpPr>
        <p:spPr bwMode="auto">
          <a:xfrm>
            <a:off x="457200" y="2103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94" name="Line 74"/>
          <p:cNvSpPr>
            <a:spLocks noChangeShapeType="1"/>
          </p:cNvSpPr>
          <p:nvPr/>
        </p:nvSpPr>
        <p:spPr bwMode="auto">
          <a:xfrm flipV="1">
            <a:off x="457200" y="1849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>
            <a:off x="457200" y="1849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96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8"/>
          <a:stretch>
            <a:fillRect/>
          </a:stretch>
        </p:blipFill>
        <p:spPr bwMode="auto">
          <a:xfrm>
            <a:off x="8310563" y="1849438"/>
            <a:ext cx="539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7" name="Line 77"/>
          <p:cNvSpPr>
            <a:spLocks noChangeShapeType="1"/>
          </p:cNvSpPr>
          <p:nvPr/>
        </p:nvSpPr>
        <p:spPr bwMode="auto">
          <a:xfrm>
            <a:off x="8310563" y="1849438"/>
            <a:ext cx="5397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98" name="Line 78"/>
          <p:cNvSpPr>
            <a:spLocks noChangeShapeType="1"/>
          </p:cNvSpPr>
          <p:nvPr/>
        </p:nvSpPr>
        <p:spPr bwMode="auto">
          <a:xfrm>
            <a:off x="8850313" y="1849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99" name="Line 79"/>
          <p:cNvSpPr>
            <a:spLocks noChangeShapeType="1"/>
          </p:cNvSpPr>
          <p:nvPr/>
        </p:nvSpPr>
        <p:spPr bwMode="auto">
          <a:xfrm>
            <a:off x="8850313" y="1849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00" name="Line 80"/>
          <p:cNvSpPr>
            <a:spLocks noChangeShapeType="1"/>
          </p:cNvSpPr>
          <p:nvPr/>
        </p:nvSpPr>
        <p:spPr bwMode="auto">
          <a:xfrm>
            <a:off x="8850313" y="2103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01" name="Line 81"/>
          <p:cNvSpPr>
            <a:spLocks noChangeShapeType="1"/>
          </p:cNvSpPr>
          <p:nvPr/>
        </p:nvSpPr>
        <p:spPr bwMode="auto">
          <a:xfrm flipH="1">
            <a:off x="8310563" y="2103438"/>
            <a:ext cx="5397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02" name="Line 82"/>
          <p:cNvSpPr>
            <a:spLocks noChangeShapeType="1"/>
          </p:cNvSpPr>
          <p:nvPr/>
        </p:nvSpPr>
        <p:spPr bwMode="auto">
          <a:xfrm>
            <a:off x="8310563" y="2103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03" name="Line 83"/>
          <p:cNvSpPr>
            <a:spLocks noChangeShapeType="1"/>
          </p:cNvSpPr>
          <p:nvPr/>
        </p:nvSpPr>
        <p:spPr bwMode="auto">
          <a:xfrm flipV="1">
            <a:off x="8310563" y="1849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04" name="Line 84"/>
          <p:cNvSpPr>
            <a:spLocks noChangeShapeType="1"/>
          </p:cNvSpPr>
          <p:nvPr/>
        </p:nvSpPr>
        <p:spPr bwMode="auto">
          <a:xfrm>
            <a:off x="8310563" y="1849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205" name="Picture 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8"/>
          <a:stretch>
            <a:fillRect/>
          </a:stretch>
        </p:blipFill>
        <p:spPr bwMode="auto">
          <a:xfrm>
            <a:off x="8018463" y="1722438"/>
            <a:ext cx="5381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6" name="Line 86"/>
          <p:cNvSpPr>
            <a:spLocks noChangeShapeType="1"/>
          </p:cNvSpPr>
          <p:nvPr/>
        </p:nvSpPr>
        <p:spPr bwMode="auto">
          <a:xfrm>
            <a:off x="8018463" y="1722438"/>
            <a:ext cx="5381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07" name="Line 87"/>
          <p:cNvSpPr>
            <a:spLocks noChangeShapeType="1"/>
          </p:cNvSpPr>
          <p:nvPr/>
        </p:nvSpPr>
        <p:spPr bwMode="auto">
          <a:xfrm>
            <a:off x="8556625" y="1722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08" name="Line 88"/>
          <p:cNvSpPr>
            <a:spLocks noChangeShapeType="1"/>
          </p:cNvSpPr>
          <p:nvPr/>
        </p:nvSpPr>
        <p:spPr bwMode="auto">
          <a:xfrm>
            <a:off x="8556625" y="1722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09" name="Line 89"/>
          <p:cNvSpPr>
            <a:spLocks noChangeShapeType="1"/>
          </p:cNvSpPr>
          <p:nvPr/>
        </p:nvSpPr>
        <p:spPr bwMode="auto">
          <a:xfrm>
            <a:off x="8556625" y="1976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0" name="Line 90"/>
          <p:cNvSpPr>
            <a:spLocks noChangeShapeType="1"/>
          </p:cNvSpPr>
          <p:nvPr/>
        </p:nvSpPr>
        <p:spPr bwMode="auto">
          <a:xfrm flipH="1">
            <a:off x="8018463" y="1976438"/>
            <a:ext cx="5381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1" name="Line 91"/>
          <p:cNvSpPr>
            <a:spLocks noChangeShapeType="1"/>
          </p:cNvSpPr>
          <p:nvPr/>
        </p:nvSpPr>
        <p:spPr bwMode="auto">
          <a:xfrm>
            <a:off x="8018463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2" name="Line 92"/>
          <p:cNvSpPr>
            <a:spLocks noChangeShapeType="1"/>
          </p:cNvSpPr>
          <p:nvPr/>
        </p:nvSpPr>
        <p:spPr bwMode="auto">
          <a:xfrm flipV="1">
            <a:off x="8018463" y="1722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3" name="Line 93"/>
          <p:cNvSpPr>
            <a:spLocks noChangeShapeType="1"/>
          </p:cNvSpPr>
          <p:nvPr/>
        </p:nvSpPr>
        <p:spPr bwMode="auto">
          <a:xfrm>
            <a:off x="8018463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4" name="Picture 94"/>
          <p:cNvSpPr>
            <a:spLocks noChangeAspect="1" noChangeArrowheads="1"/>
          </p:cNvSpPr>
          <p:nvPr/>
        </p:nvSpPr>
        <p:spPr bwMode="auto">
          <a:xfrm>
            <a:off x="7596188" y="1722438"/>
            <a:ext cx="211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5" name="Line 95"/>
          <p:cNvSpPr>
            <a:spLocks noChangeShapeType="1"/>
          </p:cNvSpPr>
          <p:nvPr/>
        </p:nvSpPr>
        <p:spPr bwMode="auto">
          <a:xfrm>
            <a:off x="7596188" y="1722438"/>
            <a:ext cx="211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6" name="Line 96"/>
          <p:cNvSpPr>
            <a:spLocks noChangeShapeType="1"/>
          </p:cNvSpPr>
          <p:nvPr/>
        </p:nvSpPr>
        <p:spPr bwMode="auto">
          <a:xfrm>
            <a:off x="7807325" y="1722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7" name="Line 97"/>
          <p:cNvSpPr>
            <a:spLocks noChangeShapeType="1"/>
          </p:cNvSpPr>
          <p:nvPr/>
        </p:nvSpPr>
        <p:spPr bwMode="auto">
          <a:xfrm>
            <a:off x="7807325" y="1722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8" name="Line 98"/>
          <p:cNvSpPr>
            <a:spLocks noChangeShapeType="1"/>
          </p:cNvSpPr>
          <p:nvPr/>
        </p:nvSpPr>
        <p:spPr bwMode="auto">
          <a:xfrm>
            <a:off x="7807325" y="1976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19" name="Line 99"/>
          <p:cNvSpPr>
            <a:spLocks noChangeShapeType="1"/>
          </p:cNvSpPr>
          <p:nvPr/>
        </p:nvSpPr>
        <p:spPr bwMode="auto">
          <a:xfrm flipH="1">
            <a:off x="7596188" y="1976438"/>
            <a:ext cx="211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0" name="Line 100"/>
          <p:cNvSpPr>
            <a:spLocks noChangeShapeType="1"/>
          </p:cNvSpPr>
          <p:nvPr/>
        </p:nvSpPr>
        <p:spPr bwMode="auto">
          <a:xfrm>
            <a:off x="7596188" y="1976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1" name="Line 101"/>
          <p:cNvSpPr>
            <a:spLocks noChangeShapeType="1"/>
          </p:cNvSpPr>
          <p:nvPr/>
        </p:nvSpPr>
        <p:spPr bwMode="auto">
          <a:xfrm flipV="1">
            <a:off x="7596188" y="1722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2" name="Line 102"/>
          <p:cNvSpPr>
            <a:spLocks noChangeShapeType="1"/>
          </p:cNvSpPr>
          <p:nvPr/>
        </p:nvSpPr>
        <p:spPr bwMode="auto">
          <a:xfrm>
            <a:off x="7596188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3" name="Picture 103"/>
          <p:cNvSpPr>
            <a:spLocks noChangeAspect="1" noChangeArrowheads="1"/>
          </p:cNvSpPr>
          <p:nvPr/>
        </p:nvSpPr>
        <p:spPr bwMode="auto">
          <a:xfrm>
            <a:off x="5403850" y="1468438"/>
            <a:ext cx="1762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4" name="Line 104"/>
          <p:cNvSpPr>
            <a:spLocks noChangeShapeType="1"/>
          </p:cNvSpPr>
          <p:nvPr/>
        </p:nvSpPr>
        <p:spPr bwMode="auto">
          <a:xfrm>
            <a:off x="5403850" y="1468438"/>
            <a:ext cx="1762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5" name="Line 105"/>
          <p:cNvSpPr>
            <a:spLocks noChangeShapeType="1"/>
          </p:cNvSpPr>
          <p:nvPr/>
        </p:nvSpPr>
        <p:spPr bwMode="auto">
          <a:xfrm>
            <a:off x="5580063" y="1468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6" name="Line 106"/>
          <p:cNvSpPr>
            <a:spLocks noChangeShapeType="1"/>
          </p:cNvSpPr>
          <p:nvPr/>
        </p:nvSpPr>
        <p:spPr bwMode="auto">
          <a:xfrm>
            <a:off x="5562600" y="146208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7" name="Line 107"/>
          <p:cNvSpPr>
            <a:spLocks noChangeShapeType="1"/>
          </p:cNvSpPr>
          <p:nvPr/>
        </p:nvSpPr>
        <p:spPr bwMode="auto">
          <a:xfrm>
            <a:off x="5580063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8" name="Line 108"/>
          <p:cNvSpPr>
            <a:spLocks noChangeShapeType="1"/>
          </p:cNvSpPr>
          <p:nvPr/>
        </p:nvSpPr>
        <p:spPr bwMode="auto">
          <a:xfrm flipH="1">
            <a:off x="5403850" y="1722438"/>
            <a:ext cx="1762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9" name="Line 109"/>
          <p:cNvSpPr>
            <a:spLocks noChangeShapeType="1"/>
          </p:cNvSpPr>
          <p:nvPr/>
        </p:nvSpPr>
        <p:spPr bwMode="auto">
          <a:xfrm>
            <a:off x="5403850" y="1722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0" name="Line 110"/>
          <p:cNvSpPr>
            <a:spLocks noChangeShapeType="1"/>
          </p:cNvSpPr>
          <p:nvPr/>
        </p:nvSpPr>
        <p:spPr bwMode="auto">
          <a:xfrm flipV="1">
            <a:off x="5403850" y="1468438"/>
            <a:ext cx="15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1" name="Line 111"/>
          <p:cNvSpPr>
            <a:spLocks noChangeShapeType="1"/>
          </p:cNvSpPr>
          <p:nvPr/>
        </p:nvSpPr>
        <p:spPr bwMode="auto">
          <a:xfrm>
            <a:off x="5403850" y="1468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2" name="Picture 112"/>
          <p:cNvSpPr>
            <a:spLocks noChangeAspect="1" noChangeArrowheads="1"/>
          </p:cNvSpPr>
          <p:nvPr/>
        </p:nvSpPr>
        <p:spPr bwMode="auto">
          <a:xfrm>
            <a:off x="7596188" y="1468438"/>
            <a:ext cx="349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3" name="Line 113"/>
          <p:cNvSpPr>
            <a:spLocks noChangeShapeType="1"/>
          </p:cNvSpPr>
          <p:nvPr/>
        </p:nvSpPr>
        <p:spPr bwMode="auto">
          <a:xfrm>
            <a:off x="7596188" y="1468438"/>
            <a:ext cx="349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4" name="Line 114"/>
          <p:cNvSpPr>
            <a:spLocks noChangeShapeType="1"/>
          </p:cNvSpPr>
          <p:nvPr/>
        </p:nvSpPr>
        <p:spPr bwMode="auto">
          <a:xfrm>
            <a:off x="7631113" y="1468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5" name="Line 115"/>
          <p:cNvSpPr>
            <a:spLocks noChangeShapeType="1"/>
          </p:cNvSpPr>
          <p:nvPr/>
        </p:nvSpPr>
        <p:spPr bwMode="auto">
          <a:xfrm>
            <a:off x="7631113" y="1468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6" name="Line 116"/>
          <p:cNvSpPr>
            <a:spLocks noChangeShapeType="1"/>
          </p:cNvSpPr>
          <p:nvPr/>
        </p:nvSpPr>
        <p:spPr bwMode="auto">
          <a:xfrm>
            <a:off x="7631113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7" name="Line 117"/>
          <p:cNvSpPr>
            <a:spLocks noChangeShapeType="1"/>
          </p:cNvSpPr>
          <p:nvPr/>
        </p:nvSpPr>
        <p:spPr bwMode="auto">
          <a:xfrm flipH="1">
            <a:off x="7596188" y="1722438"/>
            <a:ext cx="349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8" name="Line 118"/>
          <p:cNvSpPr>
            <a:spLocks noChangeShapeType="1"/>
          </p:cNvSpPr>
          <p:nvPr/>
        </p:nvSpPr>
        <p:spPr bwMode="auto">
          <a:xfrm>
            <a:off x="7596188" y="1722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39" name="Line 119"/>
          <p:cNvSpPr>
            <a:spLocks noChangeShapeType="1"/>
          </p:cNvSpPr>
          <p:nvPr/>
        </p:nvSpPr>
        <p:spPr bwMode="auto">
          <a:xfrm flipV="1">
            <a:off x="7596188" y="1468438"/>
            <a:ext cx="158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40" name="Line 120"/>
          <p:cNvSpPr>
            <a:spLocks noChangeShapeType="1"/>
          </p:cNvSpPr>
          <p:nvPr/>
        </p:nvSpPr>
        <p:spPr bwMode="auto">
          <a:xfrm>
            <a:off x="7596188" y="1468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41" name="Rectangle 121"/>
          <p:cNvSpPr>
            <a:spLocks noChangeArrowheads="1"/>
          </p:cNvSpPr>
          <p:nvPr/>
        </p:nvSpPr>
        <p:spPr bwMode="auto">
          <a:xfrm>
            <a:off x="457200" y="209073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5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42" name="Rectangle 122"/>
          <p:cNvSpPr>
            <a:spLocks noChangeArrowheads="1"/>
          </p:cNvSpPr>
          <p:nvPr/>
        </p:nvSpPr>
        <p:spPr bwMode="auto">
          <a:xfrm>
            <a:off x="550863" y="2090738"/>
            <a:ext cx="50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'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43" name="Rectangle 123"/>
          <p:cNvSpPr>
            <a:spLocks noChangeArrowheads="1"/>
          </p:cNvSpPr>
          <p:nvPr/>
        </p:nvSpPr>
        <p:spPr bwMode="auto">
          <a:xfrm>
            <a:off x="598488" y="2090738"/>
            <a:ext cx="1317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L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44" name="Rectangle 124"/>
          <p:cNvSpPr>
            <a:spLocks noChangeArrowheads="1"/>
          </p:cNvSpPr>
          <p:nvPr/>
        </p:nvSpPr>
        <p:spPr bwMode="auto">
          <a:xfrm>
            <a:off x="703263" y="2090738"/>
            <a:ext cx="1317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T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45" name="Rectangle 125"/>
          <p:cNvSpPr>
            <a:spLocks noChangeArrowheads="1"/>
          </p:cNvSpPr>
          <p:nvPr/>
        </p:nvSpPr>
        <p:spPr bwMode="auto">
          <a:xfrm>
            <a:off x="809625" y="2090738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R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46" name="Rectangle 126"/>
          <p:cNvSpPr>
            <a:spLocks noChangeArrowheads="1"/>
          </p:cNvSpPr>
          <p:nvPr/>
        </p:nvSpPr>
        <p:spPr bwMode="auto">
          <a:xfrm>
            <a:off x="1628775" y="1379538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g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47" name="Rectangle 127"/>
          <p:cNvSpPr>
            <a:spLocks noChangeArrowheads="1"/>
          </p:cNvSpPr>
          <p:nvPr/>
        </p:nvSpPr>
        <p:spPr bwMode="auto">
          <a:xfrm>
            <a:off x="1758950" y="13795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a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48" name="Rectangle 128"/>
          <p:cNvSpPr>
            <a:spLocks noChangeArrowheads="1"/>
          </p:cNvSpPr>
          <p:nvPr/>
        </p:nvSpPr>
        <p:spPr bwMode="auto">
          <a:xfrm>
            <a:off x="1874838" y="1379538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g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49" name="Rectangle 129"/>
          <p:cNvSpPr>
            <a:spLocks noChangeArrowheads="1"/>
          </p:cNvSpPr>
          <p:nvPr/>
        </p:nvSpPr>
        <p:spPr bwMode="auto">
          <a:xfrm>
            <a:off x="3328988" y="2192338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p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0" name="Rectangle 130"/>
          <p:cNvSpPr>
            <a:spLocks noChangeArrowheads="1"/>
          </p:cNvSpPr>
          <p:nvPr/>
        </p:nvSpPr>
        <p:spPr bwMode="auto">
          <a:xfrm>
            <a:off x="3457575" y="2192338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o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1" name="Rectangle 131"/>
          <p:cNvSpPr>
            <a:spLocks noChangeArrowheads="1"/>
          </p:cNvSpPr>
          <p:nvPr/>
        </p:nvSpPr>
        <p:spPr bwMode="auto">
          <a:xfrm>
            <a:off x="3587750" y="219233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l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2" name="Rectangle 132"/>
          <p:cNvSpPr>
            <a:spLocks noChangeArrowheads="1"/>
          </p:cNvSpPr>
          <p:nvPr/>
        </p:nvSpPr>
        <p:spPr bwMode="auto">
          <a:xfrm>
            <a:off x="6634163" y="216693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e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3" name="Rectangle 133"/>
          <p:cNvSpPr>
            <a:spLocks noChangeArrowheads="1"/>
          </p:cNvSpPr>
          <p:nvPr/>
        </p:nvSpPr>
        <p:spPr bwMode="auto">
          <a:xfrm>
            <a:off x="6751638" y="2166938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nv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4" name="Rectangle 134"/>
          <p:cNvSpPr>
            <a:spLocks noChangeArrowheads="1"/>
          </p:cNvSpPr>
          <p:nvPr/>
        </p:nvSpPr>
        <p:spPr bwMode="auto">
          <a:xfrm>
            <a:off x="8323263" y="209073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3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5" name="Rectangle 135"/>
          <p:cNvSpPr>
            <a:spLocks noChangeArrowheads="1"/>
          </p:cNvSpPr>
          <p:nvPr/>
        </p:nvSpPr>
        <p:spPr bwMode="auto">
          <a:xfrm>
            <a:off x="8416925" y="2090738"/>
            <a:ext cx="50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'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6" name="Rectangle 136"/>
          <p:cNvSpPr>
            <a:spLocks noChangeArrowheads="1"/>
          </p:cNvSpPr>
          <p:nvPr/>
        </p:nvSpPr>
        <p:spPr bwMode="auto">
          <a:xfrm>
            <a:off x="8462963" y="2090738"/>
            <a:ext cx="1317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L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7" name="Rectangle 137"/>
          <p:cNvSpPr>
            <a:spLocks noChangeArrowheads="1"/>
          </p:cNvSpPr>
          <p:nvPr/>
        </p:nvSpPr>
        <p:spPr bwMode="auto">
          <a:xfrm>
            <a:off x="8569325" y="2090738"/>
            <a:ext cx="1317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T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8" name="Rectangle 138"/>
          <p:cNvSpPr>
            <a:spLocks noChangeArrowheads="1"/>
          </p:cNvSpPr>
          <p:nvPr/>
        </p:nvSpPr>
        <p:spPr bwMode="auto">
          <a:xfrm>
            <a:off x="8674100" y="2090738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R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59" name="Rectangle 139"/>
          <p:cNvSpPr>
            <a:spLocks noChangeArrowheads="1"/>
          </p:cNvSpPr>
          <p:nvPr/>
        </p:nvSpPr>
        <p:spPr bwMode="auto">
          <a:xfrm>
            <a:off x="4864100" y="13795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v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0" name="Rectangle 140"/>
          <p:cNvSpPr>
            <a:spLocks noChangeArrowheads="1"/>
          </p:cNvSpPr>
          <p:nvPr/>
        </p:nvSpPr>
        <p:spPr bwMode="auto">
          <a:xfrm>
            <a:off x="4981575" y="137953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i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1" name="Rectangle 141"/>
          <p:cNvSpPr>
            <a:spLocks noChangeArrowheads="1"/>
          </p:cNvSpPr>
          <p:nvPr/>
        </p:nvSpPr>
        <p:spPr bwMode="auto">
          <a:xfrm>
            <a:off x="5040313" y="1379538"/>
            <a:ext cx="84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f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2" name="Rectangle 142"/>
          <p:cNvSpPr>
            <a:spLocks noChangeArrowheads="1"/>
          </p:cNvSpPr>
          <p:nvPr/>
        </p:nvSpPr>
        <p:spPr bwMode="auto">
          <a:xfrm>
            <a:off x="8099425" y="1379538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n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3" name="Rectangle 143"/>
          <p:cNvSpPr>
            <a:spLocks noChangeArrowheads="1"/>
          </p:cNvSpPr>
          <p:nvPr/>
        </p:nvSpPr>
        <p:spPr bwMode="auto">
          <a:xfrm>
            <a:off x="8229600" y="13795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e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4" name="Rectangle 144"/>
          <p:cNvSpPr>
            <a:spLocks noChangeArrowheads="1"/>
          </p:cNvSpPr>
          <p:nvPr/>
        </p:nvSpPr>
        <p:spPr bwMode="auto">
          <a:xfrm>
            <a:off x="8347075" y="1379538"/>
            <a:ext cx="8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f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5" name="Rectangle 145"/>
          <p:cNvSpPr>
            <a:spLocks noChangeArrowheads="1"/>
          </p:cNvSpPr>
          <p:nvPr/>
        </p:nvSpPr>
        <p:spPr bwMode="auto">
          <a:xfrm>
            <a:off x="5849938" y="164623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v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6" name="Rectangle 146"/>
          <p:cNvSpPr>
            <a:spLocks noChangeArrowheads="1"/>
          </p:cNvSpPr>
          <p:nvPr/>
        </p:nvSpPr>
        <p:spPr bwMode="auto">
          <a:xfrm>
            <a:off x="5967413" y="1646238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p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7" name="Rectangle 147"/>
          <p:cNvSpPr>
            <a:spLocks noChangeArrowheads="1"/>
          </p:cNvSpPr>
          <p:nvPr/>
        </p:nvSpPr>
        <p:spPr bwMode="auto">
          <a:xfrm>
            <a:off x="6096000" y="1646238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u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8" name="Rectangle 148"/>
          <p:cNvSpPr>
            <a:spLocks noChangeArrowheads="1"/>
          </p:cNvSpPr>
          <p:nvPr/>
        </p:nvSpPr>
        <p:spPr bwMode="auto">
          <a:xfrm>
            <a:off x="6435725" y="1214438"/>
            <a:ext cx="8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t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69" name="Rectangle 149"/>
          <p:cNvSpPr>
            <a:spLocks noChangeArrowheads="1"/>
          </p:cNvSpPr>
          <p:nvPr/>
        </p:nvSpPr>
        <p:spPr bwMode="auto">
          <a:xfrm>
            <a:off x="6505575" y="12144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a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70" name="Rectangle 150"/>
          <p:cNvSpPr>
            <a:spLocks noChangeArrowheads="1"/>
          </p:cNvSpPr>
          <p:nvPr/>
        </p:nvSpPr>
        <p:spPr bwMode="auto">
          <a:xfrm>
            <a:off x="6623050" y="1214438"/>
            <a:ext cx="8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t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71" name="Line 151"/>
          <p:cNvSpPr>
            <a:spLocks noChangeShapeType="1"/>
          </p:cNvSpPr>
          <p:nvPr/>
        </p:nvSpPr>
        <p:spPr bwMode="auto">
          <a:xfrm>
            <a:off x="5732463" y="14303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72" name="Line 152"/>
          <p:cNvSpPr>
            <a:spLocks noChangeShapeType="1"/>
          </p:cNvSpPr>
          <p:nvPr/>
        </p:nvSpPr>
        <p:spPr bwMode="auto">
          <a:xfrm>
            <a:off x="5954713" y="14049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73" name="Line 153"/>
          <p:cNvSpPr>
            <a:spLocks noChangeShapeType="1"/>
          </p:cNvSpPr>
          <p:nvPr/>
        </p:nvSpPr>
        <p:spPr bwMode="auto">
          <a:xfrm>
            <a:off x="6083300" y="14049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74" name="Line 154"/>
          <p:cNvSpPr>
            <a:spLocks noChangeShapeType="1"/>
          </p:cNvSpPr>
          <p:nvPr/>
        </p:nvSpPr>
        <p:spPr bwMode="auto">
          <a:xfrm>
            <a:off x="6235700" y="13922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75" name="Line 155"/>
          <p:cNvSpPr>
            <a:spLocks noChangeShapeType="1"/>
          </p:cNvSpPr>
          <p:nvPr/>
        </p:nvSpPr>
        <p:spPr bwMode="auto">
          <a:xfrm>
            <a:off x="6938963" y="13922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76" name="Line 156"/>
          <p:cNvSpPr>
            <a:spLocks noChangeShapeType="1"/>
          </p:cNvSpPr>
          <p:nvPr/>
        </p:nvSpPr>
        <p:spPr bwMode="auto">
          <a:xfrm>
            <a:off x="7080250" y="14049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77" name="Line 157"/>
          <p:cNvSpPr>
            <a:spLocks noChangeShapeType="1"/>
          </p:cNvSpPr>
          <p:nvPr/>
        </p:nvSpPr>
        <p:spPr bwMode="auto">
          <a:xfrm>
            <a:off x="7221538" y="14049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78" name="Line 158"/>
          <p:cNvSpPr>
            <a:spLocks noChangeShapeType="1"/>
          </p:cNvSpPr>
          <p:nvPr/>
        </p:nvSpPr>
        <p:spPr bwMode="auto">
          <a:xfrm>
            <a:off x="7339013" y="14176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79" name="Line 159"/>
          <p:cNvSpPr>
            <a:spLocks noChangeShapeType="1"/>
          </p:cNvSpPr>
          <p:nvPr/>
        </p:nvSpPr>
        <p:spPr bwMode="auto">
          <a:xfrm>
            <a:off x="7561263" y="14557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80" name="Rectangle 160"/>
          <p:cNvSpPr>
            <a:spLocks noChangeArrowheads="1"/>
          </p:cNvSpPr>
          <p:nvPr/>
        </p:nvSpPr>
        <p:spPr bwMode="auto">
          <a:xfrm>
            <a:off x="6400800" y="1443038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r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81" name="Rectangle 161"/>
          <p:cNvSpPr>
            <a:spLocks noChangeArrowheads="1"/>
          </p:cNvSpPr>
          <p:nvPr/>
        </p:nvSpPr>
        <p:spPr bwMode="auto">
          <a:xfrm>
            <a:off x="6481763" y="144303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e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82" name="Rectangle 162"/>
          <p:cNvSpPr>
            <a:spLocks noChangeArrowheads="1"/>
          </p:cNvSpPr>
          <p:nvPr/>
        </p:nvSpPr>
        <p:spPr bwMode="auto">
          <a:xfrm>
            <a:off x="6599238" y="144303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000" b="1" i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v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83" name="Line 163"/>
          <p:cNvSpPr>
            <a:spLocks noChangeShapeType="1"/>
          </p:cNvSpPr>
          <p:nvPr/>
        </p:nvSpPr>
        <p:spPr bwMode="auto">
          <a:xfrm>
            <a:off x="5662613" y="16843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84" name="Line 164"/>
          <p:cNvSpPr>
            <a:spLocks noChangeShapeType="1"/>
          </p:cNvSpPr>
          <p:nvPr/>
        </p:nvSpPr>
        <p:spPr bwMode="auto">
          <a:xfrm>
            <a:off x="5954713" y="16462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85" name="Line 165"/>
          <p:cNvSpPr>
            <a:spLocks noChangeShapeType="1"/>
          </p:cNvSpPr>
          <p:nvPr/>
        </p:nvSpPr>
        <p:spPr bwMode="auto">
          <a:xfrm>
            <a:off x="6096000" y="16462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86" name="Rectangle 166"/>
          <p:cNvSpPr>
            <a:spLocks noChangeArrowheads="1"/>
          </p:cNvSpPr>
          <p:nvPr/>
        </p:nvSpPr>
        <p:spPr bwMode="auto">
          <a:xfrm>
            <a:off x="466725" y="1425575"/>
            <a:ext cx="1698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4800" b="1">
                <a:solidFill>
                  <a:srgbClr val="000000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87" name="Rectangle 167"/>
          <p:cNvSpPr>
            <a:spLocks noChangeArrowheads="1"/>
          </p:cNvSpPr>
          <p:nvPr/>
        </p:nvSpPr>
        <p:spPr bwMode="auto">
          <a:xfrm>
            <a:off x="654050" y="1590675"/>
            <a:ext cx="3413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4800" b="1">
                <a:solidFill>
                  <a:srgbClr val="000000"/>
                </a:solidFill>
                <a:latin typeface="System" charset="0"/>
                <a:ea typeface="Osaka" charset="0"/>
                <a:cs typeface="Osaka" charset="0"/>
              </a:rPr>
              <a:t>  </a:t>
            </a:r>
            <a:endParaRPr lang="en-US" altLang="ja-JP" sz="240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5289" name="Arc 169"/>
          <p:cNvSpPr>
            <a:spLocks/>
          </p:cNvSpPr>
          <p:nvPr/>
        </p:nvSpPr>
        <p:spPr bwMode="auto">
          <a:xfrm>
            <a:off x="6781800" y="1366838"/>
            <a:ext cx="7620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90" name="Arc 170"/>
          <p:cNvSpPr>
            <a:spLocks/>
          </p:cNvSpPr>
          <p:nvPr/>
        </p:nvSpPr>
        <p:spPr bwMode="auto">
          <a:xfrm>
            <a:off x="6781800" y="1595438"/>
            <a:ext cx="7620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91" name="Arc 171"/>
          <p:cNvSpPr>
            <a:spLocks/>
          </p:cNvSpPr>
          <p:nvPr/>
        </p:nvSpPr>
        <p:spPr bwMode="auto">
          <a:xfrm flipH="1">
            <a:off x="5613400" y="1595438"/>
            <a:ext cx="7620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92" name="Arc 172"/>
          <p:cNvSpPr>
            <a:spLocks/>
          </p:cNvSpPr>
          <p:nvPr/>
        </p:nvSpPr>
        <p:spPr bwMode="auto">
          <a:xfrm flipH="1">
            <a:off x="5562600" y="1366838"/>
            <a:ext cx="7620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93" name="Text Box 173"/>
          <p:cNvSpPr txBox="1">
            <a:spLocks noChangeArrowheads="1"/>
          </p:cNvSpPr>
          <p:nvPr/>
        </p:nvSpPr>
        <p:spPr bwMode="auto">
          <a:xfrm>
            <a:off x="4979988" y="2122488"/>
            <a:ext cx="815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b="1" i="1"/>
              <a:t>vpr</a:t>
            </a:r>
          </a:p>
        </p:txBody>
      </p:sp>
      <p:sp>
        <p:nvSpPr>
          <p:cNvPr id="5294" name="Rectangle 174"/>
          <p:cNvSpPr>
            <a:spLocks noChangeArrowheads="1"/>
          </p:cNvSpPr>
          <p:nvPr/>
        </p:nvSpPr>
        <p:spPr bwMode="auto">
          <a:xfrm>
            <a:off x="-108474" y="250299"/>
            <a:ext cx="943874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latin typeface="Arial"/>
                <a:ea typeface="ＭＳ ゴシック" charset="0"/>
                <a:cs typeface="Arial"/>
              </a:rPr>
              <a:t>Vpr is a candidate </a:t>
            </a:r>
            <a:r>
              <a:rPr lang="en-US" altLang="ja-JP" sz="3200" b="1" dirty="0" smtClean="0">
                <a:latin typeface="Arial"/>
                <a:ea typeface="ＭＳ ゴシック" charset="0"/>
                <a:cs typeface="Arial"/>
              </a:rPr>
              <a:t>viral protein of malignancy</a:t>
            </a:r>
            <a:endParaRPr lang="en-US" altLang="ja-JP" sz="3200" b="1" dirty="0">
              <a:latin typeface="Arial"/>
              <a:ea typeface="ＭＳ ゴシック" charset="0"/>
              <a:cs typeface="Arial"/>
            </a:endParaRPr>
          </a:p>
        </p:txBody>
      </p:sp>
      <p:sp>
        <p:nvSpPr>
          <p:cNvPr id="177" name="Rectangle 174"/>
          <p:cNvSpPr>
            <a:spLocks noChangeArrowheads="1"/>
          </p:cNvSpPr>
          <p:nvPr/>
        </p:nvSpPr>
        <p:spPr bwMode="auto">
          <a:xfrm>
            <a:off x="287343" y="3030266"/>
            <a:ext cx="8718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1. A </a:t>
            </a:r>
            <a:r>
              <a:rPr lang="en-US" altLang="ja-JP" sz="2400" b="1" dirty="0" err="1" smtClean="0">
                <a:latin typeface="Arial"/>
                <a:ea typeface="ＭＳ ゴシック" charset="0"/>
                <a:cs typeface="Arial"/>
              </a:rPr>
              <a:t>virion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-associated nuclear protein of 96 amino acids.</a:t>
            </a:r>
            <a:endParaRPr lang="en-US" altLang="ja-JP" sz="2400" b="1" dirty="0">
              <a:latin typeface="Arial"/>
              <a:ea typeface="ＭＳ ゴシック" charset="0"/>
              <a:cs typeface="Arial"/>
            </a:endParaRPr>
          </a:p>
        </p:txBody>
      </p:sp>
      <p:sp>
        <p:nvSpPr>
          <p:cNvPr id="178" name="Rectangle 174"/>
          <p:cNvSpPr>
            <a:spLocks noChangeArrowheads="1"/>
          </p:cNvSpPr>
          <p:nvPr/>
        </p:nvSpPr>
        <p:spPr bwMode="auto">
          <a:xfrm>
            <a:off x="287343" y="5645345"/>
            <a:ext cx="8718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400" b="1" dirty="0">
                <a:latin typeface="Arial"/>
                <a:ea typeface="ＭＳ ゴシック" charset="0"/>
                <a:cs typeface="Arial"/>
              </a:rPr>
              <a:t>4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. Vpr is present in circulating blood.</a:t>
            </a:r>
            <a:endParaRPr lang="en-US" altLang="ja-JP" sz="2400" b="1" dirty="0">
              <a:latin typeface="Arial"/>
              <a:ea typeface="ＭＳ ゴシック" charset="0"/>
              <a:cs typeface="Arial"/>
            </a:endParaRPr>
          </a:p>
        </p:txBody>
      </p:sp>
      <p:sp>
        <p:nvSpPr>
          <p:cNvPr id="180" name="Rectangle 174"/>
          <p:cNvSpPr>
            <a:spLocks noChangeArrowheads="1"/>
          </p:cNvSpPr>
          <p:nvPr/>
        </p:nvSpPr>
        <p:spPr bwMode="auto">
          <a:xfrm>
            <a:off x="287343" y="4034988"/>
            <a:ext cx="8718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400" b="1" dirty="0">
                <a:latin typeface="Arial"/>
                <a:ea typeface="ＭＳ ゴシック" charset="0"/>
                <a:cs typeface="Arial"/>
              </a:rPr>
              <a:t>3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. Vpr induces various genomic instabilities, which include</a:t>
            </a:r>
          </a:p>
          <a:p>
            <a:r>
              <a:rPr lang="en-US" altLang="ja-JP" sz="2400" b="1" dirty="0">
                <a:latin typeface="Arial"/>
                <a:ea typeface="ＭＳ ゴシック" charset="0"/>
                <a:cs typeface="Arial"/>
              </a:rPr>
              <a:t> 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    </a:t>
            </a:r>
            <a:r>
              <a:rPr lang="ja-JP" altLang="en-US" sz="2400" b="1" dirty="0" smtClean="0">
                <a:latin typeface="Arial"/>
                <a:ea typeface="ＭＳ ゴシック" charset="0"/>
                <a:cs typeface="Arial"/>
              </a:rPr>
              <a:t>・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DNA double-strand breaks </a:t>
            </a:r>
            <a:endParaRPr lang="en-US" altLang="ja-JP" sz="2400" b="1" dirty="0">
              <a:latin typeface="Arial"/>
              <a:ea typeface="ＭＳ ゴシック" charset="0"/>
              <a:cs typeface="Arial"/>
            </a:endParaRPr>
          </a:p>
          <a:p>
            <a:r>
              <a:rPr lang="en-US" altLang="ja-JP" sz="2400" b="1" dirty="0">
                <a:latin typeface="Arial"/>
                <a:ea typeface="ＭＳ ゴシック" charset="0"/>
                <a:cs typeface="Arial"/>
              </a:rPr>
              <a:t> 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    </a:t>
            </a:r>
            <a:r>
              <a:rPr lang="ja-JP" altLang="en-US" sz="2400" b="1" dirty="0" smtClean="0">
                <a:latin typeface="Arial"/>
                <a:ea typeface="ＭＳ ゴシック" charset="0"/>
                <a:cs typeface="Arial"/>
              </a:rPr>
              <a:t>・</a:t>
            </a:r>
            <a:r>
              <a:rPr lang="en-US" altLang="ja-JP" sz="2400" b="1" dirty="0">
                <a:latin typeface="Arial"/>
                <a:ea typeface="ＭＳ ゴシック" charset="0"/>
                <a:cs typeface="Arial"/>
              </a:rPr>
              <a:t>P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remature sister chromatic separation</a:t>
            </a:r>
          </a:p>
          <a:p>
            <a:r>
              <a:rPr lang="en-US" altLang="ja-JP" sz="2400" b="1" dirty="0">
                <a:latin typeface="Arial"/>
                <a:ea typeface="ＭＳ ゴシック" charset="0"/>
                <a:cs typeface="Arial"/>
              </a:rPr>
              <a:t> 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    </a:t>
            </a:r>
            <a:r>
              <a:rPr lang="ja-JP" altLang="en-US" sz="2400" b="1" dirty="0" smtClean="0">
                <a:latin typeface="Arial"/>
                <a:ea typeface="ＭＳ ゴシック" charset="0"/>
                <a:cs typeface="Arial"/>
              </a:rPr>
              <a:t>・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Retrotransposition </a:t>
            </a:r>
            <a:endParaRPr lang="en-US" altLang="ja-JP" sz="2400" b="1" dirty="0">
              <a:latin typeface="Arial"/>
              <a:ea typeface="ＭＳ ゴシック" charset="0"/>
              <a:cs typeface="Arial"/>
            </a:endParaRPr>
          </a:p>
        </p:txBody>
      </p:sp>
      <p:sp>
        <p:nvSpPr>
          <p:cNvPr id="181" name="Rectangle 174"/>
          <p:cNvSpPr>
            <a:spLocks noChangeArrowheads="1"/>
          </p:cNvSpPr>
          <p:nvPr/>
        </p:nvSpPr>
        <p:spPr bwMode="auto">
          <a:xfrm>
            <a:off x="287343" y="3532627"/>
            <a:ext cx="8718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400" b="1" dirty="0">
                <a:latin typeface="Arial"/>
                <a:ea typeface="ＭＳ ゴシック" charset="0"/>
                <a:cs typeface="Arial"/>
              </a:rPr>
              <a:t>2</a:t>
            </a:r>
            <a:r>
              <a:rPr lang="en-US" altLang="ja-JP" sz="2400" b="1" dirty="0" smtClean="0">
                <a:latin typeface="Arial"/>
                <a:ea typeface="ＭＳ ゴシック" charset="0"/>
                <a:cs typeface="Arial"/>
              </a:rPr>
              <a:t>. Vpr is important for macrophage infection.</a:t>
            </a:r>
            <a:endParaRPr lang="en-US" altLang="ja-JP" sz="2400" b="1" dirty="0">
              <a:latin typeface="Arial"/>
              <a:ea typeface="ＭＳ 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5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43000" y="782638"/>
            <a:ext cx="6859588" cy="4794250"/>
            <a:chOff x="672" y="340"/>
            <a:chExt cx="4321" cy="30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lum bright="-14000"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" y="1056"/>
              <a:ext cx="2165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2804" y="340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ja-JP" altLang="en-US" sz="2800" b="1">
                <a:latin typeface="ヒラギノ丸ゴ Pro W4" charset="0"/>
                <a:ea typeface="ヒラギノ丸ゴ Pro W4" charset="0"/>
                <a:cs typeface="ヒラギノ丸ゴ Pro W4" charset="0"/>
              </a:endParaRP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696" y="3064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>
                  <a:latin typeface="Helvetica" charset="0"/>
                  <a:ea typeface="Osaka" charset="0"/>
                  <a:cs typeface="Osaka" charset="0"/>
                </a:rPr>
                <a:t>HIV+</a:t>
              </a: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056"/>
              <a:ext cx="2108" cy="1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912" y="3072"/>
              <a:ext cx="1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>
                  <a:latin typeface="Helvetica" charset="0"/>
                  <a:ea typeface="Osaka" charset="0"/>
                  <a:cs typeface="Osaka" charset="0"/>
                </a:rPr>
                <a:t>Healthy Volunteer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4512" y="1056"/>
              <a:ext cx="4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FF1E35"/>
                  </a:solidFill>
                  <a:latin typeface="Helvetica" charset="0"/>
                  <a:ea typeface="Osaka" charset="0"/>
                  <a:cs typeface="Osaka" charset="0"/>
                </a:rPr>
                <a:t>10 %</a:t>
              </a:r>
              <a:endParaRPr lang="en-US" altLang="ja-JP"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304" y="1056"/>
              <a:ext cx="4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FF1E35"/>
                  </a:solidFill>
                  <a:latin typeface="Helvetica" charset="0"/>
                  <a:ea typeface="Osaka" charset="0"/>
                  <a:cs typeface="Osaka" charset="0"/>
                </a:rPr>
                <a:t>~1 %</a:t>
              </a:r>
            </a:p>
          </p:txBody>
        </p:sp>
      </p:grp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48181" y="609600"/>
            <a:ext cx="7869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3200" b="1" u="sng" dirty="0">
                <a:latin typeface="Helvetica" charset="0"/>
                <a:ea typeface="Osaka" charset="0"/>
                <a:cs typeface="Osaka" charset="0"/>
              </a:rPr>
              <a:t>P</a:t>
            </a:r>
            <a:r>
              <a:rPr lang="en-US" altLang="ja-JP" sz="3200" b="1" dirty="0">
                <a:latin typeface="Helvetica" charset="0"/>
                <a:ea typeface="Osaka" charset="0"/>
                <a:cs typeface="Osaka" charset="0"/>
              </a:rPr>
              <a:t>remature Sister </a:t>
            </a:r>
            <a:r>
              <a:rPr lang="en-US" altLang="ja-JP" sz="3200" b="1" u="sng" dirty="0">
                <a:latin typeface="Helvetica" charset="0"/>
                <a:ea typeface="Osaka" charset="0"/>
                <a:cs typeface="Osaka" charset="0"/>
              </a:rPr>
              <a:t>C</a:t>
            </a:r>
            <a:r>
              <a:rPr lang="en-US" altLang="ja-JP" sz="3200" b="1" dirty="0">
                <a:latin typeface="Helvetica" charset="0"/>
                <a:ea typeface="Osaka" charset="0"/>
                <a:cs typeface="Osaka" charset="0"/>
              </a:rPr>
              <a:t>hromatid </a:t>
            </a:r>
            <a:r>
              <a:rPr lang="en-US" altLang="ja-JP" sz="3200" b="1" u="sng" dirty="0">
                <a:latin typeface="Helvetica" charset="0"/>
                <a:ea typeface="Osaka" charset="0"/>
                <a:cs typeface="Osaka" charset="0"/>
              </a:rPr>
              <a:t>S</a:t>
            </a:r>
            <a:r>
              <a:rPr lang="en-US" altLang="ja-JP" sz="3200" b="1" dirty="0">
                <a:latin typeface="Helvetica" charset="0"/>
                <a:ea typeface="Osaka" charset="0"/>
                <a:cs typeface="Osaka" charset="0"/>
              </a:rPr>
              <a:t>eparation</a:t>
            </a:r>
          </a:p>
          <a:p>
            <a:pPr algn="ctr"/>
            <a:r>
              <a:rPr lang="en-US" altLang="ja-JP" sz="3200" b="1" dirty="0">
                <a:latin typeface="Helvetica" charset="0"/>
                <a:ea typeface="Osaka" charset="0"/>
                <a:cs typeface="Osaka" charset="0"/>
              </a:rPr>
              <a:t>in HIV-infected Patient </a:t>
            </a:r>
            <a:r>
              <a:rPr lang="en-US" altLang="ja-JP" sz="3200" b="1" dirty="0">
                <a:latin typeface="Helvetica" charset="0"/>
                <a:ea typeface="ヒラギノ丸ゴ Pro W4" charset="0"/>
                <a:cs typeface="ヒラギノ丸ゴ Pro W4" charset="0"/>
              </a:rPr>
              <a:t>(PCS)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974335" y="5711825"/>
            <a:ext cx="5161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elvetica" charset="0"/>
              </a:rPr>
              <a:t>“</a:t>
            </a:r>
            <a:r>
              <a:rPr lang="en-US" altLang="ja-JP" sz="2400" b="1" dirty="0">
                <a:latin typeface="Helvetica" charset="0"/>
              </a:rPr>
              <a:t>PCS is a hallmark of aneuploidy</a:t>
            </a:r>
            <a:r>
              <a:rPr lang="ja-JP" altLang="en-US" sz="2400" b="1" dirty="0">
                <a:latin typeface="Helvetica" charset="0"/>
              </a:rPr>
              <a:t>”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706547" y="6324600"/>
            <a:ext cx="3421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Helvetica" charset="0"/>
                <a:ea typeface="Osaka" charset="0"/>
                <a:cs typeface="Osaka" charset="0"/>
              </a:rPr>
              <a:t>(Shimura </a:t>
            </a:r>
            <a:r>
              <a:rPr lang="en-US" altLang="ja-JP" b="1" dirty="0">
                <a:latin typeface="Helvetica" charset="0"/>
                <a:ea typeface="Osaka" charset="0"/>
                <a:cs typeface="Osaka" charset="0"/>
              </a:rPr>
              <a:t>et al. AIDS 19, </a:t>
            </a:r>
            <a:r>
              <a:rPr lang="en-US" altLang="ja-JP" b="1" dirty="0" smtClean="0">
                <a:latin typeface="Helvetica" charset="0"/>
                <a:ea typeface="Osaka" charset="0"/>
                <a:cs typeface="Osaka" charset="0"/>
              </a:rPr>
              <a:t>2005)</a:t>
            </a:r>
            <a:endParaRPr lang="en-US" altLang="ja-JP" dirty="0">
              <a:latin typeface="Helvetic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13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652591"/>
            <a:ext cx="2971800" cy="28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620788" y="1184812"/>
            <a:ext cx="743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000000"/>
                </a:solidFill>
                <a:latin typeface="Helvetica" charset="0"/>
                <a:ea typeface="細明朝体" charset="0"/>
                <a:cs typeface="細明朝体" charset="0"/>
              </a:rPr>
              <a:t>P-6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769527" y="4683132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000000"/>
                </a:solidFill>
                <a:latin typeface="Helvetica" charset="0"/>
                <a:ea typeface="細明朝体" charset="0"/>
                <a:cs typeface="細明朝体" charset="0"/>
              </a:rPr>
              <a:t>75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652591"/>
            <a:ext cx="28686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958590" y="4683132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  <a:latin typeface="Helvetica" charset="0"/>
                <a:ea typeface="細明朝体" charset="0"/>
                <a:cs typeface="細明朝体" charset="0"/>
              </a:rPr>
              <a:t>85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99788" y="1184812"/>
            <a:ext cx="743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0000"/>
                </a:solidFill>
                <a:latin typeface="Helvetica" charset="0"/>
                <a:ea typeface="細明朝体" charset="0"/>
                <a:cs typeface="細明朝体" charset="0"/>
              </a:rPr>
              <a:t>P-1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679575" y="1665291"/>
            <a:ext cx="2852738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587875" y="1665291"/>
            <a:ext cx="2974975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1210732" y="262469"/>
            <a:ext cx="677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err="1">
                <a:latin typeface="Helvetica" charset="0"/>
                <a:ea typeface="Osaka" charset="0"/>
                <a:cs typeface="Osaka" charset="0"/>
              </a:rPr>
              <a:t>Anueploidy</a:t>
            </a:r>
            <a:r>
              <a:rPr lang="en-US" altLang="ja-JP" sz="3200" b="1" dirty="0">
                <a:latin typeface="Helvetica" charset="0"/>
                <a:ea typeface="Osaka" charset="0"/>
                <a:cs typeface="Osaka" charset="0"/>
              </a:rPr>
              <a:t> in HIV-1 infected </a:t>
            </a:r>
            <a:r>
              <a:rPr lang="en-US" altLang="ja-JP" sz="3200" b="1" dirty="0" smtClean="0">
                <a:latin typeface="Helvetica" charset="0"/>
                <a:ea typeface="Osaka" charset="0"/>
                <a:cs typeface="Osaka" charset="0"/>
              </a:rPr>
              <a:t>cells</a:t>
            </a:r>
            <a:endParaRPr lang="en-US" altLang="ja-JP" sz="3200" b="1" dirty="0">
              <a:latin typeface="Helvetica" charset="0"/>
              <a:ea typeface="Osaka" charset="0"/>
              <a:cs typeface="Osaka" charset="0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6954838" y="4597406"/>
            <a:ext cx="639762" cy="336550"/>
            <a:chOff x="8380413" y="4375150"/>
            <a:chExt cx="639762" cy="336550"/>
          </a:xfrm>
        </p:grpSpPr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V="1">
              <a:off x="8534400" y="4398963"/>
              <a:ext cx="368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8380413" y="4375150"/>
              <a:ext cx="6397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Helvetica" charset="0"/>
                  <a:ea typeface="Osaka" charset="0"/>
                  <a:cs typeface="Osaka" charset="0"/>
                </a:rPr>
                <a:t>5 </a:t>
              </a:r>
              <a:r>
                <a:rPr lang="en-US" altLang="ja-JP" sz="1600" dirty="0">
                  <a:latin typeface="Helvetica" charset="0"/>
                  <a:ea typeface="Osaka" charset="0"/>
                  <a:cs typeface="Osaka" charset="0"/>
                  <a:sym typeface="Symbol" charset="0"/>
                </a:rPr>
                <a:t>m</a:t>
              </a:r>
              <a:endParaRPr lang="en-US" altLang="ja-JP" sz="1600" dirty="0">
                <a:latin typeface="Helvetica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39953" y="4659990"/>
            <a:ext cx="19415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Helvetica" charset="0"/>
                <a:ea typeface="Osaka" charset="0"/>
                <a:cs typeface="Osaka" charset="0"/>
              </a:rPr>
              <a:t>Numbers of </a:t>
            </a:r>
          </a:p>
          <a:p>
            <a:r>
              <a:rPr lang="en-US" altLang="ja-JP" sz="2000" b="1" dirty="0" smtClean="0">
                <a:latin typeface="Helvetica" charset="0"/>
                <a:ea typeface="Osaka" charset="0"/>
                <a:cs typeface="Osaka" charset="0"/>
              </a:rPr>
              <a:t>chromosomes</a:t>
            </a:r>
            <a:endParaRPr lang="en-US" altLang="ja-JP" sz="2000" b="1" dirty="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06547" y="6324600"/>
            <a:ext cx="3421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Helvetica" charset="0"/>
                <a:ea typeface="Osaka" charset="0"/>
                <a:cs typeface="Osaka" charset="0"/>
              </a:rPr>
              <a:t>(Shimura </a:t>
            </a:r>
            <a:r>
              <a:rPr lang="en-US" altLang="ja-JP" b="1" dirty="0">
                <a:latin typeface="Helvetica" charset="0"/>
                <a:ea typeface="Osaka" charset="0"/>
                <a:cs typeface="Osaka" charset="0"/>
              </a:rPr>
              <a:t>et al. AIDS 19, </a:t>
            </a:r>
            <a:r>
              <a:rPr lang="en-US" altLang="ja-JP" b="1" dirty="0" smtClean="0">
                <a:latin typeface="Helvetica" charset="0"/>
                <a:ea typeface="Osaka" charset="0"/>
                <a:cs typeface="Osaka" charset="0"/>
              </a:rPr>
              <a:t>2005)</a:t>
            </a:r>
            <a:endParaRPr lang="en-US" altLang="ja-JP" dirty="0">
              <a:latin typeface="Helvetic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79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933700" y="35226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5485" y="127002"/>
            <a:ext cx="9347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latin typeface="Helvetica" charset="0"/>
                <a:ea typeface="Osaka" charset="0"/>
                <a:cs typeface="Osaka" charset="0"/>
              </a:rPr>
              <a:t>HIV</a:t>
            </a:r>
            <a:r>
              <a:rPr lang="en-US" altLang="ja-JP" sz="2400" b="1" dirty="0">
                <a:latin typeface="Helvetica" charset="0"/>
                <a:ea typeface="Osaka" charset="0"/>
                <a:cs typeface="Osaka" charset="0"/>
              </a:rPr>
              <a:t>-1 </a:t>
            </a:r>
            <a:r>
              <a:rPr lang="en-US" altLang="ja-JP" sz="2400" b="1" dirty="0" smtClean="0">
                <a:latin typeface="Helvetica" charset="0"/>
                <a:ea typeface="Osaka" charset="0"/>
                <a:cs typeface="Osaka" charset="0"/>
              </a:rPr>
              <a:t>Infection in vitro promotes PSC in healthy blood cells</a:t>
            </a:r>
            <a:r>
              <a:rPr lang="en-US" altLang="ja-JP" sz="2400" dirty="0" smtClean="0">
                <a:latin typeface="Helvetica" charset="0"/>
                <a:ea typeface="Osaka" charset="0"/>
                <a:cs typeface="Osaka" charset="0"/>
              </a:rPr>
              <a:t> </a:t>
            </a:r>
            <a:endParaRPr lang="en-US" altLang="ja-JP" sz="2400" dirty="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6148" name="Rectangle 4"/>
          <p:cNvSpPr>
            <a:spLocks noChangeAspect="1" noChangeArrowheads="1"/>
          </p:cNvSpPr>
          <p:nvPr/>
        </p:nvSpPr>
        <p:spPr bwMode="auto">
          <a:xfrm>
            <a:off x="381000" y="685800"/>
            <a:ext cx="2819400" cy="2646363"/>
          </a:xfrm>
          <a:prstGeom prst="rect">
            <a:avLst/>
          </a:prstGeom>
          <a:solidFill>
            <a:srgbClr val="E8E8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98500"/>
            <a:ext cx="2505075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spect="1" noChangeArrowheads="1"/>
          </p:cNvSpPr>
          <p:nvPr/>
        </p:nvSpPr>
        <p:spPr bwMode="auto">
          <a:xfrm>
            <a:off x="3251200" y="685800"/>
            <a:ext cx="2819400" cy="2646363"/>
          </a:xfrm>
          <a:prstGeom prst="rect">
            <a:avLst/>
          </a:prstGeom>
          <a:solidFill>
            <a:srgbClr val="D2D2D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>
                <a:latin typeface="Times" charset="0"/>
                <a:ea typeface="Osaka" charset="0"/>
                <a:cs typeface="Osaka" charset="0"/>
              </a:rPr>
              <a:t>z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23900"/>
            <a:ext cx="2536825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2" name="Rectangle 8"/>
          <p:cNvSpPr>
            <a:spLocks noChangeAspect="1" noChangeArrowheads="1"/>
          </p:cNvSpPr>
          <p:nvPr/>
        </p:nvSpPr>
        <p:spPr bwMode="auto">
          <a:xfrm>
            <a:off x="6096000" y="685800"/>
            <a:ext cx="2819400" cy="2646363"/>
          </a:xfrm>
          <a:prstGeom prst="rect">
            <a:avLst/>
          </a:prstGeom>
          <a:solidFill>
            <a:srgbClr val="C9C9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06400" y="698500"/>
            <a:ext cx="320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E8E8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latin typeface="Helvetica" charset="0"/>
                <a:ea typeface="Osaka" charset="0"/>
                <a:cs typeface="Osaka" charset="0"/>
              </a:rPr>
              <a:t>a</a:t>
            </a:r>
          </a:p>
        </p:txBody>
      </p:sp>
      <p:sp>
        <p:nvSpPr>
          <p:cNvPr id="6154" name="Rectangle 10"/>
          <p:cNvSpPr>
            <a:spLocks noChangeAspect="1" noChangeArrowheads="1"/>
          </p:cNvSpPr>
          <p:nvPr/>
        </p:nvSpPr>
        <p:spPr bwMode="auto">
          <a:xfrm>
            <a:off x="381000" y="3505200"/>
            <a:ext cx="2819400" cy="2646363"/>
          </a:xfrm>
          <a:prstGeom prst="rect">
            <a:avLst/>
          </a:prstGeom>
          <a:solidFill>
            <a:srgbClr val="C9C9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>
              <a:latin typeface="Times" charset="0"/>
              <a:ea typeface="Osaka" charset="0"/>
              <a:cs typeface="Osaka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3300"/>
            <a:ext cx="25765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6" name="Rectangle 12"/>
          <p:cNvSpPr>
            <a:spLocks noChangeAspect="1" noChangeArrowheads="1"/>
          </p:cNvSpPr>
          <p:nvPr/>
        </p:nvSpPr>
        <p:spPr bwMode="auto">
          <a:xfrm>
            <a:off x="6096000" y="3505200"/>
            <a:ext cx="2819400" cy="2646363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>
              <a:latin typeface="Times" charset="0"/>
              <a:ea typeface="Osaka" charset="0"/>
              <a:cs typeface="Osaka" charset="0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lum bright="-8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5146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7">
            <a:lum bright="-1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30600"/>
            <a:ext cx="23907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276600" y="715963"/>
            <a:ext cx="3333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E8E8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latin typeface="Helvetica" charset="0"/>
                <a:ea typeface="Osaka" charset="0"/>
                <a:cs typeface="Osaka" charset="0"/>
              </a:rPr>
              <a:t>b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134100" y="711200"/>
            <a:ext cx="320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E8E8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latin typeface="Helvetica" charset="0"/>
                <a:ea typeface="Osaka" charset="0"/>
                <a:cs typeface="Osaka" charset="0"/>
              </a:rPr>
              <a:t>c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9100" y="3517900"/>
            <a:ext cx="51752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E8E8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latin typeface="Helvetica" charset="0"/>
                <a:ea typeface="Osaka" charset="0"/>
                <a:cs typeface="Osaka" charset="0"/>
              </a:rPr>
              <a:t>a/+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130925" y="3535363"/>
            <a:ext cx="5175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E8E8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1">
                <a:latin typeface="Helvetica" charset="0"/>
                <a:ea typeface="Osaka" charset="0"/>
                <a:cs typeface="Osaka" charset="0"/>
              </a:rPr>
              <a:t>c/+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8610600" y="33877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8610600" y="62103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3238500" y="3505200"/>
            <a:ext cx="2819400" cy="2692400"/>
            <a:chOff x="2016" y="2208"/>
            <a:chExt cx="1776" cy="1696"/>
          </a:xfrm>
        </p:grpSpPr>
        <p:sp>
          <p:nvSpPr>
            <p:cNvPr id="6166" name="Rectangle 22"/>
            <p:cNvSpPr>
              <a:spLocks noChangeAspect="1" noChangeArrowheads="1"/>
            </p:cNvSpPr>
            <p:nvPr/>
          </p:nvSpPr>
          <p:spPr bwMode="auto">
            <a:xfrm>
              <a:off x="2016" y="2208"/>
              <a:ext cx="1776" cy="1667"/>
            </a:xfrm>
            <a:prstGeom prst="rect">
              <a:avLst/>
            </a:prstGeom>
            <a:solidFill>
              <a:srgbClr val="DFDFD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>
                <a:latin typeface="Times" charset="0"/>
                <a:ea typeface="Osaka" charset="0"/>
                <a:cs typeface="Osaka" charset="0"/>
              </a:endParaRPr>
            </a:p>
          </p:txBody>
        </p:sp>
        <p:pic>
          <p:nvPicPr>
            <p:cNvPr id="6167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216"/>
              <a:ext cx="1611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168" name="Text Box 24"/>
            <p:cNvSpPr txBox="1">
              <a:spLocks noChangeArrowheads="1"/>
            </p:cNvSpPr>
            <p:nvPr/>
          </p:nvSpPr>
          <p:spPr bwMode="auto">
            <a:xfrm>
              <a:off x="2032" y="2224"/>
              <a:ext cx="334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8E8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latin typeface="Helvetica" charset="0"/>
                  <a:ea typeface="Osaka" charset="0"/>
                  <a:cs typeface="Osaka" charset="0"/>
                </a:rPr>
                <a:t>b/+</a:t>
              </a:r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3608" y="3904"/>
              <a:ext cx="1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882900" y="62103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2908300" y="33782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5791200" y="33782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6400800" y="6324600"/>
            <a:ext cx="256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Helvetica" charset="0"/>
                <a:ea typeface="Osaka" charset="0"/>
                <a:cs typeface="Osaka" charset="0"/>
              </a:rPr>
              <a:t>Shimura et al. AIDS 19, 2005</a:t>
            </a:r>
            <a:endParaRPr lang="en-US" altLang="ja-JP">
              <a:latin typeface="Helvetic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40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34375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11198" y="24977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ja-JP" sz="3200" b="1" dirty="0" smtClean="0">
                <a:solidFill>
                  <a:srgbClr val="000000"/>
                </a:solidFill>
                <a:latin typeface="Helvetica" charset="0"/>
              </a:rPr>
              <a:t>What is responsible </a:t>
            </a:r>
            <a:r>
              <a:rPr lang="en-US" altLang="ja-JP" sz="3200" b="1" dirty="0">
                <a:solidFill>
                  <a:srgbClr val="000000"/>
                </a:solidFill>
                <a:latin typeface="Helvetica" charset="0"/>
              </a:rPr>
              <a:t>g</a:t>
            </a:r>
            <a:r>
              <a:rPr lang="en-US" altLang="ja-JP" sz="3200" b="1" dirty="0" smtClean="0">
                <a:solidFill>
                  <a:srgbClr val="000000"/>
                </a:solidFill>
                <a:latin typeface="Helvetica" charset="0"/>
              </a:rPr>
              <a:t>ene for PCS </a:t>
            </a:r>
            <a:r>
              <a:rPr lang="en-US" altLang="ja-JP" sz="3200" b="1" dirty="0">
                <a:solidFill>
                  <a:srgbClr val="000000"/>
                </a:solidFill>
                <a:latin typeface="Helvetica" charset="0"/>
              </a:rPr>
              <a:t>?</a:t>
            </a:r>
            <a:endParaRPr lang="en-US" altLang="ja-JP" sz="3200" dirty="0">
              <a:solidFill>
                <a:srgbClr val="00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2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21865" y="157168"/>
            <a:ext cx="82050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 dirty="0" smtClean="0"/>
              <a:t>National Center for Global Health and Medicine</a:t>
            </a:r>
          </a:p>
          <a:p>
            <a:pPr algn="ctr" eaLnBrk="1" hangingPunct="1"/>
            <a:r>
              <a:rPr lang="en-US" altLang="ja-JP" sz="2800" b="1" dirty="0" smtClean="0"/>
              <a:t>(NCGM)</a:t>
            </a:r>
            <a:endParaRPr lang="en-US" altLang="ja-JP" sz="2800" b="1" dirty="0"/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18678"/>
            <a:ext cx="4411662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84665" y="15769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b="1" dirty="0" smtClean="0">
                <a:latin typeface="Arial"/>
                <a:cs typeface="Arial"/>
              </a:rPr>
              <a:t>・</a:t>
            </a:r>
            <a:r>
              <a:rPr lang="en-US" altLang="ja-JP" b="1" dirty="0" smtClean="0">
                <a:latin typeface="Arial"/>
                <a:cs typeface="Arial"/>
              </a:rPr>
              <a:t>In 1980s, Hemophilia patients in Japan were infected with HIV-1, which was contaminated in blood products.</a:t>
            </a:r>
          </a:p>
          <a:p>
            <a:r>
              <a:rPr lang="en-US" altLang="ja-JP" b="1" dirty="0" smtClean="0">
                <a:latin typeface="Arial"/>
                <a:cs typeface="Arial"/>
              </a:rPr>
              <a:t>(Medical malpractice!)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35464" y="28917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b="1" dirty="0" smtClean="0">
                <a:latin typeface="Arial"/>
                <a:cs typeface="Arial"/>
              </a:rPr>
              <a:t>・</a:t>
            </a:r>
            <a:r>
              <a:rPr lang="en-US" altLang="ja-JP" b="1" dirty="0" smtClean="0">
                <a:latin typeface="Arial"/>
                <a:cs typeface="Arial"/>
              </a:rPr>
              <a:t>Approximately 1800 individuals were infected,  and 1200 persons are still suffering from the infection. </a:t>
            </a:r>
            <a:endParaRPr lang="ja-JP" altLang="en-US" b="1" dirty="0">
              <a:latin typeface="Arial"/>
              <a:cs typeface="Arial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5464" y="4767076"/>
            <a:ext cx="8194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Arial"/>
                <a:cs typeface="Arial"/>
              </a:rPr>
              <a:t>・</a:t>
            </a:r>
            <a:r>
              <a:rPr lang="en-US" altLang="ja-JP" b="1" dirty="0" smtClean="0">
                <a:latin typeface="Arial"/>
                <a:cs typeface="Arial"/>
              </a:rPr>
              <a:t>Although immunological status is well controlled,  persistent infection causes chronic clinical symptoms that include </a:t>
            </a:r>
            <a:r>
              <a:rPr lang="en-US" altLang="ja-JP" b="1" dirty="0" err="1" smtClean="0">
                <a:latin typeface="Arial"/>
                <a:cs typeface="Arial"/>
              </a:rPr>
              <a:t>tumorigenesis</a:t>
            </a:r>
            <a:r>
              <a:rPr lang="en-US" altLang="ja-JP" b="1" dirty="0" smtClean="0">
                <a:latin typeface="Arial"/>
                <a:cs typeface="Arial"/>
              </a:rPr>
              <a:t>, cardiovascular diseases and metabolic disorders. </a:t>
            </a:r>
            <a:endParaRPr lang="ja-JP" altLang="en-US" b="1" dirty="0">
              <a:latin typeface="Arial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1598" y="5902870"/>
            <a:ext cx="900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Arial"/>
                <a:cs typeface="Arial"/>
              </a:rPr>
              <a:t>・</a:t>
            </a:r>
            <a:r>
              <a:rPr lang="en-US" altLang="ja-JP" b="1" dirty="0" smtClean="0">
                <a:latin typeface="Arial"/>
                <a:cs typeface="Arial"/>
              </a:rPr>
              <a:t> Our</a:t>
            </a:r>
            <a:r>
              <a:rPr lang="en-US" altLang="ja-JP" b="1" dirty="0">
                <a:latin typeface="Arial"/>
                <a:cs typeface="Arial"/>
              </a:rPr>
              <a:t> </a:t>
            </a:r>
            <a:r>
              <a:rPr lang="en-US" altLang="ja-JP" b="1" dirty="0" smtClean="0">
                <a:latin typeface="Arial"/>
                <a:cs typeface="Arial"/>
              </a:rPr>
              <a:t>mission is taking care of  these patients and keeping better QOL. </a:t>
            </a:r>
            <a:endParaRPr lang="ja-JP" alt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54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775230" y="1930400"/>
            <a:ext cx="3779837" cy="3146425"/>
            <a:chOff x="2707" y="1257"/>
            <a:chExt cx="2381" cy="1982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" y="1536"/>
              <a:ext cx="2381" cy="1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3264" y="1257"/>
              <a:ext cx="1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latin typeface="Helvetica" charset="0"/>
                  <a:ea typeface="Osaka" charset="0"/>
                  <a:cs typeface="Osaka" charset="0"/>
                </a:rPr>
                <a:t>Frequency of PCS</a:t>
              </a:r>
            </a:p>
          </p:txBody>
        </p:sp>
      </p:grp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41830" y="487124"/>
            <a:ext cx="877517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200" b="1" i="1" dirty="0" err="1">
                <a:latin typeface="Helvetica" charset="0"/>
                <a:ea typeface="Osaka" charset="0"/>
                <a:cs typeface="Osaka" charset="0"/>
              </a:rPr>
              <a:t>vpr</a:t>
            </a:r>
            <a:r>
              <a:rPr lang="en-US" altLang="ja-JP" sz="3200" b="1" dirty="0">
                <a:latin typeface="Helvetica" charset="0"/>
                <a:ea typeface="Osaka" charset="0"/>
                <a:cs typeface="Osaka" charset="0"/>
              </a:rPr>
              <a:t> is </a:t>
            </a:r>
            <a:r>
              <a:rPr lang="en-US" altLang="ja-JP" sz="3200" b="1" dirty="0" smtClean="0">
                <a:latin typeface="Helvetica" charset="0"/>
                <a:ea typeface="Osaka" charset="0"/>
                <a:cs typeface="Osaka" charset="0"/>
              </a:rPr>
              <a:t>responsible </a:t>
            </a:r>
            <a:r>
              <a:rPr lang="en-US" altLang="ja-JP" sz="3200" b="1" dirty="0">
                <a:latin typeface="Helvetica" charset="0"/>
                <a:ea typeface="Osaka" charset="0"/>
                <a:cs typeface="Osaka" charset="0"/>
              </a:rPr>
              <a:t>for </a:t>
            </a:r>
            <a:r>
              <a:rPr lang="en-US" altLang="ja-JP" sz="3200" b="1" dirty="0" smtClean="0">
                <a:latin typeface="Helvetica" charset="0"/>
                <a:ea typeface="Osaka" charset="0"/>
                <a:cs typeface="Osaka" charset="0"/>
              </a:rPr>
              <a:t>HIV-induced PCS</a:t>
            </a:r>
            <a:endParaRPr lang="en-US" altLang="ja-JP" sz="3200" b="1" dirty="0">
              <a:latin typeface="Helvetica" charset="0"/>
              <a:ea typeface="Osaka" charset="0"/>
              <a:cs typeface="Osaka" charset="0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6291262" y="5908122"/>
            <a:ext cx="2442045" cy="699530"/>
            <a:chOff x="6240463" y="5620261"/>
            <a:chExt cx="2442045" cy="699530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6240463" y="5620261"/>
              <a:ext cx="24420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Helvetica" charset="0"/>
                  <a:ea typeface="Osaka" charset="0"/>
                  <a:cs typeface="Osaka" charset="0"/>
                </a:rPr>
                <a:t>84 hrs post infection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6240463" y="5950459"/>
              <a:ext cx="133927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Helvetica" charset="0"/>
                  <a:ea typeface="Osaka" charset="0"/>
                  <a:cs typeface="Osaka" charset="0"/>
                </a:rPr>
                <a:t>MOI; 0.007</a:t>
              </a:r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351002" y="4531261"/>
            <a:ext cx="3928745" cy="921803"/>
            <a:chOff x="351002" y="4531261"/>
            <a:chExt cx="3928745" cy="921803"/>
          </a:xfrm>
        </p:grpSpPr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389784" y="4582060"/>
              <a:ext cx="5802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 i="1" dirty="0" err="1" smtClean="0">
                  <a:latin typeface="Helvetica" charset="0"/>
                  <a:ea typeface="Osaka" charset="0"/>
                  <a:cs typeface="Osaka" charset="0"/>
                </a:rPr>
                <a:t>vpr</a:t>
              </a:r>
              <a:endParaRPr lang="en-US" altLang="ja-JP" sz="2000" b="1" dirty="0">
                <a:latin typeface="Helvetica" charset="0"/>
                <a:ea typeface="Osaka" charset="0"/>
                <a:cs typeface="Osaka" charset="0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56912" y="4700588"/>
              <a:ext cx="3122835" cy="75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" name="図形グループ 4"/>
            <p:cNvGrpSpPr/>
            <p:nvPr/>
          </p:nvGrpSpPr>
          <p:grpSpPr>
            <a:xfrm>
              <a:off x="1932590" y="4929202"/>
              <a:ext cx="2173003" cy="369332"/>
              <a:chOff x="1932590" y="4929202"/>
              <a:chExt cx="2173003" cy="369332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932590" y="4929202"/>
                <a:ext cx="217300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Helvetica" charset="0"/>
                    <a:ea typeface="Osaka" charset="0"/>
                    <a:cs typeface="Osaka" charset="0"/>
                  </a:rPr>
                  <a:t>Defective mutants</a:t>
                </a:r>
                <a:endParaRPr lang="en-US" altLang="ja-JP" b="1" dirty="0">
                  <a:latin typeface="Helvetica" charset="0"/>
                  <a:ea typeface="Osaka" charset="0"/>
                  <a:cs typeface="Osaka" charset="0"/>
                </a:endParaRPr>
              </a:p>
            </p:txBody>
          </p:sp>
          <p:cxnSp>
            <p:nvCxnSpPr>
              <p:cNvPr id="17" name="直線矢印コネクタ 16"/>
              <p:cNvCxnSpPr/>
              <p:nvPr/>
            </p:nvCxnSpPr>
            <p:spPr>
              <a:xfrm>
                <a:off x="2000322" y="4953240"/>
                <a:ext cx="2082799" cy="0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048928" y="4531261"/>
              <a:ext cx="3408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Helvetica" charset="0"/>
                  <a:ea typeface="Osaka" charset="0"/>
                  <a:cs typeface="Osaka" charset="0"/>
                </a:rPr>
                <a:t>-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2440586" y="4582060"/>
              <a:ext cx="5802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 i="1" dirty="0" err="1" smtClean="0">
                  <a:latin typeface="Helvetica" charset="0"/>
                  <a:ea typeface="Osaka" charset="0"/>
                  <a:cs typeface="Osaka" charset="0"/>
                </a:rPr>
                <a:t>vpr</a:t>
              </a:r>
              <a:endParaRPr lang="en-US" altLang="ja-JP" sz="2000" b="1" dirty="0">
                <a:latin typeface="Helvetica" charset="0"/>
                <a:ea typeface="Osaka" charset="0"/>
                <a:cs typeface="Osaka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982445" y="4582060"/>
              <a:ext cx="6187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 i="1" dirty="0" err="1" smtClean="0">
                  <a:latin typeface="Helvetica" charset="0"/>
                  <a:ea typeface="Osaka" charset="0"/>
                  <a:cs typeface="Osaka" charset="0"/>
                </a:rPr>
                <a:t>vpu</a:t>
              </a:r>
              <a:endParaRPr lang="en-US" altLang="ja-JP" sz="2000" b="1" dirty="0">
                <a:latin typeface="Helvetica" charset="0"/>
                <a:ea typeface="Osaka" charset="0"/>
                <a:cs typeface="Osaka" charset="0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541237" y="4582060"/>
              <a:ext cx="5033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b="1" i="1" dirty="0" err="1" smtClean="0">
                  <a:latin typeface="Helvetica" charset="0"/>
                  <a:ea typeface="Osaka" charset="0"/>
                  <a:cs typeface="Osaka" charset="0"/>
                </a:rPr>
                <a:t>vif</a:t>
              </a:r>
              <a:endParaRPr lang="en-US" altLang="ja-JP" sz="2000" b="1" dirty="0">
                <a:latin typeface="Helvetica" charset="0"/>
                <a:ea typeface="Osaka" charset="0"/>
                <a:cs typeface="Osaka" charset="0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 rot="19978848">
              <a:off x="351002" y="4930110"/>
              <a:ext cx="15182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Helvetica" charset="0"/>
                  <a:ea typeface="Osaka" charset="0"/>
                  <a:cs typeface="Osaka" charset="0"/>
                </a:rPr>
                <a:t>No infection</a:t>
              </a:r>
              <a:endParaRPr lang="en-US" altLang="ja-JP" b="1" dirty="0">
                <a:latin typeface="Helvetica" charset="0"/>
                <a:ea typeface="Osaka" charset="0"/>
                <a:cs typeface="Osaka" charset="0"/>
              </a:endParaRPr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4381345" y="1964801"/>
            <a:ext cx="4235024" cy="3495022"/>
            <a:chOff x="4381345" y="1964801"/>
            <a:chExt cx="4235024" cy="3495022"/>
          </a:xfrm>
        </p:grpSpPr>
        <p:grpSp>
          <p:nvGrpSpPr>
            <p:cNvPr id="2" name="図形グループ 1"/>
            <p:cNvGrpSpPr/>
            <p:nvPr/>
          </p:nvGrpSpPr>
          <p:grpSpPr>
            <a:xfrm>
              <a:off x="4398381" y="1964801"/>
              <a:ext cx="4217988" cy="2914650"/>
              <a:chOff x="609600" y="1981200"/>
              <a:chExt cx="4217988" cy="2914650"/>
            </a:xfrm>
          </p:grpSpPr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2133600"/>
                <a:ext cx="4217988" cy="2762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4342" name="Text Box 6"/>
              <p:cNvSpPr txBox="1">
                <a:spLocks noChangeArrowheads="1"/>
              </p:cNvSpPr>
              <p:nvPr/>
            </p:nvSpPr>
            <p:spPr bwMode="auto">
              <a:xfrm>
                <a:off x="1905000" y="1981200"/>
                <a:ext cx="221773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800" b="1" dirty="0">
                    <a:latin typeface="Helvetica" charset="0"/>
                    <a:ea typeface="Osaka" charset="0"/>
                    <a:cs typeface="Osaka" charset="0"/>
                  </a:rPr>
                  <a:t>Luciferase Activity</a:t>
                </a:r>
              </a:p>
            </p:txBody>
          </p:sp>
        </p:grpSp>
        <p:grpSp>
          <p:nvGrpSpPr>
            <p:cNvPr id="28" name="図形グループ 27"/>
            <p:cNvGrpSpPr/>
            <p:nvPr/>
          </p:nvGrpSpPr>
          <p:grpSpPr>
            <a:xfrm>
              <a:off x="4381345" y="4538020"/>
              <a:ext cx="3928745" cy="921803"/>
              <a:chOff x="351002" y="4531261"/>
              <a:chExt cx="3928745" cy="921803"/>
            </a:xfrm>
          </p:grpSpPr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2389784" y="4582060"/>
                <a:ext cx="58028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800" b="1" i="1" dirty="0" err="1" smtClean="0">
                    <a:latin typeface="Helvetica" charset="0"/>
                    <a:ea typeface="Osaka" charset="0"/>
                    <a:cs typeface="Osaka" charset="0"/>
                  </a:rPr>
                  <a:t>vpr</a:t>
                </a:r>
                <a:endParaRPr lang="en-US" altLang="ja-JP" sz="2000" b="1" dirty="0">
                  <a:latin typeface="Helvetica" charset="0"/>
                  <a:ea typeface="Osaka" charset="0"/>
                  <a:cs typeface="Osaka" charset="0"/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1156912" y="4700588"/>
                <a:ext cx="3122835" cy="7524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1" name="図形グループ 30"/>
              <p:cNvGrpSpPr/>
              <p:nvPr/>
            </p:nvGrpSpPr>
            <p:grpSpPr>
              <a:xfrm>
                <a:off x="1932590" y="4929202"/>
                <a:ext cx="2173003" cy="369332"/>
                <a:chOff x="1932590" y="4929202"/>
                <a:chExt cx="2173003" cy="369332"/>
              </a:xfrm>
            </p:grpSpPr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1932590" y="4929202"/>
                  <a:ext cx="217300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dirty="0" smtClean="0">
                      <a:latin typeface="Helvetica" charset="0"/>
                      <a:ea typeface="Osaka" charset="0"/>
                      <a:cs typeface="Osaka" charset="0"/>
                    </a:rPr>
                    <a:t>Defective mutants</a:t>
                  </a:r>
                  <a:endParaRPr lang="en-US" altLang="ja-JP" b="1" dirty="0">
                    <a:latin typeface="Helvetica" charset="0"/>
                    <a:ea typeface="Osaka" charset="0"/>
                    <a:cs typeface="Osaka" charset="0"/>
                  </a:endParaRPr>
                </a:p>
              </p:txBody>
            </p:sp>
            <p:cxnSp>
              <p:nvCxnSpPr>
                <p:cNvPr id="38" name="直線矢印コネクタ 37"/>
                <p:cNvCxnSpPr/>
                <p:nvPr/>
              </p:nvCxnSpPr>
              <p:spPr>
                <a:xfrm>
                  <a:off x="2000322" y="4953240"/>
                  <a:ext cx="2082799" cy="0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2048928" y="4531261"/>
                <a:ext cx="3408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>
                    <a:latin typeface="Helvetica" charset="0"/>
                    <a:ea typeface="Osaka" charset="0"/>
                    <a:cs typeface="Osaka" charset="0"/>
                  </a:rPr>
                  <a:t>-</a:t>
                </a:r>
              </a:p>
            </p:txBody>
          </p: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2440586" y="4582060"/>
                <a:ext cx="58028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800" b="1" i="1" dirty="0" err="1" smtClean="0">
                    <a:latin typeface="Helvetica" charset="0"/>
                    <a:ea typeface="Osaka" charset="0"/>
                    <a:cs typeface="Osaka" charset="0"/>
                  </a:rPr>
                  <a:t>vpr</a:t>
                </a:r>
                <a:endParaRPr lang="en-US" altLang="ja-JP" sz="2000" b="1" dirty="0">
                  <a:latin typeface="Helvetica" charset="0"/>
                  <a:ea typeface="Osaka" charset="0"/>
                  <a:cs typeface="Osaka" charset="0"/>
                </a:endParaRPr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auto">
              <a:xfrm>
                <a:off x="2982445" y="4582060"/>
                <a:ext cx="61875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800" b="1" i="1" dirty="0" err="1" smtClean="0">
                    <a:latin typeface="Helvetica" charset="0"/>
                    <a:ea typeface="Osaka" charset="0"/>
                    <a:cs typeface="Osaka" charset="0"/>
                  </a:rPr>
                  <a:t>vpu</a:t>
                </a:r>
                <a:endParaRPr lang="en-US" altLang="ja-JP" sz="2000" b="1" dirty="0">
                  <a:latin typeface="Helvetica" charset="0"/>
                  <a:ea typeface="Osaka" charset="0"/>
                  <a:cs typeface="Osaka" charset="0"/>
                </a:endParaRPr>
              </a:p>
            </p:txBody>
          </p:sp>
          <p:sp>
            <p:nvSpPr>
              <p:cNvPr id="35" name="Text Box 11"/>
              <p:cNvSpPr txBox="1">
                <a:spLocks noChangeArrowheads="1"/>
              </p:cNvSpPr>
              <p:nvPr/>
            </p:nvSpPr>
            <p:spPr bwMode="auto">
              <a:xfrm>
                <a:off x="3541237" y="4582060"/>
                <a:ext cx="5033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800" b="1" i="1" dirty="0" err="1" smtClean="0">
                    <a:latin typeface="Helvetica" charset="0"/>
                    <a:ea typeface="Osaka" charset="0"/>
                    <a:cs typeface="Osaka" charset="0"/>
                  </a:rPr>
                  <a:t>vif</a:t>
                </a:r>
                <a:endParaRPr lang="en-US" altLang="ja-JP" sz="2000" b="1" dirty="0">
                  <a:latin typeface="Helvetica" charset="0"/>
                  <a:ea typeface="Osaka" charset="0"/>
                  <a:cs typeface="Osaka" charset="0"/>
                </a:endParaRPr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 rot="19978848">
                <a:off x="351002" y="4930110"/>
                <a:ext cx="151826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Helvetica" charset="0"/>
                    <a:ea typeface="Osaka" charset="0"/>
                    <a:cs typeface="Osaka" charset="0"/>
                  </a:rPr>
                  <a:t>No infection</a:t>
                </a:r>
                <a:endParaRPr lang="en-US" altLang="ja-JP" b="1" dirty="0">
                  <a:latin typeface="Helvetica" charset="0"/>
                  <a:ea typeface="Osaka" charset="0"/>
                  <a:cs typeface="Osak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4132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5791200" y="114935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14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739900"/>
            <a:ext cx="30607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838200" y="1560513"/>
            <a:ext cx="3276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914400" y="1954213"/>
            <a:ext cx="18875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600" b="1">
                <a:ea typeface="HGPｺﾞｼｯｸE" charset="0"/>
                <a:cs typeface="HGPｺﾞｼｯｸE" charset="0"/>
              </a:rPr>
              <a:t>Control plasm</a:t>
            </a:r>
          </a:p>
          <a:p>
            <a:pPr algn="ctr" eaLnBrk="1" hangingPunct="1"/>
            <a:r>
              <a:rPr lang="en-US" altLang="ja-JP" sz="1600" b="1">
                <a:ea typeface="HGPｺﾞｼｯｸE" charset="0"/>
                <a:cs typeface="HGPｺﾞｼｯｸE" charset="0"/>
              </a:rPr>
              <a:t>+</a:t>
            </a:r>
          </a:p>
          <a:p>
            <a:pPr algn="ctr" eaLnBrk="1" hangingPunct="1"/>
            <a:r>
              <a:rPr lang="en-US" altLang="ja-JP" sz="1600" b="1">
                <a:ea typeface="HGPｺﾞｼｯｸE" charset="0"/>
                <a:cs typeface="HGPｺﾞｼｯｸE" charset="0"/>
              </a:rPr>
              <a:t>rVpr (ng / ml)</a:t>
            </a:r>
          </a:p>
        </p:txBody>
      </p:sp>
      <p:sp>
        <p:nvSpPr>
          <p:cNvPr id="6150" name="Text Box 19"/>
          <p:cNvSpPr txBox="1">
            <a:spLocks noChangeArrowheads="1"/>
          </p:cNvSpPr>
          <p:nvPr/>
        </p:nvSpPr>
        <p:spPr bwMode="auto">
          <a:xfrm>
            <a:off x="2825750" y="2516188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600" b="1">
                <a:ea typeface="HGPｺﾞｼｯｸE" charset="0"/>
                <a:cs typeface="HGPｺﾞｼｯｸE" charset="0"/>
              </a:rPr>
              <a:t>Patients</a:t>
            </a:r>
          </a:p>
        </p:txBody>
      </p:sp>
      <p:sp>
        <p:nvSpPr>
          <p:cNvPr id="6151" name="Line 20"/>
          <p:cNvSpPr>
            <a:spLocks noChangeShapeType="1"/>
          </p:cNvSpPr>
          <p:nvPr/>
        </p:nvSpPr>
        <p:spPr bwMode="auto">
          <a:xfrm>
            <a:off x="1028700" y="2847975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6152" name="Line 21"/>
          <p:cNvSpPr>
            <a:spLocks noChangeShapeType="1"/>
          </p:cNvSpPr>
          <p:nvPr/>
        </p:nvSpPr>
        <p:spPr bwMode="auto">
          <a:xfrm>
            <a:off x="3162300" y="2847975"/>
            <a:ext cx="80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" name="Text Box 22"/>
          <p:cNvSpPr txBox="1">
            <a:spLocks noChangeArrowheads="1"/>
          </p:cNvSpPr>
          <p:nvPr/>
        </p:nvSpPr>
        <p:spPr bwMode="auto">
          <a:xfrm>
            <a:off x="1014413" y="3819525"/>
            <a:ext cx="434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b="1" dirty="0" smtClean="0">
                <a:ea typeface="HGPｺﾞｼｯｸE" charset="0"/>
                <a:cs typeface="HGPｺﾞｼｯｸE" charset="0"/>
              </a:rPr>
              <a:t> </a:t>
            </a:r>
            <a:r>
              <a:rPr lang="en-US" altLang="ja-JP" b="1" dirty="0">
                <a:ea typeface="HGPｺﾞｼｯｸE" charset="0"/>
                <a:cs typeface="HGPｺﾞｼｯｸE" charset="0"/>
              </a:rPr>
              <a:t>Concentration is </a:t>
            </a:r>
            <a:r>
              <a:rPr lang="en-US" altLang="ja-JP" b="1" dirty="0" err="1">
                <a:ea typeface="HGPｺﾞｼｯｸE" charset="0"/>
                <a:cs typeface="HGPｺﾞｼｯｸE" charset="0"/>
              </a:rPr>
              <a:t>nM</a:t>
            </a:r>
            <a:r>
              <a:rPr lang="en-US" altLang="ja-JP" b="1" dirty="0">
                <a:ea typeface="HGPｺﾞｼｯｸE" charset="0"/>
                <a:cs typeface="HGPｺﾞｼｯｸE" charset="0"/>
              </a:rPr>
              <a:t> level.</a:t>
            </a:r>
          </a:p>
        </p:txBody>
      </p:sp>
      <p:sp>
        <p:nvSpPr>
          <p:cNvPr id="6154" name="Rectangle 24"/>
          <p:cNvSpPr>
            <a:spLocks noChangeArrowheads="1"/>
          </p:cNvSpPr>
          <p:nvPr/>
        </p:nvSpPr>
        <p:spPr bwMode="auto">
          <a:xfrm>
            <a:off x="-247650" y="169863"/>
            <a:ext cx="987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Arial"/>
                <a:ea typeface="HGPｺﾞｼｯｸE" charset="0"/>
                <a:cs typeface="Arial"/>
              </a:rPr>
              <a:t>Vpr is present in plasma of HIV-positive patients</a:t>
            </a:r>
          </a:p>
        </p:txBody>
      </p:sp>
      <p:sp>
        <p:nvSpPr>
          <p:cNvPr id="6155" name="AutoShape 25"/>
          <p:cNvSpPr>
            <a:spLocks noChangeArrowheads="1"/>
          </p:cNvSpPr>
          <p:nvPr/>
        </p:nvSpPr>
        <p:spPr bwMode="auto">
          <a:xfrm rot="-5400000">
            <a:off x="4114800" y="3294063"/>
            <a:ext cx="1524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6" name="Rectangle 26"/>
          <p:cNvSpPr>
            <a:spLocks noChangeArrowheads="1"/>
          </p:cNvSpPr>
          <p:nvPr/>
        </p:nvSpPr>
        <p:spPr bwMode="auto">
          <a:xfrm>
            <a:off x="2749550" y="289242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a typeface="HGPｺﾞｼｯｸE" charset="0"/>
                <a:cs typeface="HGPｺﾞｼｯｸE" charset="0"/>
              </a:rPr>
              <a:t>M</a:t>
            </a:r>
          </a:p>
        </p:txBody>
      </p:sp>
      <p:sp>
        <p:nvSpPr>
          <p:cNvPr id="6157" name="Rectangle 27"/>
          <p:cNvSpPr>
            <a:spLocks noChangeArrowheads="1"/>
          </p:cNvSpPr>
          <p:nvPr/>
        </p:nvSpPr>
        <p:spPr bwMode="auto">
          <a:xfrm>
            <a:off x="3124200" y="2892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a typeface="HGPｺﾞｼｯｸE" charset="0"/>
                <a:cs typeface="HGPｺﾞｼｯｸE" charset="0"/>
              </a:rPr>
              <a:t>1</a:t>
            </a:r>
          </a:p>
        </p:txBody>
      </p:sp>
      <p:sp>
        <p:nvSpPr>
          <p:cNvPr id="6158" name="Rectangle 28"/>
          <p:cNvSpPr>
            <a:spLocks noChangeArrowheads="1"/>
          </p:cNvSpPr>
          <p:nvPr/>
        </p:nvSpPr>
        <p:spPr bwMode="auto">
          <a:xfrm>
            <a:off x="3651250" y="2892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a typeface="HGPｺﾞｼｯｸE" charset="0"/>
                <a:cs typeface="HGPｺﾞｼｯｸE" charset="0"/>
              </a:rPr>
              <a:t>2</a:t>
            </a:r>
          </a:p>
        </p:txBody>
      </p:sp>
      <p:sp>
        <p:nvSpPr>
          <p:cNvPr id="6159" name="Rectangle 29"/>
          <p:cNvSpPr>
            <a:spLocks noChangeArrowheads="1"/>
          </p:cNvSpPr>
          <p:nvPr/>
        </p:nvSpPr>
        <p:spPr bwMode="auto">
          <a:xfrm>
            <a:off x="1066800" y="2892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a typeface="HGPｺﾞｼｯｸE" charset="0"/>
                <a:cs typeface="HGPｺﾞｼｯｸE" charset="0"/>
              </a:rPr>
              <a:t>0</a:t>
            </a:r>
          </a:p>
        </p:txBody>
      </p:sp>
      <p:sp>
        <p:nvSpPr>
          <p:cNvPr id="6160" name="Rectangle 30"/>
          <p:cNvSpPr>
            <a:spLocks noChangeArrowheads="1"/>
          </p:cNvSpPr>
          <p:nvPr/>
        </p:nvSpPr>
        <p:spPr bwMode="auto">
          <a:xfrm>
            <a:off x="1828800" y="28924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a typeface="HGPｺﾞｼｯｸE" charset="0"/>
                <a:cs typeface="HGPｺﾞｼｯｸE" charset="0"/>
              </a:rPr>
              <a:t>2.5</a:t>
            </a:r>
          </a:p>
        </p:txBody>
      </p:sp>
      <p:sp>
        <p:nvSpPr>
          <p:cNvPr id="6161" name="Rectangle 31"/>
          <p:cNvSpPr>
            <a:spLocks noChangeArrowheads="1"/>
          </p:cNvSpPr>
          <p:nvPr/>
        </p:nvSpPr>
        <p:spPr bwMode="auto">
          <a:xfrm>
            <a:off x="1517650" y="2892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a typeface="HGPｺﾞｼｯｸE" charset="0"/>
                <a:cs typeface="HGPｺﾞｼｯｸE" charset="0"/>
              </a:rPr>
              <a:t>5</a:t>
            </a:r>
          </a:p>
        </p:txBody>
      </p:sp>
      <p:sp>
        <p:nvSpPr>
          <p:cNvPr id="6162" name="Rectangle 32"/>
          <p:cNvSpPr>
            <a:spLocks noChangeArrowheads="1"/>
          </p:cNvSpPr>
          <p:nvPr/>
        </p:nvSpPr>
        <p:spPr bwMode="auto">
          <a:xfrm>
            <a:off x="2355850" y="2892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ea typeface="HGPｺﾞｼｯｸE" charset="0"/>
                <a:cs typeface="HGPｺﾞｼｯｸE" charset="0"/>
              </a:rPr>
              <a:t>1</a:t>
            </a:r>
          </a:p>
        </p:txBody>
      </p:sp>
      <p:sp>
        <p:nvSpPr>
          <p:cNvPr id="6163" name="Text Box 16"/>
          <p:cNvSpPr txBox="1">
            <a:spLocks noChangeArrowheads="1"/>
          </p:cNvSpPr>
          <p:nvPr/>
        </p:nvSpPr>
        <p:spPr bwMode="auto">
          <a:xfrm>
            <a:off x="2230438" y="692150"/>
            <a:ext cx="493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b="1" dirty="0">
                <a:ea typeface="HGPｺﾞｼｯｸE" charset="0"/>
                <a:cs typeface="HGPｺﾞｼｯｸE" charset="0"/>
              </a:rPr>
              <a:t>(Hoshino S et al., </a:t>
            </a:r>
            <a:r>
              <a:rPr lang="en-US" altLang="ja-JP" sz="1400" b="1" i="1" dirty="0">
                <a:ea typeface="HGPｺﾞｼｯｸE" charset="0"/>
                <a:cs typeface="HGPｺﾞｼｯｸE" charset="0"/>
              </a:rPr>
              <a:t>AIDS Res Hum </a:t>
            </a:r>
            <a:r>
              <a:rPr lang="en-US" altLang="ja-JP" sz="1400" b="1" i="1" dirty="0" err="1">
                <a:ea typeface="HGPｺﾞｼｯｸE" charset="0"/>
                <a:cs typeface="HGPｺﾞｼｯｸE" charset="0"/>
              </a:rPr>
              <a:t>Retrovir</a:t>
            </a:r>
            <a:r>
              <a:rPr lang="en-US" altLang="ja-JP" sz="1400" b="1" dirty="0">
                <a:ea typeface="HGPｺﾞｼｯｸE" charset="0"/>
                <a:cs typeface="HGPｺﾞｼｯｸE" charset="0"/>
              </a:rPr>
              <a:t>, 23, 391,  2007)</a:t>
            </a:r>
            <a:endParaRPr lang="ja-JP" sz="1400" b="1" dirty="0">
              <a:ea typeface="HGPｺﾞｼｯｸE" charset="0"/>
              <a:cs typeface="HGPｺﾞｼｯｸE" charset="0"/>
            </a:endParaRPr>
          </a:p>
        </p:txBody>
      </p:sp>
      <p:grpSp>
        <p:nvGrpSpPr>
          <p:cNvPr id="2" name="グループ化 36"/>
          <p:cNvGrpSpPr>
            <a:grpSpLocks/>
          </p:cNvGrpSpPr>
          <p:nvPr/>
        </p:nvGrpSpPr>
        <p:grpSpPr bwMode="auto">
          <a:xfrm>
            <a:off x="5003800" y="1125538"/>
            <a:ext cx="3671888" cy="5127625"/>
            <a:chOff x="5003800" y="1125538"/>
            <a:chExt cx="3671888" cy="5127685"/>
          </a:xfrm>
        </p:grpSpPr>
        <p:grpSp>
          <p:nvGrpSpPr>
            <p:cNvPr id="6165" name="グループ化 34"/>
            <p:cNvGrpSpPr>
              <a:grpSpLocks/>
            </p:cNvGrpSpPr>
            <p:nvPr/>
          </p:nvGrpSpPr>
          <p:grpSpPr bwMode="auto">
            <a:xfrm>
              <a:off x="5003800" y="1125538"/>
              <a:ext cx="3671888" cy="4895850"/>
              <a:chOff x="5003800" y="1089025"/>
              <a:chExt cx="3671888" cy="4895850"/>
            </a:xfrm>
          </p:grpSpPr>
          <p:sp>
            <p:nvSpPr>
              <p:cNvPr id="6167" name="Rectangle 3"/>
              <p:cNvSpPr>
                <a:spLocks noChangeArrowheads="1"/>
              </p:cNvSpPr>
              <p:nvPr/>
            </p:nvSpPr>
            <p:spPr bwMode="auto">
              <a:xfrm>
                <a:off x="5257800" y="1584325"/>
                <a:ext cx="457200" cy="243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6168" name="Group 34"/>
              <p:cNvGrpSpPr>
                <a:grpSpLocks/>
              </p:cNvGrpSpPr>
              <p:nvPr/>
            </p:nvGrpSpPr>
            <p:grpSpPr bwMode="auto">
              <a:xfrm>
                <a:off x="5003800" y="1089025"/>
                <a:ext cx="3671888" cy="4533900"/>
                <a:chOff x="3152" y="686"/>
                <a:chExt cx="2313" cy="2856"/>
              </a:xfrm>
            </p:grpSpPr>
            <p:pic>
              <p:nvPicPr>
                <p:cNvPr id="618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8" y="731"/>
                  <a:ext cx="1337" cy="2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81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2" y="686"/>
                  <a:ext cx="2313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6169" name="Rectangle 35"/>
              <p:cNvSpPr>
                <a:spLocks noChangeArrowheads="1"/>
              </p:cNvSpPr>
              <p:nvPr/>
            </p:nvSpPr>
            <p:spPr bwMode="auto">
              <a:xfrm>
                <a:off x="5219700" y="5084763"/>
                <a:ext cx="3421063" cy="9001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6170" name="Group 36"/>
              <p:cNvGrpSpPr>
                <a:grpSpLocks/>
              </p:cNvGrpSpPr>
              <p:nvPr/>
            </p:nvGrpSpPr>
            <p:grpSpPr bwMode="auto">
              <a:xfrm>
                <a:off x="5029201" y="4946650"/>
                <a:ext cx="2998788" cy="895350"/>
                <a:chOff x="1066" y="2915"/>
                <a:chExt cx="1889" cy="564"/>
              </a:xfrm>
            </p:grpSpPr>
            <p:sp>
              <p:nvSpPr>
                <p:cNvPr id="6173" name="Rectangle 6"/>
                <p:cNvSpPr>
                  <a:spLocks noChangeArrowheads="1"/>
                </p:cNvSpPr>
                <p:nvPr/>
              </p:nvSpPr>
              <p:spPr bwMode="auto">
                <a:xfrm>
                  <a:off x="1447" y="3047"/>
                  <a:ext cx="1344" cy="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17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399" y="2961"/>
                  <a:ext cx="35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ja-JP" b="1">
                      <a:ea typeface="HGPｺﾞｼｯｸE" charset="0"/>
                      <a:cs typeface="HGPｺﾞｼｯｸE" charset="0"/>
                    </a:rPr>
                    <a:t>Vpr</a:t>
                  </a:r>
                </a:p>
              </p:txBody>
            </p:sp>
            <p:sp>
              <p:nvSpPr>
                <p:cNvPr id="617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25" y="2950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ja-JP" sz="2400" b="1">
                      <a:ea typeface="HGPｺﾞｼｯｸE" charset="0"/>
                      <a:cs typeface="HGPｺﾞｼｯｸE" charset="0"/>
                    </a:rPr>
                    <a:t>+</a:t>
                  </a:r>
                </a:p>
              </p:txBody>
            </p:sp>
            <p:sp>
              <p:nvSpPr>
                <p:cNvPr id="617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15" y="2915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ja-JP" sz="2400" b="1">
                      <a:ea typeface="HGPｺﾞｼｯｸE" charset="0"/>
                      <a:cs typeface="HGPｺﾞｼｯｸE" charset="0"/>
                    </a:rPr>
                    <a:t>-</a:t>
                  </a:r>
                </a:p>
              </p:txBody>
            </p:sp>
            <p:sp>
              <p:nvSpPr>
                <p:cNvPr id="617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6" y="3226"/>
                  <a:ext cx="1209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ja-JP" b="1">
                      <a:ea typeface="HGPｺﾞｼｯｸE" charset="0"/>
                      <a:cs typeface="HGPｺﾞｼｯｸE" charset="0"/>
                    </a:rPr>
                    <a:t>Cases</a:t>
                  </a:r>
                  <a:r>
                    <a:rPr lang="ja-JP" altLang="en-US" b="1">
                      <a:ea typeface="HGPｺﾞｼｯｸE" charset="0"/>
                      <a:cs typeface="HGPｺﾞｼｯｸE" charset="0"/>
                    </a:rPr>
                    <a:t>　 </a:t>
                  </a:r>
                  <a:r>
                    <a:rPr lang="en-US" altLang="ja-JP" b="1">
                      <a:ea typeface="HGPｺﾞｼｯｸE" charset="0"/>
                      <a:cs typeface="HGPｺﾞｼｯｸE" charset="0"/>
                    </a:rPr>
                    <a:t>52</a:t>
                  </a:r>
                </a:p>
              </p:txBody>
            </p:sp>
            <p:sp>
              <p:nvSpPr>
                <p:cNvPr id="617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91" y="322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ja-JP" b="1">
                      <a:ea typeface="HGPｺﾞｼｯｸE" charset="0"/>
                      <a:cs typeface="HGPｺﾞｼｯｸE" charset="0"/>
                    </a:rPr>
                    <a:t>20</a:t>
                  </a:r>
                </a:p>
              </p:txBody>
            </p:sp>
            <p:sp>
              <p:nvSpPr>
                <p:cNvPr id="617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63" y="3226"/>
                  <a:ext cx="4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ja-JP" b="1">
                      <a:ea typeface="HGPｺﾞｼｯｸE" charset="0"/>
                      <a:cs typeface="HGPｺﾞｼｯｸE" charset="0"/>
                    </a:rPr>
                    <a:t>32</a:t>
                  </a:r>
                </a:p>
              </p:txBody>
            </p:sp>
          </p:grpSp>
          <p:sp>
            <p:nvSpPr>
              <p:cNvPr id="6171" name="Text Box 4"/>
              <p:cNvSpPr txBox="1">
                <a:spLocks noChangeArrowheads="1"/>
              </p:cNvSpPr>
              <p:nvPr/>
            </p:nvSpPr>
            <p:spPr bwMode="auto">
              <a:xfrm rot="-5400000">
                <a:off x="4396582" y="2994818"/>
                <a:ext cx="2660650" cy="366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ea typeface="HGPｺﾞｼｯｸE" charset="0"/>
                    <a:cs typeface="HGPｺﾞｼｯｸE" charset="0"/>
                  </a:rPr>
                  <a:t>HIV-1 RNA</a:t>
                </a:r>
                <a:r>
                  <a:rPr lang="ja-JP" altLang="en-US" b="1">
                    <a:ea typeface="HGPｺﾞｼｯｸE" charset="0"/>
                    <a:cs typeface="HGPｺﾞｼｯｸE" charset="0"/>
                  </a:rPr>
                  <a:t> </a:t>
                </a:r>
                <a:r>
                  <a:rPr lang="en-US" altLang="ja-JP" b="1">
                    <a:ea typeface="HGPｺﾞｼｯｸE" charset="0"/>
                    <a:cs typeface="HGPｺﾞｼｯｸE" charset="0"/>
                  </a:rPr>
                  <a:t>copies (/ml)</a:t>
                </a:r>
                <a:endParaRPr lang="en-US" altLang="ja-JP" sz="2400" b="1">
                  <a:ea typeface="HGPｺﾞｼｯｸE" charset="0"/>
                  <a:cs typeface="HGPｺﾞｼｯｸE" charset="0"/>
                </a:endParaRPr>
              </a:p>
            </p:txBody>
          </p:sp>
          <p:sp>
            <p:nvSpPr>
              <p:cNvPr id="6172" name="Text Box 37"/>
              <p:cNvSpPr txBox="1">
                <a:spLocks noChangeArrowheads="1"/>
              </p:cNvSpPr>
              <p:nvPr/>
            </p:nvSpPr>
            <p:spPr bwMode="auto">
              <a:xfrm>
                <a:off x="6588125" y="1652588"/>
                <a:ext cx="947738" cy="336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sz="1600" b="1" i="1">
                    <a:solidFill>
                      <a:srgbClr val="FF0000"/>
                    </a:solidFill>
                    <a:ea typeface="HGPｺﾞｼｯｸE" charset="0"/>
                    <a:cs typeface="HGPｺﾞｼｯｸE" charset="0"/>
                  </a:rPr>
                  <a:t>P &lt; 0.05</a:t>
                </a:r>
              </a:p>
            </p:txBody>
          </p:sp>
        </p:grpSp>
        <p:sp>
          <p:nvSpPr>
            <p:cNvPr id="6166" name="Text Box 19"/>
            <p:cNvSpPr txBox="1">
              <a:spLocks noChangeArrowheads="1"/>
            </p:cNvSpPr>
            <p:nvPr/>
          </p:nvSpPr>
          <p:spPr bwMode="auto">
            <a:xfrm>
              <a:off x="6460976" y="5853113"/>
              <a:ext cx="14414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2000" b="1" dirty="0" smtClean="0">
                  <a:solidFill>
                    <a:srgbClr val="FF0000"/>
                  </a:solidFill>
                  <a:ea typeface="HGPｺﾞｼｯｸE" charset="0"/>
                  <a:cs typeface="HGPｺﾞｼｯｸE" charset="0"/>
                </a:rPr>
                <a:t>(〜40</a:t>
              </a:r>
              <a:r>
                <a:rPr lang="en-US" altLang="ja-JP" sz="2000" b="1" dirty="0">
                  <a:solidFill>
                    <a:srgbClr val="FF0000"/>
                  </a:solidFill>
                  <a:ea typeface="HGPｺﾞｼｯｸE" charset="0"/>
                  <a:cs typeface="HGPｺﾞｼｯｸE" charset="0"/>
                </a:rPr>
                <a:t>%)</a:t>
              </a:r>
            </a:p>
          </p:txBody>
        </p:sp>
      </p:grp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393700" y="4036979"/>
            <a:ext cx="67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572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-52918" y="3378295"/>
            <a:ext cx="9872134" cy="7027150"/>
            <a:chOff x="-389467" y="-575550"/>
            <a:chExt cx="9872134" cy="702715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575550"/>
              <a:ext cx="9144000" cy="6739097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-389467" y="2506134"/>
              <a:ext cx="9872134" cy="3945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-171449" y="169863"/>
            <a:ext cx="987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Arial"/>
                <a:ea typeface="HGPｺﾞｼｯｸE" charset="0"/>
                <a:cs typeface="Arial"/>
              </a:rPr>
              <a:t>Exogenously added </a:t>
            </a:r>
            <a:r>
              <a:rPr lang="ja-JP" altLang="en-US" sz="2800" b="1" dirty="0" smtClean="0">
                <a:latin typeface="Arial"/>
                <a:ea typeface="HGPｺﾞｼｯｸE" charset="0"/>
                <a:cs typeface="Arial"/>
              </a:rPr>
              <a:t>ｒ</a:t>
            </a:r>
            <a:r>
              <a:rPr lang="en-US" altLang="ja-JP" sz="2800" b="1" dirty="0" smtClean="0">
                <a:latin typeface="Arial"/>
                <a:ea typeface="HGPｺﾞｼｯｸE" charset="0"/>
                <a:cs typeface="Arial"/>
              </a:rPr>
              <a:t>Vpr also induces PCS</a:t>
            </a:r>
            <a:endParaRPr lang="en-US" altLang="ja-JP" sz="2800" b="1" dirty="0">
              <a:latin typeface="Arial"/>
              <a:ea typeface="HGPｺﾞｼｯｸE" charset="0"/>
              <a:cs typeface="Arial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2096708" y="1692308"/>
            <a:ext cx="1371600" cy="1202264"/>
            <a:chOff x="1524000" y="1439333"/>
            <a:chExt cx="1896533" cy="1574800"/>
          </a:xfrm>
        </p:grpSpPr>
        <p:sp>
          <p:nvSpPr>
            <p:cNvPr id="6" name="円/楕円 5"/>
            <p:cNvSpPr/>
            <p:nvPr/>
          </p:nvSpPr>
          <p:spPr>
            <a:xfrm>
              <a:off x="1524000" y="1439333"/>
              <a:ext cx="1896533" cy="15748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943357" y="1744130"/>
              <a:ext cx="1320801" cy="897466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767791" y="2293440"/>
            <a:ext cx="16847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b="1" dirty="0">
              <a:latin typeface="Helvetica"/>
              <a:cs typeface="Helvetica"/>
            </a:endParaRPr>
          </a:p>
        </p:txBody>
      </p:sp>
      <p:sp>
        <p:nvSpPr>
          <p:cNvPr id="10" name="円弧 9"/>
          <p:cNvSpPr/>
          <p:nvPr/>
        </p:nvSpPr>
        <p:spPr>
          <a:xfrm flipH="1" flipV="1">
            <a:off x="4030131" y="626551"/>
            <a:ext cx="1253067" cy="1659466"/>
          </a:xfrm>
          <a:prstGeom prst="arc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3049058" y="878166"/>
            <a:ext cx="1725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latin typeface="Arial"/>
                <a:ea typeface="HGPｺﾞｼｯｸE" charset="0"/>
                <a:cs typeface="Arial"/>
              </a:rPr>
              <a:t>ｒ</a:t>
            </a:r>
            <a:r>
              <a:rPr lang="en-US" altLang="ja-JP" sz="2800" b="1" dirty="0" smtClean="0">
                <a:latin typeface="Arial"/>
                <a:ea typeface="HGPｺﾞｼｯｸE" charset="0"/>
                <a:cs typeface="Arial"/>
              </a:rPr>
              <a:t>Vpr</a:t>
            </a:r>
            <a:endParaRPr lang="en-US" altLang="ja-JP" sz="2800" b="1" dirty="0">
              <a:latin typeface="Arial"/>
              <a:ea typeface="HGPｺﾞｼｯｸE" charset="0"/>
              <a:cs typeface="Arial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300135" y="1990541"/>
            <a:ext cx="1725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Arial"/>
                <a:ea typeface="HGPｺﾞｼｯｸE" charset="0"/>
                <a:cs typeface="Arial"/>
              </a:rPr>
              <a:t>PCS?</a:t>
            </a:r>
            <a:endParaRPr lang="en-US" altLang="ja-JP" sz="2800" b="1" dirty="0">
              <a:latin typeface="Arial"/>
              <a:ea typeface="HGPｺﾞｼｯｸE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87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テキスト ボックス 42"/>
          <p:cNvSpPr txBox="1">
            <a:spLocks noChangeArrowheads="1"/>
          </p:cNvSpPr>
          <p:nvPr/>
        </p:nvSpPr>
        <p:spPr bwMode="auto">
          <a:xfrm>
            <a:off x="395288" y="832384"/>
            <a:ext cx="849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b="1" dirty="0">
                <a:cs typeface="Arial" charset="0"/>
              </a:rPr>
              <a:t>Exp-1.  </a:t>
            </a:r>
            <a:r>
              <a:rPr lang="en-US" altLang="ja-JP" b="1" dirty="0" smtClean="0">
                <a:solidFill>
                  <a:srgbClr val="FF0000"/>
                </a:solidFill>
                <a:cs typeface="Arial" charset="0"/>
              </a:rPr>
              <a:t>6 </a:t>
            </a:r>
            <a:r>
              <a:rPr lang="en-US" altLang="ja-JP" b="1" dirty="0" smtClean="0">
                <a:cs typeface="Arial" charset="0"/>
              </a:rPr>
              <a:t>/</a:t>
            </a:r>
            <a:r>
              <a:rPr lang="en-US" altLang="ja-JP" b="1" dirty="0">
                <a:solidFill>
                  <a:srgbClr val="FF0000"/>
                </a:solidFill>
                <a:cs typeface="Arial" charset="0"/>
              </a:rPr>
              <a:t>15</a:t>
            </a:r>
            <a:r>
              <a:rPr lang="ja-JP" altLang="en-US" b="1" dirty="0">
                <a:cs typeface="Arial" charset="0"/>
              </a:rPr>
              <a:t> </a:t>
            </a:r>
            <a:r>
              <a:rPr lang="en-US" altLang="ja-JP" b="1" dirty="0">
                <a:cs typeface="Arial" charset="0"/>
              </a:rPr>
              <a:t>plasma samples </a:t>
            </a:r>
            <a:r>
              <a:rPr lang="en-US" altLang="ja-JP" b="1" dirty="0" smtClean="0">
                <a:cs typeface="Arial" charset="0"/>
              </a:rPr>
              <a:t>were </a:t>
            </a:r>
            <a:r>
              <a:rPr lang="en-US" altLang="ja-JP" b="1" dirty="0">
                <a:cs typeface="Arial" charset="0"/>
              </a:rPr>
              <a:t>positive </a:t>
            </a:r>
            <a:r>
              <a:rPr lang="en-US" altLang="ja-JP" b="1" dirty="0" smtClean="0">
                <a:cs typeface="Arial" charset="0"/>
              </a:rPr>
              <a:t>for </a:t>
            </a:r>
            <a:r>
              <a:rPr lang="en-US" altLang="ja-JP" b="1" dirty="0" err="1" smtClean="0">
                <a:cs typeface="Arial" charset="0"/>
              </a:rPr>
              <a:t>retrotranposition</a:t>
            </a:r>
            <a:r>
              <a:rPr lang="en-US" altLang="ja-JP" b="1" dirty="0" smtClean="0">
                <a:cs typeface="Arial" charset="0"/>
              </a:rPr>
              <a:t> (RTP) </a:t>
            </a:r>
            <a:r>
              <a:rPr lang="ja-JP" altLang="en-US" b="1" dirty="0">
                <a:cs typeface="Arial" charset="0"/>
              </a:rPr>
              <a:t>　</a:t>
            </a:r>
          </a:p>
        </p:txBody>
      </p:sp>
      <p:grpSp>
        <p:nvGrpSpPr>
          <p:cNvPr id="4" name="図形グループ 3"/>
          <p:cNvGrpSpPr/>
          <p:nvPr/>
        </p:nvGrpSpPr>
        <p:grpSpPr>
          <a:xfrm>
            <a:off x="395288" y="1339324"/>
            <a:ext cx="10514012" cy="4410072"/>
            <a:chOff x="395288" y="1322391"/>
            <a:chExt cx="10514012" cy="4410072"/>
          </a:xfrm>
        </p:grpSpPr>
        <p:sp>
          <p:nvSpPr>
            <p:cNvPr id="10292" name="テキスト ボックス 42"/>
            <p:cNvSpPr txBox="1">
              <a:spLocks noChangeArrowheads="1"/>
            </p:cNvSpPr>
            <p:nvPr/>
          </p:nvSpPr>
          <p:spPr bwMode="auto">
            <a:xfrm>
              <a:off x="6372418" y="1915722"/>
              <a:ext cx="4536882" cy="3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b="1">
                  <a:ea typeface="HG創英ﾌﾟﾚｾﾞﾝｽEB" charset="0"/>
                  <a:cs typeface="Arial" charset="0"/>
                </a:rPr>
                <a:t>Mo-Ab</a:t>
              </a:r>
            </a:p>
          </p:txBody>
        </p:sp>
        <p:grpSp>
          <p:nvGrpSpPr>
            <p:cNvPr id="3" name="図形グループ 2"/>
            <p:cNvGrpSpPr/>
            <p:nvPr/>
          </p:nvGrpSpPr>
          <p:grpSpPr>
            <a:xfrm>
              <a:off x="395288" y="1322391"/>
              <a:ext cx="8569407" cy="4410072"/>
              <a:chOff x="395288" y="1322391"/>
              <a:chExt cx="8569407" cy="4410072"/>
            </a:xfrm>
          </p:grpSpPr>
          <p:pic>
            <p:nvPicPr>
              <p:cNvPr id="10250" name="図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6672" y="4581549"/>
                <a:ext cx="4309880" cy="34448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1" name="TextBox 6"/>
              <p:cNvSpPr txBox="1">
                <a:spLocks noChangeArrowheads="1"/>
              </p:cNvSpPr>
              <p:nvPr/>
            </p:nvSpPr>
            <p:spPr bwMode="auto">
              <a:xfrm>
                <a:off x="2711798" y="2621028"/>
                <a:ext cx="525441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C</a:t>
                </a:r>
              </a:p>
            </p:txBody>
          </p:sp>
          <p:sp>
            <p:nvSpPr>
              <p:cNvPr id="10252" name="TextBox 6"/>
              <p:cNvSpPr txBox="1">
                <a:spLocks noChangeArrowheads="1"/>
              </p:cNvSpPr>
              <p:nvPr/>
            </p:nvSpPr>
            <p:spPr bwMode="auto">
              <a:xfrm>
                <a:off x="2340339" y="2621028"/>
                <a:ext cx="431782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U</a:t>
                </a:r>
              </a:p>
            </p:txBody>
          </p:sp>
          <p:sp>
            <p:nvSpPr>
              <p:cNvPr id="10253" name="TextBox 6"/>
              <p:cNvSpPr txBox="1">
                <a:spLocks noChangeArrowheads="1"/>
              </p:cNvSpPr>
              <p:nvPr/>
            </p:nvSpPr>
            <p:spPr bwMode="auto">
              <a:xfrm>
                <a:off x="3067383" y="2621028"/>
                <a:ext cx="674659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V</a:t>
                </a:r>
              </a:p>
            </p:txBody>
          </p:sp>
          <p:sp>
            <p:nvSpPr>
              <p:cNvPr id="10254" name="TextBox 6"/>
              <p:cNvSpPr txBox="1">
                <a:spLocks noChangeArrowheads="1"/>
              </p:cNvSpPr>
              <p:nvPr/>
            </p:nvSpPr>
            <p:spPr bwMode="auto">
              <a:xfrm>
                <a:off x="2024441" y="2621028"/>
                <a:ext cx="650847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Mr</a:t>
                </a:r>
              </a:p>
            </p:txBody>
          </p:sp>
          <p:sp>
            <p:nvSpPr>
              <p:cNvPr id="10255" name="TextBox 6"/>
              <p:cNvSpPr txBox="1">
                <a:spLocks noChangeArrowheads="1"/>
              </p:cNvSpPr>
              <p:nvPr/>
            </p:nvSpPr>
            <p:spPr bwMode="auto">
              <a:xfrm>
                <a:off x="3434081" y="2617853"/>
                <a:ext cx="676246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C</a:t>
                </a:r>
              </a:p>
            </p:txBody>
          </p:sp>
          <p:cxnSp>
            <p:nvCxnSpPr>
              <p:cNvPr id="18" name="直線コネクタ 17"/>
              <p:cNvCxnSpPr/>
              <p:nvPr/>
            </p:nvCxnSpPr>
            <p:spPr bwMode="auto">
              <a:xfrm>
                <a:off x="2808288" y="2589213"/>
                <a:ext cx="476250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57" name="TextBox 6"/>
              <p:cNvSpPr txBox="1">
                <a:spLocks noChangeArrowheads="1"/>
              </p:cNvSpPr>
              <p:nvPr/>
            </p:nvSpPr>
            <p:spPr bwMode="auto">
              <a:xfrm>
                <a:off x="3759504" y="2614678"/>
                <a:ext cx="676246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V</a:t>
                </a:r>
              </a:p>
            </p:txBody>
          </p:sp>
          <p:sp>
            <p:nvSpPr>
              <p:cNvPr id="10258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2481621" y="4918092"/>
                <a:ext cx="425432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1</a:t>
                </a:r>
              </a:p>
            </p:txBody>
          </p:sp>
          <p:sp>
            <p:nvSpPr>
              <p:cNvPr id="10259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2846731" y="4918092"/>
                <a:ext cx="414319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8</a:t>
                </a:r>
              </a:p>
            </p:txBody>
          </p:sp>
          <p:sp>
            <p:nvSpPr>
              <p:cNvPr id="10260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3202316" y="4918092"/>
                <a:ext cx="349235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1</a:t>
                </a:r>
              </a:p>
            </p:txBody>
          </p:sp>
          <p:sp>
            <p:nvSpPr>
              <p:cNvPr id="10261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3567425" y="4918092"/>
                <a:ext cx="650847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6</a:t>
                </a:r>
              </a:p>
            </p:txBody>
          </p:sp>
          <p:sp>
            <p:nvSpPr>
              <p:cNvPr id="10262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3915072" y="4918092"/>
                <a:ext cx="376222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3</a:t>
                </a:r>
              </a:p>
            </p:txBody>
          </p:sp>
          <p:sp>
            <p:nvSpPr>
              <p:cNvPr id="10263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4219859" y="4918092"/>
                <a:ext cx="609574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12</a:t>
                </a:r>
              </a:p>
            </p:txBody>
          </p:sp>
          <p:sp>
            <p:nvSpPr>
              <p:cNvPr id="10264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4999289" y="4918092"/>
                <a:ext cx="687358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3</a:t>
                </a:r>
              </a:p>
            </p:txBody>
          </p:sp>
          <p:sp>
            <p:nvSpPr>
              <p:cNvPr id="10265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4634180" y="4918092"/>
                <a:ext cx="419082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4</a:t>
                </a:r>
              </a:p>
            </p:txBody>
          </p:sp>
          <p:sp>
            <p:nvSpPr>
              <p:cNvPr id="10266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5343762" y="4918092"/>
                <a:ext cx="444481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3</a:t>
                </a:r>
              </a:p>
            </p:txBody>
          </p:sp>
          <p:sp>
            <p:nvSpPr>
              <p:cNvPr id="10267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5716809" y="4918092"/>
                <a:ext cx="768317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3</a:t>
                </a:r>
              </a:p>
            </p:txBody>
          </p:sp>
          <p:sp>
            <p:nvSpPr>
              <p:cNvPr id="10268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041902" y="4900630"/>
                <a:ext cx="612749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Mr</a:t>
                </a:r>
              </a:p>
            </p:txBody>
          </p:sp>
          <p:sp>
            <p:nvSpPr>
              <p:cNvPr id="10269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6070806" y="4913330"/>
                <a:ext cx="769905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3</a:t>
                </a:r>
              </a:p>
            </p:txBody>
          </p:sp>
          <p:sp>
            <p:nvSpPr>
              <p:cNvPr id="10270" name="テキスト ボックス 42"/>
              <p:cNvSpPr txBox="1">
                <a:spLocks noChangeArrowheads="1"/>
              </p:cNvSpPr>
              <p:nvPr/>
            </p:nvSpPr>
            <p:spPr bwMode="auto">
              <a:xfrm>
                <a:off x="6327970" y="4933967"/>
                <a:ext cx="706408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RI</a:t>
                </a:r>
                <a:endParaRPr lang="en-US" altLang="ja-JP" b="1">
                  <a:ea typeface="HG創英ﾌﾟﾚｾﾞﾝｽEB" charset="0"/>
                  <a:cs typeface="Arial" charset="0"/>
                </a:endParaRPr>
              </a:p>
            </p:txBody>
          </p:sp>
          <p:sp>
            <p:nvSpPr>
              <p:cNvPr id="10271" name="Rectangle 39"/>
              <p:cNvSpPr>
                <a:spLocks noChangeArrowheads="1"/>
              </p:cNvSpPr>
              <p:nvPr/>
            </p:nvSpPr>
            <p:spPr bwMode="auto">
              <a:xfrm>
                <a:off x="6464489" y="4573612"/>
                <a:ext cx="2428772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ja-JP" b="1">
                    <a:cs typeface="Arial" charset="0"/>
                  </a:rPr>
                  <a:t>β-actin</a:t>
                </a:r>
              </a:p>
            </p:txBody>
          </p:sp>
          <p:sp>
            <p:nvSpPr>
              <p:cNvPr id="10272" name="二等辺三角形 208"/>
              <p:cNvSpPr>
                <a:spLocks noChangeArrowheads="1"/>
              </p:cNvSpPr>
              <p:nvPr/>
            </p:nvSpPr>
            <p:spPr bwMode="auto">
              <a:xfrm rot="16200000" flipH="1">
                <a:off x="6628787" y="3990220"/>
                <a:ext cx="144459" cy="22541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ja-JP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273" name="TextBox 6"/>
              <p:cNvSpPr txBox="1">
                <a:spLocks noChangeArrowheads="1"/>
              </p:cNvSpPr>
              <p:nvPr/>
            </p:nvSpPr>
            <p:spPr bwMode="auto">
              <a:xfrm>
                <a:off x="4169061" y="2621028"/>
                <a:ext cx="525441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C</a:t>
                </a:r>
              </a:p>
            </p:txBody>
          </p:sp>
          <p:sp>
            <p:nvSpPr>
              <p:cNvPr id="10274" name="TextBox 6"/>
              <p:cNvSpPr txBox="1">
                <a:spLocks noChangeArrowheads="1"/>
              </p:cNvSpPr>
              <p:nvPr/>
            </p:nvSpPr>
            <p:spPr bwMode="auto">
              <a:xfrm>
                <a:off x="4524646" y="2621028"/>
                <a:ext cx="674659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V</a:t>
                </a:r>
              </a:p>
            </p:txBody>
          </p:sp>
          <p:sp>
            <p:nvSpPr>
              <p:cNvPr id="10275" name="TextBox 6"/>
              <p:cNvSpPr txBox="1">
                <a:spLocks noChangeArrowheads="1"/>
              </p:cNvSpPr>
              <p:nvPr/>
            </p:nvSpPr>
            <p:spPr bwMode="auto">
              <a:xfrm>
                <a:off x="4962778" y="2617853"/>
                <a:ext cx="676246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C</a:t>
                </a:r>
              </a:p>
            </p:txBody>
          </p:sp>
          <p:sp>
            <p:nvSpPr>
              <p:cNvPr id="10276" name="TextBox 6"/>
              <p:cNvSpPr txBox="1">
                <a:spLocks noChangeArrowheads="1"/>
              </p:cNvSpPr>
              <p:nvPr/>
            </p:nvSpPr>
            <p:spPr bwMode="auto">
              <a:xfrm>
                <a:off x="5288202" y="2614678"/>
                <a:ext cx="676246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V</a:t>
                </a:r>
              </a:p>
            </p:txBody>
          </p:sp>
          <p:sp>
            <p:nvSpPr>
              <p:cNvPr id="10277" name="TextBox 6"/>
              <p:cNvSpPr txBox="1">
                <a:spLocks noChangeArrowheads="1"/>
              </p:cNvSpPr>
              <p:nvPr/>
            </p:nvSpPr>
            <p:spPr bwMode="auto">
              <a:xfrm>
                <a:off x="5731095" y="2617853"/>
                <a:ext cx="676246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C</a:t>
                </a:r>
              </a:p>
            </p:txBody>
          </p:sp>
          <p:sp>
            <p:nvSpPr>
              <p:cNvPr id="10278" name="TextBox 6"/>
              <p:cNvSpPr txBox="1">
                <a:spLocks noChangeArrowheads="1"/>
              </p:cNvSpPr>
              <p:nvPr/>
            </p:nvSpPr>
            <p:spPr bwMode="auto">
              <a:xfrm>
                <a:off x="6056519" y="2614678"/>
                <a:ext cx="676246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V</a:t>
                </a:r>
              </a:p>
            </p:txBody>
          </p:sp>
          <p:cxnSp>
            <p:nvCxnSpPr>
              <p:cNvPr id="88" name="直線コネクタ 87"/>
              <p:cNvCxnSpPr/>
              <p:nvPr/>
            </p:nvCxnSpPr>
            <p:spPr bwMode="auto">
              <a:xfrm>
                <a:off x="3529013" y="2589213"/>
                <a:ext cx="476250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 bwMode="auto">
              <a:xfrm>
                <a:off x="4332288" y="2589213"/>
                <a:ext cx="476250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/>
              <p:cNvCxnSpPr/>
              <p:nvPr/>
            </p:nvCxnSpPr>
            <p:spPr bwMode="auto">
              <a:xfrm>
                <a:off x="5087938" y="2589213"/>
                <a:ext cx="476250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 bwMode="auto">
              <a:xfrm>
                <a:off x="5808663" y="2589213"/>
                <a:ext cx="474662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83" name="TextBox 6"/>
              <p:cNvSpPr txBox="1">
                <a:spLocks noChangeArrowheads="1"/>
              </p:cNvSpPr>
              <p:nvPr/>
            </p:nvSpPr>
            <p:spPr bwMode="auto">
              <a:xfrm>
                <a:off x="2841968" y="2268610"/>
                <a:ext cx="650847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b="1">
                    <a:cs typeface="Arial" charset="0"/>
                  </a:rPr>
                  <a:t>１</a:t>
                </a:r>
              </a:p>
            </p:txBody>
          </p:sp>
          <p:sp>
            <p:nvSpPr>
              <p:cNvPr id="10284" name="TextBox 6"/>
              <p:cNvSpPr txBox="1">
                <a:spLocks noChangeArrowheads="1"/>
              </p:cNvSpPr>
              <p:nvPr/>
            </p:nvSpPr>
            <p:spPr bwMode="auto">
              <a:xfrm>
                <a:off x="2916578" y="1901905"/>
                <a:ext cx="1728714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HIV</a:t>
                </a:r>
                <a:r>
                  <a:rPr lang="ja-JP" altLang="en-US" b="1">
                    <a:cs typeface="Arial" charset="0"/>
                  </a:rPr>
                  <a:t> </a:t>
                </a:r>
                <a:r>
                  <a:rPr lang="en-US" altLang="ja-JP" b="1">
                    <a:cs typeface="Arial" charset="0"/>
                  </a:rPr>
                  <a:t>patients</a:t>
                </a:r>
                <a:endParaRPr lang="ja-JP" altLang="en-US" b="1">
                  <a:cs typeface="Arial" charset="0"/>
                </a:endParaRPr>
              </a:p>
            </p:txBody>
          </p:sp>
          <p:sp>
            <p:nvSpPr>
              <p:cNvPr id="10285" name="TextBox 6"/>
              <p:cNvSpPr txBox="1">
                <a:spLocks noChangeArrowheads="1"/>
              </p:cNvSpPr>
              <p:nvPr/>
            </p:nvSpPr>
            <p:spPr bwMode="auto">
              <a:xfrm>
                <a:off x="4932617" y="1901905"/>
                <a:ext cx="2138271" cy="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 dirty="0">
                    <a:cs typeface="Arial" charset="0"/>
                  </a:rPr>
                  <a:t>Healthy </a:t>
                </a:r>
                <a:r>
                  <a:rPr lang="en-US" altLang="ja-JP" b="1" dirty="0" err="1">
                    <a:cs typeface="Arial" charset="0"/>
                  </a:rPr>
                  <a:t>Vol</a:t>
                </a:r>
                <a:endParaRPr lang="ja-JP" altLang="en-US" b="1" dirty="0">
                  <a:cs typeface="Arial" charset="0"/>
                </a:endParaRPr>
              </a:p>
            </p:txBody>
          </p:sp>
          <p:pic>
            <p:nvPicPr>
              <p:cNvPr id="10286" name="図 1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503" y="2948046"/>
                <a:ext cx="4449574" cy="15715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87" name="TextBox 6"/>
              <p:cNvSpPr txBox="1">
                <a:spLocks noChangeArrowheads="1"/>
              </p:cNvSpPr>
              <p:nvPr/>
            </p:nvSpPr>
            <p:spPr bwMode="auto">
              <a:xfrm>
                <a:off x="3562662" y="2268610"/>
                <a:ext cx="650847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2</a:t>
                </a:r>
              </a:p>
            </p:txBody>
          </p:sp>
          <p:sp>
            <p:nvSpPr>
              <p:cNvPr id="10288" name="TextBox 6"/>
              <p:cNvSpPr txBox="1">
                <a:spLocks noChangeArrowheads="1"/>
              </p:cNvSpPr>
              <p:nvPr/>
            </p:nvSpPr>
            <p:spPr bwMode="auto">
              <a:xfrm>
                <a:off x="4365903" y="2268610"/>
                <a:ext cx="650847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3</a:t>
                </a:r>
              </a:p>
            </p:txBody>
          </p:sp>
          <p:sp>
            <p:nvSpPr>
              <p:cNvPr id="10289" name="TextBox 6"/>
              <p:cNvSpPr txBox="1">
                <a:spLocks noChangeArrowheads="1"/>
              </p:cNvSpPr>
              <p:nvPr/>
            </p:nvSpPr>
            <p:spPr bwMode="auto">
              <a:xfrm>
                <a:off x="5121521" y="2268610"/>
                <a:ext cx="650847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A</a:t>
                </a:r>
              </a:p>
            </p:txBody>
          </p:sp>
          <p:sp>
            <p:nvSpPr>
              <p:cNvPr id="10290" name="TextBox 6"/>
              <p:cNvSpPr txBox="1">
                <a:spLocks noChangeArrowheads="1"/>
              </p:cNvSpPr>
              <p:nvPr/>
            </p:nvSpPr>
            <p:spPr bwMode="auto">
              <a:xfrm>
                <a:off x="5842215" y="2268610"/>
                <a:ext cx="650847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>
                    <a:cs typeface="Arial" charset="0"/>
                  </a:rPr>
                  <a:t>B</a:t>
                </a:r>
              </a:p>
            </p:txBody>
          </p:sp>
          <p:sp>
            <p:nvSpPr>
              <p:cNvPr id="10291" name="テキスト ボックス 42"/>
              <p:cNvSpPr txBox="1">
                <a:spLocks noChangeArrowheads="1"/>
              </p:cNvSpPr>
              <p:nvPr/>
            </p:nvSpPr>
            <p:spPr bwMode="auto">
              <a:xfrm>
                <a:off x="1475189" y="5365758"/>
                <a:ext cx="5833814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ja-JP" b="1">
                    <a:cs typeface="Arial" charset="0"/>
                  </a:rPr>
                  <a:t>C, control IgG; V, anti-Vpr monoclonal Ab</a:t>
                </a:r>
                <a:endParaRPr lang="ja-JP" altLang="en-US" b="1">
                  <a:cs typeface="Arial" charset="0"/>
                </a:endParaRPr>
              </a:p>
            </p:txBody>
          </p:sp>
          <p:sp>
            <p:nvSpPr>
              <p:cNvPr id="10293" name="テキスト ボックス 42"/>
              <p:cNvSpPr txBox="1">
                <a:spLocks noChangeArrowheads="1"/>
              </p:cNvSpPr>
              <p:nvPr/>
            </p:nvSpPr>
            <p:spPr bwMode="auto">
              <a:xfrm>
                <a:off x="7093112" y="5359408"/>
                <a:ext cx="1871583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 dirty="0">
                    <a:cs typeface="Arial" charset="0"/>
                  </a:rPr>
                  <a:t>x10 dilution</a:t>
                </a:r>
              </a:p>
            </p:txBody>
          </p:sp>
          <p:sp>
            <p:nvSpPr>
              <p:cNvPr id="10294" name="Line 55"/>
              <p:cNvSpPr>
                <a:spLocks noChangeShapeType="1"/>
              </p:cNvSpPr>
              <p:nvPr/>
            </p:nvSpPr>
            <p:spPr bwMode="auto">
              <a:xfrm>
                <a:off x="2627665" y="2268610"/>
                <a:ext cx="223193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95" name="Line 56"/>
              <p:cNvSpPr>
                <a:spLocks noChangeShapeType="1"/>
              </p:cNvSpPr>
              <p:nvPr/>
            </p:nvSpPr>
            <p:spPr bwMode="auto">
              <a:xfrm>
                <a:off x="5004051" y="2268610"/>
                <a:ext cx="122391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49" name="テキスト ボックス 42"/>
              <p:cNvSpPr txBox="1">
                <a:spLocks noChangeArrowheads="1"/>
              </p:cNvSpPr>
              <p:nvPr/>
            </p:nvSpPr>
            <p:spPr bwMode="auto">
              <a:xfrm>
                <a:off x="395288" y="1322391"/>
                <a:ext cx="8497278" cy="369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b="1" dirty="0">
                    <a:cs typeface="Arial" charset="0"/>
                  </a:rPr>
                  <a:t>Exp-2.  The activity of </a:t>
                </a:r>
                <a:r>
                  <a:rPr lang="en-US" altLang="ja-JP" b="1" dirty="0" smtClean="0">
                    <a:cs typeface="Arial" charset="0"/>
                  </a:rPr>
                  <a:t>RTP </a:t>
                </a:r>
                <a:r>
                  <a:rPr lang="en-US" altLang="ja-JP" b="1" dirty="0">
                    <a:cs typeface="Arial" charset="0"/>
                  </a:rPr>
                  <a:t>was neutralized by anti-Vpr </a:t>
                </a:r>
                <a:r>
                  <a:rPr lang="en-US" altLang="ja-JP" b="1" dirty="0" err="1">
                    <a:cs typeface="Arial" charset="0"/>
                  </a:rPr>
                  <a:t>MoAb</a:t>
                </a:r>
                <a:r>
                  <a:rPr lang="en-US" altLang="ja-JP" b="1" dirty="0">
                    <a:cs typeface="Arial" charset="0"/>
                  </a:rPr>
                  <a:t>. </a:t>
                </a:r>
                <a:r>
                  <a:rPr lang="ja-JP" altLang="en-US" b="1" dirty="0">
                    <a:cs typeface="Arial" charset="0"/>
                  </a:rPr>
                  <a:t>　</a:t>
                </a:r>
              </a:p>
            </p:txBody>
          </p:sp>
        </p:grpSp>
      </p:grpSp>
      <p:sp>
        <p:nvSpPr>
          <p:cNvPr id="57" name="タイトル 1"/>
          <p:cNvSpPr txBox="1">
            <a:spLocks/>
          </p:cNvSpPr>
          <p:nvPr/>
        </p:nvSpPr>
        <p:spPr bwMode="auto">
          <a:xfrm>
            <a:off x="181061" y="-342093"/>
            <a:ext cx="8712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 dirty="0">
                <a:cs typeface="Arial" charset="0"/>
              </a:rPr>
              <a:t>Vpr in patients’ plasma is biologically active!</a:t>
            </a:r>
            <a:endParaRPr lang="ja-JP" altLang="en-US" sz="2800" b="1" dirty="0">
              <a:cs typeface="Arial" charset="0"/>
            </a:endParaRPr>
          </a:p>
        </p:txBody>
      </p:sp>
      <p:grpSp>
        <p:nvGrpSpPr>
          <p:cNvPr id="10296" name="Group 62"/>
          <p:cNvGrpSpPr>
            <a:grpSpLocks/>
          </p:cNvGrpSpPr>
          <p:nvPr/>
        </p:nvGrpSpPr>
        <p:grpSpPr bwMode="auto">
          <a:xfrm>
            <a:off x="2772121" y="3942859"/>
            <a:ext cx="2158908" cy="360354"/>
            <a:chOff x="1746" y="2251"/>
            <a:chExt cx="1360" cy="227"/>
          </a:xfrm>
        </p:grpSpPr>
        <p:sp>
          <p:nvSpPr>
            <p:cNvPr id="10297" name="Rectangle 58"/>
            <p:cNvSpPr>
              <a:spLocks noChangeArrowheads="1"/>
            </p:cNvSpPr>
            <p:nvPr/>
          </p:nvSpPr>
          <p:spPr bwMode="auto">
            <a:xfrm>
              <a:off x="2200" y="2251"/>
              <a:ext cx="453" cy="2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b="1">
                <a:cs typeface="Arial" charset="0"/>
              </a:endParaRPr>
            </a:p>
          </p:txBody>
        </p:sp>
        <p:sp>
          <p:nvSpPr>
            <p:cNvPr id="10298" name="Rectangle 60"/>
            <p:cNvSpPr>
              <a:spLocks noChangeArrowheads="1"/>
            </p:cNvSpPr>
            <p:nvPr/>
          </p:nvSpPr>
          <p:spPr bwMode="auto">
            <a:xfrm>
              <a:off x="2653" y="2251"/>
              <a:ext cx="453" cy="2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b="1">
                <a:cs typeface="Arial" charset="0"/>
              </a:endParaRPr>
            </a:p>
          </p:txBody>
        </p:sp>
        <p:sp>
          <p:nvSpPr>
            <p:cNvPr id="10299" name="Rectangle 61"/>
            <p:cNvSpPr>
              <a:spLocks noChangeArrowheads="1"/>
            </p:cNvSpPr>
            <p:nvPr/>
          </p:nvSpPr>
          <p:spPr bwMode="auto">
            <a:xfrm>
              <a:off x="1746" y="2251"/>
              <a:ext cx="453" cy="2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b="1">
                <a:cs typeface="Arial" charset="0"/>
              </a:endParaRPr>
            </a:p>
          </p:txBody>
        </p:sp>
      </p:grpSp>
      <p:sp>
        <p:nvSpPr>
          <p:cNvPr id="60" name="テキスト ボックス 42"/>
          <p:cNvSpPr txBox="1">
            <a:spLocks noChangeArrowheads="1"/>
          </p:cNvSpPr>
          <p:nvPr/>
        </p:nvSpPr>
        <p:spPr bwMode="auto">
          <a:xfrm>
            <a:off x="5686663" y="6354234"/>
            <a:ext cx="4232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b="1" dirty="0" smtClean="0">
                <a:cs typeface="Arial" charset="0"/>
              </a:rPr>
              <a:t>(</a:t>
            </a:r>
            <a:r>
              <a:rPr lang="en-US" altLang="ja-JP" b="1" dirty="0" err="1" smtClean="0">
                <a:cs typeface="Arial" charset="0"/>
              </a:rPr>
              <a:t>Iijima</a:t>
            </a:r>
            <a:r>
              <a:rPr lang="en-US" altLang="ja-JP" b="1" dirty="0" smtClean="0">
                <a:cs typeface="Arial" charset="0"/>
              </a:rPr>
              <a:t> K, </a:t>
            </a:r>
            <a:r>
              <a:rPr lang="en-US" altLang="ja-JP" b="1" i="1" dirty="0" err="1" smtClean="0">
                <a:cs typeface="Arial" charset="0"/>
              </a:rPr>
              <a:t>Retrovirology</a:t>
            </a:r>
            <a:r>
              <a:rPr lang="en-US" altLang="ja-JP" b="1" dirty="0" smtClean="0">
                <a:cs typeface="Arial" charset="0"/>
              </a:rPr>
              <a:t>, </a:t>
            </a:r>
            <a:r>
              <a:rPr lang="en-US" altLang="ja-JP" b="1" dirty="0" smtClean="0">
                <a:cs typeface="Arial" charset="0"/>
              </a:rPr>
              <a:t>2013)</a:t>
            </a:r>
            <a:endParaRPr lang="en-US" altLang="ja-JP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31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46664" y="1586868"/>
            <a:ext cx="910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/>
                <a:cs typeface="Arial"/>
              </a:rPr>
              <a:t>Is plasma Vpr “really” </a:t>
            </a:r>
          </a:p>
          <a:p>
            <a:pPr algn="ctr"/>
            <a:r>
              <a:rPr lang="en-US" altLang="ja-JP" sz="2800" b="1" dirty="0" smtClean="0">
                <a:latin typeface="Arial"/>
                <a:cs typeface="Arial"/>
              </a:rPr>
              <a:t>a candidate </a:t>
            </a:r>
            <a:r>
              <a:rPr lang="en-US" altLang="ja-JP" sz="2800" b="1" dirty="0">
                <a:latin typeface="Arial"/>
                <a:cs typeface="Arial"/>
              </a:rPr>
              <a:t>factor </a:t>
            </a:r>
            <a:r>
              <a:rPr lang="en-US" altLang="ja-JP" sz="2800" b="1" dirty="0" smtClean="0">
                <a:latin typeface="Arial"/>
                <a:cs typeface="Arial"/>
              </a:rPr>
              <a:t>related to malignancy</a:t>
            </a:r>
            <a:r>
              <a:rPr kumimoji="1" lang="en-US" altLang="ja-JP" sz="2800" b="1" dirty="0" smtClean="0">
                <a:latin typeface="Arial"/>
                <a:cs typeface="Arial"/>
              </a:rPr>
              <a:t>?</a:t>
            </a:r>
            <a:endParaRPr kumimoji="1" lang="ja-JP" altLang="en-US" sz="2800" b="1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96070" y="447468"/>
            <a:ext cx="494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Arial"/>
                <a:cs typeface="Arial"/>
              </a:rPr>
              <a:t>Current Question</a:t>
            </a:r>
            <a:endParaRPr kumimoji="1" lang="ja-JP" altLang="en-US" sz="3600" b="1" dirty="0">
              <a:latin typeface="Arial"/>
              <a:cs typeface="Arial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651859" y="3696950"/>
            <a:ext cx="9067871" cy="1206049"/>
            <a:chOff x="651859" y="3696950"/>
            <a:chExt cx="9067871" cy="1206049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651859" y="3696950"/>
              <a:ext cx="6663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latin typeface="Arial"/>
                  <a:cs typeface="Arial"/>
                </a:rPr>
                <a:t>1. Monitoring plasma Vpr</a:t>
              </a:r>
              <a:r>
                <a:rPr lang="en-US" altLang="ja-JP" sz="2800" b="1" dirty="0" smtClean="0">
                  <a:latin typeface="Arial"/>
                  <a:cs typeface="Arial"/>
                </a:rPr>
                <a:t>.</a:t>
              </a:r>
              <a:endParaRPr kumimoji="1" lang="ja-JP" altLang="en-US" sz="2800" b="1" dirty="0">
                <a:latin typeface="Arial"/>
                <a:cs typeface="Arial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68770" y="4379779"/>
              <a:ext cx="905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>
                  <a:latin typeface="Arial"/>
                  <a:cs typeface="Arial"/>
                </a:rPr>
                <a:t>2</a:t>
              </a:r>
              <a:r>
                <a:rPr kumimoji="1" lang="en-US" altLang="ja-JP" sz="2800" b="1" dirty="0" smtClean="0">
                  <a:latin typeface="Arial"/>
                  <a:cs typeface="Arial"/>
                </a:rPr>
                <a:t>. </a:t>
              </a:r>
              <a:r>
                <a:rPr lang="en-US" altLang="ja-JP" sz="2800" b="1" dirty="0" smtClean="0">
                  <a:latin typeface="Arial"/>
                  <a:cs typeface="Arial"/>
                </a:rPr>
                <a:t>Correlation of Vpr titer and DNA methylation.</a:t>
              </a:r>
              <a:endParaRPr kumimoji="1" lang="ja-JP" altLang="en-US" sz="28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51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812800" y="419338"/>
            <a:ext cx="3195461" cy="4306138"/>
            <a:chOff x="711200" y="1624854"/>
            <a:chExt cx="3820956" cy="3371550"/>
          </a:xfrm>
        </p:grpSpPr>
        <p:grpSp>
          <p:nvGrpSpPr>
            <p:cNvPr id="34" name="図形グループ 2"/>
            <p:cNvGrpSpPr/>
            <p:nvPr/>
          </p:nvGrpSpPr>
          <p:grpSpPr>
            <a:xfrm>
              <a:off x="820768" y="1624854"/>
              <a:ext cx="3711388" cy="3371550"/>
              <a:chOff x="762000" y="3048000"/>
              <a:chExt cx="2057400" cy="1600200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914400" y="3124200"/>
                <a:ext cx="1676400" cy="15240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*</a:t>
                </a:r>
                <a:endParaRPr lang="ja-JP" altLang="en-US" dirty="0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762000" y="3048000"/>
                <a:ext cx="2057400" cy="60960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cxnSp>
          <p:nvCxnSpPr>
            <p:cNvPr id="35" name="直線コネクタ 34"/>
            <p:cNvCxnSpPr/>
            <p:nvPr/>
          </p:nvCxnSpPr>
          <p:spPr>
            <a:xfrm>
              <a:off x="711200" y="2921604"/>
              <a:ext cx="384486" cy="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4119780" y="2921604"/>
              <a:ext cx="412376" cy="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30"/>
          <p:cNvGrpSpPr/>
          <p:nvPr/>
        </p:nvGrpSpPr>
        <p:grpSpPr>
          <a:xfrm>
            <a:off x="1608287" y="4218049"/>
            <a:ext cx="538013" cy="488860"/>
            <a:chOff x="1469865" y="5715000"/>
            <a:chExt cx="476033" cy="533400"/>
          </a:xfrm>
        </p:grpSpPr>
        <p:grpSp>
          <p:nvGrpSpPr>
            <p:cNvPr id="27" name="図形グループ 9"/>
            <p:cNvGrpSpPr/>
            <p:nvPr/>
          </p:nvGrpSpPr>
          <p:grpSpPr>
            <a:xfrm>
              <a:off x="1676400" y="5867400"/>
              <a:ext cx="76200" cy="381000"/>
              <a:chOff x="1676400" y="5715000"/>
              <a:chExt cx="76200" cy="457200"/>
            </a:xfrm>
          </p:grpSpPr>
          <p:cxnSp>
            <p:nvCxnSpPr>
              <p:cNvPr id="32" name="直線コネクタ 31"/>
              <p:cNvCxnSpPr/>
              <p:nvPr/>
            </p:nvCxnSpPr>
            <p:spPr>
              <a:xfrm flipV="1">
                <a:off x="1676400" y="5715000"/>
                <a:ext cx="0" cy="4572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1752600" y="5715000"/>
                <a:ext cx="0" cy="4572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直線コネクタ 27"/>
            <p:cNvCxnSpPr/>
            <p:nvPr/>
          </p:nvCxnSpPr>
          <p:spPr>
            <a:xfrm flipV="1">
              <a:off x="1752600" y="5715000"/>
              <a:ext cx="152400" cy="1524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1793498" y="5755866"/>
              <a:ext cx="152400" cy="1524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 flipV="1">
              <a:off x="1469865" y="5761704"/>
              <a:ext cx="152400" cy="1524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 flipV="1">
              <a:off x="1524000" y="5715000"/>
              <a:ext cx="152400" cy="1524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ブローチ 14"/>
          <p:cNvSpPr/>
          <p:nvPr/>
        </p:nvSpPr>
        <p:spPr>
          <a:xfrm>
            <a:off x="2605030" y="3377866"/>
            <a:ext cx="132773" cy="155693"/>
          </a:xfrm>
          <a:prstGeom prst="plaqu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1155700" y="3015025"/>
            <a:ext cx="2507691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/>
          <p:nvPr/>
        </p:nvSpPr>
        <p:spPr>
          <a:xfrm>
            <a:off x="379408" y="4867775"/>
            <a:ext cx="49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/>
                <a:cs typeface="Arial"/>
              </a:rPr>
              <a:t>Capture: </a:t>
            </a:r>
            <a:r>
              <a:rPr lang="en-US" altLang="ja-JP" b="1" dirty="0" smtClean="0">
                <a:latin typeface="Arial"/>
                <a:cs typeface="Arial"/>
              </a:rPr>
              <a:t>polyclonal peptide antibody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59476" y="3688151"/>
            <a:ext cx="58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Arial"/>
                <a:ea typeface="Arial Unicode MS" panose="020B0604020202020204" pitchFamily="50" charset="-128"/>
                <a:cs typeface="Arial"/>
              </a:rPr>
              <a:t>Vpr</a:t>
            </a:r>
            <a:endParaRPr lang="ja-JP" altLang="en-US" b="1" dirty="0">
              <a:solidFill>
                <a:srgbClr val="0000FF"/>
              </a:solidFill>
              <a:latin typeface="Arial"/>
              <a:ea typeface="Arial Unicode MS" panose="020B0604020202020204" pitchFamily="50" charset="-128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94533" y="3035865"/>
            <a:ext cx="1194258" cy="392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His-tag</a:t>
            </a:r>
            <a:endParaRPr lang="ja-JP" altLang="en-US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379408" y="5257247"/>
            <a:ext cx="669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800000"/>
                </a:solidFill>
                <a:latin typeface="Arial"/>
                <a:cs typeface="Arial"/>
              </a:rPr>
              <a:t>Detector</a:t>
            </a:r>
            <a:r>
              <a:rPr lang="en-US" altLang="ja-JP" b="1" dirty="0" smtClean="0">
                <a:latin typeface="Arial"/>
                <a:cs typeface="Arial"/>
              </a:rPr>
              <a:t>: recombinant chick-</a:t>
            </a:r>
          </a:p>
          <a:p>
            <a:r>
              <a:rPr lang="en-US" altLang="ja-JP" b="1" dirty="0">
                <a:latin typeface="Arial"/>
                <a:cs typeface="Arial"/>
              </a:rPr>
              <a:t> </a:t>
            </a:r>
            <a:r>
              <a:rPr lang="en-US" altLang="ja-JP" b="1" dirty="0" smtClean="0">
                <a:latin typeface="Arial"/>
                <a:cs typeface="Arial"/>
              </a:rPr>
              <a:t>                       derived </a:t>
            </a:r>
            <a:r>
              <a:rPr lang="en-US" altLang="ja-JP" b="1" dirty="0" err="1" smtClean="0">
                <a:latin typeface="Arial"/>
                <a:cs typeface="Arial"/>
              </a:rPr>
              <a:t>MoAb</a:t>
            </a:r>
            <a:r>
              <a:rPr lang="en-US" altLang="ja-JP" b="1" dirty="0" smtClean="0">
                <a:latin typeface="Arial"/>
                <a:cs typeface="Arial"/>
              </a:rPr>
              <a:t> (B34)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" name="爆発 2 1"/>
          <p:cNvSpPr/>
          <p:nvPr/>
        </p:nvSpPr>
        <p:spPr>
          <a:xfrm>
            <a:off x="1955590" y="3909990"/>
            <a:ext cx="417876" cy="287362"/>
          </a:xfrm>
          <a:prstGeom prst="irregularSeal2">
            <a:avLst/>
          </a:prstGeom>
          <a:solidFill>
            <a:srgbClr val="00009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図形グループ 30"/>
          <p:cNvGrpSpPr/>
          <p:nvPr/>
        </p:nvGrpSpPr>
        <p:grpSpPr>
          <a:xfrm rot="14483660">
            <a:off x="2173667" y="3429577"/>
            <a:ext cx="538013" cy="488860"/>
            <a:chOff x="1469865" y="5715000"/>
            <a:chExt cx="476033" cy="533400"/>
          </a:xfrm>
        </p:grpSpPr>
        <p:grpSp>
          <p:nvGrpSpPr>
            <p:cNvPr id="42" name="図形グループ 9"/>
            <p:cNvGrpSpPr/>
            <p:nvPr/>
          </p:nvGrpSpPr>
          <p:grpSpPr>
            <a:xfrm>
              <a:off x="1676400" y="5867400"/>
              <a:ext cx="76200" cy="381000"/>
              <a:chOff x="1676400" y="5715000"/>
              <a:chExt cx="76200" cy="457200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V="1">
                <a:off x="1676400" y="5715000"/>
                <a:ext cx="0" cy="457200"/>
              </a:xfrm>
              <a:prstGeom prst="line">
                <a:avLst/>
              </a:prstGeom>
              <a:ln w="28575" cmpd="sng">
                <a:solidFill>
                  <a:srgbClr val="8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V="1">
                <a:off x="1752600" y="5715000"/>
                <a:ext cx="0" cy="457200"/>
              </a:xfrm>
              <a:prstGeom prst="line">
                <a:avLst/>
              </a:prstGeom>
              <a:ln w="28575" cmpd="sng">
                <a:solidFill>
                  <a:srgbClr val="8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線コネクタ 42"/>
            <p:cNvCxnSpPr/>
            <p:nvPr/>
          </p:nvCxnSpPr>
          <p:spPr>
            <a:xfrm flipV="1">
              <a:off x="1752600" y="5715000"/>
              <a:ext cx="152400" cy="152400"/>
            </a:xfrm>
            <a:prstGeom prst="line">
              <a:avLst/>
            </a:pr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1793498" y="5755866"/>
              <a:ext cx="152400" cy="152400"/>
            </a:xfrm>
            <a:prstGeom prst="line">
              <a:avLst/>
            </a:pr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 flipV="1">
              <a:off x="1469865" y="5761704"/>
              <a:ext cx="152400" cy="152400"/>
            </a:xfrm>
            <a:prstGeom prst="line">
              <a:avLst/>
            </a:pr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 flipV="1">
              <a:off x="1524000" y="5715000"/>
              <a:ext cx="152400" cy="152400"/>
            </a:xfrm>
            <a:prstGeom prst="line">
              <a:avLst/>
            </a:pr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ブローチ 48"/>
          <p:cNvSpPr/>
          <p:nvPr/>
        </p:nvSpPr>
        <p:spPr>
          <a:xfrm>
            <a:off x="2681230" y="3479466"/>
            <a:ext cx="132773" cy="155693"/>
          </a:xfrm>
          <a:prstGeom prst="plaqu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8419" y="33428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cap="none" spc="20" baseline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pPr>
            <a:r>
              <a:rPr lang="en-US" altLang="ja-JP" sz="3200" b="1" dirty="0" smtClean="0">
                <a:latin typeface="Arial"/>
                <a:ea typeface="Arial Unicode MS" panose="020B0604020202020204" pitchFamily="50" charset="-128"/>
                <a:cs typeface="Arial"/>
              </a:rPr>
              <a:t>Newly developed ELISA system can </a:t>
            </a:r>
          </a:p>
          <a:p>
            <a:pPr algn="ctr">
              <a:defRPr sz="1600" b="1" i="0" u="none" strike="noStrike" kern="1200" cap="none" spc="20" baseline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pPr>
            <a:r>
              <a:rPr lang="en-US" altLang="ja-JP" sz="3200" b="1" dirty="0" smtClean="0">
                <a:latin typeface="Arial"/>
                <a:ea typeface="Arial Unicode MS" panose="020B0604020202020204" pitchFamily="50" charset="-128"/>
                <a:cs typeface="Arial"/>
              </a:rPr>
              <a:t>monitor plasma Vpr</a:t>
            </a:r>
            <a:endParaRPr lang="ja-JP" altLang="ja-JP" sz="3200" b="1" dirty="0">
              <a:latin typeface="Arial"/>
              <a:ea typeface="Arial Unicode MS" panose="020B0604020202020204" pitchFamily="50" charset="-128"/>
              <a:cs typeface="Arial"/>
            </a:endParaRPr>
          </a:p>
        </p:txBody>
      </p:sp>
      <p:grpSp>
        <p:nvGrpSpPr>
          <p:cNvPr id="58" name="図形グループ 57"/>
          <p:cNvGrpSpPr/>
          <p:nvPr/>
        </p:nvGrpSpPr>
        <p:grpSpPr>
          <a:xfrm>
            <a:off x="4584700" y="1531134"/>
            <a:ext cx="4229100" cy="4509837"/>
            <a:chOff x="4584700" y="2017962"/>
            <a:chExt cx="4229100" cy="4509837"/>
          </a:xfrm>
        </p:grpSpPr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5034051"/>
                </p:ext>
              </p:extLst>
            </p:nvPr>
          </p:nvGraphicFramePr>
          <p:xfrm>
            <a:off x="4685819" y="2124428"/>
            <a:ext cx="4127981" cy="41129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r:id="rId3" imgW="4076640" imgH="3046680" progId="">
                    <p:embed/>
                  </p:oleObj>
                </mc:Choice>
                <mc:Fallback>
                  <p:oleObj r:id="rId3" imgW="4076640" imgH="304668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85819" y="2124428"/>
                          <a:ext cx="4127981" cy="41129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正方形/長方形 53"/>
            <p:cNvSpPr/>
            <p:nvPr/>
          </p:nvSpPr>
          <p:spPr>
            <a:xfrm>
              <a:off x="4584700" y="2017962"/>
              <a:ext cx="4229100" cy="560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156200" y="5392396"/>
              <a:ext cx="3352800" cy="1135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16/40</a:t>
              </a:r>
              <a:endParaRPr kumimoji="1" lang="ja-JP" altLang="en-US" dirty="0"/>
            </a:p>
          </p:txBody>
        </p:sp>
        <p:sp>
          <p:nvSpPr>
            <p:cNvPr id="56" name="TextBox 11"/>
            <p:cNvSpPr txBox="1"/>
            <p:nvPr/>
          </p:nvSpPr>
          <p:spPr>
            <a:xfrm>
              <a:off x="5415489" y="5343509"/>
              <a:ext cx="1290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Healthy</a:t>
              </a:r>
              <a:endParaRPr lang="en-US" b="1" dirty="0">
                <a:latin typeface="Arial"/>
                <a:cs typeface="Arial"/>
              </a:endParaRPr>
            </a:p>
          </p:txBody>
        </p:sp>
        <p:sp>
          <p:nvSpPr>
            <p:cNvPr id="57" name="TextBox 11"/>
            <p:cNvSpPr txBox="1"/>
            <p:nvPr/>
          </p:nvSpPr>
          <p:spPr>
            <a:xfrm>
              <a:off x="6858000" y="5343509"/>
              <a:ext cx="1290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Patients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6659610" y="5216602"/>
            <a:ext cx="1600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cap="none" spc="20" baseline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pPr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"/>
              </a:rPr>
              <a:t>16</a:t>
            </a:r>
            <a:r>
              <a:rPr lang="en-US" altLang="ja-JP" sz="2000" b="1" dirty="0" smtClean="0">
                <a:latin typeface="Arial"/>
                <a:ea typeface="Arial Unicode MS" panose="020B0604020202020204" pitchFamily="50" charset="-128"/>
                <a:cs typeface="Arial"/>
              </a:rPr>
              <a:t>/40</a:t>
            </a:r>
          </a:p>
          <a:p>
            <a:pPr algn="ctr">
              <a:defRPr sz="1600" b="1" i="0" u="none" strike="noStrike" kern="1200" cap="none" spc="20" baseline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pPr>
            <a:r>
              <a:rPr lang="en-US" altLang="ja-JP" sz="2000" b="1" dirty="0" smtClean="0">
                <a:latin typeface="Arial"/>
                <a:ea typeface="Arial Unicode MS" panose="020B0604020202020204" pitchFamily="50" charset="-128"/>
                <a:cs typeface="Arial"/>
              </a:rPr>
              <a:t>(&gt;40%)</a:t>
            </a:r>
            <a:endParaRPr lang="ja-JP" altLang="ja-JP" sz="2000" b="1" dirty="0">
              <a:latin typeface="Arial"/>
              <a:ea typeface="Arial Unicode MS" panose="020B0604020202020204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76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51566" y="440264"/>
            <a:ext cx="50207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b="1" dirty="0" smtClean="0">
                <a:latin typeface="Helvetica" charset="0"/>
                <a:ea typeface="ヒラギノ丸ゴ Pro W4" charset="0"/>
                <a:cs typeface="ヒラギノ丸ゴ Pro W4" charset="0"/>
              </a:rPr>
              <a:t>Summary</a:t>
            </a:r>
            <a:endParaRPr lang="en-US" altLang="ja-JP" sz="3200" b="1" dirty="0">
              <a:ea typeface="ヒラギノ丸ゴ Pro W4" charset="0"/>
              <a:cs typeface="ヒラギノ丸ゴ Pro W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0140" y="1461209"/>
            <a:ext cx="9025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altLang="ja-JP" sz="2000" b="1" dirty="0" smtClean="0">
                <a:latin typeface="Helvetica" charset="0"/>
                <a:ea typeface="ＭＳ 明朝" charset="0"/>
                <a:cs typeface="ＭＳ 明朝" charset="0"/>
              </a:rPr>
              <a:t>1. HIV-associated lymphomas are different from non-HIV lymphomas.</a:t>
            </a:r>
            <a:endParaRPr lang="en-US" altLang="ja-JP" sz="2000" b="1" dirty="0">
              <a:latin typeface="Helvetica" charset="0"/>
              <a:ea typeface="ＭＳ 明朝" charset="0"/>
              <a:cs typeface="ＭＳ 明朝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20140" y="2249084"/>
            <a:ext cx="9618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altLang="ja-JP" sz="2000" b="1" dirty="0" smtClean="0">
                <a:latin typeface="Helvetica" charset="0"/>
                <a:ea typeface="ＭＳ 明朝" charset="0"/>
                <a:cs typeface="ＭＳ 明朝" charset="0"/>
              </a:rPr>
              <a:t>2. HIV has Vpr that induces genomic instability.</a:t>
            </a:r>
            <a:endParaRPr lang="en-US" altLang="ja-JP" sz="2000" b="1" dirty="0">
              <a:latin typeface="Helvetica" charset="0"/>
              <a:ea typeface="ＭＳ 明朝" charset="0"/>
              <a:cs typeface="ＭＳ 明朝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20140" y="3036959"/>
            <a:ext cx="9330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altLang="ja-JP" sz="2000" b="1" dirty="0">
                <a:latin typeface="Helvetica" charset="0"/>
                <a:ea typeface="ＭＳ 明朝" charset="0"/>
                <a:cs typeface="ＭＳ 明朝" charset="0"/>
              </a:rPr>
              <a:t>3</a:t>
            </a:r>
            <a:r>
              <a:rPr lang="en-US" altLang="ja-JP" sz="2000" b="1" dirty="0" smtClean="0">
                <a:latin typeface="Helvetica" charset="0"/>
                <a:ea typeface="ＭＳ 明朝" charset="0"/>
                <a:cs typeface="ＭＳ 明朝" charset="0"/>
              </a:rPr>
              <a:t>. Plasma Vpr is detectable in more than 40% of the patients. </a:t>
            </a:r>
            <a:endParaRPr lang="en-US" altLang="ja-JP" sz="2000" b="1" dirty="0">
              <a:latin typeface="Helvetica" charset="0"/>
              <a:ea typeface="ＭＳ 明朝" charset="0"/>
              <a:cs typeface="ＭＳ 明朝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20140" y="3824834"/>
            <a:ext cx="9330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altLang="ja-JP" sz="2000" b="1" dirty="0" smtClean="0">
                <a:latin typeface="Helvetica" charset="0"/>
                <a:ea typeface="ＭＳ 明朝" charset="0"/>
                <a:cs typeface="ＭＳ 明朝" charset="0"/>
              </a:rPr>
              <a:t>4. Next issue is to compare plasma Vpr and DNA methylation pattern. </a:t>
            </a:r>
            <a:endParaRPr lang="en-US" altLang="ja-JP" sz="2000" b="1" dirty="0">
              <a:latin typeface="Helvetica" charset="0"/>
              <a:ea typeface="ＭＳ 明朝" charset="0"/>
              <a:cs typeface="ＭＳ 明朝" charset="0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812802" y="5544592"/>
            <a:ext cx="7691854" cy="461665"/>
            <a:chOff x="1032931" y="5544592"/>
            <a:chExt cx="7691854" cy="461665"/>
          </a:xfrm>
        </p:grpSpPr>
        <p:sp>
          <p:nvSpPr>
            <p:cNvPr id="21" name="Line 2"/>
            <p:cNvSpPr>
              <a:spLocks noChangeShapeType="1"/>
            </p:cNvSpPr>
            <p:nvPr/>
          </p:nvSpPr>
          <p:spPr bwMode="auto">
            <a:xfrm>
              <a:off x="1032931" y="5809291"/>
              <a:ext cx="12785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b="1" dirty="0">
                <a:latin typeface="Helvetica"/>
                <a:cs typeface="Helvetica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321469" y="5544592"/>
              <a:ext cx="6403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cs typeface="Arial"/>
                </a:rPr>
                <a:t>better</a:t>
              </a:r>
              <a:r>
                <a:rPr kumimoji="1" lang="en-US" altLang="ja-JP" sz="2400" b="1" dirty="0" smtClean="0">
                  <a:latin typeface="Arial"/>
                  <a:cs typeface="Arial"/>
                </a:rPr>
                <a:t> prognosis and QOL of the patients</a:t>
              </a:r>
              <a:endParaRPr kumimoji="1" lang="ja-JP" altLang="en-US" sz="2400" b="1" dirty="0">
                <a:latin typeface="Arial"/>
                <a:cs typeface="Arial"/>
              </a:endParaRP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20140" y="4612709"/>
            <a:ext cx="9330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altLang="ja-JP" sz="2000" b="1" dirty="0">
                <a:latin typeface="Helvetica" charset="0"/>
                <a:ea typeface="ＭＳ 明朝" charset="0"/>
                <a:cs typeface="ＭＳ 明朝" charset="0"/>
              </a:rPr>
              <a:t>5</a:t>
            </a:r>
            <a:r>
              <a:rPr lang="en-US" altLang="ja-JP" sz="2000" b="1" dirty="0" smtClean="0">
                <a:latin typeface="Helvetica" charset="0"/>
                <a:ea typeface="ＭＳ 明朝" charset="0"/>
                <a:cs typeface="ＭＳ 明朝" charset="0"/>
              </a:rPr>
              <a:t>. We can use a humanized recombinant monoclonal </a:t>
            </a:r>
            <a:r>
              <a:rPr lang="en-US" altLang="ja-JP" sz="2000" b="1" dirty="0" err="1" smtClean="0">
                <a:latin typeface="Helvetica" charset="0"/>
                <a:ea typeface="ＭＳ 明朝" charset="0"/>
                <a:cs typeface="ＭＳ 明朝" charset="0"/>
              </a:rPr>
              <a:t>Ab</a:t>
            </a:r>
            <a:r>
              <a:rPr lang="en-US" altLang="ja-JP" sz="2000" b="1" dirty="0" smtClean="0">
                <a:latin typeface="Helvetica" charset="0"/>
                <a:ea typeface="ＭＳ 明朝" charset="0"/>
                <a:cs typeface="ＭＳ 明朝" charset="0"/>
              </a:rPr>
              <a:t> to Vpr.</a:t>
            </a:r>
            <a:endParaRPr lang="en-US" altLang="ja-JP" sz="2000" b="1" dirty="0">
              <a:latin typeface="Helvetica" charset="0"/>
              <a:ea typeface="ＭＳ 明朝" charset="0"/>
              <a:cs typeface="ＭＳ 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1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19400" y="133672"/>
            <a:ext cx="31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Arial"/>
                <a:cs typeface="Arial"/>
              </a:rPr>
              <a:t>Collaborators</a:t>
            </a:r>
            <a:endParaRPr kumimoji="1" lang="ja-JP" altLang="en-US" sz="3600" b="1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2932" y="1937400"/>
            <a:ext cx="3961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Dept. of Intractable Diseases</a:t>
            </a:r>
            <a:endParaRPr lang="en-US" altLang="ja-JP" sz="2000" b="1" dirty="0">
              <a:latin typeface="Arial"/>
              <a:ea typeface="+mj-ea"/>
              <a:cs typeface="Arial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Akihito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Matsunaga</a:t>
            </a:r>
            <a:r>
              <a:rPr lang="en-US" altLang="ja-JP" sz="2000" b="1" dirty="0" smtClean="0">
                <a:latin typeface="Arial"/>
                <a:ea typeface="+mj-ea"/>
                <a:cs typeface="Arial"/>
              </a:rPr>
              <a:t>, </a:t>
            </a:r>
            <a:r>
              <a:rPr kumimoji="1" lang="en-US" altLang="ja-JP" sz="2000" b="1" dirty="0" smtClean="0">
                <a:latin typeface="Arial"/>
                <a:ea typeface="+mj-ea"/>
                <a:cs typeface="Arial"/>
              </a:rPr>
              <a:t>Masao Oka</a:t>
            </a:r>
          </a:p>
          <a:p>
            <a:r>
              <a:rPr lang="en-US" altLang="ja-JP" sz="2000" b="1" dirty="0" smtClean="0">
                <a:latin typeface="Arial"/>
                <a:cs typeface="Arial"/>
              </a:rPr>
              <a:t>Kenta </a:t>
            </a:r>
            <a:r>
              <a:rPr lang="en-US" altLang="ja-JP" sz="2000" b="1" dirty="0" err="1" smtClean="0">
                <a:latin typeface="Arial"/>
                <a:cs typeface="Arial"/>
              </a:rPr>
              <a:t>Iijima</a:t>
            </a:r>
            <a:r>
              <a:rPr lang="en-US" altLang="ja-JP" sz="2000" b="1" dirty="0" smtClean="0">
                <a:latin typeface="Arial"/>
                <a:cs typeface="Arial"/>
              </a:rPr>
              <a:t>, Mari </a:t>
            </a:r>
            <a:r>
              <a:rPr lang="en-US" altLang="ja-JP" sz="2000" b="1" dirty="0">
                <a:latin typeface="Arial"/>
                <a:cs typeface="Arial"/>
              </a:rPr>
              <a:t>Shimura</a:t>
            </a:r>
            <a:endParaRPr kumimoji="1" lang="ja-JP" altLang="en-US" sz="2000" b="1" dirty="0">
              <a:solidFill>
                <a:srgbClr val="FF56F4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2932" y="3114215"/>
            <a:ext cx="419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Div. </a:t>
            </a:r>
            <a:r>
              <a:rPr lang="en-US" altLang="ja-JP" sz="2000" b="1" dirty="0">
                <a:latin typeface="Arial"/>
                <a:ea typeface="+mj-ea"/>
                <a:cs typeface="Arial"/>
              </a:rPr>
              <a:t>o</a:t>
            </a:r>
            <a:r>
              <a:rPr lang="en-US" altLang="ja-JP" sz="2000" b="1" dirty="0" smtClean="0">
                <a:latin typeface="Arial"/>
                <a:ea typeface="+mj-ea"/>
                <a:cs typeface="Arial"/>
              </a:rPr>
              <a:t>f Hematology, Internal Med.</a:t>
            </a:r>
          </a:p>
          <a:p>
            <a:r>
              <a:rPr lang="en-US" altLang="ja-JP" sz="2000" b="1" dirty="0" err="1" smtClean="0">
                <a:latin typeface="Arial"/>
                <a:ea typeface="+mj-ea"/>
                <a:cs typeface="Arial"/>
              </a:rPr>
              <a:t>Shotaro</a:t>
            </a:r>
            <a:r>
              <a:rPr lang="en-US" altLang="ja-JP" sz="2000" b="1" dirty="0" smtClean="0">
                <a:latin typeface="Arial"/>
                <a:ea typeface="+mj-ea"/>
                <a:cs typeface="Arial"/>
              </a:rPr>
              <a:t> Hagiwara</a:t>
            </a:r>
            <a:endParaRPr kumimoji="1" lang="ja-JP" altLang="en-US" sz="2000" b="1" dirty="0">
              <a:latin typeface="Arial"/>
              <a:ea typeface="+mj-ea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2932" y="5730261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Dept. of </a:t>
            </a:r>
            <a:r>
              <a:rPr lang="en-US" altLang="ja-JP" sz="2000" b="1" dirty="0" err="1" smtClean="0">
                <a:latin typeface="Arial"/>
                <a:ea typeface="+mj-ea"/>
                <a:cs typeface="Arial"/>
              </a:rPr>
              <a:t>Clin</a:t>
            </a:r>
            <a:r>
              <a:rPr lang="en-US" altLang="ja-JP" sz="2000" b="1" dirty="0" smtClean="0">
                <a:latin typeface="Arial"/>
                <a:ea typeface="+mj-ea"/>
                <a:cs typeface="Arial"/>
              </a:rPr>
              <a:t>. Res. and Info.</a:t>
            </a:r>
          </a:p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Noriko Tanaka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2932" y="4858245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Dept. of Pathology</a:t>
            </a:r>
            <a:endParaRPr kumimoji="1" lang="en-US" altLang="ja-JP" sz="2000" b="1" dirty="0" smtClean="0">
              <a:latin typeface="Arial"/>
              <a:ea typeface="+mj-ea"/>
              <a:cs typeface="Arial"/>
            </a:endParaRPr>
          </a:p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Makoto Mochizuki</a:t>
            </a:r>
            <a:endParaRPr kumimoji="1" lang="ja-JP" altLang="en-US" sz="2000" b="1" dirty="0">
              <a:latin typeface="Arial"/>
              <a:ea typeface="+mj-ea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7872" y="1070870"/>
            <a:ext cx="4197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National Center for Global </a:t>
            </a:r>
          </a:p>
          <a:p>
            <a:r>
              <a:rPr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  Health and Medicine</a:t>
            </a:r>
            <a:r>
              <a:rPr kumimoji="1"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 (NCGM</a:t>
            </a:r>
            <a:r>
              <a:rPr kumimoji="1" lang="en-US" altLang="ja-JP" sz="2200" b="1" u="sng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)</a:t>
            </a:r>
            <a:endParaRPr kumimoji="1" lang="ja-JP" altLang="en-US" sz="2200" b="1" u="sng" dirty="0">
              <a:solidFill>
                <a:srgbClr val="00009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31729" y="2151233"/>
            <a:ext cx="2560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Dept. of Pathology</a:t>
            </a:r>
            <a:endParaRPr kumimoji="1" lang="en-US" altLang="ja-JP" sz="2000" b="1" dirty="0" smtClean="0">
              <a:latin typeface="Arial"/>
              <a:ea typeface="+mj-ea"/>
              <a:cs typeface="Arial"/>
            </a:endParaRPr>
          </a:p>
          <a:p>
            <a:r>
              <a:rPr lang="en-US" altLang="ja-JP" sz="2000" b="1" dirty="0" err="1" smtClean="0">
                <a:latin typeface="Arial"/>
                <a:ea typeface="+mj-ea"/>
                <a:cs typeface="Arial"/>
              </a:rPr>
              <a:t>Tsunekazu</a:t>
            </a:r>
            <a:r>
              <a:rPr lang="en-US" altLang="ja-JP" sz="2000" b="1" dirty="0" smtClean="0">
                <a:latin typeface="Arial"/>
                <a:ea typeface="+mj-ea"/>
                <a:cs typeface="Arial"/>
              </a:rPr>
              <a:t> </a:t>
            </a:r>
            <a:r>
              <a:rPr lang="en-US" altLang="ja-JP" sz="2000" b="1" dirty="0" err="1" smtClean="0">
                <a:latin typeface="Arial"/>
                <a:ea typeface="+mj-ea"/>
                <a:cs typeface="Arial"/>
              </a:rPr>
              <a:t>Hishima</a:t>
            </a:r>
            <a:endParaRPr kumimoji="1" lang="ja-JP" altLang="en-US" sz="2000" b="1" dirty="0">
              <a:latin typeface="Arial"/>
              <a:ea typeface="+mj-ea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83961" y="1045470"/>
            <a:ext cx="45904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Tokyo Metropolitan Cancer </a:t>
            </a:r>
          </a:p>
          <a:p>
            <a:r>
              <a:rPr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    and Infectious Disease Center,</a:t>
            </a:r>
          </a:p>
          <a:p>
            <a:r>
              <a:rPr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altLang="ja-JP" sz="2200" b="1" dirty="0" err="1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Komagome</a:t>
            </a:r>
            <a:r>
              <a:rPr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 Hospital   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83961" y="3079186"/>
            <a:ext cx="3361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The University of Tokyo</a:t>
            </a:r>
            <a:endParaRPr kumimoji="1" lang="ja-JP" altLang="en-US" sz="2200" b="1" dirty="0">
              <a:solidFill>
                <a:srgbClr val="00009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31729" y="3547999"/>
            <a:ext cx="3234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Dept. of Human Genetics</a:t>
            </a:r>
            <a:endParaRPr lang="en-US" altLang="ja-JP" sz="2000" b="1" dirty="0">
              <a:latin typeface="Arial"/>
              <a:ea typeface="+mj-ea"/>
              <a:cs typeface="Arial"/>
            </a:endParaRPr>
          </a:p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Maria Yamasaki</a:t>
            </a:r>
            <a:endParaRPr lang="ja-JP" altLang="en-US" sz="2000" b="1" dirty="0">
              <a:latin typeface="Arial"/>
              <a:ea typeface="+mj-ea"/>
              <a:cs typeface="Arial"/>
            </a:endParaRPr>
          </a:p>
          <a:p>
            <a:endParaRPr kumimoji="1" lang="ja-JP" altLang="en-US" sz="2000" b="1" dirty="0">
              <a:latin typeface="Arial"/>
              <a:ea typeface="+mj-ea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31729" y="4237238"/>
            <a:ext cx="366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Grad. School of Frontier Sci.</a:t>
            </a:r>
          </a:p>
          <a:p>
            <a:r>
              <a:rPr kumimoji="1" lang="en-US" altLang="ja-JP" sz="2000" b="1" dirty="0" err="1" smtClean="0">
                <a:latin typeface="Arial"/>
                <a:ea typeface="+mj-ea"/>
                <a:cs typeface="Arial"/>
              </a:rPr>
              <a:t>Lui</a:t>
            </a:r>
            <a:r>
              <a:rPr kumimoji="1" lang="en-US" altLang="ja-JP" sz="2000" b="1" dirty="0" smtClean="0">
                <a:latin typeface="Arial"/>
                <a:ea typeface="+mj-ea"/>
                <a:cs typeface="Arial"/>
              </a:rPr>
              <a:t> Yoshida</a:t>
            </a:r>
            <a:endParaRPr kumimoji="1" lang="ja-JP" altLang="en-US" sz="2000" b="1" dirty="0">
              <a:latin typeface="Arial"/>
              <a:ea typeface="+mj-ea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2932" y="3986230"/>
            <a:ext cx="367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/>
                <a:cs typeface="Arial"/>
              </a:rPr>
              <a:t>AIDS Clinical </a:t>
            </a:r>
            <a:r>
              <a:rPr lang="en-US" altLang="ja-JP" sz="2000" b="1" dirty="0" err="1" smtClean="0">
                <a:latin typeface="Arial"/>
                <a:cs typeface="Arial"/>
              </a:rPr>
              <a:t>Cencer</a:t>
            </a:r>
            <a:endParaRPr kumimoji="1" lang="en-US" altLang="ja-JP" sz="2000" b="1" dirty="0" smtClean="0">
              <a:latin typeface="Arial"/>
              <a:cs typeface="Arial"/>
            </a:endParaRPr>
          </a:p>
          <a:p>
            <a:r>
              <a:rPr lang="en-US" altLang="ja-JP" sz="2000" b="1" dirty="0" smtClean="0">
                <a:latin typeface="Arial"/>
                <a:cs typeface="Arial"/>
              </a:rPr>
              <a:t>Junko </a:t>
            </a:r>
            <a:r>
              <a:rPr lang="en-US" altLang="ja-JP" sz="2000" b="1" dirty="0" err="1" smtClean="0">
                <a:latin typeface="Arial"/>
                <a:cs typeface="Arial"/>
              </a:rPr>
              <a:t>Tanuma</a:t>
            </a:r>
            <a:r>
              <a:rPr lang="en-US" altLang="ja-JP" sz="2000" b="1" dirty="0" smtClean="0">
                <a:latin typeface="Arial"/>
                <a:cs typeface="Arial"/>
              </a:rPr>
              <a:t>, Shinichi Oka</a:t>
            </a:r>
            <a:endParaRPr lang="en-US" altLang="ja-JP" sz="2000" b="1" dirty="0"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83961" y="5159731"/>
            <a:ext cx="3289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National Institute of </a:t>
            </a:r>
          </a:p>
          <a:p>
            <a:r>
              <a:rPr lang="en-US" altLang="ja-JP" sz="2200" b="1" dirty="0" smtClean="0">
                <a:solidFill>
                  <a:srgbClr val="000090"/>
                </a:solidFill>
                <a:latin typeface="Arial"/>
                <a:ea typeface="+mj-ea"/>
                <a:cs typeface="Arial"/>
              </a:rPr>
              <a:t>      Infectious Diseases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82529" y="5844618"/>
            <a:ext cx="3749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/>
                <a:ea typeface="+mj-ea"/>
                <a:cs typeface="Arial"/>
              </a:rPr>
              <a:t>Dept. of Infectious Pathology</a:t>
            </a:r>
            <a:endParaRPr kumimoji="1" lang="en-US" altLang="ja-JP" sz="2000" b="1" dirty="0" smtClean="0">
              <a:latin typeface="Arial"/>
              <a:ea typeface="+mj-ea"/>
              <a:cs typeface="Arial"/>
            </a:endParaRPr>
          </a:p>
          <a:p>
            <a:r>
              <a:rPr lang="en-US" altLang="ja-JP" sz="2000" b="1" dirty="0" err="1" smtClean="0">
                <a:latin typeface="Arial"/>
                <a:ea typeface="+mj-ea"/>
                <a:cs typeface="Arial"/>
              </a:rPr>
              <a:t>Kenzo</a:t>
            </a:r>
            <a:r>
              <a:rPr lang="en-US" altLang="ja-JP" sz="2000" b="1" dirty="0" smtClean="0">
                <a:latin typeface="Arial"/>
                <a:ea typeface="+mj-ea"/>
                <a:cs typeface="Arial"/>
              </a:rPr>
              <a:t> Toku</a:t>
            </a:r>
            <a:r>
              <a:rPr lang="en-US" altLang="ja-JP" sz="2000" b="1" dirty="0">
                <a:latin typeface="Arial"/>
                <a:ea typeface="+mj-ea"/>
                <a:cs typeface="Arial"/>
              </a:rPr>
              <a:t>n</a:t>
            </a:r>
            <a:r>
              <a:rPr lang="en-US" altLang="ja-JP" sz="2000" b="1" dirty="0" smtClean="0">
                <a:latin typeface="Arial"/>
                <a:ea typeface="+mj-ea"/>
                <a:cs typeface="Arial"/>
              </a:rPr>
              <a:t>aga</a:t>
            </a:r>
            <a:endParaRPr kumimoji="1" lang="ja-JP" altLang="en-US" sz="2000" b="1" dirty="0"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99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319783" y="167527"/>
            <a:ext cx="9635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Helvetica"/>
                <a:cs typeface="Helvetica"/>
              </a:rPr>
              <a:t>Patients’ prognosis is </a:t>
            </a:r>
          </a:p>
          <a:p>
            <a:pPr algn="ctr"/>
            <a:r>
              <a:rPr kumimoji="1" lang="en-US" altLang="ja-JP" sz="3200" b="1" dirty="0" smtClean="0">
                <a:latin typeface="Helvetica"/>
                <a:cs typeface="Helvetica"/>
              </a:rPr>
              <a:t>dramatically improved </a:t>
            </a:r>
            <a:r>
              <a:rPr lang="en-US" altLang="ja-JP" sz="3200" b="1" dirty="0" smtClean="0">
                <a:latin typeface="Helvetica"/>
                <a:cs typeface="Helvetica"/>
              </a:rPr>
              <a:t>after ART</a:t>
            </a:r>
            <a:endParaRPr kumimoji="1" lang="ja-JP" altLang="en-US" sz="3200" b="1" dirty="0">
              <a:latin typeface="Helvetica"/>
              <a:cs typeface="Helvetic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34755" y="6380893"/>
            <a:ext cx="280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Helvetica"/>
                <a:ea typeface="+mj-ea"/>
                <a:cs typeface="Helvetica"/>
              </a:rPr>
              <a:t>AIDS Committee of Japan , 2010</a:t>
            </a:r>
            <a:endParaRPr kumimoji="1" lang="ja-JP" altLang="en-US" sz="1400" dirty="0">
              <a:latin typeface="Helvetica"/>
              <a:ea typeface="+mj-ea"/>
              <a:cs typeface="Helvetic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349643"/>
            <a:ext cx="7569200" cy="43942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28700" y="5771634"/>
            <a:ext cx="527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Helvetica"/>
                <a:cs typeface="Helvetica"/>
              </a:rPr>
              <a:t>HAART (</a:t>
            </a:r>
            <a:r>
              <a:rPr kumimoji="1" lang="en-US" altLang="ja-JP" b="1" u="sng" dirty="0" smtClean="0">
                <a:latin typeface="Helvetica"/>
                <a:cs typeface="Helvetica"/>
              </a:rPr>
              <a:t>H</a:t>
            </a:r>
            <a:r>
              <a:rPr kumimoji="1" lang="en-US" altLang="ja-JP" b="1" dirty="0" smtClean="0">
                <a:latin typeface="Helvetica"/>
                <a:cs typeface="Helvetica"/>
              </a:rPr>
              <a:t>ighly </a:t>
            </a:r>
            <a:r>
              <a:rPr lang="en-US" altLang="ja-JP" b="1" u="sng" dirty="0">
                <a:latin typeface="Helvetica"/>
                <a:cs typeface="Helvetica"/>
              </a:rPr>
              <a:t>A</a:t>
            </a:r>
            <a:r>
              <a:rPr kumimoji="1" lang="en-US" altLang="ja-JP" b="1" dirty="0" smtClean="0">
                <a:latin typeface="Helvetica"/>
                <a:cs typeface="Helvetica"/>
              </a:rPr>
              <a:t>ctive </a:t>
            </a:r>
            <a:r>
              <a:rPr lang="en-US" altLang="ja-JP" b="1" u="sng" dirty="0" smtClean="0">
                <a:latin typeface="Helvetica"/>
                <a:cs typeface="Helvetica"/>
              </a:rPr>
              <a:t>A</a:t>
            </a:r>
            <a:r>
              <a:rPr kumimoji="1" lang="en-US" altLang="ja-JP" b="1" dirty="0" smtClean="0">
                <a:latin typeface="Helvetica"/>
                <a:cs typeface="Helvetica"/>
              </a:rPr>
              <a:t>nti </a:t>
            </a:r>
            <a:r>
              <a:rPr kumimoji="1" lang="en-US" altLang="ja-JP" b="1" u="sng" dirty="0" smtClean="0">
                <a:latin typeface="Helvetica"/>
                <a:cs typeface="Helvetica"/>
              </a:rPr>
              <a:t>R</a:t>
            </a:r>
            <a:r>
              <a:rPr kumimoji="1" lang="en-US" altLang="ja-JP" b="1" dirty="0" smtClean="0">
                <a:latin typeface="Helvetica"/>
                <a:cs typeface="Helvetica"/>
              </a:rPr>
              <a:t>etroviral </a:t>
            </a:r>
            <a:r>
              <a:rPr kumimoji="1" lang="en-US" altLang="ja-JP" b="1" u="sng" dirty="0" smtClean="0">
                <a:latin typeface="Helvetica"/>
                <a:cs typeface="Helvetica"/>
              </a:rPr>
              <a:t>T</a:t>
            </a:r>
            <a:r>
              <a:rPr kumimoji="1" lang="en-US" altLang="ja-JP" b="1" dirty="0" smtClean="0">
                <a:latin typeface="Helvetica"/>
                <a:cs typeface="Helvetica"/>
              </a:rPr>
              <a:t>herapy)</a:t>
            </a:r>
            <a:endParaRPr kumimoji="1" lang="ja-JP" altLang="en-US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043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6883" y="401879"/>
            <a:ext cx="87587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latin typeface="Helvetica"/>
                <a:cs typeface="Helvetica"/>
              </a:rPr>
              <a:t>Malignancy is now the major cause of d</a:t>
            </a:r>
            <a:r>
              <a:rPr kumimoji="1" lang="en-US" altLang="ja-JP" sz="3200" b="1" dirty="0" smtClean="0">
                <a:latin typeface="Helvetica"/>
                <a:cs typeface="Helvetica"/>
              </a:rPr>
              <a:t>eath</a:t>
            </a:r>
            <a:endParaRPr kumimoji="1" lang="ja-JP" altLang="en-US" sz="3200" b="1" dirty="0">
              <a:latin typeface="Helvetica"/>
              <a:cs typeface="Helvetica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177800" y="1841279"/>
            <a:ext cx="8813800" cy="4136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AIDS-defining diseases						     	36% </a:t>
            </a:r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rgbClr val="FF0000"/>
                </a:solidFill>
                <a:latin typeface="Helvetica"/>
                <a:cs typeface="Helvetica"/>
              </a:rPr>
              <a:t>   (Non-Hodgkin lymphoma       						10%)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  <a:latin typeface="Helvetica"/>
                <a:cs typeface="Helvetica"/>
              </a:rPr>
              <a:t>Other tumors (lung, stomach, colon, etc.</a:t>
            </a:r>
            <a:r>
              <a:rPr lang="ja-JP" altLang="en-US" sz="2800" b="1" dirty="0" smtClean="0">
                <a:solidFill>
                  <a:srgbClr val="FF0000"/>
                </a:solidFill>
                <a:latin typeface="Helvetica"/>
                <a:cs typeface="Helvetica"/>
              </a:rPr>
              <a:t>）</a:t>
            </a:r>
            <a:r>
              <a:rPr lang="en-US" altLang="ja-JP" sz="2800" b="1" dirty="0" smtClean="0">
                <a:solidFill>
                  <a:srgbClr val="FF0000"/>
                </a:solidFill>
                <a:latin typeface="Helvetica"/>
                <a:cs typeface="Helvetica"/>
              </a:rPr>
              <a:t>	17%</a:t>
            </a:r>
          </a:p>
          <a:p>
            <a:r>
              <a:rPr lang="en-US" altLang="ja-JP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Hepatitis            				    		</a:t>
            </a:r>
            <a:r>
              <a:rPr lang="en-US" altLang="ja-JP" sz="2800" b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altLang="ja-JP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   		          	15%</a:t>
            </a:r>
          </a:p>
          <a:p>
            <a:r>
              <a:rPr lang="en-US" altLang="ja-JP" sz="28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Myocardiac</a:t>
            </a:r>
            <a:r>
              <a:rPr lang="en-US" altLang="ja-JP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 infarction							      	 8%</a:t>
            </a:r>
          </a:p>
          <a:p>
            <a:r>
              <a:rPr lang="en-US" altLang="ja-JP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Suicide											</a:t>
            </a:r>
            <a:r>
              <a:rPr lang="en-US" altLang="ja-JP" sz="2800" b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altLang="ja-JP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           	5%</a:t>
            </a:r>
          </a:p>
          <a:p>
            <a:r>
              <a:rPr lang="en-US" altLang="ja-JP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Others                               				                	4%</a:t>
            </a:r>
          </a:p>
          <a:p>
            <a:pPr marL="0" indent="0">
              <a:buNone/>
            </a:pPr>
            <a:endParaRPr lang="en-US" altLang="ja-JP" sz="28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34991" y="5791200"/>
            <a:ext cx="25566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kumimoji="0" lang="en-US" altLang="ja-JP" sz="1600" b="1" dirty="0" err="1" smtClean="0">
                <a:latin typeface="Helvetica"/>
                <a:cs typeface="Helvetica"/>
              </a:rPr>
              <a:t>Int</a:t>
            </a:r>
            <a:r>
              <a:rPr kumimoji="0" lang="en-US" altLang="ja-JP" sz="1600" b="1" dirty="0" smtClean="0">
                <a:latin typeface="Helvetica"/>
                <a:cs typeface="Helvetica"/>
              </a:rPr>
              <a:t> J </a:t>
            </a:r>
            <a:r>
              <a:rPr kumimoji="0" lang="en-US" altLang="ja-JP" sz="1600" b="1" dirty="0" err="1" smtClean="0">
                <a:latin typeface="Helvetica"/>
                <a:cs typeface="Helvetica"/>
              </a:rPr>
              <a:t>Epidemiol</a:t>
            </a:r>
            <a:r>
              <a:rPr kumimoji="0" lang="en-US" altLang="ja-JP" sz="1600" b="1" dirty="0" smtClean="0">
                <a:latin typeface="Helvetica"/>
                <a:cs typeface="Helvetica"/>
              </a:rPr>
              <a:t> 34 , 2005</a:t>
            </a:r>
            <a:endParaRPr kumimoji="0" lang="en-US" altLang="ja-JP" sz="1600" b="1" dirty="0">
              <a:latin typeface="Helvetica"/>
              <a:cs typeface="Helvetica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67732" y="3369733"/>
            <a:ext cx="8991600" cy="33867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67732" y="1553633"/>
            <a:ext cx="8991600" cy="3386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67732" y="5604933"/>
            <a:ext cx="8991600" cy="3386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23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テキスト ボックス 2"/>
          <p:cNvSpPr txBox="1">
            <a:spLocks noChangeArrowheads="1"/>
          </p:cNvSpPr>
          <p:nvPr/>
        </p:nvSpPr>
        <p:spPr bwMode="auto">
          <a:xfrm>
            <a:off x="210923" y="357509"/>
            <a:ext cx="8884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800" b="1" dirty="0" smtClean="0">
                <a:latin typeface="Helvetica"/>
                <a:cs typeface="Helvetica"/>
              </a:rPr>
              <a:t>HIV</a:t>
            </a:r>
            <a:r>
              <a:rPr lang="en-US" altLang="ja-JP" sz="2800" b="1" dirty="0">
                <a:latin typeface="Helvetica"/>
                <a:cs typeface="Helvetica"/>
              </a:rPr>
              <a:t>-positive </a:t>
            </a:r>
            <a:r>
              <a:rPr lang="en-US" altLang="ja-JP" sz="2800" b="1" dirty="0" smtClean="0">
                <a:latin typeface="Helvetica"/>
                <a:cs typeface="Helvetica"/>
              </a:rPr>
              <a:t>patients are at high risk of malignancy   </a:t>
            </a:r>
            <a:endParaRPr lang="ja-JP" altLang="en-US" sz="2800" b="1" dirty="0">
              <a:latin typeface="Helvetica"/>
              <a:cs typeface="Helvetica"/>
            </a:endParaRPr>
          </a:p>
        </p:txBody>
      </p:sp>
      <p:sp>
        <p:nvSpPr>
          <p:cNvPr id="16386" name="テキスト ボックス 3"/>
          <p:cNvSpPr txBox="1">
            <a:spLocks noChangeArrowheads="1"/>
          </p:cNvSpPr>
          <p:nvPr/>
        </p:nvSpPr>
        <p:spPr bwMode="auto">
          <a:xfrm>
            <a:off x="427037" y="811346"/>
            <a:ext cx="83534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/>
            <a:endParaRPr lang="en-US" altLang="ja-JP" sz="2800" b="1" dirty="0" smtClean="0">
              <a:latin typeface="Helvetica"/>
              <a:cs typeface="Helvetica"/>
            </a:endParaRPr>
          </a:p>
          <a:p>
            <a:pPr marL="0" indent="0"/>
            <a:endParaRPr lang="en-US" altLang="ja-JP" sz="2800" b="1" dirty="0" smtClean="0">
              <a:latin typeface="Helvetica"/>
              <a:cs typeface="Helvetica"/>
            </a:endParaRPr>
          </a:p>
          <a:p>
            <a:pPr marL="0" indent="0"/>
            <a:endParaRPr lang="en-US" altLang="ja-JP" sz="2800" b="1" dirty="0">
              <a:latin typeface="Helvetica"/>
              <a:cs typeface="Helvetica"/>
            </a:endParaRPr>
          </a:p>
          <a:p>
            <a:pPr>
              <a:buFont typeface="Arial" charset="0"/>
              <a:buChar char="•"/>
            </a:pPr>
            <a:endParaRPr lang="en-US" altLang="ja-JP" sz="2800" b="1" dirty="0" smtClean="0">
              <a:latin typeface="Helvetica"/>
              <a:cs typeface="Helvetica"/>
            </a:endParaRPr>
          </a:p>
          <a:p>
            <a:pPr>
              <a:buFont typeface="Arial" charset="0"/>
              <a:buChar char="•"/>
            </a:pPr>
            <a:endParaRPr lang="en-US" altLang="ja-JP" sz="2800" b="1" dirty="0">
              <a:latin typeface="Helvetica"/>
              <a:cs typeface="Helvetica"/>
            </a:endParaRPr>
          </a:p>
          <a:p>
            <a:pPr>
              <a:buFont typeface="Arial" charset="0"/>
              <a:buChar char="•"/>
            </a:pPr>
            <a:endParaRPr lang="en-US" altLang="ja-JP" sz="2800" b="1" dirty="0" smtClean="0">
              <a:latin typeface="Helvetica"/>
              <a:cs typeface="Helvetica"/>
            </a:endParaRPr>
          </a:p>
          <a:p>
            <a:pPr>
              <a:buFont typeface="Arial" charset="0"/>
              <a:buChar char="•"/>
            </a:pPr>
            <a:endParaRPr lang="en-US" altLang="ja-JP" sz="2800" b="1" dirty="0">
              <a:latin typeface="Helvetica"/>
              <a:cs typeface="Helvetica"/>
            </a:endParaRPr>
          </a:p>
          <a:p>
            <a:pPr>
              <a:buFont typeface="Arial" charset="0"/>
              <a:buChar char="•"/>
            </a:pPr>
            <a:endParaRPr lang="en-US" altLang="ja-JP" sz="2800" b="1" dirty="0" smtClean="0">
              <a:latin typeface="Helvetica"/>
              <a:cs typeface="Helvetica"/>
            </a:endParaRPr>
          </a:p>
          <a:p>
            <a:pPr>
              <a:buFont typeface="Arial" charset="0"/>
              <a:buChar char="•"/>
            </a:pPr>
            <a:endParaRPr lang="en-US" altLang="ja-JP" sz="2800" b="1" dirty="0">
              <a:latin typeface="Helvetica"/>
              <a:cs typeface="Helvetica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57100" y="1174695"/>
            <a:ext cx="84545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800" b="1" dirty="0">
              <a:latin typeface="Helvetica"/>
              <a:cs typeface="Helvetica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57100" y="2021118"/>
            <a:ext cx="84545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800" b="1">
              <a:latin typeface="Helvetica"/>
              <a:cs typeface="Helvetica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70830" y="4948889"/>
            <a:ext cx="84545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800" b="1">
              <a:latin typeface="Helvetica"/>
              <a:cs typeface="Helvetica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1891" y="1337532"/>
            <a:ext cx="1474909" cy="5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Helvetica"/>
                <a:cs typeface="Helvetica"/>
              </a:rPr>
              <a:t>Tumors</a:t>
            </a:r>
            <a:endParaRPr lang="ja-JP" altLang="en-US" sz="2800" b="1" dirty="0">
              <a:latin typeface="Helvetica"/>
              <a:cs typeface="Helvetica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88254" y="1337532"/>
            <a:ext cx="3105742" cy="5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800" b="1" dirty="0" smtClean="0">
                <a:latin typeface="Helvetica"/>
                <a:cs typeface="Helvetica"/>
              </a:rPr>
              <a:t>Incidence rate</a:t>
            </a:r>
            <a:endParaRPr lang="ja-JP" altLang="en-US" sz="2800" b="1" dirty="0">
              <a:latin typeface="Helvetica"/>
              <a:cs typeface="Helvetic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23500" y="2543923"/>
            <a:ext cx="11228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Helvetica"/>
                <a:cs typeface="Helvetica"/>
              </a:rPr>
              <a:t>X </a:t>
            </a:r>
            <a:r>
              <a:rPr lang="en-US" altLang="ja-JP" sz="2800" b="1" dirty="0" smtClean="0">
                <a:latin typeface="Helvetica"/>
                <a:cs typeface="Helvetica"/>
              </a:rPr>
              <a:t>  21</a:t>
            </a:r>
            <a:endParaRPr lang="en-US" altLang="ja-JP" sz="2800" b="1" dirty="0">
              <a:latin typeface="Helvetica"/>
              <a:cs typeface="Helvetica"/>
            </a:endParaRPr>
          </a:p>
          <a:p>
            <a:r>
              <a:rPr lang="en-US" altLang="ja-JP" sz="2800" b="1" dirty="0">
                <a:latin typeface="Helvetica"/>
                <a:cs typeface="Helvetica"/>
              </a:rPr>
              <a:t>X 115</a:t>
            </a:r>
          </a:p>
          <a:p>
            <a:r>
              <a:rPr lang="en-US" altLang="ja-JP" sz="2800" b="1" dirty="0">
                <a:latin typeface="Helvetica"/>
                <a:cs typeface="Helvetica"/>
              </a:rPr>
              <a:t>X </a:t>
            </a:r>
            <a:r>
              <a:rPr lang="en-US" altLang="ja-JP" sz="2800" b="1" dirty="0" smtClean="0">
                <a:latin typeface="Helvetica"/>
                <a:cs typeface="Helvetica"/>
              </a:rPr>
              <a:t>  74</a:t>
            </a:r>
            <a:endParaRPr lang="ja-JP" altLang="en-US" sz="2800" b="1" dirty="0">
              <a:latin typeface="Helvetica"/>
              <a:cs typeface="Helvetica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43372" y="2105760"/>
            <a:ext cx="4433575" cy="267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Helvetica"/>
                <a:cs typeface="Helvetica"/>
              </a:rPr>
              <a:t>Non-Hodgkin lymphoma</a:t>
            </a:r>
            <a:endParaRPr lang="en-US" altLang="ja-JP" sz="2800" b="1" dirty="0">
              <a:latin typeface="Helvetica"/>
              <a:cs typeface="Helvetica"/>
            </a:endParaRPr>
          </a:p>
          <a:p>
            <a:r>
              <a:rPr lang="en-US" altLang="ja-JP" sz="2800" b="1" dirty="0">
                <a:latin typeface="Helvetica"/>
                <a:cs typeface="Helvetica"/>
              </a:rPr>
              <a:t>	DLBCL</a:t>
            </a:r>
          </a:p>
          <a:p>
            <a:r>
              <a:rPr lang="en-US" altLang="ja-JP" sz="2800" b="1" dirty="0">
                <a:latin typeface="Helvetica"/>
                <a:cs typeface="Helvetica"/>
              </a:rPr>
              <a:t>	</a:t>
            </a:r>
            <a:r>
              <a:rPr lang="en-US" altLang="ja-JP" sz="2800" b="1" dirty="0" smtClean="0">
                <a:latin typeface="Helvetica"/>
                <a:cs typeface="Helvetica"/>
              </a:rPr>
              <a:t>BL</a:t>
            </a:r>
            <a:endParaRPr lang="en-US" altLang="ja-JP" sz="2800" b="1" dirty="0">
              <a:latin typeface="Helvetica"/>
              <a:cs typeface="Helvetica"/>
            </a:endParaRPr>
          </a:p>
          <a:p>
            <a:r>
              <a:rPr lang="en-US" altLang="ja-JP" sz="2800" b="1" dirty="0">
                <a:latin typeface="Helvetica"/>
                <a:cs typeface="Helvetica"/>
              </a:rPr>
              <a:t>	</a:t>
            </a:r>
            <a:r>
              <a:rPr lang="en-US" altLang="ja-JP" sz="2800" b="1" dirty="0" smtClean="0">
                <a:latin typeface="Helvetica"/>
                <a:cs typeface="Helvetica"/>
              </a:rPr>
              <a:t>PCNSL</a:t>
            </a:r>
          </a:p>
          <a:p>
            <a:endParaRPr lang="en-US" altLang="ja-JP" sz="2800" b="1" dirty="0">
              <a:latin typeface="Helvetica"/>
              <a:cs typeface="Helvetica"/>
            </a:endParaRPr>
          </a:p>
          <a:p>
            <a:r>
              <a:rPr lang="en-US" altLang="ja-JP" sz="2800" b="1" dirty="0" smtClean="0">
                <a:latin typeface="Helvetica"/>
                <a:cs typeface="Helvetica"/>
              </a:rPr>
              <a:t>Cervical cancer</a:t>
            </a:r>
            <a:endParaRPr lang="ja-JP" altLang="en-US" sz="2800" b="1" dirty="0">
              <a:latin typeface="Helvetica"/>
              <a:cs typeface="Helvetica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21873" y="4983228"/>
            <a:ext cx="2100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Helvetica"/>
                <a:cs typeface="Helvetica"/>
              </a:rPr>
              <a:t>JAMA </a:t>
            </a:r>
            <a:r>
              <a:rPr lang="en-US" altLang="ja-JP" sz="2000" b="1" dirty="0" smtClean="0">
                <a:latin typeface="Helvetica"/>
                <a:cs typeface="Helvetica"/>
              </a:rPr>
              <a:t>305, </a:t>
            </a:r>
            <a:r>
              <a:rPr lang="en-US" altLang="ja-JP" sz="2000" b="1" dirty="0">
                <a:latin typeface="Helvetica"/>
                <a:cs typeface="Helvetica"/>
              </a:rPr>
              <a:t>2011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81648" y="5060172"/>
            <a:ext cx="86591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Helvetica"/>
                <a:cs typeface="Helvetica"/>
              </a:rPr>
              <a:t>DLBCL: Diffuse large B cell lymphoma</a:t>
            </a:r>
          </a:p>
          <a:p>
            <a:r>
              <a:rPr lang="en-US" altLang="ja-JP" sz="2000" b="1" dirty="0" smtClean="0">
                <a:latin typeface="Helvetica"/>
                <a:cs typeface="Helvetica"/>
              </a:rPr>
              <a:t>BL: </a:t>
            </a:r>
            <a:r>
              <a:rPr lang="en-US" altLang="ja-JP" sz="2000" b="1" dirty="0" err="1" smtClean="0">
                <a:latin typeface="Helvetica"/>
                <a:cs typeface="Helvetica"/>
              </a:rPr>
              <a:t>Burkitt</a:t>
            </a:r>
            <a:r>
              <a:rPr lang="en-US" altLang="ja-JP" sz="2000" b="1" dirty="0" smtClean="0">
                <a:latin typeface="Helvetica"/>
                <a:cs typeface="Helvetica"/>
              </a:rPr>
              <a:t> lymphoma</a:t>
            </a:r>
          </a:p>
          <a:p>
            <a:r>
              <a:rPr lang="en-US" altLang="ja-JP" sz="2000" b="1" dirty="0" smtClean="0">
                <a:latin typeface="Helvetica"/>
                <a:cs typeface="Helvetica"/>
              </a:rPr>
              <a:t>PCNSL: Primary central nervous system lymphoma</a:t>
            </a:r>
            <a:endParaRPr lang="ja-JP" altLang="en-US" sz="2000" b="1" dirty="0">
              <a:latin typeface="Helvetica"/>
              <a:cs typeface="Helvetica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345418" y="4171488"/>
            <a:ext cx="9231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Helvetica"/>
                <a:cs typeface="Helvetica"/>
              </a:rPr>
              <a:t>X   6</a:t>
            </a:r>
            <a:endParaRPr lang="ja-JP" altLang="en-US" sz="2800" b="1" dirty="0">
              <a:latin typeface="Helvetica"/>
              <a:cs typeface="Helvetic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906779" y="6109701"/>
            <a:ext cx="7586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800" b="1" dirty="0" smtClean="0">
                <a:latin typeface="Helvetica"/>
                <a:cs typeface="Helvetica"/>
              </a:rPr>
              <a:t>Etiology of malignancy remained unknown. </a:t>
            </a:r>
            <a:endParaRPr lang="ja-JP" alt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730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60801"/>
            <a:ext cx="910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 smtClean="0">
                <a:latin typeface="Arial"/>
                <a:cs typeface="Arial"/>
              </a:rPr>
              <a:t>Question 1 </a:t>
            </a:r>
            <a:endParaRPr kumimoji="1" lang="ja-JP" altLang="en-US" sz="4000" b="1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32519" y="2249491"/>
            <a:ext cx="5840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Arial"/>
                <a:cs typeface="Arial"/>
              </a:rPr>
              <a:t>HIV-1 associated lymphomas</a:t>
            </a:r>
            <a:endParaRPr kumimoji="1" lang="ja-JP" altLang="en-US" sz="3200" b="1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83038" y="4721757"/>
            <a:ext cx="4539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Arial"/>
                <a:cs typeface="Arial"/>
              </a:rPr>
              <a:t>Non-HIV-1 lymphomas</a:t>
            </a:r>
            <a:endParaRPr kumimoji="1" lang="ja-JP" altLang="en-US" sz="3200" b="1" dirty="0"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24741" y="3436109"/>
            <a:ext cx="4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latin typeface="Arial"/>
                <a:cs typeface="Arial"/>
              </a:rPr>
              <a:t>?</a:t>
            </a:r>
            <a:endParaRPr kumimoji="1" lang="ja-JP" altLang="en-US" sz="4000" b="1" dirty="0">
              <a:latin typeface="Arial"/>
              <a:cs typeface="Arial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487333" y="3014133"/>
            <a:ext cx="16933" cy="170762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4656666" y="3014133"/>
            <a:ext cx="16933" cy="170762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5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テキスト ボックス 1"/>
          <p:cNvSpPr txBox="1">
            <a:spLocks noChangeArrowheads="1"/>
          </p:cNvSpPr>
          <p:nvPr/>
        </p:nvSpPr>
        <p:spPr bwMode="auto">
          <a:xfrm>
            <a:off x="295272" y="205320"/>
            <a:ext cx="8644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800" b="1" dirty="0" smtClean="0">
                <a:latin typeface="Helvetica" charset="0"/>
                <a:cs typeface="Helvetica" charset="0"/>
              </a:rPr>
              <a:t>DNA-methylation pattern can characterize tumors</a:t>
            </a:r>
            <a:endParaRPr lang="ja-JP" altLang="en-US" sz="2800" b="1" dirty="0">
              <a:latin typeface="Helvetica" charset="0"/>
              <a:cs typeface="Helvetica" charset="0"/>
            </a:endParaRPr>
          </a:p>
        </p:txBody>
      </p:sp>
      <p:pic>
        <p:nvPicPr>
          <p:cNvPr id="7171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12263"/>
            <a:ext cx="50260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テキスト ボックス 4"/>
          <p:cNvSpPr txBox="1">
            <a:spLocks noChangeArrowheads="1"/>
          </p:cNvSpPr>
          <p:nvPr/>
        </p:nvSpPr>
        <p:spPr bwMode="auto">
          <a:xfrm>
            <a:off x="278916" y="3179678"/>
            <a:ext cx="90005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ja-JP" altLang="en-US" sz="2200" b="1" dirty="0" smtClean="0">
                <a:latin typeface="Arial"/>
                <a:cs typeface="Arial"/>
              </a:rPr>
              <a:t>・</a:t>
            </a:r>
            <a:r>
              <a:rPr lang="en-US" altLang="ja-JP" sz="2200" b="1" dirty="0" smtClean="0">
                <a:latin typeface="Arial"/>
                <a:cs typeface="Arial"/>
              </a:rPr>
              <a:t>The </a:t>
            </a:r>
            <a:r>
              <a:rPr lang="en-US" altLang="ja-JP" sz="2200" b="1" dirty="0">
                <a:latin typeface="Arial"/>
                <a:cs typeface="Arial"/>
              </a:rPr>
              <a:t>5’-carbon of cytosine in </a:t>
            </a:r>
            <a:r>
              <a:rPr lang="en-US" altLang="ja-JP" sz="2200" b="1" dirty="0" err="1">
                <a:latin typeface="Arial"/>
                <a:cs typeface="Arial"/>
              </a:rPr>
              <a:t>CpG</a:t>
            </a:r>
            <a:r>
              <a:rPr lang="en-US" altLang="ja-JP" sz="2200" b="1" dirty="0">
                <a:latin typeface="Arial"/>
                <a:cs typeface="Arial"/>
              </a:rPr>
              <a:t> </a:t>
            </a:r>
            <a:r>
              <a:rPr lang="en-US" altLang="ja-JP" sz="2200" b="1" dirty="0" smtClean="0">
                <a:latin typeface="Arial"/>
                <a:cs typeface="Arial"/>
              </a:rPr>
              <a:t>dinucleotide</a:t>
            </a:r>
            <a:r>
              <a:rPr lang="en-US" altLang="ja-JP" sz="2200" b="1" dirty="0">
                <a:latin typeface="Arial"/>
                <a:cs typeface="Arial"/>
              </a:rPr>
              <a:t> </a:t>
            </a:r>
            <a:r>
              <a:rPr lang="en-US" altLang="ja-JP" sz="2200" b="1" dirty="0" smtClean="0">
                <a:latin typeface="Arial"/>
                <a:cs typeface="Arial"/>
              </a:rPr>
              <a:t>is epigenetically</a:t>
            </a:r>
          </a:p>
          <a:p>
            <a:r>
              <a:rPr lang="en-US" altLang="ja-JP" sz="2200" b="1" dirty="0">
                <a:latin typeface="Arial"/>
                <a:cs typeface="Arial"/>
              </a:rPr>
              <a:t> </a:t>
            </a:r>
            <a:r>
              <a:rPr lang="en-US" altLang="ja-JP" sz="2200" b="1" dirty="0" smtClean="0">
                <a:latin typeface="Arial"/>
                <a:cs typeface="Arial"/>
              </a:rPr>
              <a:t> </a:t>
            </a:r>
            <a:r>
              <a:rPr lang="en-US" altLang="ja-JP" sz="2200" b="1" dirty="0">
                <a:latin typeface="Arial"/>
                <a:cs typeface="Arial"/>
              </a:rPr>
              <a:t>modified by </a:t>
            </a:r>
            <a:r>
              <a:rPr lang="en-US" altLang="ja-JP" sz="2200" b="1" dirty="0" smtClean="0">
                <a:latin typeface="Arial"/>
                <a:cs typeface="Arial"/>
              </a:rPr>
              <a:t>a methyl residue.</a:t>
            </a:r>
            <a:endParaRPr lang="en-US" altLang="ja-JP" sz="2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173" name="図形グループ 3"/>
          <p:cNvGrpSpPr>
            <a:grpSpLocks/>
          </p:cNvGrpSpPr>
          <p:nvPr/>
        </p:nvGrpSpPr>
        <p:grpSpPr bwMode="auto">
          <a:xfrm>
            <a:off x="1099610" y="4170355"/>
            <a:ext cx="6982964" cy="2301319"/>
            <a:chOff x="1184275" y="3763963"/>
            <a:chExt cx="6982964" cy="2301319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1854200" y="4567238"/>
              <a:ext cx="5969000" cy="1143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1"/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1854200" y="5822950"/>
              <a:ext cx="5969000" cy="1143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1"/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3924300" y="4440238"/>
              <a:ext cx="3175000" cy="3683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1"/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3924300" y="5695950"/>
              <a:ext cx="3175000" cy="3683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1"/>
            </a:p>
          </p:txBody>
        </p:sp>
        <p:sp>
          <p:nvSpPr>
            <p:cNvPr id="7178" name="テキスト ボックス 9"/>
            <p:cNvSpPr txBox="1">
              <a:spLocks noChangeArrowheads="1"/>
            </p:cNvSpPr>
            <p:nvPr/>
          </p:nvSpPr>
          <p:spPr bwMode="auto">
            <a:xfrm>
              <a:off x="5145087" y="4440238"/>
              <a:ext cx="7619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800" b="1">
                  <a:latin typeface="Helvetica" charset="0"/>
                  <a:cs typeface="Helvetica" charset="0"/>
                </a:rPr>
                <a:t>Gene</a:t>
              </a:r>
              <a:endParaRPr lang="ja-JP" altLang="en-US" sz="1800" b="1">
                <a:latin typeface="Helvetica" charset="0"/>
                <a:cs typeface="Helvetica" charset="0"/>
              </a:endParaRPr>
            </a:p>
          </p:txBody>
        </p:sp>
        <p:sp>
          <p:nvSpPr>
            <p:cNvPr id="7179" name="テキスト ボックス 10"/>
            <p:cNvSpPr txBox="1">
              <a:spLocks noChangeArrowheads="1"/>
            </p:cNvSpPr>
            <p:nvPr/>
          </p:nvSpPr>
          <p:spPr bwMode="auto">
            <a:xfrm>
              <a:off x="5170488" y="5695950"/>
              <a:ext cx="7619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800" b="1">
                  <a:latin typeface="Helvetica" charset="0"/>
                  <a:cs typeface="Helvetica" charset="0"/>
                </a:rPr>
                <a:t>Gene</a:t>
              </a:r>
              <a:endParaRPr lang="ja-JP" altLang="en-US" sz="1800" b="1">
                <a:latin typeface="Helvetica" charset="0"/>
                <a:cs typeface="Helvetica" charset="0"/>
              </a:endParaRPr>
            </a:p>
          </p:txBody>
        </p:sp>
        <p:sp>
          <p:nvSpPr>
            <p:cNvPr id="12" name="曲折矢印 11"/>
            <p:cNvSpPr/>
            <p:nvPr/>
          </p:nvSpPr>
          <p:spPr bwMode="auto">
            <a:xfrm>
              <a:off x="3937000" y="4033838"/>
              <a:ext cx="1079500" cy="355600"/>
            </a:xfrm>
            <a:prstGeom prst="ben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13" name="曲折矢印 12"/>
            <p:cNvSpPr/>
            <p:nvPr/>
          </p:nvSpPr>
          <p:spPr bwMode="auto">
            <a:xfrm>
              <a:off x="3937000" y="5276850"/>
              <a:ext cx="1079500" cy="355600"/>
            </a:xfrm>
            <a:prstGeom prst="ben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7182" name="テキスト ボックス 13"/>
            <p:cNvSpPr txBox="1">
              <a:spLocks noChangeArrowheads="1"/>
            </p:cNvSpPr>
            <p:nvPr/>
          </p:nvSpPr>
          <p:spPr bwMode="auto">
            <a:xfrm>
              <a:off x="4954588" y="3930651"/>
              <a:ext cx="2044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800" b="1" dirty="0">
                  <a:latin typeface="Helvetica" charset="0"/>
                  <a:cs typeface="Helvetica" charset="0"/>
                </a:rPr>
                <a:t>Gene expression</a:t>
              </a:r>
              <a:endParaRPr lang="ja-JP" altLang="en-US" sz="1800" b="1" dirty="0">
                <a:latin typeface="Helvetica" charset="0"/>
                <a:cs typeface="Helvetica" charset="0"/>
              </a:endParaRPr>
            </a:p>
          </p:txBody>
        </p:sp>
        <p:sp>
          <p:nvSpPr>
            <p:cNvPr id="7183" name="テキスト ボックス 14"/>
            <p:cNvSpPr txBox="1">
              <a:spLocks noChangeArrowheads="1"/>
            </p:cNvSpPr>
            <p:nvPr/>
          </p:nvSpPr>
          <p:spPr bwMode="auto">
            <a:xfrm>
              <a:off x="4954588" y="5175251"/>
              <a:ext cx="32126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800" b="1" dirty="0">
                  <a:latin typeface="Helvetica" charset="0"/>
                  <a:cs typeface="Helvetica" charset="0"/>
                </a:rPr>
                <a:t>Gene expression repressed</a:t>
              </a:r>
              <a:endParaRPr lang="ja-JP" altLang="en-US" sz="1800" b="1" dirty="0">
                <a:latin typeface="Helvetica" charset="0"/>
                <a:cs typeface="Helvetica" charset="0"/>
              </a:endParaRPr>
            </a:p>
          </p:txBody>
        </p:sp>
        <p:sp>
          <p:nvSpPr>
            <p:cNvPr id="16" name="乗算記号 15"/>
            <p:cNvSpPr/>
            <p:nvPr/>
          </p:nvSpPr>
          <p:spPr bwMode="auto">
            <a:xfrm>
              <a:off x="4216400" y="5124450"/>
              <a:ext cx="458788" cy="4572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b="1"/>
            </a:p>
          </p:txBody>
        </p:sp>
        <p:grpSp>
          <p:nvGrpSpPr>
            <p:cNvPr id="7185" name="図形グループ 1"/>
            <p:cNvGrpSpPr>
              <a:grpSpLocks/>
            </p:cNvGrpSpPr>
            <p:nvPr/>
          </p:nvGrpSpPr>
          <p:grpSpPr bwMode="auto">
            <a:xfrm>
              <a:off x="2019300" y="4184650"/>
              <a:ext cx="1460500" cy="369888"/>
              <a:chOff x="2019300" y="4184650"/>
              <a:chExt cx="1460500" cy="369888"/>
            </a:xfrm>
          </p:grpSpPr>
          <p:sp>
            <p:nvSpPr>
              <p:cNvPr id="17" name="円/楕円 16"/>
              <p:cNvSpPr/>
              <p:nvPr/>
            </p:nvSpPr>
            <p:spPr bwMode="auto">
              <a:xfrm>
                <a:off x="2019300" y="418465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24" name="直線コネクタ 23"/>
              <p:cNvCxnSpPr>
                <a:stCxn id="17" idx="4"/>
              </p:cNvCxnSpPr>
              <p:nvPr/>
            </p:nvCxnSpPr>
            <p:spPr bwMode="auto">
              <a:xfrm flipH="1">
                <a:off x="2108200" y="4375150"/>
                <a:ext cx="6350" cy="1793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円/楕円 26"/>
              <p:cNvSpPr/>
              <p:nvPr/>
            </p:nvSpPr>
            <p:spPr bwMode="auto">
              <a:xfrm>
                <a:off x="2273300" y="418465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28" name="直線コネクタ 27"/>
              <p:cNvCxnSpPr>
                <a:stCxn id="27" idx="4"/>
              </p:cNvCxnSpPr>
              <p:nvPr/>
            </p:nvCxnSpPr>
            <p:spPr bwMode="auto">
              <a:xfrm flipH="1">
                <a:off x="2362200" y="4375150"/>
                <a:ext cx="6350" cy="1793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円/楕円 29"/>
              <p:cNvSpPr/>
              <p:nvPr/>
            </p:nvSpPr>
            <p:spPr bwMode="auto">
              <a:xfrm>
                <a:off x="2527300" y="418465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31" name="直線コネクタ 30"/>
              <p:cNvCxnSpPr>
                <a:stCxn id="30" idx="4"/>
              </p:cNvCxnSpPr>
              <p:nvPr/>
            </p:nvCxnSpPr>
            <p:spPr bwMode="auto">
              <a:xfrm flipH="1">
                <a:off x="2616200" y="4375150"/>
                <a:ext cx="6350" cy="1793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円/楕円 32"/>
              <p:cNvSpPr/>
              <p:nvPr/>
            </p:nvSpPr>
            <p:spPr bwMode="auto">
              <a:xfrm>
                <a:off x="2781300" y="418465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34" name="直線コネクタ 33"/>
              <p:cNvCxnSpPr>
                <a:stCxn id="33" idx="4"/>
              </p:cNvCxnSpPr>
              <p:nvPr/>
            </p:nvCxnSpPr>
            <p:spPr bwMode="auto">
              <a:xfrm flipH="1">
                <a:off x="2870200" y="4375150"/>
                <a:ext cx="6350" cy="1793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円/楕円 35"/>
              <p:cNvSpPr/>
              <p:nvPr/>
            </p:nvSpPr>
            <p:spPr bwMode="auto">
              <a:xfrm>
                <a:off x="3035300" y="418465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37" name="直線コネクタ 36"/>
              <p:cNvCxnSpPr>
                <a:stCxn id="36" idx="4"/>
              </p:cNvCxnSpPr>
              <p:nvPr/>
            </p:nvCxnSpPr>
            <p:spPr bwMode="auto">
              <a:xfrm flipH="1">
                <a:off x="3124200" y="4375150"/>
                <a:ext cx="6350" cy="1793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円/楕円 38"/>
              <p:cNvSpPr/>
              <p:nvPr/>
            </p:nvSpPr>
            <p:spPr bwMode="auto">
              <a:xfrm>
                <a:off x="3289300" y="418465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40" name="直線コネクタ 39"/>
              <p:cNvCxnSpPr>
                <a:stCxn id="39" idx="4"/>
              </p:cNvCxnSpPr>
              <p:nvPr/>
            </p:nvCxnSpPr>
            <p:spPr bwMode="auto">
              <a:xfrm flipH="1">
                <a:off x="3378200" y="4375150"/>
                <a:ext cx="6350" cy="1793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86" name="図形グループ 2"/>
            <p:cNvGrpSpPr>
              <a:grpSpLocks/>
            </p:cNvGrpSpPr>
            <p:nvPr/>
          </p:nvGrpSpPr>
          <p:grpSpPr bwMode="auto">
            <a:xfrm>
              <a:off x="2031858" y="5441453"/>
              <a:ext cx="1460528" cy="369345"/>
              <a:chOff x="2031858" y="5441453"/>
              <a:chExt cx="1460528" cy="369345"/>
            </a:xfrm>
          </p:grpSpPr>
          <p:sp>
            <p:nvSpPr>
              <p:cNvPr id="42" name="円/楕円 41"/>
              <p:cNvSpPr/>
              <p:nvPr/>
            </p:nvSpPr>
            <p:spPr bwMode="auto">
              <a:xfrm>
                <a:off x="2032000" y="544195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43" name="直線コネクタ 42"/>
              <p:cNvCxnSpPr>
                <a:stCxn id="42" idx="4"/>
              </p:cNvCxnSpPr>
              <p:nvPr/>
            </p:nvCxnSpPr>
            <p:spPr bwMode="auto">
              <a:xfrm flipH="1">
                <a:off x="2120900" y="5632450"/>
                <a:ext cx="6350" cy="17780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円/楕円 44"/>
              <p:cNvSpPr/>
              <p:nvPr/>
            </p:nvSpPr>
            <p:spPr bwMode="auto">
              <a:xfrm>
                <a:off x="2286000" y="544195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46" name="直線コネクタ 45"/>
              <p:cNvCxnSpPr>
                <a:stCxn id="45" idx="4"/>
              </p:cNvCxnSpPr>
              <p:nvPr/>
            </p:nvCxnSpPr>
            <p:spPr bwMode="auto">
              <a:xfrm flipH="1">
                <a:off x="2374900" y="5632450"/>
                <a:ext cx="6350" cy="17780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円/楕円 47"/>
              <p:cNvSpPr/>
              <p:nvPr/>
            </p:nvSpPr>
            <p:spPr bwMode="auto">
              <a:xfrm>
                <a:off x="2540000" y="544195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49" name="直線コネクタ 48"/>
              <p:cNvCxnSpPr>
                <a:stCxn id="48" idx="4"/>
              </p:cNvCxnSpPr>
              <p:nvPr/>
            </p:nvCxnSpPr>
            <p:spPr bwMode="auto">
              <a:xfrm flipH="1">
                <a:off x="2628900" y="5632450"/>
                <a:ext cx="6350" cy="17780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円/楕円 50"/>
              <p:cNvSpPr/>
              <p:nvPr/>
            </p:nvSpPr>
            <p:spPr bwMode="auto">
              <a:xfrm>
                <a:off x="2794000" y="544195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52" name="直線コネクタ 51"/>
              <p:cNvCxnSpPr>
                <a:stCxn id="51" idx="4"/>
              </p:cNvCxnSpPr>
              <p:nvPr/>
            </p:nvCxnSpPr>
            <p:spPr bwMode="auto">
              <a:xfrm flipH="1">
                <a:off x="2882900" y="5632450"/>
                <a:ext cx="6350" cy="17780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円/楕円 53"/>
              <p:cNvSpPr/>
              <p:nvPr/>
            </p:nvSpPr>
            <p:spPr bwMode="auto">
              <a:xfrm>
                <a:off x="3048000" y="544195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55" name="直線コネクタ 54"/>
              <p:cNvCxnSpPr>
                <a:stCxn id="54" idx="4"/>
              </p:cNvCxnSpPr>
              <p:nvPr/>
            </p:nvCxnSpPr>
            <p:spPr bwMode="auto">
              <a:xfrm flipH="1">
                <a:off x="3136900" y="5632450"/>
                <a:ext cx="6350" cy="17780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円/楕円 56"/>
              <p:cNvSpPr/>
              <p:nvPr/>
            </p:nvSpPr>
            <p:spPr bwMode="auto">
              <a:xfrm>
                <a:off x="3302000" y="544195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b="1"/>
              </a:p>
            </p:txBody>
          </p:sp>
          <p:cxnSp>
            <p:nvCxnSpPr>
              <p:cNvPr id="58" name="直線コネクタ 57"/>
              <p:cNvCxnSpPr>
                <a:stCxn id="57" idx="4"/>
              </p:cNvCxnSpPr>
              <p:nvPr/>
            </p:nvCxnSpPr>
            <p:spPr bwMode="auto">
              <a:xfrm flipH="1">
                <a:off x="3390900" y="5632450"/>
                <a:ext cx="6350" cy="17780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87" name="テキスト ボックス 59"/>
            <p:cNvSpPr txBox="1">
              <a:spLocks noChangeArrowheads="1"/>
            </p:cNvSpPr>
            <p:nvPr/>
          </p:nvSpPr>
          <p:spPr bwMode="auto">
            <a:xfrm>
              <a:off x="1184275" y="3763963"/>
              <a:ext cx="171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800" b="1">
                  <a:latin typeface="Helvetica" charset="0"/>
                  <a:cs typeface="Helvetica" charset="0"/>
                </a:rPr>
                <a:t>Unmethylated</a:t>
              </a:r>
              <a:endParaRPr lang="ja-JP" altLang="en-US" sz="1800" b="1">
                <a:latin typeface="Helvetica" charset="0"/>
                <a:cs typeface="Helvetica" charset="0"/>
              </a:endParaRPr>
            </a:p>
          </p:txBody>
        </p:sp>
        <p:sp>
          <p:nvSpPr>
            <p:cNvPr id="7188" name="テキスト ボックス 60"/>
            <p:cNvSpPr txBox="1">
              <a:spLocks noChangeArrowheads="1"/>
            </p:cNvSpPr>
            <p:nvPr/>
          </p:nvSpPr>
          <p:spPr bwMode="auto">
            <a:xfrm>
              <a:off x="1184275" y="5073650"/>
              <a:ext cx="13903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800" b="1">
                  <a:latin typeface="Helvetica" charset="0"/>
                  <a:cs typeface="Helvetica" charset="0"/>
                </a:rPr>
                <a:t>Methylated</a:t>
              </a:r>
              <a:endParaRPr lang="ja-JP" altLang="en-US" sz="1800" b="1">
                <a:latin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1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25037" y="126711"/>
            <a:ext cx="7868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latin typeface="Helvetica"/>
                <a:cs typeface="Helvetica"/>
              </a:rPr>
              <a:t>Clinico</a:t>
            </a:r>
            <a:r>
              <a:rPr lang="en-US" altLang="ja-JP" sz="3200" b="1" dirty="0" smtClean="0">
                <a:latin typeface="Helvetica"/>
                <a:cs typeface="Helvetica"/>
              </a:rPr>
              <a:t>-pathological features of cohort I</a:t>
            </a:r>
            <a:endParaRPr kumimoji="1" lang="ja-JP" altLang="en-US" sz="3200" b="1" dirty="0">
              <a:latin typeface="Helvetica"/>
              <a:cs typeface="Helvetica"/>
            </a:endParaRPr>
          </a:p>
        </p:txBody>
      </p:sp>
      <p:sp>
        <p:nvSpPr>
          <p:cNvPr id="7" name="二等辺三角形 6"/>
          <p:cNvSpPr/>
          <p:nvPr/>
        </p:nvSpPr>
        <p:spPr>
          <a:xfrm rot="5400000">
            <a:off x="626530" y="5317052"/>
            <a:ext cx="286368" cy="440267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989848" y="1322359"/>
            <a:ext cx="7490833" cy="6196023"/>
            <a:chOff x="989848" y="1559421"/>
            <a:chExt cx="7490833" cy="6196023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989848" y="1794911"/>
              <a:ext cx="7490833" cy="5960533"/>
              <a:chOff x="989848" y="1794911"/>
              <a:chExt cx="7490833" cy="5960533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5469" y="1794911"/>
                <a:ext cx="7016561" cy="5960533"/>
              </a:xfrm>
              <a:prstGeom prst="rect">
                <a:avLst/>
              </a:prstGeom>
            </p:spPr>
          </p:pic>
          <p:sp>
            <p:nvSpPr>
              <p:cNvPr id="5" name="正方形/長方形 4"/>
              <p:cNvSpPr/>
              <p:nvPr/>
            </p:nvSpPr>
            <p:spPr>
              <a:xfrm>
                <a:off x="989848" y="6333045"/>
                <a:ext cx="7490833" cy="14223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989849" y="1559421"/>
              <a:ext cx="7122181" cy="675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270933" y="2726253"/>
            <a:ext cx="824536" cy="592666"/>
            <a:chOff x="270933" y="2726253"/>
            <a:chExt cx="824536" cy="592666"/>
          </a:xfrm>
        </p:grpSpPr>
        <p:cxnSp>
          <p:nvCxnSpPr>
            <p:cNvPr id="4" name="直線矢印コネクタ 3"/>
            <p:cNvCxnSpPr/>
            <p:nvPr/>
          </p:nvCxnSpPr>
          <p:spPr>
            <a:xfrm>
              <a:off x="270933" y="2726253"/>
              <a:ext cx="824536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>
              <a:off x="270933" y="3318919"/>
              <a:ext cx="824536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1569593" y="779222"/>
            <a:ext cx="560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Helvetica"/>
                <a:cs typeface="Helvetica"/>
              </a:rPr>
              <a:t>HIV-1 positive lymphomas: 11 cases</a:t>
            </a:r>
          </a:p>
          <a:p>
            <a:r>
              <a:rPr lang="en-US" altLang="ja-JP" sz="2400" b="1" dirty="0" smtClean="0">
                <a:latin typeface="Helvetica"/>
                <a:cs typeface="Helvetica"/>
              </a:rPr>
              <a:t>Non-HIV lymphomas         </a:t>
            </a:r>
            <a:endParaRPr kumimoji="1" lang="ja-JP" altLang="en-US" sz="2400" b="1" dirty="0">
              <a:latin typeface="Helvetica"/>
              <a:cs typeface="Helvetic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6278" y="1134802"/>
            <a:ext cx="165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Helvetica"/>
                <a:cs typeface="Helvetica"/>
              </a:rPr>
              <a:t>: 20 cases</a:t>
            </a:r>
            <a:endParaRPr kumimoji="1" lang="ja-JP" altLang="en-US" sz="2400" b="1" dirty="0">
              <a:latin typeface="Helvetica"/>
              <a:cs typeface="Helvetica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688667" y="3031044"/>
            <a:ext cx="1151469" cy="541859"/>
            <a:chOff x="6688667" y="3031044"/>
            <a:chExt cx="1151469" cy="541859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6688667" y="3031044"/>
              <a:ext cx="1134533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6705603" y="3572903"/>
              <a:ext cx="1134533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17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6096" y="141609"/>
            <a:ext cx="66676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00"/>
                </a:solidFill>
                <a:latin typeface="Helvetica"/>
                <a:cs typeface="Helvetica"/>
              </a:rPr>
              <a:t>HIV-associated lymphomas have </a:t>
            </a:r>
          </a:p>
          <a:p>
            <a:pPr algn="ctr"/>
            <a:r>
              <a:rPr lang="en-US" altLang="ja-JP" sz="3200" b="1" dirty="0" smtClean="0">
                <a:solidFill>
                  <a:srgbClr val="000000"/>
                </a:solidFill>
                <a:latin typeface="Helvetica"/>
                <a:cs typeface="Helvetica"/>
              </a:rPr>
              <a:t>unique </a:t>
            </a:r>
            <a:r>
              <a:rPr kumimoji="1" lang="en-US" altLang="ja-JP" sz="3200" b="1" dirty="0" smtClean="0">
                <a:solidFill>
                  <a:srgbClr val="000000"/>
                </a:solidFill>
                <a:latin typeface="Helvetica"/>
                <a:cs typeface="Helvetica"/>
              </a:rPr>
              <a:t>DNA methylation </a:t>
            </a:r>
            <a:r>
              <a:rPr lang="en-US" altLang="ja-JP" sz="3200" b="1" dirty="0" smtClean="0">
                <a:solidFill>
                  <a:srgbClr val="000000"/>
                </a:solidFill>
                <a:latin typeface="Helvetica"/>
                <a:cs typeface="Helvetica"/>
              </a:rPr>
              <a:t>patterns </a:t>
            </a:r>
            <a:endParaRPr kumimoji="1" lang="ja-JP" altLang="en-US" sz="32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273996" y="1129470"/>
            <a:ext cx="8766530" cy="5576925"/>
            <a:chOff x="567863" y="1205670"/>
            <a:chExt cx="7957710" cy="5062392"/>
          </a:xfrm>
        </p:grpSpPr>
        <p:pic>
          <p:nvPicPr>
            <p:cNvPr id="22529" name="図 10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583" y="1541463"/>
              <a:ext cx="6884833" cy="4107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テキスト ボックス 119"/>
            <p:cNvSpPr txBox="1">
              <a:spLocks noChangeArrowheads="1"/>
            </p:cNvSpPr>
            <p:nvPr/>
          </p:nvSpPr>
          <p:spPr bwMode="auto">
            <a:xfrm rot="16200000">
              <a:off x="-163294" y="3113548"/>
              <a:ext cx="21086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800" b="1" dirty="0">
                  <a:latin typeface="Helvetica" charset="0"/>
                  <a:cs typeface="Helvetica" charset="0"/>
                </a:rPr>
                <a:t>TSS1500,TSS200</a:t>
              </a:r>
            </a:p>
            <a:p>
              <a:r>
                <a:rPr lang="en-US" altLang="ja-JP" sz="1800" b="1" dirty="0">
                  <a:latin typeface="Helvetica" charset="0"/>
                  <a:cs typeface="Helvetica" charset="0"/>
                </a:rPr>
                <a:t>,5’UTR,</a:t>
              </a:r>
              <a:r>
                <a:rPr lang="en-US" altLang="ja-JP" sz="1800" b="1" dirty="0" smtClean="0">
                  <a:latin typeface="Helvetica" charset="0"/>
                  <a:cs typeface="Helvetica" charset="0"/>
                </a:rPr>
                <a:t>1stExon </a:t>
              </a:r>
              <a:endParaRPr lang="ja-JP" altLang="en-US" sz="1800" b="1" dirty="0">
                <a:latin typeface="Helvetica" charset="0"/>
                <a:cs typeface="Helvetica" charset="0"/>
              </a:endParaRPr>
            </a:p>
          </p:txBody>
        </p:sp>
        <p:sp>
          <p:nvSpPr>
            <p:cNvPr id="22536" name="テキスト ボックス 121"/>
            <p:cNvSpPr txBox="1">
              <a:spLocks noChangeArrowheads="1"/>
            </p:cNvSpPr>
            <p:nvPr/>
          </p:nvSpPr>
          <p:spPr bwMode="auto">
            <a:xfrm>
              <a:off x="4838497" y="1205670"/>
              <a:ext cx="5950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800" b="1" dirty="0" smtClean="0">
                  <a:latin typeface="Helvetica" charset="0"/>
                  <a:cs typeface="Helvetica" charset="0"/>
                </a:rPr>
                <a:t>CGI</a:t>
              </a:r>
              <a:endParaRPr lang="ja-JP" altLang="en-US" sz="1800" b="1" dirty="0">
                <a:latin typeface="Helvetica" charset="0"/>
                <a:cs typeface="Helvetica" charset="0"/>
              </a:endParaRPr>
            </a:p>
          </p:txBody>
        </p:sp>
        <p:sp>
          <p:nvSpPr>
            <p:cNvPr id="22539" name="テキスト ボックス 124"/>
            <p:cNvSpPr txBox="1">
              <a:spLocks noChangeArrowheads="1"/>
            </p:cNvSpPr>
            <p:nvPr/>
          </p:nvSpPr>
          <p:spPr bwMode="auto">
            <a:xfrm>
              <a:off x="6192748" y="5625487"/>
              <a:ext cx="2332825" cy="64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2000" b="1" dirty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Red: HIV-positive</a:t>
              </a:r>
            </a:p>
            <a:p>
              <a:r>
                <a:rPr lang="en-US" altLang="ja-JP" sz="2000" b="1" dirty="0">
                  <a:latin typeface="Helvetica" charset="0"/>
                  <a:cs typeface="Helvetica" charset="0"/>
                </a:rPr>
                <a:t>Black: HIV-negative</a:t>
              </a:r>
              <a:endParaRPr lang="ja-JP" altLang="en-US" sz="2000" b="1" dirty="0">
                <a:latin typeface="Helvetica" charset="0"/>
                <a:cs typeface="Helvetica" charset="0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145084" y="2119261"/>
              <a:ext cx="823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Group1</a:t>
              </a:r>
              <a:endParaRPr kumimoji="1" lang="ja-JP" altLang="en-US" sz="14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29830" y="2128286"/>
              <a:ext cx="823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Helvetica"/>
                  <a:cs typeface="Helvetica"/>
                </a:rPr>
                <a:t>Group2</a:t>
              </a:r>
              <a:endParaRPr kumimoji="1" lang="ja-JP" altLang="en-US" sz="1400" b="1" dirty="0">
                <a:latin typeface="Helvetica"/>
                <a:cs typeface="Helvetica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70494" y="5528695"/>
              <a:ext cx="1890474" cy="307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Hierarchical clustering</a:t>
              </a:r>
              <a:endParaRPr kumimoji="1" lang="ja-JP" altLang="en-US" sz="1600" b="1" dirty="0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4673599" y="1202262"/>
            <a:ext cx="1847791" cy="978136"/>
            <a:chOff x="4826000" y="856965"/>
            <a:chExt cx="1621928" cy="514635"/>
          </a:xfrm>
          <a:solidFill>
            <a:srgbClr val="FFFFFF"/>
          </a:solidFill>
        </p:grpSpPr>
        <p:sp>
          <p:nvSpPr>
            <p:cNvPr id="12" name="正方形/長方形 11"/>
            <p:cNvSpPr/>
            <p:nvPr/>
          </p:nvSpPr>
          <p:spPr>
            <a:xfrm>
              <a:off x="4826000" y="856965"/>
              <a:ext cx="1422400" cy="514635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859866" y="933163"/>
              <a:ext cx="1588062" cy="24290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u="sng" dirty="0" err="1" smtClean="0">
                  <a:latin typeface="Helvetica"/>
                  <a:cs typeface="Helvetica"/>
                </a:rPr>
                <a:t>CpG</a:t>
              </a:r>
              <a:r>
                <a:rPr kumimoji="1" lang="en-US" altLang="ja-JP" sz="2400" b="1" u="sng" dirty="0" smtClean="0">
                  <a:latin typeface="Helvetica"/>
                  <a:cs typeface="Helvetica"/>
                </a:rPr>
                <a:t> island</a:t>
              </a:r>
              <a:endParaRPr kumimoji="1" lang="ja-JP" altLang="en-US" sz="2400" b="1" u="sng" dirty="0">
                <a:latin typeface="Helvetica"/>
                <a:cs typeface="Helvetica"/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2235200" y="2675466"/>
            <a:ext cx="3064933" cy="297934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5445011" y="2675466"/>
            <a:ext cx="3064933" cy="29793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9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1263</Words>
  <Application>Microsoft Macintosh PowerPoint</Application>
  <PresentationFormat>画面に合わせる (4:3)</PresentationFormat>
  <Paragraphs>335</Paragraphs>
  <Slides>27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 M</dc:creator>
  <cp:lastModifiedBy>石坂 幸人</cp:lastModifiedBy>
  <cp:revision>261</cp:revision>
  <dcterms:created xsi:type="dcterms:W3CDTF">2014-08-18T02:31:03Z</dcterms:created>
  <dcterms:modified xsi:type="dcterms:W3CDTF">2015-12-01T13:16:29Z</dcterms:modified>
</cp:coreProperties>
</file>