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58" r:id="rId3"/>
    <p:sldId id="505" r:id="rId4"/>
    <p:sldId id="506" r:id="rId5"/>
    <p:sldId id="507" r:id="rId6"/>
    <p:sldId id="508" r:id="rId7"/>
    <p:sldId id="560" r:id="rId8"/>
    <p:sldId id="536" r:id="rId9"/>
    <p:sldId id="523" r:id="rId10"/>
    <p:sldId id="520" r:id="rId11"/>
    <p:sldId id="570" r:id="rId12"/>
    <p:sldId id="552" r:id="rId13"/>
    <p:sldId id="568" r:id="rId14"/>
    <p:sldId id="538" r:id="rId15"/>
    <p:sldId id="539" r:id="rId16"/>
    <p:sldId id="549" r:id="rId17"/>
    <p:sldId id="540" r:id="rId18"/>
    <p:sldId id="542" r:id="rId19"/>
    <p:sldId id="569" r:id="rId20"/>
    <p:sldId id="548" r:id="rId21"/>
    <p:sldId id="530" r:id="rId22"/>
    <p:sldId id="556" r:id="rId23"/>
    <p:sldId id="562" r:id="rId24"/>
    <p:sldId id="524" r:id="rId25"/>
    <p:sldId id="553" r:id="rId26"/>
    <p:sldId id="563" r:id="rId27"/>
    <p:sldId id="537" r:id="rId28"/>
    <p:sldId id="495" r:id="rId29"/>
    <p:sldId id="497" r:id="rId30"/>
    <p:sldId id="532" r:id="rId31"/>
    <p:sldId id="535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7969;&#30149;&#23460;\Sentinel%20Surveillance\&#21736;&#28857;&#30417;&#27979;&#25968;&#25454;&#27719;&#24635;\&#25253;&#21578;&#36235;&#21183;&#22270;(&#25353;&#20154;&#32676;)-&#22343;&#20540;&#20013;&#20301;&#25968;2011111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87279090113736"/>
          <c:y val="5.0925925925925923E-2"/>
          <c:w val="0.79557182852143482"/>
          <c:h val="0.741074890173930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暗娼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Sheet1!$B$5:$L$5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Sheet1!$B$6:$L$6</c:f>
              <c:numCache>
                <c:formatCode>0.0_ </c:formatCode>
                <c:ptCount val="11"/>
                <c:pt idx="0">
                  <c:v>10.4</c:v>
                </c:pt>
                <c:pt idx="1">
                  <c:v>14.5</c:v>
                </c:pt>
                <c:pt idx="2">
                  <c:v>26.7</c:v>
                </c:pt>
                <c:pt idx="3">
                  <c:v>28.7</c:v>
                </c:pt>
                <c:pt idx="4">
                  <c:v>30.7</c:v>
                </c:pt>
                <c:pt idx="5">
                  <c:v>28.1</c:v>
                </c:pt>
                <c:pt idx="6">
                  <c:v>29.8</c:v>
                </c:pt>
                <c:pt idx="7">
                  <c:v>33.9</c:v>
                </c:pt>
                <c:pt idx="8">
                  <c:v>35.1</c:v>
                </c:pt>
                <c:pt idx="9">
                  <c:v>38.5</c:v>
                </c:pt>
                <c:pt idx="10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男男性行为者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Sheet1!$B$5:$L$5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Sheet1!$B$7:$L$7</c:f>
              <c:numCache>
                <c:formatCode>0.0_ </c:formatCode>
                <c:ptCount val="11"/>
                <c:pt idx="0">
                  <c:v>20.7</c:v>
                </c:pt>
                <c:pt idx="1">
                  <c:v>12.2</c:v>
                </c:pt>
                <c:pt idx="2">
                  <c:v>28.4</c:v>
                </c:pt>
                <c:pt idx="3">
                  <c:v>32.700000000000003</c:v>
                </c:pt>
                <c:pt idx="4">
                  <c:v>30.2</c:v>
                </c:pt>
                <c:pt idx="5">
                  <c:v>44.7</c:v>
                </c:pt>
                <c:pt idx="6">
                  <c:v>47.3</c:v>
                </c:pt>
                <c:pt idx="7">
                  <c:v>47.3</c:v>
                </c:pt>
                <c:pt idx="8">
                  <c:v>43.2</c:v>
                </c:pt>
                <c:pt idx="9">
                  <c:v>45.6</c:v>
                </c:pt>
                <c:pt idx="10">
                  <c:v>49.7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吸毒者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Sheet1!$B$5:$L$5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8.3000000000000007</c:v>
                </c:pt>
                <c:pt idx="1">
                  <c:v>11.7</c:v>
                </c:pt>
                <c:pt idx="2">
                  <c:v>25.1</c:v>
                </c:pt>
                <c:pt idx="3">
                  <c:v>31.6</c:v>
                </c:pt>
                <c:pt idx="4">
                  <c:v>31</c:v>
                </c:pt>
                <c:pt idx="5">
                  <c:v>23.1</c:v>
                </c:pt>
                <c:pt idx="6" formatCode="0.0;[Red]0.0">
                  <c:v>33.4</c:v>
                </c:pt>
                <c:pt idx="7">
                  <c:v>28</c:v>
                </c:pt>
                <c:pt idx="8">
                  <c:v>29</c:v>
                </c:pt>
                <c:pt idx="9">
                  <c:v>29.2</c:v>
                </c:pt>
                <c:pt idx="10">
                  <c:v>29.2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28128"/>
        <c:axId val="84129664"/>
      </c:lineChart>
      <c:catAx>
        <c:axId val="84128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129664"/>
        <c:crosses val="autoZero"/>
        <c:auto val="1"/>
        <c:lblAlgn val="ctr"/>
        <c:lblOffset val="100"/>
        <c:noMultiLvlLbl val="0"/>
      </c:catAx>
      <c:valAx>
        <c:axId val="841296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%</a:t>
                </a:r>
                <a:endParaRPr lang="zh-CN" sz="1800" b="1"/>
              </a:p>
            </c:rich>
          </c:tx>
          <c:layout>
            <c:manualLayout>
              <c:xMode val="edge"/>
              <c:yMode val="edge"/>
              <c:x val="8.3333333333333367E-3"/>
              <c:y val="0.426543088363954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_ 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12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11111111111121"/>
          <c:y val="0.88224140963381492"/>
          <c:w val="0.70722222222222231"/>
          <c:h val="0.11516258384368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BFA9-F99F-467F-80D4-244379784A47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1937-A88D-4730-9EC9-EDA15D2AC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6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</a:rPr>
              <a:t>In recent years the number of China's growth rate of AIDS has decreased, but thehuge population base, the number of AIDS patients is still rising. </a:t>
            </a:r>
            <a:endParaRPr lang="zh-CN" altLang="en-US" smtClean="0">
              <a:latin typeface="Arial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9DFFB7-4C64-4CB5-910E-8C80015F346C}" type="slidenum">
              <a:rPr lang="en-US" altLang="zh-CN" smtClean="0">
                <a:ea typeface="宋体" pitchFamily="2" charset="-122"/>
              </a:rPr>
              <a:pPr/>
              <a:t>3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B0DD36-E73C-4F1B-A40A-B12BDD9A4B5B}" type="slidenum">
              <a:rPr lang="en-US" altLang="zh-CN" smtClean="0">
                <a:ea typeface="宋体" pitchFamily="2" charset="-122"/>
              </a:rPr>
              <a:pPr/>
              <a:t>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6423ADE-3EE2-4D9C-B371-6526E2C0CD5A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累计报告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感染者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/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病人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2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万人以上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6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</a:t>
            </a:r>
            <a:r>
              <a:rPr lang="zh-CN" altLang="en-US" sz="900" b="1" smtClean="0">
                <a:ea typeface="华文中宋" pitchFamily="2" charset="-122"/>
              </a:rPr>
              <a:t> 云南、广西、河南、四川、新疆、广东，占全国的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79%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累计报告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病人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超过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3,000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人的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8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</a:t>
            </a:r>
            <a:r>
              <a:rPr lang="zh-CN" altLang="en-US" sz="900" b="1" smtClean="0">
                <a:ea typeface="华文中宋" pitchFamily="2" charset="-122"/>
              </a:rPr>
              <a:t> 河南、云南、广西、广东、新疆、安徽、四川和湖北，占全国的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80%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。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2009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年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新报告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HIV/AIDS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超过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3000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人以上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6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 </a:t>
            </a:r>
            <a:r>
              <a:rPr lang="zh-CN" altLang="en-US" sz="900" b="1" smtClean="0">
                <a:ea typeface="华文中宋" pitchFamily="2" charset="-122"/>
              </a:rPr>
              <a:t>云南、广西、四川、广东、新疆、河南，占全国的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74%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。</a:t>
            </a:r>
          </a:p>
          <a:p>
            <a:pPr>
              <a:spcBef>
                <a:spcPct val="0"/>
              </a:spcBef>
            </a:pPr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 According to the Guidelines of WHO,UN, integrated with the specific conditions in China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 Updating every 5 years, version 2015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 Changing “confirmatory” to “supplemental”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    “confirmatory”: WB/RIBA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    “supplemental”: WB/RIBA, NAT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600" smtClean="0">
                <a:latin typeface="Arial" charset="0"/>
              </a:rPr>
              <a:t>Testing algorithms for different populations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1900" smtClean="0">
                <a:latin typeface="Arial" charset="0"/>
              </a:rPr>
              <a:t>WB/RIBA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1900" smtClean="0">
                <a:latin typeface="Arial" charset="0"/>
              </a:rPr>
              <a:t>NAT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1900" smtClean="0">
                <a:latin typeface="Arial" charset="0"/>
              </a:rPr>
              <a:t>Alternative algorithm (EIA/RT)</a:t>
            </a:r>
          </a:p>
          <a:p>
            <a:pPr>
              <a:lnSpc>
                <a:spcPct val="80000"/>
              </a:lnSpc>
            </a:pPr>
            <a:endParaRPr lang="zh-CN" altLang="en-US" sz="1100" smtClean="0">
              <a:latin typeface="Arial" charset="0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3A45E-05A4-4DE5-8890-36DC3CE750B0}" type="slidenum">
              <a:rPr lang="en-US" altLang="zh-CN" smtClean="0">
                <a:ea typeface="宋体" pitchFamily="2" charset="-122"/>
              </a:rPr>
              <a:pPr/>
              <a:t>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</a:rPr>
              <a:t>Updated the lab staff technology, knowledge, Share the information and experiences of HIV/HCV from different provinces.</a:t>
            </a:r>
            <a:endParaRPr lang="zh-CN" altLang="en-US" smtClean="0">
              <a:latin typeface="Arial" charset="0"/>
            </a:endParaRP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7E0A37-78E6-4585-9713-137CA06819D5}" type="slidenum">
              <a:rPr lang="en-US" altLang="zh-CN" smtClean="0">
                <a:ea typeface="宋体" pitchFamily="2" charset="-122"/>
              </a:rPr>
              <a:pPr/>
              <a:t>16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6423ADE-3EE2-4D9C-B371-6526E2C0CD5A}" type="slidenum">
              <a:rPr lang="en-US" altLang="zh-CN" smtClean="0"/>
              <a:pPr eaLnBrk="1" hangingPunct="1"/>
              <a:t>19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累计报告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感染者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/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病人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2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万人以上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6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</a:t>
            </a:r>
            <a:r>
              <a:rPr lang="zh-CN" altLang="en-US" sz="900" b="1" smtClean="0">
                <a:ea typeface="华文中宋" pitchFamily="2" charset="-122"/>
              </a:rPr>
              <a:t> 云南、广西、河南、四川、新疆、广东，占全国的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79%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累计报告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病人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超过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3,000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人的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8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</a:t>
            </a:r>
            <a:r>
              <a:rPr lang="zh-CN" altLang="en-US" sz="900" b="1" smtClean="0">
                <a:ea typeface="华文中宋" pitchFamily="2" charset="-122"/>
              </a:rPr>
              <a:t> 河南、云南、广西、广东、新疆、安徽、四川和湖北，占全国的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80%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。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2009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年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新报告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HIV/AIDS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超过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3000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人以上</a:t>
            </a:r>
            <a:r>
              <a:rPr lang="en-US" altLang="zh-CN" sz="900" b="1" smtClean="0">
                <a:solidFill>
                  <a:schemeClr val="accent2"/>
                </a:solidFill>
                <a:ea typeface="华文中宋" pitchFamily="2" charset="-122"/>
              </a:rPr>
              <a:t>6</a:t>
            </a:r>
            <a:r>
              <a:rPr lang="zh-CN" altLang="en-US" sz="900" b="1" smtClean="0">
                <a:solidFill>
                  <a:schemeClr val="accent2"/>
                </a:solidFill>
                <a:ea typeface="华文中宋" pitchFamily="2" charset="-122"/>
              </a:rPr>
              <a:t>个省份： </a:t>
            </a:r>
            <a:r>
              <a:rPr lang="zh-CN" altLang="en-US" sz="900" b="1" smtClean="0">
                <a:ea typeface="华文中宋" pitchFamily="2" charset="-122"/>
              </a:rPr>
              <a:t>云南、广西、四川、广东、新疆、河南，占全国的</a:t>
            </a:r>
            <a:r>
              <a:rPr lang="en-US" altLang="zh-CN" sz="900" b="1" smtClean="0">
                <a:solidFill>
                  <a:srgbClr val="FF0000"/>
                </a:solidFill>
                <a:ea typeface="华文中宋" pitchFamily="2" charset="-122"/>
              </a:rPr>
              <a:t>74%</a:t>
            </a:r>
            <a:r>
              <a:rPr lang="zh-CN" altLang="en-US" sz="900" b="1" smtClean="0">
                <a:solidFill>
                  <a:srgbClr val="FF0000"/>
                </a:solidFill>
                <a:ea typeface="华文中宋" pitchFamily="2" charset="-122"/>
              </a:rPr>
              <a:t>。</a:t>
            </a:r>
          </a:p>
          <a:p>
            <a:pPr>
              <a:spcBef>
                <a:spcPct val="0"/>
              </a:spcBef>
            </a:pPr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汇报主要围绕以下</a:t>
            </a:r>
            <a:r>
              <a:rPr lang="en-US" altLang="zh-CN" smtClean="0">
                <a:latin typeface="Arial" charset="0"/>
                <a:ea typeface="宋体" charset="-122"/>
              </a:rPr>
              <a:t>7</a:t>
            </a:r>
            <a:r>
              <a:rPr lang="zh-CN" altLang="en-US" smtClean="0">
                <a:latin typeface="Arial" charset="0"/>
                <a:ea typeface="宋体" charset="-122"/>
              </a:rPr>
              <a:t>个部分展开。</a:t>
            </a: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fld id="{7FBEDC4B-E23F-4E22-8232-8D220A49E9F0}" type="slidenum">
              <a:rPr lang="en-US" altLang="zh-CN" sz="1200" smtClean="0">
                <a:solidFill>
                  <a:schemeClr val="tx1"/>
                </a:solidFill>
                <a:latin typeface="Arial" charset="0"/>
              </a:rPr>
              <a:pPr/>
              <a:t>25</a:t>
            </a:fld>
            <a:endParaRPr lang="en-US" altLang="zh-CN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1937-A88D-4730-9EC9-EDA15D2AC80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2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2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69" y="274758"/>
            <a:ext cx="8229463" cy="5851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7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7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5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1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72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D0B5-5B6D-43A9-892B-D7CFFA98A68C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6C89-2583-4C39-A962-14E1F94B8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36815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/>
              <a:t> </a:t>
            </a:r>
            <a:r>
              <a:rPr lang="en-US" altLang="zh-CN" sz="3600" b="1" dirty="0" smtClean="0"/>
              <a:t>          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Taking testing as a new prevention strategy for HIV infection towards three 90%   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3284984"/>
            <a:ext cx="7488832" cy="1752600"/>
          </a:xfrm>
        </p:spPr>
        <p:txBody>
          <a:bodyPr>
            <a:normAutofit fontScale="92500"/>
          </a:bodyPr>
          <a:lstStyle/>
          <a:p>
            <a:endParaRPr lang="en-US" altLang="zh-CN" b="1" dirty="0" smtClean="0"/>
          </a:p>
          <a:p>
            <a:r>
              <a:rPr lang="en-US" altLang="zh-CN" sz="2600" b="1" dirty="0" smtClean="0">
                <a:latin typeface="+mn-ea"/>
              </a:rPr>
              <a:t>Yan Jiang M.D, </a:t>
            </a:r>
            <a:r>
              <a:rPr lang="en-US" altLang="zh-CN" sz="2600" b="1" dirty="0" err="1" smtClean="0">
                <a:latin typeface="+mn-ea"/>
              </a:rPr>
              <a:t>Ph.D</a:t>
            </a:r>
            <a:endParaRPr lang="en-US" altLang="zh-CN" sz="2600" b="1" dirty="0" smtClean="0">
              <a:latin typeface="+mn-ea"/>
            </a:endParaRPr>
          </a:p>
          <a:p>
            <a:r>
              <a:rPr lang="en-US" altLang="zh-CN" sz="2600" b="1" dirty="0" smtClean="0">
                <a:latin typeface="+mn-ea"/>
              </a:rPr>
              <a:t>National HIV/HCV Reference </a:t>
            </a:r>
            <a:r>
              <a:rPr lang="en-US" altLang="zh-CN" sz="2600" b="1" dirty="0" err="1" smtClean="0">
                <a:latin typeface="+mn-ea"/>
              </a:rPr>
              <a:t>laboratory,China</a:t>
            </a:r>
            <a:r>
              <a:rPr lang="en-US" altLang="zh-CN" sz="2600" b="1" dirty="0" smtClean="0">
                <a:latin typeface="+mn-ea"/>
              </a:rPr>
              <a:t> CDC</a:t>
            </a:r>
          </a:p>
        </p:txBody>
      </p:sp>
    </p:spTree>
    <p:extLst>
      <p:ext uri="{BB962C8B-B14F-4D97-AF65-F5344CB8AC3E}">
        <p14:creationId xmlns:p14="http://schemas.microsoft.com/office/powerpoint/2010/main" val="1909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62068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	      </a:t>
            </a:r>
            <a:r>
              <a:rPr lang="zh-CN" altLang="en-US" sz="2400" b="1" dirty="0"/>
              <a:t> </a:t>
            </a:r>
            <a:r>
              <a:rPr lang="zh-CN" altLang="en-US" sz="2400" b="1" dirty="0" smtClean="0"/>
              <a:t>     </a:t>
            </a:r>
            <a:r>
              <a:rPr lang="en-US" altLang="zh-CN" sz="2400" b="1" dirty="0" smtClean="0"/>
              <a:t>MSM population from an NGO of Xian city </a:t>
            </a:r>
          </a:p>
          <a:p>
            <a:r>
              <a:rPr lang="en-US" altLang="zh-CN" sz="2400" b="1" dirty="0" smtClean="0"/>
              <a:t>		     	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      (2013 to 2015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endParaRPr lang="en-US" altLang="zh-CN" sz="2400" b="1" dirty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Having HIV testing last year? Response from 2441 persons 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 ↓yes				       ↓no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1898</a:t>
            </a: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77.8%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/>
              <a:t>		      543</a:t>
            </a: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22.2%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↓ </a:t>
            </a:r>
            <a:r>
              <a:rPr lang="en-US" altLang="zh-CN" sz="2400" b="1" dirty="0" smtClean="0"/>
              <a:t>test			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	       ↓ test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93+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4.9%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）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		      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62+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11.5%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）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	p&lt;0.01</a:t>
            </a:r>
            <a:endParaRPr lang="en-US" altLang="zh-CN" sz="2400" b="1" u="sng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it-IT" altLang="zh-CN" sz="2400" b="1" dirty="0" smtClean="0"/>
              <a:t>The </a:t>
            </a:r>
            <a:r>
              <a:rPr lang="it-IT" altLang="zh-CN" sz="2400" b="1" dirty="0"/>
              <a:t>HIV infection rate of MSM who received HIV test in the past year was significantly lower than that without testing, showing the testing is the protective factor for preventing HIV </a:t>
            </a:r>
            <a:r>
              <a:rPr lang="it-IT" altLang="zh-CN" sz="2400" b="1" dirty="0" smtClean="0"/>
              <a:t>infection.</a:t>
            </a:r>
          </a:p>
          <a:p>
            <a:r>
              <a:rPr lang="it-IT" altLang="zh-CN" sz="2400" b="1" dirty="0" smtClean="0"/>
              <a:t> </a:t>
            </a:r>
          </a:p>
          <a:p>
            <a:r>
              <a:rPr lang="it-IT" altLang="zh-CN" sz="2400" b="1" dirty="0" smtClean="0"/>
              <a:t>(</a:t>
            </a:r>
            <a:r>
              <a:rPr lang="it-IT" altLang="zh-CN" sz="2400" b="1" dirty="0"/>
              <a:t>to be published</a:t>
            </a:r>
            <a:r>
              <a:rPr lang="it-IT" altLang="zh-CN" sz="2400" b="1" dirty="0" smtClean="0"/>
              <a:t>) </a:t>
            </a:r>
            <a:r>
              <a:rPr lang="en-US" altLang="zh-CN" sz="2400" b="1" dirty="0" smtClean="0"/>
              <a:t>		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2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116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/>
              <a:t>      Treatment as Prevention (TAP)</a:t>
            </a:r>
          </a:p>
          <a:p>
            <a:r>
              <a:rPr lang="en-US" altLang="zh-CN" sz="3600" b="1" dirty="0" smtClean="0"/>
              <a:t> 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Positive</a:t>
            </a:r>
            <a:r>
              <a:rPr lang="en-US" altLang="zh-CN" sz="3600" b="1" dirty="0" smtClean="0"/>
              <a:t> population: </a:t>
            </a:r>
          </a:p>
          <a:p>
            <a:r>
              <a:rPr lang="en-US" altLang="zh-CN" sz="3600" b="1" dirty="0" smtClean="0"/>
              <a:t>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Treatment</a:t>
            </a:r>
            <a:r>
              <a:rPr lang="en-US" altLang="zh-CN" sz="3600" b="1" dirty="0" smtClean="0"/>
              <a:t>→ Viral load ↓ → prevention</a:t>
            </a:r>
          </a:p>
          <a:p>
            <a:r>
              <a:rPr lang="en-US" altLang="zh-CN" sz="3600" b="1" dirty="0" smtClean="0"/>
              <a:t>					        others infection  </a:t>
            </a:r>
          </a:p>
          <a:p>
            <a:endParaRPr lang="en-US" altLang="zh-CN" sz="4400" b="1" dirty="0" smtClean="0"/>
          </a:p>
          <a:p>
            <a:r>
              <a:rPr lang="en-US" altLang="zh-CN" sz="4400" b="1" dirty="0"/>
              <a:t> </a:t>
            </a:r>
            <a:r>
              <a:rPr lang="en-US" altLang="zh-CN" sz="4400" b="1" dirty="0" smtClean="0"/>
              <a:t>       Testing </a:t>
            </a:r>
            <a:r>
              <a:rPr lang="en-US" altLang="zh-CN" sz="4400" b="1" dirty="0"/>
              <a:t>as Prevention </a:t>
            </a:r>
            <a:r>
              <a:rPr lang="en-US" altLang="zh-CN" sz="4400" b="1" dirty="0" smtClean="0"/>
              <a:t>(TAP)</a:t>
            </a:r>
          </a:p>
          <a:p>
            <a:r>
              <a:rPr lang="en-US" altLang="zh-CN" sz="3600" b="1" dirty="0" smtClean="0"/>
              <a:t>  Population without tested:</a:t>
            </a:r>
          </a:p>
          <a:p>
            <a:r>
              <a:rPr lang="en-US" altLang="zh-CN" sz="3600" b="1" dirty="0" smtClean="0"/>
              <a:t>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Testing</a:t>
            </a:r>
            <a:r>
              <a:rPr lang="en-US" altLang="zh-CN" sz="3600" b="1" dirty="0" smtClean="0"/>
              <a:t>→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positive </a:t>
            </a:r>
            <a:r>
              <a:rPr lang="en-US" altLang="zh-CN" sz="3600" b="1" dirty="0" smtClean="0"/>
              <a:t>→ treatment</a:t>
            </a:r>
          </a:p>
          <a:p>
            <a:r>
              <a:rPr lang="en-US" altLang="zh-CN" sz="3600" b="1" dirty="0" smtClean="0"/>
              <a:t>  Testing→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negative</a:t>
            </a:r>
            <a:r>
              <a:rPr lang="en-US" altLang="zh-CN" sz="3600" b="1" dirty="0">
                <a:solidFill>
                  <a:srgbClr val="0070C0"/>
                </a:solidFill>
              </a:rPr>
              <a:t> </a:t>
            </a:r>
            <a:r>
              <a:rPr lang="en-US" altLang="zh-CN" sz="3600" b="1" dirty="0" smtClean="0"/>
              <a:t>→ behavior change  </a:t>
            </a:r>
          </a:p>
          <a:p>
            <a:r>
              <a:rPr lang="en-US" altLang="zh-CN" sz="3600" b="1" dirty="0" smtClean="0"/>
              <a:t>					</a:t>
            </a:r>
            <a:r>
              <a:rPr lang="en-US" altLang="zh-CN" sz="3600" b="1" dirty="0"/>
              <a:t>	 ↓</a:t>
            </a:r>
          </a:p>
          <a:p>
            <a:r>
              <a:rPr lang="en-US" altLang="zh-CN" sz="3600" b="1" dirty="0" smtClean="0"/>
              <a:t>				decrease seroconversion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4094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	MSM of Beijing </a:t>
            </a:r>
            <a:r>
              <a:rPr lang="en-US" altLang="zh-CN" sz="2800" b="1" dirty="0" err="1" smtClean="0"/>
              <a:t>Youan</a:t>
            </a:r>
            <a:r>
              <a:rPr lang="en-US" altLang="zh-CN" sz="2800" b="1" dirty="0" smtClean="0"/>
              <a:t> Hospital STD clinic</a:t>
            </a:r>
          </a:p>
          <a:p>
            <a:r>
              <a:rPr lang="en-US" altLang="zh-CN" sz="2800" b="1" dirty="0" smtClean="0"/>
              <a:t>		     (2014-10-1 to 2015-10-30)</a:t>
            </a:r>
            <a:endParaRPr lang="en-US" altLang="zh-CN" sz="2800" b="1" dirty="0"/>
          </a:p>
          <a:p>
            <a:r>
              <a:rPr lang="en-US" altLang="zh-CN" sz="2800" b="1" dirty="0" smtClean="0"/>
              <a:t>			        </a:t>
            </a:r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		          9126</a:t>
            </a:r>
            <a:r>
              <a:rPr lang="zh-CN" altLang="en-US" sz="2800" b="1" dirty="0" smtClean="0"/>
              <a:t>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	</a:t>
            </a:r>
            <a:r>
              <a:rPr lang="en-US" altLang="zh-CN" sz="2800" b="1" u="sng" dirty="0" smtClean="0"/>
              <a:t>			↓ test		</a:t>
            </a:r>
          </a:p>
          <a:p>
            <a:r>
              <a:rPr lang="en-US" altLang="zh-CN" sz="2800" b="1" dirty="0" smtClean="0"/>
              <a:t>	8470 -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92.81%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		656 +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7.19%</a:t>
            </a:r>
            <a:r>
              <a:rPr lang="zh-CN" altLang="en-US" sz="2800" b="1" dirty="0" smtClean="0"/>
              <a:t>）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		 ↓ testing education </a:t>
            </a:r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	1354</a:t>
            </a:r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	 ↓ retest, 2.78 times/person/year</a:t>
            </a:r>
          </a:p>
          <a:p>
            <a:r>
              <a:rPr lang="en-US" altLang="zh-CN" sz="2800" b="1" dirty="0" smtClean="0"/>
              <a:t>	Seroconversion 7 persons (incidence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0.52%</a:t>
            </a:r>
            <a:r>
              <a:rPr lang="en-US" altLang="zh-CN" sz="2800" b="1" dirty="0" smtClean="0"/>
              <a:t>)</a:t>
            </a:r>
          </a:p>
          <a:p>
            <a:r>
              <a:rPr lang="en-US" altLang="zh-CN" sz="2800" b="1" dirty="0" smtClean="0"/>
              <a:t>	</a:t>
            </a:r>
          </a:p>
          <a:p>
            <a:r>
              <a:rPr lang="en-US" altLang="zh-CN" sz="2800" b="1" dirty="0" smtClean="0"/>
              <a:t>(</a:t>
            </a:r>
            <a:r>
              <a:rPr lang="en-US" altLang="zh-CN" sz="2800" b="1" dirty="0"/>
              <a:t>To be published</a:t>
            </a:r>
            <a:r>
              <a:rPr lang="en-US" altLang="zh-CN" sz="2800" b="1" dirty="0" smtClean="0"/>
              <a:t>)</a:t>
            </a:r>
          </a:p>
          <a:p>
            <a:r>
              <a:rPr lang="en-US" altLang="zh-CN" sz="2800" b="1" dirty="0" smtClean="0"/>
              <a:t> 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49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新建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36613"/>
            <a:ext cx="56848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04813" y="1268413"/>
            <a:ext cx="3336925" cy="155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803" tIns="39401" rIns="78803" bIns="39401">
            <a:spAutoFit/>
          </a:bodyPr>
          <a:lstStyle>
            <a:lvl1pPr defTabSz="1238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38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382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382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382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Incidence from national cohort study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5.8（3.3-10.0)/100PY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04813" y="371258"/>
            <a:ext cx="8343900" cy="44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803" tIns="39401" rIns="78803" bIns="39401">
            <a:spAutoFit/>
          </a:bodyPr>
          <a:lstStyle>
            <a:lvl1pPr defTabSz="12382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12382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12382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12382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12382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2382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2382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2382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2382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en-US" altLang="zh-CN" b="1" dirty="0" smtClean="0"/>
              <a:t>Incidence of MSM population based on Meta analysis</a:t>
            </a:r>
            <a:endParaRPr kumimoji="0" lang="en-US" altLang="zh-CN" b="1" dirty="0"/>
          </a:p>
        </p:txBody>
      </p:sp>
      <p:pic>
        <p:nvPicPr>
          <p:cNvPr id="58374" name="Picture 5" descr="新建图片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238"/>
            <a:ext cx="55800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矩形 1"/>
          <p:cNvSpPr>
            <a:spLocks noChangeArrowheads="1"/>
          </p:cNvSpPr>
          <p:nvPr/>
        </p:nvSpPr>
        <p:spPr bwMode="auto">
          <a:xfrm>
            <a:off x="5702300" y="4652963"/>
            <a:ext cx="3190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38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38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382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382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382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38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Incidence from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BED-CEIA assay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5.3（4.5-6.2)/100PY</a:t>
            </a:r>
          </a:p>
        </p:txBody>
      </p:sp>
    </p:spTree>
    <p:extLst>
      <p:ext uri="{BB962C8B-B14F-4D97-AF65-F5344CB8AC3E}">
        <p14:creationId xmlns:p14="http://schemas.microsoft.com/office/powerpoint/2010/main" val="2759037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zh-CN">
              <a:latin typeface="Calibri" pitchFamily="34" charset="0"/>
            </a:endParaRPr>
          </a:p>
        </p:txBody>
      </p:sp>
      <p:pic>
        <p:nvPicPr>
          <p:cNvPr id="4100" name="Picture 2" descr="E:\07-实验室质量考评\2014实验室质量考评-ongoing\GIS\20140310-GIS result\result-邱标注\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5" y="188640"/>
            <a:ext cx="6790729" cy="48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4677" y="515719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Over 10000 HIV screening lab,</a:t>
            </a:r>
          </a:p>
          <a:p>
            <a:r>
              <a:rPr lang="en-US" altLang="zh-CN" sz="2800" b="1" dirty="0" smtClean="0"/>
              <a:t>Over 10000 RT points</a:t>
            </a:r>
          </a:p>
          <a:p>
            <a:r>
              <a:rPr lang="en-US" altLang="zh-CN" sz="2800" b="1" dirty="0" smtClean="0"/>
              <a:t>Free testing police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68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04118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Guidelines</a:t>
            </a:r>
            <a:endParaRPr lang="zh-CN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95BB4-0F94-4F84-AD0F-B6E1203BADC4}" type="slidenum">
              <a:rPr lang="en-US" altLang="zh-CN" smtClean="0">
                <a:ea typeface="宋体" pitchFamily="2" charset="-122"/>
              </a:rPr>
              <a:pPr/>
              <a:t>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60350" y="920750"/>
            <a:ext cx="88566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altLang="zh-CN" sz="1800">
                <a:cs typeface="Times New Roman" pitchFamily="18" charset="0"/>
              </a:rPr>
              <a:t>2006  National Guideline for HIV/AIDS Detection and Management</a:t>
            </a:r>
          </a:p>
          <a:p>
            <a:pPr marL="457200" indent="-457200" eaLnBrk="1" hangingPunct="1"/>
            <a:r>
              <a:rPr lang="en-US" altLang="zh-CN" sz="1800">
                <a:cs typeface="Times New Roman" pitchFamily="18" charset="0"/>
              </a:rPr>
              <a:t>	   Guideline for QC/QA of CD4+ T Cells Testing</a:t>
            </a:r>
          </a:p>
          <a:p>
            <a:pPr marL="457200" indent="-457200" eaLnBrk="1" hangingPunct="1">
              <a:buFontTx/>
              <a:buAutoNum type="arabicPlain" startAt="2007"/>
            </a:pPr>
            <a:r>
              <a:rPr lang="en-US" altLang="zh-CN" sz="1800">
                <a:cs typeface="Times New Roman" pitchFamily="18" charset="0"/>
              </a:rPr>
              <a:t>  Newsletter of the HIV/AIDS Laboratory Network </a:t>
            </a:r>
          </a:p>
          <a:p>
            <a:pPr marL="457200" indent="-457200" eaLnBrk="1" hangingPunct="1">
              <a:buFontTx/>
              <a:buAutoNum type="arabicPlain" startAt="2007"/>
            </a:pPr>
            <a:r>
              <a:rPr lang="en-US" altLang="zh-CN" sz="1800">
                <a:cs typeface="Times New Roman" pitchFamily="18" charset="0"/>
              </a:rPr>
              <a:t>  Guideline for Test and QC/QA of HIV-1 Viral Load,</a:t>
            </a:r>
          </a:p>
          <a:p>
            <a:pPr marL="457200" indent="-457200" eaLnBrk="1" hangingPunct="1"/>
            <a:r>
              <a:rPr lang="en-US" altLang="zh-CN" sz="1800">
                <a:cs typeface="Times New Roman" pitchFamily="18" charset="0"/>
              </a:rPr>
              <a:t>           Training on CD4</a:t>
            </a:r>
            <a:r>
              <a:rPr lang="zh-CN" altLang="en-US" sz="1800">
                <a:cs typeface="Times New Roman" pitchFamily="18" charset="0"/>
              </a:rPr>
              <a:t> </a:t>
            </a:r>
            <a:r>
              <a:rPr lang="en-US" altLang="zh-CN" sz="1800">
                <a:cs typeface="Times New Roman" pitchFamily="18" charset="0"/>
              </a:rPr>
              <a:t>testing technology</a:t>
            </a:r>
            <a:endParaRPr lang="zh-CN" altLang="en-US" sz="1800"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lain" startAt="2009"/>
            </a:pPr>
            <a:r>
              <a:rPr lang="zh-CN" altLang="en-US" sz="1800">
                <a:cs typeface="Times New Roman" pitchFamily="18" charset="0"/>
              </a:rPr>
              <a:t>  </a:t>
            </a:r>
            <a:r>
              <a:rPr lang="en-US" altLang="zh-CN" sz="1800">
                <a:cs typeface="Times New Roman" pitchFamily="18" charset="0"/>
              </a:rPr>
              <a:t>National Guideline for HIV/AIDS Detection, Training on Early  Infant Diagnosis</a:t>
            </a:r>
            <a:endParaRPr lang="zh-CN" altLang="en-US" sz="1800"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lain" startAt="2009"/>
            </a:pPr>
            <a:r>
              <a:rPr lang="zh-CN" altLang="en-US" sz="1800">
                <a:cs typeface="Times New Roman" pitchFamily="18" charset="0"/>
              </a:rPr>
              <a:t>  </a:t>
            </a:r>
            <a:r>
              <a:rPr lang="en-US" altLang="zh-CN" sz="1800">
                <a:cs typeface="Times New Roman" pitchFamily="18" charset="0"/>
              </a:rPr>
              <a:t>National Guideline for HCV Detection</a:t>
            </a:r>
          </a:p>
          <a:p>
            <a:pPr marL="457200" indent="-457200" eaLnBrk="1" hangingPunct="1"/>
            <a:r>
              <a:rPr lang="en-US" altLang="zh-CN" sz="1800">
                <a:cs typeface="Times New Roman" pitchFamily="18" charset="0"/>
              </a:rPr>
              <a:t>	   Protocol on HIV New Infection Detection,  PEP training  materials</a:t>
            </a:r>
          </a:p>
          <a:p>
            <a:pPr marL="457200" indent="-457200" eaLnBrk="1" hangingPunct="1">
              <a:buFontTx/>
              <a:buAutoNum type="arabicPlain" startAt="2012"/>
            </a:pPr>
            <a:r>
              <a:rPr lang="en-US" altLang="zh-CN" sz="1800">
                <a:cs typeface="Times New Roman" pitchFamily="18" charset="0"/>
              </a:rPr>
              <a:t>  Guideline for QC/QA of Drug Resistance Detection</a:t>
            </a:r>
          </a:p>
          <a:p>
            <a:pPr marL="457200" indent="-457200" eaLnBrk="1" hangingPunct="1"/>
            <a:r>
              <a:rPr lang="en-US" altLang="zh-CN" sz="1800">
                <a:cs typeface="Times New Roman" pitchFamily="18" charset="0"/>
              </a:rPr>
              <a:t>2015  National Guideline for Detection of HIV/AIDS</a:t>
            </a:r>
          </a:p>
          <a:p>
            <a:pPr marL="457200" indent="-457200" eaLnBrk="1" hangingPunct="1"/>
            <a:endParaRPr lang="zh-CN" altLang="en-US" sz="1800">
              <a:cs typeface="Times New Roman" pitchFamily="18" charset="0"/>
            </a:endParaRPr>
          </a:p>
          <a:p>
            <a:pPr marL="457200" indent="-457200" eaLnBrk="1" hangingPunct="1"/>
            <a:endParaRPr lang="en-US" altLang="zh-CN" sz="2000" b="1">
              <a:latin typeface="Arial" charset="0"/>
            </a:endParaRPr>
          </a:p>
        </p:txBody>
      </p:sp>
      <p:grpSp>
        <p:nvGrpSpPr>
          <p:cNvPr id="27653" name="组合 21"/>
          <p:cNvGrpSpPr>
            <a:grpSpLocks/>
          </p:cNvGrpSpPr>
          <p:nvPr/>
        </p:nvGrpSpPr>
        <p:grpSpPr bwMode="auto">
          <a:xfrm>
            <a:off x="1293813" y="3833813"/>
            <a:ext cx="6535737" cy="2571750"/>
            <a:chOff x="250825" y="3357563"/>
            <a:chExt cx="8642350" cy="3197225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684213" y="4724400"/>
              <a:ext cx="25923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55" name="Picture 7" descr="guifan"/>
            <p:cNvPicPr>
              <a:picLocks noChangeAspect="1" noChangeArrowheads="1"/>
            </p:cNvPicPr>
            <p:nvPr/>
          </p:nvPicPr>
          <p:blipFill>
            <a:blip r:embed="rId3"/>
            <a:srcRect l="2168" t="3311"/>
            <a:stretch>
              <a:fillRect/>
            </a:stretch>
          </p:blipFill>
          <p:spPr bwMode="auto">
            <a:xfrm>
              <a:off x="2663825" y="3359150"/>
              <a:ext cx="15113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5364163" y="4365625"/>
              <a:ext cx="316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57" name="Picture 9" descr="通讯"/>
            <p:cNvPicPr>
              <a:picLocks noChangeAspect="1" noChangeArrowheads="1"/>
            </p:cNvPicPr>
            <p:nvPr/>
          </p:nvPicPr>
          <p:blipFill>
            <a:blip r:embed="rId4"/>
            <a:srcRect l="2168" t="5972"/>
            <a:stretch>
              <a:fillRect/>
            </a:stretch>
          </p:blipFill>
          <p:spPr bwMode="auto">
            <a:xfrm>
              <a:off x="7453313" y="3357563"/>
              <a:ext cx="1439862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95288" y="4508500"/>
              <a:ext cx="2952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59" name="Picture 11" descr="DSC0917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7850" y="4610100"/>
              <a:ext cx="150018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Text Box 14"/>
            <p:cNvSpPr txBox="1">
              <a:spLocks noChangeArrowheads="1"/>
            </p:cNvSpPr>
            <p:nvPr/>
          </p:nvSpPr>
          <p:spPr bwMode="auto">
            <a:xfrm>
              <a:off x="3276600" y="3357563"/>
              <a:ext cx="15827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61" name="Picture 8" descr="图3-15 《CD4+ T淋巴细胞检测质量保证指南（试行）》及教学光盘-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8313" y="3357563"/>
              <a:ext cx="1511300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4284663" y="3933825"/>
              <a:ext cx="172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sp>
          <p:nvSpPr>
            <p:cNvPr id="27663" name="Text Box 18"/>
            <p:cNvSpPr txBox="1">
              <a:spLocks noChangeArrowheads="1"/>
            </p:cNvSpPr>
            <p:nvPr/>
          </p:nvSpPr>
          <p:spPr bwMode="auto">
            <a:xfrm>
              <a:off x="3059113" y="4724400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64" name="Picture 19" descr="DSC00646"/>
            <p:cNvPicPr>
              <a:picLocks noChangeAspect="1" noChangeArrowheads="1"/>
            </p:cNvPicPr>
            <p:nvPr/>
          </p:nvPicPr>
          <p:blipFill>
            <a:blip r:embed="rId7"/>
            <a:srcRect l="6975" t="2754" r="4649"/>
            <a:stretch>
              <a:fillRect/>
            </a:stretch>
          </p:blipFill>
          <p:spPr bwMode="auto">
            <a:xfrm>
              <a:off x="4953000" y="3359150"/>
              <a:ext cx="1458913" cy="201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20"/>
            <p:cNvSpPr txBox="1">
              <a:spLocks noChangeArrowheads="1"/>
            </p:cNvSpPr>
            <p:nvPr/>
          </p:nvSpPr>
          <p:spPr bwMode="auto">
            <a:xfrm>
              <a:off x="1835150" y="3716338"/>
              <a:ext cx="2160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27666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0825" y="5084763"/>
              <a:ext cx="1512888" cy="142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65975" y="4749800"/>
              <a:ext cx="1366838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67350" y="4581525"/>
              <a:ext cx="142716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92525" y="4659313"/>
              <a:ext cx="1470025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451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Training</a:t>
            </a:r>
            <a:endParaRPr lang="zh-CN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51ABB4-8E99-488B-9A88-632CE06CF72C}" type="slidenum">
              <a:rPr lang="en-US" altLang="zh-CN" smtClean="0">
                <a:ea typeface="宋体" pitchFamily="2" charset="-122"/>
              </a:rPr>
              <a:pPr/>
              <a:t>16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35844" name="Picture 3" descr="blooddry0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82550" y="3213100"/>
            <a:ext cx="32400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0725" name="Picture 5" descr="照片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979488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DSC00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5321" y="1196752"/>
            <a:ext cx="29140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现场实验人员接受HSV检测培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0" y="39100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pack32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57150" y="4304623"/>
            <a:ext cx="3074690" cy="21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0729" name="Picture 14" descr="实验室封面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9987" y="1484784"/>
            <a:ext cx="2186483" cy="209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6" descr="照片 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6025" y="4235450"/>
            <a:ext cx="27527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7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7858125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D740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Proficiency testing</a:t>
            </a:r>
            <a:endParaRPr lang="zh-CN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285750" y="1116013"/>
            <a:ext cx="8229600" cy="189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International PT Programs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SQA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US-CDC</a:t>
            </a:r>
          </a:p>
          <a:p>
            <a:pPr>
              <a:buFont typeface="Wingdings" pitchFamily="2" charset="2"/>
              <a:buNone/>
            </a:pP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IQA: CAP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QASI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UK NEQAS, </a:t>
            </a:r>
          </a:p>
          <a:p>
            <a:pPr>
              <a:buFont typeface="Wingdings" pitchFamily="2" charset="2"/>
              <a:buNone/>
            </a:pP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VQA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US-CDC</a:t>
            </a:r>
            <a:r>
              <a:rPr lang="zh-CN" altLang="en-US" sz="220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RUSH Lab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8EF061-696F-42AD-A6AE-61656399D9FB}" type="slidenum">
              <a:rPr lang="en-US" altLang="zh-CN" smtClean="0">
                <a:ea typeface="宋体" pitchFamily="2" charset="-122"/>
              </a:rPr>
              <a:pPr/>
              <a:t>17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28677" name="Picture 3" descr="C:\Users\nicko\Desktop\Presentation 准备所需的材料\图片1.png"/>
          <p:cNvPicPr>
            <a:picLocks noChangeArrowheads="1"/>
          </p:cNvPicPr>
          <p:nvPr/>
        </p:nvPicPr>
        <p:blipFill>
          <a:blip r:embed="rId2"/>
          <a:srcRect b="30074"/>
          <a:stretch>
            <a:fillRect/>
          </a:stretch>
        </p:blipFill>
        <p:spPr bwMode="auto">
          <a:xfrm>
            <a:off x="4621213" y="1000125"/>
            <a:ext cx="45227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内容占位符 2"/>
          <p:cNvSpPr txBox="1">
            <a:spLocks/>
          </p:cNvSpPr>
          <p:nvPr/>
        </p:nvSpPr>
        <p:spPr bwMode="auto">
          <a:xfrm>
            <a:off x="285750" y="3106738"/>
            <a:ext cx="82296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66FF"/>
              </a:buClr>
              <a:buFont typeface="Wingdings" pitchFamily="2" charset="2"/>
              <a:buChar char="Ø"/>
            </a:pPr>
            <a:r>
              <a:rPr lang="en-US" altLang="zh-CN" sz="2200">
                <a:solidFill>
                  <a:schemeClr val="tx1"/>
                </a:solidFill>
                <a:cs typeface="Times New Roman" pitchFamily="18" charset="0"/>
              </a:rPr>
              <a:t>National PT Programs</a:t>
            </a:r>
            <a:r>
              <a:rPr lang="zh-CN" altLang="en-US" sz="2200">
                <a:solidFill>
                  <a:schemeClr val="tx1"/>
                </a:solidFill>
                <a:cs typeface="Times New Roman" pitchFamily="18" charset="0"/>
              </a:rPr>
              <a:t>：</a:t>
            </a:r>
            <a:r>
              <a:rPr lang="en-US" altLang="zh-CN" sz="22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28679" name="组合 18"/>
          <p:cNvGrpSpPr>
            <a:grpSpLocks/>
          </p:cNvGrpSpPr>
          <p:nvPr/>
        </p:nvGrpSpPr>
        <p:grpSpPr bwMode="auto">
          <a:xfrm>
            <a:off x="1352550" y="3500438"/>
            <a:ext cx="6472238" cy="2933700"/>
            <a:chOff x="1352817" y="3547938"/>
            <a:chExt cx="6472714" cy="2934000"/>
          </a:xfrm>
        </p:grpSpPr>
        <p:pic>
          <p:nvPicPr>
            <p:cNvPr id="28680" name="Picture 141" descr="DSC018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5013" y="5815145"/>
              <a:ext cx="780518" cy="6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43" descr="DSC018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45013" y="5208576"/>
              <a:ext cx="780518" cy="56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48" descr="DSC018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45013" y="4555402"/>
              <a:ext cx="780518" cy="609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50" descr="DSC089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45013" y="3587968"/>
              <a:ext cx="780518" cy="923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3" descr="C:\Users\nicko\Desktop\Presentation 准备所需的材料\图片3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2817" y="3547938"/>
              <a:ext cx="5634680" cy="29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774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06488"/>
            <a:ext cx="83058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19A1270-74C0-418C-AAAC-D5A3B257D88C}" type="slidenum">
              <a:rPr lang="en-US" altLang="zh-CN" smtClean="0"/>
              <a:pPr eaLnBrk="1" hangingPunct="1"/>
              <a:t>18</a:t>
            </a:fld>
            <a:endParaRPr lang="en-US" altLang="zh-CN" smtClean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28625" y="2143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2800" b="1" dirty="0"/>
              <a:t>Sensitivities of the EIA/CLIA kits for HIV Ab </a:t>
            </a:r>
            <a:r>
              <a:rPr lang="en-US" altLang="zh-CN" sz="2800" b="1" dirty="0" smtClean="0"/>
              <a:t> (2003-2014)</a:t>
            </a:r>
            <a:endParaRPr lang="zh-CN" altLang="en-US" sz="2800" b="1" dirty="0"/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1143000" y="2749550"/>
            <a:ext cx="5903913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429125" y="2892425"/>
            <a:ext cx="147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Criteria line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zh-CN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47242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Challenges</a:t>
            </a:r>
            <a:r>
              <a:rPr lang="zh-CN" altLang="en-US" sz="5400" b="1" dirty="0" smtClean="0"/>
              <a:t>：</a:t>
            </a:r>
            <a:endParaRPr lang="en-US" altLang="zh-CN" sz="5400" b="1" dirty="0" smtClean="0"/>
          </a:p>
          <a:p>
            <a:r>
              <a:rPr lang="en-US" altLang="zh-CN" sz="5400" b="1" dirty="0" smtClean="0"/>
              <a:t>Lower testing rate</a:t>
            </a:r>
          </a:p>
          <a:p>
            <a:r>
              <a:rPr lang="en-US" altLang="zh-CN" sz="5400" b="1" dirty="0" smtClean="0"/>
              <a:t>Lower known rate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369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556792"/>
            <a:ext cx="81759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3200" b="1" dirty="0"/>
              <a:t>90-90-90 by 2020 </a:t>
            </a:r>
          </a:p>
          <a:p>
            <a:endParaRPr lang="it-IT" altLang="zh-CN" sz="3200" b="1" dirty="0" smtClean="0"/>
          </a:p>
          <a:p>
            <a:r>
              <a:rPr lang="it-IT" altLang="zh-CN" sz="3200" b="1" dirty="0" smtClean="0"/>
              <a:t>According </a:t>
            </a:r>
            <a:r>
              <a:rPr lang="it-IT" altLang="zh-CN" sz="3200" b="1" dirty="0"/>
              <a:t>to the latest guildline of WHO, 90% of all people living with HIV know their status is the critical step for controlling new HIV infections</a:t>
            </a:r>
            <a:r>
              <a:rPr lang="it-IT" altLang="zh-CN" sz="3200" b="1" dirty="0" smtClean="0"/>
              <a:t>.</a:t>
            </a:r>
          </a:p>
          <a:p>
            <a:endParaRPr lang="it-IT" altLang="zh-CN" sz="3200" b="1" dirty="0"/>
          </a:p>
          <a:p>
            <a:endParaRPr lang="it-IT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3363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7221" y="332656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/>
              <a:t>Questionnaire for MSM population on line</a:t>
            </a:r>
            <a:endParaRPr lang="zh-CN" altLang="en-US" sz="32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1187624" y="1160448"/>
            <a:ext cx="6197569" cy="3997496"/>
            <a:chOff x="1438917" y="-149024"/>
            <a:chExt cx="6197569" cy="3997496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2519290" y="-149024"/>
              <a:ext cx="4680520" cy="20540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/>
              <a:r>
                <a:rPr lang="en-US" altLang="zh-CN" sz="2800" b="1" dirty="0" smtClean="0">
                  <a:solidFill>
                    <a:srgbClr val="000000"/>
                  </a:solidFill>
                </a:rPr>
                <a:t>Did you have  HIV test last year</a:t>
              </a:r>
              <a:endParaRPr lang="en-US" altLang="zh-CN" sz="2800" b="1" dirty="0">
                <a:solidFill>
                  <a:srgbClr val="000000"/>
                </a:solidFill>
              </a:endParaRPr>
            </a:p>
            <a:p>
              <a:pPr algn="ctr" fontAlgn="ctr"/>
              <a:r>
                <a:rPr lang="en-US" altLang="zh-CN" sz="2800" b="1" dirty="0" smtClean="0">
                  <a:solidFill>
                    <a:srgbClr val="000000"/>
                  </a:solidFill>
                </a:rPr>
                <a:t>Response 14,991</a:t>
              </a:r>
              <a:endParaRPr lang="zh-CN" altLang="en-US" sz="28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5275118" y="2362200"/>
              <a:ext cx="2361368" cy="10850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/>
              <a:r>
                <a:rPr lang="en-US" altLang="zh-CN" sz="28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No </a:t>
              </a:r>
              <a:endParaRPr lang="zh-CN" altLang="zh-CN" sz="2800" b="1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  <a:p>
              <a:pPr algn="ctr" fontAlgn="ctr"/>
              <a:r>
                <a:rPr lang="en-US" altLang="zh-CN" sz="28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10,746  (71.7%)</a:t>
              </a:r>
              <a:endParaRPr lang="zh-CN" altLang="zh-CN" sz="2800" b="1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803838" y="2362200"/>
              <a:ext cx="2401882" cy="10850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/>
              <a:r>
                <a:rPr lang="en-US" altLang="zh-CN" sz="2800" b="1" dirty="0" smtClean="0">
                  <a:solidFill>
                    <a:srgbClr val="000000"/>
                  </a:solidFill>
                </a:rPr>
                <a:t>yes</a:t>
              </a:r>
              <a:endParaRPr lang="zh-CN" altLang="zh-CN" sz="2800" b="1" dirty="0">
                <a:solidFill>
                  <a:srgbClr val="000000"/>
                </a:solidFill>
              </a:endParaRPr>
            </a:p>
            <a:p>
              <a:pPr algn="ctr" fontAlgn="ctr"/>
              <a:r>
                <a:rPr lang="en-US" altLang="zh-CN" sz="2800" b="1" dirty="0">
                  <a:solidFill>
                    <a:srgbClr val="000000"/>
                  </a:solidFill>
                </a:rPr>
                <a:t>4,245 (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28.3%</a:t>
              </a:r>
              <a:r>
                <a:rPr lang="en-US" altLang="zh-CN" sz="2800" b="1" dirty="0">
                  <a:solidFill>
                    <a:srgbClr val="000000"/>
                  </a:solidFill>
                </a:rPr>
                <a:t>)</a:t>
              </a:r>
              <a:endParaRPr lang="zh-CN" altLang="zh-CN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20517" y="1689555"/>
              <a:ext cx="18473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endParaRPr lang="zh-CN" altLang="en-US" sz="1050" dirty="0">
                <a:solidFill>
                  <a:srgbClr val="808080"/>
                </a:solidFill>
                <a:latin typeface="宋体"/>
              </a:endParaRPr>
            </a:p>
          </p:txBody>
        </p:sp>
        <p:cxnSp>
          <p:nvCxnSpPr>
            <p:cNvPr id="18" name="肘形连接符 17"/>
            <p:cNvCxnSpPr>
              <a:stCxn id="6" idx="2"/>
              <a:endCxn id="9" idx="0"/>
            </p:cNvCxnSpPr>
            <p:nvPr/>
          </p:nvCxnSpPr>
          <p:spPr bwMode="auto">
            <a:xfrm rot="5400000">
              <a:off x="3703565" y="1206215"/>
              <a:ext cx="457200" cy="1854771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stCxn id="6" idx="2"/>
              <a:endCxn id="8" idx="0"/>
            </p:cNvCxnSpPr>
            <p:nvPr/>
          </p:nvCxnSpPr>
          <p:spPr bwMode="auto">
            <a:xfrm rot="16200000" flipH="1">
              <a:off x="5429076" y="1335474"/>
              <a:ext cx="457200" cy="1596252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438917" y="3594556"/>
              <a:ext cx="18473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endParaRPr lang="zh-CN" altLang="en-US" sz="1050" dirty="0">
                <a:solidFill>
                  <a:srgbClr val="808080"/>
                </a:solidFill>
                <a:latin typeface="宋体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9989" y="546029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For students, testing is only 2.9%</a:t>
            </a:r>
          </a:p>
          <a:p>
            <a:r>
              <a:rPr lang="en-US" altLang="zh-CN" sz="2800" b="1" dirty="0" smtClean="0"/>
              <a:t>(Data from 2 universities of Guangxi province)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50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51346"/>
              </p:ext>
            </p:extLst>
          </p:nvPr>
        </p:nvGraphicFramePr>
        <p:xfrm>
          <a:off x="1259632" y="1027002"/>
          <a:ext cx="6696744" cy="55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7" name="文本框 2"/>
          <p:cNvSpPr txBox="1">
            <a:spLocks noChangeArrowheads="1"/>
          </p:cNvSpPr>
          <p:nvPr/>
        </p:nvSpPr>
        <p:spPr bwMode="auto">
          <a:xfrm>
            <a:off x="1187624" y="334504"/>
            <a:ext cx="74196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Lower rates for people know their HIV status </a:t>
            </a:r>
            <a:r>
              <a:rPr lang="zh-CN" altLang="en-US" sz="2400" b="1" dirty="0" smtClean="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National surveillance sites</a:t>
            </a:r>
            <a:r>
              <a:rPr lang="zh-CN" altLang="en-US" sz="2400" b="1" dirty="0" smtClean="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5632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5D2E24-7B1E-4140-865B-F9F3F6BC6A0B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333789" y="1373487"/>
            <a:ext cx="4650754" cy="1806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395536" y="980728"/>
            <a:ext cx="5688632" cy="4824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95536" y="3573016"/>
            <a:ext cx="56886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7544" y="980728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2120" y="1196752"/>
            <a:ext cx="316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VCT</a:t>
            </a:r>
          </a:p>
          <a:p>
            <a:r>
              <a:rPr lang="en-US" altLang="zh-CN" sz="3200" b="1" dirty="0" smtClean="0"/>
              <a:t>PITC</a:t>
            </a:r>
          </a:p>
          <a:p>
            <a:r>
              <a:rPr lang="en-US" altLang="zh-CN" sz="3200" b="1" dirty="0" smtClean="0"/>
              <a:t>Surveillance sites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812853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Self collection? Internet based testing?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0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0912" y="908720"/>
            <a:ext cx="81759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800" b="1" dirty="0" smtClean="0"/>
              <a:t>Because of privacy, stigma and discrimination, the MSM population are reluctant to receive HIV test. Under </a:t>
            </a:r>
            <a:r>
              <a:rPr lang="it-IT" altLang="zh-CN" sz="2800" b="1" dirty="0"/>
              <a:t>the above background, we develop the Internet-based anonymous HIV urine testing, a new opotion for MSM population. </a:t>
            </a:r>
            <a:endParaRPr lang="it-IT" altLang="zh-CN" sz="2800" b="1" dirty="0" smtClean="0"/>
          </a:p>
          <a:p>
            <a:endParaRPr lang="it-IT" altLang="zh-CN" sz="2800" b="1" dirty="0"/>
          </a:p>
          <a:p>
            <a:r>
              <a:rPr lang="it-IT" altLang="zh-CN" sz="2800" b="1" dirty="0" smtClean="0"/>
              <a:t>The </a:t>
            </a:r>
            <a:r>
              <a:rPr lang="it-IT" altLang="zh-CN" sz="2800" b="1" dirty="0"/>
              <a:t>model refers to home collection of urine, transferred the sample to laboratory by mail, performed and interpreted in the professional laboratory, enquired the testing results online. </a:t>
            </a:r>
            <a:endParaRPr lang="it-IT" altLang="zh-CN" sz="2800" b="1" dirty="0" smtClean="0"/>
          </a:p>
          <a:p>
            <a:endParaRPr lang="it-IT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88437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8455"/>
            <a:ext cx="77048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2400" b="1" dirty="0" smtClean="0"/>
              <a:t>On line investation ,acceptability </a:t>
            </a:r>
            <a:r>
              <a:rPr lang="it-IT" altLang="zh-CN" sz="2400" b="1" dirty="0"/>
              <a:t>is </a:t>
            </a:r>
            <a:r>
              <a:rPr lang="it-IT" altLang="zh-CN" sz="2400" b="1" dirty="0">
                <a:solidFill>
                  <a:srgbClr val="FF0000"/>
                </a:solidFill>
              </a:rPr>
              <a:t>60.1%</a:t>
            </a:r>
            <a:r>
              <a:rPr lang="it-IT" altLang="zh-CN" sz="2400" b="1" dirty="0"/>
              <a:t> </a:t>
            </a:r>
            <a:endParaRPr lang="it-IT" altLang="zh-CN" sz="2400" b="1" dirty="0" smtClean="0"/>
          </a:p>
          <a:p>
            <a:r>
              <a:rPr lang="it-IT" altLang="zh-CN" sz="2400" b="1" dirty="0" smtClean="0"/>
              <a:t>(</a:t>
            </a:r>
            <a:r>
              <a:rPr lang="it-IT" altLang="zh-CN" sz="2400" b="1" dirty="0"/>
              <a:t>Blood is 73.6%, oral is 60.63%)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Taking urine collection tube</a:t>
            </a:r>
          </a:p>
          <a:p>
            <a:r>
              <a:rPr lang="en-US" altLang="zh-CN" sz="2400" b="1" dirty="0" smtClean="0"/>
              <a:t>at Beijing pharmacy</a:t>
            </a:r>
          </a:p>
          <a:p>
            <a:r>
              <a:rPr lang="en-US" altLang="zh-CN" sz="2400" b="1" dirty="0" smtClean="0"/>
              <a:t>       ↓ Mail</a:t>
            </a:r>
          </a:p>
          <a:p>
            <a:r>
              <a:rPr lang="en-US" altLang="zh-CN" sz="2400" b="1" dirty="0" smtClean="0"/>
              <a:t>Laboratory</a:t>
            </a:r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↓ test</a:t>
            </a:r>
          </a:p>
          <a:p>
            <a:r>
              <a:rPr lang="en-US" altLang="zh-CN" sz="2400" b="1" dirty="0" smtClean="0"/>
              <a:t>Check results on line</a:t>
            </a:r>
          </a:p>
          <a:p>
            <a:r>
              <a:rPr lang="it-IT" altLang="zh-CN" sz="2400" b="1" dirty="0">
                <a:solidFill>
                  <a:srgbClr val="FF0000"/>
                </a:solidFill>
              </a:rPr>
              <a:t>acceptability is </a:t>
            </a:r>
            <a:r>
              <a:rPr lang="it-IT" altLang="zh-CN" sz="2400" b="1" dirty="0" smtClean="0">
                <a:solidFill>
                  <a:srgbClr val="FF0000"/>
                </a:solidFill>
              </a:rPr>
              <a:t>91.1%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Taking urine collection tube at NGO group</a:t>
            </a:r>
          </a:p>
          <a:p>
            <a:r>
              <a:rPr lang="en-US" altLang="zh-CN" sz="2400" b="1" dirty="0" smtClean="0"/>
              <a:t>		 ↓ Providing the tube to group </a:t>
            </a:r>
          </a:p>
          <a:p>
            <a:r>
              <a:rPr lang="en-US" altLang="zh-CN" sz="2400" b="1" dirty="0" smtClean="0"/>
              <a:t>	The urine will be tested at central lab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	 ↓</a:t>
            </a:r>
          </a:p>
          <a:p>
            <a:r>
              <a:rPr lang="en-US" altLang="zh-CN" sz="2400" b="1" dirty="0" smtClean="0"/>
              <a:t>	Results → </a:t>
            </a:r>
            <a:r>
              <a:rPr lang="en-US" altLang="zh-CN" sz="2400" b="1" dirty="0"/>
              <a:t>group </a:t>
            </a:r>
            <a:r>
              <a:rPr lang="en-US" altLang="zh-CN" sz="2400" b="1" dirty="0" smtClean="0"/>
              <a:t>→ MSM </a:t>
            </a:r>
            <a:endParaRPr lang="en-US" altLang="zh-CN" dirty="0"/>
          </a:p>
          <a:p>
            <a:r>
              <a:rPr lang="it-IT" altLang="zh-CN" sz="2400" b="1" dirty="0" smtClean="0">
                <a:solidFill>
                  <a:srgbClr val="FF0000"/>
                </a:solidFill>
              </a:rPr>
              <a:t>	acceptability is 100%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7" descr="931862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31" y="188640"/>
            <a:ext cx="26021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QQ图片20150722093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90" y="1953796"/>
            <a:ext cx="2952327" cy="176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33" y="3951530"/>
            <a:ext cx="576033" cy="27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22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下箭头 33"/>
          <p:cNvSpPr/>
          <p:nvPr/>
        </p:nvSpPr>
        <p:spPr bwMode="black">
          <a:xfrm>
            <a:off x="4390119" y="5658391"/>
            <a:ext cx="484187" cy="977900"/>
          </a:xfrm>
          <a:prstGeom prst="downArrow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algn="l">
              <a:buFontTx/>
              <a:buAutoNum type="arabicParenBoth"/>
              <a:defRPr/>
            </a:pPr>
            <a:endParaRPr lang="zh-CN" altLang="en-US" sz="1800" b="1" dirty="0">
              <a:solidFill>
                <a:schemeClr val="tx1"/>
              </a:solidFill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93" y="511537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	    300 urine collection tubes at pharmacy</a:t>
            </a:r>
          </a:p>
          <a:p>
            <a:r>
              <a:rPr lang="en-US" altLang="zh-CN" sz="2800" b="1" dirty="0" smtClean="0"/>
              <a:t>		</a:t>
            </a:r>
            <a:r>
              <a:rPr lang="zh-CN" altLang="zh-CN" sz="2800" b="1" dirty="0" smtClean="0"/>
              <a:t>↓</a:t>
            </a:r>
            <a:r>
              <a:rPr lang="en-US" altLang="zh-CN" sz="2800" b="1" dirty="0" smtClean="0"/>
              <a:t>from 2015-8-1 to 2015-10-30</a:t>
            </a:r>
          </a:p>
          <a:p>
            <a:r>
              <a:rPr lang="en-US" altLang="zh-CN" sz="2800" b="1" dirty="0" smtClean="0"/>
              <a:t>    275 were taken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(all of the persons are young man)</a:t>
            </a:r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	</a:t>
            </a:r>
            <a:r>
              <a:rPr lang="zh-CN" altLang="zh-CN" sz="2800" b="1" dirty="0" smtClean="0"/>
              <a:t>↓</a:t>
            </a:r>
            <a:r>
              <a:rPr lang="en-US" altLang="zh-CN" sz="2800" b="1" dirty="0" smtClean="0"/>
              <a:t>214 </a:t>
            </a:r>
          </a:p>
          <a:p>
            <a:r>
              <a:rPr lang="en-US" altLang="zh-CN" sz="2800" b="1" dirty="0" smtClean="0"/>
              <a:t>	     HIV laboratory of Beijing </a:t>
            </a:r>
            <a:r>
              <a:rPr lang="en-US" altLang="zh-CN" sz="2800" b="1" dirty="0" err="1"/>
              <a:t>Y</a:t>
            </a:r>
            <a:r>
              <a:rPr lang="en-US" altLang="zh-CN" sz="2800" b="1" dirty="0" err="1" smtClean="0"/>
              <a:t>ouan</a:t>
            </a:r>
            <a:r>
              <a:rPr lang="en-US" altLang="zh-CN" sz="2800" b="1" dirty="0" smtClean="0"/>
              <a:t> hospital 			 </a:t>
            </a:r>
            <a:r>
              <a:rPr lang="en-US" altLang="zh-CN" sz="2800" b="1" u="sng" dirty="0" smtClean="0"/>
              <a:t>	(77.81%,214/275)	  </a:t>
            </a:r>
          </a:p>
          <a:p>
            <a:r>
              <a:rPr lang="en-US" altLang="zh-CN" sz="2800" b="1" dirty="0"/>
              <a:t>	</a:t>
            </a:r>
            <a:r>
              <a:rPr lang="zh-CN" altLang="zh-CN" sz="2800" b="1" dirty="0" smtClean="0"/>
              <a:t>↓</a:t>
            </a:r>
            <a:r>
              <a:rPr lang="en-US" altLang="zh-CN" sz="2800" b="1" dirty="0" smtClean="0"/>
              <a:t>				</a:t>
            </a:r>
            <a:r>
              <a:rPr lang="zh-CN" altLang="zh-CN" sz="2800" b="1" dirty="0" smtClean="0"/>
              <a:t>↓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1 without urine		213 with urine								</a:t>
            </a:r>
            <a:r>
              <a:rPr lang="zh-CN" altLang="zh-CN" sz="2800" b="1" dirty="0" smtClean="0"/>
              <a:t>↓</a:t>
            </a:r>
            <a:r>
              <a:rPr lang="en-US" altLang="zh-CN" sz="2800" b="1" dirty="0" smtClean="0"/>
              <a:t> ELISA 1 time/week</a:t>
            </a:r>
          </a:p>
          <a:p>
            <a:r>
              <a:rPr lang="en-US" altLang="zh-CN" sz="2800" b="1" dirty="0" smtClean="0"/>
              <a:t>		          input results	</a:t>
            </a:r>
            <a:r>
              <a:rPr lang="zh-CN" altLang="zh-CN" sz="2800" b="1" dirty="0" smtClean="0"/>
              <a:t>↓</a:t>
            </a:r>
            <a:r>
              <a:rPr lang="en-US" altLang="zh-CN" sz="2800" b="1" dirty="0" smtClean="0"/>
              <a:t> to </a:t>
            </a:r>
            <a:r>
              <a:rPr lang="en-US" altLang="zh-CN" sz="2800" b="1" dirty="0"/>
              <a:t>computer</a:t>
            </a:r>
          </a:p>
          <a:p>
            <a:r>
              <a:rPr lang="en-US" altLang="zh-CN" sz="2800" b="1" dirty="0" smtClean="0"/>
              <a:t>			screening positive 18.78%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40/213</a:t>
            </a:r>
            <a:r>
              <a:rPr lang="zh-CN" altLang="en-US" sz="2800" b="1" dirty="0" smtClean="0"/>
              <a:t>）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			Results known 92.49%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197/213</a:t>
            </a:r>
            <a:r>
              <a:rPr lang="zh-CN" altLang="en-US" sz="2800" b="1" dirty="0" smtClean="0"/>
              <a:t>）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(</a:t>
            </a:r>
            <a:r>
              <a:rPr lang="en-US" altLang="zh-CN" sz="2800" b="1" dirty="0"/>
              <a:t>To be published)</a:t>
            </a:r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0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980729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zh-CN" sz="2800" b="1" dirty="0"/>
          </a:p>
          <a:p>
            <a:r>
              <a:rPr lang="en-US" altLang="zh-CN" sz="2800" b="1" dirty="0" smtClean="0"/>
              <a:t>Internet based urine testing </a:t>
            </a:r>
            <a:r>
              <a:rPr lang="it-IT" altLang="zh-CN" sz="2800" b="1" dirty="0" smtClean="0"/>
              <a:t>is </a:t>
            </a:r>
            <a:r>
              <a:rPr lang="it-IT" altLang="zh-CN" sz="2800" b="1" dirty="0"/>
              <a:t>an effective way to prompt MSM population to involve in HIV testing actively. </a:t>
            </a:r>
            <a:endParaRPr lang="it-IT" altLang="zh-CN" sz="2800" b="1" dirty="0" smtClean="0"/>
          </a:p>
          <a:p>
            <a:endParaRPr lang="it-IT" altLang="zh-CN" sz="2800" b="1" dirty="0"/>
          </a:p>
          <a:p>
            <a:r>
              <a:rPr lang="it-IT" altLang="zh-CN" sz="2800" b="1" dirty="0" smtClean="0"/>
              <a:t>This </a:t>
            </a:r>
            <a:r>
              <a:rPr lang="it-IT" altLang="zh-CN" sz="2800" b="1" dirty="0"/>
              <a:t>new model may effectively expand the coverage for testing, prevent further transmission, finally reduce new HIV infections</a:t>
            </a:r>
            <a:r>
              <a:rPr lang="it-IT" altLang="zh-CN" sz="2800" b="1" dirty="0" smtClean="0"/>
              <a:t>.</a:t>
            </a:r>
          </a:p>
          <a:p>
            <a:endParaRPr lang="it-IT" altLang="zh-CN" sz="2800" b="1" dirty="0"/>
          </a:p>
          <a:p>
            <a:r>
              <a:rPr lang="it-IT" altLang="zh-CN" sz="2800" b="1" dirty="0" smtClean="0"/>
              <a:t>Need more work 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171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073742910"/>
          <p:cNvGrpSpPr>
            <a:grpSpLocks/>
          </p:cNvGrpSpPr>
          <p:nvPr/>
        </p:nvGrpSpPr>
        <p:grpSpPr bwMode="auto">
          <a:xfrm>
            <a:off x="582613" y="1074055"/>
            <a:ext cx="7539037" cy="4257675"/>
            <a:chOff x="1084" y="1590"/>
            <a:chExt cx="9535" cy="4318"/>
          </a:xfrm>
        </p:grpSpPr>
        <p:grpSp>
          <p:nvGrpSpPr>
            <p:cNvPr id="13314" name="组合 1073742911"/>
            <p:cNvGrpSpPr>
              <a:grpSpLocks/>
            </p:cNvGrpSpPr>
            <p:nvPr/>
          </p:nvGrpSpPr>
          <p:grpSpPr bwMode="auto">
            <a:xfrm>
              <a:off x="1084" y="2315"/>
              <a:ext cx="9535" cy="3593"/>
              <a:chOff x="1253" y="1665"/>
              <a:chExt cx="9535" cy="3593"/>
            </a:xfrm>
          </p:grpSpPr>
          <p:sp>
            <p:nvSpPr>
              <p:cNvPr id="13315" name="文本框 58"/>
              <p:cNvSpPr txBox="1">
                <a:spLocks noChangeArrowheads="1"/>
              </p:cNvSpPr>
              <p:nvPr/>
            </p:nvSpPr>
            <p:spPr bwMode="auto">
              <a:xfrm>
                <a:off x="5831" y="2034"/>
                <a:ext cx="2059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316" name="文本框 1"/>
              <p:cNvSpPr txBox="1">
                <a:spLocks noChangeArrowheads="1"/>
              </p:cNvSpPr>
              <p:nvPr/>
            </p:nvSpPr>
            <p:spPr bwMode="auto">
              <a:xfrm>
                <a:off x="4659" y="1665"/>
                <a:ext cx="3011" cy="4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 sz="1600" b="1" dirty="0">
                    <a:sym typeface="Arial" pitchFamily="34" charset="0"/>
                  </a:rPr>
                  <a:t>blood </a:t>
                </a:r>
                <a:r>
                  <a:rPr lang="en-US" altLang="zh-CN" sz="1600" b="1" dirty="0">
                    <a:sym typeface="Arial" pitchFamily="34" charset="0"/>
                  </a:rPr>
                  <a:t>and </a:t>
                </a:r>
                <a:r>
                  <a:rPr lang="zh-CN" altLang="en-US" sz="1600" b="1" dirty="0">
                    <a:sym typeface="Arial" pitchFamily="34" charset="0"/>
                  </a:rPr>
                  <a:t>urine </a:t>
                </a:r>
                <a:r>
                  <a:rPr lang="en-US" altLang="zh-CN" sz="1600" b="1" dirty="0">
                    <a:sym typeface="Arial" pitchFamily="34" charset="0"/>
                  </a:rPr>
                  <a:t>(</a:t>
                </a:r>
                <a:r>
                  <a:rPr lang="en-US" altLang="zh-CN" sz="1600" dirty="0">
                    <a:sym typeface="Arial" pitchFamily="34" charset="0"/>
                  </a:rPr>
                  <a:t>1306</a:t>
                </a:r>
                <a:r>
                  <a:rPr lang="en-US" altLang="zh-CN" sz="1200" dirty="0">
                    <a:sym typeface="Arial" pitchFamily="34" charset="0"/>
                  </a:rPr>
                  <a:t>)</a:t>
                </a:r>
              </a:p>
            </p:txBody>
          </p:sp>
          <p:sp>
            <p:nvSpPr>
              <p:cNvPr id="13317" name="文本框 1"/>
              <p:cNvSpPr txBox="1">
                <a:spLocks noChangeArrowheads="1"/>
              </p:cNvSpPr>
              <p:nvPr/>
            </p:nvSpPr>
            <p:spPr bwMode="auto">
              <a:xfrm>
                <a:off x="1749" y="2602"/>
                <a:ext cx="1820" cy="4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blood+ urine+ (274)</a:t>
                </a:r>
              </a:p>
              <a:p>
                <a:endParaRPr lang="zh-CN" altLang="en-US" sz="1200" b="1" dirty="0"/>
              </a:p>
            </p:txBody>
          </p:sp>
          <p:sp>
            <p:nvSpPr>
              <p:cNvPr id="13318" name="文本框 1"/>
              <p:cNvSpPr txBox="1">
                <a:spLocks noChangeArrowheads="1"/>
              </p:cNvSpPr>
              <p:nvPr/>
            </p:nvSpPr>
            <p:spPr bwMode="auto">
              <a:xfrm>
                <a:off x="4037" y="2617"/>
                <a:ext cx="1794" cy="4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blood- urine- (1011)</a:t>
                </a:r>
              </a:p>
              <a:p>
                <a:endParaRPr lang="zh-CN" altLang="en-US" sz="1200" b="1" dirty="0"/>
              </a:p>
            </p:txBody>
          </p:sp>
          <p:sp>
            <p:nvSpPr>
              <p:cNvPr id="13319" name="文本框 1"/>
              <p:cNvSpPr txBox="1">
                <a:spLocks noChangeArrowheads="1"/>
              </p:cNvSpPr>
              <p:nvPr/>
            </p:nvSpPr>
            <p:spPr bwMode="auto">
              <a:xfrm>
                <a:off x="6326" y="2617"/>
                <a:ext cx="1713" cy="4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blood+ urine- (12)</a:t>
                </a:r>
              </a:p>
              <a:p>
                <a:endParaRPr lang="zh-CN" altLang="en-US" sz="1200" b="1" dirty="0"/>
              </a:p>
            </p:txBody>
          </p:sp>
          <p:sp>
            <p:nvSpPr>
              <p:cNvPr id="13320" name="文本框 1"/>
              <p:cNvSpPr txBox="1">
                <a:spLocks noChangeArrowheads="1"/>
              </p:cNvSpPr>
              <p:nvPr/>
            </p:nvSpPr>
            <p:spPr bwMode="auto">
              <a:xfrm>
                <a:off x="8629" y="2617"/>
                <a:ext cx="1676" cy="4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blood- urine+ （9）</a:t>
                </a:r>
              </a:p>
              <a:p>
                <a:endParaRPr lang="zh-CN" altLang="en-US" sz="1200" dirty="0"/>
              </a:p>
            </p:txBody>
          </p:sp>
          <p:grpSp>
            <p:nvGrpSpPr>
              <p:cNvPr id="13321" name="组合 99"/>
              <p:cNvGrpSpPr>
                <a:grpSpLocks/>
              </p:cNvGrpSpPr>
              <p:nvPr/>
            </p:nvGrpSpPr>
            <p:grpSpPr bwMode="auto">
              <a:xfrm>
                <a:off x="2686" y="2146"/>
                <a:ext cx="6522" cy="420"/>
                <a:chOff x="0" y="0"/>
                <a:chExt cx="7095" cy="432"/>
              </a:xfrm>
            </p:grpSpPr>
            <p:sp>
              <p:nvSpPr>
                <p:cNvPr id="13322" name="直线 33"/>
                <p:cNvSpPr>
                  <a:spLocks noChangeShapeType="1"/>
                </p:cNvSpPr>
                <p:nvPr/>
              </p:nvSpPr>
              <p:spPr bwMode="auto">
                <a:xfrm>
                  <a:off x="1" y="229"/>
                  <a:ext cx="7095" cy="15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3" name="直线 34"/>
                <p:cNvSpPr>
                  <a:spLocks noChangeShapeType="1"/>
                </p:cNvSpPr>
                <p:nvPr/>
              </p:nvSpPr>
              <p:spPr bwMode="auto">
                <a:xfrm>
                  <a:off x="2280" y="234"/>
                  <a:ext cx="1" cy="180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4" name="直线 34"/>
                <p:cNvSpPr>
                  <a:spLocks noChangeShapeType="1"/>
                </p:cNvSpPr>
                <p:nvPr/>
              </p:nvSpPr>
              <p:spPr bwMode="auto">
                <a:xfrm>
                  <a:off x="0" y="228"/>
                  <a:ext cx="1" cy="180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5" name="直线 34"/>
                <p:cNvSpPr>
                  <a:spLocks noChangeShapeType="1"/>
                </p:cNvSpPr>
                <p:nvPr/>
              </p:nvSpPr>
              <p:spPr bwMode="auto">
                <a:xfrm>
                  <a:off x="7080" y="252"/>
                  <a:ext cx="1" cy="180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6" name="直线 34"/>
                <p:cNvSpPr>
                  <a:spLocks noChangeShapeType="1"/>
                </p:cNvSpPr>
                <p:nvPr/>
              </p:nvSpPr>
              <p:spPr bwMode="auto">
                <a:xfrm>
                  <a:off x="4845" y="219"/>
                  <a:ext cx="1" cy="180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7" name="直线 34"/>
                <p:cNvSpPr>
                  <a:spLocks noChangeShapeType="1"/>
                </p:cNvSpPr>
                <p:nvPr/>
              </p:nvSpPr>
              <p:spPr bwMode="auto">
                <a:xfrm>
                  <a:off x="3480" y="0"/>
                  <a:ext cx="1" cy="258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28" name="组合 106"/>
              <p:cNvGrpSpPr>
                <a:grpSpLocks/>
              </p:cNvGrpSpPr>
              <p:nvPr/>
            </p:nvGrpSpPr>
            <p:grpSpPr bwMode="auto">
              <a:xfrm>
                <a:off x="1253" y="2979"/>
                <a:ext cx="2770" cy="1104"/>
                <a:chOff x="0" y="0"/>
                <a:chExt cx="3014" cy="1135"/>
              </a:xfrm>
            </p:grpSpPr>
            <p:sp>
              <p:nvSpPr>
                <p:cNvPr id="13329" name="文本框 58"/>
                <p:cNvSpPr txBox="1">
                  <a:spLocks noChangeArrowheads="1"/>
                </p:cNvSpPr>
                <p:nvPr/>
              </p:nvSpPr>
              <p:spPr bwMode="auto">
                <a:xfrm>
                  <a:off x="1456" y="0"/>
                  <a:ext cx="689" cy="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9" rIns="91439"/>
                <a:lstStyle/>
                <a:p>
                  <a:r>
                    <a:rPr lang="zh-CN" altLang="en-US" sz="1200"/>
                    <a:t>WB</a:t>
                  </a:r>
                </a:p>
                <a:p>
                  <a:endParaRPr lang="zh-CN" altLang="en-US" sz="1200"/>
                </a:p>
              </p:txBody>
            </p:sp>
            <p:sp>
              <p:nvSpPr>
                <p:cNvPr id="13330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0" y="681"/>
                  <a:ext cx="1561" cy="4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39" rIns="91439"/>
                <a:lstStyle/>
                <a:p>
                  <a:r>
                    <a:rPr lang="zh-CN" altLang="en-US" sz="1200" b="1" dirty="0"/>
                    <a:t>WB+ (273)</a:t>
                  </a:r>
                </a:p>
                <a:p>
                  <a:endParaRPr lang="zh-CN" altLang="en-US" sz="1200" b="1" dirty="0"/>
                </a:p>
              </p:txBody>
            </p:sp>
            <p:sp>
              <p:nvSpPr>
                <p:cNvPr id="13331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1634" y="678"/>
                  <a:ext cx="1380" cy="4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39" rIns="91439"/>
                <a:lstStyle/>
                <a:p>
                  <a:r>
                    <a:rPr lang="zh-CN" altLang="en-US" sz="1200" b="1" dirty="0"/>
                    <a:t>WB±(1)</a:t>
                  </a:r>
                </a:p>
                <a:p>
                  <a:endParaRPr lang="zh-CN" altLang="en-US" sz="1200" dirty="0"/>
                </a:p>
              </p:txBody>
            </p:sp>
            <p:grpSp>
              <p:nvGrpSpPr>
                <p:cNvPr id="13332" name="组合 98"/>
                <p:cNvGrpSpPr>
                  <a:grpSpLocks/>
                </p:cNvGrpSpPr>
                <p:nvPr/>
              </p:nvGrpSpPr>
              <p:grpSpPr bwMode="auto">
                <a:xfrm>
                  <a:off x="839" y="74"/>
                  <a:ext cx="1410" cy="543"/>
                  <a:chOff x="0" y="0"/>
                  <a:chExt cx="1410" cy="543"/>
                </a:xfrm>
              </p:grpSpPr>
              <p:sp>
                <p:nvSpPr>
                  <p:cNvPr id="13333" name="直线 43"/>
                  <p:cNvSpPr>
                    <a:spLocks noChangeShapeType="1"/>
                  </p:cNvSpPr>
                  <p:nvPr/>
                </p:nvSpPr>
                <p:spPr bwMode="auto">
                  <a:xfrm>
                    <a:off x="0" y="272"/>
                    <a:ext cx="1410" cy="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4" name="直线 34"/>
                  <p:cNvSpPr>
                    <a:spLocks noChangeShapeType="1"/>
                  </p:cNvSpPr>
                  <p:nvPr/>
                </p:nvSpPr>
                <p:spPr bwMode="auto">
                  <a:xfrm>
                    <a:off x="15" y="285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5" name="直线 34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270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6" name="直线 34"/>
                  <p:cNvSpPr>
                    <a:spLocks noChangeShapeType="1"/>
                  </p:cNvSpPr>
                  <p:nvPr/>
                </p:nvSpPr>
                <p:spPr bwMode="auto">
                  <a:xfrm>
                    <a:off x="690" y="0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337" name="组合 102"/>
              <p:cNvGrpSpPr>
                <a:grpSpLocks/>
              </p:cNvGrpSpPr>
              <p:nvPr/>
            </p:nvGrpSpPr>
            <p:grpSpPr bwMode="auto">
              <a:xfrm>
                <a:off x="5843" y="2993"/>
                <a:ext cx="2606" cy="1102"/>
                <a:chOff x="0" y="0"/>
                <a:chExt cx="2835" cy="1132"/>
              </a:xfrm>
            </p:grpSpPr>
            <p:sp>
              <p:nvSpPr>
                <p:cNvPr id="13338" name="文本框 58"/>
                <p:cNvSpPr txBox="1">
                  <a:spLocks noChangeArrowheads="1"/>
                </p:cNvSpPr>
                <p:nvPr/>
              </p:nvSpPr>
              <p:spPr bwMode="auto">
                <a:xfrm>
                  <a:off x="1337" y="0"/>
                  <a:ext cx="689" cy="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9" rIns="91439"/>
                <a:lstStyle/>
                <a:p>
                  <a:r>
                    <a:rPr lang="zh-CN" altLang="en-US" sz="1200"/>
                    <a:t>WB</a:t>
                  </a:r>
                </a:p>
                <a:p>
                  <a:endParaRPr lang="zh-CN" altLang="en-US" sz="1200"/>
                </a:p>
              </p:txBody>
            </p:sp>
            <p:sp>
              <p:nvSpPr>
                <p:cNvPr id="13339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0" y="669"/>
                  <a:ext cx="1380" cy="4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39" rIns="91439"/>
                <a:lstStyle/>
                <a:p>
                  <a:r>
                    <a:rPr lang="zh-CN" altLang="en-US" sz="1200" b="1" dirty="0"/>
                    <a:t>WB+ (9)</a:t>
                  </a:r>
                </a:p>
                <a:p>
                  <a:endParaRPr lang="zh-CN" altLang="en-US" sz="1200" dirty="0"/>
                </a:p>
              </p:txBody>
            </p:sp>
            <p:sp>
              <p:nvSpPr>
                <p:cNvPr id="13340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1455" y="678"/>
                  <a:ext cx="1380" cy="4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39" rIns="91439"/>
                <a:lstStyle/>
                <a:p>
                  <a:r>
                    <a:rPr lang="zh-CN" altLang="en-US" sz="1200" b="1" dirty="0"/>
                    <a:t>WB- (3)</a:t>
                  </a:r>
                </a:p>
                <a:p>
                  <a:endParaRPr lang="zh-CN" altLang="en-US" sz="1200" b="1" dirty="0"/>
                </a:p>
              </p:txBody>
            </p:sp>
            <p:grpSp>
              <p:nvGrpSpPr>
                <p:cNvPr id="13341" name="组合 97"/>
                <p:cNvGrpSpPr>
                  <a:grpSpLocks/>
                </p:cNvGrpSpPr>
                <p:nvPr/>
              </p:nvGrpSpPr>
              <p:grpSpPr bwMode="auto">
                <a:xfrm>
                  <a:off x="735" y="74"/>
                  <a:ext cx="1274" cy="528"/>
                  <a:chOff x="0" y="0"/>
                  <a:chExt cx="1274" cy="528"/>
                </a:xfrm>
              </p:grpSpPr>
              <p:sp>
                <p:nvSpPr>
                  <p:cNvPr id="13342" name="直线 43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1"/>
                    <a:ext cx="1275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3" name="直线 34"/>
                  <p:cNvSpPr>
                    <a:spLocks noChangeShapeType="1"/>
                  </p:cNvSpPr>
                  <p:nvPr/>
                </p:nvSpPr>
                <p:spPr bwMode="auto">
                  <a:xfrm>
                    <a:off x="1260" y="270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4" name="直线 3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55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5" name="直接连接符 1073742942"/>
                  <p:cNvSpPr>
                    <a:spLocks noChangeShapeType="1"/>
                  </p:cNvSpPr>
                  <p:nvPr/>
                </p:nvSpPr>
                <p:spPr bwMode="auto">
                  <a:xfrm>
                    <a:off x="645" y="0"/>
                    <a:ext cx="1" cy="258"/>
                  </a:xfrm>
                  <a:prstGeom prst="line">
                    <a:avLst/>
                  </a:prstGeom>
                  <a:noFill/>
                  <a:ln w="15875">
                    <a:solidFill>
                      <a:srgbClr val="739CC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350" name="文本框 58"/>
              <p:cNvSpPr txBox="1">
                <a:spLocks noChangeArrowheads="1"/>
              </p:cNvSpPr>
              <p:nvPr/>
            </p:nvSpPr>
            <p:spPr bwMode="auto">
              <a:xfrm>
                <a:off x="9109" y="3063"/>
                <a:ext cx="1679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9" rIns="91439"/>
              <a:lstStyle/>
              <a:p>
                <a:pPr algn="ctr"/>
                <a:r>
                  <a:rPr lang="zh-CN" altLang="en-US" sz="1200"/>
                  <a:t>Pooled nucleic</a:t>
                </a:r>
              </a:p>
              <a:p>
                <a:pPr algn="ctr"/>
                <a:r>
                  <a:rPr lang="zh-CN" altLang="en-US" sz="1200"/>
                  <a:t>acid test</a:t>
                </a:r>
              </a:p>
            </p:txBody>
          </p:sp>
          <p:sp>
            <p:nvSpPr>
              <p:cNvPr id="13351" name="文本框 1"/>
              <p:cNvSpPr txBox="1">
                <a:spLocks noChangeArrowheads="1"/>
              </p:cNvSpPr>
              <p:nvPr/>
            </p:nvSpPr>
            <p:spPr bwMode="auto">
              <a:xfrm>
                <a:off x="8795" y="3638"/>
                <a:ext cx="1593" cy="4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Nucleic acid- (9)</a:t>
                </a:r>
              </a:p>
              <a:p>
                <a:endParaRPr lang="zh-CN" altLang="en-US" sz="1200" dirty="0"/>
              </a:p>
            </p:txBody>
          </p:sp>
          <p:sp>
            <p:nvSpPr>
              <p:cNvPr id="13352" name="直线 52"/>
              <p:cNvSpPr>
                <a:spLocks noChangeShapeType="1"/>
              </p:cNvSpPr>
              <p:nvPr/>
            </p:nvSpPr>
            <p:spPr bwMode="auto">
              <a:xfrm>
                <a:off x="9387" y="3079"/>
                <a:ext cx="1" cy="496"/>
              </a:xfrm>
              <a:prstGeom prst="line">
                <a:avLst/>
              </a:prstGeom>
              <a:noFill/>
              <a:ln w="15875">
                <a:solidFill>
                  <a:srgbClr val="739C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3" name="文本框 58"/>
              <p:cNvSpPr txBox="1">
                <a:spLocks noChangeArrowheads="1"/>
              </p:cNvSpPr>
              <p:nvPr/>
            </p:nvSpPr>
            <p:spPr bwMode="auto">
              <a:xfrm>
                <a:off x="7596" y="4040"/>
                <a:ext cx="1488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9" rIns="91439"/>
              <a:lstStyle/>
              <a:p>
                <a:r>
                  <a:rPr lang="zh-CN" altLang="en-US" sz="1200"/>
                  <a:t>Viral load test</a:t>
                </a:r>
              </a:p>
              <a:p>
                <a:endParaRPr lang="zh-CN" altLang="en-US" sz="1200"/>
              </a:p>
            </p:txBody>
          </p:sp>
          <p:sp>
            <p:nvSpPr>
              <p:cNvPr id="13354" name="文本框 1"/>
              <p:cNvSpPr txBox="1">
                <a:spLocks noChangeArrowheads="1"/>
              </p:cNvSpPr>
              <p:nvPr/>
            </p:nvSpPr>
            <p:spPr bwMode="auto">
              <a:xfrm>
                <a:off x="7298" y="4792"/>
                <a:ext cx="3490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Nucleic acid+ (2500000Copy/mL) (1)</a:t>
                </a:r>
              </a:p>
              <a:p>
                <a:endParaRPr lang="zh-CN" altLang="en-US" sz="1200" dirty="0"/>
              </a:p>
            </p:txBody>
          </p:sp>
          <p:sp>
            <p:nvSpPr>
              <p:cNvPr id="13355" name="直线 52"/>
              <p:cNvSpPr>
                <a:spLocks noChangeShapeType="1"/>
              </p:cNvSpPr>
              <p:nvPr/>
            </p:nvSpPr>
            <p:spPr bwMode="auto">
              <a:xfrm flipH="1">
                <a:off x="7699" y="4088"/>
                <a:ext cx="9" cy="345"/>
              </a:xfrm>
              <a:prstGeom prst="line">
                <a:avLst/>
              </a:prstGeom>
              <a:noFill/>
              <a:ln w="15875">
                <a:solidFill>
                  <a:srgbClr val="739C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6" name="文本框 1"/>
              <p:cNvSpPr txBox="1">
                <a:spLocks noChangeArrowheads="1"/>
              </p:cNvSpPr>
              <p:nvPr/>
            </p:nvSpPr>
            <p:spPr bwMode="auto">
              <a:xfrm>
                <a:off x="5459" y="4807"/>
                <a:ext cx="1613" cy="4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9" rIns="91439"/>
              <a:lstStyle/>
              <a:p>
                <a:r>
                  <a:rPr lang="zh-CN" altLang="en-US" sz="1200" b="1" dirty="0"/>
                  <a:t>Nucleic acid- (2)</a:t>
                </a:r>
              </a:p>
              <a:p>
                <a:endParaRPr lang="zh-CN" altLang="en-US" sz="1200" dirty="0"/>
              </a:p>
            </p:txBody>
          </p:sp>
          <p:sp>
            <p:nvSpPr>
              <p:cNvPr id="13357" name="直线 43"/>
              <p:cNvSpPr>
                <a:spLocks noChangeShapeType="1"/>
              </p:cNvSpPr>
              <p:nvPr/>
            </p:nvSpPr>
            <p:spPr bwMode="auto">
              <a:xfrm>
                <a:off x="6471" y="4432"/>
                <a:ext cx="2399" cy="1"/>
              </a:xfrm>
              <a:prstGeom prst="line">
                <a:avLst/>
              </a:prstGeom>
              <a:noFill/>
              <a:ln w="15875">
                <a:solidFill>
                  <a:srgbClr val="739C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直线 52"/>
              <p:cNvSpPr>
                <a:spLocks noChangeShapeType="1"/>
              </p:cNvSpPr>
              <p:nvPr/>
            </p:nvSpPr>
            <p:spPr bwMode="auto">
              <a:xfrm flipH="1">
                <a:off x="6472" y="4424"/>
                <a:ext cx="9" cy="345"/>
              </a:xfrm>
              <a:prstGeom prst="line">
                <a:avLst/>
              </a:prstGeom>
              <a:noFill/>
              <a:ln w="15875">
                <a:solidFill>
                  <a:srgbClr val="739C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9" name="直线 52"/>
              <p:cNvSpPr>
                <a:spLocks noChangeShapeType="1"/>
              </p:cNvSpPr>
              <p:nvPr/>
            </p:nvSpPr>
            <p:spPr bwMode="auto">
              <a:xfrm flipH="1">
                <a:off x="8843" y="4424"/>
                <a:ext cx="9" cy="345"/>
              </a:xfrm>
              <a:prstGeom prst="line">
                <a:avLst/>
              </a:prstGeom>
              <a:noFill/>
              <a:ln w="15875">
                <a:solidFill>
                  <a:srgbClr val="739C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0" name="文本框 58"/>
              <p:cNvSpPr txBox="1">
                <a:spLocks noChangeArrowheads="1"/>
              </p:cNvSpPr>
              <p:nvPr/>
            </p:nvSpPr>
            <p:spPr bwMode="auto">
              <a:xfrm>
                <a:off x="3327" y="4141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9" rIns="91439"/>
              <a:lstStyle/>
              <a:p>
                <a:r>
                  <a:rPr lang="zh-CN" altLang="en-US" sz="1200" b="1" dirty="0" smtClean="0"/>
                  <a:t>Viral load test</a:t>
                </a:r>
              </a:p>
              <a:p>
                <a:endParaRPr lang="zh-CN" altLang="en-US" sz="1200" dirty="0"/>
              </a:p>
            </p:txBody>
          </p:sp>
          <p:grpSp>
            <p:nvGrpSpPr>
              <p:cNvPr id="13361" name="组合 107"/>
              <p:cNvGrpSpPr>
                <a:grpSpLocks/>
              </p:cNvGrpSpPr>
              <p:nvPr/>
            </p:nvGrpSpPr>
            <p:grpSpPr bwMode="auto">
              <a:xfrm>
                <a:off x="2055" y="4083"/>
                <a:ext cx="2714" cy="990"/>
                <a:chOff x="0" y="0"/>
                <a:chExt cx="2713" cy="1017"/>
              </a:xfrm>
            </p:grpSpPr>
            <p:sp>
              <p:nvSpPr>
                <p:cNvPr id="13362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0" y="563"/>
                  <a:ext cx="2713" cy="4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39" rIns="91439"/>
                <a:lstStyle/>
                <a:p>
                  <a:r>
                    <a:rPr lang="zh-CN" altLang="en-US" sz="1200" b="1" dirty="0"/>
                    <a:t>Viral load +（3500000Copy/mL）</a:t>
                  </a:r>
                </a:p>
                <a:p>
                  <a:endParaRPr lang="zh-CN" altLang="en-US" sz="1200" dirty="0"/>
                </a:p>
                <a:p>
                  <a:endParaRPr lang="zh-CN" altLang="en-US" sz="1200" dirty="0"/>
                </a:p>
              </p:txBody>
            </p:sp>
            <p:sp>
              <p:nvSpPr>
                <p:cNvPr id="13363" name="直线 52"/>
                <p:cNvSpPr>
                  <a:spLocks noChangeShapeType="1"/>
                </p:cNvSpPr>
                <p:nvPr/>
              </p:nvSpPr>
              <p:spPr bwMode="auto">
                <a:xfrm>
                  <a:off x="1291" y="0"/>
                  <a:ext cx="1" cy="510"/>
                </a:xfrm>
                <a:prstGeom prst="line">
                  <a:avLst/>
                </a:prstGeom>
                <a:noFill/>
                <a:ln w="15875">
                  <a:solidFill>
                    <a:srgbClr val="739C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364" name="文本框 1073742961"/>
            <p:cNvSpPr txBox="1">
              <a:spLocks noChangeArrowheads="1"/>
            </p:cNvSpPr>
            <p:nvPr/>
          </p:nvSpPr>
          <p:spPr bwMode="auto">
            <a:xfrm>
              <a:off x="1779" y="1590"/>
              <a:ext cx="8199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400" b="1" dirty="0"/>
                <a:t>Figure </a:t>
              </a:r>
              <a:r>
                <a:rPr lang="en-US" altLang="zh-CN" sz="2400" b="1" dirty="0" smtClean="0"/>
                <a:t>1</a:t>
              </a:r>
              <a:r>
                <a:rPr lang="zh-CN" altLang="en-US" sz="2400" b="1" dirty="0" smtClean="0"/>
                <a:t>. </a:t>
              </a:r>
              <a:r>
                <a:rPr lang="zh-CN" altLang="en-US" sz="2400" b="1" dirty="0"/>
                <a:t>sample processing and qulitative results</a:t>
              </a:r>
            </a:p>
            <a:p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46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655638"/>
            <a:ext cx="8066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2800" b="1" dirty="0">
                <a:latin typeface="宋体" pitchFamily="2" charset="-122"/>
                <a:sym typeface="宋体" pitchFamily="2" charset="-122"/>
              </a:rPr>
              <a:t> </a:t>
            </a:r>
            <a:r>
              <a:rPr lang="en-US" altLang="zh-CN" sz="2800" b="1" dirty="0" smtClean="0">
                <a:latin typeface="宋体" pitchFamily="2" charset="-122"/>
                <a:sym typeface="宋体" pitchFamily="2" charset="-122"/>
              </a:rPr>
              <a:t>  Agreement of urine and blood samples</a:t>
            </a:r>
            <a:endParaRPr lang="zh-CN" altLang="en-US" sz="2800" b="1" dirty="0">
              <a:latin typeface="宋体" pitchFamily="2" charset="-122"/>
              <a:sym typeface="宋体" pitchFamily="2" charset="-122"/>
            </a:endParaRPr>
          </a:p>
          <a:p>
            <a:r>
              <a:rPr lang="zh-CN" altLang="en-US" sz="1200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endParaRPr lang="zh-CN" altLang="en-US" b="1" dirty="0"/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492"/>
              </p:ext>
            </p:extLst>
          </p:nvPr>
        </p:nvGraphicFramePr>
        <p:xfrm>
          <a:off x="1763713" y="1917700"/>
          <a:ext cx="5997575" cy="2814638"/>
        </p:xfrm>
        <a:graphic>
          <a:graphicData uri="http://schemas.openxmlformats.org/drawingml/2006/table">
            <a:tbl>
              <a:tblPr/>
              <a:tblGrid>
                <a:gridCol w="1498600"/>
                <a:gridCol w="1500187"/>
                <a:gridCol w="1498600"/>
                <a:gridCol w="1500188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Urine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Serum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－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total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9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279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－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856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863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total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77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865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1142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684213" y="5081408"/>
            <a:ext cx="7921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2000" b="1" dirty="0" smtClean="0"/>
              <a:t>	Sensitivity</a:t>
            </a:r>
            <a:r>
              <a:rPr lang="zh-CN" altLang="en-US" sz="2000" b="1" dirty="0" smtClean="0"/>
              <a:t>：</a:t>
            </a:r>
            <a:r>
              <a:rPr lang="en-US" altLang="zh-CN" sz="2000" b="1" dirty="0"/>
              <a:t>94.34-95.96%</a:t>
            </a:r>
          </a:p>
          <a:p>
            <a:r>
              <a:rPr lang="en-US" altLang="zh-CN" sz="2000" b="1" dirty="0" smtClean="0"/>
              <a:t>	Specificity</a:t>
            </a:r>
            <a:r>
              <a:rPr lang="zh-CN" altLang="en-US" sz="2000" b="1" dirty="0" smtClean="0"/>
              <a:t>：</a:t>
            </a:r>
            <a:r>
              <a:rPr lang="en-US" altLang="zh-CN" sz="2000" b="1" dirty="0"/>
              <a:t>95.39-99.63</a:t>
            </a:r>
            <a:r>
              <a:rPr lang="en-US" altLang="zh-CN" sz="2000" b="1" dirty="0" smtClean="0"/>
              <a:t>%   </a:t>
            </a:r>
            <a:endParaRPr lang="en-US" altLang="zh-CN" sz="2000" b="1" dirty="0"/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	2th Chinese AIDS conference 2015</a:t>
            </a:r>
          </a:p>
        </p:txBody>
      </p:sp>
    </p:spTree>
    <p:extLst>
      <p:ext uri="{BB962C8B-B14F-4D97-AF65-F5344CB8AC3E}">
        <p14:creationId xmlns:p14="http://schemas.microsoft.com/office/powerpoint/2010/main" val="312784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3568" y="3212976"/>
            <a:ext cx="8281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000" b="1" dirty="0" smtClean="0">
                <a:latin typeface="宋体" pitchFamily="2" charset="-122"/>
                <a:sym typeface="宋体" pitchFamily="2" charset="-122"/>
              </a:rPr>
              <a:t>Results of urine HIV antibody testing with ELISA before and after mail</a:t>
            </a:r>
            <a:r>
              <a:rPr lang="zh-CN" altLang="en-US" sz="2000" b="1" dirty="0" smtClean="0">
                <a:latin typeface="宋体" pitchFamily="2" charset="-122"/>
                <a:sym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sym typeface="宋体" pitchFamily="2" charset="-122"/>
              </a:rPr>
              <a:t>positive sample</a:t>
            </a:r>
            <a:r>
              <a:rPr lang="zh-CN" altLang="en-US" sz="2000" b="1" dirty="0" smtClean="0">
                <a:latin typeface="宋体" pitchFamily="2" charset="-122"/>
                <a:sym typeface="宋体" pitchFamily="2" charset="-122"/>
              </a:rPr>
              <a:t>）</a:t>
            </a:r>
            <a:endParaRPr lang="zh-CN" altLang="en-US" sz="2000" b="1" dirty="0"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85799"/>
              </p:ext>
            </p:extLst>
          </p:nvPr>
        </p:nvGraphicFramePr>
        <p:xfrm>
          <a:off x="1029172" y="4005063"/>
          <a:ext cx="7200900" cy="2042291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1813"/>
                <a:gridCol w="1798637"/>
              </a:tblGrid>
              <a:tr h="30367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After mail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Before mail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95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－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合计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7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94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94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微软雅黑" pitchFamily="34" charset="-122"/>
                          <a:cs typeface="Arial" pitchFamily="34" charset="0"/>
                          <a:sym typeface="Arial" pitchFamily="34" charset="0"/>
                        </a:rPr>
                        <a:t>－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合  计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95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微软雅黑" pitchFamily="34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微软雅黑" pitchFamily="34" charset="-122"/>
                          <a:sym typeface="宋体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957734" y="6019547"/>
            <a:ext cx="727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CN" altLang="en-US" b="1" dirty="0">
                <a:latin typeface="宋体" pitchFamily="2" charset="-122"/>
                <a:sym typeface="宋体" pitchFamily="2" charset="-122"/>
              </a:rPr>
              <a:t>kappa：0.886</a:t>
            </a:r>
          </a:p>
          <a:p>
            <a:r>
              <a:rPr lang="en-US" altLang="zh-CN" b="1" dirty="0" smtClean="0"/>
              <a:t>(</a:t>
            </a:r>
            <a:r>
              <a:rPr lang="en-US" altLang="zh-CN" b="1" dirty="0"/>
              <a:t>To be published</a:t>
            </a:r>
            <a:r>
              <a:rPr lang="en-US" altLang="zh-CN" b="1" dirty="0" smtClean="0"/>
              <a:t>)</a:t>
            </a:r>
            <a:endParaRPr lang="zh-CN" altLang="en-US" dirty="0">
              <a:latin typeface="宋体" pitchFamily="2" charset="-122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497" y="188640"/>
            <a:ext cx="6192812" cy="277368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3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49224" y="188913"/>
            <a:ext cx="8899525" cy="561975"/>
          </a:xfrm>
        </p:spPr>
        <p:txBody>
          <a:bodyPr/>
          <a:lstStyle/>
          <a:p>
            <a:pPr>
              <a:defRPr/>
            </a:pPr>
            <a:r>
              <a:rPr lang="en-US" altLang="zh-CN" sz="3000" b="1" dirty="0" smtClean="0">
                <a:solidFill>
                  <a:srgbClr val="D740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The number of HIV/AIDS is still rising</a:t>
            </a:r>
            <a:endParaRPr lang="zh-CN" altLang="en-US" sz="3000" b="1" dirty="0" smtClean="0">
              <a:solidFill>
                <a:srgbClr val="D740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0F1D4E-8097-4D12-8510-3570A0CE2CFA}" type="slidenum">
              <a:rPr lang="en-US" altLang="zh-CN" smtClean="0">
                <a:ea typeface="宋体" pitchFamily="2" charset="-122"/>
              </a:rPr>
              <a:pPr/>
              <a:t>3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/>
          <a:srcRect t="26912" b="17905"/>
          <a:stretch>
            <a:fillRect/>
          </a:stretch>
        </p:blipFill>
        <p:spPr bwMode="auto">
          <a:xfrm>
            <a:off x="395288" y="2428875"/>
            <a:ext cx="83280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77788" y="958850"/>
            <a:ext cx="8970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000"/>
              <a:t>By the end of October 2014, there were 497,000 people reported in China were living with HIV/AIDS, including 199,000 AIDS. Total AIDS deaths increased to 154,000 .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1922463" y="2116138"/>
            <a:ext cx="5286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/>
              <a:t>Number of new cases reported (1985-2014)</a:t>
            </a:r>
            <a:endParaRPr lang="zh-CN" altLang="en-US" sz="1800" b="1"/>
          </a:p>
        </p:txBody>
      </p:sp>
      <p:sp>
        <p:nvSpPr>
          <p:cNvPr id="8" name="矩形 7"/>
          <p:cNvSpPr/>
          <p:nvPr/>
        </p:nvSpPr>
        <p:spPr>
          <a:xfrm>
            <a:off x="428625" y="2357438"/>
            <a:ext cx="642938" cy="21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417513" y="2368550"/>
            <a:ext cx="1112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/>
              <a:t>Reported case</a:t>
            </a:r>
            <a:endParaRPr lang="zh-CN" altLang="en-US" sz="1200" b="1"/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8215313" y="5715000"/>
            <a:ext cx="493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/>
              <a:t>Year</a:t>
            </a:r>
            <a:endParaRPr lang="zh-CN" altLang="en-US" sz="1200" b="1"/>
          </a:p>
        </p:txBody>
      </p:sp>
      <p:sp>
        <p:nvSpPr>
          <p:cNvPr id="15" name="矩形 14"/>
          <p:cNvSpPr/>
          <p:nvPr/>
        </p:nvSpPr>
        <p:spPr>
          <a:xfrm>
            <a:off x="3725863" y="6215063"/>
            <a:ext cx="503237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30725" y="6208713"/>
            <a:ext cx="75565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0700" y="6215063"/>
            <a:ext cx="828675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37550" y="5375275"/>
            <a:ext cx="457200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22" name="TextBox 19"/>
          <p:cNvSpPr txBox="1">
            <a:spLocks noChangeArrowheads="1"/>
          </p:cNvSpPr>
          <p:nvPr/>
        </p:nvSpPr>
        <p:spPr bwMode="auto">
          <a:xfrm>
            <a:off x="3662363" y="6191250"/>
            <a:ext cx="820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/>
              <a:t>Mortality</a:t>
            </a:r>
            <a:endParaRPr lang="zh-CN" altLang="en-US" sz="1200" b="1"/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4432300" y="6191250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/>
              <a:t>AIDS</a:t>
            </a:r>
            <a:endParaRPr lang="zh-CN" altLang="en-US" sz="1200" b="1"/>
          </a:p>
        </p:txBody>
      </p:sp>
      <p:sp>
        <p:nvSpPr>
          <p:cNvPr id="17424" name="TextBox 21"/>
          <p:cNvSpPr txBox="1">
            <a:spLocks noChangeArrowheads="1"/>
          </p:cNvSpPr>
          <p:nvPr/>
        </p:nvSpPr>
        <p:spPr bwMode="auto">
          <a:xfrm>
            <a:off x="5508625" y="6191250"/>
            <a:ext cx="884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/>
              <a:t>HIV/AIDS</a:t>
            </a:r>
            <a:endParaRPr lang="zh-CN" altLang="en-US" sz="1200" b="1"/>
          </a:p>
        </p:txBody>
      </p:sp>
    </p:spTree>
    <p:extLst>
      <p:ext uri="{BB962C8B-B14F-4D97-AF65-F5344CB8AC3E}">
        <p14:creationId xmlns:p14="http://schemas.microsoft.com/office/powerpoint/2010/main" val="2610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Next  step</a:t>
            </a:r>
          </a:p>
          <a:p>
            <a:r>
              <a:rPr lang="en-US" altLang="zh-CN" sz="4800" b="1" dirty="0" smtClean="0"/>
              <a:t>More work for internet + T</a:t>
            </a:r>
            <a:endParaRPr lang="en-US" altLang="zh-CN" sz="4800" b="1" dirty="0"/>
          </a:p>
          <a:p>
            <a:r>
              <a:rPr lang="en-US" altLang="zh-CN" sz="4800" b="1" dirty="0" smtClean="0"/>
              <a:t>How to linking patients to </a:t>
            </a:r>
          </a:p>
          <a:p>
            <a:r>
              <a:rPr lang="en-US" altLang="zh-CN" sz="4800" b="1" dirty="0" smtClean="0"/>
              <a:t>Doctors</a:t>
            </a:r>
          </a:p>
          <a:p>
            <a:endParaRPr lang="en-US" altLang="zh-CN" sz="4800" b="1" dirty="0"/>
          </a:p>
          <a:p>
            <a:r>
              <a:rPr lang="en-US" altLang="zh-CN" sz="4800" b="1" dirty="0" smtClean="0"/>
              <a:t>90 - 90 - 90</a:t>
            </a:r>
          </a:p>
        </p:txBody>
      </p:sp>
    </p:spTree>
    <p:extLst>
      <p:ext uri="{BB962C8B-B14F-4D97-AF65-F5344CB8AC3E}">
        <p14:creationId xmlns:p14="http://schemas.microsoft.com/office/powerpoint/2010/main" val="59190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566" y="692696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Thanks for </a:t>
            </a:r>
          </a:p>
          <a:p>
            <a:r>
              <a:rPr lang="en-US" altLang="zh-CN" sz="3200" b="1" dirty="0" smtClean="0"/>
              <a:t>NARL	Xia Feng, Yi </a:t>
            </a:r>
            <a:r>
              <a:rPr lang="en-US" altLang="zh-CN" sz="3200" b="1" dirty="0" err="1" smtClean="0"/>
              <a:t>Lv</a:t>
            </a:r>
            <a:r>
              <a:rPr lang="en-US" altLang="zh-CN" sz="3200" b="1" dirty="0" smtClean="0"/>
              <a:t>, Yu Tan</a:t>
            </a:r>
          </a:p>
          <a:p>
            <a:r>
              <a:rPr lang="en-US" altLang="zh-CN" sz="3200" b="1" dirty="0"/>
              <a:t>	</a:t>
            </a:r>
            <a:r>
              <a:rPr lang="en-US" altLang="zh-CN" sz="3200" b="1" dirty="0" smtClean="0"/>
              <a:t>	Jun Yao, </a:t>
            </a:r>
            <a:r>
              <a:rPr lang="en-US" altLang="zh-CN" sz="3200" b="1" dirty="0" err="1" smtClean="0"/>
              <a:t>Maofeng</a:t>
            </a:r>
            <a:r>
              <a:rPr lang="en-US" altLang="zh-CN" sz="3200" b="1" dirty="0" smtClean="0"/>
              <a:t> </a:t>
            </a:r>
            <a:r>
              <a:rPr lang="en-US" altLang="zh-CN" sz="3200" b="1" dirty="0" err="1" smtClean="0"/>
              <a:t>Qiu</a:t>
            </a:r>
            <a:r>
              <a:rPr lang="en-US" altLang="zh-CN" sz="3200" b="1" dirty="0" smtClean="0"/>
              <a:t>, </a:t>
            </a:r>
            <a:r>
              <a:rPr lang="en-US" altLang="zh-CN" sz="3200" b="1" dirty="0" err="1" smtClean="0"/>
              <a:t>Wenge</a:t>
            </a:r>
            <a:r>
              <a:rPr lang="en-US" altLang="zh-CN" sz="3200" b="1" dirty="0" smtClean="0"/>
              <a:t> 		Xing, Yao Xiao, </a:t>
            </a:r>
            <a:r>
              <a:rPr lang="en-US" altLang="zh-CN" sz="3200" b="1" dirty="0" err="1" smtClean="0"/>
              <a:t>Pinliang</a:t>
            </a:r>
            <a:r>
              <a:rPr lang="en-US" altLang="zh-CN" sz="3200" b="1" dirty="0" smtClean="0"/>
              <a:t> Pan</a:t>
            </a:r>
          </a:p>
          <a:p>
            <a:r>
              <a:rPr lang="en-US" altLang="zh-CN" sz="3200" b="1" dirty="0" smtClean="0"/>
              <a:t>You An hospital   </a:t>
            </a:r>
            <a:r>
              <a:rPr lang="en-US" altLang="zh-CN" sz="3200" b="1" dirty="0" err="1" smtClean="0"/>
              <a:t>Hao</a:t>
            </a:r>
            <a:r>
              <a:rPr lang="en-US" altLang="zh-CN" sz="3200" b="1" dirty="0" smtClean="0"/>
              <a:t> Wu, Tong Zhang</a:t>
            </a:r>
          </a:p>
          <a:p>
            <a:r>
              <a:rPr lang="en-US" altLang="zh-CN" sz="3200" b="1" dirty="0" smtClean="0"/>
              <a:t>Beijing CDC	  </a:t>
            </a:r>
            <a:r>
              <a:rPr lang="en-US" altLang="zh-CN" sz="3200" b="1" dirty="0" err="1" smtClean="0"/>
              <a:t>Hongyan</a:t>
            </a:r>
            <a:r>
              <a:rPr lang="en-US" altLang="zh-CN" sz="3200" b="1" dirty="0" smtClean="0"/>
              <a:t> Lu</a:t>
            </a:r>
          </a:p>
          <a:p>
            <a:r>
              <a:rPr lang="en-US" altLang="zh-CN" sz="3200" b="1" dirty="0" smtClean="0"/>
              <a:t>Xian CDC		  </a:t>
            </a:r>
            <a:r>
              <a:rPr lang="en-US" altLang="zh-CN" sz="3200" b="1" dirty="0" err="1" smtClean="0"/>
              <a:t>Shengli</a:t>
            </a:r>
            <a:r>
              <a:rPr lang="en-US" altLang="zh-CN" sz="3200" b="1" dirty="0" smtClean="0"/>
              <a:t> Wei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NGO-</a:t>
            </a:r>
            <a:r>
              <a:rPr lang="en-US" altLang="zh-CN" sz="3200" b="1" dirty="0" err="1" smtClean="0"/>
              <a:t>Jingjing</a:t>
            </a:r>
            <a:r>
              <a:rPr lang="en-US" altLang="zh-CN" sz="3200" b="1" dirty="0" smtClean="0"/>
              <a:t> </a:t>
            </a:r>
            <a:r>
              <a:rPr lang="en-US" altLang="zh-CN" sz="3200" b="1" dirty="0" err="1" smtClean="0"/>
              <a:t>Tongxin</a:t>
            </a:r>
            <a:r>
              <a:rPr lang="en-US" altLang="zh-CN" sz="3200" b="1" dirty="0" smtClean="0"/>
              <a:t>  </a:t>
            </a:r>
          </a:p>
          <a:p>
            <a:r>
              <a:rPr lang="en-US" altLang="zh-CN" sz="3200" b="1" dirty="0" smtClean="0"/>
              <a:t>Beijing </a:t>
            </a:r>
            <a:r>
              <a:rPr lang="en-US" altLang="zh-CN" sz="3200" b="1" dirty="0" err="1" smtClean="0"/>
              <a:t>Renaikanglian</a:t>
            </a:r>
            <a:r>
              <a:rPr lang="en-US" altLang="zh-CN" sz="3200" b="1" dirty="0" smtClean="0"/>
              <a:t> Internet technique company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829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469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3000" b="1" dirty="0" smtClean="0">
                <a:solidFill>
                  <a:srgbClr val="D740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The features of the HIV epidemic</a:t>
            </a:r>
            <a:endParaRPr lang="zh-CN" altLang="en-US" sz="3000" b="1" dirty="0" smtClean="0">
              <a:solidFill>
                <a:srgbClr val="D740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7C9FEF-82E9-40C5-91B2-7828980DDCC3}" type="slidenum">
              <a:rPr lang="en-US" altLang="zh-CN" smtClean="0">
                <a:ea typeface="宋体" pitchFamily="2" charset="-122"/>
              </a:rPr>
              <a:pPr/>
              <a:t>4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18436" name="图片 13" descr="201410现存活HIVAI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3" y="1649413"/>
            <a:ext cx="67564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77788" y="958850"/>
            <a:ext cx="8970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000"/>
              <a:t>Despite an overall low prevalence, some areas have high HIV  </a:t>
            </a:r>
            <a:br>
              <a:rPr lang="en-US" altLang="zh-CN" sz="2000"/>
            </a:br>
            <a:r>
              <a:rPr lang="en-US" altLang="zh-CN" sz="2000"/>
              <a:t>prevalence, </a:t>
            </a:r>
            <a:r>
              <a:rPr lang="en-US" altLang="zh-CN" sz="2000">
                <a:solidFill>
                  <a:srgbClr val="C00000"/>
                </a:solidFill>
              </a:rPr>
              <a:t>such as Yunnan, Sichuan, and Guangxi. </a:t>
            </a:r>
            <a:r>
              <a:rPr lang="en-US" altLang="zh-CN" sz="2000"/>
              <a:t>These three provinces account for 42.5% of Chinese HIV cases.</a:t>
            </a:r>
            <a:endParaRPr lang="zh-CN" altLang="en-US" sz="2000"/>
          </a:p>
          <a:p>
            <a:pPr algn="just"/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11300" y="5986463"/>
            <a:ext cx="785813" cy="157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8B863-C4B8-404A-A961-7A1A73787C7D}" type="slidenum">
              <a:rPr lang="en-US" altLang="zh-CN" smtClean="0">
                <a:ea typeface="宋体" pitchFamily="2" charset="-122"/>
              </a:rPr>
              <a:pPr/>
              <a:t>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46968"/>
          </a:xfrm>
        </p:spPr>
        <p:txBody>
          <a:bodyPr/>
          <a:lstStyle/>
          <a:p>
            <a:pPr>
              <a:defRPr/>
            </a:pPr>
            <a:r>
              <a:rPr lang="en-US" altLang="zh-CN" sz="3000" b="1" dirty="0" smtClean="0">
                <a:solidFill>
                  <a:srgbClr val="D740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The features of the HIV epidemic</a:t>
            </a:r>
            <a:endParaRPr lang="zh-CN" altLang="en-US" sz="3000" b="1" dirty="0" smtClean="0">
              <a:solidFill>
                <a:srgbClr val="D740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1" name="组合 20"/>
          <p:cNvGrpSpPr>
            <a:grpSpLocks/>
          </p:cNvGrpSpPr>
          <p:nvPr/>
        </p:nvGrpSpPr>
        <p:grpSpPr bwMode="auto">
          <a:xfrm>
            <a:off x="230188" y="2062163"/>
            <a:ext cx="8658225" cy="4321175"/>
            <a:chOff x="230188" y="2170752"/>
            <a:chExt cx="8658225" cy="4321175"/>
          </a:xfrm>
        </p:grpSpPr>
        <p:pic>
          <p:nvPicPr>
            <p:cNvPr id="19462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763" y="2170752"/>
              <a:ext cx="8629650" cy="432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309563" y="2464439"/>
              <a:ext cx="357187" cy="30718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4" name="矩形 9"/>
            <p:cNvSpPr>
              <a:spLocks noChangeArrowheads="1"/>
            </p:cNvSpPr>
            <p:nvPr/>
          </p:nvSpPr>
          <p:spPr bwMode="auto">
            <a:xfrm rot="-5400000">
              <a:off x="-1557337" y="4170363"/>
              <a:ext cx="39131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/>
                <a:t> The proportion of transmission routes(%)</a:t>
              </a:r>
              <a:endParaRPr lang="zh-CN" altLang="en-US" sz="1600" b="1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57313" y="6176014"/>
              <a:ext cx="863600" cy="252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05088" y="6160139"/>
              <a:ext cx="863600" cy="252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59213" y="6160139"/>
              <a:ext cx="863600" cy="252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13338" y="6183952"/>
              <a:ext cx="863600" cy="2524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65875" y="6176014"/>
              <a:ext cx="863600" cy="252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13650" y="6183952"/>
              <a:ext cx="863600" cy="2524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1" name="矩形 29"/>
            <p:cNvSpPr>
              <a:spLocks noChangeArrowheads="1"/>
            </p:cNvSpPr>
            <p:nvPr/>
          </p:nvSpPr>
          <p:spPr bwMode="auto">
            <a:xfrm>
              <a:off x="1277938" y="6180138"/>
              <a:ext cx="150018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Heterosexual </a:t>
              </a:r>
              <a:endParaRPr lang="zh-CN" altLang="en-US" sz="1000"/>
            </a:p>
          </p:txBody>
        </p:sp>
        <p:sp>
          <p:nvSpPr>
            <p:cNvPr id="19472" name="矩形 30"/>
            <p:cNvSpPr>
              <a:spLocks noChangeArrowheads="1"/>
            </p:cNvSpPr>
            <p:nvPr/>
          </p:nvSpPr>
          <p:spPr bwMode="auto">
            <a:xfrm>
              <a:off x="2524125" y="6180138"/>
              <a:ext cx="14366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Homosexual(MSM)</a:t>
              </a:r>
              <a:endParaRPr lang="zh-CN" altLang="en-US" sz="1000"/>
            </a:p>
          </p:txBody>
        </p:sp>
        <p:sp>
          <p:nvSpPr>
            <p:cNvPr id="19473" name="矩形 31"/>
            <p:cNvSpPr>
              <a:spLocks noChangeArrowheads="1"/>
            </p:cNvSpPr>
            <p:nvPr/>
          </p:nvSpPr>
          <p:spPr bwMode="auto">
            <a:xfrm>
              <a:off x="3770313" y="6180138"/>
              <a:ext cx="12303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Injection Drug Use</a:t>
              </a:r>
              <a:endParaRPr lang="zh-CN" altLang="en-US" sz="1000"/>
            </a:p>
          </p:txBody>
        </p:sp>
        <p:sp>
          <p:nvSpPr>
            <p:cNvPr id="19474" name="矩形 32"/>
            <p:cNvSpPr>
              <a:spLocks noChangeArrowheads="1"/>
            </p:cNvSpPr>
            <p:nvPr/>
          </p:nvSpPr>
          <p:spPr bwMode="auto">
            <a:xfrm>
              <a:off x="5024438" y="6180138"/>
              <a:ext cx="10001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Blood</a:t>
              </a:r>
              <a:endParaRPr lang="zh-CN" altLang="en-US" sz="1000"/>
            </a:p>
          </p:txBody>
        </p:sp>
        <p:sp>
          <p:nvSpPr>
            <p:cNvPr id="19475" name="矩形 33"/>
            <p:cNvSpPr>
              <a:spLocks noChangeArrowheads="1"/>
            </p:cNvSpPr>
            <p:nvPr/>
          </p:nvSpPr>
          <p:spPr bwMode="auto">
            <a:xfrm>
              <a:off x="6278563" y="6180138"/>
              <a:ext cx="10001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Mother-to-child</a:t>
              </a:r>
              <a:endParaRPr lang="zh-CN" altLang="en-US" sz="1000"/>
            </a:p>
          </p:txBody>
        </p:sp>
        <p:sp>
          <p:nvSpPr>
            <p:cNvPr id="19476" name="矩形 34"/>
            <p:cNvSpPr>
              <a:spLocks noChangeArrowheads="1"/>
            </p:cNvSpPr>
            <p:nvPr/>
          </p:nvSpPr>
          <p:spPr bwMode="auto">
            <a:xfrm>
              <a:off x="7526338" y="6180138"/>
              <a:ext cx="10001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/>
                <a:t>Unknown</a:t>
              </a:r>
              <a:endParaRPr lang="zh-CN" altLang="en-US" sz="1000"/>
            </a:p>
          </p:txBody>
        </p:sp>
      </p:grpSp>
      <p:sp>
        <p:nvSpPr>
          <p:cNvPr id="2" name="矩形 1"/>
          <p:cNvSpPr/>
          <p:nvPr/>
        </p:nvSpPr>
        <p:spPr>
          <a:xfrm>
            <a:off x="666749" y="908720"/>
            <a:ext cx="785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400" b="1" dirty="0"/>
              <a:t>It is estimated that only </a:t>
            </a:r>
            <a:r>
              <a:rPr lang="it-IT" altLang="zh-CN" sz="2400" b="1" dirty="0" smtClean="0"/>
              <a:t>54% </a:t>
            </a:r>
            <a:r>
              <a:rPr lang="it-IT" altLang="zh-CN" sz="2400" b="1" dirty="0"/>
              <a:t>of the 810,000 individuals living with HIV/AIDS in mainland China were aware of their status. </a:t>
            </a:r>
          </a:p>
        </p:txBody>
      </p:sp>
    </p:spTree>
    <p:extLst>
      <p:ext uri="{BB962C8B-B14F-4D97-AF65-F5344CB8AC3E}">
        <p14:creationId xmlns:p14="http://schemas.microsoft.com/office/powerpoint/2010/main" val="842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A9AF5D-80C0-4114-8617-F1A66304AFFE}" type="slidenum">
              <a:rPr lang="en-US" altLang="zh-CN" smtClean="0">
                <a:ea typeface="宋体" pitchFamily="2" charset="-122"/>
              </a:rPr>
              <a:pPr/>
              <a:t>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3000" b="1" dirty="0" smtClean="0">
                <a:solidFill>
                  <a:srgbClr val="D740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The features of the HIV epidemic</a:t>
            </a:r>
            <a:endParaRPr lang="zh-CN" altLang="en-US" sz="3000" b="1" dirty="0" smtClean="0">
              <a:solidFill>
                <a:srgbClr val="D740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539552" y="1268760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/>
              <a:t>There are big differences between the city and the countryside.</a:t>
            </a:r>
          </a:p>
          <a:p>
            <a:pPr algn="just">
              <a:lnSpc>
                <a:spcPct val="150000"/>
              </a:lnSpc>
            </a:pPr>
            <a:endParaRPr lang="en-US" altLang="zh-CN" sz="20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/>
              <a:t> In some big cities, MSM accounts for </a:t>
            </a:r>
            <a:r>
              <a:rPr lang="en-US" altLang="zh-CN" sz="2000" b="1" dirty="0">
                <a:solidFill>
                  <a:srgbClr val="C00000"/>
                </a:solidFill>
              </a:rPr>
              <a:t>51.1% </a:t>
            </a:r>
            <a:r>
              <a:rPr lang="en-US" altLang="zh-CN" sz="2000" b="1" dirty="0"/>
              <a:t>of the new HIV diagnoses,  up to </a:t>
            </a:r>
            <a:r>
              <a:rPr lang="en-US" altLang="zh-CN" sz="2000" b="1" dirty="0">
                <a:solidFill>
                  <a:srgbClr val="C00000"/>
                </a:solidFill>
              </a:rPr>
              <a:t>80%</a:t>
            </a:r>
            <a:r>
              <a:rPr lang="en-US" altLang="zh-CN" sz="2000" b="1" dirty="0"/>
              <a:t> in Changchun, Harbin, Shenyang and Beijing.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/>
              <a:t>In small and medium-sized cities, heterosexual transmission accounts for </a:t>
            </a:r>
            <a:r>
              <a:rPr lang="en-US" altLang="zh-CN" sz="2000" b="1" dirty="0">
                <a:solidFill>
                  <a:srgbClr val="C00000"/>
                </a:solidFill>
              </a:rPr>
              <a:t>60.8%</a:t>
            </a:r>
            <a:r>
              <a:rPr lang="en-US" altLang="zh-CN" sz="2000" b="1" dirty="0"/>
              <a:t>, while MSM accounts for </a:t>
            </a:r>
            <a:r>
              <a:rPr lang="en-US" altLang="zh-CN" sz="2000" b="1" dirty="0">
                <a:solidFill>
                  <a:srgbClr val="C00000"/>
                </a:solidFill>
              </a:rPr>
              <a:t>32.2%.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/>
              <a:t>In most countryside area, heterosexual transmission accounts for </a:t>
            </a:r>
            <a:r>
              <a:rPr lang="en-US" altLang="zh-CN" sz="2000" b="1" dirty="0">
                <a:solidFill>
                  <a:srgbClr val="C00000"/>
                </a:solidFill>
              </a:rPr>
              <a:t>75.7%, </a:t>
            </a:r>
            <a:r>
              <a:rPr lang="en-US" altLang="zh-CN" sz="2000" b="1" dirty="0"/>
              <a:t>up to </a:t>
            </a:r>
            <a:r>
              <a:rPr lang="en-US" altLang="zh-CN" sz="2000" b="1" dirty="0">
                <a:solidFill>
                  <a:srgbClr val="C00000"/>
                </a:solidFill>
              </a:rPr>
              <a:t>90% </a:t>
            </a:r>
            <a:r>
              <a:rPr lang="en-US" altLang="zh-CN" sz="2000" b="1" dirty="0"/>
              <a:t>in Guangxi and </a:t>
            </a:r>
            <a:r>
              <a:rPr lang="en-US" altLang="zh-CN" sz="2000" b="1" dirty="0" err="1"/>
              <a:t>Guizhou</a:t>
            </a:r>
            <a:r>
              <a:rPr lang="en-US" altLang="zh-CN" sz="2000" b="1" dirty="0"/>
              <a:t> province</a:t>
            </a:r>
            <a:r>
              <a:rPr lang="en-US" altLang="zh-CN" sz="2000" b="1" dirty="0" smtClean="0"/>
              <a:t>.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9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/>
              <a:t>Treatment as Prevention (TAP)</a:t>
            </a:r>
          </a:p>
          <a:p>
            <a:r>
              <a:rPr lang="en-US" altLang="zh-CN" sz="4800" b="1" dirty="0" smtClean="0"/>
              <a:t>Possible</a:t>
            </a:r>
          </a:p>
          <a:p>
            <a:endParaRPr lang="en-US" altLang="zh-CN" sz="4800" b="1" dirty="0" smtClean="0"/>
          </a:p>
          <a:p>
            <a:r>
              <a:rPr lang="en-US" altLang="zh-CN" sz="4800" b="1" dirty="0" smtClean="0"/>
              <a:t>Testing </a:t>
            </a:r>
            <a:r>
              <a:rPr lang="en-US" altLang="zh-CN" sz="4800" b="1" dirty="0"/>
              <a:t>as Prevention </a:t>
            </a:r>
            <a:r>
              <a:rPr lang="en-US" altLang="zh-CN" sz="4800" b="1" dirty="0" smtClean="0"/>
              <a:t>(TAP)</a:t>
            </a:r>
          </a:p>
          <a:p>
            <a:r>
              <a:rPr lang="en-US" altLang="zh-CN" sz="4800" b="1" dirty="0" smtClean="0"/>
              <a:t>Possible?</a:t>
            </a:r>
          </a:p>
          <a:p>
            <a:endParaRPr lang="en-US" altLang="zh-CN" sz="4800" b="1" dirty="0"/>
          </a:p>
          <a:p>
            <a:endParaRPr lang="en-US" altLang="zh-CN" sz="4800" b="1" dirty="0"/>
          </a:p>
        </p:txBody>
      </p:sp>
    </p:spTree>
    <p:extLst>
      <p:ext uri="{BB962C8B-B14F-4D97-AF65-F5344CB8AC3E}">
        <p14:creationId xmlns:p14="http://schemas.microsoft.com/office/powerpoint/2010/main" val="41793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454" y="548680"/>
            <a:ext cx="7744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2000" b="1" dirty="0" smtClean="0"/>
              <a:t>Based on the mathematical model study, it is reported that the coverage rate and frequency of testing were negative correlated with new HIV infections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765"/>
          <a:stretch>
            <a:fillRect/>
          </a:stretch>
        </p:blipFill>
        <p:spPr bwMode="auto">
          <a:xfrm>
            <a:off x="4698584" y="2645078"/>
            <a:ext cx="43617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63657" y="2046988"/>
            <a:ext cx="362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Number of HIV new infections among MSM </a:t>
            </a:r>
          </a:p>
          <a:p>
            <a:pPr algn="ctr"/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Beijing,2010-2022 (China)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31447" y="5904640"/>
            <a:ext cx="2428892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S, et al.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One, 2015, 10(6)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74" y="2046988"/>
            <a:ext cx="359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Reduction in incidence(%) versus mean </a:t>
            </a:r>
          </a:p>
          <a:p>
            <a:pPr algn="ctr"/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interval between HIV tests (years)  (Africa)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5096" y="5904640"/>
            <a:ext cx="2428892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Dodd PJ, et al. AIDS, 2010, 24(5)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80008" y="2568414"/>
            <a:ext cx="3597540" cy="3368133"/>
            <a:chOff x="693758" y="2235914"/>
            <a:chExt cx="3597540" cy="3368133"/>
          </a:xfrm>
        </p:grpSpPr>
        <p:pic>
          <p:nvPicPr>
            <p:cNvPr id="12" name="Picture 2" descr="C:\Users\nicko\Desktop\Testing as prevention\ukmss-29483-f0002.jpg"/>
            <p:cNvPicPr>
              <a:picLocks noChangeAspect="1" noChangeArrowheads="1"/>
            </p:cNvPicPr>
            <p:nvPr/>
          </p:nvPicPr>
          <p:blipFill>
            <a:blip r:embed="rId3"/>
            <a:srcRect l="6885" t="2583" r="195" b="72231"/>
            <a:stretch>
              <a:fillRect/>
            </a:stretch>
          </p:blipFill>
          <p:spPr bwMode="auto">
            <a:xfrm>
              <a:off x="952600" y="2500306"/>
              <a:ext cx="3338698" cy="2880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628754" y="2235914"/>
              <a:ext cx="19992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Reduction in equilibrium incidence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3544" y="5357826"/>
              <a:ext cx="15824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Internal between tests (yrs)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161925" y="3810000"/>
              <a:ext cx="19575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Percentage reduction  in incidence</a:t>
              </a:r>
              <a:endParaRPr lang="zh-CN" altLang="en-US" sz="1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7745" y="548680"/>
            <a:ext cx="85348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 </a:t>
            </a:r>
            <a:r>
              <a:rPr lang="zh-CN" altLang="en-US" sz="2800" b="1" dirty="0" smtClean="0"/>
              <a:t>            </a:t>
            </a:r>
            <a:r>
              <a:rPr lang="en-US" altLang="zh-CN" sz="2800" b="1" dirty="0" smtClean="0"/>
              <a:t>National program of rapid testing for MSM  	  	        population </a:t>
            </a:r>
            <a:r>
              <a:rPr lang="en-US" altLang="zh-CN" sz="2800" b="1" dirty="0"/>
              <a:t>from an NGO of Xian city </a:t>
            </a:r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      </a:t>
            </a:r>
            <a:r>
              <a:rPr lang="en-US" altLang="zh-CN" sz="2800" b="1" dirty="0"/>
              <a:t>	      </a:t>
            </a:r>
            <a:r>
              <a:rPr lang="en-US" altLang="zh-CN" sz="2800" b="1" dirty="0" smtClean="0"/>
              <a:t>       </a:t>
            </a:r>
            <a:r>
              <a:rPr lang="en-US" altLang="zh-CN" sz="2800" b="1" dirty="0"/>
              <a:t>(2013 to 2015</a:t>
            </a:r>
            <a:r>
              <a:rPr lang="zh-CN" altLang="en-US" sz="2800" b="1" dirty="0" smtClean="0"/>
              <a:t>）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en-US" altLang="zh-CN" sz="2800" b="1" dirty="0"/>
              <a:t>	</a:t>
            </a:r>
            <a:r>
              <a:rPr lang="en-US" altLang="zh-CN" sz="2800" b="1" dirty="0" smtClean="0"/>
              <a:t>		MSM at NGO</a:t>
            </a:r>
          </a:p>
          <a:p>
            <a:r>
              <a:rPr lang="en-US" altLang="zh-CN" sz="2800" b="1" dirty="0" smtClean="0"/>
              <a:t>				↓ 2013 (610)</a:t>
            </a:r>
          </a:p>
          <a:p>
            <a:r>
              <a:rPr lang="en-US" altLang="zh-CN" sz="2800" b="1" dirty="0" smtClean="0"/>
              <a:t>				↓ 2014 (1201)</a:t>
            </a:r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</a:t>
            </a:r>
            <a:r>
              <a:rPr lang="en-US" altLang="zh-CN" sz="2800" b="1" u="sng" dirty="0" smtClean="0"/>
              <a:t>				↓ 2015 (630)		</a:t>
            </a:r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Questionnaire             RT testing(RT-ELISA-WB)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Testing:   RT at MSM group, TA by local CDC screening laboratory  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    if positive, sent sample to do WB testing</a:t>
            </a:r>
          </a:p>
          <a:p>
            <a:r>
              <a:rPr lang="en-US" altLang="zh-CN" sz="2400" b="1" dirty="0" smtClean="0"/>
              <a:t>Lab QC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PT 3 times per year provided by NARL</a:t>
            </a:r>
          </a:p>
        </p:txBody>
      </p:sp>
    </p:spTree>
    <p:extLst>
      <p:ext uri="{BB962C8B-B14F-4D97-AF65-F5344CB8AC3E}">
        <p14:creationId xmlns:p14="http://schemas.microsoft.com/office/powerpoint/2010/main" val="33440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1035</Words>
  <Application>Microsoft Office PowerPoint</Application>
  <PresentationFormat>全屏显示(4:3)</PresentationFormat>
  <Paragraphs>294</Paragraphs>
  <Slides>31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主题​​</vt:lpstr>
      <vt:lpstr>            Taking testing as a new prevention strategy for HIV infection towards three 90%      </vt:lpstr>
      <vt:lpstr>PowerPoint 演示文稿</vt:lpstr>
      <vt:lpstr>The number of HIV/AIDS is still rising</vt:lpstr>
      <vt:lpstr>The features of the HIV epidemic</vt:lpstr>
      <vt:lpstr>The features of the HIV epidemic</vt:lpstr>
      <vt:lpstr>The features of the HIV epidemic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Guidelines</vt:lpstr>
      <vt:lpstr>Training</vt:lpstr>
      <vt:lpstr>          Proficiency testing</vt:lpstr>
      <vt:lpstr>PowerPoint 演示文稿</vt:lpstr>
      <vt:lpstr>PowerPoint 演示文稿</vt:lpstr>
      <vt:lpstr>Questionnaire for MSM population on 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艾滋病检测的现在与将来</dc:title>
  <dc:creator>jiangyan</dc:creator>
  <cp:lastModifiedBy>cdc</cp:lastModifiedBy>
  <cp:revision>188</cp:revision>
  <dcterms:created xsi:type="dcterms:W3CDTF">2015-03-07T05:43:02Z</dcterms:created>
  <dcterms:modified xsi:type="dcterms:W3CDTF">2015-12-01T02:42:50Z</dcterms:modified>
</cp:coreProperties>
</file>