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73" r:id="rId2"/>
    <p:sldId id="295" r:id="rId3"/>
    <p:sldId id="317" r:id="rId4"/>
    <p:sldId id="268" r:id="rId5"/>
    <p:sldId id="269" r:id="rId6"/>
    <p:sldId id="354" r:id="rId7"/>
    <p:sldId id="355" r:id="rId8"/>
    <p:sldId id="382" r:id="rId9"/>
    <p:sldId id="381" r:id="rId10"/>
    <p:sldId id="384" r:id="rId11"/>
    <p:sldId id="380" r:id="rId12"/>
    <p:sldId id="383" r:id="rId13"/>
    <p:sldId id="298" r:id="rId14"/>
    <p:sldId id="299" r:id="rId15"/>
    <p:sldId id="300" r:id="rId16"/>
    <p:sldId id="301" r:id="rId17"/>
    <p:sldId id="302" r:id="rId18"/>
    <p:sldId id="303" r:id="rId19"/>
    <p:sldId id="304" r:id="rId20"/>
    <p:sldId id="305" r:id="rId21"/>
    <p:sldId id="306" r:id="rId22"/>
    <p:sldId id="307" r:id="rId23"/>
    <p:sldId id="310" r:id="rId24"/>
    <p:sldId id="308" r:id="rId25"/>
    <p:sldId id="311" r:id="rId26"/>
    <p:sldId id="376" r:id="rId27"/>
    <p:sldId id="313" r:id="rId28"/>
    <p:sldId id="364" r:id="rId29"/>
    <p:sldId id="365" r:id="rId30"/>
    <p:sldId id="362" r:id="rId31"/>
    <p:sldId id="363" r:id="rId32"/>
    <p:sldId id="366" r:id="rId33"/>
    <p:sldId id="292" r:id="rId34"/>
    <p:sldId id="341" r:id="rId35"/>
    <p:sldId id="379" r:id="rId36"/>
    <p:sldId id="279" r:id="rId37"/>
    <p:sldId id="281" r:id="rId38"/>
    <p:sldId id="357" r:id="rId39"/>
    <p:sldId id="280" r:id="rId40"/>
    <p:sldId id="377" r:id="rId41"/>
    <p:sldId id="378" r:id="rId42"/>
    <p:sldId id="350" r:id="rId43"/>
    <p:sldId id="351" r:id="rId44"/>
    <p:sldId id="372" r:id="rId45"/>
    <p:sldId id="29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Bagley" initials="K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214" autoAdjust="0"/>
  </p:normalViewPr>
  <p:slideViewPr>
    <p:cSldViewPr>
      <p:cViewPr varScale="1">
        <p:scale>
          <a:sx n="79" d="100"/>
          <a:sy n="79" d="100"/>
        </p:scale>
        <p:origin x="1570" y="82"/>
      </p:cViewPr>
      <p:guideLst>
        <p:guide orient="horz" pos="2160"/>
        <p:guide pos="2880"/>
      </p:guideLst>
    </p:cSldViewPr>
  </p:slideViewPr>
  <p:notesTextViewPr>
    <p:cViewPr>
      <p:scale>
        <a:sx n="3" d="2"/>
        <a:sy n="3" d="2"/>
      </p:scale>
      <p:origin x="0" y="0"/>
    </p:cViewPr>
  </p:notesTextViewPr>
  <p:sorterViewPr>
    <p:cViewPr>
      <p:scale>
        <a:sx n="80" d="100"/>
        <a:sy n="80" d="100"/>
      </p:scale>
      <p:origin x="0" y="-5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CF1436-3689-4C73-8F7A-3AB4229C778D}" type="datetimeFigureOut">
              <a:rPr lang="en-US"/>
              <a:pPr>
                <a:defRPr/>
              </a:pPr>
              <a:t>11/29/2015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5777F7B-D395-46EF-953E-45219FCFA352}" type="slidenum">
              <a:rPr lang="en-US"/>
              <a:pPr>
                <a:defRPr/>
              </a:pPr>
              <a:t>‹#›</a:t>
            </a:fld>
            <a:endParaRPr lang="en-US"/>
          </a:p>
        </p:txBody>
      </p:sp>
    </p:spTree>
    <p:extLst>
      <p:ext uri="{BB962C8B-B14F-4D97-AF65-F5344CB8AC3E}">
        <p14:creationId xmlns:p14="http://schemas.microsoft.com/office/powerpoint/2010/main" val="214963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663" indent="-279400">
              <a:defRPr>
                <a:solidFill>
                  <a:schemeClr val="tx1"/>
                </a:solidFill>
                <a:latin typeface="Calibri" pitchFamily="34" charset="0"/>
              </a:defRPr>
            </a:lvl2pPr>
            <a:lvl3pPr marL="1120775" indent="-223838">
              <a:defRPr>
                <a:solidFill>
                  <a:schemeClr val="tx1"/>
                </a:solidFill>
                <a:latin typeface="Calibri" pitchFamily="34" charset="0"/>
              </a:defRPr>
            </a:lvl3pPr>
            <a:lvl4pPr marL="1570038" indent="-223838">
              <a:defRPr>
                <a:solidFill>
                  <a:schemeClr val="tx1"/>
                </a:solidFill>
                <a:latin typeface="Calibri" pitchFamily="34" charset="0"/>
              </a:defRPr>
            </a:lvl4pPr>
            <a:lvl5pPr marL="2017713" indent="-223838">
              <a:defRPr>
                <a:solidFill>
                  <a:schemeClr val="tx1"/>
                </a:solidFill>
                <a:latin typeface="Calibri" pitchFamily="34" charset="0"/>
              </a:defRPr>
            </a:lvl5pPr>
            <a:lvl6pPr marL="2474913" indent="-223838" fontAlgn="base">
              <a:spcBef>
                <a:spcPct val="0"/>
              </a:spcBef>
              <a:spcAft>
                <a:spcPct val="0"/>
              </a:spcAft>
              <a:defRPr>
                <a:solidFill>
                  <a:schemeClr val="tx1"/>
                </a:solidFill>
                <a:latin typeface="Calibri" pitchFamily="34" charset="0"/>
              </a:defRPr>
            </a:lvl6pPr>
            <a:lvl7pPr marL="2932113" indent="-223838" fontAlgn="base">
              <a:spcBef>
                <a:spcPct val="0"/>
              </a:spcBef>
              <a:spcAft>
                <a:spcPct val="0"/>
              </a:spcAft>
              <a:defRPr>
                <a:solidFill>
                  <a:schemeClr val="tx1"/>
                </a:solidFill>
                <a:latin typeface="Calibri" pitchFamily="34" charset="0"/>
              </a:defRPr>
            </a:lvl7pPr>
            <a:lvl8pPr marL="3389313" indent="-223838" fontAlgn="base">
              <a:spcBef>
                <a:spcPct val="0"/>
              </a:spcBef>
              <a:spcAft>
                <a:spcPct val="0"/>
              </a:spcAft>
              <a:defRPr>
                <a:solidFill>
                  <a:schemeClr val="tx1"/>
                </a:solidFill>
                <a:latin typeface="Calibri" pitchFamily="34" charset="0"/>
              </a:defRPr>
            </a:lvl8pPr>
            <a:lvl9pPr marL="3846513"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BBF726-AF5F-4D92-9A30-3815CA62BEA3}" type="slidenum">
              <a:rPr lang="en-US" altLang="en-US" smtClean="0">
                <a:solidFill>
                  <a:srgbClr val="000000"/>
                </a:solidFill>
                <a:ea typeface="ＭＳ Ｐゴシック" pitchFamily="34" charset="-128"/>
              </a:rPr>
              <a:pPr fontAlgn="base">
                <a:spcBef>
                  <a:spcPct val="0"/>
                </a:spcBef>
                <a:spcAft>
                  <a:spcPct val="0"/>
                </a:spcAft>
                <a:defRPr/>
              </a:pPr>
              <a:t>1</a:t>
            </a:fld>
            <a:endParaRPr lang="en-US" altLang="en-US" smtClean="0">
              <a:solidFill>
                <a:srgbClr val="000000"/>
              </a:solidFill>
              <a:ea typeface="ＭＳ Ｐゴシック" pitchFamily="34" charset="-128"/>
            </a:endParaRPr>
          </a:p>
        </p:txBody>
      </p:sp>
      <p:sp>
        <p:nvSpPr>
          <p:cNvPr id="29699" name="Rectangle 2"/>
          <p:cNvSpPr>
            <a:spLocks noGrp="1" noRot="1" noChangeAspect="1" noChangeArrowheads="1" noTextEdit="1"/>
          </p:cNvSpPr>
          <p:nvPr>
            <p:ph type="sldImg"/>
          </p:nvPr>
        </p:nvSpPr>
        <p:spPr bwMode="auto">
          <a:xfrm>
            <a:off x="1146175" y="685800"/>
            <a:ext cx="4567238"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88" tIns="44245" rIns="88488" bIns="44245" numCol="1" anchor="t" anchorCtr="0" compatLnSpc="1">
            <a:prstTxWarp prst="textNoShape">
              <a:avLst/>
            </a:prstTxWarp>
          </a:bodyPr>
          <a:lstStyle/>
          <a:p>
            <a:pPr eaLnBrk="1" hangingPunct="1">
              <a:spcBef>
                <a:spcPct val="0"/>
              </a:spcBef>
            </a:pPr>
            <a:endParaRPr lang="en-US" altLang="en-US" smtClean="0">
              <a:latin typeface="Arial" pitchFamily="34" charset="0"/>
              <a:ea typeface="ＭＳ Ｐゴシック" pitchFamily="34" charset="-128"/>
            </a:endParaRPr>
          </a:p>
        </p:txBody>
      </p:sp>
      <p:sp>
        <p:nvSpPr>
          <p:cNvPr id="1536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28663" indent="-279400">
              <a:defRPr>
                <a:solidFill>
                  <a:schemeClr val="tx1"/>
                </a:solidFill>
                <a:latin typeface="Calibri" pitchFamily="34" charset="0"/>
              </a:defRPr>
            </a:lvl2pPr>
            <a:lvl3pPr marL="1120775" indent="-223838">
              <a:defRPr>
                <a:solidFill>
                  <a:schemeClr val="tx1"/>
                </a:solidFill>
                <a:latin typeface="Calibri" pitchFamily="34" charset="0"/>
              </a:defRPr>
            </a:lvl3pPr>
            <a:lvl4pPr marL="1570038" indent="-223838">
              <a:defRPr>
                <a:solidFill>
                  <a:schemeClr val="tx1"/>
                </a:solidFill>
                <a:latin typeface="Calibri" pitchFamily="34" charset="0"/>
              </a:defRPr>
            </a:lvl4pPr>
            <a:lvl5pPr marL="2017713" indent="-223838">
              <a:defRPr>
                <a:solidFill>
                  <a:schemeClr val="tx1"/>
                </a:solidFill>
                <a:latin typeface="Calibri" pitchFamily="34" charset="0"/>
              </a:defRPr>
            </a:lvl5pPr>
            <a:lvl6pPr marL="2474913" indent="-223838" fontAlgn="base">
              <a:spcBef>
                <a:spcPct val="0"/>
              </a:spcBef>
              <a:spcAft>
                <a:spcPct val="0"/>
              </a:spcAft>
              <a:defRPr>
                <a:solidFill>
                  <a:schemeClr val="tx1"/>
                </a:solidFill>
                <a:latin typeface="Calibri" pitchFamily="34" charset="0"/>
              </a:defRPr>
            </a:lvl6pPr>
            <a:lvl7pPr marL="2932113" indent="-223838" fontAlgn="base">
              <a:spcBef>
                <a:spcPct val="0"/>
              </a:spcBef>
              <a:spcAft>
                <a:spcPct val="0"/>
              </a:spcAft>
              <a:defRPr>
                <a:solidFill>
                  <a:schemeClr val="tx1"/>
                </a:solidFill>
                <a:latin typeface="Calibri" pitchFamily="34" charset="0"/>
              </a:defRPr>
            </a:lvl7pPr>
            <a:lvl8pPr marL="3389313" indent="-223838" fontAlgn="base">
              <a:spcBef>
                <a:spcPct val="0"/>
              </a:spcBef>
              <a:spcAft>
                <a:spcPct val="0"/>
              </a:spcAft>
              <a:defRPr>
                <a:solidFill>
                  <a:schemeClr val="tx1"/>
                </a:solidFill>
                <a:latin typeface="Calibri" pitchFamily="34" charset="0"/>
              </a:defRPr>
            </a:lvl8pPr>
            <a:lvl9pPr marL="3846513"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F6D516-6726-4C9B-88E7-84BB43AAA781}" type="datetime1">
              <a:rPr lang="en-US" altLang="en-US" smtClean="0">
                <a:solidFill>
                  <a:srgbClr val="000000"/>
                </a:solidFill>
                <a:ea typeface="ＭＳ Ｐゴシック" pitchFamily="34" charset="-128"/>
              </a:rPr>
              <a:pPr fontAlgn="base">
                <a:spcBef>
                  <a:spcPct val="0"/>
                </a:spcBef>
                <a:spcAft>
                  <a:spcPct val="0"/>
                </a:spcAft>
                <a:defRPr/>
              </a:pPr>
              <a:t>11/29/2015</a:t>
            </a:fld>
            <a:endParaRPr lang="en-US" altLang="en-US" smtClean="0">
              <a:solidFill>
                <a:srgbClr val="000000"/>
              </a:solidFill>
              <a:ea typeface="ＭＳ Ｐゴシック" pitchFamily="34" charset="-128"/>
            </a:endParaRPr>
          </a:p>
        </p:txBody>
      </p:sp>
    </p:spTree>
    <p:extLst>
      <p:ext uri="{BB962C8B-B14F-4D97-AF65-F5344CB8AC3E}">
        <p14:creationId xmlns:p14="http://schemas.microsoft.com/office/powerpoint/2010/main" val="413115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663" indent="-279400">
              <a:defRPr>
                <a:solidFill>
                  <a:schemeClr val="tx1"/>
                </a:solidFill>
                <a:latin typeface="Calibri" pitchFamily="34" charset="0"/>
              </a:defRPr>
            </a:lvl2pPr>
            <a:lvl3pPr marL="1120775" indent="-223838">
              <a:defRPr>
                <a:solidFill>
                  <a:schemeClr val="tx1"/>
                </a:solidFill>
                <a:latin typeface="Calibri" pitchFamily="34" charset="0"/>
              </a:defRPr>
            </a:lvl3pPr>
            <a:lvl4pPr marL="1570038" indent="-223838">
              <a:defRPr>
                <a:solidFill>
                  <a:schemeClr val="tx1"/>
                </a:solidFill>
                <a:latin typeface="Calibri" pitchFamily="34" charset="0"/>
              </a:defRPr>
            </a:lvl4pPr>
            <a:lvl5pPr marL="2017713" indent="-223838">
              <a:defRPr>
                <a:solidFill>
                  <a:schemeClr val="tx1"/>
                </a:solidFill>
                <a:latin typeface="Calibri" pitchFamily="34" charset="0"/>
              </a:defRPr>
            </a:lvl5pPr>
            <a:lvl6pPr marL="2474913" indent="-223838" fontAlgn="base">
              <a:spcBef>
                <a:spcPct val="0"/>
              </a:spcBef>
              <a:spcAft>
                <a:spcPct val="0"/>
              </a:spcAft>
              <a:defRPr>
                <a:solidFill>
                  <a:schemeClr val="tx1"/>
                </a:solidFill>
                <a:latin typeface="Calibri" pitchFamily="34" charset="0"/>
              </a:defRPr>
            </a:lvl6pPr>
            <a:lvl7pPr marL="2932113" indent="-223838" fontAlgn="base">
              <a:spcBef>
                <a:spcPct val="0"/>
              </a:spcBef>
              <a:spcAft>
                <a:spcPct val="0"/>
              </a:spcAft>
              <a:defRPr>
                <a:solidFill>
                  <a:schemeClr val="tx1"/>
                </a:solidFill>
                <a:latin typeface="Calibri" pitchFamily="34" charset="0"/>
              </a:defRPr>
            </a:lvl7pPr>
            <a:lvl8pPr marL="3389313" indent="-223838" fontAlgn="base">
              <a:spcBef>
                <a:spcPct val="0"/>
              </a:spcBef>
              <a:spcAft>
                <a:spcPct val="0"/>
              </a:spcAft>
              <a:defRPr>
                <a:solidFill>
                  <a:schemeClr val="tx1"/>
                </a:solidFill>
                <a:latin typeface="Calibri" pitchFamily="34" charset="0"/>
              </a:defRPr>
            </a:lvl8pPr>
            <a:lvl9pPr marL="3846513"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BBF726-AF5F-4D92-9A30-3815CA62BEA3}" type="slidenum">
              <a:rPr lang="en-US" altLang="en-US" smtClean="0">
                <a:solidFill>
                  <a:srgbClr val="000000"/>
                </a:solidFill>
                <a:ea typeface="ＭＳ Ｐゴシック" pitchFamily="34" charset="-128"/>
              </a:rPr>
              <a:pPr fontAlgn="base">
                <a:spcBef>
                  <a:spcPct val="0"/>
                </a:spcBef>
                <a:spcAft>
                  <a:spcPct val="0"/>
                </a:spcAft>
                <a:defRPr/>
              </a:pPr>
              <a:t>2</a:t>
            </a:fld>
            <a:endParaRPr lang="en-US" altLang="en-US" smtClean="0">
              <a:solidFill>
                <a:srgbClr val="000000"/>
              </a:solidFill>
              <a:ea typeface="ＭＳ Ｐゴシック" pitchFamily="34" charset="-128"/>
            </a:endParaRPr>
          </a:p>
        </p:txBody>
      </p:sp>
      <p:sp>
        <p:nvSpPr>
          <p:cNvPr id="29699"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88" tIns="44245" rIns="88488" bIns="44245" numCol="1" anchor="t" anchorCtr="0" compatLnSpc="1">
            <a:prstTxWarp prst="textNoShape">
              <a:avLst/>
            </a:prstTxWarp>
          </a:bodyPr>
          <a:lstStyle/>
          <a:p>
            <a:pPr eaLnBrk="1" hangingPunct="1">
              <a:spcBef>
                <a:spcPct val="0"/>
              </a:spcBef>
            </a:pPr>
            <a:endParaRPr lang="en-US" altLang="en-US" smtClean="0">
              <a:latin typeface="Arial" pitchFamily="34" charset="0"/>
              <a:ea typeface="ＭＳ Ｐゴシック" pitchFamily="34" charset="-128"/>
            </a:endParaRPr>
          </a:p>
        </p:txBody>
      </p:sp>
      <p:sp>
        <p:nvSpPr>
          <p:cNvPr id="1536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28663" indent="-279400">
              <a:defRPr>
                <a:solidFill>
                  <a:schemeClr val="tx1"/>
                </a:solidFill>
                <a:latin typeface="Calibri" pitchFamily="34" charset="0"/>
              </a:defRPr>
            </a:lvl2pPr>
            <a:lvl3pPr marL="1120775" indent="-223838">
              <a:defRPr>
                <a:solidFill>
                  <a:schemeClr val="tx1"/>
                </a:solidFill>
                <a:latin typeface="Calibri" pitchFamily="34" charset="0"/>
              </a:defRPr>
            </a:lvl3pPr>
            <a:lvl4pPr marL="1570038" indent="-223838">
              <a:defRPr>
                <a:solidFill>
                  <a:schemeClr val="tx1"/>
                </a:solidFill>
                <a:latin typeface="Calibri" pitchFamily="34" charset="0"/>
              </a:defRPr>
            </a:lvl4pPr>
            <a:lvl5pPr marL="2017713" indent="-223838">
              <a:defRPr>
                <a:solidFill>
                  <a:schemeClr val="tx1"/>
                </a:solidFill>
                <a:latin typeface="Calibri" pitchFamily="34" charset="0"/>
              </a:defRPr>
            </a:lvl5pPr>
            <a:lvl6pPr marL="2474913" indent="-223838" fontAlgn="base">
              <a:spcBef>
                <a:spcPct val="0"/>
              </a:spcBef>
              <a:spcAft>
                <a:spcPct val="0"/>
              </a:spcAft>
              <a:defRPr>
                <a:solidFill>
                  <a:schemeClr val="tx1"/>
                </a:solidFill>
                <a:latin typeface="Calibri" pitchFamily="34" charset="0"/>
              </a:defRPr>
            </a:lvl6pPr>
            <a:lvl7pPr marL="2932113" indent="-223838" fontAlgn="base">
              <a:spcBef>
                <a:spcPct val="0"/>
              </a:spcBef>
              <a:spcAft>
                <a:spcPct val="0"/>
              </a:spcAft>
              <a:defRPr>
                <a:solidFill>
                  <a:schemeClr val="tx1"/>
                </a:solidFill>
                <a:latin typeface="Calibri" pitchFamily="34" charset="0"/>
              </a:defRPr>
            </a:lvl7pPr>
            <a:lvl8pPr marL="3389313" indent="-223838" fontAlgn="base">
              <a:spcBef>
                <a:spcPct val="0"/>
              </a:spcBef>
              <a:spcAft>
                <a:spcPct val="0"/>
              </a:spcAft>
              <a:defRPr>
                <a:solidFill>
                  <a:schemeClr val="tx1"/>
                </a:solidFill>
                <a:latin typeface="Calibri" pitchFamily="34" charset="0"/>
              </a:defRPr>
            </a:lvl8pPr>
            <a:lvl9pPr marL="3846513"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F6D516-6726-4C9B-88E7-84BB43AAA781}" type="datetime1">
              <a:rPr lang="en-US" altLang="en-US" smtClean="0">
                <a:solidFill>
                  <a:srgbClr val="000000"/>
                </a:solidFill>
                <a:ea typeface="ＭＳ Ｐゴシック" pitchFamily="34" charset="-128"/>
              </a:rPr>
              <a:pPr fontAlgn="base">
                <a:spcBef>
                  <a:spcPct val="0"/>
                </a:spcBef>
                <a:spcAft>
                  <a:spcPct val="0"/>
                </a:spcAft>
                <a:defRPr/>
              </a:pPr>
              <a:t>11/29/2015</a:t>
            </a:fld>
            <a:endParaRPr lang="en-US" altLang="en-US" smtClean="0">
              <a:solidFill>
                <a:srgbClr val="000000"/>
              </a:solidFill>
              <a:ea typeface="ＭＳ Ｐゴシック" pitchFamily="34" charset="-128"/>
            </a:endParaRPr>
          </a:p>
        </p:txBody>
      </p:sp>
    </p:spTree>
    <p:extLst>
      <p:ext uri="{BB962C8B-B14F-4D97-AF65-F5344CB8AC3E}">
        <p14:creationId xmlns:p14="http://schemas.microsoft.com/office/powerpoint/2010/main" val="87962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1203"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7C584B5A-22B5-4B44-8857-BB21E09583D8}" type="datetime1">
              <a:rPr lang="en-US">
                <a:solidFill>
                  <a:srgbClr val="000000"/>
                </a:solidFill>
              </a:rPr>
              <a:pPr>
                <a:defRPr/>
              </a:pPr>
              <a:t>11/29/2015</a:t>
            </a:fld>
            <a:endParaRPr lang="en-US">
              <a:solidFill>
                <a:srgbClr val="000000"/>
              </a:solidFill>
            </a:endParaRPr>
          </a:p>
        </p:txBody>
      </p:sp>
      <p:sp>
        <p:nvSpPr>
          <p:cNvPr id="5120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2039F7-3031-41B2-A8E4-955E6CBCBFF8}" type="slidenum">
              <a:rPr lang="en-US">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42096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37C9332-1367-4CBC-917A-BB810340EA28}" type="slidenum">
              <a:rPr lang="en-US" altLang="en-US" smtClean="0"/>
              <a:pPr>
                <a:spcBef>
                  <a:spcPct val="0"/>
                </a:spcBef>
              </a:pPr>
              <a:t>28</a:t>
            </a:fld>
            <a:endParaRPr lang="en-US" altLang="en-US" smtClean="0"/>
          </a:p>
        </p:txBody>
      </p:sp>
      <p:sp>
        <p:nvSpPr>
          <p:cNvPr id="747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42950" indent="-285750">
              <a:spcBef>
                <a:spcPct val="30000"/>
              </a:spcBef>
              <a:defRPr sz="1200">
                <a:solidFill>
                  <a:schemeClr val="tx1"/>
                </a:solidFill>
                <a:latin typeface="Calibri" pitchFamily="34" charset="0"/>
                <a:ea typeface="ＭＳ Ｐゴシック" pitchFamily="34" charset="-128"/>
              </a:defRPr>
            </a:lvl2pPr>
            <a:lvl3pPr marL="1143000" indent="-228600">
              <a:spcBef>
                <a:spcPct val="30000"/>
              </a:spcBef>
              <a:defRPr sz="1200">
                <a:solidFill>
                  <a:schemeClr val="tx1"/>
                </a:solidFill>
                <a:latin typeface="Calibri" pitchFamily="34" charset="0"/>
                <a:ea typeface="ＭＳ Ｐゴシック" pitchFamily="34" charset="-128"/>
              </a:defRPr>
            </a:lvl3pPr>
            <a:lvl4pPr marL="1600200" indent="-228600">
              <a:spcBef>
                <a:spcPct val="30000"/>
              </a:spcBef>
              <a:defRPr sz="1200">
                <a:solidFill>
                  <a:schemeClr val="tx1"/>
                </a:solidFill>
                <a:latin typeface="Calibri" pitchFamily="34" charset="0"/>
                <a:ea typeface="ＭＳ Ｐゴシック" pitchFamily="34" charset="-128"/>
              </a:defRPr>
            </a:lvl4pPr>
            <a:lvl5pPr marL="2057400" indent="-22860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2C0D6AC6-C660-4214-9644-6791A1CAD84F}" type="datetime1">
              <a:rPr lang="en-US" altLang="en-US" smtClean="0"/>
              <a:pPr>
                <a:spcBef>
                  <a:spcPct val="0"/>
                </a:spcBef>
              </a:pPr>
              <a:t>11/29/2015</a:t>
            </a:fld>
            <a:endParaRPr lang="en-US" altLang="en-US" smtClean="0"/>
          </a:p>
        </p:txBody>
      </p:sp>
    </p:spTree>
    <p:extLst>
      <p:ext uri="{BB962C8B-B14F-4D97-AF65-F5344CB8AC3E}">
        <p14:creationId xmlns:p14="http://schemas.microsoft.com/office/powerpoint/2010/main" val="239187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9534" y="685800"/>
            <a:ext cx="8229600" cy="838200"/>
          </a:xfrm>
          <a:prstGeom prst="rect">
            <a:avLst/>
          </a:prstGeo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99534" y="17526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72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a:xfrm>
            <a:off x="8727546" y="6490230"/>
            <a:ext cx="407987"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A6A6A6"/>
                </a:solidFill>
                <a:latin typeface="Arial" pitchFamily="34" charset="0"/>
                <a:ea typeface="ＭＳ Ｐゴシック" pitchFamily="34" charset="-128"/>
                <a:cs typeface="+mn-cs"/>
              </a:defRPr>
            </a:lvl1pPr>
          </a:lstStyle>
          <a:p>
            <a:pPr>
              <a:defRPr/>
            </a:pPr>
            <a:fld id="{9110A49C-2B63-4EC1-8EC9-C6952E701973}" type="slidenum">
              <a:rPr lang="en-US" altLang="en-US"/>
              <a:pPr>
                <a:defRPr/>
              </a:pPr>
              <a:t>‹#›</a:t>
            </a:fld>
            <a:endParaRPr lang="en-US" altLang="en-US"/>
          </a:p>
        </p:txBody>
      </p:sp>
    </p:spTree>
    <p:extLst>
      <p:ext uri="{BB962C8B-B14F-4D97-AF65-F5344CB8AC3E}">
        <p14:creationId xmlns:p14="http://schemas.microsoft.com/office/powerpoint/2010/main" val="246300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banner4TEMP.jpg"/>
          <p:cNvPicPr>
            <a:picLocks noChangeAspect="1"/>
          </p:cNvPicPr>
          <p:nvPr userDrawn="1"/>
        </p:nvPicPr>
        <p:blipFill>
          <a:blip r:embed="rId2">
            <a:extLst>
              <a:ext uri="{28A0092B-C50C-407E-A947-70E740481C1C}">
                <a14:useLocalDpi xmlns:a14="http://schemas.microsoft.com/office/drawing/2010/main" val="0"/>
              </a:ext>
            </a:extLst>
          </a:blip>
          <a:srcRect b="54349"/>
          <a:stretch>
            <a:fillRect/>
          </a:stretch>
        </p:blipFill>
        <p:spPr bwMode="auto">
          <a:xfrm>
            <a:off x="0" y="0"/>
            <a:ext cx="9144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404813"/>
            <a:ext cx="9144000" cy="215900"/>
          </a:xfrm>
          <a:prstGeom prst="rect">
            <a:avLst/>
          </a:prstGeom>
          <a:solidFill>
            <a:srgbClr val="FFFFFF">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Slide Number Placeholder 3"/>
          <p:cNvSpPr>
            <a:spLocks noGrp="1"/>
          </p:cNvSpPr>
          <p:nvPr>
            <p:ph type="sldNum" sz="quarter" idx="10"/>
          </p:nvPr>
        </p:nvSpPr>
        <p:spPr>
          <a:xfrm>
            <a:off x="8707438" y="6492875"/>
            <a:ext cx="407987"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A6A6A6"/>
                </a:solidFill>
                <a:latin typeface="Arial" pitchFamily="34" charset="0"/>
                <a:ea typeface="ＭＳ Ｐゴシック" pitchFamily="34" charset="-128"/>
                <a:cs typeface="+mn-cs"/>
              </a:defRPr>
            </a:lvl1pPr>
          </a:lstStyle>
          <a:p>
            <a:pPr>
              <a:defRPr/>
            </a:pPr>
            <a:fld id="{FE465BC1-7F35-4A6E-8A4D-0DA2B08D1436}" type="slidenum">
              <a:rPr lang="en-US" altLang="en-US"/>
              <a:pPr>
                <a:defRPr/>
              </a:pPr>
              <a:t>‹#›</a:t>
            </a:fld>
            <a:endParaRPr lang="en-US" altLang="en-US"/>
          </a:p>
        </p:txBody>
      </p:sp>
    </p:spTree>
    <p:extLst>
      <p:ext uri="{BB962C8B-B14F-4D97-AF65-F5344CB8AC3E}">
        <p14:creationId xmlns:p14="http://schemas.microsoft.com/office/powerpoint/2010/main" val="301648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164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259035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83671" y="609601"/>
            <a:ext cx="7886700" cy="838200"/>
          </a:xfrm>
          <a:prstGeom prst="rect">
            <a:avLst/>
          </a:prstGeom>
        </p:spPr>
        <p:txBody>
          <a:bodyPr/>
          <a:lstStyle>
            <a:lvl1pPr>
              <a:defRPr b="1"/>
            </a:lvl1p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DF912166-FD1A-491C-8A39-52C1E459C0C5}" type="slidenum">
              <a:rPr lang="en-US" altLang="en-US" smtClean="0"/>
              <a:pPr>
                <a:defRPr/>
              </a:pPr>
              <a:t>‹#›</a:t>
            </a:fld>
            <a:endParaRPr lang="en-US" altLang="en-US"/>
          </a:p>
        </p:txBody>
      </p:sp>
    </p:spTree>
    <p:extLst>
      <p:ext uri="{BB962C8B-B14F-4D97-AF65-F5344CB8AC3E}">
        <p14:creationId xmlns:p14="http://schemas.microsoft.com/office/powerpoint/2010/main" val="9931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202054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0" y="6380163"/>
            <a:ext cx="1447800" cy="301625"/>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3962400" y="6380163"/>
            <a:ext cx="3048000" cy="30480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00315B6-7635-4A51-9298-38CB281F4586}" type="slidenum">
              <a:rPr lang="en-US" altLang="en-US"/>
              <a:pPr/>
              <a:t>‹#›</a:t>
            </a:fld>
            <a:endParaRPr lang="en-US" altLang="en-US"/>
          </a:p>
        </p:txBody>
      </p:sp>
    </p:spTree>
    <p:extLst>
      <p:ext uri="{BB962C8B-B14F-4D97-AF65-F5344CB8AC3E}">
        <p14:creationId xmlns:p14="http://schemas.microsoft.com/office/powerpoint/2010/main" val="54757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descr="banner4TEMP.jpg"/>
          <p:cNvPicPr>
            <a:picLocks noChangeAspect="1"/>
          </p:cNvPicPr>
          <p:nvPr userDrawn="1"/>
        </p:nvPicPr>
        <p:blipFill>
          <a:blip r:embed="rId10">
            <a:extLst>
              <a:ext uri="{28A0092B-C50C-407E-A947-70E740481C1C}">
                <a14:useLocalDpi xmlns:a14="http://schemas.microsoft.com/office/drawing/2010/main" val="0"/>
              </a:ext>
            </a:extLst>
          </a:blip>
          <a:srcRect b="54349"/>
          <a:stretch>
            <a:fillRect/>
          </a:stretch>
        </p:blipFill>
        <p:spPr bwMode="auto">
          <a:xfrm>
            <a:off x="0" y="0"/>
            <a:ext cx="91440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4"/>
          </p:nvPr>
        </p:nvSpPr>
        <p:spPr>
          <a:xfrm>
            <a:off x="8504238" y="6421438"/>
            <a:ext cx="40798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6A6A6"/>
                </a:solidFill>
                <a:latin typeface="Arial" pitchFamily="34" charset="0"/>
                <a:ea typeface="ＭＳ Ｐゴシック" pitchFamily="34" charset="-128"/>
                <a:cs typeface="+mn-cs"/>
              </a:defRPr>
            </a:lvl1pPr>
          </a:lstStyle>
          <a:p>
            <a:pPr>
              <a:defRPr/>
            </a:pPr>
            <a:fld id="{DF912166-FD1A-491C-8A39-52C1E459C0C5}" type="slidenum">
              <a:rPr lang="en-US" altLang="en-US"/>
              <a:pPr>
                <a:defRPr/>
              </a:pPr>
              <a:t>‹#›</a:t>
            </a:fld>
            <a:endParaRPr lang="en-US" altLang="en-US"/>
          </a:p>
        </p:txBody>
      </p:sp>
      <p:pic>
        <p:nvPicPr>
          <p:cNvPr id="4" name="Picture 3" descr="logo.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3200" y="6399213"/>
            <a:ext cx="22796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704" r:id="rId2"/>
    <p:sldLayoutId id="2147483706" r:id="rId3"/>
    <p:sldLayoutId id="2147483698" r:id="rId4"/>
    <p:sldLayoutId id="2147483699" r:id="rId5"/>
    <p:sldLayoutId id="2147483707" r:id="rId6"/>
    <p:sldLayoutId id="2147483708" r:id="rId7"/>
    <p:sldLayoutId id="2147483709" r:id="rId8"/>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7.bin"/><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0.emf"/><Relationship Id="rId5" Type="http://schemas.openxmlformats.org/officeDocument/2006/relationships/oleObject" Target="../embeddings/oleObject10.bin"/><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7"/>
          <p:cNvSpPr txBox="1">
            <a:spLocks noChangeArrowheads="1"/>
          </p:cNvSpPr>
          <p:nvPr/>
        </p:nvSpPr>
        <p:spPr bwMode="auto">
          <a:xfrm>
            <a:off x="309562" y="1905000"/>
            <a:ext cx="8610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altLang="en-US" sz="4000" b="1" dirty="0" smtClean="0">
                <a:solidFill>
                  <a:srgbClr val="000000"/>
                </a:solidFill>
                <a:ea typeface="ＭＳ Ｐゴシック" pitchFamily="34" charset="-128"/>
              </a:rPr>
              <a:t>Balance of Cellular and Humoral Immunity Determines the Level of Protection by HIV Vaccines in Rhesus Macaque Models of HIV Infection</a:t>
            </a:r>
            <a:endParaRPr lang="en-US" altLang="en-US" sz="2800" b="1" dirty="0">
              <a:solidFill>
                <a:srgbClr val="000000"/>
              </a:solidFill>
              <a:ea typeface="ＭＳ Ｐゴシック" pitchFamily="34" charset="-128"/>
            </a:endParaRPr>
          </a:p>
        </p:txBody>
      </p:sp>
      <p:sp>
        <p:nvSpPr>
          <p:cNvPr id="7171" name="Rectangle 41"/>
          <p:cNvSpPr>
            <a:spLocks noChangeArrowheads="1"/>
          </p:cNvSpPr>
          <p:nvPr/>
        </p:nvSpPr>
        <p:spPr bwMode="auto">
          <a:xfrm>
            <a:off x="8686800" y="6542088"/>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FF7B7BB-B0FA-490D-85F2-4DDF9AE370BC}" type="slidenum">
              <a:rPr lang="en-US" altLang="en-US">
                <a:solidFill>
                  <a:srgbClr val="000000"/>
                </a:solidFill>
                <a:latin typeface="Arial" pitchFamily="34" charset="0"/>
                <a:ea typeface="ＭＳ Ｐゴシック" pitchFamily="34" charset="-128"/>
              </a:rPr>
              <a:pPr eaLnBrk="1" hangingPunct="1"/>
              <a:t>1</a:t>
            </a:fld>
            <a:endParaRPr lang="en-US" altLang="en-US">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772924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14" name="Rectangle 30"/>
          <p:cNvSpPr>
            <a:spLocks noChangeArrowheads="1"/>
          </p:cNvSpPr>
          <p:nvPr/>
        </p:nvSpPr>
        <p:spPr bwMode="auto">
          <a:xfrm>
            <a:off x="261055" y="838200"/>
            <a:ext cx="88829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600" b="1" dirty="0" smtClean="0"/>
              <a:t>Vaccine efficacy in high dose challenge model</a:t>
            </a:r>
            <a:endParaRPr lang="en-US" altLang="en-US" sz="3600" b="1" dirty="0"/>
          </a:p>
        </p:txBody>
      </p:sp>
      <p:pic>
        <p:nvPicPr>
          <p:cNvPr id="3" name="Picture 2"/>
          <p:cNvPicPr>
            <a:picLocks noChangeAspect="1"/>
          </p:cNvPicPr>
          <p:nvPr/>
        </p:nvPicPr>
        <p:blipFill>
          <a:blip r:embed="rId2"/>
          <a:stretch>
            <a:fillRect/>
          </a:stretch>
        </p:blipFill>
        <p:spPr>
          <a:xfrm>
            <a:off x="990600" y="1873760"/>
            <a:ext cx="7043869" cy="4344478"/>
          </a:xfrm>
          <a:prstGeom prst="rect">
            <a:avLst/>
          </a:prstGeom>
        </p:spPr>
      </p:pic>
    </p:spTree>
    <p:extLst>
      <p:ext uri="{BB962C8B-B14F-4D97-AF65-F5344CB8AC3E}">
        <p14:creationId xmlns:p14="http://schemas.microsoft.com/office/powerpoint/2010/main" val="197366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533400"/>
            <a:ext cx="8534400" cy="1323439"/>
          </a:xfrm>
          <a:prstGeom prst="rect">
            <a:avLst/>
          </a:prstGeom>
          <a:noFill/>
        </p:spPr>
        <p:txBody>
          <a:bodyPr wrap="square" rtlCol="0">
            <a:spAutoFit/>
          </a:bodyPr>
          <a:lstStyle/>
          <a:p>
            <a:pPr algn="ctr"/>
            <a:r>
              <a:rPr lang="en-US" sz="4000" b="1" dirty="0" smtClean="0"/>
              <a:t>Identified relationship between lower viral set point and higher CD4i Ab titers</a:t>
            </a:r>
            <a:endParaRPr lang="en-US" sz="40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1892555019"/>
              </p:ext>
            </p:extLst>
          </p:nvPr>
        </p:nvGraphicFramePr>
        <p:xfrm>
          <a:off x="609600" y="2273382"/>
          <a:ext cx="3813016" cy="3975018"/>
        </p:xfrm>
        <a:graphic>
          <a:graphicData uri="http://schemas.openxmlformats.org/presentationml/2006/ole">
            <mc:AlternateContent xmlns:mc="http://schemas.openxmlformats.org/markup-compatibility/2006">
              <mc:Choice xmlns:v="urn:schemas-microsoft-com:vml" Requires="v">
                <p:oleObj spid="_x0000_s18442" name="Prism 6" r:id="rId3" imgW="3549137" imgH="3700223" progId="Prism6.Document">
                  <p:embed/>
                </p:oleObj>
              </mc:Choice>
              <mc:Fallback>
                <p:oleObj name="Prism 6" r:id="rId3" imgW="3549137" imgH="3700223" progId="Prism6.Document">
                  <p:embed/>
                  <p:pic>
                    <p:nvPicPr>
                      <p:cNvPr id="0" name=""/>
                      <p:cNvPicPr/>
                      <p:nvPr/>
                    </p:nvPicPr>
                    <p:blipFill>
                      <a:blip r:embed="rId4"/>
                      <a:stretch>
                        <a:fillRect/>
                      </a:stretch>
                    </p:blipFill>
                    <p:spPr>
                      <a:xfrm>
                        <a:off x="609600" y="2273382"/>
                        <a:ext cx="3813016" cy="397501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13170602"/>
              </p:ext>
            </p:extLst>
          </p:nvPr>
        </p:nvGraphicFramePr>
        <p:xfrm>
          <a:off x="4618440" y="2404533"/>
          <a:ext cx="3839760" cy="3743405"/>
        </p:xfrm>
        <a:graphic>
          <a:graphicData uri="http://schemas.openxmlformats.org/presentationml/2006/ole">
            <mc:AlternateContent xmlns:mc="http://schemas.openxmlformats.org/markup-compatibility/2006">
              <mc:Choice xmlns:v="urn:schemas-microsoft-com:vml" Requires="v">
                <p:oleObj spid="_x0000_s18443" name="Prism 6" r:id="rId5" imgW="3796191" imgH="3700223" progId="Prism6.Document">
                  <p:embed/>
                </p:oleObj>
              </mc:Choice>
              <mc:Fallback>
                <p:oleObj name="Prism 6" r:id="rId5" imgW="3796191" imgH="3700223" progId="Prism6.Document">
                  <p:embed/>
                  <p:pic>
                    <p:nvPicPr>
                      <p:cNvPr id="0" name=""/>
                      <p:cNvPicPr/>
                      <p:nvPr/>
                    </p:nvPicPr>
                    <p:blipFill>
                      <a:blip r:embed="rId6"/>
                      <a:stretch>
                        <a:fillRect/>
                      </a:stretch>
                    </p:blipFill>
                    <p:spPr>
                      <a:xfrm>
                        <a:off x="4618440" y="2404533"/>
                        <a:ext cx="3839760" cy="3743405"/>
                      </a:xfrm>
                      <a:prstGeom prst="rect">
                        <a:avLst/>
                      </a:prstGeom>
                    </p:spPr>
                  </p:pic>
                </p:oleObj>
              </mc:Fallback>
            </mc:AlternateContent>
          </a:graphicData>
        </a:graphic>
      </p:graphicFrame>
    </p:spTree>
    <p:extLst>
      <p:ext uri="{BB962C8B-B14F-4D97-AF65-F5344CB8AC3E}">
        <p14:creationId xmlns:p14="http://schemas.microsoft.com/office/powerpoint/2010/main" val="1276794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1889125" y="6056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89097" name="Rectangle 9"/>
          <p:cNvSpPr>
            <a:spLocks noChangeArrowheads="1"/>
          </p:cNvSpPr>
          <p:nvPr/>
        </p:nvSpPr>
        <p:spPr bwMode="auto">
          <a:xfrm>
            <a:off x="111125" y="562240"/>
            <a:ext cx="8839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dirty="0"/>
              <a:t>Survival analysis using the repeat exposure macaque model.</a:t>
            </a:r>
          </a:p>
        </p:txBody>
      </p:sp>
      <p:grpSp>
        <p:nvGrpSpPr>
          <p:cNvPr id="2" name="Group 1"/>
          <p:cNvGrpSpPr/>
          <p:nvPr/>
        </p:nvGrpSpPr>
        <p:grpSpPr>
          <a:xfrm>
            <a:off x="914400" y="1937544"/>
            <a:ext cx="7080250" cy="4038600"/>
            <a:chOff x="914400" y="1204913"/>
            <a:chExt cx="7080250" cy="4038600"/>
          </a:xfrm>
        </p:grpSpPr>
        <p:sp>
          <p:nvSpPr>
            <p:cNvPr id="89098" name="Line 10"/>
            <p:cNvSpPr>
              <a:spLocks noChangeShapeType="1"/>
            </p:cNvSpPr>
            <p:nvPr/>
          </p:nvSpPr>
          <p:spPr bwMode="auto">
            <a:xfrm>
              <a:off x="2209800" y="1371600"/>
              <a:ext cx="26670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9" name="Line 11"/>
            <p:cNvSpPr>
              <a:spLocks noChangeShapeType="1"/>
            </p:cNvSpPr>
            <p:nvPr/>
          </p:nvSpPr>
          <p:spPr bwMode="auto">
            <a:xfrm>
              <a:off x="4846638" y="1371600"/>
              <a:ext cx="0" cy="7620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0" name="Line 12"/>
            <p:cNvSpPr>
              <a:spLocks noChangeShapeType="1"/>
            </p:cNvSpPr>
            <p:nvPr/>
          </p:nvSpPr>
          <p:spPr bwMode="auto">
            <a:xfrm>
              <a:off x="4867275" y="2105025"/>
              <a:ext cx="9144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1" name="Line 13"/>
            <p:cNvSpPr>
              <a:spLocks noChangeShapeType="1"/>
            </p:cNvSpPr>
            <p:nvPr/>
          </p:nvSpPr>
          <p:spPr bwMode="auto">
            <a:xfrm>
              <a:off x="5753100" y="2133600"/>
              <a:ext cx="0" cy="152400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2" name="Line 14"/>
            <p:cNvSpPr>
              <a:spLocks noChangeShapeType="1"/>
            </p:cNvSpPr>
            <p:nvPr/>
          </p:nvSpPr>
          <p:spPr bwMode="auto">
            <a:xfrm>
              <a:off x="5778500" y="3629025"/>
              <a:ext cx="18288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3" name="Line 15"/>
            <p:cNvSpPr>
              <a:spLocks noChangeShapeType="1"/>
            </p:cNvSpPr>
            <p:nvPr/>
          </p:nvSpPr>
          <p:spPr bwMode="auto">
            <a:xfrm>
              <a:off x="2209800" y="1395413"/>
              <a:ext cx="5334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4" name="Line 16"/>
            <p:cNvSpPr>
              <a:spLocks noChangeShapeType="1"/>
            </p:cNvSpPr>
            <p:nvPr/>
          </p:nvSpPr>
          <p:spPr bwMode="auto">
            <a:xfrm>
              <a:off x="2746375" y="1368425"/>
              <a:ext cx="0" cy="8382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5" name="Line 17"/>
            <p:cNvSpPr>
              <a:spLocks noChangeShapeType="1"/>
            </p:cNvSpPr>
            <p:nvPr/>
          </p:nvSpPr>
          <p:spPr bwMode="auto">
            <a:xfrm>
              <a:off x="2743200" y="2190750"/>
              <a:ext cx="3048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6" name="Line 18"/>
            <p:cNvSpPr>
              <a:spLocks noChangeShapeType="1"/>
            </p:cNvSpPr>
            <p:nvPr/>
          </p:nvSpPr>
          <p:spPr bwMode="auto">
            <a:xfrm>
              <a:off x="3019425" y="2197100"/>
              <a:ext cx="0" cy="7620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7" name="Line 19"/>
            <p:cNvSpPr>
              <a:spLocks noChangeShapeType="1"/>
            </p:cNvSpPr>
            <p:nvPr/>
          </p:nvSpPr>
          <p:spPr bwMode="auto">
            <a:xfrm>
              <a:off x="3048000" y="2930525"/>
              <a:ext cx="6223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8" name="Line 20"/>
            <p:cNvSpPr>
              <a:spLocks noChangeShapeType="1"/>
            </p:cNvSpPr>
            <p:nvPr/>
          </p:nvSpPr>
          <p:spPr bwMode="auto">
            <a:xfrm>
              <a:off x="3641725" y="2955925"/>
              <a:ext cx="0" cy="15240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9" name="Line 21"/>
            <p:cNvSpPr>
              <a:spLocks noChangeShapeType="1"/>
            </p:cNvSpPr>
            <p:nvPr/>
          </p:nvSpPr>
          <p:spPr bwMode="auto">
            <a:xfrm>
              <a:off x="2133600" y="4495800"/>
              <a:ext cx="5638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0" name="Line 22"/>
            <p:cNvSpPr>
              <a:spLocks noChangeShapeType="1"/>
            </p:cNvSpPr>
            <p:nvPr/>
          </p:nvSpPr>
          <p:spPr bwMode="auto">
            <a:xfrm flipV="1">
              <a:off x="2133600" y="13716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1" name="Line 23"/>
            <p:cNvSpPr>
              <a:spLocks noChangeShapeType="1"/>
            </p:cNvSpPr>
            <p:nvPr/>
          </p:nvSpPr>
          <p:spPr bwMode="auto">
            <a:xfrm>
              <a:off x="2057400" y="13716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2" name="Line 24"/>
            <p:cNvSpPr>
              <a:spLocks noChangeShapeType="1"/>
            </p:cNvSpPr>
            <p:nvPr/>
          </p:nvSpPr>
          <p:spPr bwMode="auto">
            <a:xfrm>
              <a:off x="2057400" y="215265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3" name="Line 25"/>
            <p:cNvSpPr>
              <a:spLocks noChangeShapeType="1"/>
            </p:cNvSpPr>
            <p:nvPr/>
          </p:nvSpPr>
          <p:spPr bwMode="auto">
            <a:xfrm>
              <a:off x="2057400" y="294005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4" name="Line 26"/>
            <p:cNvSpPr>
              <a:spLocks noChangeShapeType="1"/>
            </p:cNvSpPr>
            <p:nvPr/>
          </p:nvSpPr>
          <p:spPr bwMode="auto">
            <a:xfrm>
              <a:off x="2057400" y="372745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5" name="Line 27"/>
            <p:cNvSpPr>
              <a:spLocks noChangeShapeType="1"/>
            </p:cNvSpPr>
            <p:nvPr/>
          </p:nvSpPr>
          <p:spPr bwMode="auto">
            <a:xfrm rot="-5400000">
              <a:off x="2381250"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6" name="Line 28"/>
            <p:cNvSpPr>
              <a:spLocks noChangeShapeType="1"/>
            </p:cNvSpPr>
            <p:nvPr/>
          </p:nvSpPr>
          <p:spPr bwMode="auto">
            <a:xfrm rot="-5400000">
              <a:off x="2678113"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7" name="Line 29"/>
            <p:cNvSpPr>
              <a:spLocks noChangeShapeType="1"/>
            </p:cNvSpPr>
            <p:nvPr/>
          </p:nvSpPr>
          <p:spPr bwMode="auto">
            <a:xfrm rot="-5400000">
              <a:off x="2974975"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8" name="Line 30"/>
            <p:cNvSpPr>
              <a:spLocks noChangeShapeType="1"/>
            </p:cNvSpPr>
            <p:nvPr/>
          </p:nvSpPr>
          <p:spPr bwMode="auto">
            <a:xfrm rot="-5400000">
              <a:off x="3271838"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9" name="Line 31"/>
            <p:cNvSpPr>
              <a:spLocks noChangeShapeType="1"/>
            </p:cNvSpPr>
            <p:nvPr/>
          </p:nvSpPr>
          <p:spPr bwMode="auto">
            <a:xfrm rot="-5400000">
              <a:off x="3568700"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0" name="Line 32"/>
            <p:cNvSpPr>
              <a:spLocks noChangeShapeType="1"/>
            </p:cNvSpPr>
            <p:nvPr/>
          </p:nvSpPr>
          <p:spPr bwMode="auto">
            <a:xfrm rot="-5400000">
              <a:off x="3860800"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1" name="Line 33"/>
            <p:cNvSpPr>
              <a:spLocks noChangeShapeType="1"/>
            </p:cNvSpPr>
            <p:nvPr/>
          </p:nvSpPr>
          <p:spPr bwMode="auto">
            <a:xfrm rot="-5400000">
              <a:off x="4157663"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2" name="Line 34"/>
            <p:cNvSpPr>
              <a:spLocks noChangeShapeType="1"/>
            </p:cNvSpPr>
            <p:nvPr/>
          </p:nvSpPr>
          <p:spPr bwMode="auto">
            <a:xfrm rot="-5400000">
              <a:off x="4454525"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3" name="Line 35"/>
            <p:cNvSpPr>
              <a:spLocks noChangeShapeType="1"/>
            </p:cNvSpPr>
            <p:nvPr/>
          </p:nvSpPr>
          <p:spPr bwMode="auto">
            <a:xfrm rot="-5400000">
              <a:off x="4751388"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4" name="Line 36"/>
            <p:cNvSpPr>
              <a:spLocks noChangeShapeType="1"/>
            </p:cNvSpPr>
            <p:nvPr/>
          </p:nvSpPr>
          <p:spPr bwMode="auto">
            <a:xfrm rot="-5400000">
              <a:off x="5048250"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5" name="Line 37"/>
            <p:cNvSpPr>
              <a:spLocks noChangeShapeType="1"/>
            </p:cNvSpPr>
            <p:nvPr/>
          </p:nvSpPr>
          <p:spPr bwMode="auto">
            <a:xfrm rot="-5400000">
              <a:off x="5346700"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6" name="Line 38"/>
            <p:cNvSpPr>
              <a:spLocks noChangeShapeType="1"/>
            </p:cNvSpPr>
            <p:nvPr/>
          </p:nvSpPr>
          <p:spPr bwMode="auto">
            <a:xfrm rot="-5400000">
              <a:off x="5643563"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7" name="Line 39"/>
            <p:cNvSpPr>
              <a:spLocks noChangeShapeType="1"/>
            </p:cNvSpPr>
            <p:nvPr/>
          </p:nvSpPr>
          <p:spPr bwMode="auto">
            <a:xfrm rot="-5400000">
              <a:off x="5940425"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8" name="Line 40"/>
            <p:cNvSpPr>
              <a:spLocks noChangeShapeType="1"/>
            </p:cNvSpPr>
            <p:nvPr/>
          </p:nvSpPr>
          <p:spPr bwMode="auto">
            <a:xfrm rot="-5400000">
              <a:off x="6237288"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9" name="Line 41"/>
            <p:cNvSpPr>
              <a:spLocks noChangeShapeType="1"/>
            </p:cNvSpPr>
            <p:nvPr/>
          </p:nvSpPr>
          <p:spPr bwMode="auto">
            <a:xfrm rot="-5400000">
              <a:off x="6534150"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30" name="Line 42"/>
            <p:cNvSpPr>
              <a:spLocks noChangeShapeType="1"/>
            </p:cNvSpPr>
            <p:nvPr/>
          </p:nvSpPr>
          <p:spPr bwMode="auto">
            <a:xfrm rot="-5400000">
              <a:off x="6826250"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31" name="Line 43"/>
            <p:cNvSpPr>
              <a:spLocks noChangeShapeType="1"/>
            </p:cNvSpPr>
            <p:nvPr/>
          </p:nvSpPr>
          <p:spPr bwMode="auto">
            <a:xfrm rot="-5400000">
              <a:off x="7123113"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32" name="Line 44"/>
            <p:cNvSpPr>
              <a:spLocks noChangeShapeType="1"/>
            </p:cNvSpPr>
            <p:nvPr/>
          </p:nvSpPr>
          <p:spPr bwMode="auto">
            <a:xfrm rot="-5400000">
              <a:off x="7419975"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33" name="Line 45"/>
            <p:cNvSpPr>
              <a:spLocks noChangeShapeType="1"/>
            </p:cNvSpPr>
            <p:nvPr/>
          </p:nvSpPr>
          <p:spPr bwMode="auto">
            <a:xfrm rot="-5400000">
              <a:off x="7716838" y="4495800"/>
              <a:ext cx="15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35" name="Text Box 47"/>
            <p:cNvSpPr txBox="1">
              <a:spLocks noChangeArrowheads="1"/>
            </p:cNvSpPr>
            <p:nvPr/>
          </p:nvSpPr>
          <p:spPr bwMode="auto">
            <a:xfrm>
              <a:off x="3276600" y="4876800"/>
              <a:ext cx="317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of i.r. SHIV</a:t>
              </a:r>
              <a:r>
                <a:rPr lang="en-US" altLang="en-US" baseline="-25000"/>
                <a:t>162P3</a:t>
              </a:r>
              <a:r>
                <a:rPr lang="en-US" altLang="en-US"/>
                <a:t> exposures</a:t>
              </a:r>
            </a:p>
          </p:txBody>
        </p:sp>
        <p:sp>
          <p:nvSpPr>
            <p:cNvPr id="89136" name="Text Box 48"/>
            <p:cNvSpPr txBox="1">
              <a:spLocks noChangeArrowheads="1"/>
            </p:cNvSpPr>
            <p:nvPr/>
          </p:nvSpPr>
          <p:spPr bwMode="auto">
            <a:xfrm rot="-5400000">
              <a:off x="-12700" y="2451100"/>
              <a:ext cx="249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of macaques</a:t>
              </a:r>
            </a:p>
            <a:p>
              <a:r>
                <a:rPr lang="en-US" altLang="en-US"/>
                <a:t>remaining uninfected</a:t>
              </a:r>
            </a:p>
          </p:txBody>
        </p:sp>
        <p:sp>
          <p:nvSpPr>
            <p:cNvPr id="89137" name="Text Box 49"/>
            <p:cNvSpPr txBox="1">
              <a:spLocks noChangeArrowheads="1"/>
            </p:cNvSpPr>
            <p:nvPr/>
          </p:nvSpPr>
          <p:spPr bwMode="auto">
            <a:xfrm>
              <a:off x="1843088" y="4291013"/>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600" b="0"/>
                <a:t>0</a:t>
              </a:r>
            </a:p>
          </p:txBody>
        </p:sp>
        <p:sp>
          <p:nvSpPr>
            <p:cNvPr id="89138" name="Text Box 50"/>
            <p:cNvSpPr txBox="1">
              <a:spLocks noChangeArrowheads="1"/>
            </p:cNvSpPr>
            <p:nvPr/>
          </p:nvSpPr>
          <p:spPr bwMode="auto">
            <a:xfrm>
              <a:off x="1730375" y="35687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600" b="0"/>
                <a:t>25</a:t>
              </a:r>
            </a:p>
          </p:txBody>
        </p:sp>
        <p:sp>
          <p:nvSpPr>
            <p:cNvPr id="89139" name="Text Box 51"/>
            <p:cNvSpPr txBox="1">
              <a:spLocks noChangeArrowheads="1"/>
            </p:cNvSpPr>
            <p:nvPr/>
          </p:nvSpPr>
          <p:spPr bwMode="auto">
            <a:xfrm>
              <a:off x="1730375" y="2779713"/>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600" b="0"/>
                <a:t>50</a:t>
              </a:r>
            </a:p>
          </p:txBody>
        </p:sp>
        <p:sp>
          <p:nvSpPr>
            <p:cNvPr id="89140" name="Text Box 52"/>
            <p:cNvSpPr txBox="1">
              <a:spLocks noChangeArrowheads="1"/>
            </p:cNvSpPr>
            <p:nvPr/>
          </p:nvSpPr>
          <p:spPr bwMode="auto">
            <a:xfrm>
              <a:off x="1730375" y="1992313"/>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600" b="0"/>
                <a:t>75</a:t>
              </a:r>
            </a:p>
          </p:txBody>
        </p:sp>
        <p:sp>
          <p:nvSpPr>
            <p:cNvPr id="89141" name="Text Box 53"/>
            <p:cNvSpPr txBox="1">
              <a:spLocks noChangeArrowheads="1"/>
            </p:cNvSpPr>
            <p:nvPr/>
          </p:nvSpPr>
          <p:spPr bwMode="auto">
            <a:xfrm>
              <a:off x="1617663" y="1204913"/>
              <a:ext cx="522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600" b="0"/>
                <a:t>100</a:t>
              </a:r>
            </a:p>
          </p:txBody>
        </p:sp>
        <p:sp>
          <p:nvSpPr>
            <p:cNvPr id="89142" name="Text Box 54"/>
            <p:cNvSpPr txBox="1">
              <a:spLocks noChangeArrowheads="1"/>
            </p:cNvSpPr>
            <p:nvPr/>
          </p:nvSpPr>
          <p:spPr bwMode="auto">
            <a:xfrm>
              <a:off x="2306638" y="4657725"/>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1</a:t>
              </a:r>
            </a:p>
          </p:txBody>
        </p:sp>
        <p:sp>
          <p:nvSpPr>
            <p:cNvPr id="89143" name="Text Box 55"/>
            <p:cNvSpPr txBox="1">
              <a:spLocks noChangeArrowheads="1"/>
            </p:cNvSpPr>
            <p:nvPr/>
          </p:nvSpPr>
          <p:spPr bwMode="auto">
            <a:xfrm>
              <a:off x="2903538" y="46482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3</a:t>
              </a:r>
            </a:p>
          </p:txBody>
        </p:sp>
        <p:sp>
          <p:nvSpPr>
            <p:cNvPr id="89144" name="Text Box 56"/>
            <p:cNvSpPr txBox="1">
              <a:spLocks noChangeArrowheads="1"/>
            </p:cNvSpPr>
            <p:nvPr/>
          </p:nvSpPr>
          <p:spPr bwMode="auto">
            <a:xfrm>
              <a:off x="3500438" y="46482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5</a:t>
              </a:r>
            </a:p>
          </p:txBody>
        </p:sp>
        <p:sp>
          <p:nvSpPr>
            <p:cNvPr id="89145" name="Text Box 57"/>
            <p:cNvSpPr txBox="1">
              <a:spLocks noChangeArrowheads="1"/>
            </p:cNvSpPr>
            <p:nvPr/>
          </p:nvSpPr>
          <p:spPr bwMode="auto">
            <a:xfrm>
              <a:off x="4084638" y="46482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7</a:t>
              </a:r>
            </a:p>
          </p:txBody>
        </p:sp>
        <p:sp>
          <p:nvSpPr>
            <p:cNvPr id="89146" name="Text Box 58"/>
            <p:cNvSpPr txBox="1">
              <a:spLocks noChangeArrowheads="1"/>
            </p:cNvSpPr>
            <p:nvPr/>
          </p:nvSpPr>
          <p:spPr bwMode="auto">
            <a:xfrm>
              <a:off x="4668838" y="4648200"/>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9</a:t>
              </a:r>
            </a:p>
          </p:txBody>
        </p:sp>
        <p:sp>
          <p:nvSpPr>
            <p:cNvPr id="89147" name="Text Box 59"/>
            <p:cNvSpPr txBox="1">
              <a:spLocks noChangeArrowheads="1"/>
            </p:cNvSpPr>
            <p:nvPr/>
          </p:nvSpPr>
          <p:spPr bwMode="auto">
            <a:xfrm>
              <a:off x="5210175" y="46482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11</a:t>
              </a:r>
            </a:p>
          </p:txBody>
        </p:sp>
        <p:sp>
          <p:nvSpPr>
            <p:cNvPr id="89148" name="Text Box 60"/>
            <p:cNvSpPr txBox="1">
              <a:spLocks noChangeArrowheads="1"/>
            </p:cNvSpPr>
            <p:nvPr/>
          </p:nvSpPr>
          <p:spPr bwMode="auto">
            <a:xfrm>
              <a:off x="5807075" y="46482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13</a:t>
              </a:r>
            </a:p>
          </p:txBody>
        </p:sp>
        <p:sp>
          <p:nvSpPr>
            <p:cNvPr id="89149" name="Text Box 61"/>
            <p:cNvSpPr txBox="1">
              <a:spLocks noChangeArrowheads="1"/>
            </p:cNvSpPr>
            <p:nvPr/>
          </p:nvSpPr>
          <p:spPr bwMode="auto">
            <a:xfrm>
              <a:off x="6403975" y="46482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15</a:t>
              </a:r>
            </a:p>
          </p:txBody>
        </p:sp>
        <p:sp>
          <p:nvSpPr>
            <p:cNvPr id="89150" name="Text Box 62"/>
            <p:cNvSpPr txBox="1">
              <a:spLocks noChangeArrowheads="1"/>
            </p:cNvSpPr>
            <p:nvPr/>
          </p:nvSpPr>
          <p:spPr bwMode="auto">
            <a:xfrm>
              <a:off x="6988175" y="46482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17</a:t>
              </a:r>
            </a:p>
          </p:txBody>
        </p:sp>
        <p:sp>
          <p:nvSpPr>
            <p:cNvPr id="89151" name="Text Box 63"/>
            <p:cNvSpPr txBox="1">
              <a:spLocks noChangeArrowheads="1"/>
            </p:cNvSpPr>
            <p:nvPr/>
          </p:nvSpPr>
          <p:spPr bwMode="auto">
            <a:xfrm>
              <a:off x="7585075" y="4648200"/>
              <a:ext cx="40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0"/>
                <a:t>19</a:t>
              </a:r>
            </a:p>
          </p:txBody>
        </p:sp>
        <p:sp>
          <p:nvSpPr>
            <p:cNvPr id="89154" name="Text Box 66"/>
            <p:cNvSpPr txBox="1">
              <a:spLocks noChangeArrowheads="1"/>
            </p:cNvSpPr>
            <p:nvPr/>
          </p:nvSpPr>
          <p:spPr bwMode="auto">
            <a:xfrm>
              <a:off x="2995613" y="2616200"/>
              <a:ext cx="784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control</a:t>
              </a:r>
            </a:p>
          </p:txBody>
        </p:sp>
        <p:sp>
          <p:nvSpPr>
            <p:cNvPr id="89155" name="Text Box 67"/>
            <p:cNvSpPr txBox="1">
              <a:spLocks noChangeArrowheads="1"/>
            </p:cNvSpPr>
            <p:nvPr/>
          </p:nvSpPr>
          <p:spPr bwMode="auto">
            <a:xfrm>
              <a:off x="4818063" y="1790700"/>
              <a:ext cx="833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vaccine</a:t>
              </a:r>
            </a:p>
          </p:txBody>
        </p:sp>
        <p:sp>
          <p:nvSpPr>
            <p:cNvPr id="89156" name="Line 68"/>
            <p:cNvSpPr>
              <a:spLocks noChangeShapeType="1"/>
            </p:cNvSpPr>
            <p:nvPr/>
          </p:nvSpPr>
          <p:spPr bwMode="auto">
            <a:xfrm>
              <a:off x="3657600" y="3124200"/>
              <a:ext cx="2057400" cy="0"/>
            </a:xfrm>
            <a:prstGeom prst="line">
              <a:avLst/>
            </a:prstGeom>
            <a:noFill/>
            <a:ln w="28575">
              <a:solidFill>
                <a:srgbClr val="0000D4"/>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57" name="Text Box 69"/>
            <p:cNvSpPr txBox="1">
              <a:spLocks noChangeArrowheads="1"/>
            </p:cNvSpPr>
            <p:nvPr/>
          </p:nvSpPr>
          <p:spPr bwMode="auto">
            <a:xfrm>
              <a:off x="4100513" y="3071813"/>
              <a:ext cx="1177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D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0000D4"/>
                  </a:solidFill>
                </a:rPr>
                <a:t>protection</a:t>
              </a:r>
            </a:p>
          </p:txBody>
        </p:sp>
      </p:grpSp>
      <p:sp>
        <p:nvSpPr>
          <p:cNvPr id="89158" name="Text Box 70"/>
          <p:cNvSpPr txBox="1">
            <a:spLocks noChangeArrowheads="1"/>
          </p:cNvSpPr>
          <p:nvPr/>
        </p:nvSpPr>
        <p:spPr bwMode="auto">
          <a:xfrm>
            <a:off x="803275" y="6006304"/>
            <a:ext cx="678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000"/>
              <a:t>Adapted from Kim et al., J. Med. Primatology 35:210-216 (2006).</a:t>
            </a:r>
          </a:p>
        </p:txBody>
      </p:sp>
    </p:spTree>
    <p:extLst>
      <p:ext uri="{BB962C8B-B14F-4D97-AF65-F5344CB8AC3E}">
        <p14:creationId xmlns:p14="http://schemas.microsoft.com/office/powerpoint/2010/main" val="77227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9855B88B-D3CB-402C-974D-DFA707F779D1}" type="slidenum">
              <a:rPr lang="en-US" altLang="en-US" smtClean="0">
                <a:solidFill>
                  <a:srgbClr val="BCBCBC"/>
                </a:solidFill>
                <a:latin typeface="Arial" pitchFamily="34" charset="0"/>
              </a:rPr>
              <a:pPr eaLnBrk="1" hangingPunct="1"/>
              <a:t>13</a:t>
            </a:fld>
            <a:endParaRPr lang="en-US" altLang="en-US" smtClean="0">
              <a:solidFill>
                <a:srgbClr val="BCBCBC"/>
              </a:solidFill>
              <a:latin typeface="Arial" pitchFamily="34" charset="0"/>
            </a:endParaRPr>
          </a:p>
        </p:txBody>
      </p:sp>
      <p:sp>
        <p:nvSpPr>
          <p:cNvPr id="14339" name="Title 1"/>
          <p:cNvSpPr>
            <a:spLocks noGrp="1"/>
          </p:cNvSpPr>
          <p:nvPr>
            <p:ph type="title" idx="4294967295"/>
          </p:nvPr>
        </p:nvSpPr>
        <p:spPr bwMode="auto">
          <a:xfrm>
            <a:off x="228600" y="609600"/>
            <a:ext cx="86868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b="1" dirty="0" smtClean="0">
                <a:ea typeface="ＭＳ Ｐゴシック" pitchFamily="34" charset="-128"/>
              </a:rPr>
              <a:t>Study 1 Design (powered to detect &gt;82% protection i.e. “slam dunk”)</a:t>
            </a:r>
          </a:p>
        </p:txBody>
      </p:sp>
      <p:sp>
        <p:nvSpPr>
          <p:cNvPr id="14340" name="TextBox 4"/>
          <p:cNvSpPr txBox="1">
            <a:spLocks noChangeArrowheads="1"/>
          </p:cNvSpPr>
          <p:nvPr/>
        </p:nvSpPr>
        <p:spPr bwMode="auto">
          <a:xfrm>
            <a:off x="4724400" y="3821113"/>
            <a:ext cx="345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0066"/>
                </a:solidFill>
              </a:rPr>
              <a:t>Iscomatrix: Saponin-ISCOM</a:t>
            </a:r>
          </a:p>
        </p:txBody>
      </p:sp>
      <p:sp>
        <p:nvSpPr>
          <p:cNvPr id="14341" name="TextBox 7"/>
          <p:cNvSpPr txBox="1">
            <a:spLocks noChangeArrowheads="1"/>
          </p:cNvSpPr>
          <p:nvPr/>
        </p:nvSpPr>
        <p:spPr bwMode="auto">
          <a:xfrm>
            <a:off x="4724400" y="2459038"/>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rgbClr val="002060"/>
                </a:solidFill>
              </a:rPr>
              <a:t>RC529: Squalene, glycerol, phosphatidyl choline and synthetic monophosphoryl lipid A emulsion</a:t>
            </a:r>
          </a:p>
        </p:txBody>
      </p:sp>
      <p:pic>
        <p:nvPicPr>
          <p:cNvPr id="143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1981200"/>
            <a:ext cx="3098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78363"/>
            <a:ext cx="6223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787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32BF2A9-5F1B-4107-95CF-73E2FEBCCFF7}" type="slidenum">
              <a:rPr lang="en-US" smtClean="0"/>
              <a:pPr>
                <a:defRPr/>
              </a:pPr>
              <a:t>14</a:t>
            </a:fld>
            <a:endParaRPr lang="en-US" dirty="0">
              <a:solidFill>
                <a:srgbClr val="FFFFFF">
                  <a:shade val="50000"/>
                </a:srgbClr>
              </a:solidFill>
            </a:endParaRPr>
          </a:p>
        </p:txBody>
      </p:sp>
      <p:sp>
        <p:nvSpPr>
          <p:cNvPr id="15363" name="Title 4"/>
          <p:cNvSpPr>
            <a:spLocks noGrp="1"/>
          </p:cNvSpPr>
          <p:nvPr>
            <p:ph type="title" idx="4294967295"/>
          </p:nvPr>
        </p:nvSpPr>
        <p:spPr bwMode="auto">
          <a:xfrm>
            <a:off x="227013" y="609600"/>
            <a:ext cx="86804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b="1" smtClean="0">
                <a:ea typeface="ＭＳ Ｐゴシック" pitchFamily="34" charset="-128"/>
              </a:rPr>
              <a:t>One simple formulation, rhFLSC/RC529, trended towards better protection, but not a “slam dunk”</a:t>
            </a:r>
          </a:p>
        </p:txBody>
      </p:sp>
      <p:sp>
        <p:nvSpPr>
          <p:cNvPr id="6" name="TextBox 5"/>
          <p:cNvSpPr txBox="1"/>
          <p:nvPr/>
        </p:nvSpPr>
        <p:spPr>
          <a:xfrm>
            <a:off x="5121275" y="1992313"/>
            <a:ext cx="3565525" cy="646112"/>
          </a:xfrm>
          <a:prstGeom prst="rect">
            <a:avLst/>
          </a:prstGeom>
          <a:noFill/>
        </p:spPr>
        <p:txBody>
          <a:bodyPr>
            <a:spAutoFit/>
          </a:bodyPr>
          <a:lstStyle/>
          <a:p>
            <a:pPr algn="ctr">
              <a:defRPr/>
            </a:pPr>
            <a:r>
              <a:rPr lang="en-US" b="1" u="sng" dirty="0">
                <a:latin typeface="+mn-lt"/>
                <a:cs typeface="Times New Roman" panose="02020603050405020304" pitchFamily="18" charset="0"/>
              </a:rPr>
              <a:t>Challenge outcome </a:t>
            </a:r>
            <a:r>
              <a:rPr lang="en-US" b="1" u="sng" dirty="0" err="1">
                <a:latin typeface="+mn-lt"/>
                <a:cs typeface="Times New Roman" panose="02020603050405020304" pitchFamily="18" charset="0"/>
              </a:rPr>
              <a:t>rhFLSC</a:t>
            </a:r>
            <a:r>
              <a:rPr lang="en-US" b="1" u="sng" dirty="0">
                <a:latin typeface="+mn-lt"/>
                <a:cs typeface="Times New Roman" panose="02020603050405020304" pitchFamily="18" charset="0"/>
              </a:rPr>
              <a:t>/RC529 group vs all other groups</a:t>
            </a:r>
          </a:p>
        </p:txBody>
      </p:sp>
      <p:sp>
        <p:nvSpPr>
          <p:cNvPr id="9" name="TextBox 8"/>
          <p:cNvSpPr txBox="1"/>
          <p:nvPr/>
        </p:nvSpPr>
        <p:spPr>
          <a:xfrm>
            <a:off x="846138" y="2209800"/>
            <a:ext cx="3344862" cy="369888"/>
          </a:xfrm>
          <a:prstGeom prst="rect">
            <a:avLst/>
          </a:prstGeom>
          <a:noFill/>
        </p:spPr>
        <p:txBody>
          <a:bodyPr>
            <a:spAutoFit/>
          </a:bodyPr>
          <a:lstStyle/>
          <a:p>
            <a:pPr>
              <a:defRPr/>
            </a:pPr>
            <a:r>
              <a:rPr lang="en-US" b="1" u="sng" dirty="0">
                <a:latin typeface="+mn-lt"/>
                <a:cs typeface="Times New Roman" panose="02020603050405020304" pitchFamily="18" charset="0"/>
              </a:rPr>
              <a:t>Challenge outcome all groups</a:t>
            </a:r>
          </a:p>
        </p:txBody>
      </p:sp>
      <p:graphicFrame>
        <p:nvGraphicFramePr>
          <p:cNvPr id="2" name="Object 1"/>
          <p:cNvGraphicFramePr>
            <a:graphicFrameLocks noChangeAspect="1"/>
          </p:cNvGraphicFramePr>
          <p:nvPr>
            <p:extLst/>
          </p:nvPr>
        </p:nvGraphicFramePr>
        <p:xfrm>
          <a:off x="4876801" y="2668905"/>
          <a:ext cx="3810000" cy="3184701"/>
        </p:xfrm>
        <a:graphic>
          <a:graphicData uri="http://schemas.openxmlformats.org/presentationml/2006/ole">
            <mc:AlternateContent xmlns:mc="http://schemas.openxmlformats.org/markup-compatibility/2006">
              <mc:Choice xmlns:v="urn:schemas-microsoft-com:vml" Requires="v">
                <p:oleObj spid="_x0000_s5173" name="Prism 6" r:id="rId3" imgW="3637731" imgH="3040060" progId="Prism6.Document">
                  <p:embed/>
                </p:oleObj>
              </mc:Choice>
              <mc:Fallback>
                <p:oleObj name="Prism 6" r:id="rId3" imgW="3637731" imgH="3040060" progId="Prism6.Document">
                  <p:embed/>
                  <p:pic>
                    <p:nvPicPr>
                      <p:cNvPr id="0" name=""/>
                      <p:cNvPicPr/>
                      <p:nvPr/>
                    </p:nvPicPr>
                    <p:blipFill>
                      <a:blip r:embed="rId4"/>
                      <a:stretch>
                        <a:fillRect/>
                      </a:stretch>
                    </p:blipFill>
                    <p:spPr>
                      <a:xfrm>
                        <a:off x="4876801" y="2668905"/>
                        <a:ext cx="3810000" cy="3184701"/>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381000" y="2638425"/>
          <a:ext cx="3901439" cy="3106737"/>
        </p:xfrm>
        <a:graphic>
          <a:graphicData uri="http://schemas.openxmlformats.org/presentationml/2006/ole">
            <mc:AlternateContent xmlns:mc="http://schemas.openxmlformats.org/markup-compatibility/2006">
              <mc:Choice xmlns:v="urn:schemas-microsoft-com:vml" Requires="v">
                <p:oleObj spid="_x0000_s5174" name="Prism 6" r:id="rId5" imgW="4033880" imgH="3107409" progId="Prism6.Document">
                  <p:embed/>
                </p:oleObj>
              </mc:Choice>
              <mc:Fallback>
                <p:oleObj name="Prism 6" r:id="rId5" imgW="4033880" imgH="3107409" progId="Prism6.Document">
                  <p:embed/>
                  <p:pic>
                    <p:nvPicPr>
                      <p:cNvPr id="0" name=""/>
                      <p:cNvPicPr/>
                      <p:nvPr/>
                    </p:nvPicPr>
                    <p:blipFill>
                      <a:blip r:embed="rId6"/>
                      <a:stretch>
                        <a:fillRect/>
                      </a:stretch>
                    </p:blipFill>
                    <p:spPr>
                      <a:xfrm>
                        <a:off x="381000" y="2638425"/>
                        <a:ext cx="3901439" cy="3106737"/>
                      </a:xfrm>
                      <a:prstGeom prst="rect">
                        <a:avLst/>
                      </a:prstGeom>
                    </p:spPr>
                  </p:pic>
                </p:oleObj>
              </mc:Fallback>
            </mc:AlternateContent>
          </a:graphicData>
        </a:graphic>
      </p:graphicFrame>
    </p:spTree>
    <p:extLst>
      <p:ext uri="{BB962C8B-B14F-4D97-AF65-F5344CB8AC3E}">
        <p14:creationId xmlns:p14="http://schemas.microsoft.com/office/powerpoint/2010/main" val="412990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465BC1-7F35-4A6E-8A4D-0DA2B08D1436}" type="slidenum">
              <a:rPr lang="en-US" altLang="en-US" smtClean="0"/>
              <a:pPr>
                <a:defRPr/>
              </a:pPr>
              <a:t>15</a:t>
            </a:fld>
            <a:endParaRPr lang="en-US" alt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81200"/>
            <a:ext cx="5867400" cy="356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304800" y="609600"/>
            <a:ext cx="855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600" b="1" dirty="0" smtClean="0"/>
              <a:t>Immunization with </a:t>
            </a:r>
            <a:r>
              <a:rPr lang="en-US" altLang="en-US" sz="3600" b="1" dirty="0" err="1" smtClean="0"/>
              <a:t>rhFLSC</a:t>
            </a:r>
            <a:r>
              <a:rPr lang="en-US" altLang="en-US" sz="3600" b="1" dirty="0" smtClean="0"/>
              <a:t> induces antibodies to CD4i epitopes</a:t>
            </a:r>
            <a:endParaRPr lang="en-US" altLang="en-US" sz="3600" b="1" dirty="0"/>
          </a:p>
        </p:txBody>
      </p:sp>
      <p:sp>
        <p:nvSpPr>
          <p:cNvPr id="7" name="TextBox 6"/>
          <p:cNvSpPr txBox="1"/>
          <p:nvPr/>
        </p:nvSpPr>
        <p:spPr>
          <a:xfrm>
            <a:off x="2209800" y="5779617"/>
            <a:ext cx="5327997" cy="369332"/>
          </a:xfrm>
          <a:prstGeom prst="rect">
            <a:avLst/>
          </a:prstGeom>
          <a:noFill/>
        </p:spPr>
        <p:txBody>
          <a:bodyPr wrap="none" rtlCol="0">
            <a:spAutoFit/>
          </a:bodyPr>
          <a:lstStyle/>
          <a:p>
            <a:r>
              <a:rPr lang="en-US" dirty="0" smtClean="0"/>
              <a:t>CD4i </a:t>
            </a:r>
            <a:r>
              <a:rPr lang="en-US" dirty="0" err="1" smtClean="0"/>
              <a:t>MAbs</a:t>
            </a:r>
            <a:r>
              <a:rPr lang="en-US" dirty="0" smtClean="0"/>
              <a:t> = 17b, A32, 19e, M9 and N12-i2 (next slide)</a:t>
            </a:r>
            <a:endParaRPr lang="en-US" dirty="0"/>
          </a:p>
        </p:txBody>
      </p:sp>
    </p:spTree>
    <p:extLst>
      <p:ext uri="{BB962C8B-B14F-4D97-AF65-F5344CB8AC3E}">
        <p14:creationId xmlns:p14="http://schemas.microsoft.com/office/powerpoint/2010/main" val="355630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304800" y="609600"/>
            <a:ext cx="855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600" b="1" dirty="0" smtClean="0"/>
              <a:t>Animals </a:t>
            </a:r>
            <a:r>
              <a:rPr lang="en-US" altLang="en-US" sz="3600" b="1" dirty="0"/>
              <a:t>with higher anti-CD4i antibody titers resisted infection…..</a:t>
            </a:r>
          </a:p>
        </p:txBody>
      </p:sp>
      <p:sp>
        <p:nvSpPr>
          <p:cNvPr id="163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4870F15F-FDDE-49E6-8D4F-524B554A3AC8}" type="slidenum">
              <a:rPr lang="en-US" altLang="en-US" smtClean="0">
                <a:solidFill>
                  <a:srgbClr val="BCBCBC"/>
                </a:solidFill>
                <a:latin typeface="Arial" pitchFamily="34" charset="0"/>
              </a:rPr>
              <a:pPr eaLnBrk="1" hangingPunct="1"/>
              <a:t>16</a:t>
            </a:fld>
            <a:endParaRPr lang="en-US" altLang="en-US" smtClean="0">
              <a:solidFill>
                <a:srgbClr val="BCBCBC"/>
              </a:solidFill>
              <a:latin typeface="Arial" pitchFamily="34" charset="0"/>
            </a:endParaRPr>
          </a:p>
        </p:txBody>
      </p:sp>
      <p:sp>
        <p:nvSpPr>
          <p:cNvPr id="16388" name="TextBox 7"/>
          <p:cNvSpPr txBox="1">
            <a:spLocks noChangeArrowheads="1"/>
          </p:cNvSpPr>
          <p:nvPr/>
        </p:nvSpPr>
        <p:spPr bwMode="auto">
          <a:xfrm>
            <a:off x="744538" y="5575300"/>
            <a:ext cx="7673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dirty="0">
                <a:latin typeface="Times New Roman" panose="02020603050405020304" pitchFamily="18" charset="0"/>
                <a:cs typeface="Times New Roman" panose="02020603050405020304" pitchFamily="18" charset="0"/>
              </a:rPr>
              <a:t>Meta analysis of all 24 vaccinated animals where 100% of naïve animals became infected within four challenges</a:t>
            </a:r>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037" y="1990017"/>
            <a:ext cx="3754753" cy="313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98662"/>
            <a:ext cx="3881437"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56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58C7A3-5326-4391-9EFA-2AA15B82B93C}" type="slidenum">
              <a:rPr lang="en-US" smtClean="0"/>
              <a:pPr>
                <a:defRPr/>
              </a:pPr>
              <a:t>17</a:t>
            </a:fld>
            <a:endParaRPr lang="en-US" dirty="0">
              <a:solidFill>
                <a:srgbClr val="FFFFFF">
                  <a:shade val="50000"/>
                </a:srgbClr>
              </a:solidFill>
            </a:endParaRPr>
          </a:p>
        </p:txBody>
      </p:sp>
      <p:sp>
        <p:nvSpPr>
          <p:cNvPr id="17411" name="Title 4"/>
          <p:cNvSpPr>
            <a:spLocks noGrp="1"/>
          </p:cNvSpPr>
          <p:nvPr>
            <p:ph type="title" idx="4294967295"/>
          </p:nvPr>
        </p:nvSpPr>
        <p:spPr bwMode="auto">
          <a:xfrm>
            <a:off x="304800" y="6096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b="1" smtClean="0">
                <a:ea typeface="ＭＳ Ｐゴシック" pitchFamily="34" charset="-128"/>
              </a:rPr>
              <a:t>But protection was lost if there were too many T cells…</a:t>
            </a:r>
          </a:p>
        </p:txBody>
      </p:sp>
      <p:graphicFrame>
        <p:nvGraphicFramePr>
          <p:cNvPr id="2" name="Object 1"/>
          <p:cNvGraphicFramePr>
            <a:graphicFrameLocks noChangeAspect="1"/>
          </p:cNvGraphicFramePr>
          <p:nvPr>
            <p:extLst/>
          </p:nvPr>
        </p:nvGraphicFramePr>
        <p:xfrm>
          <a:off x="1981200" y="1905000"/>
          <a:ext cx="5072062" cy="3784646"/>
        </p:xfrm>
        <a:graphic>
          <a:graphicData uri="http://schemas.openxmlformats.org/presentationml/2006/ole">
            <mc:AlternateContent xmlns:mc="http://schemas.openxmlformats.org/markup-compatibility/2006">
              <mc:Choice xmlns:v="urn:schemas-microsoft-com:vml" Requires="v">
                <p:oleObj spid="_x0000_s4123" name="Prism 6" r:id="rId3" imgW="4046125" imgH="3018811" progId="Prism6.Document">
                  <p:embed/>
                </p:oleObj>
              </mc:Choice>
              <mc:Fallback>
                <p:oleObj name="Prism 6" r:id="rId3" imgW="4046125" imgH="3018811" progId="Prism6.Document">
                  <p:embed/>
                  <p:pic>
                    <p:nvPicPr>
                      <p:cNvPr id="0" name=""/>
                      <p:cNvPicPr/>
                      <p:nvPr/>
                    </p:nvPicPr>
                    <p:blipFill>
                      <a:blip r:embed="rId4"/>
                      <a:stretch>
                        <a:fillRect/>
                      </a:stretch>
                    </p:blipFill>
                    <p:spPr>
                      <a:xfrm>
                        <a:off x="1981200" y="1905000"/>
                        <a:ext cx="5072062" cy="3784646"/>
                      </a:xfrm>
                      <a:prstGeom prst="rect">
                        <a:avLst/>
                      </a:prstGeom>
                    </p:spPr>
                  </p:pic>
                </p:oleObj>
              </mc:Fallback>
            </mc:AlternateContent>
          </a:graphicData>
        </a:graphic>
      </p:graphicFrame>
    </p:spTree>
    <p:extLst>
      <p:ext uri="{BB962C8B-B14F-4D97-AF65-F5344CB8AC3E}">
        <p14:creationId xmlns:p14="http://schemas.microsoft.com/office/powerpoint/2010/main" val="1932726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E594AC4-FF82-444E-A436-1DCB7CDF8192}" type="slidenum">
              <a:rPr lang="en-US" smtClean="0"/>
              <a:pPr>
                <a:defRPr/>
              </a:pPr>
              <a:t>18</a:t>
            </a:fld>
            <a:endParaRPr lang="en-US" dirty="0">
              <a:solidFill>
                <a:srgbClr val="FFFFFF">
                  <a:shade val="50000"/>
                </a:srgbClr>
              </a:solidFill>
            </a:endParaRPr>
          </a:p>
        </p:txBody>
      </p:sp>
      <p:sp>
        <p:nvSpPr>
          <p:cNvPr id="18435" name="Title 4"/>
          <p:cNvSpPr>
            <a:spLocks noGrp="1"/>
          </p:cNvSpPr>
          <p:nvPr>
            <p:ph type="title" idx="4294967295"/>
          </p:nvPr>
        </p:nvSpPr>
        <p:spPr bwMode="auto">
          <a:xfrm>
            <a:off x="76200" y="609600"/>
            <a:ext cx="90678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b="1" smtClean="0">
                <a:ea typeface="ＭＳ Ｐゴシック" pitchFamily="34" charset="-128"/>
              </a:rPr>
              <a:t>Removing animals with high T cell responses reveals that protection tracks with….</a:t>
            </a:r>
          </a:p>
        </p:txBody>
      </p:sp>
      <p:sp>
        <p:nvSpPr>
          <p:cNvPr id="18437" name="TextBox 7"/>
          <p:cNvSpPr txBox="1">
            <a:spLocks noChangeArrowheads="1"/>
          </p:cNvSpPr>
          <p:nvPr/>
        </p:nvSpPr>
        <p:spPr bwMode="auto">
          <a:xfrm>
            <a:off x="3839222" y="2062858"/>
            <a:ext cx="1350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000" b="1" u="sng" dirty="0"/>
              <a:t>ADCC</a:t>
            </a:r>
          </a:p>
        </p:txBody>
      </p:sp>
      <p:sp>
        <p:nvSpPr>
          <p:cNvPr id="18438" name="TextBox 8"/>
          <p:cNvSpPr txBox="1">
            <a:spLocks noChangeArrowheads="1"/>
          </p:cNvSpPr>
          <p:nvPr/>
        </p:nvSpPr>
        <p:spPr bwMode="auto">
          <a:xfrm>
            <a:off x="685800" y="2004974"/>
            <a:ext cx="18970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000" b="1" u="sng" dirty="0"/>
              <a:t>FLSC titer</a:t>
            </a:r>
          </a:p>
        </p:txBody>
      </p:sp>
      <p:sp>
        <p:nvSpPr>
          <p:cNvPr id="9" name="TextBox 7"/>
          <p:cNvSpPr txBox="1">
            <a:spLocks noChangeArrowheads="1"/>
          </p:cNvSpPr>
          <p:nvPr/>
        </p:nvSpPr>
        <p:spPr bwMode="auto">
          <a:xfrm>
            <a:off x="6743788" y="2020669"/>
            <a:ext cx="1350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b="1" u="sng" dirty="0" smtClean="0"/>
              <a:t>Competitive A32 titer</a:t>
            </a:r>
            <a:endParaRPr lang="en-US" altLang="en-US" b="1" u="sng" dirty="0"/>
          </a:p>
        </p:txBody>
      </p:sp>
      <p:graphicFrame>
        <p:nvGraphicFramePr>
          <p:cNvPr id="2" name="Object 1"/>
          <p:cNvGraphicFramePr>
            <a:graphicFrameLocks noChangeAspect="1"/>
          </p:cNvGraphicFramePr>
          <p:nvPr>
            <p:extLst/>
          </p:nvPr>
        </p:nvGraphicFramePr>
        <p:xfrm>
          <a:off x="2751473" y="2682240"/>
          <a:ext cx="3268327" cy="2216864"/>
        </p:xfrm>
        <a:graphic>
          <a:graphicData uri="http://schemas.openxmlformats.org/presentationml/2006/ole">
            <mc:AlternateContent xmlns:mc="http://schemas.openxmlformats.org/markup-compatibility/2006">
              <mc:Choice xmlns:v="urn:schemas-microsoft-com:vml" Requires="v">
                <p:oleObj spid="_x0000_s3151" name="Prism 6" r:id="rId3" imgW="4189459" imgH="2841976" progId="Prism6.Document">
                  <p:embed/>
                </p:oleObj>
              </mc:Choice>
              <mc:Fallback>
                <p:oleObj name="Prism 6" r:id="rId3" imgW="4189459" imgH="2841976" progId="Prism6.Document">
                  <p:embed/>
                  <p:pic>
                    <p:nvPicPr>
                      <p:cNvPr id="0" name=""/>
                      <p:cNvPicPr/>
                      <p:nvPr/>
                    </p:nvPicPr>
                    <p:blipFill>
                      <a:blip r:embed="rId4"/>
                      <a:stretch>
                        <a:fillRect/>
                      </a:stretch>
                    </p:blipFill>
                    <p:spPr>
                      <a:xfrm>
                        <a:off x="2751473" y="2682240"/>
                        <a:ext cx="3268327" cy="2216864"/>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22860" y="2669114"/>
          <a:ext cx="2728613" cy="2243116"/>
        </p:xfrm>
        <a:graphic>
          <a:graphicData uri="http://schemas.openxmlformats.org/presentationml/2006/ole">
            <mc:AlternateContent xmlns:mc="http://schemas.openxmlformats.org/markup-compatibility/2006">
              <mc:Choice xmlns:v="urn:schemas-microsoft-com:vml" Requires="v">
                <p:oleObj spid="_x0000_s3152" name="Prism 6" r:id="rId5" imgW="3524648" imgH="2896719" progId="Prism6.Document">
                  <p:embed/>
                </p:oleObj>
              </mc:Choice>
              <mc:Fallback>
                <p:oleObj name="Prism 6" r:id="rId5" imgW="3524648" imgH="2896719" progId="Prism6.Document">
                  <p:embed/>
                  <p:pic>
                    <p:nvPicPr>
                      <p:cNvPr id="0" name=""/>
                      <p:cNvPicPr/>
                      <p:nvPr/>
                    </p:nvPicPr>
                    <p:blipFill>
                      <a:blip r:embed="rId6"/>
                      <a:stretch>
                        <a:fillRect/>
                      </a:stretch>
                    </p:blipFill>
                    <p:spPr>
                      <a:xfrm>
                        <a:off x="22860" y="2669114"/>
                        <a:ext cx="2728613" cy="2243116"/>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5709870" y="2636520"/>
          <a:ext cx="3390315" cy="2231387"/>
        </p:xfrm>
        <a:graphic>
          <a:graphicData uri="http://schemas.openxmlformats.org/presentationml/2006/ole">
            <mc:AlternateContent xmlns:mc="http://schemas.openxmlformats.org/markup-compatibility/2006">
              <mc:Choice xmlns:v="urn:schemas-microsoft-com:vml" Requires="v">
                <p:oleObj spid="_x0000_s3153" name="Prism 6" r:id="rId7" imgW="4171092" imgH="2744374" progId="Prism6.Document">
                  <p:embed/>
                </p:oleObj>
              </mc:Choice>
              <mc:Fallback>
                <p:oleObj name="Prism 6" r:id="rId7" imgW="4171092" imgH="2744374" progId="Prism6.Document">
                  <p:embed/>
                  <p:pic>
                    <p:nvPicPr>
                      <p:cNvPr id="0" name=""/>
                      <p:cNvPicPr/>
                      <p:nvPr/>
                    </p:nvPicPr>
                    <p:blipFill>
                      <a:blip r:embed="rId8"/>
                      <a:stretch>
                        <a:fillRect/>
                      </a:stretch>
                    </p:blipFill>
                    <p:spPr>
                      <a:xfrm>
                        <a:off x="5709870" y="2636520"/>
                        <a:ext cx="3390315" cy="2231387"/>
                      </a:xfrm>
                      <a:prstGeom prst="rect">
                        <a:avLst/>
                      </a:prstGeom>
                    </p:spPr>
                  </p:pic>
                </p:oleObj>
              </mc:Fallback>
            </mc:AlternateContent>
          </a:graphicData>
        </a:graphic>
      </p:graphicFrame>
    </p:spTree>
    <p:extLst>
      <p:ext uri="{BB962C8B-B14F-4D97-AF65-F5344CB8AC3E}">
        <p14:creationId xmlns:p14="http://schemas.microsoft.com/office/powerpoint/2010/main" val="130181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19</a:t>
            </a:fld>
            <a:endParaRPr lang="en-US" altLang="en-US" smtClean="0">
              <a:solidFill>
                <a:srgbClr val="BCBCBC"/>
              </a:solidFill>
              <a:latin typeface="Arial" pitchFamily="34" charset="0"/>
            </a:endParaRPr>
          </a:p>
        </p:txBody>
      </p:sp>
      <p:sp>
        <p:nvSpPr>
          <p:cNvPr id="19459" name="TextBox 4"/>
          <p:cNvSpPr txBox="1">
            <a:spLocks noChangeArrowheads="1"/>
          </p:cNvSpPr>
          <p:nvPr/>
        </p:nvSpPr>
        <p:spPr bwMode="auto">
          <a:xfrm>
            <a:off x="77788" y="598488"/>
            <a:ext cx="8991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200" b="1"/>
              <a:t>Suggesting a relationship between ADCC, IFN-</a:t>
            </a:r>
            <a:r>
              <a:rPr lang="en-US" altLang="en-US" sz="3200" b="1">
                <a:latin typeface="Symbol" pitchFamily="18" charset="2"/>
              </a:rPr>
              <a:t>g</a:t>
            </a:r>
            <a:r>
              <a:rPr lang="en-US" altLang="en-US" sz="3200" b="1"/>
              <a:t> Elispots, and protection:  </a:t>
            </a:r>
            <a:r>
              <a:rPr lang="en-US" altLang="en-US" sz="3200" b="1">
                <a:solidFill>
                  <a:srgbClr val="FF0000"/>
                </a:solidFill>
              </a:rPr>
              <a:t>A zone of immune balance</a:t>
            </a:r>
          </a:p>
        </p:txBody>
      </p:sp>
      <p:pic>
        <p:nvPicPr>
          <p:cNvPr id="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88" y="1676400"/>
            <a:ext cx="4876800" cy="449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88088" y="2209800"/>
            <a:ext cx="1447800"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challenges to infection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499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Landmark-Side-with-grass"/>
          <p:cNvPicPr>
            <a:picLocks noChangeAspect="1" noChangeArrowheads="1"/>
          </p:cNvPicPr>
          <p:nvPr/>
        </p:nvPicPr>
        <p:blipFill>
          <a:blip r:embed="rId3" cstate="print"/>
          <a:srcRect b="24464"/>
          <a:stretch>
            <a:fillRect/>
          </a:stretch>
        </p:blipFill>
        <p:spPr bwMode="auto">
          <a:xfrm>
            <a:off x="1667324" y="3224803"/>
            <a:ext cx="2500313" cy="1257300"/>
          </a:xfrm>
          <a:prstGeom prst="rect">
            <a:avLst/>
          </a:prstGeom>
          <a:noFill/>
        </p:spPr>
      </p:pic>
      <p:sp>
        <p:nvSpPr>
          <p:cNvPr id="4" name="TextBox 3"/>
          <p:cNvSpPr txBox="1"/>
          <p:nvPr/>
        </p:nvSpPr>
        <p:spPr>
          <a:xfrm>
            <a:off x="2028850" y="4539253"/>
            <a:ext cx="1933030" cy="553998"/>
          </a:xfrm>
          <a:prstGeom prst="rect">
            <a:avLst/>
          </a:prstGeom>
          <a:noFill/>
        </p:spPr>
        <p:txBody>
          <a:bodyPr wrap="none" rtlCol="0">
            <a:spAutoFit/>
          </a:bodyPr>
          <a:lstStyle/>
          <a:p>
            <a:pPr algn="ctr"/>
            <a:r>
              <a:rPr lang="en-US" sz="1500" dirty="0"/>
              <a:t>777 Old Saw Mill Road</a:t>
            </a:r>
          </a:p>
          <a:p>
            <a:pPr algn="ctr"/>
            <a:r>
              <a:rPr lang="en-US" sz="1500" dirty="0"/>
              <a:t>Tarrytown, NY</a:t>
            </a:r>
          </a:p>
        </p:txBody>
      </p:sp>
      <p:pic>
        <p:nvPicPr>
          <p:cNvPr id="5" name="Picture 7"/>
          <p:cNvPicPr>
            <a:picLocks noChangeAspect="1" noChangeArrowheads="1"/>
          </p:cNvPicPr>
          <p:nvPr/>
        </p:nvPicPr>
        <p:blipFill>
          <a:blip r:embed="rId4" cstate="print"/>
          <a:srcRect l="9234" r="9206" b="12000"/>
          <a:stretch>
            <a:fillRect/>
          </a:stretch>
        </p:blipFill>
        <p:spPr bwMode="auto">
          <a:xfrm>
            <a:off x="4339087" y="3224803"/>
            <a:ext cx="3028950" cy="1257300"/>
          </a:xfrm>
          <a:prstGeom prst="rect">
            <a:avLst/>
          </a:prstGeom>
          <a:noFill/>
          <a:ln w="9525">
            <a:noFill/>
            <a:miter lim="800000"/>
            <a:headEnd/>
            <a:tailEnd/>
          </a:ln>
        </p:spPr>
      </p:pic>
      <p:sp>
        <p:nvSpPr>
          <p:cNvPr id="6" name="TextBox 5"/>
          <p:cNvSpPr txBox="1"/>
          <p:nvPr/>
        </p:nvSpPr>
        <p:spPr>
          <a:xfrm>
            <a:off x="4944878" y="4539253"/>
            <a:ext cx="1731564" cy="553998"/>
          </a:xfrm>
          <a:prstGeom prst="rect">
            <a:avLst/>
          </a:prstGeom>
          <a:noFill/>
        </p:spPr>
        <p:txBody>
          <a:bodyPr wrap="none" rtlCol="0">
            <a:spAutoFit/>
          </a:bodyPr>
          <a:lstStyle/>
          <a:p>
            <a:pPr algn="ctr"/>
            <a:r>
              <a:rPr lang="en-US" sz="1500" dirty="0"/>
              <a:t>6411 Beckley Street</a:t>
            </a:r>
          </a:p>
          <a:p>
            <a:pPr algn="ctr"/>
            <a:r>
              <a:rPr lang="en-US" sz="1500" dirty="0"/>
              <a:t>Baltimore, MD</a:t>
            </a:r>
          </a:p>
        </p:txBody>
      </p:sp>
      <p:sp>
        <p:nvSpPr>
          <p:cNvPr id="9" name="Title 7"/>
          <p:cNvSpPr txBox="1">
            <a:spLocks/>
          </p:cNvSpPr>
          <p:nvPr/>
        </p:nvSpPr>
        <p:spPr>
          <a:xfrm>
            <a:off x="1371600" y="838200"/>
            <a:ext cx="6172200" cy="514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latin typeface="+mn-lt"/>
              </a:rPr>
              <a:t>Profectus</a:t>
            </a:r>
            <a:r>
              <a:rPr lang="en-US" sz="4000" b="1" dirty="0">
                <a:latin typeface="+mn-lt"/>
              </a:rPr>
              <a:t> </a:t>
            </a:r>
            <a:r>
              <a:rPr lang="en-US" sz="4000" b="1" dirty="0" err="1" smtClean="0">
                <a:latin typeface="+mn-lt"/>
              </a:rPr>
              <a:t>BioSciences</a:t>
            </a:r>
            <a:r>
              <a:rPr lang="en-US" sz="4000" b="1" dirty="0" smtClean="0">
                <a:latin typeface="+mn-lt"/>
              </a:rPr>
              <a:t>, Inc.</a:t>
            </a:r>
            <a:endParaRPr lang="en-US" sz="4000" b="1" dirty="0">
              <a:latin typeface="+mn-lt"/>
            </a:endParaRPr>
          </a:p>
        </p:txBody>
      </p:sp>
      <p:sp>
        <p:nvSpPr>
          <p:cNvPr id="8" name="TextBox 7"/>
          <p:cNvSpPr txBox="1"/>
          <p:nvPr/>
        </p:nvSpPr>
        <p:spPr>
          <a:xfrm>
            <a:off x="1699587" y="1905000"/>
            <a:ext cx="5772959" cy="1200329"/>
          </a:xfrm>
          <a:prstGeom prst="rect">
            <a:avLst/>
          </a:prstGeom>
          <a:noFill/>
        </p:spPr>
        <p:txBody>
          <a:bodyPr wrap="square" rtlCol="0">
            <a:spAutoFit/>
          </a:bodyPr>
          <a:lstStyle/>
          <a:p>
            <a:pPr algn="ctr"/>
            <a:r>
              <a:rPr lang="en-US" dirty="0" err="1" smtClean="0"/>
              <a:t>Profectus</a:t>
            </a:r>
            <a:r>
              <a:rPr lang="en-US" dirty="0" smtClean="0"/>
              <a:t> is a clinical-stage biotechnology company developing vaccines for Ebola/Marburg, and other biodefense targets, as well as HIV, HPV, HSV, HCV and </a:t>
            </a:r>
            <a:r>
              <a:rPr lang="en-US" dirty="0" err="1" smtClean="0"/>
              <a:t>Chikungunya</a:t>
            </a:r>
            <a:r>
              <a:rPr lang="en-US" dirty="0" smtClean="0"/>
              <a:t>.</a:t>
            </a:r>
            <a:endParaRPr lang="en-US" dirty="0"/>
          </a:p>
        </p:txBody>
      </p:sp>
    </p:spTree>
    <p:extLst>
      <p:ext uri="{BB962C8B-B14F-4D97-AF65-F5344CB8AC3E}">
        <p14:creationId xmlns:p14="http://schemas.microsoft.com/office/powerpoint/2010/main" val="990647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20</a:t>
            </a:fld>
            <a:endParaRPr lang="en-US" altLang="en-US" smtClean="0">
              <a:solidFill>
                <a:srgbClr val="BCBCBC"/>
              </a:solidFill>
              <a:latin typeface="Arial" pitchFamily="34" charset="0"/>
            </a:endParaRPr>
          </a:p>
        </p:txBody>
      </p:sp>
      <p:sp>
        <p:nvSpPr>
          <p:cNvPr id="19459" name="TextBox 4"/>
          <p:cNvSpPr txBox="1">
            <a:spLocks noChangeArrowheads="1"/>
          </p:cNvSpPr>
          <p:nvPr/>
        </p:nvSpPr>
        <p:spPr bwMode="auto">
          <a:xfrm>
            <a:off x="77788" y="598488"/>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3600" b="1" dirty="0" smtClean="0"/>
              <a:t>Study 2: Different Study, same story</a:t>
            </a:r>
          </a:p>
        </p:txBody>
      </p:sp>
      <p:pic>
        <p:nvPicPr>
          <p:cNvPr id="5" name="Picture 2"/>
          <p:cNvPicPr>
            <a:picLocks noChangeAspect="1" noChangeArrowheads="1"/>
          </p:cNvPicPr>
          <p:nvPr/>
        </p:nvPicPr>
        <p:blipFill>
          <a:blip r:embed="rId2"/>
          <a:srcRect/>
          <a:stretch>
            <a:fillRect/>
          </a:stretch>
        </p:blipFill>
        <p:spPr bwMode="auto">
          <a:xfrm>
            <a:off x="2438400" y="1752600"/>
            <a:ext cx="3989522" cy="182880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1981200" y="3886200"/>
            <a:ext cx="5108220" cy="2490140"/>
          </a:xfrm>
          <a:prstGeom prst="rect">
            <a:avLst/>
          </a:prstGeom>
          <a:noFill/>
          <a:ln w="9525">
            <a:noFill/>
            <a:miter lim="800000"/>
            <a:headEnd/>
            <a:tailEnd/>
          </a:ln>
        </p:spPr>
      </p:pic>
    </p:spTree>
    <p:extLst>
      <p:ext uri="{BB962C8B-B14F-4D97-AF65-F5344CB8AC3E}">
        <p14:creationId xmlns:p14="http://schemas.microsoft.com/office/powerpoint/2010/main" val="185253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21</a:t>
            </a:fld>
            <a:endParaRPr lang="en-US" altLang="en-US" smtClean="0">
              <a:solidFill>
                <a:srgbClr val="BCBCBC"/>
              </a:solidFill>
              <a:latin typeface="Arial" pitchFamily="34" charset="0"/>
            </a:endParaRPr>
          </a:p>
        </p:txBody>
      </p:sp>
      <p:sp>
        <p:nvSpPr>
          <p:cNvPr id="19459" name="TextBox 4"/>
          <p:cNvSpPr txBox="1">
            <a:spLocks noChangeArrowheads="1"/>
          </p:cNvSpPr>
          <p:nvPr/>
        </p:nvSpPr>
        <p:spPr bwMode="auto">
          <a:xfrm>
            <a:off x="77788" y="598488"/>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smtClean="0"/>
              <a:t>Key differences from 1</a:t>
            </a:r>
            <a:r>
              <a:rPr lang="en-US" altLang="en-US" sz="4000" b="1" baseline="30000" dirty="0" smtClean="0"/>
              <a:t>st</a:t>
            </a:r>
            <a:r>
              <a:rPr lang="en-US" altLang="en-US" sz="4000" b="1" dirty="0" smtClean="0"/>
              <a:t> study</a:t>
            </a:r>
            <a:endParaRPr lang="en-US" altLang="en-US" sz="4000" b="1" dirty="0">
              <a:solidFill>
                <a:srgbClr val="FF0000"/>
              </a:solidFill>
            </a:endParaRPr>
          </a:p>
        </p:txBody>
      </p:sp>
      <p:sp>
        <p:nvSpPr>
          <p:cNvPr id="2" name="Rectangle 1"/>
          <p:cNvSpPr/>
          <p:nvPr/>
        </p:nvSpPr>
        <p:spPr>
          <a:xfrm>
            <a:off x="685800" y="2362200"/>
            <a:ext cx="7924800" cy="2677656"/>
          </a:xfrm>
          <a:prstGeom prst="rect">
            <a:avLst/>
          </a:prstGeom>
        </p:spPr>
        <p:txBody>
          <a:bodyPr wrap="square">
            <a:spAutoFit/>
          </a:bodyPr>
          <a:lstStyle/>
          <a:p>
            <a:pPr marL="285750" indent="-285750">
              <a:buFont typeface="Arial" panose="020B0604020202020204" pitchFamily="34" charset="0"/>
              <a:buChar char="•"/>
            </a:pPr>
            <a:r>
              <a:rPr lang="en-US" sz="2800" dirty="0" smtClean="0"/>
              <a:t>included Tat in one of the </a:t>
            </a:r>
            <a:r>
              <a:rPr lang="en-US" sz="2800" dirty="0" err="1" smtClean="0"/>
              <a:t>immunogen</a:t>
            </a:r>
            <a:r>
              <a:rPr lang="en-US" sz="2800" dirty="0" smtClean="0"/>
              <a:t> formulations  </a:t>
            </a:r>
          </a:p>
          <a:p>
            <a:pPr marL="285750" indent="-285750">
              <a:buFont typeface="Arial" panose="020B0604020202020204" pitchFamily="34" charset="0"/>
              <a:buChar char="•"/>
            </a:pPr>
            <a:r>
              <a:rPr lang="en-US" sz="2800" dirty="0" smtClean="0"/>
              <a:t>used higher </a:t>
            </a:r>
            <a:r>
              <a:rPr lang="en-US" sz="2800" dirty="0" err="1" smtClean="0"/>
              <a:t>rhFLSC</a:t>
            </a:r>
            <a:r>
              <a:rPr lang="en-US" sz="2800" dirty="0" smtClean="0"/>
              <a:t> vaccine dose (1200 </a:t>
            </a:r>
            <a:r>
              <a:rPr lang="en-US" sz="2800" dirty="0" err="1" smtClean="0"/>
              <a:t>ug</a:t>
            </a:r>
            <a:r>
              <a:rPr lang="en-US" sz="2800" dirty="0" smtClean="0"/>
              <a:t>) </a:t>
            </a:r>
          </a:p>
          <a:p>
            <a:pPr marL="285750" indent="-285750">
              <a:buFont typeface="Arial" panose="020B0604020202020204" pitchFamily="34" charset="0"/>
              <a:buChar char="•"/>
            </a:pPr>
            <a:r>
              <a:rPr lang="en-US" sz="2800" dirty="0" smtClean="0"/>
              <a:t>used a different adjuvant (GPI-0100)</a:t>
            </a:r>
          </a:p>
          <a:p>
            <a:pPr marL="285750" indent="-285750">
              <a:buFont typeface="Arial" panose="020B0604020202020204" pitchFamily="34" charset="0"/>
              <a:buChar char="•"/>
            </a:pPr>
            <a:r>
              <a:rPr lang="en-US" sz="2800" dirty="0" smtClean="0"/>
              <a:t>employed multiple dosing throughout the challenge phase to prolong durability  </a:t>
            </a:r>
          </a:p>
          <a:p>
            <a:pPr marL="285750" indent="-285750">
              <a:buFont typeface="Arial" panose="020B0604020202020204" pitchFamily="34" charset="0"/>
              <a:buChar char="•"/>
            </a:pPr>
            <a:r>
              <a:rPr lang="en-US" sz="2800" dirty="0" smtClean="0"/>
              <a:t>increased the challenge dose over time</a:t>
            </a:r>
            <a:endParaRPr lang="en-US" sz="2800" dirty="0"/>
          </a:p>
        </p:txBody>
      </p:sp>
    </p:spTree>
    <p:extLst>
      <p:ext uri="{BB962C8B-B14F-4D97-AF65-F5344CB8AC3E}">
        <p14:creationId xmlns:p14="http://schemas.microsoft.com/office/powerpoint/2010/main" val="3112273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22</a:t>
            </a:fld>
            <a:endParaRPr lang="en-US" altLang="en-US" smtClean="0">
              <a:solidFill>
                <a:srgbClr val="BCBCBC"/>
              </a:solidFill>
              <a:latin typeface="Arial" pitchFamily="34" charset="0"/>
            </a:endParaRPr>
          </a:p>
        </p:txBody>
      </p:sp>
      <p:sp>
        <p:nvSpPr>
          <p:cNvPr id="19459" name="TextBox 4"/>
          <p:cNvSpPr txBox="1">
            <a:spLocks noChangeArrowheads="1"/>
          </p:cNvSpPr>
          <p:nvPr/>
        </p:nvSpPr>
        <p:spPr bwMode="auto">
          <a:xfrm>
            <a:off x="77788" y="598488"/>
            <a:ext cx="899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smtClean="0"/>
              <a:t>Addition of Tat toxoid eliminated protection conferred by </a:t>
            </a:r>
            <a:r>
              <a:rPr lang="en-US" altLang="en-US" sz="4000" b="1" dirty="0" err="1" smtClean="0"/>
              <a:t>rhFLSC</a:t>
            </a:r>
            <a:endParaRPr lang="en-US" altLang="en-US" sz="4000" b="1" dirty="0">
              <a:solidFill>
                <a:srgbClr val="FF0000"/>
              </a:solidFill>
            </a:endParaRPr>
          </a:p>
        </p:txBody>
      </p:sp>
      <p:sp>
        <p:nvSpPr>
          <p:cNvPr id="6" name="Rectangle 3"/>
          <p:cNvSpPr>
            <a:spLocks noChangeArrowheads="1"/>
          </p:cNvSpPr>
          <p:nvPr/>
        </p:nvSpPr>
        <p:spPr bwMode="auto">
          <a:xfrm>
            <a:off x="2667000" y="5559748"/>
            <a:ext cx="3591275" cy="369332"/>
          </a:xfrm>
          <a:prstGeom prst="rect">
            <a:avLst/>
          </a:prstGeom>
          <a:noFill/>
          <a:ln w="9525">
            <a:noFill/>
            <a:miter lim="800000"/>
            <a:headEnd/>
            <a:tailEnd/>
          </a:ln>
        </p:spPr>
        <p:txBody>
          <a:bodyPr wrap="square">
            <a:spAutoFit/>
          </a:bodyPr>
          <a:lstStyle/>
          <a:p>
            <a:r>
              <a:rPr lang="en-US" b="1" dirty="0">
                <a:latin typeface="Times New Roman" panose="02020603050405020304" pitchFamily="18" charset="0"/>
                <a:cs typeface="Times New Roman" panose="02020603050405020304" pitchFamily="18" charset="0"/>
              </a:rPr>
              <a:t>Kaplan-Meier Log Rank p = </a:t>
            </a:r>
            <a:r>
              <a:rPr lang="en-US" b="1" dirty="0" smtClean="0">
                <a:latin typeface="Times New Roman" panose="02020603050405020304" pitchFamily="18" charset="0"/>
                <a:cs typeface="Times New Roman" panose="02020603050405020304" pitchFamily="18" charset="0"/>
              </a:rPr>
              <a:t>0.030</a:t>
            </a:r>
            <a:endParaRPr lang="en-US" b="1" dirty="0">
              <a:latin typeface="Times New Roman" panose="02020603050405020304" pitchFamily="18" charset="0"/>
              <a:cs typeface="Times New Roman" panose="02020603050405020304" pitchFamily="18" charset="0"/>
            </a:endParaRP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106" y="2079861"/>
            <a:ext cx="4652963" cy="34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0" y="4343400"/>
            <a:ext cx="107914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p = 0.030</a:t>
            </a:r>
          </a:p>
        </p:txBody>
      </p:sp>
    </p:spTree>
    <p:extLst>
      <p:ext uri="{BB962C8B-B14F-4D97-AF65-F5344CB8AC3E}">
        <p14:creationId xmlns:p14="http://schemas.microsoft.com/office/powerpoint/2010/main" val="633656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23</a:t>
            </a:fld>
            <a:endParaRPr lang="en-US" altLang="en-US" smtClean="0">
              <a:solidFill>
                <a:srgbClr val="BCBCBC"/>
              </a:solidFill>
              <a:latin typeface="Arial" pitchFamily="34" charset="0"/>
            </a:endParaRPr>
          </a:p>
        </p:txBody>
      </p:sp>
      <p:sp>
        <p:nvSpPr>
          <p:cNvPr id="19459" name="TextBox 4"/>
          <p:cNvSpPr txBox="1">
            <a:spLocks noChangeArrowheads="1"/>
          </p:cNvSpPr>
          <p:nvPr/>
        </p:nvSpPr>
        <p:spPr bwMode="auto">
          <a:xfrm>
            <a:off x="609600" y="600931"/>
            <a:ext cx="77708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smtClean="0"/>
              <a:t>ADCC highest in </a:t>
            </a:r>
            <a:r>
              <a:rPr lang="en-US" altLang="en-US" sz="4000" b="1" dirty="0" err="1" smtClean="0"/>
              <a:t>rhFLSC</a:t>
            </a:r>
            <a:r>
              <a:rPr lang="en-US" altLang="en-US" sz="4000" b="1" dirty="0" smtClean="0"/>
              <a:t> (protected) group</a:t>
            </a:r>
            <a:endParaRPr lang="en-US" altLang="en-US" sz="4000" b="1"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28525771"/>
              </p:ext>
            </p:extLst>
          </p:nvPr>
        </p:nvGraphicFramePr>
        <p:xfrm>
          <a:off x="592667" y="2326745"/>
          <a:ext cx="3684587" cy="3463925"/>
        </p:xfrm>
        <a:graphic>
          <a:graphicData uri="http://schemas.openxmlformats.org/presentationml/2006/ole">
            <mc:AlternateContent xmlns:mc="http://schemas.openxmlformats.org/markup-compatibility/2006">
              <mc:Choice xmlns:v="urn:schemas-microsoft-com:vml" Requires="v">
                <p:oleObj spid="_x0000_s19462" name="Prism 6" r:id="rId3" imgW="3684492" imgH="3463551" progId="Prism6.Document">
                  <p:embed/>
                </p:oleObj>
              </mc:Choice>
              <mc:Fallback>
                <p:oleObj name="Prism 6" r:id="rId3" imgW="3684492" imgH="3463551" progId="Prism6.Document">
                  <p:embed/>
                  <p:pic>
                    <p:nvPicPr>
                      <p:cNvPr id="0" name=""/>
                      <p:cNvPicPr/>
                      <p:nvPr/>
                    </p:nvPicPr>
                    <p:blipFill>
                      <a:blip r:embed="rId4"/>
                      <a:stretch>
                        <a:fillRect/>
                      </a:stretch>
                    </p:blipFill>
                    <p:spPr>
                      <a:xfrm>
                        <a:off x="592667" y="2326745"/>
                        <a:ext cx="3684587" cy="34639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19719840"/>
              </p:ext>
            </p:extLst>
          </p:nvPr>
        </p:nvGraphicFramePr>
        <p:xfrm>
          <a:off x="4806949" y="2360082"/>
          <a:ext cx="3548063" cy="3640137"/>
        </p:xfrm>
        <a:graphic>
          <a:graphicData uri="http://schemas.openxmlformats.org/presentationml/2006/ole">
            <mc:AlternateContent xmlns:mc="http://schemas.openxmlformats.org/markup-compatibility/2006">
              <mc:Choice xmlns:v="urn:schemas-microsoft-com:vml" Requires="v">
                <p:oleObj spid="_x0000_s19463" name="Prism 6" r:id="rId5" imgW="3547349" imgH="3640292" progId="Prism6.Document">
                  <p:embed/>
                </p:oleObj>
              </mc:Choice>
              <mc:Fallback>
                <p:oleObj name="Prism 6" r:id="rId5" imgW="3547349" imgH="3640292" progId="Prism6.Document">
                  <p:embed/>
                  <p:pic>
                    <p:nvPicPr>
                      <p:cNvPr id="0" name=""/>
                      <p:cNvPicPr/>
                      <p:nvPr/>
                    </p:nvPicPr>
                    <p:blipFill>
                      <a:blip r:embed="rId6"/>
                      <a:stretch>
                        <a:fillRect/>
                      </a:stretch>
                    </p:blipFill>
                    <p:spPr>
                      <a:xfrm>
                        <a:off x="4806949" y="2360082"/>
                        <a:ext cx="3548063" cy="3640137"/>
                      </a:xfrm>
                      <a:prstGeom prst="rect">
                        <a:avLst/>
                      </a:prstGeom>
                    </p:spPr>
                  </p:pic>
                </p:oleObj>
              </mc:Fallback>
            </mc:AlternateContent>
          </a:graphicData>
        </a:graphic>
      </p:graphicFrame>
    </p:spTree>
    <p:extLst>
      <p:ext uri="{BB962C8B-B14F-4D97-AF65-F5344CB8AC3E}">
        <p14:creationId xmlns:p14="http://schemas.microsoft.com/office/powerpoint/2010/main" val="2765282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24</a:t>
            </a:fld>
            <a:endParaRPr lang="en-US" altLang="en-US" smtClean="0">
              <a:solidFill>
                <a:srgbClr val="BCBCBC"/>
              </a:solidFill>
              <a:latin typeface="Arial" pitchFamily="34" charset="0"/>
            </a:endParaRPr>
          </a:p>
        </p:txBody>
      </p:sp>
      <p:sp>
        <p:nvSpPr>
          <p:cNvPr id="19459" name="TextBox 4"/>
          <p:cNvSpPr txBox="1">
            <a:spLocks noChangeArrowheads="1"/>
          </p:cNvSpPr>
          <p:nvPr/>
        </p:nvSpPr>
        <p:spPr bwMode="auto">
          <a:xfrm>
            <a:off x="77788" y="598488"/>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smtClean="0"/>
              <a:t>Tat toxoid enhanced T cell responses</a:t>
            </a:r>
            <a:endParaRPr lang="en-US" altLang="en-US" sz="4000" b="1" dirty="0">
              <a:solidFill>
                <a:srgbClr val="FF0000"/>
              </a:solidFill>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0"/>
            <a:ext cx="4648200" cy="4482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73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25</a:t>
            </a:fld>
            <a:endParaRPr lang="en-US" altLang="en-US" smtClean="0">
              <a:solidFill>
                <a:srgbClr val="BCBCBC"/>
              </a:solidFill>
              <a:latin typeface="Arial" pitchFamily="34" charset="0"/>
            </a:endParaRPr>
          </a:p>
        </p:txBody>
      </p:sp>
      <p:sp>
        <p:nvSpPr>
          <p:cNvPr id="19459" name="TextBox 4"/>
          <p:cNvSpPr txBox="1">
            <a:spLocks noChangeArrowheads="1"/>
          </p:cNvSpPr>
          <p:nvPr/>
        </p:nvSpPr>
        <p:spPr bwMode="auto">
          <a:xfrm>
            <a:off x="609600" y="600931"/>
            <a:ext cx="77708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smtClean="0"/>
              <a:t>Immune balance in protected group</a:t>
            </a:r>
            <a:endParaRPr lang="en-US" altLang="en-US" sz="4000" b="1"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3744495"/>
              </p:ext>
            </p:extLst>
          </p:nvPr>
        </p:nvGraphicFramePr>
        <p:xfrm>
          <a:off x="2133600" y="1524000"/>
          <a:ext cx="4951413" cy="4502728"/>
        </p:xfrm>
        <a:graphic>
          <a:graphicData uri="http://schemas.openxmlformats.org/presentationml/2006/ole">
            <mc:AlternateContent xmlns:mc="http://schemas.openxmlformats.org/markup-compatibility/2006">
              <mc:Choice xmlns:v="urn:schemas-microsoft-com:vml" Requires="v">
                <p:oleObj spid="_x0000_s20484" name="Prism 6" r:id="rId3" imgW="3958777" imgH="3600696" progId="Prism6.Document">
                  <p:embed/>
                </p:oleObj>
              </mc:Choice>
              <mc:Fallback>
                <p:oleObj name="Prism 6" r:id="rId3" imgW="3958777" imgH="3600696" progId="Prism6.Document">
                  <p:embed/>
                  <p:pic>
                    <p:nvPicPr>
                      <p:cNvPr id="0" name=""/>
                      <p:cNvPicPr/>
                      <p:nvPr/>
                    </p:nvPicPr>
                    <p:blipFill>
                      <a:blip r:embed="rId4"/>
                      <a:stretch>
                        <a:fillRect/>
                      </a:stretch>
                    </p:blipFill>
                    <p:spPr>
                      <a:xfrm>
                        <a:off x="2133600" y="1524000"/>
                        <a:ext cx="4951413" cy="4502728"/>
                      </a:xfrm>
                      <a:prstGeom prst="rect">
                        <a:avLst/>
                      </a:prstGeom>
                    </p:spPr>
                  </p:pic>
                </p:oleObj>
              </mc:Fallback>
            </mc:AlternateContent>
          </a:graphicData>
        </a:graphic>
      </p:graphicFrame>
    </p:spTree>
    <p:extLst>
      <p:ext uri="{BB962C8B-B14F-4D97-AF65-F5344CB8AC3E}">
        <p14:creationId xmlns:p14="http://schemas.microsoft.com/office/powerpoint/2010/main" val="688799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896" y="4267200"/>
            <a:ext cx="6041431" cy="186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358256043"/>
              </p:ext>
            </p:extLst>
          </p:nvPr>
        </p:nvGraphicFramePr>
        <p:xfrm>
          <a:off x="838200" y="1828800"/>
          <a:ext cx="7529602" cy="2255520"/>
        </p:xfrm>
        <a:graphic>
          <a:graphicData uri="http://schemas.openxmlformats.org/drawingml/2006/table">
            <a:tbl>
              <a:tblPr firstRow="1" bandRow="1">
                <a:tableStyleId>{5940675A-B579-460E-94D1-54222C63F5DA}</a:tableStyleId>
              </a:tblPr>
              <a:tblGrid>
                <a:gridCol w="593062"/>
                <a:gridCol w="370664"/>
                <a:gridCol w="1994332"/>
                <a:gridCol w="2125163"/>
                <a:gridCol w="2446381"/>
              </a:tblGrid>
              <a:tr h="470263">
                <a:tc>
                  <a:txBody>
                    <a:bodyPr/>
                    <a:lstStyle/>
                    <a:p>
                      <a:pPr algn="ctr"/>
                      <a:r>
                        <a:rPr lang="en-US" sz="1600" b="1" dirty="0" smtClean="0"/>
                        <a:t>Grp</a:t>
                      </a:r>
                      <a:endParaRPr lang="en-US" sz="1600" b="1" dirty="0"/>
                    </a:p>
                  </a:txBody>
                  <a:tcPr>
                    <a:solidFill>
                      <a:schemeClr val="accent1">
                        <a:lumMod val="40000"/>
                        <a:lumOff val="60000"/>
                      </a:schemeClr>
                    </a:solidFill>
                  </a:tcPr>
                </a:tc>
                <a:tc>
                  <a:txBody>
                    <a:bodyPr/>
                    <a:lstStyle/>
                    <a:p>
                      <a:pPr algn="ctr"/>
                      <a:r>
                        <a:rPr lang="en-US" sz="1600" b="1" dirty="0" smtClean="0"/>
                        <a:t>N</a:t>
                      </a:r>
                      <a:endParaRPr lang="en-US" sz="1600" b="1" dirty="0"/>
                    </a:p>
                  </a:txBody>
                  <a:tcPr>
                    <a:solidFill>
                      <a:schemeClr val="accent1">
                        <a:lumMod val="40000"/>
                        <a:lumOff val="60000"/>
                      </a:schemeClr>
                    </a:solidFill>
                  </a:tcPr>
                </a:tc>
                <a:tc>
                  <a:txBody>
                    <a:bodyPr/>
                    <a:lstStyle/>
                    <a:p>
                      <a:pPr algn="ctr"/>
                      <a:r>
                        <a:rPr lang="en-US" sz="1600" b="1" dirty="0" smtClean="0"/>
                        <a:t>SIVsmE543</a:t>
                      </a:r>
                      <a:r>
                        <a:rPr lang="en-US" sz="1600" b="1" baseline="0" dirty="0" smtClean="0"/>
                        <a:t> </a:t>
                      </a:r>
                    </a:p>
                    <a:p>
                      <a:pPr algn="ctr"/>
                      <a:r>
                        <a:rPr lang="en-US" sz="1600" b="1" baseline="0" dirty="0" smtClean="0"/>
                        <a:t>DNA Vaccine</a:t>
                      </a:r>
                      <a:endParaRPr lang="en-US" sz="1600" b="1" dirty="0"/>
                    </a:p>
                  </a:txBody>
                  <a:tcPr>
                    <a:solidFill>
                      <a:schemeClr val="accent1">
                        <a:lumMod val="40000"/>
                        <a:lumOff val="60000"/>
                      </a:schemeClr>
                    </a:solidFill>
                  </a:tcPr>
                </a:tc>
                <a:tc>
                  <a:txBody>
                    <a:bodyPr/>
                    <a:lstStyle/>
                    <a:p>
                      <a:pPr algn="ctr"/>
                      <a:r>
                        <a:rPr lang="en-US" sz="1600" b="1" dirty="0" smtClean="0"/>
                        <a:t>Genetic Adjuvant</a:t>
                      </a:r>
                      <a:endParaRPr lang="en-US" sz="1600" b="1" dirty="0"/>
                    </a:p>
                  </a:txBody>
                  <a:tcPr>
                    <a:solidFill>
                      <a:schemeClr val="accent1">
                        <a:lumMod val="40000"/>
                        <a:lumOff val="60000"/>
                      </a:schemeClr>
                    </a:solidFill>
                  </a:tcPr>
                </a:tc>
                <a:tc>
                  <a:txBody>
                    <a:bodyPr/>
                    <a:lstStyle/>
                    <a:p>
                      <a:pPr algn="ctr"/>
                      <a:r>
                        <a:rPr lang="en-US" sz="1600" b="1" dirty="0" smtClean="0"/>
                        <a:t>Subunit/Al(OH)</a:t>
                      </a:r>
                      <a:r>
                        <a:rPr lang="en-US" sz="1600" b="1" baseline="-25000" dirty="0" smtClean="0"/>
                        <a:t>3</a:t>
                      </a:r>
                      <a:endParaRPr lang="en-US" sz="1600" b="1" baseline="-25000" dirty="0"/>
                    </a:p>
                  </a:txBody>
                  <a:tcPr>
                    <a:solidFill>
                      <a:schemeClr val="accent1">
                        <a:lumMod val="40000"/>
                        <a:lumOff val="60000"/>
                      </a:schemeClr>
                    </a:solidFill>
                  </a:tcPr>
                </a:tc>
              </a:tr>
              <a:tr h="272454">
                <a:tc>
                  <a:txBody>
                    <a:bodyPr/>
                    <a:lstStyle/>
                    <a:p>
                      <a:pPr algn="ctr"/>
                      <a:r>
                        <a:rPr lang="en-US" sz="1600" dirty="0" smtClean="0"/>
                        <a:t>1</a:t>
                      </a:r>
                      <a:endParaRPr lang="en-US" sz="1600" dirty="0"/>
                    </a:p>
                  </a:txBody>
                  <a:tcPr anchor="ctr"/>
                </a:tc>
                <a:tc rowSpan="5">
                  <a:txBody>
                    <a:bodyPr/>
                    <a:lstStyle/>
                    <a:p>
                      <a:pPr algn="ctr"/>
                      <a:r>
                        <a:rPr lang="en-US" sz="1600" dirty="0" smtClean="0"/>
                        <a:t>8</a:t>
                      </a:r>
                      <a:endParaRPr lang="en-US" sz="1600" dirty="0"/>
                    </a:p>
                  </a:txBody>
                  <a:tcPr anchor="ctr"/>
                </a:tc>
                <a:tc>
                  <a:txBody>
                    <a:bodyPr/>
                    <a:lstStyle/>
                    <a:p>
                      <a:pPr algn="ctr"/>
                      <a:r>
                        <a:rPr lang="en-US" sz="1600" dirty="0" smtClean="0"/>
                        <a:t>Empty</a:t>
                      </a:r>
                      <a:endParaRPr lang="en-US" sz="1600" dirty="0"/>
                    </a:p>
                  </a:txBody>
                  <a:tcPr anchor="ctr"/>
                </a:tc>
                <a:tc>
                  <a:txBody>
                    <a:bodyPr/>
                    <a:lstStyle/>
                    <a:p>
                      <a:pPr algn="ctr"/>
                      <a:r>
                        <a:rPr lang="en-US" sz="1600" dirty="0" smtClean="0"/>
                        <a:t>None</a:t>
                      </a:r>
                      <a:endParaRPr lang="en-US" sz="1600" dirty="0"/>
                    </a:p>
                  </a:txBody>
                  <a:tcPr anchor="ctr"/>
                </a:tc>
                <a:tc>
                  <a:txBody>
                    <a:bodyPr/>
                    <a:lstStyle/>
                    <a:p>
                      <a:pPr algn="ctr"/>
                      <a:r>
                        <a:rPr lang="en-US" sz="1600" dirty="0" smtClean="0"/>
                        <a:t>None</a:t>
                      </a:r>
                      <a:endParaRPr lang="en-US" sz="1600" dirty="0"/>
                    </a:p>
                  </a:txBody>
                  <a:tcPr anchor="ctr"/>
                </a:tc>
              </a:tr>
              <a:tr h="272454">
                <a:tc>
                  <a:txBody>
                    <a:bodyPr/>
                    <a:lstStyle/>
                    <a:p>
                      <a:pPr algn="ctr"/>
                      <a:r>
                        <a:rPr lang="en-US" sz="1600" dirty="0" smtClean="0"/>
                        <a:t>2</a:t>
                      </a:r>
                      <a:endParaRPr lang="en-US" sz="1600" dirty="0"/>
                    </a:p>
                  </a:txBody>
                  <a:tcPr anchor="ctr"/>
                </a:tc>
                <a:tc vMerge="1">
                  <a:txBody>
                    <a:bodyPr/>
                    <a:lstStyle/>
                    <a:p>
                      <a:pPr algn="ctr"/>
                      <a:endParaRPr lang="en-US" sz="2000" dirty="0"/>
                    </a:p>
                  </a:txBody>
                  <a:tcPr/>
                </a:tc>
                <a:tc rowSpan="4">
                  <a:txBody>
                    <a:bodyPr/>
                    <a:lstStyle/>
                    <a:p>
                      <a:pPr algn="ctr"/>
                      <a:r>
                        <a:rPr lang="en-US" sz="1600" dirty="0" err="1" smtClean="0"/>
                        <a:t>rhFLSC</a:t>
                      </a:r>
                      <a:r>
                        <a:rPr lang="en-US" sz="1600" dirty="0" smtClean="0"/>
                        <a:t> + gag/pol</a:t>
                      </a:r>
                      <a:endParaRPr lang="en-US" sz="1600" dirty="0"/>
                    </a:p>
                  </a:txBody>
                  <a:tcPr anchor="ctr"/>
                </a:tc>
                <a:tc>
                  <a:txBody>
                    <a:bodyPr/>
                    <a:lstStyle/>
                    <a:p>
                      <a:pPr algn="ctr"/>
                      <a:r>
                        <a:rPr lang="en-US" sz="1600" dirty="0" smtClean="0"/>
                        <a:t>Empty</a:t>
                      </a:r>
                      <a:endParaRPr lang="en-US" sz="1600" dirty="0"/>
                    </a:p>
                  </a:txBody>
                  <a:tcPr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rhFLSC</a:t>
                      </a:r>
                      <a:r>
                        <a:rPr lang="en-US" sz="1600" dirty="0" smtClean="0"/>
                        <a:t>(CCG7V)</a:t>
                      </a:r>
                    </a:p>
                  </a:txBody>
                  <a:tcPr anchor="ctr"/>
                </a:tc>
              </a:tr>
              <a:tr h="268722">
                <a:tc>
                  <a:txBody>
                    <a:bodyPr/>
                    <a:lstStyle/>
                    <a:p>
                      <a:pPr algn="ctr"/>
                      <a:r>
                        <a:rPr lang="en-US" sz="1600" dirty="0" smtClean="0"/>
                        <a:t>3</a:t>
                      </a:r>
                      <a:endParaRPr lang="en-US" sz="1600" dirty="0"/>
                    </a:p>
                  </a:txBody>
                  <a:tcPr anchor="ctr"/>
                </a:tc>
                <a:tc vMerge="1">
                  <a:txBody>
                    <a:bodyPr/>
                    <a:lstStyle/>
                    <a:p>
                      <a:pPr algn="ctr"/>
                      <a:endParaRPr lang="en-US" sz="2000" dirty="0"/>
                    </a:p>
                  </a:txBody>
                  <a:tcPr/>
                </a:tc>
                <a:tc vMerge="1">
                  <a:txBody>
                    <a:bodyPr/>
                    <a:lstStyle/>
                    <a:p>
                      <a:pPr algn="ct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LTA1</a:t>
                      </a:r>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r h="272454">
                <a:tc>
                  <a:txBody>
                    <a:bodyPr/>
                    <a:lstStyle/>
                    <a:p>
                      <a:pPr algn="ctr"/>
                      <a:r>
                        <a:rPr lang="en-US" sz="1600" dirty="0" smtClean="0"/>
                        <a:t>4</a:t>
                      </a:r>
                      <a:endParaRPr lang="en-US" sz="1600" dirty="0"/>
                    </a:p>
                  </a:txBody>
                  <a:tcPr anchor="ctr"/>
                </a:tc>
                <a:tc vMerge="1">
                  <a:txBody>
                    <a:bodyPr/>
                    <a:lstStyle/>
                    <a:p>
                      <a:pPr algn="ctr"/>
                      <a:endParaRPr lang="en-US" sz="2000"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Rhesus</a:t>
                      </a:r>
                      <a:r>
                        <a:rPr lang="en-US" sz="1600" baseline="0" dirty="0" smtClean="0"/>
                        <a:t> IL-12</a:t>
                      </a:r>
                      <a:endParaRPr lang="en-US" sz="1600" dirty="0" smtClean="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r h="272454">
                <a:tc>
                  <a:txBody>
                    <a:bodyPr/>
                    <a:lstStyle/>
                    <a:p>
                      <a:pPr algn="ctr"/>
                      <a:r>
                        <a:rPr lang="en-US" sz="1600" dirty="0" smtClean="0"/>
                        <a:t>5</a:t>
                      </a:r>
                      <a:endParaRPr lang="en-US" sz="1600" dirty="0"/>
                    </a:p>
                  </a:txBody>
                  <a:tcPr anchor="ctr"/>
                </a:tc>
                <a:tc vMerge="1">
                  <a:txBody>
                    <a:bodyPr/>
                    <a:lstStyle/>
                    <a:p>
                      <a:pPr algn="ctr"/>
                      <a:endParaRPr lang="en-US" sz="2000"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LTA1 + rhesus</a:t>
                      </a:r>
                      <a:r>
                        <a:rPr lang="en-US" sz="1600" baseline="0" dirty="0" smtClean="0"/>
                        <a:t> IL-12</a:t>
                      </a:r>
                      <a:endParaRPr lang="en-US" sz="1600" dirty="0" smtClean="0"/>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6" name="Title 33"/>
          <p:cNvSpPr txBox="1">
            <a:spLocks/>
          </p:cNvSpPr>
          <p:nvPr/>
        </p:nvSpPr>
        <p:spPr bwMode="auto">
          <a:xfrm>
            <a:off x="341312" y="609600"/>
            <a:ext cx="8610600"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200" b="1" dirty="0" smtClean="0">
                <a:ea typeface="ＭＳ Ｐゴシック" pitchFamily="34" charset="-128"/>
              </a:rPr>
              <a:t>Study 3: Different model, same story </a:t>
            </a:r>
          </a:p>
          <a:p>
            <a:r>
              <a:rPr lang="en-US" altLang="en-US" sz="3200" b="1" dirty="0" smtClean="0">
                <a:ea typeface="ＭＳ Ｐゴシック" pitchFamily="34" charset="-128"/>
              </a:rPr>
              <a:t>(powered to detect 75% efficacy)</a:t>
            </a:r>
          </a:p>
        </p:txBody>
      </p:sp>
    </p:spTree>
    <p:extLst>
      <p:ext uri="{BB962C8B-B14F-4D97-AF65-F5344CB8AC3E}">
        <p14:creationId xmlns:p14="http://schemas.microsoft.com/office/powerpoint/2010/main" val="2388173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27</a:t>
            </a:fld>
            <a:endParaRPr lang="en-US" altLang="en-US" smtClean="0">
              <a:solidFill>
                <a:srgbClr val="BCBCBC"/>
              </a:solidFill>
              <a:latin typeface="Arial" pitchFamily="34" charset="0"/>
            </a:endParaRPr>
          </a:p>
        </p:txBody>
      </p:sp>
      <p:sp>
        <p:nvSpPr>
          <p:cNvPr id="19459" name="TextBox 4"/>
          <p:cNvSpPr txBox="1">
            <a:spLocks noChangeArrowheads="1"/>
          </p:cNvSpPr>
          <p:nvPr/>
        </p:nvSpPr>
        <p:spPr bwMode="auto">
          <a:xfrm>
            <a:off x="77788" y="598488"/>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4000" b="1" dirty="0" smtClean="0"/>
              <a:t>Key differences from 1</a:t>
            </a:r>
            <a:r>
              <a:rPr lang="en-US" altLang="en-US" sz="4000" b="1" baseline="30000" dirty="0" smtClean="0"/>
              <a:t>st</a:t>
            </a:r>
            <a:r>
              <a:rPr lang="en-US" altLang="en-US" sz="4000" b="1" dirty="0" smtClean="0"/>
              <a:t> and 2</a:t>
            </a:r>
            <a:r>
              <a:rPr lang="en-US" altLang="en-US" sz="4000" b="1" baseline="30000" dirty="0" smtClean="0"/>
              <a:t>nd</a:t>
            </a:r>
            <a:r>
              <a:rPr lang="en-US" altLang="en-US" sz="4000" b="1" dirty="0" smtClean="0"/>
              <a:t> study</a:t>
            </a:r>
            <a:endParaRPr lang="en-US" altLang="en-US" sz="4000" b="1" dirty="0">
              <a:solidFill>
                <a:srgbClr val="FF0000"/>
              </a:solidFill>
            </a:endParaRPr>
          </a:p>
        </p:txBody>
      </p:sp>
      <p:sp>
        <p:nvSpPr>
          <p:cNvPr id="2" name="Rectangle 1"/>
          <p:cNvSpPr/>
          <p:nvPr/>
        </p:nvSpPr>
        <p:spPr>
          <a:xfrm>
            <a:off x="762000" y="1981200"/>
            <a:ext cx="7772400" cy="3108543"/>
          </a:xfrm>
          <a:prstGeom prst="rect">
            <a:avLst/>
          </a:prstGeom>
        </p:spPr>
        <p:txBody>
          <a:bodyPr wrap="square">
            <a:spAutoFit/>
          </a:bodyPr>
          <a:lstStyle/>
          <a:p>
            <a:pPr marL="425450" indent="-342900">
              <a:buFont typeface="Arial" panose="020B0604020202020204" pitchFamily="34" charset="0"/>
              <a:buChar char="•"/>
            </a:pPr>
            <a:r>
              <a:rPr lang="en-US" sz="2800" dirty="0" smtClean="0"/>
              <a:t>uses SIV</a:t>
            </a:r>
            <a:r>
              <a:rPr lang="en-US" sz="2800" baseline="-25000" dirty="0" smtClean="0"/>
              <a:t>mac251</a:t>
            </a:r>
            <a:r>
              <a:rPr lang="en-US" sz="2800" dirty="0" smtClean="0"/>
              <a:t> challenge (neutralization resistant batch with high quasi-species diversity (2.1%))</a:t>
            </a:r>
            <a:endParaRPr lang="en-US" sz="2800" dirty="0"/>
          </a:p>
          <a:p>
            <a:pPr marL="425450" indent="-342900">
              <a:buFont typeface="Arial" panose="020B0604020202020204" pitchFamily="34" charset="0"/>
              <a:buChar char="•"/>
            </a:pPr>
            <a:r>
              <a:rPr lang="en-US" sz="2800" dirty="0" smtClean="0"/>
              <a:t>Antigens derived from SIV</a:t>
            </a:r>
            <a:r>
              <a:rPr lang="en-US" sz="2800" baseline="-25000" dirty="0" smtClean="0"/>
              <a:t>smE543</a:t>
            </a:r>
            <a:r>
              <a:rPr lang="en-US" sz="2800" dirty="0" smtClean="0"/>
              <a:t> (gag/pol), and SIV</a:t>
            </a:r>
            <a:r>
              <a:rPr lang="en-US" sz="2800" baseline="-25000" dirty="0" smtClean="0"/>
              <a:t>smE660</a:t>
            </a:r>
            <a:r>
              <a:rPr lang="en-US" sz="2800" dirty="0" smtClean="0"/>
              <a:t> (</a:t>
            </a:r>
            <a:r>
              <a:rPr lang="en-US" sz="2800" dirty="0" err="1" smtClean="0"/>
              <a:t>env</a:t>
            </a:r>
            <a:r>
              <a:rPr lang="en-US" sz="2800" dirty="0" smtClean="0"/>
              <a:t>)</a:t>
            </a:r>
            <a:endParaRPr lang="en-US" sz="2800" dirty="0"/>
          </a:p>
          <a:p>
            <a:pPr marL="425450" indent="-342900">
              <a:buFont typeface="Arial" panose="020B0604020202020204" pitchFamily="34" charset="0"/>
              <a:buChar char="•"/>
            </a:pPr>
            <a:r>
              <a:rPr lang="en-US" sz="2800" dirty="0" smtClean="0"/>
              <a:t>DNA prime/protein boost protocol</a:t>
            </a:r>
            <a:endParaRPr lang="en-US" sz="2800" dirty="0"/>
          </a:p>
          <a:p>
            <a:pPr marL="425450" indent="-342900">
              <a:buFont typeface="Arial" panose="020B0604020202020204" pitchFamily="34" charset="0"/>
              <a:buChar char="•"/>
            </a:pPr>
            <a:r>
              <a:rPr lang="en-US" sz="2800" dirty="0" smtClean="0"/>
              <a:t>Adds IL-12 and heat labile enterotoxin (LTA1) as genetic adjuvants</a:t>
            </a:r>
            <a:endParaRPr lang="en-US" sz="2800" dirty="0"/>
          </a:p>
        </p:txBody>
      </p:sp>
    </p:spTree>
    <p:extLst>
      <p:ext uri="{BB962C8B-B14F-4D97-AF65-F5344CB8AC3E}">
        <p14:creationId xmlns:p14="http://schemas.microsoft.com/office/powerpoint/2010/main" val="1785442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593725" y="2871788"/>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 </a:t>
            </a:r>
          </a:p>
        </p:txBody>
      </p:sp>
      <p:sp>
        <p:nvSpPr>
          <p:cNvPr id="32771" name="Rectangle 11"/>
          <p:cNvSpPr>
            <a:spLocks noChangeArrowheads="1"/>
          </p:cNvSpPr>
          <p:nvPr/>
        </p:nvSpPr>
        <p:spPr bwMode="auto">
          <a:xfrm>
            <a:off x="361950" y="1335088"/>
            <a:ext cx="7567486" cy="4801314"/>
          </a:xfrm>
          <a:prstGeom prst="rect">
            <a:avLst/>
          </a:prstGeom>
          <a:noFill/>
          <a:ln w="9525">
            <a:noFill/>
            <a:miter lim="800000"/>
            <a:headEnd/>
            <a:tailEnd/>
          </a:ln>
        </p:spPr>
        <p:txBody>
          <a:bodyPr wrap="square">
            <a:spAutoFit/>
          </a:bodyPr>
          <a:lstStyle/>
          <a:p>
            <a:pPr eaLnBrk="1" hangingPunct="1">
              <a:defRPr/>
            </a:pPr>
            <a:r>
              <a:rPr lang="en-US" sz="2400" b="1" dirty="0">
                <a:latin typeface="+mn-lt"/>
              </a:rPr>
              <a:t>   huIL-12</a:t>
            </a:r>
          </a:p>
          <a:p>
            <a:pPr marL="800100" lvl="1" indent="-342900" eaLnBrk="1" hangingPunct="1">
              <a:buFont typeface="Arial" panose="020B0604020202020204" pitchFamily="34" charset="0"/>
              <a:buChar char="•"/>
              <a:defRPr/>
            </a:pPr>
            <a:r>
              <a:rPr lang="en-US" dirty="0">
                <a:latin typeface="+mn-lt"/>
              </a:rPr>
              <a:t>Naturally produced by M</a:t>
            </a:r>
            <a:r>
              <a:rPr lang="el-GR" dirty="0">
                <a:latin typeface="+mn-lt"/>
              </a:rPr>
              <a:t>Φ</a:t>
            </a:r>
            <a:r>
              <a:rPr lang="en-US" dirty="0">
                <a:latin typeface="+mn-lt"/>
              </a:rPr>
              <a:t> and DC</a:t>
            </a:r>
          </a:p>
          <a:p>
            <a:pPr marL="800100" lvl="1" indent="-342900" eaLnBrk="1" hangingPunct="1">
              <a:buFont typeface="Arial" panose="020B0604020202020204" pitchFamily="34" charset="0"/>
              <a:buChar char="•"/>
              <a:defRPr/>
            </a:pPr>
            <a:r>
              <a:rPr lang="en-US" dirty="0">
                <a:latin typeface="+mn-lt"/>
              </a:rPr>
              <a:t>Drives differentiation of  Th1 cells that support CD8</a:t>
            </a:r>
            <a:r>
              <a:rPr lang="en-US" sz="2000" baseline="30000" dirty="0">
                <a:latin typeface="+mn-lt"/>
              </a:rPr>
              <a:t>+</a:t>
            </a:r>
            <a:r>
              <a:rPr lang="en-US" dirty="0">
                <a:latin typeface="+mn-lt"/>
              </a:rPr>
              <a:t> CMI </a:t>
            </a:r>
            <a:r>
              <a:rPr lang="en-US" dirty="0" smtClean="0">
                <a:latin typeface="+mn-lt"/>
              </a:rPr>
              <a:t>responses</a:t>
            </a:r>
          </a:p>
          <a:p>
            <a:pPr marL="800100" lvl="1" indent="-342900" eaLnBrk="1" hangingPunct="1">
              <a:buFont typeface="Arial" panose="020B0604020202020204" pitchFamily="34" charset="0"/>
              <a:buChar char="•"/>
              <a:defRPr/>
            </a:pPr>
            <a:r>
              <a:rPr lang="en-US" dirty="0" smtClean="0">
                <a:latin typeface="+mn-lt"/>
              </a:rPr>
              <a:t>Drives ADCC </a:t>
            </a:r>
            <a:endParaRPr lang="en-US" dirty="0">
              <a:latin typeface="+mn-lt"/>
            </a:endParaRPr>
          </a:p>
          <a:p>
            <a:pPr marL="800100" lvl="1" indent="-342900" eaLnBrk="1" hangingPunct="1">
              <a:buFont typeface="Arial" panose="020B0604020202020204" pitchFamily="34" charset="0"/>
              <a:buChar char="•"/>
              <a:defRPr/>
            </a:pPr>
            <a:endParaRPr lang="en-US" dirty="0">
              <a:latin typeface="+mn-lt"/>
            </a:endParaRPr>
          </a:p>
          <a:p>
            <a:pPr eaLnBrk="1" hangingPunct="1">
              <a:defRPr/>
            </a:pPr>
            <a:r>
              <a:rPr lang="en-US" sz="2400" b="1" dirty="0">
                <a:latin typeface="+mn-lt"/>
              </a:rPr>
              <a:t>   </a:t>
            </a:r>
            <a:r>
              <a:rPr lang="en-US" sz="2400" b="1" dirty="0" err="1">
                <a:latin typeface="+mn-lt"/>
              </a:rPr>
              <a:t>GeneVax</a:t>
            </a:r>
            <a:r>
              <a:rPr lang="en-US" sz="2400" b="1" dirty="0">
                <a:latin typeface="+mn-lt"/>
              </a:rPr>
              <a:t>® IL-12 </a:t>
            </a:r>
          </a:p>
          <a:p>
            <a:pPr marL="914400" lvl="1" indent="-457200" eaLnBrk="1" hangingPunct="1">
              <a:buFont typeface="Arial" panose="020B0604020202020204" pitchFamily="34" charset="0"/>
              <a:buChar char="•"/>
              <a:defRPr/>
            </a:pPr>
            <a:r>
              <a:rPr lang="en-US" dirty="0">
                <a:latin typeface="+mn-lt"/>
              </a:rPr>
              <a:t>Induces CD4</a:t>
            </a:r>
            <a:r>
              <a:rPr lang="en-US" sz="2000" baseline="30000" dirty="0">
                <a:latin typeface="+mn-lt"/>
              </a:rPr>
              <a:t>+</a:t>
            </a:r>
            <a:r>
              <a:rPr lang="en-US" dirty="0">
                <a:latin typeface="+mn-lt"/>
              </a:rPr>
              <a:t> and CD8</a:t>
            </a:r>
            <a:r>
              <a:rPr lang="en-US" sz="2000" baseline="30000" dirty="0">
                <a:latin typeface="+mn-lt"/>
              </a:rPr>
              <a:t>+</a:t>
            </a:r>
            <a:r>
              <a:rPr lang="en-US" dirty="0">
                <a:latin typeface="+mn-lt"/>
              </a:rPr>
              <a:t> T</a:t>
            </a:r>
            <a:r>
              <a:rPr lang="en-US" b="1" baseline="-25000" dirty="0">
                <a:latin typeface="+mn-lt"/>
              </a:rPr>
              <a:t>CM</a:t>
            </a:r>
            <a:r>
              <a:rPr lang="en-US" dirty="0">
                <a:latin typeface="+mn-lt"/>
              </a:rPr>
              <a:t> </a:t>
            </a:r>
          </a:p>
          <a:p>
            <a:pPr marL="1371600" lvl="2" indent="-457200" eaLnBrk="1" hangingPunct="1">
              <a:buFont typeface="Wingdings" panose="05000000000000000000" pitchFamily="2" charset="2"/>
              <a:buChar char="ü"/>
              <a:defRPr/>
            </a:pPr>
            <a:r>
              <a:rPr lang="en-US" dirty="0">
                <a:latin typeface="+mn-lt"/>
              </a:rPr>
              <a:t>Long lived</a:t>
            </a:r>
          </a:p>
          <a:p>
            <a:pPr marL="1371600" lvl="2" indent="-457200" eaLnBrk="1" hangingPunct="1">
              <a:buFont typeface="Wingdings" panose="05000000000000000000" pitchFamily="2" charset="2"/>
              <a:buChar char="ü"/>
              <a:defRPr/>
            </a:pPr>
            <a:r>
              <a:rPr lang="en-US" dirty="0">
                <a:latin typeface="+mn-lt"/>
              </a:rPr>
              <a:t>High expansion potential</a:t>
            </a:r>
          </a:p>
          <a:p>
            <a:pPr marL="1371600" lvl="2" indent="-457200" eaLnBrk="1" hangingPunct="1">
              <a:buFont typeface="Wingdings" panose="05000000000000000000" pitchFamily="2" charset="2"/>
              <a:buChar char="ü"/>
              <a:defRPr/>
            </a:pPr>
            <a:r>
              <a:rPr lang="en-US" dirty="0">
                <a:latin typeface="+mn-lt"/>
              </a:rPr>
              <a:t>PD-1, CTLA-4, and LAG-3 not up regulated – resistant to </a:t>
            </a:r>
            <a:r>
              <a:rPr lang="en-US" dirty="0" err="1">
                <a:latin typeface="+mn-lt"/>
              </a:rPr>
              <a:t>anergy</a:t>
            </a:r>
            <a:endParaRPr lang="en-US" dirty="0">
              <a:latin typeface="+mn-lt"/>
            </a:endParaRPr>
          </a:p>
          <a:p>
            <a:pPr marL="1371600" lvl="2" indent="-457200" eaLnBrk="1" hangingPunct="1">
              <a:buFont typeface="Wingdings" panose="05000000000000000000" pitchFamily="2" charset="2"/>
              <a:buChar char="ü"/>
              <a:defRPr/>
            </a:pPr>
            <a:r>
              <a:rPr lang="en-US" dirty="0">
                <a:latin typeface="+mn-lt"/>
              </a:rPr>
              <a:t>CD28 and CD127 up regulated – block tolerance and apoptosis</a:t>
            </a:r>
          </a:p>
          <a:p>
            <a:pPr lvl="1" eaLnBrk="1" hangingPunct="1">
              <a:defRPr/>
            </a:pPr>
            <a:endParaRPr lang="en-US" dirty="0">
              <a:latin typeface="+mn-lt"/>
            </a:endParaRPr>
          </a:p>
          <a:p>
            <a:pPr eaLnBrk="1" hangingPunct="1">
              <a:defRPr/>
            </a:pPr>
            <a:r>
              <a:rPr lang="en-US" sz="2400" b="1" dirty="0">
                <a:latin typeface="+mn-lt"/>
              </a:rPr>
              <a:t>   </a:t>
            </a:r>
            <a:r>
              <a:rPr lang="en-US" sz="2400" b="1" dirty="0" err="1">
                <a:latin typeface="+mn-lt"/>
              </a:rPr>
              <a:t>GeneVax</a:t>
            </a:r>
            <a:r>
              <a:rPr lang="en-US" sz="2400" b="1" dirty="0">
                <a:latin typeface="+mn-lt"/>
              </a:rPr>
              <a:t> IL-12® clinical status</a:t>
            </a:r>
          </a:p>
          <a:p>
            <a:pPr marL="800100" lvl="1" indent="-342900" eaLnBrk="1" hangingPunct="1">
              <a:buFont typeface="Arial" panose="020B0604020202020204" pitchFamily="34" charset="0"/>
              <a:buChar char="•"/>
              <a:defRPr/>
            </a:pPr>
            <a:r>
              <a:rPr lang="en-US" dirty="0">
                <a:latin typeface="+mn-lt"/>
              </a:rPr>
              <a:t>Safe and well tolerated</a:t>
            </a:r>
          </a:p>
          <a:p>
            <a:pPr marL="800100" lvl="1" indent="-342900" eaLnBrk="1" hangingPunct="1">
              <a:buFont typeface="Arial" panose="020B0604020202020204" pitchFamily="34" charset="0"/>
              <a:buChar char="•"/>
              <a:defRPr/>
            </a:pPr>
            <a:r>
              <a:rPr lang="en-US" dirty="0">
                <a:latin typeface="+mn-lt"/>
              </a:rPr>
              <a:t>Adjuvant active in humans</a:t>
            </a:r>
          </a:p>
          <a:p>
            <a:pPr lvl="1" eaLnBrk="1" hangingPunct="1">
              <a:defRPr/>
            </a:pPr>
            <a:endParaRPr lang="en-US" dirty="0">
              <a:latin typeface="+mn-lt"/>
            </a:endParaRPr>
          </a:p>
        </p:txBody>
      </p:sp>
      <p:grpSp>
        <p:nvGrpSpPr>
          <p:cNvPr id="16388" name="Group 22"/>
          <p:cNvGrpSpPr>
            <a:grpSpLocks/>
          </p:cNvGrpSpPr>
          <p:nvPr/>
        </p:nvGrpSpPr>
        <p:grpSpPr bwMode="auto">
          <a:xfrm>
            <a:off x="6646863" y="2480153"/>
            <a:ext cx="1577975" cy="1389062"/>
            <a:chOff x="4351" y="3216"/>
            <a:chExt cx="994" cy="875"/>
          </a:xfrm>
        </p:grpSpPr>
        <p:grpSp>
          <p:nvGrpSpPr>
            <p:cNvPr id="16391" name="Group 23"/>
            <p:cNvGrpSpPr>
              <a:grpSpLocks noChangeAspect="1"/>
            </p:cNvGrpSpPr>
            <p:nvPr/>
          </p:nvGrpSpPr>
          <p:grpSpPr bwMode="auto">
            <a:xfrm>
              <a:off x="4405" y="3216"/>
              <a:ext cx="881" cy="875"/>
              <a:chOff x="4896" y="2016"/>
              <a:chExt cx="587" cy="583"/>
            </a:xfrm>
          </p:grpSpPr>
          <p:sp>
            <p:nvSpPr>
              <p:cNvPr id="16394" name="Oval 24"/>
              <p:cNvSpPr>
                <a:spLocks noChangeAspect="1" noChangeArrowheads="1"/>
              </p:cNvSpPr>
              <p:nvPr/>
            </p:nvSpPr>
            <p:spPr bwMode="auto">
              <a:xfrm>
                <a:off x="4904" y="2020"/>
                <a:ext cx="579" cy="57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a:p>
            </p:txBody>
          </p:sp>
          <p:sp>
            <p:nvSpPr>
              <p:cNvPr id="16395" name="Arc 25"/>
              <p:cNvSpPr>
                <a:spLocks noChangeAspect="1"/>
              </p:cNvSpPr>
              <p:nvPr/>
            </p:nvSpPr>
            <p:spPr bwMode="auto">
              <a:xfrm>
                <a:off x="5194" y="2016"/>
                <a:ext cx="122" cy="289"/>
              </a:xfrm>
              <a:custGeom>
                <a:avLst/>
                <a:gdLst>
                  <a:gd name="T0" fmla="*/ 0 w 9188"/>
                  <a:gd name="T1" fmla="*/ 0 h 21600"/>
                  <a:gd name="T2" fmla="*/ 0 w 9188"/>
                  <a:gd name="T3" fmla="*/ 0 h 21600"/>
                  <a:gd name="T4" fmla="*/ 0 w 9188"/>
                  <a:gd name="T5" fmla="*/ 0 h 21600"/>
                  <a:gd name="T6" fmla="*/ 0 60000 65536"/>
                  <a:gd name="T7" fmla="*/ 0 60000 65536"/>
                  <a:gd name="T8" fmla="*/ 0 60000 65536"/>
                  <a:gd name="T9" fmla="*/ 0 w 9188"/>
                  <a:gd name="T10" fmla="*/ 0 h 21600"/>
                  <a:gd name="T11" fmla="*/ 9188 w 9188"/>
                  <a:gd name="T12" fmla="*/ 21600 h 21600"/>
                </a:gdLst>
                <a:ahLst/>
                <a:cxnLst>
                  <a:cxn ang="T6">
                    <a:pos x="T0" y="T1"/>
                  </a:cxn>
                  <a:cxn ang="T7">
                    <a:pos x="T2" y="T3"/>
                  </a:cxn>
                  <a:cxn ang="T8">
                    <a:pos x="T4" y="T5"/>
                  </a:cxn>
                </a:cxnLst>
                <a:rect l="T9" t="T10" r="T11" b="T12"/>
                <a:pathLst>
                  <a:path w="9188" h="21600" fill="none" extrusionOk="0">
                    <a:moveTo>
                      <a:pt x="-1" y="0"/>
                    </a:moveTo>
                    <a:cubicBezTo>
                      <a:pt x="3176" y="0"/>
                      <a:pt x="6313" y="700"/>
                      <a:pt x="9188" y="2051"/>
                    </a:cubicBezTo>
                  </a:path>
                  <a:path w="9188" h="21600" stroke="0" extrusionOk="0">
                    <a:moveTo>
                      <a:pt x="-1" y="0"/>
                    </a:moveTo>
                    <a:cubicBezTo>
                      <a:pt x="3176" y="0"/>
                      <a:pt x="6313" y="700"/>
                      <a:pt x="9188" y="2051"/>
                    </a:cubicBezTo>
                    <a:lnTo>
                      <a:pt x="0" y="21600"/>
                    </a:lnTo>
                    <a:lnTo>
                      <a:pt x="-1" y="0"/>
                    </a:lnTo>
                    <a:close/>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6" name="Arc 26"/>
              <p:cNvSpPr>
                <a:spLocks noChangeAspect="1"/>
              </p:cNvSpPr>
              <p:nvPr/>
            </p:nvSpPr>
            <p:spPr bwMode="auto">
              <a:xfrm>
                <a:off x="5194" y="2064"/>
                <a:ext cx="288" cy="327"/>
              </a:xfrm>
              <a:custGeom>
                <a:avLst/>
                <a:gdLst>
                  <a:gd name="T0" fmla="*/ 0 w 21600"/>
                  <a:gd name="T1" fmla="*/ 0 h 24433"/>
                  <a:gd name="T2" fmla="*/ 0 w 21600"/>
                  <a:gd name="T3" fmla="*/ 0 h 24433"/>
                  <a:gd name="T4" fmla="*/ 0 w 21600"/>
                  <a:gd name="T5" fmla="*/ 0 h 24433"/>
                  <a:gd name="T6" fmla="*/ 0 60000 65536"/>
                  <a:gd name="T7" fmla="*/ 0 60000 65536"/>
                  <a:gd name="T8" fmla="*/ 0 60000 65536"/>
                  <a:gd name="T9" fmla="*/ 0 w 21600"/>
                  <a:gd name="T10" fmla="*/ 0 h 24433"/>
                  <a:gd name="T11" fmla="*/ 21600 w 21600"/>
                  <a:gd name="T12" fmla="*/ 24433 h 24433"/>
                </a:gdLst>
                <a:ahLst/>
                <a:cxnLst>
                  <a:cxn ang="T6">
                    <a:pos x="T0" y="T1"/>
                  </a:cxn>
                  <a:cxn ang="T7">
                    <a:pos x="T2" y="T3"/>
                  </a:cxn>
                  <a:cxn ang="T8">
                    <a:pos x="T4" y="T5"/>
                  </a:cxn>
                </a:cxnLst>
                <a:rect l="T9" t="T10" r="T11" b="T12"/>
                <a:pathLst>
                  <a:path w="21600" h="24433" fill="none" extrusionOk="0">
                    <a:moveTo>
                      <a:pt x="10953" y="-1"/>
                    </a:moveTo>
                    <a:cubicBezTo>
                      <a:pt x="17549" y="3880"/>
                      <a:pt x="21600" y="10962"/>
                      <a:pt x="21600" y="18616"/>
                    </a:cubicBezTo>
                    <a:cubicBezTo>
                      <a:pt x="21600" y="20582"/>
                      <a:pt x="21331" y="22539"/>
                      <a:pt x="20801" y="24433"/>
                    </a:cubicBezTo>
                  </a:path>
                  <a:path w="21600" h="24433" stroke="0" extrusionOk="0">
                    <a:moveTo>
                      <a:pt x="10953" y="-1"/>
                    </a:moveTo>
                    <a:cubicBezTo>
                      <a:pt x="17549" y="3880"/>
                      <a:pt x="21600" y="10962"/>
                      <a:pt x="21600" y="18616"/>
                    </a:cubicBezTo>
                    <a:cubicBezTo>
                      <a:pt x="21600" y="20582"/>
                      <a:pt x="21331" y="22539"/>
                      <a:pt x="20801" y="24433"/>
                    </a:cubicBezTo>
                    <a:lnTo>
                      <a:pt x="0" y="18616"/>
                    </a:lnTo>
                    <a:lnTo>
                      <a:pt x="10953" y="-1"/>
                    </a:lnTo>
                    <a:close/>
                  </a:path>
                </a:pathLst>
              </a:custGeom>
              <a:noFill/>
              <a:ln w="152400">
                <a:solidFill>
                  <a:srgbClr val="FF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7" name="Text Box 27"/>
              <p:cNvSpPr txBox="1">
                <a:spLocks noChangeAspect="1" noChangeArrowheads="1"/>
              </p:cNvSpPr>
              <p:nvPr/>
            </p:nvSpPr>
            <p:spPr bwMode="auto">
              <a:xfrm>
                <a:off x="4923" y="2272"/>
                <a:ext cx="52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en-US" altLang="en-US" sz="1000" b="1" dirty="0"/>
                  <a:t>pPBS-Ckine-005</a:t>
                </a:r>
              </a:p>
            </p:txBody>
          </p:sp>
          <p:sp>
            <p:nvSpPr>
              <p:cNvPr id="16398" name="Arc 28"/>
              <p:cNvSpPr>
                <a:spLocks noChangeAspect="1"/>
              </p:cNvSpPr>
              <p:nvPr/>
            </p:nvSpPr>
            <p:spPr bwMode="auto">
              <a:xfrm rot="21273472" flipH="1">
                <a:off x="4896" y="2073"/>
                <a:ext cx="289" cy="327"/>
              </a:xfrm>
              <a:custGeom>
                <a:avLst/>
                <a:gdLst>
                  <a:gd name="T0" fmla="*/ 0 w 21600"/>
                  <a:gd name="T1" fmla="*/ 0 h 24433"/>
                  <a:gd name="T2" fmla="*/ 0 w 21600"/>
                  <a:gd name="T3" fmla="*/ 0 h 24433"/>
                  <a:gd name="T4" fmla="*/ 0 w 21600"/>
                  <a:gd name="T5" fmla="*/ 0 h 24433"/>
                  <a:gd name="T6" fmla="*/ 0 60000 65536"/>
                  <a:gd name="T7" fmla="*/ 0 60000 65536"/>
                  <a:gd name="T8" fmla="*/ 0 60000 65536"/>
                  <a:gd name="T9" fmla="*/ 0 w 21600"/>
                  <a:gd name="T10" fmla="*/ 0 h 24433"/>
                  <a:gd name="T11" fmla="*/ 21600 w 21600"/>
                  <a:gd name="T12" fmla="*/ 24433 h 24433"/>
                </a:gdLst>
                <a:ahLst/>
                <a:cxnLst>
                  <a:cxn ang="T6">
                    <a:pos x="T0" y="T1"/>
                  </a:cxn>
                  <a:cxn ang="T7">
                    <a:pos x="T2" y="T3"/>
                  </a:cxn>
                  <a:cxn ang="T8">
                    <a:pos x="T4" y="T5"/>
                  </a:cxn>
                </a:cxnLst>
                <a:rect l="T9" t="T10" r="T11" b="T12"/>
                <a:pathLst>
                  <a:path w="21600" h="24433" fill="none" extrusionOk="0">
                    <a:moveTo>
                      <a:pt x="10953" y="-1"/>
                    </a:moveTo>
                    <a:cubicBezTo>
                      <a:pt x="17549" y="3880"/>
                      <a:pt x="21600" y="10962"/>
                      <a:pt x="21600" y="18616"/>
                    </a:cubicBezTo>
                    <a:cubicBezTo>
                      <a:pt x="21600" y="20582"/>
                      <a:pt x="21331" y="22539"/>
                      <a:pt x="20801" y="24433"/>
                    </a:cubicBezTo>
                  </a:path>
                  <a:path w="21600" h="24433" stroke="0" extrusionOk="0">
                    <a:moveTo>
                      <a:pt x="10953" y="-1"/>
                    </a:moveTo>
                    <a:cubicBezTo>
                      <a:pt x="17549" y="3880"/>
                      <a:pt x="21600" y="10962"/>
                      <a:pt x="21600" y="18616"/>
                    </a:cubicBezTo>
                    <a:cubicBezTo>
                      <a:pt x="21600" y="20582"/>
                      <a:pt x="21331" y="22539"/>
                      <a:pt x="20801" y="24433"/>
                    </a:cubicBezTo>
                    <a:lnTo>
                      <a:pt x="0" y="18616"/>
                    </a:lnTo>
                    <a:lnTo>
                      <a:pt x="10953" y="-1"/>
                    </a:lnTo>
                    <a:close/>
                  </a:path>
                </a:pathLst>
              </a:custGeom>
              <a:noFill/>
              <a:ln w="152400">
                <a:solidFill>
                  <a:srgbClr val="FF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9" name="Arc 29"/>
              <p:cNvSpPr>
                <a:spLocks noChangeAspect="1"/>
              </p:cNvSpPr>
              <p:nvPr/>
            </p:nvSpPr>
            <p:spPr bwMode="auto">
              <a:xfrm rot="-8445233">
                <a:off x="4991" y="2237"/>
                <a:ext cx="123" cy="290"/>
              </a:xfrm>
              <a:custGeom>
                <a:avLst/>
                <a:gdLst>
                  <a:gd name="T0" fmla="*/ 0 w 9188"/>
                  <a:gd name="T1" fmla="*/ 0 h 21600"/>
                  <a:gd name="T2" fmla="*/ 0 w 9188"/>
                  <a:gd name="T3" fmla="*/ 0 h 21600"/>
                  <a:gd name="T4" fmla="*/ 0 w 9188"/>
                  <a:gd name="T5" fmla="*/ 0 h 21600"/>
                  <a:gd name="T6" fmla="*/ 0 60000 65536"/>
                  <a:gd name="T7" fmla="*/ 0 60000 65536"/>
                  <a:gd name="T8" fmla="*/ 0 60000 65536"/>
                  <a:gd name="T9" fmla="*/ 0 w 9188"/>
                  <a:gd name="T10" fmla="*/ 0 h 21600"/>
                  <a:gd name="T11" fmla="*/ 9188 w 9188"/>
                  <a:gd name="T12" fmla="*/ 21600 h 21600"/>
                </a:gdLst>
                <a:ahLst/>
                <a:cxnLst>
                  <a:cxn ang="T6">
                    <a:pos x="T0" y="T1"/>
                  </a:cxn>
                  <a:cxn ang="T7">
                    <a:pos x="T2" y="T3"/>
                  </a:cxn>
                  <a:cxn ang="T8">
                    <a:pos x="T4" y="T5"/>
                  </a:cxn>
                </a:cxnLst>
                <a:rect l="T9" t="T10" r="T11" b="T12"/>
                <a:pathLst>
                  <a:path w="9188" h="21600" fill="none" extrusionOk="0">
                    <a:moveTo>
                      <a:pt x="-1" y="0"/>
                    </a:moveTo>
                    <a:cubicBezTo>
                      <a:pt x="3176" y="0"/>
                      <a:pt x="6313" y="700"/>
                      <a:pt x="9188" y="2051"/>
                    </a:cubicBezTo>
                  </a:path>
                  <a:path w="9188" h="21600" stroke="0" extrusionOk="0">
                    <a:moveTo>
                      <a:pt x="-1" y="0"/>
                    </a:moveTo>
                    <a:cubicBezTo>
                      <a:pt x="3176" y="0"/>
                      <a:pt x="6313" y="700"/>
                      <a:pt x="9188" y="2051"/>
                    </a:cubicBezTo>
                    <a:lnTo>
                      <a:pt x="0" y="21600"/>
                    </a:lnTo>
                    <a:lnTo>
                      <a:pt x="-1" y="0"/>
                    </a:lnTo>
                    <a:close/>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6392" name="Text Box 30"/>
            <p:cNvSpPr txBox="1">
              <a:spLocks noChangeAspect="1" noChangeArrowheads="1"/>
            </p:cNvSpPr>
            <p:nvPr/>
          </p:nvSpPr>
          <p:spPr bwMode="auto">
            <a:xfrm rot="4408841">
              <a:off x="5144" y="3451"/>
              <a:ext cx="2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000"/>
                <a:t>p35</a:t>
              </a:r>
            </a:p>
          </p:txBody>
        </p:sp>
        <p:sp>
          <p:nvSpPr>
            <p:cNvPr id="16393" name="Text Box 31"/>
            <p:cNvSpPr txBox="1">
              <a:spLocks noChangeAspect="1" noChangeArrowheads="1"/>
            </p:cNvSpPr>
            <p:nvPr/>
          </p:nvSpPr>
          <p:spPr bwMode="auto">
            <a:xfrm rot="-4221417">
              <a:off x="4304" y="3470"/>
              <a:ext cx="24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000"/>
                <a:t>p40</a:t>
              </a:r>
            </a:p>
          </p:txBody>
        </p:sp>
      </p:grpSp>
      <p:sp>
        <p:nvSpPr>
          <p:cNvPr id="16389" name="Rectangle 54"/>
          <p:cNvSpPr>
            <a:spLocks noGrp="1" noChangeArrowheads="1"/>
          </p:cNvSpPr>
          <p:nvPr>
            <p:ph type="title" idx="4294967295"/>
          </p:nvPr>
        </p:nvSpPr>
        <p:spPr bwMode="auto">
          <a:xfrm>
            <a:off x="0" y="600075"/>
            <a:ext cx="9144000" cy="1335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b="1" dirty="0" smtClean="0">
                <a:ea typeface="ＭＳ Ｐゴシック" pitchFamily="34" charset="-128"/>
              </a:rPr>
              <a:t>GENEVAX® IL-12</a:t>
            </a:r>
          </a:p>
        </p:txBody>
      </p:sp>
      <p:sp>
        <p:nvSpPr>
          <p:cNvPr id="16390" name="Rectangle 37"/>
          <p:cNvSpPr>
            <a:spLocks noChangeArrowheads="1"/>
          </p:cNvSpPr>
          <p:nvPr/>
        </p:nvSpPr>
        <p:spPr bwMode="auto">
          <a:xfrm>
            <a:off x="8686800" y="6542088"/>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D47A7C6-D882-4081-940E-D6483F666AC0}" type="slidenum">
              <a:rPr lang="en-US" altLang="en-US"/>
              <a:pPr eaLnBrk="1" hangingPunct="1"/>
              <a:t>28</a:t>
            </a:fld>
            <a:endParaRPr lang="en-US" altLang="en-US"/>
          </a:p>
        </p:txBody>
      </p:sp>
    </p:spTree>
    <p:extLst>
      <p:ext uri="{BB962C8B-B14F-4D97-AF65-F5344CB8AC3E}">
        <p14:creationId xmlns:p14="http://schemas.microsoft.com/office/powerpoint/2010/main" val="1276298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4134"/>
            <a:ext cx="7849597" cy="685800"/>
          </a:xfrm>
        </p:spPr>
        <p:txBody>
          <a:bodyPr/>
          <a:lstStyle/>
          <a:p>
            <a:r>
              <a:rPr lang="en-US" sz="3600" b="1" dirty="0" smtClean="0">
                <a:latin typeface="Arial" panose="020B0604020202020204" pitchFamily="34" charset="0"/>
                <a:cs typeface="Arial" panose="020B0604020202020204" pitchFamily="34" charset="0"/>
              </a:rPr>
              <a:t>LTA1/CTA1 Mechanism </a:t>
            </a:r>
            <a:r>
              <a:rPr lang="en-US" sz="3600" dirty="0" smtClean="0">
                <a:latin typeface="Arial" panose="020B0604020202020204" pitchFamily="34" charset="0"/>
                <a:cs typeface="Arial" panose="020B0604020202020204" pitchFamily="34" charset="0"/>
              </a:rPr>
              <a:t>of </a:t>
            </a:r>
            <a:r>
              <a:rPr lang="en-US" sz="3600" b="1" dirty="0" smtClean="0">
                <a:latin typeface="Arial" panose="020B0604020202020204" pitchFamily="34" charset="0"/>
                <a:cs typeface="Arial" panose="020B0604020202020204" pitchFamily="34" charset="0"/>
              </a:rPr>
              <a:t>Action</a:t>
            </a:r>
            <a:endParaRPr lang="en-US" sz="3600" b="1" dirty="0">
              <a:latin typeface="Arial" panose="020B0604020202020204" pitchFamily="34" charset="0"/>
              <a:cs typeface="Arial" panose="020B0604020202020204" pitchFamily="34" charset="0"/>
            </a:endParaRPr>
          </a:p>
        </p:txBody>
      </p:sp>
      <p:sp>
        <p:nvSpPr>
          <p:cNvPr id="10" name="Arc 9"/>
          <p:cNvSpPr/>
          <p:nvPr/>
        </p:nvSpPr>
        <p:spPr>
          <a:xfrm>
            <a:off x="304800" y="4343400"/>
            <a:ext cx="1524000" cy="2286000"/>
          </a:xfrm>
          <a:prstGeom prst="arc">
            <a:avLst>
              <a:gd name="adj1" fmla="val 15891820"/>
              <a:gd name="adj2" fmla="val 2471954"/>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dirty="0" smtClean="0"/>
              <a:t>ER</a:t>
            </a:r>
            <a:endParaRPr lang="en-US" sz="2400" b="1" dirty="0"/>
          </a:p>
        </p:txBody>
      </p:sp>
      <p:pic>
        <p:nvPicPr>
          <p:cNvPr id="30" name="Picture 29"/>
          <p:cNvPicPr>
            <a:picLocks noChangeAspect="1"/>
          </p:cNvPicPr>
          <p:nvPr/>
        </p:nvPicPr>
        <p:blipFill>
          <a:blip r:embed="rId2"/>
          <a:stretch>
            <a:fillRect/>
          </a:stretch>
        </p:blipFill>
        <p:spPr>
          <a:xfrm>
            <a:off x="838200" y="1524000"/>
            <a:ext cx="7984866" cy="4254752"/>
          </a:xfrm>
          <a:prstGeom prst="rect">
            <a:avLst/>
          </a:prstGeom>
        </p:spPr>
      </p:pic>
    </p:spTree>
    <p:extLst>
      <p:ext uri="{BB962C8B-B14F-4D97-AF65-F5344CB8AC3E}">
        <p14:creationId xmlns:p14="http://schemas.microsoft.com/office/powerpoint/2010/main" val="398160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465BC1-7F35-4A6E-8A4D-0DA2B08D1436}" type="slidenum">
              <a:rPr lang="en-US" altLang="en-US" smtClean="0"/>
              <a:pPr>
                <a:defRPr/>
              </a:pPr>
              <a:t>3</a:t>
            </a:fld>
            <a:endParaRPr lang="en-US" altLang="en-US"/>
          </a:p>
        </p:txBody>
      </p:sp>
      <p:sp>
        <p:nvSpPr>
          <p:cNvPr id="5" name="Rectangle 2"/>
          <p:cNvSpPr txBox="1">
            <a:spLocks noChangeArrowheads="1"/>
          </p:cNvSpPr>
          <p:nvPr/>
        </p:nvSpPr>
        <p:spPr bwMode="auto">
          <a:xfrm>
            <a:off x="224632" y="762000"/>
            <a:ext cx="8686799" cy="8191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t>Technology to tailor the vaccine response to the target</a:t>
            </a:r>
          </a:p>
        </p:txBody>
      </p:sp>
      <p:pic>
        <p:nvPicPr>
          <p:cNvPr id="27" name="Picture 26"/>
          <p:cNvPicPr>
            <a:picLocks noChangeAspect="1"/>
          </p:cNvPicPr>
          <p:nvPr/>
        </p:nvPicPr>
        <p:blipFill rotWithShape="1">
          <a:blip r:embed="rId2"/>
          <a:srcRect b="22586"/>
          <a:stretch/>
        </p:blipFill>
        <p:spPr>
          <a:xfrm>
            <a:off x="685800" y="2311894"/>
            <a:ext cx="3185757" cy="1593220"/>
          </a:xfrm>
          <a:prstGeom prst="rect">
            <a:avLst/>
          </a:prstGeom>
        </p:spPr>
      </p:pic>
      <p:pic>
        <p:nvPicPr>
          <p:cNvPr id="28" name="Picture 3" descr="Virus"/>
          <p:cNvPicPr>
            <a:picLocks noChangeAspect="1" noChangeArrowheads="1"/>
          </p:cNvPicPr>
          <p:nvPr/>
        </p:nvPicPr>
        <p:blipFill>
          <a:blip r:embed="rId3" cstate="print">
            <a:clrChange>
              <a:clrFrom>
                <a:srgbClr val="FFEEE3"/>
              </a:clrFrom>
              <a:clrTo>
                <a:srgbClr val="FFEEE3">
                  <a:alpha val="0"/>
                </a:srgbClr>
              </a:clrTo>
            </a:clrChange>
            <a:extLst>
              <a:ext uri="{28A0092B-C50C-407E-A947-70E740481C1C}">
                <a14:useLocalDpi xmlns:a14="http://schemas.microsoft.com/office/drawing/2010/main" val="0"/>
              </a:ext>
            </a:extLst>
          </a:blip>
          <a:srcRect/>
          <a:stretch>
            <a:fillRect/>
          </a:stretch>
        </p:blipFill>
        <p:spPr bwMode="auto">
          <a:xfrm>
            <a:off x="5188761" y="2311894"/>
            <a:ext cx="3048000" cy="16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4"/>
          <a:stretch>
            <a:fillRect/>
          </a:stretch>
        </p:blipFill>
        <p:spPr>
          <a:xfrm>
            <a:off x="3096491" y="4181087"/>
            <a:ext cx="2064561" cy="2226740"/>
          </a:xfrm>
          <a:prstGeom prst="rect">
            <a:avLst/>
          </a:prstGeom>
        </p:spPr>
      </p:pic>
    </p:spTree>
    <p:extLst>
      <p:ext uri="{BB962C8B-B14F-4D97-AF65-F5344CB8AC3E}">
        <p14:creationId xmlns:p14="http://schemas.microsoft.com/office/powerpoint/2010/main" val="4143106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8891CA72-10B0-4263-B820-BD243078B910}" type="slidenum">
              <a:rPr lang="en-US" altLang="en-US" smtClean="0">
                <a:solidFill>
                  <a:srgbClr val="BCBCBC"/>
                </a:solidFill>
                <a:latin typeface="Arial" pitchFamily="34" charset="0"/>
              </a:rPr>
              <a:pPr eaLnBrk="1" hangingPunct="1"/>
              <a:t>30</a:t>
            </a:fld>
            <a:endParaRPr lang="en-US" altLang="en-US" smtClean="0">
              <a:solidFill>
                <a:srgbClr val="BCBCBC"/>
              </a:solidFill>
              <a:latin typeface="Arial" pitchFamily="34" charset="0"/>
            </a:endParaRPr>
          </a:p>
        </p:txBody>
      </p:sp>
      <p:sp>
        <p:nvSpPr>
          <p:cNvPr id="5" name="Title 1"/>
          <p:cNvSpPr txBox="1">
            <a:spLocks/>
          </p:cNvSpPr>
          <p:nvPr/>
        </p:nvSpPr>
        <p:spPr>
          <a:xfrm>
            <a:off x="381000" y="685800"/>
            <a:ext cx="8458200" cy="685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err="1" smtClean="0"/>
              <a:t>Profectus</a:t>
            </a:r>
            <a:r>
              <a:rPr lang="en-US" sz="4000" b="1" dirty="0" smtClean="0"/>
              <a:t> CTA1 Genetic Adjuvant</a:t>
            </a:r>
            <a:endParaRPr lang="en-US" sz="4000" b="1" dirty="0"/>
          </a:p>
        </p:txBody>
      </p:sp>
      <p:pic>
        <p:nvPicPr>
          <p:cNvPr id="3" name="Picture 2"/>
          <p:cNvPicPr>
            <a:picLocks noChangeAspect="1"/>
          </p:cNvPicPr>
          <p:nvPr/>
        </p:nvPicPr>
        <p:blipFill>
          <a:blip r:embed="rId2"/>
          <a:stretch>
            <a:fillRect/>
          </a:stretch>
        </p:blipFill>
        <p:spPr>
          <a:xfrm>
            <a:off x="762000" y="2029252"/>
            <a:ext cx="7486537" cy="3749365"/>
          </a:xfrm>
          <a:prstGeom prst="rect">
            <a:avLst/>
          </a:prstGeom>
        </p:spPr>
      </p:pic>
    </p:spTree>
    <p:extLst>
      <p:ext uri="{BB962C8B-B14F-4D97-AF65-F5344CB8AC3E}">
        <p14:creationId xmlns:p14="http://schemas.microsoft.com/office/powerpoint/2010/main" val="3269548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465BC1-7F35-4A6E-8A4D-0DA2B08D1436}" type="slidenum">
              <a:rPr lang="en-US" altLang="en-US" smtClean="0"/>
              <a:pPr>
                <a:defRPr/>
              </a:pPr>
              <a:t>31</a:t>
            </a:fld>
            <a:endParaRPr lang="en-US" altLang="en-US"/>
          </a:p>
        </p:txBody>
      </p:sp>
      <p:pic>
        <p:nvPicPr>
          <p:cNvPr id="3" name="Picture 2"/>
          <p:cNvPicPr>
            <a:picLocks noChangeAspect="1"/>
          </p:cNvPicPr>
          <p:nvPr/>
        </p:nvPicPr>
        <p:blipFill>
          <a:blip r:embed="rId2"/>
          <a:stretch>
            <a:fillRect/>
          </a:stretch>
        </p:blipFill>
        <p:spPr>
          <a:xfrm>
            <a:off x="2375851" y="2209800"/>
            <a:ext cx="4239897" cy="4058557"/>
          </a:xfrm>
          <a:prstGeom prst="rect">
            <a:avLst/>
          </a:prstGeom>
        </p:spPr>
      </p:pic>
      <p:sp>
        <p:nvSpPr>
          <p:cNvPr id="4" name="Title 1"/>
          <p:cNvSpPr txBox="1">
            <a:spLocks/>
          </p:cNvSpPr>
          <p:nvPr/>
        </p:nvSpPr>
        <p:spPr>
          <a:xfrm>
            <a:off x="533400" y="685800"/>
            <a:ext cx="7924800" cy="685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Additive adjuvant effects between IL-12 &amp; LTA1</a:t>
            </a:r>
            <a:endParaRPr lang="en-US" sz="4000" b="1" dirty="0"/>
          </a:p>
        </p:txBody>
      </p:sp>
    </p:spTree>
    <p:extLst>
      <p:ext uri="{BB962C8B-B14F-4D97-AF65-F5344CB8AC3E}">
        <p14:creationId xmlns:p14="http://schemas.microsoft.com/office/powerpoint/2010/main" val="3414533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465BC1-7F35-4A6E-8A4D-0DA2B08D1436}" type="slidenum">
              <a:rPr lang="en-US" altLang="en-US" smtClean="0"/>
              <a:pPr>
                <a:defRPr/>
              </a:pPr>
              <a:t>32</a:t>
            </a:fld>
            <a:endParaRPr lang="en-US" altLang="en-US"/>
          </a:p>
        </p:txBody>
      </p:sp>
      <p:pic>
        <p:nvPicPr>
          <p:cNvPr id="4" name="Picture 3"/>
          <p:cNvPicPr>
            <a:picLocks noChangeAspect="1"/>
          </p:cNvPicPr>
          <p:nvPr/>
        </p:nvPicPr>
        <p:blipFill>
          <a:blip r:embed="rId2"/>
          <a:stretch>
            <a:fillRect/>
          </a:stretch>
        </p:blipFill>
        <p:spPr>
          <a:xfrm>
            <a:off x="304800" y="1828800"/>
            <a:ext cx="7960476" cy="2747745"/>
          </a:xfrm>
          <a:prstGeom prst="rect">
            <a:avLst/>
          </a:prstGeom>
        </p:spPr>
      </p:pic>
    </p:spTree>
    <p:extLst>
      <p:ext uri="{BB962C8B-B14F-4D97-AF65-F5344CB8AC3E}">
        <p14:creationId xmlns:p14="http://schemas.microsoft.com/office/powerpoint/2010/main" val="514742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465BC1-7F35-4A6E-8A4D-0DA2B08D1436}" type="slidenum">
              <a:rPr lang="en-US" altLang="en-US" smtClean="0"/>
              <a:pPr>
                <a:defRPr/>
              </a:pPr>
              <a:t>33</a:t>
            </a:fld>
            <a:endParaRPr lang="en-US" altLang="en-US"/>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602" y="2209428"/>
            <a:ext cx="2942398" cy="266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02586"/>
            <a:ext cx="2971800" cy="277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228600" y="685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ea typeface="ＭＳ Ｐゴシック" pitchFamily="34" charset="-128"/>
              </a:rPr>
              <a:t>Inclusion of IL-12 in the prime yields 76% efficacy</a:t>
            </a:r>
          </a:p>
        </p:txBody>
      </p:sp>
      <p:sp>
        <p:nvSpPr>
          <p:cNvPr id="3" name="TextBox 2"/>
          <p:cNvSpPr txBox="1"/>
          <p:nvPr/>
        </p:nvSpPr>
        <p:spPr>
          <a:xfrm>
            <a:off x="533400" y="5334000"/>
            <a:ext cx="8153401"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 The addition of 51 historical controls of naïve macaques that received the same SIVmac251 challenge virus stock, at the same dose, administered by the same technical staff in the same animal facility within 1 year of the start of the challenge phase of this study</a:t>
            </a:r>
            <a:endParaRPr lang="en-US" sz="1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534400" y="2373868"/>
            <a:ext cx="300082" cy="369332"/>
          </a:xfrm>
          <a:prstGeom prst="rect">
            <a:avLst/>
          </a:prstGeom>
          <a:noFill/>
        </p:spPr>
        <p:txBody>
          <a:bodyPr wrap="none" rtlCol="0">
            <a:spAutoFit/>
          </a:bodyPr>
          <a:lstStyle/>
          <a:p>
            <a:r>
              <a:rPr lang="en-US" dirty="0" smtClean="0"/>
              <a:t>*</a:t>
            </a:r>
            <a:endParaRPr lang="en-US"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734" y="2116411"/>
            <a:ext cx="2928866" cy="2725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162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A852525-F0C0-4033-905C-114749245E48}" type="slidenum">
              <a:rPr lang="en-US" smtClean="0"/>
              <a:pPr>
                <a:defRPr/>
              </a:pPr>
              <a:t>34</a:t>
            </a:fld>
            <a:endParaRPr lang="en-US" dirty="0">
              <a:solidFill>
                <a:srgbClr val="FFFFFF">
                  <a:shade val="50000"/>
                </a:srgbClr>
              </a:solidFill>
            </a:endParaRPr>
          </a:p>
        </p:txBody>
      </p:sp>
      <p:sp>
        <p:nvSpPr>
          <p:cNvPr id="24579" name="Title 1"/>
          <p:cNvSpPr>
            <a:spLocks noGrp="1"/>
          </p:cNvSpPr>
          <p:nvPr>
            <p:ph type="title" idx="4294967295"/>
          </p:nvPr>
        </p:nvSpPr>
        <p:spPr bwMode="auto">
          <a:xfrm>
            <a:off x="381000" y="60642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smtClean="0">
                <a:ea typeface="ＭＳ Ｐゴシック" pitchFamily="34" charset="-128"/>
              </a:rPr>
              <a:t>LTA1 and IL-12 combination enhances T cell responses</a:t>
            </a:r>
          </a:p>
        </p:txBody>
      </p:sp>
      <p:pic>
        <p:nvPicPr>
          <p:cNvPr id="245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35098"/>
            <a:ext cx="5495925" cy="453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4703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609600"/>
            <a:ext cx="8229600" cy="1143000"/>
          </a:xfrm>
          <a:prstGeom prst="rect">
            <a:avLst/>
          </a:prstGeom>
        </p:spPr>
        <p:txBody>
          <a:bodyPr>
            <a:normAutofit fontScale="90000"/>
          </a:bodyPr>
          <a:lstStyle/>
          <a:p>
            <a:pPr fontAlgn="auto">
              <a:spcAft>
                <a:spcPts val="0"/>
              </a:spcAft>
              <a:defRPr/>
            </a:pPr>
            <a:r>
              <a:rPr lang="en-US" b="1" dirty="0" smtClean="0"/>
              <a:t>Inclusion of IL-12 during DNA prime enhances ADCC</a:t>
            </a:r>
            <a:endParaRPr lang="en-US" b="1" dirty="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20446"/>
            <a:ext cx="4572000" cy="463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607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idx="4294967295"/>
          </p:nvPr>
        </p:nvSpPr>
        <p:spPr bwMode="auto">
          <a:xfrm>
            <a:off x="263525" y="608013"/>
            <a:ext cx="8229600"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ea typeface="ＭＳ Ｐゴシック" pitchFamily="34" charset="-128"/>
              </a:rPr>
              <a:t>But…you need immune balance</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5638800" cy="441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7F817E5-2225-4A9B-B823-D4CE5B1E8FC7}" type="slidenum">
              <a:rPr lang="en-US" smtClean="0"/>
              <a:pPr>
                <a:defRPr/>
              </a:pPr>
              <a:t>37</a:t>
            </a:fld>
            <a:endParaRPr lang="en-US" dirty="0">
              <a:solidFill>
                <a:srgbClr val="FFFFFF">
                  <a:shade val="50000"/>
                </a:srgbClr>
              </a:solidFill>
            </a:endParaRPr>
          </a:p>
        </p:txBody>
      </p:sp>
      <p:sp>
        <p:nvSpPr>
          <p:cNvPr id="13315" name="Title 5"/>
          <p:cNvSpPr>
            <a:spLocks noGrp="1"/>
          </p:cNvSpPr>
          <p:nvPr>
            <p:ph type="ctrTitle" idx="4294967295"/>
          </p:nvPr>
        </p:nvSpPr>
        <p:spPr bwMode="auto">
          <a:xfrm>
            <a:off x="609600" y="1219200"/>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ea typeface="ＭＳ Ｐゴシック" pitchFamily="34" charset="-128"/>
              </a:rPr>
              <a:t>Does the FLSC induce protection?</a:t>
            </a:r>
          </a:p>
        </p:txBody>
      </p:sp>
      <p:sp>
        <p:nvSpPr>
          <p:cNvPr id="13316" name="Subtitle 6"/>
          <p:cNvSpPr>
            <a:spLocks noGrp="1"/>
          </p:cNvSpPr>
          <p:nvPr>
            <p:ph type="subTitle" idx="4294967295"/>
          </p:nvPr>
        </p:nvSpPr>
        <p:spPr bwMode="auto">
          <a:xfrm>
            <a:off x="685800" y="3276600"/>
            <a:ext cx="80010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itchFamily="34" charset="0"/>
              <a:buNone/>
            </a:pPr>
            <a:r>
              <a:rPr lang="en-US" altLang="en-US" dirty="0" smtClean="0">
                <a:ea typeface="ＭＳ Ｐゴシック" pitchFamily="34" charset="-128"/>
              </a:rPr>
              <a:t>Yes, if you induce a CD4i response above a threshold, ADCC, and without</a:t>
            </a:r>
            <a:r>
              <a:rPr lang="en-US" altLang="en-US" dirty="0" smtClean="0">
                <a:solidFill>
                  <a:srgbClr val="FF0000"/>
                </a:solidFill>
                <a:ea typeface="ＭＳ Ｐゴシック" pitchFamily="34" charset="-128"/>
              </a:rPr>
              <a:t> </a:t>
            </a:r>
            <a:r>
              <a:rPr lang="en-US" altLang="en-US" dirty="0" smtClean="0">
                <a:ea typeface="ＭＳ Ｐゴシック" pitchFamily="34" charset="-128"/>
              </a:rPr>
              <a:t>an overabundance of T cells.</a:t>
            </a:r>
          </a:p>
          <a:p>
            <a:pPr marL="0" indent="0" algn="ctr">
              <a:buFont typeface="Arial" pitchFamily="34" charset="0"/>
              <a:buNone/>
            </a:pPr>
            <a:r>
              <a:rPr lang="en-US" altLang="en-US" dirty="0" smtClean="0">
                <a:ea typeface="ＭＳ Ｐゴシック" pitchFamily="34" charset="-128"/>
              </a:rPr>
              <a:t>(immune balance)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110A49C-2B63-4EC1-8EC9-C6952E701973}" type="slidenum">
              <a:rPr lang="en-US" altLang="en-US" smtClean="0"/>
              <a:pPr>
                <a:defRPr/>
              </a:pPr>
              <a:t>38</a:t>
            </a:fld>
            <a:endParaRPr lang="en-US" altLang="en-US"/>
          </a:p>
        </p:txBody>
      </p:sp>
      <p:pic>
        <p:nvPicPr>
          <p:cNvPr id="4" name="Picture 3"/>
          <p:cNvPicPr>
            <a:picLocks noChangeAspect="1"/>
          </p:cNvPicPr>
          <p:nvPr/>
        </p:nvPicPr>
        <p:blipFill>
          <a:blip r:embed="rId2"/>
          <a:stretch>
            <a:fillRect/>
          </a:stretch>
        </p:blipFill>
        <p:spPr>
          <a:xfrm>
            <a:off x="381000" y="2133600"/>
            <a:ext cx="8255935" cy="2819400"/>
          </a:xfrm>
          <a:prstGeom prst="rect">
            <a:avLst/>
          </a:prstGeom>
        </p:spPr>
      </p:pic>
    </p:spTree>
    <p:extLst>
      <p:ext uri="{BB962C8B-B14F-4D97-AF65-F5344CB8AC3E}">
        <p14:creationId xmlns:p14="http://schemas.microsoft.com/office/powerpoint/2010/main" val="3731862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95C7370-8F92-404E-BBD8-96CE4140D9F4}" type="slidenum">
              <a:rPr lang="en-US" smtClean="0"/>
              <a:pPr>
                <a:defRPr/>
              </a:pPr>
              <a:t>39</a:t>
            </a:fld>
            <a:endParaRPr lang="en-US" dirty="0">
              <a:solidFill>
                <a:srgbClr val="FFFFFF">
                  <a:shade val="50000"/>
                </a:srgbClr>
              </a:solidFill>
            </a:endParaRPr>
          </a:p>
        </p:txBody>
      </p:sp>
      <p:sp>
        <p:nvSpPr>
          <p:cNvPr id="26627" name="Title 3"/>
          <p:cNvSpPr>
            <a:spLocks noGrp="1"/>
          </p:cNvSpPr>
          <p:nvPr>
            <p:ph type="ctrTitle" idx="4294967295"/>
          </p:nvPr>
        </p:nvSpPr>
        <p:spPr bwMode="auto">
          <a:xfrm>
            <a:off x="685800" y="685800"/>
            <a:ext cx="77724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ea typeface="ＭＳ Ｐゴシック" pitchFamily="34" charset="-128"/>
              </a:rPr>
              <a:t>Our goal…..</a:t>
            </a:r>
          </a:p>
        </p:txBody>
      </p:sp>
      <p:sp>
        <p:nvSpPr>
          <p:cNvPr id="26628" name="Subtitle 4"/>
          <p:cNvSpPr>
            <a:spLocks noGrp="1"/>
          </p:cNvSpPr>
          <p:nvPr>
            <p:ph type="subTitle" idx="4294967295"/>
          </p:nvPr>
        </p:nvSpPr>
        <p:spPr bwMode="auto">
          <a:xfrm>
            <a:off x="533400" y="2438400"/>
            <a:ext cx="8153400"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a:buFont typeface="Arial" pitchFamily="34" charset="0"/>
              <a:buNone/>
            </a:pPr>
            <a:r>
              <a:rPr lang="en-US" altLang="en-US" smtClean="0">
                <a:ea typeface="ＭＳ Ｐゴシック" pitchFamily="34" charset="-128"/>
              </a:rPr>
              <a:t>Improve </a:t>
            </a:r>
            <a:r>
              <a:rPr lang="en-US" altLang="en-US" u="sng" smtClean="0">
                <a:ea typeface="ＭＳ Ｐゴシック" pitchFamily="34" charset="-128"/>
              </a:rPr>
              <a:t>potency</a:t>
            </a:r>
            <a:r>
              <a:rPr lang="en-US" altLang="en-US" smtClean="0">
                <a:ea typeface="ＭＳ Ｐゴシック" pitchFamily="34" charset="-128"/>
              </a:rPr>
              <a:t> &amp; </a:t>
            </a:r>
            <a:r>
              <a:rPr lang="en-US" altLang="en-US" u="sng" smtClean="0">
                <a:ea typeface="ＭＳ Ｐゴシック" pitchFamily="34" charset="-128"/>
              </a:rPr>
              <a:t>durability</a:t>
            </a:r>
            <a:r>
              <a:rPr lang="en-US" altLang="en-US" smtClean="0">
                <a:ea typeface="ＭＳ Ｐゴシック" pitchFamily="34" charset="-128"/>
              </a:rPr>
              <a:t> of Fc-mediated protection with the right </a:t>
            </a:r>
            <a:r>
              <a:rPr lang="en-US" altLang="en-US" u="sng" smtClean="0">
                <a:ea typeface="ＭＳ Ｐゴシック" pitchFamily="34" charset="-128"/>
              </a:rPr>
              <a:t>balance</a:t>
            </a:r>
            <a:r>
              <a:rPr lang="en-US" altLang="en-US" smtClean="0">
                <a:ea typeface="ＭＳ Ｐゴシック" pitchFamily="34" charset="-128"/>
              </a:rPr>
              <a:t> of supportive CD4+ T cells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69"/>
          <p:cNvSpPr txBox="1">
            <a:spLocks noChangeArrowheads="1"/>
          </p:cNvSpPr>
          <p:nvPr/>
        </p:nvSpPr>
        <p:spPr bwMode="auto">
          <a:xfrm>
            <a:off x="325438" y="64611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b="1" dirty="0">
                <a:ea typeface="ＭＳ Ｐゴシック" pitchFamily="34" charset="-128"/>
                <a:cs typeface="Calibri" pitchFamily="34" charset="0"/>
              </a:rPr>
              <a:t>The FLSC Subunit Mimics an Early Conformational Change in the HIV-1 </a:t>
            </a:r>
            <a:r>
              <a:rPr lang="en-US" altLang="en-US" sz="2800" b="1" dirty="0" err="1">
                <a:ea typeface="ＭＳ Ｐゴシック" pitchFamily="34" charset="-128"/>
                <a:cs typeface="Calibri" pitchFamily="34" charset="0"/>
              </a:rPr>
              <a:t>Env</a:t>
            </a:r>
            <a:r>
              <a:rPr lang="en-US" altLang="en-US" sz="2800" b="1" dirty="0">
                <a:ea typeface="ＭＳ Ｐゴシック" pitchFamily="34" charset="-128"/>
                <a:cs typeface="Calibri" pitchFamily="34" charset="0"/>
              </a:rPr>
              <a:t> </a:t>
            </a:r>
            <a:r>
              <a:rPr lang="en-US" altLang="en-US" sz="2800" b="1" dirty="0" err="1">
                <a:ea typeface="ＭＳ Ｐゴシック" pitchFamily="34" charset="-128"/>
                <a:cs typeface="Calibri" pitchFamily="34" charset="0"/>
              </a:rPr>
              <a:t>Trimer</a:t>
            </a:r>
            <a:r>
              <a:rPr lang="en-US" altLang="en-US" sz="2800" b="1" dirty="0">
                <a:ea typeface="ＭＳ Ｐゴシック" pitchFamily="34" charset="-128"/>
                <a:cs typeface="Calibri" pitchFamily="34" charset="0"/>
              </a:rPr>
              <a:t> </a:t>
            </a:r>
            <a:r>
              <a:rPr lang="en-US" altLang="en-US" sz="2800" b="1" dirty="0" smtClean="0">
                <a:ea typeface="ＭＳ Ｐゴシック" pitchFamily="34" charset="-128"/>
                <a:cs typeface="Calibri" pitchFamily="34" charset="0"/>
              </a:rPr>
              <a:t>Induced During </a:t>
            </a:r>
            <a:r>
              <a:rPr lang="en-US" altLang="en-US" sz="2800" b="1" dirty="0">
                <a:ea typeface="ＭＳ Ｐゴシック" pitchFamily="34" charset="-128"/>
                <a:cs typeface="Calibri" pitchFamily="34" charset="0"/>
              </a:rPr>
              <a:t>Viral Entry</a:t>
            </a:r>
          </a:p>
        </p:txBody>
      </p:sp>
      <p:grpSp>
        <p:nvGrpSpPr>
          <p:cNvPr id="8195" name="Group 641"/>
          <p:cNvGrpSpPr>
            <a:grpSpLocks/>
          </p:cNvGrpSpPr>
          <p:nvPr/>
        </p:nvGrpSpPr>
        <p:grpSpPr bwMode="auto">
          <a:xfrm>
            <a:off x="463550" y="3754438"/>
            <a:ext cx="8299450" cy="2874962"/>
            <a:chOff x="381000" y="2057400"/>
            <a:chExt cx="8300833" cy="2877020"/>
          </a:xfrm>
        </p:grpSpPr>
        <p:sp>
          <p:nvSpPr>
            <p:cNvPr id="289" name="Freeform 288"/>
            <p:cNvSpPr/>
            <p:nvPr/>
          </p:nvSpPr>
          <p:spPr>
            <a:xfrm>
              <a:off x="914489" y="2750045"/>
              <a:ext cx="6441561" cy="1310625"/>
            </a:xfrm>
            <a:custGeom>
              <a:avLst/>
              <a:gdLst>
                <a:gd name="connsiteX0" fmla="*/ 139700 w 7327900"/>
                <a:gd name="connsiteY0" fmla="*/ 0 h 1460500"/>
                <a:gd name="connsiteX1" fmla="*/ 1866900 w 7327900"/>
                <a:gd name="connsiteY1" fmla="*/ 25400 h 1460500"/>
                <a:gd name="connsiteX2" fmla="*/ 3022600 w 7327900"/>
                <a:gd name="connsiteY2" fmla="*/ 12700 h 1460500"/>
                <a:gd name="connsiteX3" fmla="*/ 3441700 w 7327900"/>
                <a:gd name="connsiteY3" fmla="*/ 25400 h 1460500"/>
                <a:gd name="connsiteX4" fmla="*/ 3810000 w 7327900"/>
                <a:gd name="connsiteY4" fmla="*/ 165100 h 1460500"/>
                <a:gd name="connsiteX5" fmla="*/ 3949700 w 7327900"/>
                <a:gd name="connsiteY5" fmla="*/ 177800 h 1460500"/>
                <a:gd name="connsiteX6" fmla="*/ 4216400 w 7327900"/>
                <a:gd name="connsiteY6" fmla="*/ 304800 h 1460500"/>
                <a:gd name="connsiteX7" fmla="*/ 4216400 w 7327900"/>
                <a:gd name="connsiteY7" fmla="*/ 609600 h 1460500"/>
                <a:gd name="connsiteX8" fmla="*/ 4343400 w 7327900"/>
                <a:gd name="connsiteY8" fmla="*/ 609600 h 1460500"/>
                <a:gd name="connsiteX9" fmla="*/ 4419600 w 7327900"/>
                <a:gd name="connsiteY9" fmla="*/ 482600 h 1460500"/>
                <a:gd name="connsiteX10" fmla="*/ 4864100 w 7327900"/>
                <a:gd name="connsiteY10" fmla="*/ 495300 h 1460500"/>
                <a:gd name="connsiteX11" fmla="*/ 5740400 w 7327900"/>
                <a:gd name="connsiteY11" fmla="*/ 508000 h 1460500"/>
                <a:gd name="connsiteX12" fmla="*/ 6527800 w 7327900"/>
                <a:gd name="connsiteY12" fmla="*/ 482600 h 1460500"/>
                <a:gd name="connsiteX13" fmla="*/ 7086600 w 7327900"/>
                <a:gd name="connsiteY13" fmla="*/ 584200 h 1460500"/>
                <a:gd name="connsiteX14" fmla="*/ 7315200 w 7327900"/>
                <a:gd name="connsiteY14" fmla="*/ 800100 h 1460500"/>
                <a:gd name="connsiteX15" fmla="*/ 7327900 w 7327900"/>
                <a:gd name="connsiteY15" fmla="*/ 1003300 h 1460500"/>
                <a:gd name="connsiteX16" fmla="*/ 7289800 w 7327900"/>
                <a:gd name="connsiteY16" fmla="*/ 1168400 h 1460500"/>
                <a:gd name="connsiteX17" fmla="*/ 7175500 w 7327900"/>
                <a:gd name="connsiteY17" fmla="*/ 1333500 h 1460500"/>
                <a:gd name="connsiteX18" fmla="*/ 6959600 w 7327900"/>
                <a:gd name="connsiteY18" fmla="*/ 1447800 h 1460500"/>
                <a:gd name="connsiteX19" fmla="*/ 0 w 7327900"/>
                <a:gd name="connsiteY19" fmla="*/ 1460500 h 1460500"/>
                <a:gd name="connsiteX20" fmla="*/ 0 w 7327900"/>
                <a:gd name="connsiteY20" fmla="*/ 1270000 h 1460500"/>
                <a:gd name="connsiteX21" fmla="*/ 7023100 w 7327900"/>
                <a:gd name="connsiteY21" fmla="*/ 1257300 h 1460500"/>
                <a:gd name="connsiteX22" fmla="*/ 7112000 w 7327900"/>
                <a:gd name="connsiteY22" fmla="*/ 1104900 h 1460500"/>
                <a:gd name="connsiteX23" fmla="*/ 7124700 w 7327900"/>
                <a:gd name="connsiteY23" fmla="*/ 800100 h 1460500"/>
                <a:gd name="connsiteX24" fmla="*/ 6883400 w 7327900"/>
                <a:gd name="connsiteY24" fmla="*/ 673100 h 1460500"/>
                <a:gd name="connsiteX25" fmla="*/ 6578600 w 7327900"/>
                <a:gd name="connsiteY25" fmla="*/ 635000 h 1460500"/>
                <a:gd name="connsiteX26" fmla="*/ 6032500 w 7327900"/>
                <a:gd name="connsiteY26" fmla="*/ 622300 h 1460500"/>
                <a:gd name="connsiteX27" fmla="*/ 4508500 w 7327900"/>
                <a:gd name="connsiteY27" fmla="*/ 571500 h 1460500"/>
                <a:gd name="connsiteX28" fmla="*/ 4381500 w 7327900"/>
                <a:gd name="connsiteY28" fmla="*/ 635000 h 1460500"/>
                <a:gd name="connsiteX29" fmla="*/ 4254500 w 7327900"/>
                <a:gd name="connsiteY29" fmla="*/ 673100 h 1460500"/>
                <a:gd name="connsiteX30" fmla="*/ 4152900 w 7327900"/>
                <a:gd name="connsiteY30" fmla="*/ 647700 h 1460500"/>
                <a:gd name="connsiteX31" fmla="*/ 4127500 w 7327900"/>
                <a:gd name="connsiteY31" fmla="*/ 368300 h 1460500"/>
                <a:gd name="connsiteX32" fmla="*/ 3975100 w 7327900"/>
                <a:gd name="connsiteY32" fmla="*/ 355600 h 1460500"/>
                <a:gd name="connsiteX33" fmla="*/ 3479800 w 7327900"/>
                <a:gd name="connsiteY33" fmla="*/ 165100 h 1460500"/>
                <a:gd name="connsiteX34" fmla="*/ 3073400 w 7327900"/>
                <a:gd name="connsiteY34" fmla="*/ 203200 h 1460500"/>
                <a:gd name="connsiteX35" fmla="*/ 1828800 w 7327900"/>
                <a:gd name="connsiteY35" fmla="*/ 215900 h 1460500"/>
                <a:gd name="connsiteX36" fmla="*/ 139700 w 7327900"/>
                <a:gd name="connsiteY36" fmla="*/ 215900 h 1460500"/>
                <a:gd name="connsiteX37" fmla="*/ 139700 w 7327900"/>
                <a:gd name="connsiteY37" fmla="*/ 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27900" h="1460500">
                  <a:moveTo>
                    <a:pt x="139700" y="0"/>
                  </a:moveTo>
                  <a:lnTo>
                    <a:pt x="1866900" y="25400"/>
                  </a:lnTo>
                  <a:lnTo>
                    <a:pt x="3022600" y="12700"/>
                  </a:lnTo>
                  <a:lnTo>
                    <a:pt x="3441700" y="25400"/>
                  </a:lnTo>
                  <a:lnTo>
                    <a:pt x="3810000" y="165100"/>
                  </a:lnTo>
                  <a:lnTo>
                    <a:pt x="3949700" y="177800"/>
                  </a:lnTo>
                  <a:lnTo>
                    <a:pt x="4216400" y="304800"/>
                  </a:lnTo>
                  <a:lnTo>
                    <a:pt x="4216400" y="609600"/>
                  </a:lnTo>
                  <a:lnTo>
                    <a:pt x="4343400" y="609600"/>
                  </a:lnTo>
                  <a:lnTo>
                    <a:pt x="4419600" y="482600"/>
                  </a:lnTo>
                  <a:lnTo>
                    <a:pt x="4864100" y="495300"/>
                  </a:lnTo>
                  <a:lnTo>
                    <a:pt x="5740400" y="508000"/>
                  </a:lnTo>
                  <a:lnTo>
                    <a:pt x="6527800" y="482600"/>
                  </a:lnTo>
                  <a:lnTo>
                    <a:pt x="7086600" y="584200"/>
                  </a:lnTo>
                  <a:lnTo>
                    <a:pt x="7315200" y="800100"/>
                  </a:lnTo>
                  <a:lnTo>
                    <a:pt x="7327900" y="1003300"/>
                  </a:lnTo>
                  <a:lnTo>
                    <a:pt x="7289800" y="1168400"/>
                  </a:lnTo>
                  <a:lnTo>
                    <a:pt x="7175500" y="1333500"/>
                  </a:lnTo>
                  <a:lnTo>
                    <a:pt x="6959600" y="1447800"/>
                  </a:lnTo>
                  <a:lnTo>
                    <a:pt x="0" y="1460500"/>
                  </a:lnTo>
                  <a:lnTo>
                    <a:pt x="0" y="1270000"/>
                  </a:lnTo>
                  <a:lnTo>
                    <a:pt x="7023100" y="1257300"/>
                  </a:lnTo>
                  <a:lnTo>
                    <a:pt x="7112000" y="1104900"/>
                  </a:lnTo>
                  <a:lnTo>
                    <a:pt x="7124700" y="800100"/>
                  </a:lnTo>
                  <a:lnTo>
                    <a:pt x="6883400" y="673100"/>
                  </a:lnTo>
                  <a:lnTo>
                    <a:pt x="6578600" y="635000"/>
                  </a:lnTo>
                  <a:lnTo>
                    <a:pt x="6032500" y="622300"/>
                  </a:lnTo>
                  <a:lnTo>
                    <a:pt x="4508500" y="571500"/>
                  </a:lnTo>
                  <a:lnTo>
                    <a:pt x="4381500" y="635000"/>
                  </a:lnTo>
                  <a:lnTo>
                    <a:pt x="4254500" y="673100"/>
                  </a:lnTo>
                  <a:lnTo>
                    <a:pt x="4152900" y="647700"/>
                  </a:lnTo>
                  <a:lnTo>
                    <a:pt x="4127500" y="368300"/>
                  </a:lnTo>
                  <a:lnTo>
                    <a:pt x="3975100" y="355600"/>
                  </a:lnTo>
                  <a:lnTo>
                    <a:pt x="3479800" y="165100"/>
                  </a:lnTo>
                  <a:lnTo>
                    <a:pt x="3073400" y="203200"/>
                  </a:lnTo>
                  <a:lnTo>
                    <a:pt x="1828800" y="215900"/>
                  </a:lnTo>
                  <a:lnTo>
                    <a:pt x="139700" y="215900"/>
                  </a:lnTo>
                  <a:lnTo>
                    <a:pt x="139700" y="0"/>
                  </a:lnTo>
                  <a:close/>
                </a:path>
              </a:pathLst>
            </a:custGeom>
            <a:solidFill>
              <a:schemeClr val="bg1">
                <a:lumMod val="85000"/>
                <a:alpha val="24000"/>
              </a:schemeClr>
            </a:solidFill>
            <a:ln>
              <a:solidFill>
                <a:schemeClr val="tx1">
                  <a:alpha val="75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39" name="Freeform 538"/>
            <p:cNvSpPr/>
            <p:nvPr/>
          </p:nvSpPr>
          <p:spPr>
            <a:xfrm rot="215464">
              <a:off x="1425749" y="3323543"/>
              <a:ext cx="257218" cy="465471"/>
            </a:xfrm>
            <a:custGeom>
              <a:avLst/>
              <a:gdLst>
                <a:gd name="connsiteX0" fmla="*/ 120650 w 294216"/>
                <a:gd name="connsiteY0" fmla="*/ 1411 h 517172"/>
                <a:gd name="connsiteX1" fmla="*/ 35983 w 294216"/>
                <a:gd name="connsiteY1" fmla="*/ 98778 h 517172"/>
                <a:gd name="connsiteX2" fmla="*/ 6350 w 294216"/>
                <a:gd name="connsiteY2" fmla="*/ 251178 h 517172"/>
                <a:gd name="connsiteX3" fmla="*/ 74083 w 294216"/>
                <a:gd name="connsiteY3" fmla="*/ 445911 h 517172"/>
                <a:gd name="connsiteX4" fmla="*/ 120650 w 294216"/>
                <a:gd name="connsiteY4" fmla="*/ 496711 h 517172"/>
                <a:gd name="connsiteX5" fmla="*/ 167216 w 294216"/>
                <a:gd name="connsiteY5" fmla="*/ 513644 h 517172"/>
                <a:gd name="connsiteX6" fmla="*/ 247650 w 294216"/>
                <a:gd name="connsiteY6" fmla="*/ 475544 h 517172"/>
                <a:gd name="connsiteX7" fmla="*/ 285750 w 294216"/>
                <a:gd name="connsiteY7" fmla="*/ 340078 h 517172"/>
                <a:gd name="connsiteX8" fmla="*/ 289983 w 294216"/>
                <a:gd name="connsiteY8" fmla="*/ 272344 h 517172"/>
                <a:gd name="connsiteX9" fmla="*/ 260350 w 294216"/>
                <a:gd name="connsiteY9" fmla="*/ 107244 h 517172"/>
                <a:gd name="connsiteX10" fmla="*/ 120650 w 294216"/>
                <a:gd name="connsiteY10" fmla="*/ 1411 h 5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216" h="517172">
                  <a:moveTo>
                    <a:pt x="120650" y="1411"/>
                  </a:moveTo>
                  <a:cubicBezTo>
                    <a:pt x="83256" y="0"/>
                    <a:pt x="55033" y="57150"/>
                    <a:pt x="35983" y="98778"/>
                  </a:cubicBezTo>
                  <a:cubicBezTo>
                    <a:pt x="16933" y="140406"/>
                    <a:pt x="0" y="193323"/>
                    <a:pt x="6350" y="251178"/>
                  </a:cubicBezTo>
                  <a:cubicBezTo>
                    <a:pt x="12700" y="309034"/>
                    <a:pt x="55033" y="404989"/>
                    <a:pt x="74083" y="445911"/>
                  </a:cubicBezTo>
                  <a:cubicBezTo>
                    <a:pt x="93133" y="486833"/>
                    <a:pt x="105128" y="485422"/>
                    <a:pt x="120650" y="496711"/>
                  </a:cubicBezTo>
                  <a:cubicBezTo>
                    <a:pt x="136172" y="508000"/>
                    <a:pt x="146049" y="517172"/>
                    <a:pt x="167216" y="513644"/>
                  </a:cubicBezTo>
                  <a:cubicBezTo>
                    <a:pt x="188383" y="510116"/>
                    <a:pt x="227894" y="504472"/>
                    <a:pt x="247650" y="475544"/>
                  </a:cubicBezTo>
                  <a:cubicBezTo>
                    <a:pt x="267406" y="446616"/>
                    <a:pt x="278695" y="373945"/>
                    <a:pt x="285750" y="340078"/>
                  </a:cubicBezTo>
                  <a:cubicBezTo>
                    <a:pt x="292805" y="306211"/>
                    <a:pt x="294216" y="311150"/>
                    <a:pt x="289983" y="272344"/>
                  </a:cubicBezTo>
                  <a:cubicBezTo>
                    <a:pt x="285750" y="233538"/>
                    <a:pt x="280811" y="150283"/>
                    <a:pt x="260350" y="107244"/>
                  </a:cubicBezTo>
                  <a:cubicBezTo>
                    <a:pt x="239889" y="64205"/>
                    <a:pt x="158044" y="2822"/>
                    <a:pt x="120650" y="1411"/>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6" name="Can 565"/>
            <p:cNvSpPr/>
            <p:nvPr/>
          </p:nvSpPr>
          <p:spPr>
            <a:xfrm>
              <a:off x="1497199" y="3630150"/>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7" name="Can 566"/>
            <p:cNvSpPr/>
            <p:nvPr/>
          </p:nvSpPr>
          <p:spPr>
            <a:xfrm>
              <a:off x="1554358" y="3630150"/>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8" name="Can 567"/>
            <p:cNvSpPr/>
            <p:nvPr/>
          </p:nvSpPr>
          <p:spPr>
            <a:xfrm>
              <a:off x="1525779" y="3630150"/>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3" name="Can 562"/>
            <p:cNvSpPr/>
            <p:nvPr/>
          </p:nvSpPr>
          <p:spPr>
            <a:xfrm>
              <a:off x="1497199" y="3890686"/>
              <a:ext cx="57160" cy="163629"/>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4" name="Can 563"/>
            <p:cNvSpPr/>
            <p:nvPr/>
          </p:nvSpPr>
          <p:spPr>
            <a:xfrm>
              <a:off x="1554358" y="3890686"/>
              <a:ext cx="57160" cy="163629"/>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5" name="Can 564"/>
            <p:cNvSpPr/>
            <p:nvPr/>
          </p:nvSpPr>
          <p:spPr>
            <a:xfrm>
              <a:off x="1525779" y="3890686"/>
              <a:ext cx="57160" cy="163629"/>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0" name="Direct Access Storage 559"/>
            <p:cNvSpPr/>
            <p:nvPr/>
          </p:nvSpPr>
          <p:spPr>
            <a:xfrm rot="6977560">
              <a:off x="1391560" y="3648435"/>
              <a:ext cx="190636" cy="58748"/>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1" name="Direct Access Storage 560"/>
            <p:cNvSpPr/>
            <p:nvPr/>
          </p:nvSpPr>
          <p:spPr>
            <a:xfrm rot="6977560">
              <a:off x="1326462" y="3648435"/>
              <a:ext cx="190636" cy="58747"/>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62" name="Direct Access Storage 561"/>
            <p:cNvSpPr/>
            <p:nvPr/>
          </p:nvSpPr>
          <p:spPr>
            <a:xfrm rot="6977560">
              <a:off x="1362980" y="3596010"/>
              <a:ext cx="190636" cy="58748"/>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543" name="Curved Connector 542"/>
            <p:cNvCxnSpPr>
              <a:cxnSpLocks noChangeShapeType="1"/>
            </p:cNvCxnSpPr>
            <p:nvPr/>
          </p:nvCxnSpPr>
          <p:spPr bwMode="auto">
            <a:xfrm rot="5400000">
              <a:off x="1363801" y="3693711"/>
              <a:ext cx="95318"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cxnSp>
          <p:nvCxnSpPr>
            <p:cNvPr id="544" name="Curved Connector 543"/>
            <p:cNvCxnSpPr>
              <a:cxnSpLocks noChangeShapeType="1"/>
            </p:cNvCxnSpPr>
            <p:nvPr/>
          </p:nvCxnSpPr>
          <p:spPr bwMode="auto">
            <a:xfrm rot="5400000">
              <a:off x="1378876" y="3767583"/>
              <a:ext cx="123914" cy="58747"/>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cxnSp>
          <p:nvCxnSpPr>
            <p:cNvPr id="545" name="Curved Connector 544"/>
            <p:cNvCxnSpPr>
              <a:cxnSpLocks noChangeShapeType="1"/>
            </p:cNvCxnSpPr>
            <p:nvPr/>
          </p:nvCxnSpPr>
          <p:spPr bwMode="auto">
            <a:xfrm rot="16200000" flipH="1">
              <a:off x="1329672" y="3724690"/>
              <a:ext cx="61957"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sp>
          <p:nvSpPr>
            <p:cNvPr id="546" name="Freeform 545"/>
            <p:cNvSpPr/>
            <p:nvPr/>
          </p:nvSpPr>
          <p:spPr>
            <a:xfrm>
              <a:off x="1197111" y="3380734"/>
              <a:ext cx="347721" cy="395571"/>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47" name="Freeform 546"/>
            <p:cNvSpPr>
              <a:spLocks noChangeArrowheads="1"/>
            </p:cNvSpPr>
            <p:nvPr/>
          </p:nvSpPr>
          <p:spPr bwMode="auto">
            <a:xfrm>
              <a:off x="1587701" y="3550718"/>
              <a:ext cx="15878"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48" name="Freeform 547"/>
            <p:cNvSpPr/>
            <p:nvPr/>
          </p:nvSpPr>
          <p:spPr>
            <a:xfrm flipH="1">
              <a:off x="1554358" y="3380734"/>
              <a:ext cx="349308" cy="395571"/>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49" name="Freeform 548"/>
            <p:cNvSpPr>
              <a:spLocks noChangeArrowheads="1"/>
            </p:cNvSpPr>
            <p:nvPr/>
          </p:nvSpPr>
          <p:spPr bwMode="auto">
            <a:xfrm>
              <a:off x="1554358" y="3550718"/>
              <a:ext cx="15878"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50" name="Freeform 549"/>
            <p:cNvSpPr>
              <a:spLocks noChangeArrowheads="1"/>
            </p:cNvSpPr>
            <p:nvPr/>
          </p:nvSpPr>
          <p:spPr bwMode="auto">
            <a:xfrm>
              <a:off x="1522603" y="3544364"/>
              <a:ext cx="20640" cy="60368"/>
            </a:xfrm>
            <a:custGeom>
              <a:avLst/>
              <a:gdLst>
                <a:gd name="T0" fmla="*/ 3182 w 23407"/>
                <a:gd name="T1" fmla="*/ 6500 h 67565"/>
                <a:gd name="T2" fmla="*/ 11556 w 23407"/>
                <a:gd name="T3" fmla="*/ 23602 h 67565"/>
                <a:gd name="T4" fmla="*/ 19929 w 23407"/>
                <a:gd name="T5" fmla="*/ 40704 h 67565"/>
                <a:gd name="T6" fmla="*/ 19929 w 23407"/>
                <a:gd name="T7" fmla="*/ 60657 h 67565"/>
                <a:gd name="T8" fmla="*/ 0 60000 65536"/>
                <a:gd name="T9" fmla="*/ 0 60000 65536"/>
                <a:gd name="T10" fmla="*/ 0 60000 65536"/>
                <a:gd name="T11" fmla="*/ 0 60000 65536"/>
                <a:gd name="T12" fmla="*/ 0 w 23407"/>
                <a:gd name="T13" fmla="*/ 0 h 67565"/>
                <a:gd name="T14" fmla="*/ 23407 w 23407"/>
                <a:gd name="T15" fmla="*/ 67565 h 67565"/>
              </a:gdLst>
              <a:ahLst/>
              <a:cxnLst>
                <a:cxn ang="T8">
                  <a:pos x="T0" y="T1"/>
                </a:cxn>
                <a:cxn ang="T9">
                  <a:pos x="T2" y="T3"/>
                </a:cxn>
                <a:cxn ang="T10">
                  <a:pos x="T4" y="T5"/>
                </a:cxn>
                <a:cxn ang="T11">
                  <a:pos x="T6" y="T7"/>
                </a:cxn>
              </a:cxnLst>
              <a:rect l="T12" t="T13" r="T14" b="T15"/>
              <a:pathLst>
                <a:path w="23407" h="67565">
                  <a:moveTo>
                    <a:pt x="3620" y="7240"/>
                  </a:moveTo>
                  <a:cubicBezTo>
                    <a:pt x="21818" y="34537"/>
                    <a:pt x="0" y="0"/>
                    <a:pt x="13145" y="26290"/>
                  </a:cubicBezTo>
                  <a:cubicBezTo>
                    <a:pt x="17493" y="34986"/>
                    <a:pt x="21672" y="35364"/>
                    <a:pt x="22670" y="45340"/>
                  </a:cubicBezTo>
                  <a:cubicBezTo>
                    <a:pt x="23407" y="52712"/>
                    <a:pt x="22670" y="60157"/>
                    <a:pt x="22670" y="67565"/>
                  </a:cubicBezTo>
                </a:path>
              </a:pathLst>
            </a:custGeom>
            <a:solidFill>
              <a:srgbClr val="FF0000"/>
            </a:solidFill>
            <a:ln w="254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cxnSp>
          <p:nvCxnSpPr>
            <p:cNvPr id="551" name="Straight Connector 550"/>
            <p:cNvCxnSpPr>
              <a:cxnSpLocks noChangeShapeType="1"/>
              <a:endCxn id="516" idx="0"/>
            </p:cNvCxnSpPr>
            <p:nvPr/>
          </p:nvCxnSpPr>
          <p:spPr bwMode="auto">
            <a:xfrm rot="5400000">
              <a:off x="1211377" y="3930402"/>
              <a:ext cx="87375" cy="1588"/>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552" name="Straight Connector 551"/>
            <p:cNvCxnSpPr>
              <a:cxnSpLocks noChangeShapeType="1"/>
            </p:cNvCxnSpPr>
            <p:nvPr/>
          </p:nvCxnSpPr>
          <p:spPr bwMode="auto">
            <a:xfrm rot="5400000">
              <a:off x="1511464" y="3862091"/>
              <a:ext cx="87376" cy="1587"/>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553" name="Straight Connector 552"/>
            <p:cNvCxnSpPr>
              <a:cxnSpLocks noChangeShapeType="1"/>
            </p:cNvCxnSpPr>
            <p:nvPr/>
          </p:nvCxnSpPr>
          <p:spPr bwMode="auto">
            <a:xfrm rot="16200000" flipH="1">
              <a:off x="1543221" y="3857327"/>
              <a:ext cx="84197" cy="4763"/>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sp>
          <p:nvSpPr>
            <p:cNvPr id="554" name="Freeform 553"/>
            <p:cNvSpPr>
              <a:spLocks noChangeArrowheads="1"/>
            </p:cNvSpPr>
            <p:nvPr/>
          </p:nvSpPr>
          <p:spPr bwMode="auto">
            <a:xfrm>
              <a:off x="1481321" y="4055905"/>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55" name="Freeform 554"/>
            <p:cNvSpPr>
              <a:spLocks noChangeArrowheads="1"/>
            </p:cNvSpPr>
            <p:nvPr/>
          </p:nvSpPr>
          <p:spPr bwMode="auto">
            <a:xfrm flipH="1">
              <a:off x="1535305" y="4071791"/>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56" name="Freeform 555"/>
            <p:cNvSpPr>
              <a:spLocks noChangeArrowheads="1"/>
            </p:cNvSpPr>
            <p:nvPr/>
          </p:nvSpPr>
          <p:spPr bwMode="auto">
            <a:xfrm flipH="1">
              <a:off x="1576587" y="4055905"/>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57" name="Teardrop 556"/>
            <p:cNvSpPr/>
            <p:nvPr/>
          </p:nvSpPr>
          <p:spPr>
            <a:xfrm rot="5206127">
              <a:off x="1201056" y="3449866"/>
              <a:ext cx="88964" cy="93678"/>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58" name="Teardrop 557"/>
            <p:cNvSpPr/>
            <p:nvPr/>
          </p:nvSpPr>
          <p:spPr>
            <a:xfrm rot="7907648">
              <a:off x="1501144" y="3333894"/>
              <a:ext cx="88964" cy="93679"/>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59" name="Teardrop 558"/>
            <p:cNvSpPr/>
            <p:nvPr/>
          </p:nvSpPr>
          <p:spPr>
            <a:xfrm rot="10800000">
              <a:off x="1814752" y="3429982"/>
              <a:ext cx="88915" cy="96906"/>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30" name="Freeform 529"/>
            <p:cNvSpPr>
              <a:spLocks noChangeArrowheads="1"/>
            </p:cNvSpPr>
            <p:nvPr/>
          </p:nvSpPr>
          <p:spPr bwMode="auto">
            <a:xfrm>
              <a:off x="1097082" y="2576884"/>
              <a:ext cx="12702" cy="204935"/>
            </a:xfrm>
            <a:custGeom>
              <a:avLst/>
              <a:gdLst>
                <a:gd name="T0" fmla="*/ 12095 w 13758"/>
                <a:gd name="T1" fmla="*/ 0 h 228600"/>
                <a:gd name="T2" fmla="*/ 930 w 13758"/>
                <a:gd name="T3" fmla="*/ 165322 h 228600"/>
                <a:gd name="T4" fmla="*/ 6513 w 13758"/>
                <a:gd name="T5" fmla="*/ 205227 h 228600"/>
                <a:gd name="T6" fmla="*/ 6513 w 13758"/>
                <a:gd name="T7" fmla="*/ 205227 h 228600"/>
                <a:gd name="T8" fmla="*/ 6513 w 13758"/>
                <a:gd name="T9" fmla="*/ 205227 h 228600"/>
                <a:gd name="T10" fmla="*/ 0 60000 65536"/>
                <a:gd name="T11" fmla="*/ 0 60000 65536"/>
                <a:gd name="T12" fmla="*/ 0 60000 65536"/>
                <a:gd name="T13" fmla="*/ 0 60000 65536"/>
                <a:gd name="T14" fmla="*/ 0 60000 65536"/>
                <a:gd name="T15" fmla="*/ 0 w 13758"/>
                <a:gd name="T16" fmla="*/ 0 h 228600"/>
                <a:gd name="T17" fmla="*/ 13758 w 13758"/>
                <a:gd name="T18" fmla="*/ 228600 h 228600"/>
              </a:gdLst>
              <a:ahLst/>
              <a:cxnLst>
                <a:cxn ang="T10">
                  <a:pos x="T0" y="T1"/>
                </a:cxn>
                <a:cxn ang="T11">
                  <a:pos x="T2" y="T3"/>
                </a:cxn>
                <a:cxn ang="T12">
                  <a:pos x="T4" y="T5"/>
                </a:cxn>
                <a:cxn ang="T13">
                  <a:pos x="T6" y="T7"/>
                </a:cxn>
                <a:cxn ang="T14">
                  <a:pos x="T8" y="T9"/>
                </a:cxn>
              </a:cxnLst>
              <a:rect l="T15" t="T16" r="T17" b="T18"/>
              <a:pathLst>
                <a:path w="13758" h="228600">
                  <a:moveTo>
                    <a:pt x="13758" y="0"/>
                  </a:moveTo>
                  <a:cubicBezTo>
                    <a:pt x="7937" y="73025"/>
                    <a:pt x="2116" y="146050"/>
                    <a:pt x="1058" y="184150"/>
                  </a:cubicBezTo>
                  <a:cubicBezTo>
                    <a:pt x="0" y="222250"/>
                    <a:pt x="7408" y="228600"/>
                    <a:pt x="7408" y="228600"/>
                  </a:cubicBezTo>
                </a:path>
              </a:pathLst>
            </a:custGeom>
            <a:noFill/>
            <a:ln w="127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cxnSp>
          <p:nvCxnSpPr>
            <p:cNvPr id="532" name="Straight Connector 531"/>
            <p:cNvCxnSpPr>
              <a:cxnSpLocks noChangeShapeType="1"/>
              <a:stCxn id="534" idx="3"/>
            </p:cNvCxnSpPr>
            <p:nvPr/>
          </p:nvCxnSpPr>
          <p:spPr bwMode="auto">
            <a:xfrm rot="5400000">
              <a:off x="880231" y="3160708"/>
              <a:ext cx="436876" cy="0"/>
            </a:xfrm>
            <a:prstGeom prst="line">
              <a:avLst/>
            </a:prstGeom>
            <a:noFill/>
            <a:ln w="25400">
              <a:solidFill>
                <a:schemeClr val="tx1"/>
              </a:solidFill>
              <a:round/>
              <a:headEnd/>
              <a:tailEnd/>
            </a:ln>
            <a:effectLst>
              <a:outerShdw blurRad="63500" dist="26940" dir="5400000" rotWithShape="0">
                <a:srgbClr val="000000">
                  <a:alpha val="43137"/>
                </a:srgbClr>
              </a:outerShdw>
            </a:effectLst>
          </p:spPr>
        </p:cxnSp>
        <p:grpSp>
          <p:nvGrpSpPr>
            <p:cNvPr id="3" name="Group 532"/>
            <p:cNvGrpSpPr/>
            <p:nvPr/>
          </p:nvGrpSpPr>
          <p:grpSpPr>
            <a:xfrm>
              <a:off x="1059904" y="2967768"/>
              <a:ext cx="78152" cy="535871"/>
              <a:chOff x="755650" y="1168400"/>
              <a:chExt cx="88900" cy="596900"/>
            </a:xfrm>
            <a:solidFill>
              <a:schemeClr val="accent5">
                <a:lumMod val="75000"/>
              </a:schemeClr>
            </a:solidFill>
          </p:grpSpPr>
          <p:sp>
            <p:nvSpPr>
              <p:cNvPr id="535" name="Oval 534"/>
              <p:cNvSpPr/>
              <p:nvPr/>
            </p:nvSpPr>
            <p:spPr>
              <a:xfrm>
                <a:off x="755650" y="11684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36" name="Oval 535"/>
              <p:cNvSpPr/>
              <p:nvPr/>
            </p:nvSpPr>
            <p:spPr>
              <a:xfrm>
                <a:off x="755650" y="13208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37" name="Oval 536"/>
              <p:cNvSpPr/>
              <p:nvPr/>
            </p:nvSpPr>
            <p:spPr>
              <a:xfrm>
                <a:off x="755650" y="14732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38" name="Oval 537"/>
              <p:cNvSpPr/>
              <p:nvPr/>
            </p:nvSpPr>
            <p:spPr>
              <a:xfrm>
                <a:off x="755650" y="16256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534" name="Can 533"/>
            <p:cNvSpPr/>
            <p:nvPr/>
          </p:nvSpPr>
          <p:spPr>
            <a:xfrm>
              <a:off x="1079616" y="2761165"/>
              <a:ext cx="39695" cy="181105"/>
            </a:xfrm>
            <a:prstGeom prst="can">
              <a:avLst/>
            </a:prstGeom>
            <a:solidFill>
              <a:srgbClr val="00F73D"/>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292" name="Straight Arrow Connector 291"/>
            <p:cNvCxnSpPr>
              <a:cxnSpLocks noChangeShapeType="1"/>
            </p:cNvCxnSpPr>
            <p:nvPr/>
          </p:nvCxnSpPr>
          <p:spPr bwMode="auto">
            <a:xfrm>
              <a:off x="1986230" y="3183743"/>
              <a:ext cx="446161" cy="1589"/>
            </a:xfrm>
            <a:prstGeom prst="straightConnector1">
              <a:avLst/>
            </a:prstGeom>
            <a:noFill/>
            <a:ln w="25400">
              <a:solidFill>
                <a:srgbClr val="000000"/>
              </a:solidFill>
              <a:round/>
              <a:headEnd/>
              <a:tailEnd type="arrow" w="med" len="med"/>
            </a:ln>
            <a:effectLst>
              <a:outerShdw blurRad="63500" dist="26940" dir="5400000" rotWithShape="0">
                <a:srgbClr val="000000">
                  <a:alpha val="43137"/>
                </a:srgbClr>
              </a:outerShdw>
            </a:effectLst>
          </p:spPr>
        </p:cxnSp>
        <p:sp>
          <p:nvSpPr>
            <p:cNvPr id="500" name="Freeform 499"/>
            <p:cNvSpPr/>
            <p:nvPr/>
          </p:nvSpPr>
          <p:spPr>
            <a:xfrm rot="215464">
              <a:off x="2718189" y="3320365"/>
              <a:ext cx="257218" cy="463882"/>
            </a:xfrm>
            <a:custGeom>
              <a:avLst/>
              <a:gdLst>
                <a:gd name="connsiteX0" fmla="*/ 120650 w 294216"/>
                <a:gd name="connsiteY0" fmla="*/ 1411 h 517172"/>
                <a:gd name="connsiteX1" fmla="*/ 35983 w 294216"/>
                <a:gd name="connsiteY1" fmla="*/ 98778 h 517172"/>
                <a:gd name="connsiteX2" fmla="*/ 6350 w 294216"/>
                <a:gd name="connsiteY2" fmla="*/ 251178 h 517172"/>
                <a:gd name="connsiteX3" fmla="*/ 74083 w 294216"/>
                <a:gd name="connsiteY3" fmla="*/ 445911 h 517172"/>
                <a:gd name="connsiteX4" fmla="*/ 120650 w 294216"/>
                <a:gd name="connsiteY4" fmla="*/ 496711 h 517172"/>
                <a:gd name="connsiteX5" fmla="*/ 167216 w 294216"/>
                <a:gd name="connsiteY5" fmla="*/ 513644 h 517172"/>
                <a:gd name="connsiteX6" fmla="*/ 247650 w 294216"/>
                <a:gd name="connsiteY6" fmla="*/ 475544 h 517172"/>
                <a:gd name="connsiteX7" fmla="*/ 285750 w 294216"/>
                <a:gd name="connsiteY7" fmla="*/ 340078 h 517172"/>
                <a:gd name="connsiteX8" fmla="*/ 289983 w 294216"/>
                <a:gd name="connsiteY8" fmla="*/ 272344 h 517172"/>
                <a:gd name="connsiteX9" fmla="*/ 260350 w 294216"/>
                <a:gd name="connsiteY9" fmla="*/ 107244 h 517172"/>
                <a:gd name="connsiteX10" fmla="*/ 120650 w 294216"/>
                <a:gd name="connsiteY10" fmla="*/ 1411 h 5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216" h="517172">
                  <a:moveTo>
                    <a:pt x="120650" y="1411"/>
                  </a:moveTo>
                  <a:cubicBezTo>
                    <a:pt x="83256" y="0"/>
                    <a:pt x="55033" y="57150"/>
                    <a:pt x="35983" y="98778"/>
                  </a:cubicBezTo>
                  <a:cubicBezTo>
                    <a:pt x="16933" y="140406"/>
                    <a:pt x="0" y="193323"/>
                    <a:pt x="6350" y="251178"/>
                  </a:cubicBezTo>
                  <a:cubicBezTo>
                    <a:pt x="12700" y="309034"/>
                    <a:pt x="55033" y="404989"/>
                    <a:pt x="74083" y="445911"/>
                  </a:cubicBezTo>
                  <a:cubicBezTo>
                    <a:pt x="93133" y="486833"/>
                    <a:pt x="105128" y="485422"/>
                    <a:pt x="120650" y="496711"/>
                  </a:cubicBezTo>
                  <a:cubicBezTo>
                    <a:pt x="136172" y="508000"/>
                    <a:pt x="146049" y="517172"/>
                    <a:pt x="167216" y="513644"/>
                  </a:cubicBezTo>
                  <a:cubicBezTo>
                    <a:pt x="188383" y="510116"/>
                    <a:pt x="227894" y="504472"/>
                    <a:pt x="247650" y="475544"/>
                  </a:cubicBezTo>
                  <a:cubicBezTo>
                    <a:pt x="267406" y="446616"/>
                    <a:pt x="278695" y="373945"/>
                    <a:pt x="285750" y="340078"/>
                  </a:cubicBezTo>
                  <a:cubicBezTo>
                    <a:pt x="292805" y="306211"/>
                    <a:pt x="294216" y="311150"/>
                    <a:pt x="289983" y="272344"/>
                  </a:cubicBezTo>
                  <a:cubicBezTo>
                    <a:pt x="285750" y="233538"/>
                    <a:pt x="280811" y="150283"/>
                    <a:pt x="260350" y="107244"/>
                  </a:cubicBezTo>
                  <a:cubicBezTo>
                    <a:pt x="239889" y="64205"/>
                    <a:pt x="158044" y="2822"/>
                    <a:pt x="120650" y="1411"/>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7" name="Can 526"/>
            <p:cNvSpPr/>
            <p:nvPr/>
          </p:nvSpPr>
          <p:spPr>
            <a:xfrm>
              <a:off x="2789639" y="3626973"/>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8" name="Can 527"/>
            <p:cNvSpPr/>
            <p:nvPr/>
          </p:nvSpPr>
          <p:spPr>
            <a:xfrm>
              <a:off x="2846799" y="3626973"/>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9" name="Can 528"/>
            <p:cNvSpPr/>
            <p:nvPr/>
          </p:nvSpPr>
          <p:spPr>
            <a:xfrm>
              <a:off x="2818219" y="3626973"/>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4" name="Can 523"/>
            <p:cNvSpPr/>
            <p:nvPr/>
          </p:nvSpPr>
          <p:spPr>
            <a:xfrm>
              <a:off x="2789639" y="3887509"/>
              <a:ext cx="57160" cy="163629"/>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5" name="Can 524"/>
            <p:cNvSpPr/>
            <p:nvPr/>
          </p:nvSpPr>
          <p:spPr>
            <a:xfrm>
              <a:off x="2846799" y="3887509"/>
              <a:ext cx="57160" cy="163629"/>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6" name="Can 525"/>
            <p:cNvSpPr/>
            <p:nvPr/>
          </p:nvSpPr>
          <p:spPr>
            <a:xfrm>
              <a:off x="2818219" y="3887509"/>
              <a:ext cx="57160" cy="163629"/>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1" name="Direct Access Storage 520"/>
            <p:cNvSpPr/>
            <p:nvPr/>
          </p:nvSpPr>
          <p:spPr>
            <a:xfrm rot="6977560">
              <a:off x="2684000" y="3645258"/>
              <a:ext cx="190636" cy="58748"/>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2" name="Direct Access Storage 521"/>
            <p:cNvSpPr/>
            <p:nvPr/>
          </p:nvSpPr>
          <p:spPr>
            <a:xfrm rot="6977560">
              <a:off x="2618903" y="3645258"/>
              <a:ext cx="190636" cy="58747"/>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3" name="Direct Access Storage 522"/>
            <p:cNvSpPr/>
            <p:nvPr/>
          </p:nvSpPr>
          <p:spPr>
            <a:xfrm rot="6977560">
              <a:off x="2655421" y="3592832"/>
              <a:ext cx="190636" cy="58748"/>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504" name="Curved Connector 503"/>
            <p:cNvCxnSpPr>
              <a:cxnSpLocks noChangeShapeType="1"/>
            </p:cNvCxnSpPr>
            <p:nvPr/>
          </p:nvCxnSpPr>
          <p:spPr bwMode="auto">
            <a:xfrm rot="5400000">
              <a:off x="2656241" y="3690534"/>
              <a:ext cx="95318"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cxnSp>
          <p:nvCxnSpPr>
            <p:cNvPr id="505" name="Curved Connector 504"/>
            <p:cNvCxnSpPr>
              <a:cxnSpLocks noChangeShapeType="1"/>
            </p:cNvCxnSpPr>
            <p:nvPr/>
          </p:nvCxnSpPr>
          <p:spPr bwMode="auto">
            <a:xfrm rot="5400000">
              <a:off x="2672111" y="3763612"/>
              <a:ext cx="123914"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cxnSp>
          <p:nvCxnSpPr>
            <p:cNvPr id="506" name="Curved Connector 505"/>
            <p:cNvCxnSpPr>
              <a:cxnSpLocks noChangeShapeType="1"/>
            </p:cNvCxnSpPr>
            <p:nvPr/>
          </p:nvCxnSpPr>
          <p:spPr bwMode="auto">
            <a:xfrm rot="16200000" flipH="1">
              <a:off x="2623701" y="3721513"/>
              <a:ext cx="61957"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sp>
          <p:nvSpPr>
            <p:cNvPr id="507" name="Freeform 506"/>
            <p:cNvSpPr/>
            <p:nvPr/>
          </p:nvSpPr>
          <p:spPr>
            <a:xfrm>
              <a:off x="2489551" y="3377556"/>
              <a:ext cx="347721" cy="395571"/>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08" name="Freeform 507"/>
            <p:cNvSpPr>
              <a:spLocks noChangeArrowheads="1"/>
            </p:cNvSpPr>
            <p:nvPr/>
          </p:nvSpPr>
          <p:spPr bwMode="auto">
            <a:xfrm>
              <a:off x="2880141" y="3547541"/>
              <a:ext cx="15878"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09" name="Freeform 508"/>
            <p:cNvSpPr/>
            <p:nvPr/>
          </p:nvSpPr>
          <p:spPr>
            <a:xfrm flipH="1">
              <a:off x="2846799" y="3377556"/>
              <a:ext cx="349308" cy="395571"/>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10" name="Freeform 509"/>
            <p:cNvSpPr>
              <a:spLocks noChangeArrowheads="1"/>
            </p:cNvSpPr>
            <p:nvPr/>
          </p:nvSpPr>
          <p:spPr bwMode="auto">
            <a:xfrm>
              <a:off x="2846799" y="3547541"/>
              <a:ext cx="15878"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11" name="Freeform 510"/>
            <p:cNvSpPr>
              <a:spLocks noChangeArrowheads="1"/>
            </p:cNvSpPr>
            <p:nvPr/>
          </p:nvSpPr>
          <p:spPr bwMode="auto">
            <a:xfrm>
              <a:off x="2815044" y="3541186"/>
              <a:ext cx="20640" cy="60368"/>
            </a:xfrm>
            <a:custGeom>
              <a:avLst/>
              <a:gdLst>
                <a:gd name="T0" fmla="*/ 3182 w 23407"/>
                <a:gd name="T1" fmla="*/ 6500 h 67565"/>
                <a:gd name="T2" fmla="*/ 11556 w 23407"/>
                <a:gd name="T3" fmla="*/ 23602 h 67565"/>
                <a:gd name="T4" fmla="*/ 19929 w 23407"/>
                <a:gd name="T5" fmla="*/ 40704 h 67565"/>
                <a:gd name="T6" fmla="*/ 19929 w 23407"/>
                <a:gd name="T7" fmla="*/ 60657 h 67565"/>
                <a:gd name="T8" fmla="*/ 0 60000 65536"/>
                <a:gd name="T9" fmla="*/ 0 60000 65536"/>
                <a:gd name="T10" fmla="*/ 0 60000 65536"/>
                <a:gd name="T11" fmla="*/ 0 60000 65536"/>
                <a:gd name="T12" fmla="*/ 0 w 23407"/>
                <a:gd name="T13" fmla="*/ 0 h 67565"/>
                <a:gd name="T14" fmla="*/ 23407 w 23407"/>
                <a:gd name="T15" fmla="*/ 67565 h 67565"/>
              </a:gdLst>
              <a:ahLst/>
              <a:cxnLst>
                <a:cxn ang="T8">
                  <a:pos x="T0" y="T1"/>
                </a:cxn>
                <a:cxn ang="T9">
                  <a:pos x="T2" y="T3"/>
                </a:cxn>
                <a:cxn ang="T10">
                  <a:pos x="T4" y="T5"/>
                </a:cxn>
                <a:cxn ang="T11">
                  <a:pos x="T6" y="T7"/>
                </a:cxn>
              </a:cxnLst>
              <a:rect l="T12" t="T13" r="T14" b="T15"/>
              <a:pathLst>
                <a:path w="23407" h="67565">
                  <a:moveTo>
                    <a:pt x="3620" y="7240"/>
                  </a:moveTo>
                  <a:cubicBezTo>
                    <a:pt x="21818" y="34537"/>
                    <a:pt x="0" y="0"/>
                    <a:pt x="13145" y="26290"/>
                  </a:cubicBezTo>
                  <a:cubicBezTo>
                    <a:pt x="17493" y="34986"/>
                    <a:pt x="21672" y="35364"/>
                    <a:pt x="22670" y="45340"/>
                  </a:cubicBezTo>
                  <a:cubicBezTo>
                    <a:pt x="23407" y="52712"/>
                    <a:pt x="22670" y="60157"/>
                    <a:pt x="22670" y="67565"/>
                  </a:cubicBezTo>
                </a:path>
              </a:pathLst>
            </a:custGeom>
            <a:solidFill>
              <a:srgbClr val="FF0000"/>
            </a:solidFill>
            <a:ln w="254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cxnSp>
          <p:nvCxnSpPr>
            <p:cNvPr id="512" name="Straight Connector 511"/>
            <p:cNvCxnSpPr>
              <a:cxnSpLocks noChangeShapeType="1"/>
              <a:endCxn id="524" idx="0"/>
            </p:cNvCxnSpPr>
            <p:nvPr/>
          </p:nvCxnSpPr>
          <p:spPr bwMode="auto">
            <a:xfrm rot="5400000">
              <a:off x="2774531" y="3858120"/>
              <a:ext cx="88964" cy="1587"/>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513" name="Straight Connector 512"/>
            <p:cNvCxnSpPr>
              <a:cxnSpLocks noChangeShapeType="1"/>
            </p:cNvCxnSpPr>
            <p:nvPr/>
          </p:nvCxnSpPr>
          <p:spPr bwMode="auto">
            <a:xfrm rot="5400000">
              <a:off x="2803111" y="3858120"/>
              <a:ext cx="88964" cy="1587"/>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514" name="Straight Connector 513"/>
            <p:cNvCxnSpPr>
              <a:cxnSpLocks noChangeShapeType="1"/>
            </p:cNvCxnSpPr>
            <p:nvPr/>
          </p:nvCxnSpPr>
          <p:spPr bwMode="auto">
            <a:xfrm rot="16200000" flipH="1">
              <a:off x="2835661" y="3854150"/>
              <a:ext cx="84197" cy="4763"/>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sp>
          <p:nvSpPr>
            <p:cNvPr id="515" name="Freeform 514"/>
            <p:cNvSpPr>
              <a:spLocks noChangeArrowheads="1"/>
            </p:cNvSpPr>
            <p:nvPr/>
          </p:nvSpPr>
          <p:spPr bwMode="auto">
            <a:xfrm>
              <a:off x="2773762" y="4052727"/>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16" name="Freeform 515"/>
            <p:cNvSpPr>
              <a:spLocks noChangeArrowheads="1"/>
            </p:cNvSpPr>
            <p:nvPr/>
          </p:nvSpPr>
          <p:spPr bwMode="auto">
            <a:xfrm flipH="1">
              <a:off x="2827746" y="4068614"/>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17" name="Freeform 516"/>
            <p:cNvSpPr>
              <a:spLocks noChangeArrowheads="1"/>
            </p:cNvSpPr>
            <p:nvPr/>
          </p:nvSpPr>
          <p:spPr bwMode="auto">
            <a:xfrm flipH="1">
              <a:off x="2869028" y="4052727"/>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518" name="Teardrop 517"/>
            <p:cNvSpPr/>
            <p:nvPr/>
          </p:nvSpPr>
          <p:spPr>
            <a:xfrm rot="5206127">
              <a:off x="2493497" y="3446688"/>
              <a:ext cx="88964" cy="93678"/>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19" name="Teardrop 518"/>
            <p:cNvSpPr/>
            <p:nvPr/>
          </p:nvSpPr>
          <p:spPr>
            <a:xfrm rot="7907648">
              <a:off x="2793585" y="3330717"/>
              <a:ext cx="88964" cy="93679"/>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20" name="Teardrop 519"/>
            <p:cNvSpPr/>
            <p:nvPr/>
          </p:nvSpPr>
          <p:spPr>
            <a:xfrm rot="10800000">
              <a:off x="3107192" y="3426805"/>
              <a:ext cx="88915" cy="95318"/>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91" name="Freeform 490"/>
            <p:cNvSpPr>
              <a:spLocks noChangeArrowheads="1"/>
            </p:cNvSpPr>
            <p:nvPr/>
          </p:nvSpPr>
          <p:spPr bwMode="auto">
            <a:xfrm>
              <a:off x="2535597" y="2576884"/>
              <a:ext cx="11114" cy="204935"/>
            </a:xfrm>
            <a:custGeom>
              <a:avLst/>
              <a:gdLst>
                <a:gd name="T0" fmla="*/ 12095 w 13758"/>
                <a:gd name="T1" fmla="*/ 0 h 228600"/>
                <a:gd name="T2" fmla="*/ 930 w 13758"/>
                <a:gd name="T3" fmla="*/ 165322 h 228600"/>
                <a:gd name="T4" fmla="*/ 6513 w 13758"/>
                <a:gd name="T5" fmla="*/ 205227 h 228600"/>
                <a:gd name="T6" fmla="*/ 6513 w 13758"/>
                <a:gd name="T7" fmla="*/ 205227 h 228600"/>
                <a:gd name="T8" fmla="*/ 6513 w 13758"/>
                <a:gd name="T9" fmla="*/ 205227 h 228600"/>
                <a:gd name="T10" fmla="*/ 0 60000 65536"/>
                <a:gd name="T11" fmla="*/ 0 60000 65536"/>
                <a:gd name="T12" fmla="*/ 0 60000 65536"/>
                <a:gd name="T13" fmla="*/ 0 60000 65536"/>
                <a:gd name="T14" fmla="*/ 0 60000 65536"/>
                <a:gd name="T15" fmla="*/ 0 w 13758"/>
                <a:gd name="T16" fmla="*/ 0 h 228600"/>
                <a:gd name="T17" fmla="*/ 13758 w 13758"/>
                <a:gd name="T18" fmla="*/ 228600 h 228600"/>
              </a:gdLst>
              <a:ahLst/>
              <a:cxnLst>
                <a:cxn ang="T10">
                  <a:pos x="T0" y="T1"/>
                </a:cxn>
                <a:cxn ang="T11">
                  <a:pos x="T2" y="T3"/>
                </a:cxn>
                <a:cxn ang="T12">
                  <a:pos x="T4" y="T5"/>
                </a:cxn>
                <a:cxn ang="T13">
                  <a:pos x="T6" y="T7"/>
                </a:cxn>
                <a:cxn ang="T14">
                  <a:pos x="T8" y="T9"/>
                </a:cxn>
              </a:cxnLst>
              <a:rect l="T15" t="T16" r="T17" b="T18"/>
              <a:pathLst>
                <a:path w="13758" h="228600">
                  <a:moveTo>
                    <a:pt x="13758" y="0"/>
                  </a:moveTo>
                  <a:cubicBezTo>
                    <a:pt x="7937" y="73025"/>
                    <a:pt x="2116" y="146050"/>
                    <a:pt x="1058" y="184150"/>
                  </a:cubicBezTo>
                  <a:cubicBezTo>
                    <a:pt x="0" y="222250"/>
                    <a:pt x="7408" y="228600"/>
                    <a:pt x="7408" y="228600"/>
                  </a:cubicBezTo>
                </a:path>
              </a:pathLst>
            </a:custGeom>
            <a:noFill/>
            <a:ln w="127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cxnSp>
          <p:nvCxnSpPr>
            <p:cNvPr id="493" name="Straight Connector 492"/>
            <p:cNvCxnSpPr>
              <a:cxnSpLocks noChangeShapeType="1"/>
              <a:stCxn id="495" idx="3"/>
            </p:cNvCxnSpPr>
            <p:nvPr/>
          </p:nvCxnSpPr>
          <p:spPr bwMode="auto">
            <a:xfrm rot="5400000">
              <a:off x="2318746" y="3160708"/>
              <a:ext cx="436876" cy="0"/>
            </a:xfrm>
            <a:prstGeom prst="line">
              <a:avLst/>
            </a:prstGeom>
            <a:noFill/>
            <a:ln w="25400">
              <a:solidFill>
                <a:schemeClr val="tx1"/>
              </a:solidFill>
              <a:round/>
              <a:headEnd/>
              <a:tailEnd/>
            </a:ln>
            <a:effectLst>
              <a:outerShdw blurRad="63500" dist="26940" dir="5400000" rotWithShape="0">
                <a:srgbClr val="000000">
                  <a:alpha val="43137"/>
                </a:srgbClr>
              </a:outerShdw>
            </a:effectLst>
          </p:spPr>
        </p:cxnSp>
        <p:grpSp>
          <p:nvGrpSpPr>
            <p:cNvPr id="4" name="Group 493"/>
            <p:cNvGrpSpPr/>
            <p:nvPr/>
          </p:nvGrpSpPr>
          <p:grpSpPr>
            <a:xfrm>
              <a:off x="2497668" y="2967768"/>
              <a:ext cx="78152" cy="535871"/>
              <a:chOff x="755650" y="1168400"/>
              <a:chExt cx="88900" cy="596900"/>
            </a:xfrm>
            <a:solidFill>
              <a:schemeClr val="accent5">
                <a:lumMod val="75000"/>
              </a:schemeClr>
            </a:solidFill>
          </p:grpSpPr>
          <p:sp>
            <p:nvSpPr>
              <p:cNvPr id="496" name="Oval 495"/>
              <p:cNvSpPr/>
              <p:nvPr/>
            </p:nvSpPr>
            <p:spPr>
              <a:xfrm>
                <a:off x="755650" y="11684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97" name="Oval 496"/>
              <p:cNvSpPr/>
              <p:nvPr/>
            </p:nvSpPr>
            <p:spPr>
              <a:xfrm>
                <a:off x="755650" y="13208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98" name="Oval 497"/>
              <p:cNvSpPr/>
              <p:nvPr/>
            </p:nvSpPr>
            <p:spPr>
              <a:xfrm>
                <a:off x="755650" y="14732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99" name="Oval 498"/>
              <p:cNvSpPr/>
              <p:nvPr/>
            </p:nvSpPr>
            <p:spPr>
              <a:xfrm>
                <a:off x="755650" y="16256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495" name="Can 494"/>
            <p:cNvSpPr/>
            <p:nvPr/>
          </p:nvSpPr>
          <p:spPr>
            <a:xfrm>
              <a:off x="2516544" y="2761165"/>
              <a:ext cx="39694" cy="181105"/>
            </a:xfrm>
            <a:prstGeom prst="can">
              <a:avLst/>
            </a:prstGeom>
            <a:solidFill>
              <a:srgbClr val="00F73D"/>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295" name="Straight Arrow Connector 294"/>
            <p:cNvCxnSpPr>
              <a:cxnSpLocks noChangeShapeType="1"/>
            </p:cNvCxnSpPr>
            <p:nvPr/>
          </p:nvCxnSpPr>
          <p:spPr bwMode="auto">
            <a:xfrm>
              <a:off x="2894432" y="3174211"/>
              <a:ext cx="447750" cy="1589"/>
            </a:xfrm>
            <a:prstGeom prst="straightConnector1">
              <a:avLst/>
            </a:prstGeom>
            <a:noFill/>
            <a:ln w="25400">
              <a:solidFill>
                <a:srgbClr val="000000"/>
              </a:solidFill>
              <a:round/>
              <a:headEnd/>
              <a:tailEnd type="arrow" w="med" len="med"/>
            </a:ln>
            <a:effectLst>
              <a:outerShdw blurRad="63500" dist="26940" dir="5400000" rotWithShape="0">
                <a:srgbClr val="000000">
                  <a:alpha val="43137"/>
                </a:srgbClr>
              </a:outerShdw>
            </a:effectLst>
          </p:spPr>
        </p:cxnSp>
        <p:sp>
          <p:nvSpPr>
            <p:cNvPr id="461" name="Freeform 460"/>
            <p:cNvSpPr/>
            <p:nvPr/>
          </p:nvSpPr>
          <p:spPr>
            <a:xfrm rot="215464">
              <a:off x="3764527" y="3307656"/>
              <a:ext cx="258805" cy="465471"/>
            </a:xfrm>
            <a:custGeom>
              <a:avLst/>
              <a:gdLst>
                <a:gd name="connsiteX0" fmla="*/ 120650 w 294216"/>
                <a:gd name="connsiteY0" fmla="*/ 1411 h 517172"/>
                <a:gd name="connsiteX1" fmla="*/ 35983 w 294216"/>
                <a:gd name="connsiteY1" fmla="*/ 98778 h 517172"/>
                <a:gd name="connsiteX2" fmla="*/ 6350 w 294216"/>
                <a:gd name="connsiteY2" fmla="*/ 251178 h 517172"/>
                <a:gd name="connsiteX3" fmla="*/ 74083 w 294216"/>
                <a:gd name="connsiteY3" fmla="*/ 445911 h 517172"/>
                <a:gd name="connsiteX4" fmla="*/ 120650 w 294216"/>
                <a:gd name="connsiteY4" fmla="*/ 496711 h 517172"/>
                <a:gd name="connsiteX5" fmla="*/ 167216 w 294216"/>
                <a:gd name="connsiteY5" fmla="*/ 513644 h 517172"/>
                <a:gd name="connsiteX6" fmla="*/ 247650 w 294216"/>
                <a:gd name="connsiteY6" fmla="*/ 475544 h 517172"/>
                <a:gd name="connsiteX7" fmla="*/ 285750 w 294216"/>
                <a:gd name="connsiteY7" fmla="*/ 340078 h 517172"/>
                <a:gd name="connsiteX8" fmla="*/ 289983 w 294216"/>
                <a:gd name="connsiteY8" fmla="*/ 272344 h 517172"/>
                <a:gd name="connsiteX9" fmla="*/ 260350 w 294216"/>
                <a:gd name="connsiteY9" fmla="*/ 107244 h 517172"/>
                <a:gd name="connsiteX10" fmla="*/ 120650 w 294216"/>
                <a:gd name="connsiteY10" fmla="*/ 1411 h 5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216" h="517172">
                  <a:moveTo>
                    <a:pt x="120650" y="1411"/>
                  </a:moveTo>
                  <a:cubicBezTo>
                    <a:pt x="83256" y="0"/>
                    <a:pt x="55033" y="57150"/>
                    <a:pt x="35983" y="98778"/>
                  </a:cubicBezTo>
                  <a:cubicBezTo>
                    <a:pt x="16933" y="140406"/>
                    <a:pt x="0" y="193323"/>
                    <a:pt x="6350" y="251178"/>
                  </a:cubicBezTo>
                  <a:cubicBezTo>
                    <a:pt x="12700" y="309034"/>
                    <a:pt x="55033" y="404989"/>
                    <a:pt x="74083" y="445911"/>
                  </a:cubicBezTo>
                  <a:cubicBezTo>
                    <a:pt x="93133" y="486833"/>
                    <a:pt x="105128" y="485422"/>
                    <a:pt x="120650" y="496711"/>
                  </a:cubicBezTo>
                  <a:cubicBezTo>
                    <a:pt x="136172" y="508000"/>
                    <a:pt x="146049" y="517172"/>
                    <a:pt x="167216" y="513644"/>
                  </a:cubicBezTo>
                  <a:cubicBezTo>
                    <a:pt x="188383" y="510116"/>
                    <a:pt x="227894" y="504472"/>
                    <a:pt x="247650" y="475544"/>
                  </a:cubicBezTo>
                  <a:cubicBezTo>
                    <a:pt x="267406" y="446616"/>
                    <a:pt x="278695" y="373945"/>
                    <a:pt x="285750" y="340078"/>
                  </a:cubicBezTo>
                  <a:cubicBezTo>
                    <a:pt x="292805" y="306211"/>
                    <a:pt x="294216" y="311150"/>
                    <a:pt x="289983" y="272344"/>
                  </a:cubicBezTo>
                  <a:cubicBezTo>
                    <a:pt x="285750" y="233538"/>
                    <a:pt x="280811" y="150283"/>
                    <a:pt x="260350" y="107244"/>
                  </a:cubicBezTo>
                  <a:cubicBezTo>
                    <a:pt x="239889" y="64205"/>
                    <a:pt x="158044" y="2822"/>
                    <a:pt x="120650" y="1411"/>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5" name="Group 461"/>
            <p:cNvGrpSpPr/>
            <p:nvPr/>
          </p:nvGrpSpPr>
          <p:grpSpPr>
            <a:xfrm>
              <a:off x="3837572" y="3613588"/>
              <a:ext cx="114128" cy="187492"/>
              <a:chOff x="3887611" y="3911600"/>
              <a:chExt cx="129824" cy="208845"/>
            </a:xfrm>
            <a:solidFill>
              <a:srgbClr val="0000FF"/>
            </a:solidFill>
          </p:grpSpPr>
          <p:sp>
            <p:nvSpPr>
              <p:cNvPr id="488" name="Can 487"/>
              <p:cNvSpPr/>
              <p:nvPr/>
            </p:nvSpPr>
            <p:spPr>
              <a:xfrm>
                <a:off x="3887611"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89" name="Can 488"/>
              <p:cNvSpPr/>
              <p:nvPr/>
            </p:nvSpPr>
            <p:spPr>
              <a:xfrm>
                <a:off x="3952523"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90" name="Can 489"/>
              <p:cNvSpPr/>
              <p:nvPr/>
            </p:nvSpPr>
            <p:spPr>
              <a:xfrm>
                <a:off x="3920067"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nvGrpSpPr>
            <p:cNvPr id="6" name="Group 462"/>
            <p:cNvGrpSpPr/>
            <p:nvPr/>
          </p:nvGrpSpPr>
          <p:grpSpPr>
            <a:xfrm>
              <a:off x="3837572" y="3874034"/>
              <a:ext cx="114128" cy="164689"/>
              <a:chOff x="3887611" y="3911600"/>
              <a:chExt cx="129824" cy="208845"/>
            </a:xfrm>
            <a:solidFill>
              <a:srgbClr val="00F73D"/>
            </a:solidFill>
          </p:grpSpPr>
          <p:sp>
            <p:nvSpPr>
              <p:cNvPr id="485" name="Can 484"/>
              <p:cNvSpPr/>
              <p:nvPr/>
            </p:nvSpPr>
            <p:spPr>
              <a:xfrm>
                <a:off x="3887611"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86" name="Can 485"/>
              <p:cNvSpPr/>
              <p:nvPr/>
            </p:nvSpPr>
            <p:spPr>
              <a:xfrm>
                <a:off x="3952523"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87" name="Can 486"/>
              <p:cNvSpPr/>
              <p:nvPr/>
            </p:nvSpPr>
            <p:spPr>
              <a:xfrm>
                <a:off x="3920067"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nvGrpSpPr>
            <p:cNvPr id="8280" name="Group 463"/>
            <p:cNvGrpSpPr>
              <a:grpSpLocks/>
            </p:cNvGrpSpPr>
            <p:nvPr/>
          </p:nvGrpSpPr>
          <p:grpSpPr bwMode="auto">
            <a:xfrm>
              <a:off x="3732695" y="3513258"/>
              <a:ext cx="123588" cy="244290"/>
              <a:chOff x="3643846" y="3212597"/>
              <a:chExt cx="139894" cy="256091"/>
            </a:xfrm>
          </p:grpSpPr>
          <p:sp>
            <p:nvSpPr>
              <p:cNvPr id="482" name="Direct Access Storage 481"/>
              <p:cNvSpPr/>
              <p:nvPr/>
            </p:nvSpPr>
            <p:spPr>
              <a:xfrm rot="6977560">
                <a:off x="3650946" y="3335194"/>
                <a:ext cx="199846" cy="66499"/>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83" name="Direct Access Storage 482"/>
              <p:cNvSpPr/>
              <p:nvPr/>
            </p:nvSpPr>
            <p:spPr>
              <a:xfrm rot="6977560">
                <a:off x="3577259" y="3335194"/>
                <a:ext cx="199846" cy="66498"/>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84" name="Direct Access Storage 483"/>
              <p:cNvSpPr/>
              <p:nvPr/>
            </p:nvSpPr>
            <p:spPr>
              <a:xfrm rot="6977560">
                <a:off x="3620327" y="3278637"/>
                <a:ext cx="198180" cy="64701"/>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cxnSp>
          <p:nvCxnSpPr>
            <p:cNvPr id="465" name="Curved Connector 464"/>
            <p:cNvCxnSpPr>
              <a:cxnSpLocks noChangeShapeType="1"/>
            </p:cNvCxnSpPr>
            <p:nvPr/>
          </p:nvCxnSpPr>
          <p:spPr bwMode="auto">
            <a:xfrm rot="5400000">
              <a:off x="3704166" y="3677825"/>
              <a:ext cx="95318"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cxnSp>
          <p:nvCxnSpPr>
            <p:cNvPr id="466" name="Curved Connector 465"/>
            <p:cNvCxnSpPr>
              <a:cxnSpLocks noChangeShapeType="1"/>
            </p:cNvCxnSpPr>
            <p:nvPr/>
          </p:nvCxnSpPr>
          <p:spPr bwMode="auto">
            <a:xfrm rot="5400000">
              <a:off x="3720035" y="3750903"/>
              <a:ext cx="123914"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cxnSp>
          <p:nvCxnSpPr>
            <p:cNvPr id="467" name="Curved Connector 466"/>
            <p:cNvCxnSpPr>
              <a:cxnSpLocks noChangeShapeType="1"/>
            </p:cNvCxnSpPr>
            <p:nvPr/>
          </p:nvCxnSpPr>
          <p:spPr bwMode="auto">
            <a:xfrm rot="16200000" flipH="1">
              <a:off x="3670832" y="3709597"/>
              <a:ext cx="63545"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sp>
          <p:nvSpPr>
            <p:cNvPr id="468" name="Freeform 467"/>
            <p:cNvSpPr/>
            <p:nvPr/>
          </p:nvSpPr>
          <p:spPr>
            <a:xfrm>
              <a:off x="3537476" y="3364847"/>
              <a:ext cx="347721" cy="397159"/>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69" name="Freeform 468"/>
            <p:cNvSpPr>
              <a:spLocks noChangeArrowheads="1"/>
            </p:cNvSpPr>
            <p:nvPr/>
          </p:nvSpPr>
          <p:spPr bwMode="auto">
            <a:xfrm>
              <a:off x="3928066" y="3534832"/>
              <a:ext cx="15878"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70" name="Freeform 469"/>
            <p:cNvSpPr/>
            <p:nvPr/>
          </p:nvSpPr>
          <p:spPr>
            <a:xfrm flipH="1">
              <a:off x="3894723" y="3364847"/>
              <a:ext cx="347720" cy="397159"/>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71" name="Freeform 470"/>
            <p:cNvSpPr>
              <a:spLocks noChangeArrowheads="1"/>
            </p:cNvSpPr>
            <p:nvPr/>
          </p:nvSpPr>
          <p:spPr bwMode="auto">
            <a:xfrm>
              <a:off x="3894723" y="3534832"/>
              <a:ext cx="17465"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72" name="Freeform 471"/>
            <p:cNvSpPr>
              <a:spLocks noChangeArrowheads="1"/>
            </p:cNvSpPr>
            <p:nvPr/>
          </p:nvSpPr>
          <p:spPr bwMode="auto">
            <a:xfrm>
              <a:off x="3862968" y="3528477"/>
              <a:ext cx="20640" cy="60368"/>
            </a:xfrm>
            <a:custGeom>
              <a:avLst/>
              <a:gdLst>
                <a:gd name="T0" fmla="*/ 3182 w 23407"/>
                <a:gd name="T1" fmla="*/ 6500 h 67565"/>
                <a:gd name="T2" fmla="*/ 11556 w 23407"/>
                <a:gd name="T3" fmla="*/ 23602 h 67565"/>
                <a:gd name="T4" fmla="*/ 19929 w 23407"/>
                <a:gd name="T5" fmla="*/ 40704 h 67565"/>
                <a:gd name="T6" fmla="*/ 19929 w 23407"/>
                <a:gd name="T7" fmla="*/ 60657 h 67565"/>
                <a:gd name="T8" fmla="*/ 0 60000 65536"/>
                <a:gd name="T9" fmla="*/ 0 60000 65536"/>
                <a:gd name="T10" fmla="*/ 0 60000 65536"/>
                <a:gd name="T11" fmla="*/ 0 60000 65536"/>
                <a:gd name="T12" fmla="*/ 0 w 23407"/>
                <a:gd name="T13" fmla="*/ 0 h 67565"/>
                <a:gd name="T14" fmla="*/ 23407 w 23407"/>
                <a:gd name="T15" fmla="*/ 67565 h 67565"/>
              </a:gdLst>
              <a:ahLst/>
              <a:cxnLst>
                <a:cxn ang="T8">
                  <a:pos x="T0" y="T1"/>
                </a:cxn>
                <a:cxn ang="T9">
                  <a:pos x="T2" y="T3"/>
                </a:cxn>
                <a:cxn ang="T10">
                  <a:pos x="T4" y="T5"/>
                </a:cxn>
                <a:cxn ang="T11">
                  <a:pos x="T6" y="T7"/>
                </a:cxn>
              </a:cxnLst>
              <a:rect l="T12" t="T13" r="T14" b="T15"/>
              <a:pathLst>
                <a:path w="23407" h="67565">
                  <a:moveTo>
                    <a:pt x="3620" y="7240"/>
                  </a:moveTo>
                  <a:cubicBezTo>
                    <a:pt x="21818" y="34537"/>
                    <a:pt x="0" y="0"/>
                    <a:pt x="13145" y="26290"/>
                  </a:cubicBezTo>
                  <a:cubicBezTo>
                    <a:pt x="17493" y="34986"/>
                    <a:pt x="21672" y="35364"/>
                    <a:pt x="22670" y="45340"/>
                  </a:cubicBezTo>
                  <a:cubicBezTo>
                    <a:pt x="23407" y="52712"/>
                    <a:pt x="22670" y="60157"/>
                    <a:pt x="22670" y="67565"/>
                  </a:cubicBezTo>
                </a:path>
              </a:pathLst>
            </a:custGeom>
            <a:solidFill>
              <a:srgbClr val="FF0000"/>
            </a:solidFill>
            <a:ln w="254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cxnSp>
          <p:nvCxnSpPr>
            <p:cNvPr id="473" name="Straight Connector 472"/>
            <p:cNvCxnSpPr>
              <a:cxnSpLocks noChangeShapeType="1"/>
            </p:cNvCxnSpPr>
            <p:nvPr/>
          </p:nvCxnSpPr>
          <p:spPr bwMode="auto">
            <a:xfrm rot="5400000">
              <a:off x="3823250" y="3846205"/>
              <a:ext cx="87376" cy="1587"/>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474" name="Straight Connector 473"/>
            <p:cNvCxnSpPr>
              <a:cxnSpLocks noChangeShapeType="1"/>
            </p:cNvCxnSpPr>
            <p:nvPr/>
          </p:nvCxnSpPr>
          <p:spPr bwMode="auto">
            <a:xfrm rot="5400000">
              <a:off x="3851829" y="3846205"/>
              <a:ext cx="87376" cy="1587"/>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475" name="Straight Connector 474"/>
            <p:cNvCxnSpPr>
              <a:cxnSpLocks noChangeShapeType="1"/>
            </p:cNvCxnSpPr>
            <p:nvPr/>
          </p:nvCxnSpPr>
          <p:spPr bwMode="auto">
            <a:xfrm rot="16200000" flipH="1">
              <a:off x="3883585" y="3841440"/>
              <a:ext cx="84197" cy="4763"/>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sp>
          <p:nvSpPr>
            <p:cNvPr id="476" name="Freeform 475"/>
            <p:cNvSpPr>
              <a:spLocks noChangeArrowheads="1"/>
            </p:cNvSpPr>
            <p:nvPr/>
          </p:nvSpPr>
          <p:spPr bwMode="auto">
            <a:xfrm>
              <a:off x="3823274" y="4040018"/>
              <a:ext cx="39695"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77" name="Freeform 476"/>
            <p:cNvSpPr>
              <a:spLocks noChangeArrowheads="1"/>
            </p:cNvSpPr>
            <p:nvPr/>
          </p:nvSpPr>
          <p:spPr bwMode="auto">
            <a:xfrm flipH="1">
              <a:off x="3875670" y="4055905"/>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78" name="Freeform 477"/>
            <p:cNvSpPr>
              <a:spLocks noChangeArrowheads="1"/>
            </p:cNvSpPr>
            <p:nvPr/>
          </p:nvSpPr>
          <p:spPr bwMode="auto">
            <a:xfrm flipH="1">
              <a:off x="3916952" y="4040018"/>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79" name="Teardrop 478"/>
            <p:cNvSpPr/>
            <p:nvPr/>
          </p:nvSpPr>
          <p:spPr>
            <a:xfrm rot="5206127">
              <a:off x="3541421" y="3433979"/>
              <a:ext cx="88964" cy="93678"/>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80" name="Teardrop 479"/>
            <p:cNvSpPr/>
            <p:nvPr/>
          </p:nvSpPr>
          <p:spPr>
            <a:xfrm rot="7907648">
              <a:off x="3841509" y="3318007"/>
              <a:ext cx="88964" cy="93679"/>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81" name="Teardrop 480"/>
            <p:cNvSpPr/>
            <p:nvPr/>
          </p:nvSpPr>
          <p:spPr>
            <a:xfrm rot="10800000">
              <a:off x="4155117" y="3414095"/>
              <a:ext cx="87327" cy="96906"/>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52" name="Freeform 451"/>
            <p:cNvSpPr>
              <a:spLocks noChangeArrowheads="1"/>
            </p:cNvSpPr>
            <p:nvPr/>
          </p:nvSpPr>
          <p:spPr bwMode="auto">
            <a:xfrm>
              <a:off x="3583522" y="2564175"/>
              <a:ext cx="11114" cy="204935"/>
            </a:xfrm>
            <a:custGeom>
              <a:avLst/>
              <a:gdLst>
                <a:gd name="T0" fmla="*/ 12095 w 13758"/>
                <a:gd name="T1" fmla="*/ 0 h 228600"/>
                <a:gd name="T2" fmla="*/ 930 w 13758"/>
                <a:gd name="T3" fmla="*/ 165322 h 228600"/>
                <a:gd name="T4" fmla="*/ 6513 w 13758"/>
                <a:gd name="T5" fmla="*/ 205227 h 228600"/>
                <a:gd name="T6" fmla="*/ 6513 w 13758"/>
                <a:gd name="T7" fmla="*/ 205227 h 228600"/>
                <a:gd name="T8" fmla="*/ 6513 w 13758"/>
                <a:gd name="T9" fmla="*/ 205227 h 228600"/>
                <a:gd name="T10" fmla="*/ 0 60000 65536"/>
                <a:gd name="T11" fmla="*/ 0 60000 65536"/>
                <a:gd name="T12" fmla="*/ 0 60000 65536"/>
                <a:gd name="T13" fmla="*/ 0 60000 65536"/>
                <a:gd name="T14" fmla="*/ 0 60000 65536"/>
                <a:gd name="T15" fmla="*/ 0 w 13758"/>
                <a:gd name="T16" fmla="*/ 0 h 228600"/>
                <a:gd name="T17" fmla="*/ 13758 w 13758"/>
                <a:gd name="T18" fmla="*/ 228600 h 228600"/>
              </a:gdLst>
              <a:ahLst/>
              <a:cxnLst>
                <a:cxn ang="T10">
                  <a:pos x="T0" y="T1"/>
                </a:cxn>
                <a:cxn ang="T11">
                  <a:pos x="T2" y="T3"/>
                </a:cxn>
                <a:cxn ang="T12">
                  <a:pos x="T4" y="T5"/>
                </a:cxn>
                <a:cxn ang="T13">
                  <a:pos x="T6" y="T7"/>
                </a:cxn>
                <a:cxn ang="T14">
                  <a:pos x="T8" y="T9"/>
                </a:cxn>
              </a:cxnLst>
              <a:rect l="T15" t="T16" r="T17" b="T18"/>
              <a:pathLst>
                <a:path w="13758" h="228600">
                  <a:moveTo>
                    <a:pt x="13758" y="0"/>
                  </a:moveTo>
                  <a:cubicBezTo>
                    <a:pt x="7937" y="73025"/>
                    <a:pt x="2116" y="146050"/>
                    <a:pt x="1058" y="184150"/>
                  </a:cubicBezTo>
                  <a:cubicBezTo>
                    <a:pt x="0" y="222250"/>
                    <a:pt x="7408" y="228600"/>
                    <a:pt x="7408" y="228600"/>
                  </a:cubicBezTo>
                </a:path>
              </a:pathLst>
            </a:custGeom>
            <a:noFill/>
            <a:ln w="127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grpSp>
          <p:nvGrpSpPr>
            <p:cNvPr id="8299" name="Group 452"/>
            <p:cNvGrpSpPr>
              <a:grpSpLocks/>
            </p:cNvGrpSpPr>
            <p:nvPr/>
          </p:nvGrpSpPr>
          <p:grpSpPr bwMode="auto">
            <a:xfrm>
              <a:off x="3545517" y="2748726"/>
              <a:ext cx="78152" cy="742410"/>
              <a:chOff x="844550" y="802393"/>
              <a:chExt cx="88900" cy="826961"/>
            </a:xfrm>
          </p:grpSpPr>
          <p:cxnSp>
            <p:nvCxnSpPr>
              <p:cNvPr id="454" name="Straight Connector 453"/>
              <p:cNvCxnSpPr>
                <a:cxnSpLocks noChangeShapeType="1"/>
              </p:cNvCxnSpPr>
              <p:nvPr/>
            </p:nvCxnSpPr>
            <p:spPr bwMode="auto">
              <a:xfrm rot="5400000">
                <a:off x="647156" y="1246254"/>
                <a:ext cx="484860" cy="0"/>
              </a:xfrm>
              <a:prstGeom prst="line">
                <a:avLst/>
              </a:prstGeom>
              <a:noFill/>
              <a:ln w="25400">
                <a:solidFill>
                  <a:schemeClr val="tx1"/>
                </a:solidFill>
                <a:round/>
                <a:headEnd/>
                <a:tailEnd/>
              </a:ln>
              <a:effectLst>
                <a:outerShdw blurRad="63500" dist="26940" dir="5400000" rotWithShape="0">
                  <a:srgbClr val="000000">
                    <a:alpha val="43137"/>
                  </a:srgbClr>
                </a:outerShdw>
              </a:effectLst>
            </p:spPr>
          </p:cxnSp>
          <p:grpSp>
            <p:nvGrpSpPr>
              <p:cNvPr id="9" name="Group 454"/>
              <p:cNvGrpSpPr/>
              <p:nvPr/>
            </p:nvGrpSpPr>
            <p:grpSpPr>
              <a:xfrm>
                <a:off x="844550" y="1032454"/>
                <a:ext cx="88900" cy="596900"/>
                <a:chOff x="755650" y="1168400"/>
                <a:chExt cx="88900" cy="596900"/>
              </a:xfrm>
              <a:solidFill>
                <a:schemeClr val="accent5">
                  <a:lumMod val="75000"/>
                </a:schemeClr>
              </a:solidFill>
            </p:grpSpPr>
            <p:sp>
              <p:nvSpPr>
                <p:cNvPr id="457" name="Oval 456"/>
                <p:cNvSpPr/>
                <p:nvPr/>
              </p:nvSpPr>
              <p:spPr>
                <a:xfrm>
                  <a:off x="755650" y="11684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58" name="Oval 457"/>
                <p:cNvSpPr/>
                <p:nvPr/>
              </p:nvSpPr>
              <p:spPr>
                <a:xfrm>
                  <a:off x="755650" y="13208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59" name="Oval 458"/>
                <p:cNvSpPr/>
                <p:nvPr/>
              </p:nvSpPr>
              <p:spPr>
                <a:xfrm>
                  <a:off x="755650" y="14732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60" name="Oval 459"/>
                <p:cNvSpPr/>
                <p:nvPr/>
              </p:nvSpPr>
              <p:spPr>
                <a:xfrm>
                  <a:off x="755650" y="1625600"/>
                  <a:ext cx="88900" cy="1397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456" name="Can 455"/>
              <p:cNvSpPr/>
              <p:nvPr/>
            </p:nvSpPr>
            <p:spPr>
              <a:xfrm>
                <a:off x="866107" y="802093"/>
                <a:ext cx="45153" cy="201730"/>
              </a:xfrm>
              <a:prstGeom prst="can">
                <a:avLst/>
              </a:prstGeom>
              <a:solidFill>
                <a:srgbClr val="00F73D"/>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451" name="Delay 450"/>
            <p:cNvSpPr/>
            <p:nvPr/>
          </p:nvSpPr>
          <p:spPr>
            <a:xfrm rot="6485088">
              <a:off x="3677174" y="3391876"/>
              <a:ext cx="90552" cy="77801"/>
            </a:xfrm>
            <a:prstGeom prst="flowChartDelay">
              <a:avLst/>
            </a:prstGeom>
            <a:solidFill>
              <a:schemeClr val="accent2">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19" name="Freeform 418"/>
            <p:cNvSpPr/>
            <p:nvPr/>
          </p:nvSpPr>
          <p:spPr>
            <a:xfrm rot="215464">
              <a:off x="4739414" y="3310834"/>
              <a:ext cx="258805" cy="463882"/>
            </a:xfrm>
            <a:custGeom>
              <a:avLst/>
              <a:gdLst>
                <a:gd name="connsiteX0" fmla="*/ 120650 w 294216"/>
                <a:gd name="connsiteY0" fmla="*/ 1411 h 517172"/>
                <a:gd name="connsiteX1" fmla="*/ 35983 w 294216"/>
                <a:gd name="connsiteY1" fmla="*/ 98778 h 517172"/>
                <a:gd name="connsiteX2" fmla="*/ 6350 w 294216"/>
                <a:gd name="connsiteY2" fmla="*/ 251178 h 517172"/>
                <a:gd name="connsiteX3" fmla="*/ 74083 w 294216"/>
                <a:gd name="connsiteY3" fmla="*/ 445911 h 517172"/>
                <a:gd name="connsiteX4" fmla="*/ 120650 w 294216"/>
                <a:gd name="connsiteY4" fmla="*/ 496711 h 517172"/>
                <a:gd name="connsiteX5" fmla="*/ 167216 w 294216"/>
                <a:gd name="connsiteY5" fmla="*/ 513644 h 517172"/>
                <a:gd name="connsiteX6" fmla="*/ 247650 w 294216"/>
                <a:gd name="connsiteY6" fmla="*/ 475544 h 517172"/>
                <a:gd name="connsiteX7" fmla="*/ 285750 w 294216"/>
                <a:gd name="connsiteY7" fmla="*/ 340078 h 517172"/>
                <a:gd name="connsiteX8" fmla="*/ 289983 w 294216"/>
                <a:gd name="connsiteY8" fmla="*/ 272344 h 517172"/>
                <a:gd name="connsiteX9" fmla="*/ 260350 w 294216"/>
                <a:gd name="connsiteY9" fmla="*/ 107244 h 517172"/>
                <a:gd name="connsiteX10" fmla="*/ 120650 w 294216"/>
                <a:gd name="connsiteY10" fmla="*/ 1411 h 5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216" h="517172">
                  <a:moveTo>
                    <a:pt x="120650" y="1411"/>
                  </a:moveTo>
                  <a:cubicBezTo>
                    <a:pt x="83256" y="0"/>
                    <a:pt x="55033" y="57150"/>
                    <a:pt x="35983" y="98778"/>
                  </a:cubicBezTo>
                  <a:cubicBezTo>
                    <a:pt x="16933" y="140406"/>
                    <a:pt x="0" y="193323"/>
                    <a:pt x="6350" y="251178"/>
                  </a:cubicBezTo>
                  <a:cubicBezTo>
                    <a:pt x="12700" y="309034"/>
                    <a:pt x="55033" y="404989"/>
                    <a:pt x="74083" y="445911"/>
                  </a:cubicBezTo>
                  <a:cubicBezTo>
                    <a:pt x="93133" y="486833"/>
                    <a:pt x="105128" y="485422"/>
                    <a:pt x="120650" y="496711"/>
                  </a:cubicBezTo>
                  <a:cubicBezTo>
                    <a:pt x="136172" y="508000"/>
                    <a:pt x="146049" y="517172"/>
                    <a:pt x="167216" y="513644"/>
                  </a:cubicBezTo>
                  <a:cubicBezTo>
                    <a:pt x="188383" y="510116"/>
                    <a:pt x="227894" y="504472"/>
                    <a:pt x="247650" y="475544"/>
                  </a:cubicBezTo>
                  <a:cubicBezTo>
                    <a:pt x="267406" y="446616"/>
                    <a:pt x="278695" y="373945"/>
                    <a:pt x="285750" y="340078"/>
                  </a:cubicBezTo>
                  <a:cubicBezTo>
                    <a:pt x="292805" y="306211"/>
                    <a:pt x="294216" y="311150"/>
                    <a:pt x="289983" y="272344"/>
                  </a:cubicBezTo>
                  <a:cubicBezTo>
                    <a:pt x="285750" y="233538"/>
                    <a:pt x="280811" y="150283"/>
                    <a:pt x="260350" y="107244"/>
                  </a:cubicBezTo>
                  <a:cubicBezTo>
                    <a:pt x="239889" y="64205"/>
                    <a:pt x="158044" y="2822"/>
                    <a:pt x="120650" y="1411"/>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6" name="Can 445"/>
            <p:cNvSpPr/>
            <p:nvPr/>
          </p:nvSpPr>
          <p:spPr>
            <a:xfrm>
              <a:off x="4812451" y="3615852"/>
              <a:ext cx="57160" cy="189048"/>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7" name="Can 446"/>
            <p:cNvSpPr/>
            <p:nvPr/>
          </p:nvSpPr>
          <p:spPr>
            <a:xfrm>
              <a:off x="4869611" y="3615852"/>
              <a:ext cx="57160" cy="189048"/>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8" name="Can 447"/>
            <p:cNvSpPr/>
            <p:nvPr/>
          </p:nvSpPr>
          <p:spPr>
            <a:xfrm>
              <a:off x="4841031" y="3615852"/>
              <a:ext cx="57160" cy="189048"/>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3" name="Can 442"/>
            <p:cNvSpPr/>
            <p:nvPr/>
          </p:nvSpPr>
          <p:spPr>
            <a:xfrm>
              <a:off x="4812451" y="3876388"/>
              <a:ext cx="57160" cy="165218"/>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4" name="Can 443"/>
            <p:cNvSpPr/>
            <p:nvPr/>
          </p:nvSpPr>
          <p:spPr>
            <a:xfrm>
              <a:off x="4869611" y="3876388"/>
              <a:ext cx="57160" cy="165218"/>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5" name="Can 444"/>
            <p:cNvSpPr/>
            <p:nvPr/>
          </p:nvSpPr>
          <p:spPr>
            <a:xfrm>
              <a:off x="4841031" y="3876388"/>
              <a:ext cx="57160" cy="165218"/>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0" name="Direct Access Storage 439"/>
            <p:cNvSpPr/>
            <p:nvPr/>
          </p:nvSpPr>
          <p:spPr>
            <a:xfrm rot="6977560">
              <a:off x="4706812" y="3635726"/>
              <a:ext cx="190636" cy="58748"/>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1" name="Direct Access Storage 440"/>
            <p:cNvSpPr/>
            <p:nvPr/>
          </p:nvSpPr>
          <p:spPr>
            <a:xfrm rot="6977560">
              <a:off x="4641715" y="3635726"/>
              <a:ext cx="190636" cy="58747"/>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42" name="Direct Access Storage 441"/>
            <p:cNvSpPr/>
            <p:nvPr/>
          </p:nvSpPr>
          <p:spPr>
            <a:xfrm rot="6977560">
              <a:off x="4678233" y="3581712"/>
              <a:ext cx="190636" cy="58748"/>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423" name="Curved Connector 422"/>
            <p:cNvCxnSpPr>
              <a:cxnSpLocks noChangeShapeType="1"/>
            </p:cNvCxnSpPr>
            <p:nvPr/>
          </p:nvCxnSpPr>
          <p:spPr bwMode="auto">
            <a:xfrm rot="5400000">
              <a:off x="4679847" y="3680208"/>
              <a:ext cx="93730"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cxnSp>
          <p:nvCxnSpPr>
            <p:cNvPr id="424" name="Curved Connector 423"/>
            <p:cNvCxnSpPr>
              <a:cxnSpLocks noChangeShapeType="1"/>
            </p:cNvCxnSpPr>
            <p:nvPr/>
          </p:nvCxnSpPr>
          <p:spPr bwMode="auto">
            <a:xfrm rot="5400000">
              <a:off x="4694923" y="3752491"/>
              <a:ext cx="123914"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cxnSp>
          <p:nvCxnSpPr>
            <p:cNvPr id="425" name="Curved Connector 424"/>
            <p:cNvCxnSpPr>
              <a:cxnSpLocks noChangeShapeType="1"/>
            </p:cNvCxnSpPr>
            <p:nvPr/>
          </p:nvCxnSpPr>
          <p:spPr bwMode="auto">
            <a:xfrm rot="16200000" flipH="1">
              <a:off x="4646513" y="3711981"/>
              <a:ext cx="61957" cy="60335"/>
            </a:xfrm>
            <a:prstGeom prst="curvedConnector3">
              <a:avLst>
                <a:gd name="adj1" fmla="val 50000"/>
              </a:avLst>
            </a:prstGeom>
            <a:noFill/>
            <a:ln w="12700">
              <a:solidFill>
                <a:schemeClr val="tx1"/>
              </a:solidFill>
              <a:round/>
              <a:headEnd/>
              <a:tailEnd type="triangle" w="sm" len="sm"/>
            </a:ln>
            <a:effectLst>
              <a:outerShdw blurRad="63500" dist="26940" dir="5400000" rotWithShape="0">
                <a:srgbClr val="000000">
                  <a:alpha val="43137"/>
                </a:srgbClr>
              </a:outerShdw>
            </a:effectLst>
          </p:spPr>
        </p:cxnSp>
        <p:sp>
          <p:nvSpPr>
            <p:cNvPr id="426" name="Freeform 425"/>
            <p:cNvSpPr/>
            <p:nvPr/>
          </p:nvSpPr>
          <p:spPr>
            <a:xfrm>
              <a:off x="4512363" y="3368025"/>
              <a:ext cx="347721" cy="395571"/>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27" name="Freeform 426"/>
            <p:cNvSpPr>
              <a:spLocks noChangeArrowheads="1"/>
            </p:cNvSpPr>
            <p:nvPr/>
          </p:nvSpPr>
          <p:spPr bwMode="auto">
            <a:xfrm>
              <a:off x="4902953" y="3538009"/>
              <a:ext cx="15878" cy="87375"/>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28" name="Freeform 427"/>
            <p:cNvSpPr/>
            <p:nvPr/>
          </p:nvSpPr>
          <p:spPr>
            <a:xfrm flipH="1">
              <a:off x="4869611" y="3368025"/>
              <a:ext cx="347720" cy="395571"/>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29" name="Freeform 428"/>
            <p:cNvSpPr>
              <a:spLocks noChangeArrowheads="1"/>
            </p:cNvSpPr>
            <p:nvPr/>
          </p:nvSpPr>
          <p:spPr bwMode="auto">
            <a:xfrm>
              <a:off x="4869611" y="3538009"/>
              <a:ext cx="17465" cy="87375"/>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30" name="Freeform 429"/>
            <p:cNvSpPr>
              <a:spLocks noChangeArrowheads="1"/>
            </p:cNvSpPr>
            <p:nvPr/>
          </p:nvSpPr>
          <p:spPr bwMode="auto">
            <a:xfrm>
              <a:off x="4837856" y="3531655"/>
              <a:ext cx="20640" cy="60368"/>
            </a:xfrm>
            <a:custGeom>
              <a:avLst/>
              <a:gdLst>
                <a:gd name="T0" fmla="*/ 3182 w 23407"/>
                <a:gd name="T1" fmla="*/ 6500 h 67565"/>
                <a:gd name="T2" fmla="*/ 11556 w 23407"/>
                <a:gd name="T3" fmla="*/ 23602 h 67565"/>
                <a:gd name="T4" fmla="*/ 19929 w 23407"/>
                <a:gd name="T5" fmla="*/ 40704 h 67565"/>
                <a:gd name="T6" fmla="*/ 19929 w 23407"/>
                <a:gd name="T7" fmla="*/ 60657 h 67565"/>
                <a:gd name="T8" fmla="*/ 0 60000 65536"/>
                <a:gd name="T9" fmla="*/ 0 60000 65536"/>
                <a:gd name="T10" fmla="*/ 0 60000 65536"/>
                <a:gd name="T11" fmla="*/ 0 60000 65536"/>
                <a:gd name="T12" fmla="*/ 0 w 23407"/>
                <a:gd name="T13" fmla="*/ 0 h 67565"/>
                <a:gd name="T14" fmla="*/ 23407 w 23407"/>
                <a:gd name="T15" fmla="*/ 67565 h 67565"/>
              </a:gdLst>
              <a:ahLst/>
              <a:cxnLst>
                <a:cxn ang="T8">
                  <a:pos x="T0" y="T1"/>
                </a:cxn>
                <a:cxn ang="T9">
                  <a:pos x="T2" y="T3"/>
                </a:cxn>
                <a:cxn ang="T10">
                  <a:pos x="T4" y="T5"/>
                </a:cxn>
                <a:cxn ang="T11">
                  <a:pos x="T6" y="T7"/>
                </a:cxn>
              </a:cxnLst>
              <a:rect l="T12" t="T13" r="T14" b="T15"/>
              <a:pathLst>
                <a:path w="23407" h="67565">
                  <a:moveTo>
                    <a:pt x="3620" y="7240"/>
                  </a:moveTo>
                  <a:cubicBezTo>
                    <a:pt x="21818" y="34537"/>
                    <a:pt x="0" y="0"/>
                    <a:pt x="13145" y="26290"/>
                  </a:cubicBezTo>
                  <a:cubicBezTo>
                    <a:pt x="17493" y="34986"/>
                    <a:pt x="21672" y="35364"/>
                    <a:pt x="22670" y="45340"/>
                  </a:cubicBezTo>
                  <a:cubicBezTo>
                    <a:pt x="23407" y="52712"/>
                    <a:pt x="22670" y="60157"/>
                    <a:pt x="22670" y="67565"/>
                  </a:cubicBezTo>
                </a:path>
              </a:pathLst>
            </a:custGeom>
            <a:solidFill>
              <a:srgbClr val="FF0000"/>
            </a:solidFill>
            <a:ln w="254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cxnSp>
          <p:nvCxnSpPr>
            <p:cNvPr id="431" name="Straight Connector 430"/>
            <p:cNvCxnSpPr>
              <a:cxnSpLocks noChangeShapeType="1"/>
              <a:stCxn id="446" idx="3"/>
              <a:endCxn id="443" idx="0"/>
            </p:cNvCxnSpPr>
            <p:nvPr/>
          </p:nvCxnSpPr>
          <p:spPr bwMode="auto">
            <a:xfrm rot="5400000">
              <a:off x="4798138" y="3847793"/>
              <a:ext cx="87375" cy="1587"/>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432" name="Straight Connector 431"/>
            <p:cNvCxnSpPr>
              <a:cxnSpLocks noChangeShapeType="1"/>
            </p:cNvCxnSpPr>
            <p:nvPr/>
          </p:nvCxnSpPr>
          <p:spPr bwMode="auto">
            <a:xfrm rot="5400000">
              <a:off x="4826718" y="3847793"/>
              <a:ext cx="87375" cy="1587"/>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433" name="Straight Connector 432"/>
            <p:cNvCxnSpPr>
              <a:cxnSpLocks noChangeShapeType="1"/>
              <a:stCxn id="447" idx="3"/>
            </p:cNvCxnSpPr>
            <p:nvPr/>
          </p:nvCxnSpPr>
          <p:spPr bwMode="auto">
            <a:xfrm rot="16200000" flipH="1">
              <a:off x="4858473" y="3844618"/>
              <a:ext cx="84197" cy="4763"/>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sp>
          <p:nvSpPr>
            <p:cNvPr id="434" name="Freeform 433"/>
            <p:cNvSpPr>
              <a:spLocks noChangeArrowheads="1"/>
            </p:cNvSpPr>
            <p:nvPr/>
          </p:nvSpPr>
          <p:spPr bwMode="auto">
            <a:xfrm>
              <a:off x="4798161" y="4041606"/>
              <a:ext cx="39695" cy="243062"/>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35" name="Freeform 434"/>
            <p:cNvSpPr>
              <a:spLocks noChangeArrowheads="1"/>
            </p:cNvSpPr>
            <p:nvPr/>
          </p:nvSpPr>
          <p:spPr bwMode="auto">
            <a:xfrm flipH="1">
              <a:off x="4850558" y="4057493"/>
              <a:ext cx="41282" cy="243062"/>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36" name="Freeform 435"/>
            <p:cNvSpPr>
              <a:spLocks noChangeArrowheads="1"/>
            </p:cNvSpPr>
            <p:nvPr/>
          </p:nvSpPr>
          <p:spPr bwMode="auto">
            <a:xfrm flipH="1">
              <a:off x="4891840" y="4041606"/>
              <a:ext cx="41282" cy="243062"/>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437" name="Teardrop 436"/>
            <p:cNvSpPr/>
            <p:nvPr/>
          </p:nvSpPr>
          <p:spPr>
            <a:xfrm rot="5206127">
              <a:off x="4515514" y="3436362"/>
              <a:ext cx="90553" cy="93678"/>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38" name="Teardrop 437"/>
            <p:cNvSpPr/>
            <p:nvPr/>
          </p:nvSpPr>
          <p:spPr>
            <a:xfrm rot="7907648">
              <a:off x="4816397" y="3321185"/>
              <a:ext cx="88964" cy="93679"/>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39" name="Teardrop 438"/>
            <p:cNvSpPr/>
            <p:nvPr/>
          </p:nvSpPr>
          <p:spPr>
            <a:xfrm rot="10800000">
              <a:off x="5130004" y="3417273"/>
              <a:ext cx="87327" cy="95318"/>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98" name="Delay 297"/>
            <p:cNvSpPr/>
            <p:nvPr/>
          </p:nvSpPr>
          <p:spPr>
            <a:xfrm rot="6485088">
              <a:off x="4652062" y="3395053"/>
              <a:ext cx="90552" cy="77801"/>
            </a:xfrm>
            <a:prstGeom prst="flowChartDelay">
              <a:avLst/>
            </a:prstGeom>
            <a:solidFill>
              <a:schemeClr val="accent2">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99" name="Freeform 298"/>
            <p:cNvSpPr>
              <a:spLocks noChangeArrowheads="1"/>
            </p:cNvSpPr>
            <p:nvPr/>
          </p:nvSpPr>
          <p:spPr bwMode="auto">
            <a:xfrm>
              <a:off x="4472670" y="3185332"/>
              <a:ext cx="39694" cy="46070"/>
            </a:xfrm>
            <a:custGeom>
              <a:avLst/>
              <a:gdLst>
                <a:gd name="T0" fmla="*/ 0 w 22307"/>
                <a:gd name="T1" fmla="*/ 47030 h 57150"/>
                <a:gd name="T2" fmla="*/ 11441 w 22307"/>
                <a:gd name="T3" fmla="*/ 36579 h 57150"/>
                <a:gd name="T4" fmla="*/ 34323 w 22307"/>
                <a:gd name="T5" fmla="*/ 23515 h 57150"/>
                <a:gd name="T6" fmla="*/ 28602 w 22307"/>
                <a:gd name="T7" fmla="*/ 2613 h 57150"/>
                <a:gd name="T8" fmla="*/ 11441 w 22307"/>
                <a:gd name="T9" fmla="*/ 0 h 57150"/>
                <a:gd name="T10" fmla="*/ 0 60000 65536"/>
                <a:gd name="T11" fmla="*/ 0 60000 65536"/>
                <a:gd name="T12" fmla="*/ 0 60000 65536"/>
                <a:gd name="T13" fmla="*/ 0 60000 65536"/>
                <a:gd name="T14" fmla="*/ 0 60000 65536"/>
                <a:gd name="T15" fmla="*/ 0 w 22307"/>
                <a:gd name="T16" fmla="*/ 0 h 57150"/>
                <a:gd name="T17" fmla="*/ 22307 w 22307"/>
                <a:gd name="T18" fmla="*/ 57150 h 57150"/>
              </a:gdLst>
              <a:ahLst/>
              <a:cxnLst>
                <a:cxn ang="T10">
                  <a:pos x="T0" y="T1"/>
                </a:cxn>
                <a:cxn ang="T11">
                  <a:pos x="T2" y="T3"/>
                </a:cxn>
                <a:cxn ang="T12">
                  <a:pos x="T4" y="T5"/>
                </a:cxn>
                <a:cxn ang="T13">
                  <a:pos x="T6" y="T7"/>
                </a:cxn>
                <a:cxn ang="T14">
                  <a:pos x="T8" y="T9"/>
                </a:cxn>
              </a:cxnLst>
              <a:rect l="T15" t="T16" r="T17" b="T18"/>
              <a:pathLst>
                <a:path w="22307" h="57150">
                  <a:moveTo>
                    <a:pt x="0" y="57150"/>
                  </a:moveTo>
                  <a:cubicBezTo>
                    <a:pt x="2117" y="52917"/>
                    <a:pt x="3320" y="48086"/>
                    <a:pt x="6350" y="44450"/>
                  </a:cubicBezTo>
                  <a:cubicBezTo>
                    <a:pt x="22307" y="25302"/>
                    <a:pt x="11469" y="51317"/>
                    <a:pt x="19050" y="28575"/>
                  </a:cubicBezTo>
                  <a:cubicBezTo>
                    <a:pt x="17992" y="20108"/>
                    <a:pt x="19340" y="10972"/>
                    <a:pt x="15875" y="3175"/>
                  </a:cubicBezTo>
                  <a:cubicBezTo>
                    <a:pt x="14516" y="117"/>
                    <a:pt x="6350" y="0"/>
                    <a:pt x="6350" y="0"/>
                  </a:cubicBezTo>
                </a:path>
              </a:pathLst>
            </a:custGeom>
            <a:noFill/>
            <a:ln w="12700">
              <a:solidFill>
                <a:srgbClr val="000000"/>
              </a:solidFill>
              <a:round/>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00" name="Oval 299"/>
            <p:cNvSpPr/>
            <p:nvPr/>
          </p:nvSpPr>
          <p:spPr>
            <a:xfrm rot="20742255">
              <a:off x="4401220" y="3070950"/>
              <a:ext cx="77801" cy="125502"/>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01" name="Oval 300"/>
            <p:cNvSpPr/>
            <p:nvPr/>
          </p:nvSpPr>
          <p:spPr>
            <a:xfrm rot="2555533">
              <a:off x="4398044" y="3194864"/>
              <a:ext cx="77801" cy="130268"/>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02" name="Oval 301"/>
            <p:cNvSpPr/>
            <p:nvPr/>
          </p:nvSpPr>
          <p:spPr>
            <a:xfrm rot="16578556">
              <a:off x="4444861" y="3291010"/>
              <a:ext cx="79432" cy="122258"/>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03" name="Oval 302"/>
            <p:cNvSpPr/>
            <p:nvPr/>
          </p:nvSpPr>
          <p:spPr>
            <a:xfrm>
              <a:off x="4520303" y="3368025"/>
              <a:ext cx="77800" cy="125503"/>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04" name="Freeform 303"/>
            <p:cNvSpPr>
              <a:spLocks noChangeArrowheads="1"/>
            </p:cNvSpPr>
            <p:nvPr/>
          </p:nvSpPr>
          <p:spPr bwMode="auto">
            <a:xfrm>
              <a:off x="4418686" y="2742102"/>
              <a:ext cx="11114" cy="204935"/>
            </a:xfrm>
            <a:custGeom>
              <a:avLst/>
              <a:gdLst>
                <a:gd name="T0" fmla="*/ 12095 w 13758"/>
                <a:gd name="T1" fmla="*/ 0 h 228600"/>
                <a:gd name="T2" fmla="*/ 930 w 13758"/>
                <a:gd name="T3" fmla="*/ 165322 h 228600"/>
                <a:gd name="T4" fmla="*/ 6513 w 13758"/>
                <a:gd name="T5" fmla="*/ 205227 h 228600"/>
                <a:gd name="T6" fmla="*/ 6513 w 13758"/>
                <a:gd name="T7" fmla="*/ 205227 h 228600"/>
                <a:gd name="T8" fmla="*/ 6513 w 13758"/>
                <a:gd name="T9" fmla="*/ 205227 h 228600"/>
                <a:gd name="T10" fmla="*/ 0 60000 65536"/>
                <a:gd name="T11" fmla="*/ 0 60000 65536"/>
                <a:gd name="T12" fmla="*/ 0 60000 65536"/>
                <a:gd name="T13" fmla="*/ 0 60000 65536"/>
                <a:gd name="T14" fmla="*/ 0 60000 65536"/>
                <a:gd name="T15" fmla="*/ 0 w 13758"/>
                <a:gd name="T16" fmla="*/ 0 h 228600"/>
                <a:gd name="T17" fmla="*/ 13758 w 13758"/>
                <a:gd name="T18" fmla="*/ 228600 h 228600"/>
              </a:gdLst>
              <a:ahLst/>
              <a:cxnLst>
                <a:cxn ang="T10">
                  <a:pos x="T0" y="T1"/>
                </a:cxn>
                <a:cxn ang="T11">
                  <a:pos x="T2" y="T3"/>
                </a:cxn>
                <a:cxn ang="T12">
                  <a:pos x="T4" y="T5"/>
                </a:cxn>
                <a:cxn ang="T13">
                  <a:pos x="T6" y="T7"/>
                </a:cxn>
                <a:cxn ang="T14">
                  <a:pos x="T8" y="T9"/>
                </a:cxn>
              </a:cxnLst>
              <a:rect l="T15" t="T16" r="T17" b="T18"/>
              <a:pathLst>
                <a:path w="13758" h="228600">
                  <a:moveTo>
                    <a:pt x="13758" y="0"/>
                  </a:moveTo>
                  <a:cubicBezTo>
                    <a:pt x="7937" y="73025"/>
                    <a:pt x="2116" y="146050"/>
                    <a:pt x="1058" y="184150"/>
                  </a:cubicBezTo>
                  <a:cubicBezTo>
                    <a:pt x="0" y="222250"/>
                    <a:pt x="7408" y="228600"/>
                    <a:pt x="7408" y="228600"/>
                  </a:cubicBezTo>
                </a:path>
              </a:pathLst>
            </a:custGeom>
            <a:noFill/>
            <a:ln w="127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05" name="Can 304"/>
            <p:cNvSpPr/>
            <p:nvPr/>
          </p:nvSpPr>
          <p:spPr>
            <a:xfrm>
              <a:off x="4399633" y="2926384"/>
              <a:ext cx="39694" cy="154098"/>
            </a:xfrm>
            <a:prstGeom prst="can">
              <a:avLst/>
            </a:prstGeom>
            <a:solidFill>
              <a:srgbClr val="00F73D"/>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06" name="Freeform 305"/>
            <p:cNvSpPr>
              <a:spLocks noChangeArrowheads="1"/>
            </p:cNvSpPr>
            <p:nvPr/>
          </p:nvSpPr>
          <p:spPr bwMode="auto">
            <a:xfrm>
              <a:off x="4420273" y="3317188"/>
              <a:ext cx="9527" cy="11121"/>
            </a:xfrm>
            <a:custGeom>
              <a:avLst/>
              <a:gdLst>
                <a:gd name="T0" fmla="*/ 8373 w 9525"/>
                <a:gd name="T1" fmla="*/ 11402 h 12700"/>
                <a:gd name="T2" fmla="*/ 0 w 9525"/>
                <a:gd name="T3" fmla="*/ 0 h 12700"/>
                <a:gd name="T4" fmla="*/ 0 60000 65536"/>
                <a:gd name="T5" fmla="*/ 0 60000 65536"/>
                <a:gd name="T6" fmla="*/ 0 w 9525"/>
                <a:gd name="T7" fmla="*/ 0 h 12700"/>
                <a:gd name="T8" fmla="*/ 9525 w 9525"/>
                <a:gd name="T9" fmla="*/ 12700 h 12700"/>
              </a:gdLst>
              <a:ahLst/>
              <a:cxnLst>
                <a:cxn ang="T4">
                  <a:pos x="T0" y="T1"/>
                </a:cxn>
                <a:cxn ang="T5">
                  <a:pos x="T2" y="T3"/>
                </a:cxn>
              </a:cxnLst>
              <a:rect l="T6" t="T7" r="T8" b="T9"/>
              <a:pathLst>
                <a:path w="9525" h="12700">
                  <a:moveTo>
                    <a:pt x="9525" y="12700"/>
                  </a:moveTo>
                  <a:cubicBezTo>
                    <a:pt x="2345" y="1930"/>
                    <a:pt x="5873" y="5873"/>
                    <a:pt x="0" y="0"/>
                  </a:cubicBezTo>
                </a:path>
              </a:pathLst>
            </a:custGeom>
            <a:noFill/>
            <a:ln w="254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07" name="Freeform 306"/>
            <p:cNvSpPr>
              <a:spLocks noChangeArrowheads="1"/>
            </p:cNvSpPr>
            <p:nvPr/>
          </p:nvSpPr>
          <p:spPr bwMode="auto">
            <a:xfrm rot="19383122" flipV="1">
              <a:off x="4648911" y="3237756"/>
              <a:ext cx="133372" cy="135035"/>
            </a:xfrm>
            <a:custGeom>
              <a:avLst/>
              <a:gdLst>
                <a:gd name="T0" fmla="*/ 1157 w 540279"/>
                <a:gd name="T1" fmla="*/ 15466 h 237596"/>
                <a:gd name="T2" fmla="*/ 959 w 540279"/>
                <a:gd name="T3" fmla="*/ 67474 h 237596"/>
                <a:gd name="T4" fmla="*/ 6908 w 540279"/>
                <a:gd name="T5" fmla="*/ 68494 h 237596"/>
                <a:gd name="T6" fmla="*/ 6908 w 540279"/>
                <a:gd name="T7" fmla="*/ 33822 h 237596"/>
                <a:gd name="T8" fmla="*/ 9684 w 540279"/>
                <a:gd name="T9" fmla="*/ 12407 h 237596"/>
                <a:gd name="T10" fmla="*/ 12064 w 540279"/>
                <a:gd name="T11" fmla="*/ 58297 h 237596"/>
                <a:gd name="T12" fmla="*/ 14840 w 540279"/>
                <a:gd name="T13" fmla="*/ 68494 h 237596"/>
                <a:gd name="T14" fmla="*/ 17418 w 540279"/>
                <a:gd name="T15" fmla="*/ 22605 h 237596"/>
                <a:gd name="T16" fmla="*/ 17616 w 540279"/>
                <a:gd name="T17" fmla="*/ 11387 h 237596"/>
                <a:gd name="T18" fmla="*/ 19798 w 540279"/>
                <a:gd name="T19" fmla="*/ 3229 h 237596"/>
                <a:gd name="T20" fmla="*/ 21979 w 540279"/>
                <a:gd name="T21" fmla="*/ 13427 h 237596"/>
                <a:gd name="T22" fmla="*/ 21583 w 540279"/>
                <a:gd name="T23" fmla="*/ 41980 h 237596"/>
                <a:gd name="T24" fmla="*/ 21384 w 540279"/>
                <a:gd name="T25" fmla="*/ 61356 h 237596"/>
                <a:gd name="T26" fmla="*/ 23367 w 540279"/>
                <a:gd name="T27" fmla="*/ 74613 h 237596"/>
                <a:gd name="T28" fmla="*/ 27730 w 540279"/>
                <a:gd name="T29" fmla="*/ 58297 h 237596"/>
                <a:gd name="T30" fmla="*/ 26739 w 540279"/>
                <a:gd name="T31" fmla="*/ 17506 h 237596"/>
                <a:gd name="T32" fmla="*/ 26937 w 540279"/>
                <a:gd name="T33" fmla="*/ 8328 h 237596"/>
                <a:gd name="T34" fmla="*/ 31696 w 540279"/>
                <a:gd name="T35" fmla="*/ 4249 h 237596"/>
                <a:gd name="T36" fmla="*/ 33481 w 540279"/>
                <a:gd name="T37" fmla="*/ 33822 h 237596"/>
                <a:gd name="T38" fmla="*/ 33283 w 540279"/>
                <a:gd name="T39" fmla="*/ 58297 h 237596"/>
                <a:gd name="T40" fmla="*/ 33084 w 540279"/>
                <a:gd name="T41" fmla="*/ 72573 h 2375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0279"/>
                <a:gd name="T64" fmla="*/ 0 h 237596"/>
                <a:gd name="T65" fmla="*/ 540279 w 540279"/>
                <a:gd name="T66" fmla="*/ 237596 h 2375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0279" h="237596">
                  <a:moveTo>
                    <a:pt x="18521" y="48154"/>
                  </a:moveTo>
                  <a:cubicBezTo>
                    <a:pt x="9260" y="115358"/>
                    <a:pt x="0" y="182562"/>
                    <a:pt x="15346" y="210079"/>
                  </a:cubicBezTo>
                  <a:cubicBezTo>
                    <a:pt x="30692" y="237596"/>
                    <a:pt x="94721" y="230716"/>
                    <a:pt x="110596" y="213254"/>
                  </a:cubicBezTo>
                  <a:cubicBezTo>
                    <a:pt x="126471" y="195792"/>
                    <a:pt x="103188" y="134408"/>
                    <a:pt x="110596" y="105304"/>
                  </a:cubicBezTo>
                  <a:cubicBezTo>
                    <a:pt x="118004" y="76200"/>
                    <a:pt x="141288" y="25929"/>
                    <a:pt x="155046" y="38629"/>
                  </a:cubicBezTo>
                  <a:cubicBezTo>
                    <a:pt x="168804" y="51329"/>
                    <a:pt x="179388" y="152400"/>
                    <a:pt x="193146" y="181504"/>
                  </a:cubicBezTo>
                  <a:cubicBezTo>
                    <a:pt x="206904" y="210608"/>
                    <a:pt x="223309" y="231775"/>
                    <a:pt x="237596" y="213254"/>
                  </a:cubicBezTo>
                  <a:cubicBezTo>
                    <a:pt x="251883" y="194733"/>
                    <a:pt x="271463" y="100012"/>
                    <a:pt x="278871" y="70379"/>
                  </a:cubicBezTo>
                  <a:cubicBezTo>
                    <a:pt x="286279" y="40746"/>
                    <a:pt x="275696" y="45508"/>
                    <a:pt x="282046" y="35454"/>
                  </a:cubicBezTo>
                  <a:cubicBezTo>
                    <a:pt x="288396" y="25400"/>
                    <a:pt x="305329" y="8996"/>
                    <a:pt x="316971" y="10054"/>
                  </a:cubicBezTo>
                  <a:cubicBezTo>
                    <a:pt x="328613" y="11112"/>
                    <a:pt x="347134" y="21696"/>
                    <a:pt x="351896" y="41804"/>
                  </a:cubicBezTo>
                  <a:cubicBezTo>
                    <a:pt x="356658" y="61912"/>
                    <a:pt x="347134" y="105833"/>
                    <a:pt x="345546" y="130704"/>
                  </a:cubicBezTo>
                  <a:cubicBezTo>
                    <a:pt x="343959" y="155575"/>
                    <a:pt x="337609" y="174096"/>
                    <a:pt x="342371" y="191029"/>
                  </a:cubicBezTo>
                  <a:cubicBezTo>
                    <a:pt x="347133" y="207962"/>
                    <a:pt x="357188" y="233892"/>
                    <a:pt x="374121" y="232304"/>
                  </a:cubicBezTo>
                  <a:cubicBezTo>
                    <a:pt x="391054" y="230717"/>
                    <a:pt x="434975" y="211137"/>
                    <a:pt x="443971" y="181504"/>
                  </a:cubicBezTo>
                  <a:cubicBezTo>
                    <a:pt x="452967" y="151871"/>
                    <a:pt x="430213" y="80433"/>
                    <a:pt x="428096" y="54504"/>
                  </a:cubicBezTo>
                  <a:cubicBezTo>
                    <a:pt x="425979" y="28575"/>
                    <a:pt x="418042" y="32808"/>
                    <a:pt x="431271" y="25929"/>
                  </a:cubicBezTo>
                  <a:cubicBezTo>
                    <a:pt x="444500" y="19050"/>
                    <a:pt x="490009" y="0"/>
                    <a:pt x="507471" y="13229"/>
                  </a:cubicBezTo>
                  <a:cubicBezTo>
                    <a:pt x="524934" y="26458"/>
                    <a:pt x="531813" y="77258"/>
                    <a:pt x="536046" y="105304"/>
                  </a:cubicBezTo>
                  <a:cubicBezTo>
                    <a:pt x="540279" y="133350"/>
                    <a:pt x="533929" y="161396"/>
                    <a:pt x="532871" y="181504"/>
                  </a:cubicBezTo>
                  <a:cubicBezTo>
                    <a:pt x="531813" y="201612"/>
                    <a:pt x="529696" y="225954"/>
                    <a:pt x="529696" y="225954"/>
                  </a:cubicBezTo>
                </a:path>
              </a:pathLst>
            </a:custGeom>
            <a:noFill/>
            <a:ln w="12700">
              <a:solidFill>
                <a:srgbClr val="007399"/>
              </a:solidFill>
              <a:round/>
              <a:headEnd/>
              <a:tailEnd/>
            </a:ln>
            <a:effectLst>
              <a:outerShdw blurRad="63500" dist="26940" dir="5400000" rotWithShape="0">
                <a:srgbClr val="000000">
                  <a:alpha val="43137"/>
                </a:srgbClr>
              </a:outerShdw>
            </a:effectLst>
          </p:spPr>
          <p:txBody>
            <a:bodyPr rot="10800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grpSp>
          <p:nvGrpSpPr>
            <p:cNvPr id="10" name="Group 404"/>
            <p:cNvGrpSpPr/>
            <p:nvPr/>
          </p:nvGrpSpPr>
          <p:grpSpPr>
            <a:xfrm rot="17162328">
              <a:off x="6943609" y="3624121"/>
              <a:ext cx="116550" cy="183595"/>
              <a:chOff x="3887611" y="3911600"/>
              <a:chExt cx="129824" cy="208845"/>
            </a:xfrm>
            <a:solidFill>
              <a:srgbClr val="0000FF"/>
            </a:solidFill>
          </p:grpSpPr>
          <p:sp>
            <p:nvSpPr>
              <p:cNvPr id="416" name="Can 415"/>
              <p:cNvSpPr/>
              <p:nvPr/>
            </p:nvSpPr>
            <p:spPr>
              <a:xfrm>
                <a:off x="3887611"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17" name="Can 416"/>
              <p:cNvSpPr/>
              <p:nvPr/>
            </p:nvSpPr>
            <p:spPr>
              <a:xfrm>
                <a:off x="3952523"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18" name="Can 417"/>
              <p:cNvSpPr/>
              <p:nvPr/>
            </p:nvSpPr>
            <p:spPr>
              <a:xfrm>
                <a:off x="3920067"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nvGrpSpPr>
            <p:cNvPr id="11" name="Group 405"/>
            <p:cNvGrpSpPr/>
            <p:nvPr/>
          </p:nvGrpSpPr>
          <p:grpSpPr>
            <a:xfrm rot="17162328">
              <a:off x="7177984" y="3702664"/>
              <a:ext cx="116550" cy="161266"/>
              <a:chOff x="3887611" y="3911600"/>
              <a:chExt cx="129824" cy="208845"/>
            </a:xfrm>
            <a:solidFill>
              <a:srgbClr val="00F73D"/>
            </a:solidFill>
          </p:grpSpPr>
          <p:sp>
            <p:nvSpPr>
              <p:cNvPr id="413" name="Can 412"/>
              <p:cNvSpPr/>
              <p:nvPr/>
            </p:nvSpPr>
            <p:spPr>
              <a:xfrm>
                <a:off x="3887611"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14" name="Can 413"/>
              <p:cNvSpPr/>
              <p:nvPr/>
            </p:nvSpPr>
            <p:spPr>
              <a:xfrm>
                <a:off x="3952523"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15" name="Can 414"/>
              <p:cNvSpPr/>
              <p:nvPr/>
            </p:nvSpPr>
            <p:spPr>
              <a:xfrm>
                <a:off x="3920067" y="3911600"/>
                <a:ext cx="64912" cy="208845"/>
              </a:xfrm>
              <a:prstGeom prst="can">
                <a:avLst/>
              </a:prstGeom>
              <a:grp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cxnSp>
          <p:nvCxnSpPr>
            <p:cNvPr id="407" name="Straight Connector 406"/>
            <p:cNvCxnSpPr>
              <a:cxnSpLocks noChangeShapeType="1"/>
            </p:cNvCxnSpPr>
            <p:nvPr/>
          </p:nvCxnSpPr>
          <p:spPr bwMode="auto">
            <a:xfrm rot="962328">
              <a:off x="7082955" y="3781070"/>
              <a:ext cx="85739" cy="1589"/>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408" name="Straight Connector 407"/>
            <p:cNvCxnSpPr>
              <a:cxnSpLocks noChangeShapeType="1"/>
            </p:cNvCxnSpPr>
            <p:nvPr/>
          </p:nvCxnSpPr>
          <p:spPr bwMode="auto">
            <a:xfrm rot="962328">
              <a:off x="7090893" y="3752475"/>
              <a:ext cx="85739" cy="1589"/>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409" name="Straight Connector 408"/>
            <p:cNvCxnSpPr>
              <a:cxnSpLocks noChangeShapeType="1"/>
            </p:cNvCxnSpPr>
            <p:nvPr/>
          </p:nvCxnSpPr>
          <p:spPr bwMode="auto">
            <a:xfrm rot="11762328" flipH="1">
              <a:off x="7098832" y="3720702"/>
              <a:ext cx="82564" cy="4766"/>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sp>
          <p:nvSpPr>
            <p:cNvPr id="8343" name="Freeform 409"/>
            <p:cNvSpPr>
              <a:spLocks noChangeArrowheads="1"/>
            </p:cNvSpPr>
            <p:nvPr/>
          </p:nvSpPr>
          <p:spPr bwMode="auto">
            <a:xfrm rot="-4437672">
              <a:off x="7392091" y="3771482"/>
              <a:ext cx="41283" cy="236535"/>
            </a:xfrm>
            <a:custGeom>
              <a:avLst/>
              <a:gdLst>
                <a:gd name="T0" fmla="*/ 6552 w 46567"/>
                <a:gd name="T1" fmla="*/ 0 h 269875"/>
                <a:gd name="T2" fmla="*/ 570 w 46567"/>
                <a:gd name="T3" fmla="*/ 28372 h 269875"/>
                <a:gd name="T4" fmla="*/ 3134 w 46567"/>
                <a:gd name="T5" fmla="*/ 49278 h 269875"/>
                <a:gd name="T6" fmla="*/ 12536 w 46567"/>
                <a:gd name="T7" fmla="*/ 63465 h 269875"/>
                <a:gd name="T8" fmla="*/ 12536 w 46567"/>
                <a:gd name="T9" fmla="*/ 63465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dist="25400" dir="5400000" rotWithShape="0">
                <a:srgbClr val="808080">
                  <a:alpha val="43137"/>
                </a:srgbClr>
              </a:outerShdw>
            </a:effectLst>
            <a:extLst>
              <a:ext uri="{909E8E84-426E-40DD-AFC4-6F175D3DCCD1}">
                <a14:hiddenFill xmlns:a14="http://schemas.microsoft.com/office/drawing/2010/main">
                  <a:solidFill>
                    <a:srgbClr val="FFFFFF"/>
                  </a:solidFill>
                </a14:hiddenFill>
              </a:ext>
            </a:extLst>
          </p:spPr>
          <p:txBody>
            <a:bodyPr rot="10800000" anchor="ctr"/>
            <a:lstStyle/>
            <a:p>
              <a:endParaRPr lang="en-US"/>
            </a:p>
          </p:txBody>
        </p:sp>
        <p:sp>
          <p:nvSpPr>
            <p:cNvPr id="8344" name="Freeform 410"/>
            <p:cNvSpPr>
              <a:spLocks noChangeArrowheads="1"/>
            </p:cNvSpPr>
            <p:nvPr/>
          </p:nvSpPr>
          <p:spPr bwMode="auto">
            <a:xfrm rot="17162328" flipH="1">
              <a:off x="7421461" y="3723053"/>
              <a:ext cx="42871" cy="236534"/>
            </a:xfrm>
            <a:custGeom>
              <a:avLst/>
              <a:gdLst>
                <a:gd name="T0" fmla="*/ 9559 w 46567"/>
                <a:gd name="T1" fmla="*/ 0 h 269875"/>
                <a:gd name="T2" fmla="*/ 830 w 46567"/>
                <a:gd name="T3" fmla="*/ 28371 h 269875"/>
                <a:gd name="T4" fmla="*/ 4571 w 46567"/>
                <a:gd name="T5" fmla="*/ 49275 h 269875"/>
                <a:gd name="T6" fmla="*/ 18286 w 46567"/>
                <a:gd name="T7" fmla="*/ 63462 h 269875"/>
                <a:gd name="T8" fmla="*/ 18286 w 46567"/>
                <a:gd name="T9" fmla="*/ 6346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dist="25400" dir="5400000" rotWithShape="0">
                <a:srgbClr val="808080">
                  <a:alpha val="43137"/>
                </a:srgbClr>
              </a:outerShdw>
            </a:effectLst>
            <a:extLst>
              <a:ext uri="{909E8E84-426E-40DD-AFC4-6F175D3DCCD1}">
                <a14:hiddenFill xmlns:a14="http://schemas.microsoft.com/office/drawing/2010/main">
                  <a:solidFill>
                    <a:srgbClr val="FFFFFF"/>
                  </a:solidFill>
                </a14:hiddenFill>
              </a:ext>
            </a:extLst>
          </p:spPr>
          <p:txBody>
            <a:bodyPr rot="10800000" anchor="ctr"/>
            <a:lstStyle/>
            <a:p>
              <a:endParaRPr lang="en-US"/>
            </a:p>
          </p:txBody>
        </p:sp>
        <p:sp>
          <p:nvSpPr>
            <p:cNvPr id="8345" name="Freeform 411"/>
            <p:cNvSpPr>
              <a:spLocks noChangeArrowheads="1"/>
            </p:cNvSpPr>
            <p:nvPr/>
          </p:nvSpPr>
          <p:spPr bwMode="auto">
            <a:xfrm rot="17162328" flipH="1">
              <a:off x="7418286" y="3678594"/>
              <a:ext cx="42871" cy="236534"/>
            </a:xfrm>
            <a:custGeom>
              <a:avLst/>
              <a:gdLst>
                <a:gd name="T0" fmla="*/ 9559 w 46567"/>
                <a:gd name="T1" fmla="*/ 0 h 269875"/>
                <a:gd name="T2" fmla="*/ 830 w 46567"/>
                <a:gd name="T3" fmla="*/ 28371 h 269875"/>
                <a:gd name="T4" fmla="*/ 4571 w 46567"/>
                <a:gd name="T5" fmla="*/ 49275 h 269875"/>
                <a:gd name="T6" fmla="*/ 18286 w 46567"/>
                <a:gd name="T7" fmla="*/ 63462 h 269875"/>
                <a:gd name="T8" fmla="*/ 18286 w 46567"/>
                <a:gd name="T9" fmla="*/ 6346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dist="25400" dir="5400000" rotWithShape="0">
                <a:srgbClr val="808080">
                  <a:alpha val="43137"/>
                </a:srgbClr>
              </a:outerShdw>
            </a:effectLst>
            <a:extLst>
              <a:ext uri="{909E8E84-426E-40DD-AFC4-6F175D3DCCD1}">
                <a14:hiddenFill xmlns:a14="http://schemas.microsoft.com/office/drawing/2010/main">
                  <a:solidFill>
                    <a:srgbClr val="FFFFFF"/>
                  </a:solidFill>
                </a14:hiddenFill>
              </a:ext>
            </a:extLst>
          </p:spPr>
          <p:txBody>
            <a:bodyPr rot="10800000" anchor="ctr"/>
            <a:lstStyle/>
            <a:p>
              <a:endParaRPr lang="en-US"/>
            </a:p>
          </p:txBody>
        </p:sp>
        <p:sp>
          <p:nvSpPr>
            <p:cNvPr id="399" name="Can 398"/>
            <p:cNvSpPr/>
            <p:nvPr/>
          </p:nvSpPr>
          <p:spPr>
            <a:xfrm rot="4905807">
              <a:off x="7003550" y="3430031"/>
              <a:ext cx="58780" cy="182593"/>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00" name="Can 399"/>
            <p:cNvSpPr/>
            <p:nvPr/>
          </p:nvSpPr>
          <p:spPr>
            <a:xfrm rot="4905807">
              <a:off x="7011489" y="3487223"/>
              <a:ext cx="58780" cy="182592"/>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01" name="Can 400"/>
            <p:cNvSpPr/>
            <p:nvPr/>
          </p:nvSpPr>
          <p:spPr>
            <a:xfrm rot="4905807">
              <a:off x="7007519" y="3457833"/>
              <a:ext cx="58780" cy="184181"/>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402" name="Straight Arrow Connector 401"/>
            <p:cNvCxnSpPr>
              <a:cxnSpLocks noChangeShapeType="1"/>
            </p:cNvCxnSpPr>
            <p:nvPr/>
          </p:nvCxnSpPr>
          <p:spPr bwMode="auto">
            <a:xfrm rot="21105807" flipV="1">
              <a:off x="7125824" y="3482406"/>
              <a:ext cx="136548" cy="6355"/>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cxnSp>
          <p:nvCxnSpPr>
            <p:cNvPr id="403" name="Straight Arrow Connector 402"/>
            <p:cNvCxnSpPr>
              <a:cxnSpLocks noChangeShapeType="1"/>
            </p:cNvCxnSpPr>
            <p:nvPr/>
          </p:nvCxnSpPr>
          <p:spPr bwMode="auto">
            <a:xfrm rot="21105807" flipV="1">
              <a:off x="7113122" y="3522123"/>
              <a:ext cx="134960" cy="6355"/>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cxnSp>
          <p:nvCxnSpPr>
            <p:cNvPr id="404" name="Straight Arrow Connector 403"/>
            <p:cNvCxnSpPr>
              <a:cxnSpLocks noChangeShapeType="1"/>
            </p:cNvCxnSpPr>
            <p:nvPr/>
          </p:nvCxnSpPr>
          <p:spPr bwMode="auto">
            <a:xfrm rot="21105807" flipV="1">
              <a:off x="7135350" y="3553895"/>
              <a:ext cx="136548" cy="6355"/>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sp>
          <p:nvSpPr>
            <p:cNvPr id="396" name="Freeform 395"/>
            <p:cNvSpPr>
              <a:spLocks noChangeArrowheads="1"/>
            </p:cNvSpPr>
            <p:nvPr/>
          </p:nvSpPr>
          <p:spPr bwMode="auto">
            <a:xfrm>
              <a:off x="6849553" y="3531655"/>
              <a:ext cx="92090" cy="173161"/>
            </a:xfrm>
            <a:custGeom>
              <a:avLst/>
              <a:gdLst>
                <a:gd name="T0" fmla="*/ 92107 w 104775"/>
                <a:gd name="T1" fmla="*/ 0 h 193675"/>
                <a:gd name="T2" fmla="*/ 61405 w 104775"/>
                <a:gd name="T3" fmla="*/ 5701 h 193675"/>
                <a:gd name="T4" fmla="*/ 53031 w 104775"/>
                <a:gd name="T5" fmla="*/ 14252 h 193675"/>
                <a:gd name="T6" fmla="*/ 44658 w 104775"/>
                <a:gd name="T7" fmla="*/ 19953 h 193675"/>
                <a:gd name="T8" fmla="*/ 27911 w 104775"/>
                <a:gd name="T9" fmla="*/ 25653 h 193675"/>
                <a:gd name="T10" fmla="*/ 16747 w 104775"/>
                <a:gd name="T11" fmla="*/ 34205 h 193675"/>
                <a:gd name="T12" fmla="*/ 8373 w 104775"/>
                <a:gd name="T13" fmla="*/ 39905 h 193675"/>
                <a:gd name="T14" fmla="*/ 5582 w 104775"/>
                <a:gd name="T15" fmla="*/ 51307 h 193675"/>
                <a:gd name="T16" fmla="*/ 0 w 104775"/>
                <a:gd name="T17" fmla="*/ 59858 h 193675"/>
                <a:gd name="T18" fmla="*/ 5582 w 104775"/>
                <a:gd name="T19" fmla="*/ 111165 h 193675"/>
                <a:gd name="T20" fmla="*/ 11164 w 104775"/>
                <a:gd name="T21" fmla="*/ 122566 h 193675"/>
                <a:gd name="T22" fmla="*/ 27911 w 104775"/>
                <a:gd name="T23" fmla="*/ 133968 h 193675"/>
                <a:gd name="T24" fmla="*/ 44658 w 104775"/>
                <a:gd name="T25" fmla="*/ 168172 h 193675"/>
                <a:gd name="T26" fmla="*/ 61405 w 104775"/>
                <a:gd name="T27" fmla="*/ 173873 h 1936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775"/>
                <a:gd name="T43" fmla="*/ 0 h 193675"/>
                <a:gd name="T44" fmla="*/ 104775 w 104775"/>
                <a:gd name="T45" fmla="*/ 193675 h 1936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775" h="193675">
                  <a:moveTo>
                    <a:pt x="104775" y="0"/>
                  </a:moveTo>
                  <a:cubicBezTo>
                    <a:pt x="103904" y="124"/>
                    <a:pt x="74840" y="3499"/>
                    <a:pt x="69850" y="6350"/>
                  </a:cubicBezTo>
                  <a:cubicBezTo>
                    <a:pt x="65951" y="8578"/>
                    <a:pt x="63774" y="13000"/>
                    <a:pt x="60325" y="15875"/>
                  </a:cubicBezTo>
                  <a:cubicBezTo>
                    <a:pt x="57394" y="18318"/>
                    <a:pt x="54287" y="20675"/>
                    <a:pt x="50800" y="22225"/>
                  </a:cubicBezTo>
                  <a:cubicBezTo>
                    <a:pt x="44683" y="24943"/>
                    <a:pt x="31750" y="28575"/>
                    <a:pt x="31750" y="28575"/>
                  </a:cubicBezTo>
                  <a:cubicBezTo>
                    <a:pt x="27517" y="31750"/>
                    <a:pt x="23356" y="35024"/>
                    <a:pt x="19050" y="38100"/>
                  </a:cubicBezTo>
                  <a:cubicBezTo>
                    <a:pt x="15945" y="40318"/>
                    <a:pt x="11642" y="41275"/>
                    <a:pt x="9525" y="44450"/>
                  </a:cubicBezTo>
                  <a:cubicBezTo>
                    <a:pt x="7104" y="48081"/>
                    <a:pt x="8069" y="53139"/>
                    <a:pt x="6350" y="57150"/>
                  </a:cubicBezTo>
                  <a:cubicBezTo>
                    <a:pt x="4847" y="60657"/>
                    <a:pt x="2117" y="63500"/>
                    <a:pt x="0" y="66675"/>
                  </a:cubicBezTo>
                  <a:cubicBezTo>
                    <a:pt x="424" y="71344"/>
                    <a:pt x="3716" y="114169"/>
                    <a:pt x="6350" y="123825"/>
                  </a:cubicBezTo>
                  <a:cubicBezTo>
                    <a:pt x="7595" y="128391"/>
                    <a:pt x="9353" y="133178"/>
                    <a:pt x="12700" y="136525"/>
                  </a:cubicBezTo>
                  <a:cubicBezTo>
                    <a:pt x="18096" y="141921"/>
                    <a:pt x="31750" y="149225"/>
                    <a:pt x="31750" y="149225"/>
                  </a:cubicBezTo>
                  <a:cubicBezTo>
                    <a:pt x="34216" y="156622"/>
                    <a:pt x="41568" y="184248"/>
                    <a:pt x="50800" y="187325"/>
                  </a:cubicBezTo>
                  <a:lnTo>
                    <a:pt x="69850" y="193675"/>
                  </a:lnTo>
                </a:path>
              </a:pathLst>
            </a:custGeom>
            <a:noFill/>
            <a:ln w="19050">
              <a:solidFill>
                <a:schemeClr val="tx1"/>
              </a:solidFill>
              <a:round/>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97" name="Freeform 396"/>
            <p:cNvSpPr>
              <a:spLocks noChangeArrowheads="1"/>
            </p:cNvSpPr>
            <p:nvPr/>
          </p:nvSpPr>
          <p:spPr bwMode="auto">
            <a:xfrm>
              <a:off x="6879721" y="3560250"/>
              <a:ext cx="55571" cy="123914"/>
            </a:xfrm>
            <a:custGeom>
              <a:avLst/>
              <a:gdLst>
                <a:gd name="T0" fmla="*/ 55823 w 63500"/>
                <a:gd name="T1" fmla="*/ 0 h 139223"/>
                <a:gd name="T2" fmla="*/ 25120 w 63500"/>
                <a:gd name="T3" fmla="*/ 8551 h 139223"/>
                <a:gd name="T4" fmla="*/ 8373 w 63500"/>
                <a:gd name="T5" fmla="*/ 19953 h 139223"/>
                <a:gd name="T6" fmla="*/ 2791 w 63500"/>
                <a:gd name="T7" fmla="*/ 37055 h 139223"/>
                <a:gd name="T8" fmla="*/ 0 w 63500"/>
                <a:gd name="T9" fmla="*/ 45606 h 139223"/>
                <a:gd name="T10" fmla="*/ 2791 w 63500"/>
                <a:gd name="T11" fmla="*/ 71259 h 139223"/>
                <a:gd name="T12" fmla="*/ 11165 w 63500"/>
                <a:gd name="T13" fmla="*/ 91212 h 139223"/>
                <a:gd name="T14" fmla="*/ 19538 w 63500"/>
                <a:gd name="T15" fmla="*/ 99763 h 139223"/>
                <a:gd name="T16" fmla="*/ 33494 w 63500"/>
                <a:gd name="T17" fmla="*/ 114015 h 139223"/>
                <a:gd name="T18" fmla="*/ 44658 w 63500"/>
                <a:gd name="T19" fmla="*/ 116865 h 139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500"/>
                <a:gd name="T31" fmla="*/ 0 h 139223"/>
                <a:gd name="T32" fmla="*/ 63500 w 63500"/>
                <a:gd name="T33" fmla="*/ 139223 h 139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500" h="139223">
                  <a:moveTo>
                    <a:pt x="63500" y="0"/>
                  </a:moveTo>
                  <a:cubicBezTo>
                    <a:pt x="54980" y="1704"/>
                    <a:pt x="35481" y="4921"/>
                    <a:pt x="28575" y="9525"/>
                  </a:cubicBezTo>
                  <a:lnTo>
                    <a:pt x="9525" y="22225"/>
                  </a:lnTo>
                  <a:lnTo>
                    <a:pt x="3175" y="41275"/>
                  </a:lnTo>
                  <a:lnTo>
                    <a:pt x="0" y="50800"/>
                  </a:lnTo>
                  <a:cubicBezTo>
                    <a:pt x="1058" y="60325"/>
                    <a:pt x="1599" y="69922"/>
                    <a:pt x="3175" y="79375"/>
                  </a:cubicBezTo>
                  <a:cubicBezTo>
                    <a:pt x="4076" y="84782"/>
                    <a:pt x="10186" y="98080"/>
                    <a:pt x="12700" y="101600"/>
                  </a:cubicBezTo>
                  <a:cubicBezTo>
                    <a:pt x="15310" y="105254"/>
                    <a:pt x="19350" y="107676"/>
                    <a:pt x="22225" y="111125"/>
                  </a:cubicBezTo>
                  <a:cubicBezTo>
                    <a:pt x="35454" y="127000"/>
                    <a:pt x="20638" y="115358"/>
                    <a:pt x="38100" y="127000"/>
                  </a:cubicBezTo>
                  <a:cubicBezTo>
                    <a:pt x="46110" y="139016"/>
                    <a:pt x="41752" y="139223"/>
                    <a:pt x="50800" y="130175"/>
                  </a:cubicBezTo>
                </a:path>
              </a:pathLst>
            </a:custGeom>
            <a:noFill/>
            <a:ln w="19050">
              <a:solidFill>
                <a:srgbClr val="000000"/>
              </a:solidFill>
              <a:round/>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98" name="Freeform 397"/>
            <p:cNvSpPr>
              <a:spLocks noChangeArrowheads="1"/>
            </p:cNvSpPr>
            <p:nvPr/>
          </p:nvSpPr>
          <p:spPr bwMode="auto">
            <a:xfrm>
              <a:off x="6913063" y="3585668"/>
              <a:ext cx="31755" cy="63545"/>
            </a:xfrm>
            <a:custGeom>
              <a:avLst/>
              <a:gdLst>
                <a:gd name="T0" fmla="*/ 30995 w 35258"/>
                <a:gd name="T1" fmla="*/ 0 h 70598"/>
                <a:gd name="T2" fmla="*/ 19831 w 35258"/>
                <a:gd name="T3" fmla="*/ 5701 h 70598"/>
                <a:gd name="T4" fmla="*/ 3084 w 35258"/>
                <a:gd name="T5" fmla="*/ 17102 h 70598"/>
                <a:gd name="T6" fmla="*/ 293 w 35258"/>
                <a:gd name="T7" fmla="*/ 25653 h 70598"/>
                <a:gd name="T8" fmla="*/ 5875 w 35258"/>
                <a:gd name="T9" fmla="*/ 45606 h 70598"/>
                <a:gd name="T10" fmla="*/ 8666 w 35258"/>
                <a:gd name="T11" fmla="*/ 54157 h 70598"/>
                <a:gd name="T12" fmla="*/ 14248 w 35258"/>
                <a:gd name="T13" fmla="*/ 62708 h 70598"/>
                <a:gd name="T14" fmla="*/ 17039 w 35258"/>
                <a:gd name="T15" fmla="*/ 57008 h 70598"/>
                <a:gd name="T16" fmla="*/ 0 60000 65536"/>
                <a:gd name="T17" fmla="*/ 0 60000 65536"/>
                <a:gd name="T18" fmla="*/ 0 60000 65536"/>
                <a:gd name="T19" fmla="*/ 0 60000 65536"/>
                <a:gd name="T20" fmla="*/ 0 60000 65536"/>
                <a:gd name="T21" fmla="*/ 0 60000 65536"/>
                <a:gd name="T22" fmla="*/ 0 60000 65536"/>
                <a:gd name="T23" fmla="*/ 0 60000 65536"/>
                <a:gd name="T24" fmla="*/ 0 w 35258"/>
                <a:gd name="T25" fmla="*/ 0 h 70598"/>
                <a:gd name="T26" fmla="*/ 35258 w 35258"/>
                <a:gd name="T27" fmla="*/ 70598 h 705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58" h="70598">
                  <a:moveTo>
                    <a:pt x="35258" y="0"/>
                  </a:moveTo>
                  <a:cubicBezTo>
                    <a:pt x="31025" y="2117"/>
                    <a:pt x="26617" y="3915"/>
                    <a:pt x="22558" y="6350"/>
                  </a:cubicBezTo>
                  <a:cubicBezTo>
                    <a:pt x="16014" y="10277"/>
                    <a:pt x="3508" y="19050"/>
                    <a:pt x="3508" y="19050"/>
                  </a:cubicBezTo>
                  <a:cubicBezTo>
                    <a:pt x="2450" y="22225"/>
                    <a:pt x="0" y="25245"/>
                    <a:pt x="333" y="28575"/>
                  </a:cubicBezTo>
                  <a:cubicBezTo>
                    <a:pt x="1100" y="36242"/>
                    <a:pt x="4469" y="43420"/>
                    <a:pt x="6683" y="50800"/>
                  </a:cubicBezTo>
                  <a:cubicBezTo>
                    <a:pt x="7645" y="54006"/>
                    <a:pt x="8361" y="57332"/>
                    <a:pt x="9858" y="60325"/>
                  </a:cubicBezTo>
                  <a:cubicBezTo>
                    <a:pt x="11565" y="63738"/>
                    <a:pt x="12588" y="68643"/>
                    <a:pt x="16208" y="69850"/>
                  </a:cubicBezTo>
                  <a:cubicBezTo>
                    <a:pt x="18453" y="70598"/>
                    <a:pt x="18325" y="65617"/>
                    <a:pt x="19383" y="63500"/>
                  </a:cubicBezTo>
                </a:path>
              </a:pathLst>
            </a:custGeom>
            <a:noFill/>
            <a:ln w="19050">
              <a:solidFill>
                <a:srgbClr val="000000"/>
              </a:solidFill>
              <a:round/>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09" name="Freeform 308"/>
            <p:cNvSpPr/>
            <p:nvPr/>
          </p:nvSpPr>
          <p:spPr>
            <a:xfrm>
              <a:off x="7699007" y="3202806"/>
              <a:ext cx="982826" cy="835623"/>
            </a:xfrm>
            <a:custGeom>
              <a:avLst/>
              <a:gdLst>
                <a:gd name="connsiteX0" fmla="*/ 1062566 w 1117600"/>
                <a:gd name="connsiteY0" fmla="*/ 0 h 931333"/>
                <a:gd name="connsiteX1" fmla="*/ 791633 w 1117600"/>
                <a:gd name="connsiteY1" fmla="*/ 0 h 931333"/>
                <a:gd name="connsiteX2" fmla="*/ 546100 w 1117600"/>
                <a:gd name="connsiteY2" fmla="*/ 0 h 931333"/>
                <a:gd name="connsiteX3" fmla="*/ 381000 w 1117600"/>
                <a:gd name="connsiteY3" fmla="*/ 4233 h 931333"/>
                <a:gd name="connsiteX4" fmla="*/ 270933 w 1117600"/>
                <a:gd name="connsiteY4" fmla="*/ 0 h 931333"/>
                <a:gd name="connsiteX5" fmla="*/ 139700 w 1117600"/>
                <a:gd name="connsiteY5" fmla="*/ 8467 h 931333"/>
                <a:gd name="connsiteX6" fmla="*/ 55033 w 1117600"/>
                <a:gd name="connsiteY6" fmla="*/ 76200 h 931333"/>
                <a:gd name="connsiteX7" fmla="*/ 12700 w 1117600"/>
                <a:gd name="connsiteY7" fmla="*/ 165100 h 931333"/>
                <a:gd name="connsiteX8" fmla="*/ 0 w 1117600"/>
                <a:gd name="connsiteY8" fmla="*/ 292100 h 931333"/>
                <a:gd name="connsiteX9" fmla="*/ 0 w 1117600"/>
                <a:gd name="connsiteY9" fmla="*/ 410633 h 931333"/>
                <a:gd name="connsiteX10" fmla="*/ 38100 w 1117600"/>
                <a:gd name="connsiteY10" fmla="*/ 516467 h 931333"/>
                <a:gd name="connsiteX11" fmla="*/ 80433 w 1117600"/>
                <a:gd name="connsiteY11" fmla="*/ 618067 h 931333"/>
                <a:gd name="connsiteX12" fmla="*/ 139700 w 1117600"/>
                <a:gd name="connsiteY12" fmla="*/ 698500 h 931333"/>
                <a:gd name="connsiteX13" fmla="*/ 203200 w 1117600"/>
                <a:gd name="connsiteY13" fmla="*/ 787400 h 931333"/>
                <a:gd name="connsiteX14" fmla="*/ 241300 w 1117600"/>
                <a:gd name="connsiteY14" fmla="*/ 825500 h 931333"/>
                <a:gd name="connsiteX15" fmla="*/ 275166 w 1117600"/>
                <a:gd name="connsiteY15" fmla="*/ 859367 h 931333"/>
                <a:gd name="connsiteX16" fmla="*/ 330200 w 1117600"/>
                <a:gd name="connsiteY16" fmla="*/ 905933 h 931333"/>
                <a:gd name="connsiteX17" fmla="*/ 414866 w 1117600"/>
                <a:gd name="connsiteY17" fmla="*/ 931333 h 931333"/>
                <a:gd name="connsiteX18" fmla="*/ 550333 w 1117600"/>
                <a:gd name="connsiteY18" fmla="*/ 931333 h 931333"/>
                <a:gd name="connsiteX19" fmla="*/ 876300 w 1117600"/>
                <a:gd name="connsiteY19" fmla="*/ 931333 h 931333"/>
                <a:gd name="connsiteX20" fmla="*/ 1092200 w 1117600"/>
                <a:gd name="connsiteY20" fmla="*/ 931333 h 931333"/>
                <a:gd name="connsiteX21" fmla="*/ 1117600 w 1117600"/>
                <a:gd name="connsiteY21" fmla="*/ 931333 h 931333"/>
                <a:gd name="connsiteX22" fmla="*/ 1100666 w 1117600"/>
                <a:gd name="connsiteY22" fmla="*/ 762000 h 931333"/>
                <a:gd name="connsiteX23" fmla="*/ 859366 w 1117600"/>
                <a:gd name="connsiteY23" fmla="*/ 757767 h 931333"/>
                <a:gd name="connsiteX24" fmla="*/ 740833 w 1117600"/>
                <a:gd name="connsiteY24" fmla="*/ 757767 h 931333"/>
                <a:gd name="connsiteX25" fmla="*/ 558800 w 1117600"/>
                <a:gd name="connsiteY25" fmla="*/ 757767 h 931333"/>
                <a:gd name="connsiteX26" fmla="*/ 414866 w 1117600"/>
                <a:gd name="connsiteY26" fmla="*/ 736600 h 931333"/>
                <a:gd name="connsiteX27" fmla="*/ 325966 w 1117600"/>
                <a:gd name="connsiteY27" fmla="*/ 698500 h 931333"/>
                <a:gd name="connsiteX28" fmla="*/ 254000 w 1117600"/>
                <a:gd name="connsiteY28" fmla="*/ 579967 h 931333"/>
                <a:gd name="connsiteX29" fmla="*/ 215900 w 1117600"/>
                <a:gd name="connsiteY29" fmla="*/ 491067 h 931333"/>
                <a:gd name="connsiteX30" fmla="*/ 194733 w 1117600"/>
                <a:gd name="connsiteY30" fmla="*/ 402167 h 931333"/>
                <a:gd name="connsiteX31" fmla="*/ 169333 w 1117600"/>
                <a:gd name="connsiteY31" fmla="*/ 241300 h 931333"/>
                <a:gd name="connsiteX32" fmla="*/ 194733 w 1117600"/>
                <a:gd name="connsiteY32" fmla="*/ 182033 h 931333"/>
                <a:gd name="connsiteX33" fmla="*/ 270933 w 1117600"/>
                <a:gd name="connsiteY33" fmla="*/ 139700 h 931333"/>
                <a:gd name="connsiteX34" fmla="*/ 554566 w 1117600"/>
                <a:gd name="connsiteY34" fmla="*/ 135467 h 931333"/>
                <a:gd name="connsiteX35" fmla="*/ 838200 w 1117600"/>
                <a:gd name="connsiteY35" fmla="*/ 143933 h 931333"/>
                <a:gd name="connsiteX36" fmla="*/ 931333 w 1117600"/>
                <a:gd name="connsiteY36" fmla="*/ 143933 h 931333"/>
                <a:gd name="connsiteX37" fmla="*/ 1066800 w 1117600"/>
                <a:gd name="connsiteY37" fmla="*/ 139700 h 931333"/>
                <a:gd name="connsiteX38" fmla="*/ 1062566 w 1117600"/>
                <a:gd name="connsiteY38" fmla="*/ 0 h 93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17600" h="931333">
                  <a:moveTo>
                    <a:pt x="1062566" y="0"/>
                  </a:moveTo>
                  <a:lnTo>
                    <a:pt x="791633" y="0"/>
                  </a:lnTo>
                  <a:lnTo>
                    <a:pt x="546100" y="0"/>
                  </a:lnTo>
                  <a:lnTo>
                    <a:pt x="381000" y="4233"/>
                  </a:lnTo>
                  <a:lnTo>
                    <a:pt x="270933" y="0"/>
                  </a:lnTo>
                  <a:lnTo>
                    <a:pt x="139700" y="8467"/>
                  </a:lnTo>
                  <a:lnTo>
                    <a:pt x="55033" y="76200"/>
                  </a:lnTo>
                  <a:lnTo>
                    <a:pt x="12700" y="165100"/>
                  </a:lnTo>
                  <a:lnTo>
                    <a:pt x="0" y="292100"/>
                  </a:lnTo>
                  <a:lnTo>
                    <a:pt x="0" y="410633"/>
                  </a:lnTo>
                  <a:lnTo>
                    <a:pt x="38100" y="516467"/>
                  </a:lnTo>
                  <a:lnTo>
                    <a:pt x="80433" y="618067"/>
                  </a:lnTo>
                  <a:lnTo>
                    <a:pt x="139700" y="698500"/>
                  </a:lnTo>
                  <a:lnTo>
                    <a:pt x="203200" y="787400"/>
                  </a:lnTo>
                  <a:lnTo>
                    <a:pt x="241300" y="825500"/>
                  </a:lnTo>
                  <a:lnTo>
                    <a:pt x="275166" y="859367"/>
                  </a:lnTo>
                  <a:lnTo>
                    <a:pt x="330200" y="905933"/>
                  </a:lnTo>
                  <a:lnTo>
                    <a:pt x="414866" y="931333"/>
                  </a:lnTo>
                  <a:lnTo>
                    <a:pt x="550333" y="931333"/>
                  </a:lnTo>
                  <a:lnTo>
                    <a:pt x="876300" y="931333"/>
                  </a:lnTo>
                  <a:lnTo>
                    <a:pt x="1092200" y="931333"/>
                  </a:lnTo>
                  <a:lnTo>
                    <a:pt x="1117600" y="931333"/>
                  </a:lnTo>
                  <a:lnTo>
                    <a:pt x="1100666" y="762000"/>
                  </a:lnTo>
                  <a:lnTo>
                    <a:pt x="859366" y="757767"/>
                  </a:lnTo>
                  <a:lnTo>
                    <a:pt x="740833" y="757767"/>
                  </a:lnTo>
                  <a:lnTo>
                    <a:pt x="558800" y="757767"/>
                  </a:lnTo>
                  <a:lnTo>
                    <a:pt x="414866" y="736600"/>
                  </a:lnTo>
                  <a:lnTo>
                    <a:pt x="325966" y="698500"/>
                  </a:lnTo>
                  <a:lnTo>
                    <a:pt x="254000" y="579967"/>
                  </a:lnTo>
                  <a:lnTo>
                    <a:pt x="215900" y="491067"/>
                  </a:lnTo>
                  <a:lnTo>
                    <a:pt x="194733" y="402167"/>
                  </a:lnTo>
                  <a:lnTo>
                    <a:pt x="169333" y="241300"/>
                  </a:lnTo>
                  <a:lnTo>
                    <a:pt x="194733" y="182033"/>
                  </a:lnTo>
                  <a:lnTo>
                    <a:pt x="270933" y="139700"/>
                  </a:lnTo>
                  <a:lnTo>
                    <a:pt x="554566" y="135467"/>
                  </a:lnTo>
                  <a:lnTo>
                    <a:pt x="838200" y="143933"/>
                  </a:lnTo>
                  <a:lnTo>
                    <a:pt x="931333" y="143933"/>
                  </a:lnTo>
                  <a:lnTo>
                    <a:pt x="1066800" y="139700"/>
                  </a:lnTo>
                  <a:lnTo>
                    <a:pt x="1062566" y="0"/>
                  </a:lnTo>
                  <a:close/>
                </a:path>
              </a:pathLst>
            </a:cu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10" name="Can 309"/>
            <p:cNvSpPr/>
            <p:nvPr/>
          </p:nvSpPr>
          <p:spPr>
            <a:xfrm rot="16200000">
              <a:off x="7976055" y="3545209"/>
              <a:ext cx="58779" cy="184181"/>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11" name="Can 310"/>
            <p:cNvSpPr/>
            <p:nvPr/>
          </p:nvSpPr>
          <p:spPr>
            <a:xfrm rot="16200000">
              <a:off x="7976850" y="3487223"/>
              <a:ext cx="57191" cy="184181"/>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312" name="Straight Arrow Connector 311"/>
            <p:cNvCxnSpPr>
              <a:cxnSpLocks noChangeShapeType="1"/>
            </p:cNvCxnSpPr>
            <p:nvPr/>
          </p:nvCxnSpPr>
          <p:spPr bwMode="auto">
            <a:xfrm rot="10800000" flipV="1">
              <a:off x="7773632" y="3647625"/>
              <a:ext cx="136548" cy="6355"/>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cxnSp>
          <p:nvCxnSpPr>
            <p:cNvPr id="313" name="Straight Arrow Connector 312"/>
            <p:cNvCxnSpPr>
              <a:cxnSpLocks noChangeShapeType="1"/>
            </p:cNvCxnSpPr>
            <p:nvPr/>
          </p:nvCxnSpPr>
          <p:spPr bwMode="auto">
            <a:xfrm rot="10800000" flipV="1">
              <a:off x="7792685" y="3611086"/>
              <a:ext cx="136548" cy="4765"/>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cxnSp>
          <p:nvCxnSpPr>
            <p:cNvPr id="314" name="Straight Arrow Connector 313"/>
            <p:cNvCxnSpPr>
              <a:cxnSpLocks noChangeShapeType="1"/>
            </p:cNvCxnSpPr>
            <p:nvPr/>
          </p:nvCxnSpPr>
          <p:spPr bwMode="auto">
            <a:xfrm rot="10800000" flipV="1">
              <a:off x="7773632" y="3576136"/>
              <a:ext cx="136548" cy="4765"/>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sp>
          <p:nvSpPr>
            <p:cNvPr id="315" name="Can 314"/>
            <p:cNvSpPr/>
            <p:nvPr/>
          </p:nvSpPr>
          <p:spPr>
            <a:xfrm rot="5440897">
              <a:off x="8006223" y="3456245"/>
              <a:ext cx="58779" cy="184181"/>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16" name="Can 315"/>
            <p:cNvSpPr/>
            <p:nvPr/>
          </p:nvSpPr>
          <p:spPr>
            <a:xfrm rot="5440897">
              <a:off x="8006224" y="3486428"/>
              <a:ext cx="57191" cy="182592"/>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17" name="Can 316"/>
            <p:cNvSpPr/>
            <p:nvPr/>
          </p:nvSpPr>
          <p:spPr>
            <a:xfrm rot="5440897">
              <a:off x="8006223" y="3427650"/>
              <a:ext cx="58779" cy="184181"/>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18" name="Can 317"/>
            <p:cNvSpPr/>
            <p:nvPr/>
          </p:nvSpPr>
          <p:spPr>
            <a:xfrm rot="5440897">
              <a:off x="7762502" y="3436380"/>
              <a:ext cx="58779" cy="160364"/>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19" name="Can 318"/>
            <p:cNvSpPr/>
            <p:nvPr/>
          </p:nvSpPr>
          <p:spPr>
            <a:xfrm rot="5440897">
              <a:off x="7761708" y="3494365"/>
              <a:ext cx="58780" cy="161952"/>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20" name="Can 319"/>
            <p:cNvSpPr/>
            <p:nvPr/>
          </p:nvSpPr>
          <p:spPr>
            <a:xfrm rot="5440897">
              <a:off x="7762502" y="3464975"/>
              <a:ext cx="57191" cy="161952"/>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321" name="Straight Connector 320"/>
            <p:cNvCxnSpPr>
              <a:cxnSpLocks noChangeShapeType="1"/>
            </p:cNvCxnSpPr>
            <p:nvPr/>
          </p:nvCxnSpPr>
          <p:spPr bwMode="auto">
            <a:xfrm rot="-10759103">
              <a:off x="7857784" y="3517356"/>
              <a:ext cx="85739" cy="1589"/>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322" name="Straight Connector 321"/>
            <p:cNvCxnSpPr>
              <a:cxnSpLocks noChangeShapeType="1"/>
            </p:cNvCxnSpPr>
            <p:nvPr/>
          </p:nvCxnSpPr>
          <p:spPr bwMode="auto">
            <a:xfrm rot="-10759103">
              <a:off x="7856195" y="3547541"/>
              <a:ext cx="85739" cy="1588"/>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323" name="Straight Connector 322"/>
            <p:cNvCxnSpPr>
              <a:cxnSpLocks noChangeShapeType="1"/>
            </p:cNvCxnSpPr>
            <p:nvPr/>
          </p:nvCxnSpPr>
          <p:spPr bwMode="auto">
            <a:xfrm rot="40897" flipH="1">
              <a:off x="7860959" y="3576136"/>
              <a:ext cx="82564" cy="4765"/>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sp>
          <p:nvSpPr>
            <p:cNvPr id="8370" name="Freeform 323"/>
            <p:cNvSpPr>
              <a:spLocks noChangeArrowheads="1"/>
            </p:cNvSpPr>
            <p:nvPr/>
          </p:nvSpPr>
          <p:spPr bwMode="auto">
            <a:xfrm rot="5440897">
              <a:off x="7572271" y="3370557"/>
              <a:ext cx="41283" cy="238122"/>
            </a:xfrm>
            <a:custGeom>
              <a:avLst/>
              <a:gdLst>
                <a:gd name="T0" fmla="*/ 6552 w 46567"/>
                <a:gd name="T1" fmla="*/ 0 h 269875"/>
                <a:gd name="T2" fmla="*/ 570 w 46567"/>
                <a:gd name="T3" fmla="*/ 30334 h 269875"/>
                <a:gd name="T4" fmla="*/ 3134 w 46567"/>
                <a:gd name="T5" fmla="*/ 52686 h 269875"/>
                <a:gd name="T6" fmla="*/ 12536 w 46567"/>
                <a:gd name="T7" fmla="*/ 67852 h 269875"/>
                <a:gd name="T8" fmla="*/ 12536 w 46567"/>
                <a:gd name="T9" fmla="*/ 6785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dist="25400" dir="5400000" rotWithShape="0">
                <a:srgbClr val="808080">
                  <a:alpha val="43137"/>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371" name="Freeform 324"/>
            <p:cNvSpPr>
              <a:spLocks noChangeArrowheads="1"/>
            </p:cNvSpPr>
            <p:nvPr/>
          </p:nvSpPr>
          <p:spPr bwMode="auto">
            <a:xfrm rot="5440897" flipH="1">
              <a:off x="7555602" y="3425337"/>
              <a:ext cx="42872" cy="238122"/>
            </a:xfrm>
            <a:custGeom>
              <a:avLst/>
              <a:gdLst>
                <a:gd name="T0" fmla="*/ 9560 w 46567"/>
                <a:gd name="T1" fmla="*/ 0 h 269875"/>
                <a:gd name="T2" fmla="*/ 830 w 46567"/>
                <a:gd name="T3" fmla="*/ 30334 h 269875"/>
                <a:gd name="T4" fmla="*/ 4572 w 46567"/>
                <a:gd name="T5" fmla="*/ 52686 h 269875"/>
                <a:gd name="T6" fmla="*/ 18289 w 46567"/>
                <a:gd name="T7" fmla="*/ 67852 h 269875"/>
                <a:gd name="T8" fmla="*/ 18289 w 46567"/>
                <a:gd name="T9" fmla="*/ 6785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dist="25400" dir="5400000" rotWithShape="0">
                <a:srgbClr val="808080">
                  <a:alpha val="43137"/>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372" name="Freeform 325"/>
            <p:cNvSpPr>
              <a:spLocks noChangeArrowheads="1"/>
            </p:cNvSpPr>
            <p:nvPr/>
          </p:nvSpPr>
          <p:spPr bwMode="auto">
            <a:xfrm rot="5440897" flipH="1">
              <a:off x="7571477" y="3468208"/>
              <a:ext cx="41283" cy="236534"/>
            </a:xfrm>
            <a:custGeom>
              <a:avLst/>
              <a:gdLst>
                <a:gd name="T0" fmla="*/ 6552 w 46567"/>
                <a:gd name="T1" fmla="*/ 0 h 269875"/>
                <a:gd name="T2" fmla="*/ 570 w 46567"/>
                <a:gd name="T3" fmla="*/ 28371 h 269875"/>
                <a:gd name="T4" fmla="*/ 3134 w 46567"/>
                <a:gd name="T5" fmla="*/ 49275 h 269875"/>
                <a:gd name="T6" fmla="*/ 12536 w 46567"/>
                <a:gd name="T7" fmla="*/ 63461 h 269875"/>
                <a:gd name="T8" fmla="*/ 12536 w 46567"/>
                <a:gd name="T9" fmla="*/ 63461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dist="25400" dir="5400000" rotWithShape="0">
                <a:srgbClr val="808080">
                  <a:alpha val="43137"/>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327" name="Can 326"/>
            <p:cNvSpPr/>
            <p:nvPr/>
          </p:nvSpPr>
          <p:spPr>
            <a:xfrm rot="16200000">
              <a:off x="7976055" y="3516613"/>
              <a:ext cx="58779" cy="184181"/>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28" name="Freeform 327"/>
            <p:cNvSpPr>
              <a:spLocks noChangeArrowheads="1"/>
            </p:cNvSpPr>
            <p:nvPr/>
          </p:nvSpPr>
          <p:spPr bwMode="auto">
            <a:xfrm>
              <a:off x="8111826" y="3514179"/>
              <a:ext cx="49220" cy="81021"/>
            </a:xfrm>
            <a:custGeom>
              <a:avLst/>
              <a:gdLst>
                <a:gd name="T0" fmla="*/ 22329 w 55033"/>
                <a:gd name="T1" fmla="*/ 0 h 90685"/>
                <a:gd name="T2" fmla="*/ 44658 w 55033"/>
                <a:gd name="T3" fmla="*/ 7601 h 90685"/>
                <a:gd name="T4" fmla="*/ 48379 w 55033"/>
                <a:gd name="T5" fmla="*/ 19003 h 90685"/>
                <a:gd name="T6" fmla="*/ 44658 w 55033"/>
                <a:gd name="T7" fmla="*/ 57008 h 90685"/>
                <a:gd name="T8" fmla="*/ 40936 w 55033"/>
                <a:gd name="T9" fmla="*/ 68409 h 90685"/>
                <a:gd name="T10" fmla="*/ 26050 w 55033"/>
                <a:gd name="T11" fmla="*/ 76010 h 90685"/>
                <a:gd name="T12" fmla="*/ 0 w 55033"/>
                <a:gd name="T13" fmla="*/ 79811 h 90685"/>
                <a:gd name="T14" fmla="*/ 0 60000 65536"/>
                <a:gd name="T15" fmla="*/ 0 60000 65536"/>
                <a:gd name="T16" fmla="*/ 0 60000 65536"/>
                <a:gd name="T17" fmla="*/ 0 60000 65536"/>
                <a:gd name="T18" fmla="*/ 0 60000 65536"/>
                <a:gd name="T19" fmla="*/ 0 60000 65536"/>
                <a:gd name="T20" fmla="*/ 0 60000 65536"/>
                <a:gd name="T21" fmla="*/ 0 w 55033"/>
                <a:gd name="T22" fmla="*/ 0 h 90685"/>
                <a:gd name="T23" fmla="*/ 55033 w 55033"/>
                <a:gd name="T24" fmla="*/ 90685 h 906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33" h="90685">
                  <a:moveTo>
                    <a:pt x="25400" y="0"/>
                  </a:moveTo>
                  <a:cubicBezTo>
                    <a:pt x="33867" y="2822"/>
                    <a:pt x="43538" y="3280"/>
                    <a:pt x="50800" y="8467"/>
                  </a:cubicBezTo>
                  <a:cubicBezTo>
                    <a:pt x="54431" y="11061"/>
                    <a:pt x="55033" y="16705"/>
                    <a:pt x="55033" y="21167"/>
                  </a:cubicBezTo>
                  <a:cubicBezTo>
                    <a:pt x="55033" y="35348"/>
                    <a:pt x="52956" y="49484"/>
                    <a:pt x="50800" y="63500"/>
                  </a:cubicBezTo>
                  <a:cubicBezTo>
                    <a:pt x="50121" y="67911"/>
                    <a:pt x="49721" y="73045"/>
                    <a:pt x="46566" y="76200"/>
                  </a:cubicBezTo>
                  <a:cubicBezTo>
                    <a:pt x="42104" y="80662"/>
                    <a:pt x="35433" y="82181"/>
                    <a:pt x="29633" y="84667"/>
                  </a:cubicBezTo>
                  <a:cubicBezTo>
                    <a:pt x="15592" y="90685"/>
                    <a:pt x="16319" y="88900"/>
                    <a:pt x="0" y="88900"/>
                  </a:cubicBezTo>
                </a:path>
              </a:pathLst>
            </a:custGeom>
            <a:noFill/>
            <a:ln w="254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29" name="Freeform 328"/>
            <p:cNvSpPr>
              <a:spLocks noChangeArrowheads="1"/>
            </p:cNvSpPr>
            <p:nvPr/>
          </p:nvSpPr>
          <p:spPr bwMode="auto">
            <a:xfrm>
              <a:off x="8103887" y="3566605"/>
              <a:ext cx="47633" cy="81020"/>
            </a:xfrm>
            <a:custGeom>
              <a:avLst/>
              <a:gdLst>
                <a:gd name="T0" fmla="*/ 22329 w 55033"/>
                <a:gd name="T1" fmla="*/ 0 h 90685"/>
                <a:gd name="T2" fmla="*/ 44658 w 55033"/>
                <a:gd name="T3" fmla="*/ 7601 h 90685"/>
                <a:gd name="T4" fmla="*/ 48379 w 55033"/>
                <a:gd name="T5" fmla="*/ 19003 h 90685"/>
                <a:gd name="T6" fmla="*/ 44658 w 55033"/>
                <a:gd name="T7" fmla="*/ 57008 h 90685"/>
                <a:gd name="T8" fmla="*/ 40936 w 55033"/>
                <a:gd name="T9" fmla="*/ 68409 h 90685"/>
                <a:gd name="T10" fmla="*/ 26050 w 55033"/>
                <a:gd name="T11" fmla="*/ 76010 h 90685"/>
                <a:gd name="T12" fmla="*/ 0 w 55033"/>
                <a:gd name="T13" fmla="*/ 79811 h 90685"/>
                <a:gd name="T14" fmla="*/ 0 60000 65536"/>
                <a:gd name="T15" fmla="*/ 0 60000 65536"/>
                <a:gd name="T16" fmla="*/ 0 60000 65536"/>
                <a:gd name="T17" fmla="*/ 0 60000 65536"/>
                <a:gd name="T18" fmla="*/ 0 60000 65536"/>
                <a:gd name="T19" fmla="*/ 0 60000 65536"/>
                <a:gd name="T20" fmla="*/ 0 60000 65536"/>
                <a:gd name="T21" fmla="*/ 0 w 55033"/>
                <a:gd name="T22" fmla="*/ 0 h 90685"/>
                <a:gd name="T23" fmla="*/ 55033 w 55033"/>
                <a:gd name="T24" fmla="*/ 90685 h 906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33" h="90685">
                  <a:moveTo>
                    <a:pt x="25400" y="0"/>
                  </a:moveTo>
                  <a:cubicBezTo>
                    <a:pt x="33867" y="2822"/>
                    <a:pt x="43538" y="3280"/>
                    <a:pt x="50800" y="8467"/>
                  </a:cubicBezTo>
                  <a:cubicBezTo>
                    <a:pt x="54431" y="11061"/>
                    <a:pt x="55033" y="16705"/>
                    <a:pt x="55033" y="21167"/>
                  </a:cubicBezTo>
                  <a:cubicBezTo>
                    <a:pt x="55033" y="35348"/>
                    <a:pt x="52956" y="49484"/>
                    <a:pt x="50800" y="63500"/>
                  </a:cubicBezTo>
                  <a:cubicBezTo>
                    <a:pt x="50121" y="67911"/>
                    <a:pt x="49721" y="73045"/>
                    <a:pt x="46566" y="76200"/>
                  </a:cubicBezTo>
                  <a:cubicBezTo>
                    <a:pt x="42104" y="80662"/>
                    <a:pt x="35433" y="82181"/>
                    <a:pt x="29633" y="84667"/>
                  </a:cubicBezTo>
                  <a:cubicBezTo>
                    <a:pt x="15592" y="90685"/>
                    <a:pt x="16319" y="88900"/>
                    <a:pt x="0" y="88900"/>
                  </a:cubicBezTo>
                </a:path>
              </a:pathLst>
            </a:custGeom>
            <a:noFill/>
            <a:ln w="254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30" name="Freeform 329"/>
            <p:cNvSpPr>
              <a:spLocks noChangeArrowheads="1"/>
            </p:cNvSpPr>
            <p:nvPr/>
          </p:nvSpPr>
          <p:spPr bwMode="auto">
            <a:xfrm>
              <a:off x="8111826" y="3533243"/>
              <a:ext cx="49220" cy="81021"/>
            </a:xfrm>
            <a:custGeom>
              <a:avLst/>
              <a:gdLst>
                <a:gd name="T0" fmla="*/ 22329 w 55033"/>
                <a:gd name="T1" fmla="*/ 0 h 90685"/>
                <a:gd name="T2" fmla="*/ 44658 w 55033"/>
                <a:gd name="T3" fmla="*/ 7601 h 90685"/>
                <a:gd name="T4" fmla="*/ 48379 w 55033"/>
                <a:gd name="T5" fmla="*/ 19003 h 90685"/>
                <a:gd name="T6" fmla="*/ 44658 w 55033"/>
                <a:gd name="T7" fmla="*/ 57008 h 90685"/>
                <a:gd name="T8" fmla="*/ 40936 w 55033"/>
                <a:gd name="T9" fmla="*/ 68409 h 90685"/>
                <a:gd name="T10" fmla="*/ 26050 w 55033"/>
                <a:gd name="T11" fmla="*/ 76010 h 90685"/>
                <a:gd name="T12" fmla="*/ 0 w 55033"/>
                <a:gd name="T13" fmla="*/ 79811 h 90685"/>
                <a:gd name="T14" fmla="*/ 0 60000 65536"/>
                <a:gd name="T15" fmla="*/ 0 60000 65536"/>
                <a:gd name="T16" fmla="*/ 0 60000 65536"/>
                <a:gd name="T17" fmla="*/ 0 60000 65536"/>
                <a:gd name="T18" fmla="*/ 0 60000 65536"/>
                <a:gd name="T19" fmla="*/ 0 60000 65536"/>
                <a:gd name="T20" fmla="*/ 0 60000 65536"/>
                <a:gd name="T21" fmla="*/ 0 w 55033"/>
                <a:gd name="T22" fmla="*/ 0 h 90685"/>
                <a:gd name="T23" fmla="*/ 55033 w 55033"/>
                <a:gd name="T24" fmla="*/ 90685 h 906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033" h="90685">
                  <a:moveTo>
                    <a:pt x="25400" y="0"/>
                  </a:moveTo>
                  <a:cubicBezTo>
                    <a:pt x="33867" y="2822"/>
                    <a:pt x="43538" y="3280"/>
                    <a:pt x="50800" y="8467"/>
                  </a:cubicBezTo>
                  <a:cubicBezTo>
                    <a:pt x="54431" y="11061"/>
                    <a:pt x="55033" y="16705"/>
                    <a:pt x="55033" y="21167"/>
                  </a:cubicBezTo>
                  <a:cubicBezTo>
                    <a:pt x="55033" y="35348"/>
                    <a:pt x="52956" y="49484"/>
                    <a:pt x="50800" y="63500"/>
                  </a:cubicBezTo>
                  <a:cubicBezTo>
                    <a:pt x="50121" y="67911"/>
                    <a:pt x="49721" y="73045"/>
                    <a:pt x="46566" y="76200"/>
                  </a:cubicBezTo>
                  <a:cubicBezTo>
                    <a:pt x="42104" y="80662"/>
                    <a:pt x="35433" y="82181"/>
                    <a:pt x="29633" y="84667"/>
                  </a:cubicBezTo>
                  <a:cubicBezTo>
                    <a:pt x="15592" y="90685"/>
                    <a:pt x="16319" y="88900"/>
                    <a:pt x="0" y="88900"/>
                  </a:cubicBezTo>
                </a:path>
              </a:pathLst>
            </a:custGeom>
            <a:noFill/>
            <a:ln w="254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92" name="Freeform 391"/>
            <p:cNvSpPr/>
            <p:nvPr/>
          </p:nvSpPr>
          <p:spPr>
            <a:xfrm rot="215464">
              <a:off x="5825445" y="3307656"/>
              <a:ext cx="258805" cy="465471"/>
            </a:xfrm>
            <a:custGeom>
              <a:avLst/>
              <a:gdLst>
                <a:gd name="connsiteX0" fmla="*/ 120650 w 294216"/>
                <a:gd name="connsiteY0" fmla="*/ 1411 h 517172"/>
                <a:gd name="connsiteX1" fmla="*/ 35983 w 294216"/>
                <a:gd name="connsiteY1" fmla="*/ 98778 h 517172"/>
                <a:gd name="connsiteX2" fmla="*/ 6350 w 294216"/>
                <a:gd name="connsiteY2" fmla="*/ 251178 h 517172"/>
                <a:gd name="connsiteX3" fmla="*/ 74083 w 294216"/>
                <a:gd name="connsiteY3" fmla="*/ 445911 h 517172"/>
                <a:gd name="connsiteX4" fmla="*/ 120650 w 294216"/>
                <a:gd name="connsiteY4" fmla="*/ 496711 h 517172"/>
                <a:gd name="connsiteX5" fmla="*/ 167216 w 294216"/>
                <a:gd name="connsiteY5" fmla="*/ 513644 h 517172"/>
                <a:gd name="connsiteX6" fmla="*/ 247650 w 294216"/>
                <a:gd name="connsiteY6" fmla="*/ 475544 h 517172"/>
                <a:gd name="connsiteX7" fmla="*/ 285750 w 294216"/>
                <a:gd name="connsiteY7" fmla="*/ 340078 h 517172"/>
                <a:gd name="connsiteX8" fmla="*/ 289983 w 294216"/>
                <a:gd name="connsiteY8" fmla="*/ 272344 h 517172"/>
                <a:gd name="connsiteX9" fmla="*/ 260350 w 294216"/>
                <a:gd name="connsiteY9" fmla="*/ 107244 h 517172"/>
                <a:gd name="connsiteX10" fmla="*/ 120650 w 294216"/>
                <a:gd name="connsiteY10" fmla="*/ 1411 h 5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216" h="517172">
                  <a:moveTo>
                    <a:pt x="120650" y="1411"/>
                  </a:moveTo>
                  <a:cubicBezTo>
                    <a:pt x="83256" y="0"/>
                    <a:pt x="55033" y="57150"/>
                    <a:pt x="35983" y="98778"/>
                  </a:cubicBezTo>
                  <a:cubicBezTo>
                    <a:pt x="16933" y="140406"/>
                    <a:pt x="0" y="193323"/>
                    <a:pt x="6350" y="251178"/>
                  </a:cubicBezTo>
                  <a:cubicBezTo>
                    <a:pt x="12700" y="309034"/>
                    <a:pt x="55033" y="404989"/>
                    <a:pt x="74083" y="445911"/>
                  </a:cubicBezTo>
                  <a:cubicBezTo>
                    <a:pt x="93133" y="486833"/>
                    <a:pt x="105128" y="485422"/>
                    <a:pt x="120650" y="496711"/>
                  </a:cubicBezTo>
                  <a:cubicBezTo>
                    <a:pt x="136172" y="508000"/>
                    <a:pt x="146049" y="517172"/>
                    <a:pt x="167216" y="513644"/>
                  </a:cubicBezTo>
                  <a:cubicBezTo>
                    <a:pt x="188383" y="510116"/>
                    <a:pt x="227894" y="504472"/>
                    <a:pt x="247650" y="475544"/>
                  </a:cubicBezTo>
                  <a:cubicBezTo>
                    <a:pt x="267406" y="446616"/>
                    <a:pt x="278695" y="373945"/>
                    <a:pt x="285750" y="340078"/>
                  </a:cubicBezTo>
                  <a:cubicBezTo>
                    <a:pt x="292805" y="306211"/>
                    <a:pt x="294216" y="311150"/>
                    <a:pt x="289983" y="272344"/>
                  </a:cubicBezTo>
                  <a:cubicBezTo>
                    <a:pt x="285750" y="233538"/>
                    <a:pt x="280811" y="150283"/>
                    <a:pt x="260350" y="107244"/>
                  </a:cubicBezTo>
                  <a:cubicBezTo>
                    <a:pt x="239889" y="64205"/>
                    <a:pt x="158044" y="2822"/>
                    <a:pt x="120650" y="1411"/>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93" name="Teardrop 392"/>
            <p:cNvSpPr/>
            <p:nvPr/>
          </p:nvSpPr>
          <p:spPr>
            <a:xfrm rot="7907648">
              <a:off x="5900839" y="3318008"/>
              <a:ext cx="88964" cy="93678"/>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9" name="Can 388"/>
            <p:cNvSpPr/>
            <p:nvPr/>
          </p:nvSpPr>
          <p:spPr>
            <a:xfrm>
              <a:off x="5896894" y="3614264"/>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90" name="Can 389"/>
            <p:cNvSpPr/>
            <p:nvPr/>
          </p:nvSpPr>
          <p:spPr>
            <a:xfrm>
              <a:off x="5954054" y="3614264"/>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91" name="Can 390"/>
            <p:cNvSpPr/>
            <p:nvPr/>
          </p:nvSpPr>
          <p:spPr>
            <a:xfrm>
              <a:off x="5925474" y="3614264"/>
              <a:ext cx="57160" cy="187459"/>
            </a:xfrm>
            <a:prstGeom prst="can">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6" name="Can 385"/>
            <p:cNvSpPr/>
            <p:nvPr/>
          </p:nvSpPr>
          <p:spPr>
            <a:xfrm>
              <a:off x="5896894" y="3874800"/>
              <a:ext cx="57160" cy="165218"/>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7" name="Can 386"/>
            <p:cNvSpPr/>
            <p:nvPr/>
          </p:nvSpPr>
          <p:spPr>
            <a:xfrm>
              <a:off x="5954054" y="3874800"/>
              <a:ext cx="57160" cy="165218"/>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8" name="Can 387"/>
            <p:cNvSpPr/>
            <p:nvPr/>
          </p:nvSpPr>
          <p:spPr>
            <a:xfrm>
              <a:off x="5925474" y="3874800"/>
              <a:ext cx="57160" cy="165218"/>
            </a:xfrm>
            <a:prstGeom prst="can">
              <a:avLst/>
            </a:prstGeom>
            <a:solidFill>
              <a:srgbClr val="00F73D"/>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4" name="Direct Access Storage 383"/>
            <p:cNvSpPr/>
            <p:nvPr/>
          </p:nvSpPr>
          <p:spPr>
            <a:xfrm rot="16421299">
              <a:off x="6119923" y="3445090"/>
              <a:ext cx="190636" cy="58748"/>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5" name="Direct Access Storage 384"/>
            <p:cNvSpPr/>
            <p:nvPr/>
          </p:nvSpPr>
          <p:spPr>
            <a:xfrm rot="16421299">
              <a:off x="6165969" y="3483217"/>
              <a:ext cx="190636" cy="58747"/>
            </a:xfrm>
            <a:prstGeom prst="flowChartMagneticDrum">
              <a:avLst/>
            </a:prstGeom>
            <a:solidFill>
              <a:srgbClr val="FF00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60" name="Freeform 359"/>
            <p:cNvSpPr>
              <a:spLocks noChangeArrowheads="1"/>
            </p:cNvSpPr>
            <p:nvPr/>
          </p:nvSpPr>
          <p:spPr bwMode="auto">
            <a:xfrm>
              <a:off x="5988984" y="3534832"/>
              <a:ext cx="15878"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61" name="Freeform 360"/>
            <p:cNvSpPr>
              <a:spLocks noChangeArrowheads="1"/>
            </p:cNvSpPr>
            <p:nvPr/>
          </p:nvSpPr>
          <p:spPr bwMode="auto">
            <a:xfrm>
              <a:off x="5955642" y="3534832"/>
              <a:ext cx="15878"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cxnSp>
          <p:nvCxnSpPr>
            <p:cNvPr id="362" name="Straight Connector 361"/>
            <p:cNvCxnSpPr>
              <a:cxnSpLocks noChangeShapeType="1"/>
            </p:cNvCxnSpPr>
            <p:nvPr/>
          </p:nvCxnSpPr>
          <p:spPr bwMode="auto">
            <a:xfrm rot="5400000">
              <a:off x="5882580" y="3846205"/>
              <a:ext cx="87376" cy="1588"/>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363" name="Straight Connector 362"/>
            <p:cNvCxnSpPr>
              <a:cxnSpLocks noChangeShapeType="1"/>
            </p:cNvCxnSpPr>
            <p:nvPr/>
          </p:nvCxnSpPr>
          <p:spPr bwMode="auto">
            <a:xfrm rot="5400000">
              <a:off x="5912748" y="3846205"/>
              <a:ext cx="87376" cy="1587"/>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cxnSp>
          <p:nvCxnSpPr>
            <p:cNvPr id="364" name="Straight Connector 363"/>
            <p:cNvCxnSpPr>
              <a:cxnSpLocks noChangeShapeType="1"/>
            </p:cNvCxnSpPr>
            <p:nvPr/>
          </p:nvCxnSpPr>
          <p:spPr bwMode="auto">
            <a:xfrm rot="16200000" flipH="1">
              <a:off x="5944504" y="3841440"/>
              <a:ext cx="84197" cy="4763"/>
            </a:xfrm>
            <a:prstGeom prst="line">
              <a:avLst/>
            </a:prstGeom>
            <a:noFill/>
            <a:ln w="25400">
              <a:solidFill>
                <a:srgbClr val="000000"/>
              </a:solidFill>
              <a:round/>
              <a:headEnd/>
              <a:tailEnd/>
            </a:ln>
            <a:effectLst>
              <a:outerShdw blurRad="63500" dist="26940" dir="5400000" rotWithShape="0">
                <a:srgbClr val="000000">
                  <a:alpha val="43137"/>
                </a:srgbClr>
              </a:outerShdw>
            </a:effectLst>
          </p:spPr>
        </p:cxnSp>
        <p:sp>
          <p:nvSpPr>
            <p:cNvPr id="365" name="Freeform 364"/>
            <p:cNvSpPr>
              <a:spLocks noChangeArrowheads="1"/>
            </p:cNvSpPr>
            <p:nvPr/>
          </p:nvSpPr>
          <p:spPr bwMode="auto">
            <a:xfrm>
              <a:off x="5882605" y="4040018"/>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66" name="Freeform 365"/>
            <p:cNvSpPr>
              <a:spLocks noChangeArrowheads="1"/>
            </p:cNvSpPr>
            <p:nvPr/>
          </p:nvSpPr>
          <p:spPr bwMode="auto">
            <a:xfrm flipH="1">
              <a:off x="5936589" y="4055905"/>
              <a:ext cx="41282"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67" name="Freeform 366"/>
            <p:cNvSpPr>
              <a:spLocks noChangeArrowheads="1"/>
            </p:cNvSpPr>
            <p:nvPr/>
          </p:nvSpPr>
          <p:spPr bwMode="auto">
            <a:xfrm flipH="1">
              <a:off x="5977870" y="4040018"/>
              <a:ext cx="39694" cy="241473"/>
            </a:xfrm>
            <a:custGeom>
              <a:avLst/>
              <a:gdLst>
                <a:gd name="T0" fmla="*/ 21399 w 46567"/>
                <a:gd name="T1" fmla="*/ 0 h 269875"/>
                <a:gd name="T2" fmla="*/ 1861 w 46567"/>
                <a:gd name="T3" fmla="*/ 108314 h 269875"/>
                <a:gd name="T4" fmla="*/ 10234 w 46567"/>
                <a:gd name="T5" fmla="*/ 188125 h 269875"/>
                <a:gd name="T6" fmla="*/ 40937 w 46567"/>
                <a:gd name="T7" fmla="*/ 242282 h 269875"/>
                <a:gd name="T8" fmla="*/ 40937 w 46567"/>
                <a:gd name="T9" fmla="*/ 242282 h 269875"/>
                <a:gd name="T10" fmla="*/ 0 60000 65536"/>
                <a:gd name="T11" fmla="*/ 0 60000 65536"/>
                <a:gd name="T12" fmla="*/ 0 60000 65536"/>
                <a:gd name="T13" fmla="*/ 0 60000 65536"/>
                <a:gd name="T14" fmla="*/ 0 60000 65536"/>
                <a:gd name="T15" fmla="*/ 0 w 46567"/>
                <a:gd name="T16" fmla="*/ 0 h 269875"/>
                <a:gd name="T17" fmla="*/ 46567 w 46567"/>
                <a:gd name="T18" fmla="*/ 269875 h 269875"/>
              </a:gdLst>
              <a:ahLst/>
              <a:cxnLst>
                <a:cxn ang="T10">
                  <a:pos x="T0" y="T1"/>
                </a:cxn>
                <a:cxn ang="T11">
                  <a:pos x="T2" y="T3"/>
                </a:cxn>
                <a:cxn ang="T12">
                  <a:pos x="T4" y="T5"/>
                </a:cxn>
                <a:cxn ang="T13">
                  <a:pos x="T6" y="T7"/>
                </a:cxn>
                <a:cxn ang="T14">
                  <a:pos x="T8" y="T9"/>
                </a:cxn>
              </a:cxnLst>
              <a:rect l="T15" t="T16" r="T17" b="T18"/>
              <a:pathLst>
                <a:path w="46567" h="269875">
                  <a:moveTo>
                    <a:pt x="24342" y="0"/>
                  </a:moveTo>
                  <a:cubicBezTo>
                    <a:pt x="14288" y="42862"/>
                    <a:pt x="4234" y="85725"/>
                    <a:pt x="2117" y="120650"/>
                  </a:cubicBezTo>
                  <a:cubicBezTo>
                    <a:pt x="0" y="155575"/>
                    <a:pt x="4234" y="184679"/>
                    <a:pt x="11642" y="209550"/>
                  </a:cubicBezTo>
                  <a:cubicBezTo>
                    <a:pt x="19050" y="234421"/>
                    <a:pt x="46567" y="269875"/>
                    <a:pt x="46567" y="269875"/>
                  </a:cubicBezTo>
                </a:path>
              </a:pathLst>
            </a:custGeom>
            <a:noFill/>
            <a:ln w="15875">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82" name="Freeform 381"/>
            <p:cNvSpPr/>
            <p:nvPr/>
          </p:nvSpPr>
          <p:spPr>
            <a:xfrm flipH="1">
              <a:off x="6096952" y="3366436"/>
              <a:ext cx="349308" cy="395570"/>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3" name="Teardrop 382"/>
            <p:cNvSpPr/>
            <p:nvPr/>
          </p:nvSpPr>
          <p:spPr>
            <a:xfrm rot="10800000">
              <a:off x="6358934" y="3415684"/>
              <a:ext cx="87327" cy="95318"/>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79" name="Freeform 378"/>
            <p:cNvSpPr/>
            <p:nvPr/>
          </p:nvSpPr>
          <p:spPr>
            <a:xfrm rot="19850561">
              <a:off x="5538059" y="3288593"/>
              <a:ext cx="347721" cy="395571"/>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0" name="Teardrop 379"/>
            <p:cNvSpPr/>
            <p:nvPr/>
          </p:nvSpPr>
          <p:spPr>
            <a:xfrm rot="3456688">
              <a:off x="5517394" y="3428418"/>
              <a:ext cx="90552" cy="93679"/>
            </a:xfrm>
            <a:prstGeom prst="teardrop">
              <a:avLst/>
            </a:prstGeom>
            <a:solidFill>
              <a:schemeClr val="tx2">
                <a:lumMod val="20000"/>
                <a:lumOff val="80000"/>
                <a:alpha val="54000"/>
              </a:schemeClr>
            </a:solidFill>
            <a:ln w="6350">
              <a:solidFill>
                <a:schemeClr val="accent1">
                  <a:lumMod val="75000"/>
                  <a:alpha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81" name="Delay 380"/>
            <p:cNvSpPr/>
            <p:nvPr/>
          </p:nvSpPr>
          <p:spPr>
            <a:xfrm rot="4735649">
              <a:off x="5611866" y="3325947"/>
              <a:ext cx="88964" cy="77801"/>
            </a:xfrm>
            <a:prstGeom prst="flowChartDelay">
              <a:avLst/>
            </a:prstGeom>
            <a:solidFill>
              <a:schemeClr val="accent2">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70" name="Freeform 369"/>
            <p:cNvSpPr>
              <a:spLocks noChangeArrowheads="1"/>
            </p:cNvSpPr>
            <p:nvPr/>
          </p:nvSpPr>
          <p:spPr bwMode="auto">
            <a:xfrm flipH="1">
              <a:off x="5917535" y="3531655"/>
              <a:ext cx="15878" cy="88964"/>
            </a:xfrm>
            <a:custGeom>
              <a:avLst/>
              <a:gdLst>
                <a:gd name="T0" fmla="*/ 5049 w 18443"/>
                <a:gd name="T1" fmla="*/ 88362 h 98425"/>
                <a:gd name="T2" fmla="*/ 5049 w 18443"/>
                <a:gd name="T3" fmla="*/ 25653 h 98425"/>
                <a:gd name="T4" fmla="*/ 10631 w 18443"/>
                <a:gd name="T5" fmla="*/ 8551 h 98425"/>
                <a:gd name="T6" fmla="*/ 13422 w 18443"/>
                <a:gd name="T7" fmla="*/ 0 h 98425"/>
                <a:gd name="T8" fmla="*/ 16213 w 18443"/>
                <a:gd name="T9" fmla="*/ 0 h 98425"/>
                <a:gd name="T10" fmla="*/ 0 60000 65536"/>
                <a:gd name="T11" fmla="*/ 0 60000 65536"/>
                <a:gd name="T12" fmla="*/ 0 60000 65536"/>
                <a:gd name="T13" fmla="*/ 0 60000 65536"/>
                <a:gd name="T14" fmla="*/ 0 60000 65536"/>
                <a:gd name="T15" fmla="*/ 0 w 18443"/>
                <a:gd name="T16" fmla="*/ 0 h 98425"/>
                <a:gd name="T17" fmla="*/ 18443 w 18443"/>
                <a:gd name="T18" fmla="*/ 98425 h 98425"/>
              </a:gdLst>
              <a:ahLst/>
              <a:cxnLst>
                <a:cxn ang="T10">
                  <a:pos x="T0" y="T1"/>
                </a:cxn>
                <a:cxn ang="T11">
                  <a:pos x="T2" y="T3"/>
                </a:cxn>
                <a:cxn ang="T12">
                  <a:pos x="T4" y="T5"/>
                </a:cxn>
                <a:cxn ang="T13">
                  <a:pos x="T6" y="T7"/>
                </a:cxn>
                <a:cxn ang="T14">
                  <a:pos x="T8" y="T9"/>
                </a:cxn>
              </a:cxnLst>
              <a:rect l="T15" t="T16" r="T17" b="T18"/>
              <a:pathLst>
                <a:path w="18443" h="98425">
                  <a:moveTo>
                    <a:pt x="5743" y="98425"/>
                  </a:moveTo>
                  <a:cubicBezTo>
                    <a:pt x="3336" y="67140"/>
                    <a:pt x="0" y="57290"/>
                    <a:pt x="5743" y="28575"/>
                  </a:cubicBezTo>
                  <a:cubicBezTo>
                    <a:pt x="7056" y="22011"/>
                    <a:pt x="9976" y="15875"/>
                    <a:pt x="12093" y="9525"/>
                  </a:cubicBezTo>
                  <a:cubicBezTo>
                    <a:pt x="13151" y="6350"/>
                    <a:pt x="11921" y="0"/>
                    <a:pt x="15268" y="0"/>
                  </a:cubicBezTo>
                  <a:lnTo>
                    <a:pt x="18443" y="0"/>
                  </a:lnTo>
                </a:path>
              </a:pathLst>
            </a:custGeom>
            <a:noFill/>
            <a:ln w="25400">
              <a:solidFill>
                <a:schemeClr val="tx1"/>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73" name="Can 372"/>
            <p:cNvSpPr/>
            <p:nvPr/>
          </p:nvSpPr>
          <p:spPr>
            <a:xfrm>
              <a:off x="5903245" y="3344195"/>
              <a:ext cx="57160" cy="187459"/>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74" name="Can 373"/>
            <p:cNvSpPr/>
            <p:nvPr/>
          </p:nvSpPr>
          <p:spPr>
            <a:xfrm>
              <a:off x="5960405" y="3344195"/>
              <a:ext cx="57160" cy="187459"/>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75" name="Can 374"/>
            <p:cNvSpPr/>
            <p:nvPr/>
          </p:nvSpPr>
          <p:spPr>
            <a:xfrm>
              <a:off x="5931825" y="3344195"/>
              <a:ext cx="57160" cy="187459"/>
            </a:xfrm>
            <a:prstGeom prst="ca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376" name="Straight Arrow Connector 375"/>
            <p:cNvCxnSpPr>
              <a:cxnSpLocks noChangeShapeType="1"/>
            </p:cNvCxnSpPr>
            <p:nvPr/>
          </p:nvCxnSpPr>
          <p:spPr bwMode="auto">
            <a:xfrm rot="16200000" flipV="1">
              <a:off x="5850810" y="3269531"/>
              <a:ext cx="138212" cy="4763"/>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cxnSp>
          <p:nvCxnSpPr>
            <p:cNvPr id="377" name="Straight Arrow Connector 376"/>
            <p:cNvCxnSpPr>
              <a:cxnSpLocks noChangeShapeType="1"/>
            </p:cNvCxnSpPr>
            <p:nvPr/>
          </p:nvCxnSpPr>
          <p:spPr bwMode="auto">
            <a:xfrm rot="16200000" flipV="1">
              <a:off x="5887329" y="3288594"/>
              <a:ext cx="138212" cy="4764"/>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cxnSp>
          <p:nvCxnSpPr>
            <p:cNvPr id="378" name="Straight Arrow Connector 377"/>
            <p:cNvCxnSpPr>
              <a:cxnSpLocks noChangeShapeType="1"/>
            </p:cNvCxnSpPr>
            <p:nvPr/>
          </p:nvCxnSpPr>
          <p:spPr bwMode="auto">
            <a:xfrm rot="16200000" flipV="1">
              <a:off x="5922260" y="3269530"/>
              <a:ext cx="138212" cy="4764"/>
            </a:xfrm>
            <a:prstGeom prst="straightConnector1">
              <a:avLst/>
            </a:prstGeom>
            <a:noFill/>
            <a:ln w="19050">
              <a:solidFill>
                <a:schemeClr val="tx1"/>
              </a:solidFill>
              <a:round/>
              <a:headEnd/>
              <a:tailEnd type="triangle" w="sm" len="sm"/>
            </a:ln>
            <a:effectLst>
              <a:outerShdw blurRad="63500" dist="26940" dir="5400000" rotWithShape="0">
                <a:srgbClr val="000000">
                  <a:alpha val="43137"/>
                </a:srgbClr>
              </a:outerShdw>
            </a:effectLst>
          </p:spPr>
        </p:cxnSp>
        <p:sp>
          <p:nvSpPr>
            <p:cNvPr id="372" name="Freeform 371"/>
            <p:cNvSpPr>
              <a:spLocks noChangeArrowheads="1"/>
            </p:cNvSpPr>
            <p:nvPr/>
          </p:nvSpPr>
          <p:spPr bwMode="auto">
            <a:xfrm rot="20754215" flipV="1">
              <a:off x="5536472" y="3198041"/>
              <a:ext cx="134959" cy="135034"/>
            </a:xfrm>
            <a:custGeom>
              <a:avLst/>
              <a:gdLst>
                <a:gd name="T0" fmla="*/ 1157 w 540279"/>
                <a:gd name="T1" fmla="*/ 15466 h 237596"/>
                <a:gd name="T2" fmla="*/ 959 w 540279"/>
                <a:gd name="T3" fmla="*/ 67474 h 237596"/>
                <a:gd name="T4" fmla="*/ 6908 w 540279"/>
                <a:gd name="T5" fmla="*/ 68494 h 237596"/>
                <a:gd name="T6" fmla="*/ 6908 w 540279"/>
                <a:gd name="T7" fmla="*/ 33822 h 237596"/>
                <a:gd name="T8" fmla="*/ 9684 w 540279"/>
                <a:gd name="T9" fmla="*/ 12407 h 237596"/>
                <a:gd name="T10" fmla="*/ 12064 w 540279"/>
                <a:gd name="T11" fmla="*/ 58296 h 237596"/>
                <a:gd name="T12" fmla="*/ 14840 w 540279"/>
                <a:gd name="T13" fmla="*/ 68494 h 237596"/>
                <a:gd name="T14" fmla="*/ 17418 w 540279"/>
                <a:gd name="T15" fmla="*/ 22605 h 237596"/>
                <a:gd name="T16" fmla="*/ 17616 w 540279"/>
                <a:gd name="T17" fmla="*/ 11387 h 237596"/>
                <a:gd name="T18" fmla="*/ 19798 w 540279"/>
                <a:gd name="T19" fmla="*/ 3229 h 237596"/>
                <a:gd name="T20" fmla="*/ 21979 w 540279"/>
                <a:gd name="T21" fmla="*/ 13427 h 237596"/>
                <a:gd name="T22" fmla="*/ 21583 w 540279"/>
                <a:gd name="T23" fmla="*/ 41980 h 237596"/>
                <a:gd name="T24" fmla="*/ 21384 w 540279"/>
                <a:gd name="T25" fmla="*/ 61356 h 237596"/>
                <a:gd name="T26" fmla="*/ 23367 w 540279"/>
                <a:gd name="T27" fmla="*/ 74613 h 237596"/>
                <a:gd name="T28" fmla="*/ 27730 w 540279"/>
                <a:gd name="T29" fmla="*/ 58296 h 237596"/>
                <a:gd name="T30" fmla="*/ 26739 w 540279"/>
                <a:gd name="T31" fmla="*/ 17506 h 237596"/>
                <a:gd name="T32" fmla="*/ 26937 w 540279"/>
                <a:gd name="T33" fmla="*/ 8328 h 237596"/>
                <a:gd name="T34" fmla="*/ 31696 w 540279"/>
                <a:gd name="T35" fmla="*/ 4249 h 237596"/>
                <a:gd name="T36" fmla="*/ 33481 w 540279"/>
                <a:gd name="T37" fmla="*/ 33822 h 237596"/>
                <a:gd name="T38" fmla="*/ 33283 w 540279"/>
                <a:gd name="T39" fmla="*/ 58296 h 237596"/>
                <a:gd name="T40" fmla="*/ 33084 w 540279"/>
                <a:gd name="T41" fmla="*/ 72573 h 2375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0279"/>
                <a:gd name="T64" fmla="*/ 0 h 237596"/>
                <a:gd name="T65" fmla="*/ 540279 w 540279"/>
                <a:gd name="T66" fmla="*/ 237596 h 2375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0279" h="237596">
                  <a:moveTo>
                    <a:pt x="18521" y="48154"/>
                  </a:moveTo>
                  <a:cubicBezTo>
                    <a:pt x="9260" y="115358"/>
                    <a:pt x="0" y="182562"/>
                    <a:pt x="15346" y="210079"/>
                  </a:cubicBezTo>
                  <a:cubicBezTo>
                    <a:pt x="30692" y="237596"/>
                    <a:pt x="94721" y="230716"/>
                    <a:pt x="110596" y="213254"/>
                  </a:cubicBezTo>
                  <a:cubicBezTo>
                    <a:pt x="126471" y="195792"/>
                    <a:pt x="103188" y="134408"/>
                    <a:pt x="110596" y="105304"/>
                  </a:cubicBezTo>
                  <a:cubicBezTo>
                    <a:pt x="118004" y="76200"/>
                    <a:pt x="141288" y="25929"/>
                    <a:pt x="155046" y="38629"/>
                  </a:cubicBezTo>
                  <a:cubicBezTo>
                    <a:pt x="168804" y="51329"/>
                    <a:pt x="179388" y="152400"/>
                    <a:pt x="193146" y="181504"/>
                  </a:cubicBezTo>
                  <a:cubicBezTo>
                    <a:pt x="206904" y="210608"/>
                    <a:pt x="223309" y="231775"/>
                    <a:pt x="237596" y="213254"/>
                  </a:cubicBezTo>
                  <a:cubicBezTo>
                    <a:pt x="251883" y="194733"/>
                    <a:pt x="271463" y="100012"/>
                    <a:pt x="278871" y="70379"/>
                  </a:cubicBezTo>
                  <a:cubicBezTo>
                    <a:pt x="286279" y="40746"/>
                    <a:pt x="275696" y="45508"/>
                    <a:pt x="282046" y="35454"/>
                  </a:cubicBezTo>
                  <a:cubicBezTo>
                    <a:pt x="288396" y="25400"/>
                    <a:pt x="305329" y="8996"/>
                    <a:pt x="316971" y="10054"/>
                  </a:cubicBezTo>
                  <a:cubicBezTo>
                    <a:pt x="328613" y="11112"/>
                    <a:pt x="347134" y="21696"/>
                    <a:pt x="351896" y="41804"/>
                  </a:cubicBezTo>
                  <a:cubicBezTo>
                    <a:pt x="356658" y="61912"/>
                    <a:pt x="347134" y="105833"/>
                    <a:pt x="345546" y="130704"/>
                  </a:cubicBezTo>
                  <a:cubicBezTo>
                    <a:pt x="343959" y="155575"/>
                    <a:pt x="337609" y="174096"/>
                    <a:pt x="342371" y="191029"/>
                  </a:cubicBezTo>
                  <a:cubicBezTo>
                    <a:pt x="347133" y="207962"/>
                    <a:pt x="357188" y="233892"/>
                    <a:pt x="374121" y="232304"/>
                  </a:cubicBezTo>
                  <a:cubicBezTo>
                    <a:pt x="391054" y="230717"/>
                    <a:pt x="434975" y="211137"/>
                    <a:pt x="443971" y="181504"/>
                  </a:cubicBezTo>
                  <a:cubicBezTo>
                    <a:pt x="452967" y="151871"/>
                    <a:pt x="430213" y="80433"/>
                    <a:pt x="428096" y="54504"/>
                  </a:cubicBezTo>
                  <a:cubicBezTo>
                    <a:pt x="425979" y="28575"/>
                    <a:pt x="418042" y="32808"/>
                    <a:pt x="431271" y="25929"/>
                  </a:cubicBezTo>
                  <a:cubicBezTo>
                    <a:pt x="444500" y="19050"/>
                    <a:pt x="490009" y="0"/>
                    <a:pt x="507471" y="13229"/>
                  </a:cubicBezTo>
                  <a:cubicBezTo>
                    <a:pt x="524934" y="26458"/>
                    <a:pt x="531813" y="77258"/>
                    <a:pt x="536046" y="105304"/>
                  </a:cubicBezTo>
                  <a:cubicBezTo>
                    <a:pt x="540279" y="133350"/>
                    <a:pt x="533929" y="161396"/>
                    <a:pt x="532871" y="181504"/>
                  </a:cubicBezTo>
                  <a:cubicBezTo>
                    <a:pt x="531813" y="201612"/>
                    <a:pt x="529696" y="225954"/>
                    <a:pt x="529696" y="225954"/>
                  </a:cubicBezTo>
                </a:path>
              </a:pathLst>
            </a:custGeom>
            <a:noFill/>
            <a:ln w="12700">
              <a:solidFill>
                <a:srgbClr val="007399"/>
              </a:solidFill>
              <a:round/>
              <a:headEnd/>
              <a:tailEnd/>
            </a:ln>
            <a:effectLst>
              <a:outerShdw blurRad="63500" dist="26940" dir="5400000" rotWithShape="0">
                <a:srgbClr val="000000">
                  <a:alpha val="43137"/>
                </a:srgbClr>
              </a:outerShdw>
            </a:effectLst>
          </p:spPr>
          <p:txBody>
            <a:bodyPr rot="10800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32" name="Oval 331"/>
            <p:cNvSpPr/>
            <p:nvPr/>
          </p:nvSpPr>
          <p:spPr>
            <a:xfrm rot="19069810">
              <a:off x="5352291" y="3298125"/>
              <a:ext cx="77800" cy="125503"/>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33" name="Oval 332"/>
            <p:cNvSpPr/>
            <p:nvPr/>
          </p:nvSpPr>
          <p:spPr>
            <a:xfrm rot="21088354">
              <a:off x="5391985" y="3414095"/>
              <a:ext cx="77801" cy="131856"/>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34" name="Oval 333"/>
            <p:cNvSpPr/>
            <p:nvPr/>
          </p:nvSpPr>
          <p:spPr>
            <a:xfrm rot="17114647">
              <a:off x="5439596" y="3534866"/>
              <a:ext cx="79432" cy="123846"/>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35" name="Oval 334"/>
            <p:cNvSpPr/>
            <p:nvPr/>
          </p:nvSpPr>
          <p:spPr>
            <a:xfrm>
              <a:off x="5514243" y="3453811"/>
              <a:ext cx="77800" cy="125503"/>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54" name="Freeform 353"/>
            <p:cNvSpPr>
              <a:spLocks noChangeArrowheads="1"/>
            </p:cNvSpPr>
            <p:nvPr/>
          </p:nvSpPr>
          <p:spPr bwMode="auto">
            <a:xfrm>
              <a:off x="5360230" y="3080482"/>
              <a:ext cx="12702" cy="123914"/>
            </a:xfrm>
            <a:custGeom>
              <a:avLst/>
              <a:gdLst>
                <a:gd name="T0" fmla="*/ 13125 w 13758"/>
                <a:gd name="T1" fmla="*/ 0 h 228600"/>
                <a:gd name="T2" fmla="*/ 1009 w 13758"/>
                <a:gd name="T3" fmla="*/ 99259 h 228600"/>
                <a:gd name="T4" fmla="*/ 7067 w 13758"/>
                <a:gd name="T5" fmla="*/ 123218 h 228600"/>
                <a:gd name="T6" fmla="*/ 7067 w 13758"/>
                <a:gd name="T7" fmla="*/ 123218 h 228600"/>
                <a:gd name="T8" fmla="*/ 7067 w 13758"/>
                <a:gd name="T9" fmla="*/ 123218 h 228600"/>
                <a:gd name="T10" fmla="*/ 0 60000 65536"/>
                <a:gd name="T11" fmla="*/ 0 60000 65536"/>
                <a:gd name="T12" fmla="*/ 0 60000 65536"/>
                <a:gd name="T13" fmla="*/ 0 60000 65536"/>
                <a:gd name="T14" fmla="*/ 0 60000 65536"/>
                <a:gd name="T15" fmla="*/ 0 w 13758"/>
                <a:gd name="T16" fmla="*/ 0 h 228600"/>
                <a:gd name="T17" fmla="*/ 13758 w 13758"/>
                <a:gd name="T18" fmla="*/ 228600 h 228600"/>
              </a:gdLst>
              <a:ahLst/>
              <a:cxnLst>
                <a:cxn ang="T10">
                  <a:pos x="T0" y="T1"/>
                </a:cxn>
                <a:cxn ang="T11">
                  <a:pos x="T2" y="T3"/>
                </a:cxn>
                <a:cxn ang="T12">
                  <a:pos x="T4" y="T5"/>
                </a:cxn>
                <a:cxn ang="T13">
                  <a:pos x="T6" y="T7"/>
                </a:cxn>
                <a:cxn ang="T14">
                  <a:pos x="T8" y="T9"/>
                </a:cxn>
              </a:cxnLst>
              <a:rect l="T15" t="T16" r="T17" b="T18"/>
              <a:pathLst>
                <a:path w="13758" h="228600">
                  <a:moveTo>
                    <a:pt x="13758" y="0"/>
                  </a:moveTo>
                  <a:cubicBezTo>
                    <a:pt x="7937" y="73025"/>
                    <a:pt x="2116" y="146050"/>
                    <a:pt x="1058" y="184150"/>
                  </a:cubicBezTo>
                  <a:cubicBezTo>
                    <a:pt x="0" y="222250"/>
                    <a:pt x="7408" y="228600"/>
                    <a:pt x="7408" y="228600"/>
                  </a:cubicBezTo>
                </a:path>
              </a:pathLst>
            </a:custGeom>
            <a:noFill/>
            <a:ln w="12700">
              <a:solidFill>
                <a:srgbClr val="000000"/>
              </a:solidFill>
              <a:miter lim="800000"/>
              <a:headEnd/>
              <a:tailEnd/>
            </a:ln>
            <a:effectLst>
              <a:outerShdw blurRad="63500" dist="26940" dir="5400000" rotWithShape="0">
                <a:srgbClr val="000000">
                  <a:alpha val="43137"/>
                </a:srgbClr>
              </a:outerShdw>
            </a:effec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355" name="Can 354"/>
            <p:cNvSpPr/>
            <p:nvPr/>
          </p:nvSpPr>
          <p:spPr>
            <a:xfrm>
              <a:off x="5339589" y="3191686"/>
              <a:ext cx="42869" cy="108027"/>
            </a:xfrm>
            <a:prstGeom prst="can">
              <a:avLst/>
            </a:prstGeom>
            <a:solidFill>
              <a:srgbClr val="00F73D"/>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337" name="Straight Arrow Connector 336"/>
            <p:cNvCxnSpPr>
              <a:cxnSpLocks noChangeShapeType="1"/>
            </p:cNvCxnSpPr>
            <p:nvPr/>
          </p:nvCxnSpPr>
          <p:spPr bwMode="auto">
            <a:xfrm>
              <a:off x="3812160" y="3172623"/>
              <a:ext cx="446161" cy="1588"/>
            </a:xfrm>
            <a:prstGeom prst="straightConnector1">
              <a:avLst/>
            </a:prstGeom>
            <a:noFill/>
            <a:ln w="25400">
              <a:solidFill>
                <a:srgbClr val="000000"/>
              </a:solidFill>
              <a:round/>
              <a:headEnd/>
              <a:tailEnd type="arrow" w="med" len="med"/>
            </a:ln>
            <a:effectLst>
              <a:outerShdw blurRad="63500" dist="26940" dir="5400000" rotWithShape="0">
                <a:srgbClr val="000000">
                  <a:alpha val="43137"/>
                </a:srgbClr>
              </a:outerShdw>
            </a:effectLst>
          </p:spPr>
        </p:cxnSp>
        <p:cxnSp>
          <p:nvCxnSpPr>
            <p:cNvPr id="338" name="Straight Arrow Connector 337"/>
            <p:cNvCxnSpPr>
              <a:cxnSpLocks noChangeShapeType="1"/>
            </p:cNvCxnSpPr>
            <p:nvPr/>
          </p:nvCxnSpPr>
          <p:spPr bwMode="auto">
            <a:xfrm>
              <a:off x="5218919" y="3779482"/>
              <a:ext cx="446161" cy="1588"/>
            </a:xfrm>
            <a:prstGeom prst="straightConnector1">
              <a:avLst/>
            </a:prstGeom>
            <a:noFill/>
            <a:ln w="25400">
              <a:solidFill>
                <a:srgbClr val="000000"/>
              </a:solidFill>
              <a:round/>
              <a:headEnd/>
              <a:tailEnd type="arrow" w="med" len="med"/>
            </a:ln>
            <a:effectLst>
              <a:outerShdw blurRad="63500" dist="26940" dir="5400000" rotWithShape="0">
                <a:srgbClr val="000000">
                  <a:alpha val="43137"/>
                </a:srgbClr>
              </a:outerShdw>
            </a:effectLst>
          </p:spPr>
        </p:cxnSp>
        <p:cxnSp>
          <p:nvCxnSpPr>
            <p:cNvPr id="339" name="Straight Arrow Connector 338"/>
            <p:cNvCxnSpPr>
              <a:cxnSpLocks noChangeShapeType="1"/>
            </p:cNvCxnSpPr>
            <p:nvPr/>
          </p:nvCxnSpPr>
          <p:spPr bwMode="auto">
            <a:xfrm>
              <a:off x="6403391" y="3744532"/>
              <a:ext cx="446161" cy="1588"/>
            </a:xfrm>
            <a:prstGeom prst="straightConnector1">
              <a:avLst/>
            </a:prstGeom>
            <a:noFill/>
            <a:ln w="25400">
              <a:solidFill>
                <a:srgbClr val="000000"/>
              </a:solidFill>
              <a:round/>
              <a:headEnd/>
              <a:tailEnd type="arrow" w="med" len="med"/>
            </a:ln>
            <a:effectLst>
              <a:outerShdw blurRad="63500" dist="26940" dir="5400000" rotWithShape="0">
                <a:srgbClr val="000000">
                  <a:alpha val="43137"/>
                </a:srgbClr>
              </a:outerShdw>
            </a:effectLst>
          </p:spPr>
        </p:cxnSp>
        <p:sp>
          <p:nvSpPr>
            <p:cNvPr id="8417" name="TextBox 339"/>
            <p:cNvSpPr txBox="1">
              <a:spLocks noChangeArrowheads="1"/>
            </p:cNvSpPr>
            <p:nvPr/>
          </p:nvSpPr>
          <p:spPr bwMode="auto">
            <a:xfrm>
              <a:off x="2133696" y="2057400"/>
              <a:ext cx="849359" cy="46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b="1">
                  <a:latin typeface="Arial" pitchFamily="34" charset="0"/>
                  <a:ea typeface="ＭＳ Ｐゴシック" pitchFamily="34" charset="-128"/>
                </a:rPr>
                <a:t>CD4 binding</a:t>
              </a:r>
            </a:p>
          </p:txBody>
        </p:sp>
        <p:sp>
          <p:nvSpPr>
            <p:cNvPr id="8418" name="TextBox 340"/>
            <p:cNvSpPr txBox="1">
              <a:spLocks noChangeArrowheads="1"/>
            </p:cNvSpPr>
            <p:nvPr/>
          </p:nvSpPr>
          <p:spPr bwMode="auto">
            <a:xfrm>
              <a:off x="3048444" y="2057400"/>
              <a:ext cx="1371829" cy="64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b="1">
                  <a:latin typeface="Arial" pitchFamily="34" charset="0"/>
                  <a:ea typeface="ＭＳ Ｐゴシック" pitchFamily="34" charset="-128"/>
                </a:rPr>
                <a:t> gp120 Co-receptor site exposure</a:t>
              </a:r>
            </a:p>
          </p:txBody>
        </p:sp>
        <p:sp>
          <p:nvSpPr>
            <p:cNvPr id="8419" name="TextBox 341"/>
            <p:cNvSpPr txBox="1">
              <a:spLocks noChangeArrowheads="1"/>
            </p:cNvSpPr>
            <p:nvPr/>
          </p:nvSpPr>
          <p:spPr bwMode="auto">
            <a:xfrm>
              <a:off x="4191209" y="2057400"/>
              <a:ext cx="1289120" cy="46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b="1">
                  <a:latin typeface="Arial" pitchFamily="34" charset="0"/>
                  <a:ea typeface="ＭＳ Ｐゴシック" pitchFamily="34" charset="-128"/>
                </a:rPr>
                <a:t>Co-receptor binding</a:t>
              </a:r>
            </a:p>
          </p:txBody>
        </p:sp>
        <p:sp>
          <p:nvSpPr>
            <p:cNvPr id="8420" name="TextBox 342"/>
            <p:cNvSpPr txBox="1">
              <a:spLocks noChangeArrowheads="1"/>
            </p:cNvSpPr>
            <p:nvPr/>
          </p:nvSpPr>
          <p:spPr bwMode="auto">
            <a:xfrm>
              <a:off x="5334825" y="2133635"/>
              <a:ext cx="1276563"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200" b="1">
                  <a:latin typeface="Arial" pitchFamily="34" charset="0"/>
                  <a:ea typeface="ＭＳ Ｐゴシック" pitchFamily="34" charset="-128"/>
                </a:rPr>
                <a:t>Bridging pre-bundle</a:t>
              </a:r>
            </a:p>
            <a:p>
              <a:pPr algn="ctr" eaLnBrk="1" hangingPunct="1"/>
              <a:r>
                <a:rPr lang="en-US" altLang="en-US" sz="1200" b="1">
                  <a:latin typeface="Arial" pitchFamily="34" charset="0"/>
                  <a:ea typeface="ＭＳ Ｐゴシック" pitchFamily="34" charset="-128"/>
                </a:rPr>
                <a:t>(gp41 exposure)</a:t>
              </a:r>
            </a:p>
          </p:txBody>
        </p:sp>
        <p:sp>
          <p:nvSpPr>
            <p:cNvPr id="8421" name="TextBox 343"/>
            <p:cNvSpPr txBox="1">
              <a:spLocks noChangeArrowheads="1"/>
            </p:cNvSpPr>
            <p:nvPr/>
          </p:nvSpPr>
          <p:spPr bwMode="auto">
            <a:xfrm>
              <a:off x="6782866" y="2209870"/>
              <a:ext cx="1365478" cy="64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200" b="1">
                  <a:latin typeface="Arial" pitchFamily="34" charset="0"/>
                  <a:ea typeface="ＭＳ Ｐゴシック" pitchFamily="34" charset="-128"/>
                </a:rPr>
                <a:t>Fusogenic pre-bundle</a:t>
              </a:r>
            </a:p>
            <a:p>
              <a:pPr algn="ctr" eaLnBrk="1" hangingPunct="1"/>
              <a:r>
                <a:rPr lang="en-US" altLang="en-US" sz="1200" b="1">
                  <a:latin typeface="Arial" pitchFamily="34" charset="0"/>
                  <a:ea typeface="ＭＳ Ｐゴシック" pitchFamily="34" charset="-128"/>
                </a:rPr>
                <a:t>(nascent pore)</a:t>
              </a:r>
            </a:p>
          </p:txBody>
        </p:sp>
        <p:sp>
          <p:nvSpPr>
            <p:cNvPr id="8422" name="TextBox 344"/>
            <p:cNvSpPr txBox="1">
              <a:spLocks noChangeArrowheads="1"/>
            </p:cNvSpPr>
            <p:nvPr/>
          </p:nvSpPr>
          <p:spPr bwMode="auto">
            <a:xfrm>
              <a:off x="7532368" y="4103041"/>
              <a:ext cx="976486"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200" b="1">
                  <a:latin typeface="Arial" pitchFamily="34" charset="0"/>
                  <a:ea typeface="ＭＳ Ｐゴシック" pitchFamily="34" charset="-128"/>
                </a:rPr>
                <a:t>6-Helix bundle</a:t>
              </a:r>
            </a:p>
            <a:p>
              <a:pPr algn="ctr" eaLnBrk="1" hangingPunct="1"/>
              <a:r>
                <a:rPr lang="en-US" altLang="en-US" sz="1200" b="1">
                  <a:latin typeface="Arial" pitchFamily="34" charset="0"/>
                  <a:ea typeface="ＭＳ Ｐゴシック" pitchFamily="34" charset="-128"/>
                </a:rPr>
                <a:t>(post fusion)</a:t>
              </a:r>
            </a:p>
          </p:txBody>
        </p:sp>
        <p:cxnSp>
          <p:nvCxnSpPr>
            <p:cNvPr id="572" name="Straight Arrow Connector 571"/>
            <p:cNvCxnSpPr>
              <a:cxnSpLocks noChangeShapeType="1"/>
            </p:cNvCxnSpPr>
            <p:nvPr/>
          </p:nvCxnSpPr>
          <p:spPr bwMode="auto">
            <a:xfrm>
              <a:off x="762063" y="2972455"/>
              <a:ext cx="228638" cy="152509"/>
            </a:xfrm>
            <a:prstGeom prst="straightConnector1">
              <a:avLst/>
            </a:prstGeom>
            <a:noFill/>
            <a:ln w="25400">
              <a:solidFill>
                <a:schemeClr val="accent1"/>
              </a:solidFill>
              <a:prstDash val="sysDash"/>
              <a:round/>
              <a:headEnd/>
              <a:tailEnd type="arrow" w="med" len="med"/>
            </a:ln>
            <a:effectLst>
              <a:outerShdw blurRad="63500" dist="26940" dir="5400000" rotWithShape="0">
                <a:srgbClr val="000000">
                  <a:alpha val="43137"/>
                </a:srgbClr>
              </a:outerShdw>
            </a:effectLst>
          </p:spPr>
        </p:cxnSp>
        <p:sp>
          <p:nvSpPr>
            <p:cNvPr id="8424" name="TextBox 574"/>
            <p:cNvSpPr txBox="1">
              <a:spLocks noChangeArrowheads="1"/>
            </p:cNvSpPr>
            <p:nvPr/>
          </p:nvSpPr>
          <p:spPr bwMode="auto">
            <a:xfrm>
              <a:off x="457200" y="2743200"/>
              <a:ext cx="8500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b="1">
                  <a:latin typeface="Arial" pitchFamily="34" charset="0"/>
                  <a:ea typeface="ＭＳ Ｐゴシック" pitchFamily="34" charset="-128"/>
                </a:rPr>
                <a:t>CD4</a:t>
              </a:r>
            </a:p>
          </p:txBody>
        </p:sp>
        <p:cxnSp>
          <p:nvCxnSpPr>
            <p:cNvPr id="578" name="Straight Arrow Connector 577"/>
            <p:cNvCxnSpPr>
              <a:cxnSpLocks noChangeShapeType="1"/>
            </p:cNvCxnSpPr>
            <p:nvPr/>
          </p:nvCxnSpPr>
          <p:spPr bwMode="auto">
            <a:xfrm flipV="1">
              <a:off x="914489" y="3658745"/>
              <a:ext cx="304851" cy="76255"/>
            </a:xfrm>
            <a:prstGeom prst="straightConnector1">
              <a:avLst/>
            </a:prstGeom>
            <a:noFill/>
            <a:ln w="25400">
              <a:solidFill>
                <a:schemeClr val="accent1"/>
              </a:solidFill>
              <a:prstDash val="sysDash"/>
              <a:round/>
              <a:headEnd/>
              <a:tailEnd type="arrow" w="med" len="med"/>
            </a:ln>
            <a:effectLst>
              <a:outerShdw blurRad="63500" dist="26940" dir="5400000" rotWithShape="0">
                <a:srgbClr val="000000">
                  <a:alpha val="43137"/>
                </a:srgbClr>
              </a:outerShdw>
            </a:effectLst>
          </p:spPr>
        </p:cxnSp>
        <p:sp>
          <p:nvSpPr>
            <p:cNvPr id="8426" name="TextBox 580"/>
            <p:cNvSpPr txBox="1">
              <a:spLocks noChangeArrowheads="1"/>
            </p:cNvSpPr>
            <p:nvPr/>
          </p:nvSpPr>
          <p:spPr bwMode="auto">
            <a:xfrm>
              <a:off x="381000" y="3505200"/>
              <a:ext cx="8500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b="1">
                  <a:latin typeface="Arial" pitchFamily="34" charset="0"/>
                  <a:ea typeface="ＭＳ Ｐゴシック" pitchFamily="34" charset="-128"/>
                </a:rPr>
                <a:t>Env</a:t>
              </a:r>
            </a:p>
          </p:txBody>
        </p:sp>
        <p:sp>
          <p:nvSpPr>
            <p:cNvPr id="633" name="Delay 632"/>
            <p:cNvSpPr/>
            <p:nvPr/>
          </p:nvSpPr>
          <p:spPr>
            <a:xfrm rot="6485088">
              <a:off x="4805282" y="3546768"/>
              <a:ext cx="88964" cy="77801"/>
            </a:xfrm>
            <a:prstGeom prst="flowChartDelay">
              <a:avLst/>
            </a:prstGeom>
            <a:solidFill>
              <a:schemeClr val="accent2">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8196" name="TextBox 650"/>
          <p:cNvSpPr txBox="1">
            <a:spLocks noChangeArrowheads="1"/>
          </p:cNvSpPr>
          <p:nvPr/>
        </p:nvSpPr>
        <p:spPr bwMode="auto">
          <a:xfrm>
            <a:off x="1676400" y="2590800"/>
            <a:ext cx="2057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100" b="1">
                <a:solidFill>
                  <a:srgbClr val="B1313E"/>
                </a:solidFill>
                <a:latin typeface="Arial" pitchFamily="34" charset="0"/>
                <a:ea typeface="ＭＳ Ｐゴシック" pitchFamily="34" charset="-128"/>
              </a:rPr>
              <a:t>Flexible peptide linker</a:t>
            </a:r>
          </a:p>
        </p:txBody>
      </p:sp>
      <p:sp>
        <p:nvSpPr>
          <p:cNvPr id="8197" name="TextBox 651"/>
          <p:cNvSpPr txBox="1">
            <a:spLocks noChangeArrowheads="1"/>
          </p:cNvSpPr>
          <p:nvPr/>
        </p:nvSpPr>
        <p:spPr bwMode="auto">
          <a:xfrm>
            <a:off x="5410200" y="2362200"/>
            <a:ext cx="152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100" b="1">
                <a:solidFill>
                  <a:srgbClr val="B1313E"/>
                </a:solidFill>
                <a:latin typeface="Arial" pitchFamily="34" charset="0"/>
                <a:ea typeface="ＭＳ Ｐゴシック" pitchFamily="34" charset="-128"/>
              </a:rPr>
              <a:t>CCR5 Binding Site</a:t>
            </a:r>
          </a:p>
        </p:txBody>
      </p:sp>
      <p:sp>
        <p:nvSpPr>
          <p:cNvPr id="8198" name="TextBox 652"/>
          <p:cNvSpPr txBox="1">
            <a:spLocks noChangeArrowheads="1"/>
          </p:cNvSpPr>
          <p:nvPr/>
        </p:nvSpPr>
        <p:spPr bwMode="auto">
          <a:xfrm>
            <a:off x="1600200" y="1905000"/>
            <a:ext cx="2209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100" b="1">
                <a:solidFill>
                  <a:srgbClr val="B1313E"/>
                </a:solidFill>
                <a:latin typeface="Arial" pitchFamily="34" charset="0"/>
                <a:ea typeface="ＭＳ Ｐゴシック" pitchFamily="34" charset="-128"/>
              </a:rPr>
              <a:t>D1D2 Domains of CD4</a:t>
            </a:r>
          </a:p>
        </p:txBody>
      </p:sp>
      <p:cxnSp>
        <p:nvCxnSpPr>
          <p:cNvPr id="656" name="Straight Arrow Connector 655"/>
          <p:cNvCxnSpPr>
            <a:cxnSpLocks noChangeShapeType="1"/>
          </p:cNvCxnSpPr>
          <p:nvPr/>
        </p:nvCxnSpPr>
        <p:spPr bwMode="auto">
          <a:xfrm>
            <a:off x="3514725" y="2057400"/>
            <a:ext cx="676275" cy="22225"/>
          </a:xfrm>
          <a:prstGeom prst="straightConnector1">
            <a:avLst/>
          </a:prstGeom>
          <a:noFill/>
          <a:ln w="25400">
            <a:solidFill>
              <a:srgbClr val="B1313E"/>
            </a:solidFill>
            <a:prstDash val="sysDash"/>
            <a:round/>
            <a:headEnd/>
            <a:tailEnd type="arrow" w="med" len="med"/>
          </a:ln>
          <a:effectLst>
            <a:outerShdw blurRad="63500" dist="26940" dir="5400000" rotWithShape="0">
              <a:srgbClr val="000000">
                <a:alpha val="43137"/>
              </a:srgbClr>
            </a:outerShdw>
          </a:effectLst>
        </p:spPr>
      </p:cxnSp>
      <p:cxnSp>
        <p:nvCxnSpPr>
          <p:cNvPr id="658" name="Straight Arrow Connector 657"/>
          <p:cNvCxnSpPr>
            <a:cxnSpLocks noChangeShapeType="1"/>
          </p:cNvCxnSpPr>
          <p:nvPr/>
        </p:nvCxnSpPr>
        <p:spPr bwMode="auto">
          <a:xfrm flipV="1">
            <a:off x="3543300" y="2514600"/>
            <a:ext cx="600075" cy="152400"/>
          </a:xfrm>
          <a:prstGeom prst="straightConnector1">
            <a:avLst/>
          </a:prstGeom>
          <a:noFill/>
          <a:ln w="25400">
            <a:solidFill>
              <a:srgbClr val="B1313E"/>
            </a:solidFill>
            <a:prstDash val="sysDash"/>
            <a:round/>
            <a:headEnd/>
            <a:tailEnd type="arrow" w="med" len="med"/>
          </a:ln>
          <a:effectLst>
            <a:outerShdw blurRad="63500" dist="26940" dir="5400000" rotWithShape="0">
              <a:srgbClr val="000000">
                <a:alpha val="43137"/>
              </a:srgbClr>
            </a:outerShdw>
          </a:effectLst>
        </p:spPr>
      </p:cxnSp>
      <p:sp>
        <p:nvSpPr>
          <p:cNvPr id="8201" name="TextBox 659"/>
          <p:cNvSpPr txBox="1">
            <a:spLocks noChangeArrowheads="1"/>
          </p:cNvSpPr>
          <p:nvPr/>
        </p:nvSpPr>
        <p:spPr bwMode="auto">
          <a:xfrm>
            <a:off x="5029200" y="1676400"/>
            <a:ext cx="152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100" b="1">
                <a:solidFill>
                  <a:srgbClr val="B1313E"/>
                </a:solidFill>
                <a:latin typeface="Arial" pitchFamily="34" charset="0"/>
                <a:ea typeface="ＭＳ Ｐゴシック" pitchFamily="34" charset="-128"/>
              </a:rPr>
              <a:t>CD4 Binding Site</a:t>
            </a:r>
          </a:p>
        </p:txBody>
      </p:sp>
      <p:grpSp>
        <p:nvGrpSpPr>
          <p:cNvPr id="8202" name="Group 7"/>
          <p:cNvGrpSpPr>
            <a:grpSpLocks/>
          </p:cNvGrpSpPr>
          <p:nvPr/>
        </p:nvGrpSpPr>
        <p:grpSpPr bwMode="auto">
          <a:xfrm>
            <a:off x="4191000" y="1987550"/>
            <a:ext cx="962025" cy="1136650"/>
            <a:chOff x="4191000" y="1987551"/>
            <a:chExt cx="962027" cy="1136649"/>
          </a:xfrm>
        </p:grpSpPr>
        <p:sp>
          <p:nvSpPr>
            <p:cNvPr id="635" name="Freeform 634"/>
            <p:cNvSpPr/>
            <p:nvPr/>
          </p:nvSpPr>
          <p:spPr bwMode="auto">
            <a:xfrm>
              <a:off x="4305300" y="2217739"/>
              <a:ext cx="747715" cy="906461"/>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36" name="Delay 635"/>
            <p:cNvSpPr/>
            <p:nvPr/>
          </p:nvSpPr>
          <p:spPr bwMode="auto">
            <a:xfrm rot="6485088">
              <a:off x="4575970" y="2283619"/>
              <a:ext cx="206375" cy="166687"/>
            </a:xfrm>
            <a:prstGeom prst="flowChartDelay">
              <a:avLst/>
            </a:prstGeom>
            <a:solidFill>
              <a:schemeClr val="accent2">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37" name="Oval 636"/>
            <p:cNvSpPr/>
            <p:nvPr/>
          </p:nvSpPr>
          <p:spPr bwMode="auto">
            <a:xfrm>
              <a:off x="4584701" y="2068514"/>
              <a:ext cx="168275" cy="287337"/>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38" name="Oval 637"/>
            <p:cNvSpPr/>
            <p:nvPr/>
          </p:nvSpPr>
          <p:spPr bwMode="auto">
            <a:xfrm rot="16578556">
              <a:off x="4388645" y="1947070"/>
              <a:ext cx="182563" cy="263526"/>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39" name="Freeform 638"/>
            <p:cNvSpPr>
              <a:spLocks noChangeArrowheads="1"/>
            </p:cNvSpPr>
            <p:nvPr/>
          </p:nvSpPr>
          <p:spPr bwMode="auto">
            <a:xfrm rot="773524">
              <a:off x="4217988" y="2124076"/>
              <a:ext cx="352426" cy="741362"/>
            </a:xfrm>
            <a:custGeom>
              <a:avLst/>
              <a:gdLst>
                <a:gd name="T0" fmla="*/ 110071 w 164042"/>
                <a:gd name="T1" fmla="*/ 0 h 323850"/>
                <a:gd name="T2" fmla="*/ 15725 w 164042"/>
                <a:gd name="T3" fmla="*/ 229682 h 323850"/>
                <a:gd name="T4" fmla="*/ 15725 w 164042"/>
                <a:gd name="T5" fmla="*/ 265018 h 323850"/>
                <a:gd name="T6" fmla="*/ 34595 w 164042"/>
                <a:gd name="T7" fmla="*/ 424028 h 323850"/>
                <a:gd name="T8" fmla="*/ 204418 w 164042"/>
                <a:gd name="T9" fmla="*/ 441696 h 323850"/>
                <a:gd name="T10" fmla="*/ 242156 w 164042"/>
                <a:gd name="T11" fmla="*/ 512367 h 323850"/>
                <a:gd name="T12" fmla="*/ 185548 w 164042"/>
                <a:gd name="T13" fmla="*/ 689046 h 323850"/>
                <a:gd name="T14" fmla="*/ 298764 w 164042"/>
                <a:gd name="T15" fmla="*/ 777385 h 323850"/>
                <a:gd name="T16" fmla="*/ 487456 w 164042"/>
                <a:gd name="T17" fmla="*/ 901060 h 323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042"/>
                <a:gd name="T28" fmla="*/ 0 h 323850"/>
                <a:gd name="T29" fmla="*/ 164042 w 164042"/>
                <a:gd name="T30" fmla="*/ 323850 h 323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042" h="323850">
                  <a:moveTo>
                    <a:pt x="37042" y="0"/>
                  </a:moveTo>
                  <a:cubicBezTo>
                    <a:pt x="23813" y="33337"/>
                    <a:pt x="10584" y="66675"/>
                    <a:pt x="5292" y="82550"/>
                  </a:cubicBezTo>
                  <a:cubicBezTo>
                    <a:pt x="0" y="98425"/>
                    <a:pt x="4234" y="83608"/>
                    <a:pt x="5292" y="95250"/>
                  </a:cubicBezTo>
                  <a:cubicBezTo>
                    <a:pt x="6350" y="106892"/>
                    <a:pt x="1059" y="141817"/>
                    <a:pt x="11642" y="152400"/>
                  </a:cubicBezTo>
                  <a:cubicBezTo>
                    <a:pt x="22225" y="162983"/>
                    <a:pt x="57150" y="153458"/>
                    <a:pt x="68792" y="158750"/>
                  </a:cubicBezTo>
                  <a:cubicBezTo>
                    <a:pt x="80434" y="164042"/>
                    <a:pt x="82550" y="169333"/>
                    <a:pt x="81492" y="184150"/>
                  </a:cubicBezTo>
                  <a:cubicBezTo>
                    <a:pt x="80434" y="198967"/>
                    <a:pt x="59267" y="231775"/>
                    <a:pt x="62442" y="247650"/>
                  </a:cubicBezTo>
                  <a:cubicBezTo>
                    <a:pt x="65617" y="263525"/>
                    <a:pt x="83609" y="266700"/>
                    <a:pt x="100542" y="279400"/>
                  </a:cubicBezTo>
                  <a:cubicBezTo>
                    <a:pt x="117475" y="292100"/>
                    <a:pt x="164042" y="323850"/>
                    <a:pt x="164042" y="323850"/>
                  </a:cubicBezTo>
                </a:path>
              </a:pathLst>
            </a:custGeom>
            <a:noFill/>
            <a:ln w="25400">
              <a:solidFill>
                <a:srgbClr val="5C5CFF"/>
              </a:solidFill>
              <a:miter lim="800000"/>
              <a:headEnd/>
              <a:tailEnd/>
            </a:ln>
            <a:effectLst>
              <a:outerShdw blurRad="63500" dist="26940" dir="5400000" rotWithShape="0">
                <a:srgbClr val="000000">
                  <a:alpha val="43137"/>
                </a:srgbClr>
              </a:outerShdw>
            </a:effectLst>
          </p:spPr>
          <p:txBody>
            <a:bodyPr anchor="ctr"/>
            <a:lstStyle/>
            <a:p>
              <a:pPr algn="ctr" fontAlgn="auto">
                <a:spcBef>
                  <a:spcPts val="0"/>
                </a:spcBef>
                <a:spcAft>
                  <a:spcPts val="0"/>
                </a:spcAft>
                <a:defRPr/>
              </a:pPr>
              <a:endParaRPr lang="en-US">
                <a:latin typeface="+mn-lt"/>
                <a:cs typeface="+mn-cs"/>
              </a:endParaRPr>
            </a:p>
          </p:txBody>
        </p:sp>
        <p:sp>
          <p:nvSpPr>
            <p:cNvPr id="8210" name="TextBox 653"/>
            <p:cNvSpPr txBox="1">
              <a:spLocks noChangeArrowheads="1"/>
            </p:cNvSpPr>
            <p:nvPr/>
          </p:nvSpPr>
          <p:spPr bwMode="auto">
            <a:xfrm>
              <a:off x="4191000" y="2409048"/>
              <a:ext cx="914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100" b="1">
                  <a:solidFill>
                    <a:schemeClr val="bg1"/>
                  </a:solidFill>
                  <a:latin typeface="Arial" pitchFamily="34" charset="0"/>
                  <a:ea typeface="ＭＳ Ｐゴシック" pitchFamily="34" charset="-128"/>
                </a:rPr>
                <a:t>gp120</a:t>
              </a:r>
            </a:p>
          </p:txBody>
        </p:sp>
        <p:cxnSp>
          <p:nvCxnSpPr>
            <p:cNvPr id="663" name="Straight Arrow Connector 662"/>
            <p:cNvCxnSpPr>
              <a:cxnSpLocks noChangeShapeType="1"/>
            </p:cNvCxnSpPr>
            <p:nvPr/>
          </p:nvCxnSpPr>
          <p:spPr bwMode="auto">
            <a:xfrm rot="10800000" flipV="1">
              <a:off x="4724401" y="2016126"/>
              <a:ext cx="428626" cy="228600"/>
            </a:xfrm>
            <a:prstGeom prst="straightConnector1">
              <a:avLst/>
            </a:prstGeom>
            <a:noFill/>
            <a:ln w="25400">
              <a:solidFill>
                <a:srgbClr val="B1313E"/>
              </a:solidFill>
              <a:prstDash val="sysDash"/>
              <a:round/>
              <a:headEnd/>
              <a:tailEnd type="arrow" w="med" len="med"/>
            </a:ln>
            <a:effectLst>
              <a:outerShdw blurRad="63500" dist="26940" dir="5400000" rotWithShape="0">
                <a:srgbClr val="000000">
                  <a:alpha val="43137"/>
                </a:srgbClr>
              </a:outerShdw>
            </a:effectLst>
          </p:spPr>
        </p:cxnSp>
      </p:grpSp>
      <p:cxnSp>
        <p:nvCxnSpPr>
          <p:cNvPr id="671" name="Straight Arrow Connector 670"/>
          <p:cNvCxnSpPr>
            <a:cxnSpLocks noChangeShapeType="1"/>
            <a:stCxn id="8197" idx="1"/>
          </p:cNvCxnSpPr>
          <p:nvPr/>
        </p:nvCxnSpPr>
        <p:spPr bwMode="auto">
          <a:xfrm rot="10800000">
            <a:off x="4724400" y="2363788"/>
            <a:ext cx="685800" cy="130175"/>
          </a:xfrm>
          <a:prstGeom prst="straightConnector1">
            <a:avLst/>
          </a:prstGeom>
          <a:noFill/>
          <a:ln w="25400">
            <a:solidFill>
              <a:srgbClr val="B1313E"/>
            </a:solidFill>
            <a:prstDash val="sysDash"/>
            <a:round/>
            <a:headEnd/>
            <a:tailEnd type="arrow" w="med" len="med"/>
          </a:ln>
          <a:effectLst>
            <a:outerShdw blurRad="63500" dist="26940" dir="5400000" rotWithShape="0">
              <a:srgbClr val="000000">
                <a:alpha val="43137"/>
              </a:srgbClr>
            </a:outerShdw>
          </a:effectLst>
        </p:spPr>
      </p:cxnSp>
      <p:sp>
        <p:nvSpPr>
          <p:cNvPr id="8204" name="TextBox 674"/>
          <p:cNvSpPr txBox="1">
            <a:spLocks noChangeArrowheads="1"/>
          </p:cNvSpPr>
          <p:nvPr/>
        </p:nvSpPr>
        <p:spPr bwMode="auto">
          <a:xfrm>
            <a:off x="539750" y="3257550"/>
            <a:ext cx="8299450" cy="4000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000" b="1">
                <a:latin typeface="Arial" pitchFamily="34" charset="0"/>
                <a:ea typeface="ＭＳ Ｐゴシック" pitchFamily="34" charset="-128"/>
              </a:rPr>
              <a:t>Conformational Change in the HIV-1 Env Trimer During Viral Entry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defRPr/>
            </a:pPr>
            <a:fld id="{F5FB688A-911A-4D69-8CFE-6642B696162E}" type="slidenum">
              <a:rPr lang="en-US" altLang="en-US" smtClean="0">
                <a:solidFill>
                  <a:srgbClr val="A6A6A6"/>
                </a:solidFill>
                <a:latin typeface="Arial" pitchFamily="34" charset="0"/>
              </a:rPr>
              <a:pPr>
                <a:defRPr/>
              </a:pPr>
              <a:t>40</a:t>
            </a:fld>
            <a:endParaRPr lang="en-US" altLang="en-US" smtClean="0">
              <a:solidFill>
                <a:srgbClr val="BCBCBC"/>
              </a:solidFill>
              <a:latin typeface="Arial" pitchFamily="34" charset="0"/>
            </a:endParaRPr>
          </a:p>
        </p:txBody>
      </p:sp>
      <p:sp>
        <p:nvSpPr>
          <p:cNvPr id="10243" name="Title 2"/>
          <p:cNvSpPr>
            <a:spLocks noGrp="1"/>
          </p:cNvSpPr>
          <p:nvPr>
            <p:ph type="title" idx="4294967295"/>
          </p:nvPr>
        </p:nvSpPr>
        <p:spPr bwMode="auto">
          <a:xfrm>
            <a:off x="1219200" y="609600"/>
            <a:ext cx="6528197"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b="1" dirty="0" smtClean="0">
                <a:ea typeface="ＭＳ Ｐゴシック" pitchFamily="34" charset="-128"/>
              </a:rPr>
              <a:t>Preclinical Development of IHV01</a:t>
            </a:r>
            <a:endParaRPr lang="en-US" altLang="en-US" b="1" dirty="0">
              <a:ea typeface="ＭＳ Ｐゴシック" pitchFamily="34" charset="-128"/>
            </a:endParaRPr>
          </a:p>
        </p:txBody>
      </p:sp>
      <p:sp>
        <p:nvSpPr>
          <p:cNvPr id="4" name="Content Placeholder 3"/>
          <p:cNvSpPr>
            <a:spLocks noGrp="1"/>
          </p:cNvSpPr>
          <p:nvPr>
            <p:ph idx="4294967295"/>
          </p:nvPr>
        </p:nvSpPr>
        <p:spPr>
          <a:xfrm>
            <a:off x="1915064" y="2286000"/>
            <a:ext cx="6456872" cy="3231156"/>
          </a:xfrm>
          <a:prstGeom prst="rect">
            <a:avLst/>
          </a:prstGeom>
        </p:spPr>
        <p:txBody>
          <a:bodyPr>
            <a:noAutofit/>
          </a:bodyPr>
          <a:lstStyle/>
          <a:p>
            <a:pPr>
              <a:buFont typeface="Arial" charset="0"/>
              <a:buChar char="•"/>
              <a:defRPr/>
            </a:pPr>
            <a:r>
              <a:rPr lang="en-US" sz="1800" dirty="0"/>
              <a:t>HEK-293 Master Cell Bank created and released</a:t>
            </a:r>
          </a:p>
          <a:p>
            <a:pPr>
              <a:buFont typeface="Arial" charset="0"/>
              <a:buChar char="•"/>
              <a:defRPr/>
            </a:pPr>
            <a:r>
              <a:rPr lang="en-US" sz="1800" dirty="0"/>
              <a:t>FLSC Drug Substance – </a:t>
            </a:r>
          </a:p>
          <a:p>
            <a:pPr lvl="1">
              <a:buFont typeface="Calibri" panose="020F0502020204030204" pitchFamily="34" charset="0"/>
              <a:buChar char="–"/>
              <a:defRPr/>
            </a:pPr>
            <a:r>
              <a:rPr lang="en-US" sz="1350" dirty="0"/>
              <a:t>cGMP manufactured and released, yield ~ 1g/L </a:t>
            </a:r>
          </a:p>
          <a:p>
            <a:pPr lvl="1">
              <a:buFont typeface="Calibri" panose="020F0502020204030204" pitchFamily="34" charset="0"/>
              <a:buChar char="–"/>
              <a:defRPr/>
            </a:pPr>
            <a:r>
              <a:rPr lang="en-US" sz="1350" dirty="0"/>
              <a:t>12 month DS stability at -20</a:t>
            </a:r>
            <a:r>
              <a:rPr lang="en-US" sz="1350" baseline="30000" dirty="0"/>
              <a:t>o</a:t>
            </a:r>
            <a:r>
              <a:rPr lang="en-US" sz="1350" dirty="0"/>
              <a:t>C</a:t>
            </a:r>
            <a:endParaRPr lang="en-US" sz="900" dirty="0"/>
          </a:p>
          <a:p>
            <a:pPr>
              <a:buFont typeface="Arial" charset="0"/>
              <a:buChar char="•"/>
              <a:defRPr/>
            </a:pPr>
            <a:r>
              <a:rPr lang="en-US" sz="1800" dirty="0"/>
              <a:t>Label Drug Product released (Alum formulated FLSC) </a:t>
            </a:r>
          </a:p>
          <a:p>
            <a:pPr lvl="1">
              <a:buFont typeface="Calibri" panose="020F0502020204030204" pitchFamily="34" charset="0"/>
              <a:buChar char="–"/>
              <a:defRPr/>
            </a:pPr>
            <a:r>
              <a:rPr lang="en-US" sz="1350" dirty="0"/>
              <a:t>AlPO4 formulation with &gt;95% adsorption</a:t>
            </a:r>
          </a:p>
          <a:p>
            <a:pPr lvl="1">
              <a:buFont typeface="Calibri" panose="020F0502020204030204" pitchFamily="34" charset="0"/>
              <a:buChar char="–"/>
              <a:defRPr/>
            </a:pPr>
            <a:r>
              <a:rPr lang="en-US" sz="1350" dirty="0"/>
              <a:t>9 month DP stability at 5</a:t>
            </a:r>
            <a:r>
              <a:rPr lang="en-US" sz="1350" baseline="30000" dirty="0"/>
              <a:t>o</a:t>
            </a:r>
            <a:r>
              <a:rPr lang="en-US" sz="1350" dirty="0"/>
              <a:t>C</a:t>
            </a:r>
            <a:endParaRPr lang="en-US" sz="1800" dirty="0"/>
          </a:p>
          <a:p>
            <a:pPr>
              <a:buFont typeface="Arial" charset="0"/>
              <a:buChar char="•"/>
              <a:defRPr/>
            </a:pPr>
            <a:r>
              <a:rPr lang="en-US" sz="1800" dirty="0"/>
              <a:t>Standard Rabbit Toxicology – complete</a:t>
            </a:r>
          </a:p>
          <a:p>
            <a:pPr>
              <a:buFont typeface="Arial" charset="0"/>
              <a:buChar char="•"/>
              <a:defRPr/>
            </a:pPr>
            <a:r>
              <a:rPr lang="en-US" sz="1800" dirty="0"/>
              <a:t>NHP </a:t>
            </a:r>
            <a:r>
              <a:rPr lang="en-US" sz="1800" dirty="0" err="1"/>
              <a:t>Immunotoxicology</a:t>
            </a:r>
            <a:r>
              <a:rPr lang="en-US" sz="1800" dirty="0"/>
              <a:t> Study (FDA requested) – complete</a:t>
            </a:r>
          </a:p>
          <a:p>
            <a:pPr lvl="1">
              <a:buFont typeface="Calibri" panose="020F0502020204030204" pitchFamily="34" charset="0"/>
              <a:buChar char="–"/>
              <a:defRPr/>
            </a:pPr>
            <a:r>
              <a:rPr lang="en-US" sz="1350" dirty="0"/>
              <a:t>No evidence of deleterious auto-anti-CD4 responses induced by FLSC or </a:t>
            </a:r>
            <a:r>
              <a:rPr lang="en-US" sz="1350" dirty="0" err="1"/>
              <a:t>rhFLSC</a:t>
            </a:r>
            <a:r>
              <a:rPr lang="en-US" sz="1350" dirty="0"/>
              <a:t> immunization</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1048" t="6607" r="41238" b="28995"/>
          <a:stretch/>
        </p:blipFill>
        <p:spPr>
          <a:xfrm>
            <a:off x="473530" y="2443997"/>
            <a:ext cx="1214846" cy="2508069"/>
          </a:xfrm>
          <a:prstGeom prst="rect">
            <a:avLst/>
          </a:prstGeom>
        </p:spPr>
      </p:pic>
    </p:spTree>
    <p:extLst>
      <p:ext uri="{BB962C8B-B14F-4D97-AF65-F5344CB8AC3E}">
        <p14:creationId xmlns:p14="http://schemas.microsoft.com/office/powerpoint/2010/main" val="749763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557213" indent="-214313">
              <a:defRPr>
                <a:solidFill>
                  <a:schemeClr val="tx1"/>
                </a:solidFill>
                <a:latin typeface="Calibri" pitchFamily="34" charset="0"/>
              </a:defRPr>
            </a:lvl2pPr>
            <a:lvl3pPr marL="857250" indent="-171450">
              <a:defRPr>
                <a:solidFill>
                  <a:schemeClr val="tx1"/>
                </a:solidFill>
                <a:latin typeface="Calibri" pitchFamily="34" charset="0"/>
              </a:defRPr>
            </a:lvl3pPr>
            <a:lvl4pPr marL="1200150" indent="-171450">
              <a:defRPr>
                <a:solidFill>
                  <a:schemeClr val="tx1"/>
                </a:solidFill>
                <a:latin typeface="Calibri" pitchFamily="34" charset="0"/>
              </a:defRPr>
            </a:lvl4pPr>
            <a:lvl5pPr marL="1543050" indent="-171450">
              <a:defRPr>
                <a:solidFill>
                  <a:schemeClr val="tx1"/>
                </a:solidFill>
                <a:latin typeface="Calibri" pitchFamily="34" charset="0"/>
              </a:defRPr>
            </a:lvl5pPr>
            <a:lvl6pPr marL="1885950" indent="-171450" fontAlgn="base">
              <a:spcBef>
                <a:spcPct val="0"/>
              </a:spcBef>
              <a:spcAft>
                <a:spcPct val="0"/>
              </a:spcAft>
              <a:defRPr>
                <a:solidFill>
                  <a:schemeClr val="tx1"/>
                </a:solidFill>
                <a:latin typeface="Calibri" pitchFamily="34" charset="0"/>
              </a:defRPr>
            </a:lvl6pPr>
            <a:lvl7pPr marL="2228850" indent="-171450" fontAlgn="base">
              <a:spcBef>
                <a:spcPct val="0"/>
              </a:spcBef>
              <a:spcAft>
                <a:spcPct val="0"/>
              </a:spcAft>
              <a:defRPr>
                <a:solidFill>
                  <a:schemeClr val="tx1"/>
                </a:solidFill>
                <a:latin typeface="Calibri" pitchFamily="34" charset="0"/>
              </a:defRPr>
            </a:lvl7pPr>
            <a:lvl8pPr marL="2571750" indent="-171450" fontAlgn="base">
              <a:spcBef>
                <a:spcPct val="0"/>
              </a:spcBef>
              <a:spcAft>
                <a:spcPct val="0"/>
              </a:spcAft>
              <a:defRPr>
                <a:solidFill>
                  <a:schemeClr val="tx1"/>
                </a:solidFill>
                <a:latin typeface="Calibri" pitchFamily="34" charset="0"/>
              </a:defRPr>
            </a:lvl8pPr>
            <a:lvl9pPr marL="2914650" indent="-171450" fontAlgn="base">
              <a:spcBef>
                <a:spcPct val="0"/>
              </a:spcBef>
              <a:spcAft>
                <a:spcPct val="0"/>
              </a:spcAft>
              <a:defRPr>
                <a:solidFill>
                  <a:schemeClr val="tx1"/>
                </a:solidFill>
                <a:latin typeface="Calibri" pitchFamily="34" charset="0"/>
              </a:defRPr>
            </a:lvl9pPr>
          </a:lstStyle>
          <a:p>
            <a:pPr>
              <a:defRPr/>
            </a:pPr>
            <a:fld id="{F5FB688A-911A-4D69-8CFE-6642B696162E}" type="slidenum">
              <a:rPr lang="en-US" altLang="en-US" smtClean="0">
                <a:solidFill>
                  <a:srgbClr val="A6A6A6"/>
                </a:solidFill>
                <a:latin typeface="Arial" pitchFamily="34" charset="0"/>
              </a:rPr>
              <a:pPr>
                <a:defRPr/>
              </a:pPr>
              <a:t>41</a:t>
            </a:fld>
            <a:endParaRPr lang="en-US" altLang="en-US" smtClean="0">
              <a:solidFill>
                <a:srgbClr val="BCBCBC"/>
              </a:solidFill>
              <a:latin typeface="Arial" pitchFamily="34" charset="0"/>
            </a:endParaRPr>
          </a:p>
        </p:txBody>
      </p:sp>
      <p:sp>
        <p:nvSpPr>
          <p:cNvPr id="10243" name="Title 2"/>
          <p:cNvSpPr>
            <a:spLocks noGrp="1"/>
          </p:cNvSpPr>
          <p:nvPr>
            <p:ph type="title" idx="4294967295"/>
          </p:nvPr>
        </p:nvSpPr>
        <p:spPr bwMode="auto">
          <a:xfrm>
            <a:off x="1080953" y="762000"/>
            <a:ext cx="6528197"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4050" b="1" dirty="0">
                <a:ea typeface="ＭＳ Ｐゴシック" pitchFamily="34" charset="-128"/>
              </a:rPr>
              <a:t>Released IHV01</a:t>
            </a:r>
          </a:p>
        </p:txBody>
      </p:sp>
      <p:sp>
        <p:nvSpPr>
          <p:cNvPr id="4" name="Content Placeholder 3"/>
          <p:cNvSpPr>
            <a:spLocks noGrp="1"/>
          </p:cNvSpPr>
          <p:nvPr>
            <p:ph idx="4294967295"/>
          </p:nvPr>
        </p:nvSpPr>
        <p:spPr>
          <a:xfrm>
            <a:off x="1915065" y="2125333"/>
            <a:ext cx="5959186" cy="2572768"/>
          </a:xfrm>
          <a:prstGeom prst="rect">
            <a:avLst/>
          </a:prstGeom>
        </p:spPr>
        <p:txBody>
          <a:bodyPr>
            <a:normAutofit lnSpcReduction="10000"/>
          </a:bodyPr>
          <a:lstStyle/>
          <a:p>
            <a:pPr>
              <a:buFont typeface="Arial" charset="0"/>
              <a:buChar char="•"/>
              <a:defRPr/>
            </a:pPr>
            <a:r>
              <a:rPr lang="en-US" sz="2100" dirty="0"/>
              <a:t>~ 3400 vials at 300 µg/mL of formulated drug product </a:t>
            </a:r>
          </a:p>
          <a:p>
            <a:pPr lvl="1">
              <a:buFont typeface="Arial" charset="0"/>
              <a:buChar char="•"/>
              <a:defRPr/>
            </a:pPr>
            <a:r>
              <a:rPr lang="en-US" sz="1500" dirty="0"/>
              <a:t>800 labeled, 1888 unlabeled in cGMP storage at Sherpa Clinical Packaging</a:t>
            </a:r>
          </a:p>
          <a:p>
            <a:pPr lvl="1">
              <a:buFont typeface="Arial" charset="0"/>
              <a:buChar char="•"/>
              <a:defRPr/>
            </a:pPr>
            <a:r>
              <a:rPr lang="en-US" sz="1500" dirty="0"/>
              <a:t>700 set aside for release testing, clinical retains, and stability at </a:t>
            </a:r>
            <a:r>
              <a:rPr lang="en-US" sz="1500" dirty="0" err="1"/>
              <a:t>Catalent</a:t>
            </a:r>
            <a:r>
              <a:rPr lang="en-US" sz="1500" dirty="0"/>
              <a:t> RTP</a:t>
            </a:r>
          </a:p>
          <a:p>
            <a:pPr>
              <a:buFont typeface="Arial" charset="0"/>
              <a:buChar char="•"/>
              <a:defRPr/>
            </a:pPr>
            <a:endParaRPr lang="en-US" sz="1050" dirty="0"/>
          </a:p>
          <a:p>
            <a:pPr>
              <a:buFont typeface="Arial" charset="0"/>
              <a:buChar char="•"/>
              <a:defRPr/>
            </a:pPr>
            <a:r>
              <a:rPr lang="en-US" sz="2100" dirty="0"/>
              <a:t>125 g of unformulated FLSC [Clinical Grade] is available for future studies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1048" t="6607" r="41238" b="28995"/>
          <a:stretch/>
        </p:blipFill>
        <p:spPr>
          <a:xfrm>
            <a:off x="473530" y="2190032"/>
            <a:ext cx="1214846" cy="2508069"/>
          </a:xfrm>
          <a:prstGeom prst="rect">
            <a:avLst/>
          </a:prstGeom>
        </p:spPr>
      </p:pic>
    </p:spTree>
    <p:extLst>
      <p:ext uri="{BB962C8B-B14F-4D97-AF65-F5344CB8AC3E}">
        <p14:creationId xmlns:p14="http://schemas.microsoft.com/office/powerpoint/2010/main" val="815533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bwMode="auto">
          <a:xfrm>
            <a:off x="1099854" y="838200"/>
            <a:ext cx="6629400" cy="6438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3600" dirty="0">
                <a:ea typeface="ＭＳ Ｐゴシック" pitchFamily="34" charset="-128"/>
                <a:cs typeface="Arial" panose="020B0604020202020204" pitchFamily="34" charset="0"/>
              </a:rPr>
              <a:t>Planned Phase 1 Clinical Testing of </a:t>
            </a:r>
            <a:r>
              <a:rPr lang="en-US" altLang="en-US" sz="3600" dirty="0" smtClean="0">
                <a:ea typeface="ＭＳ Ｐゴシック" pitchFamily="34" charset="-128"/>
                <a:cs typeface="Arial" panose="020B0604020202020204" pitchFamily="34" charset="0"/>
              </a:rPr>
              <a:t>IHV01</a:t>
            </a:r>
            <a:endParaRPr lang="en-US" altLang="en-US" sz="3600" dirty="0">
              <a:ea typeface="ＭＳ Ｐゴシック" pitchFamily="34" charset="-128"/>
              <a:cs typeface="Arial" panose="020B0604020202020204" pitchFamily="34" charset="0"/>
            </a:endParaRPr>
          </a:p>
        </p:txBody>
      </p:sp>
      <p:graphicFrame>
        <p:nvGraphicFramePr>
          <p:cNvPr id="5" name="Table 4"/>
          <p:cNvGraphicFramePr>
            <a:graphicFrameLocks noGrp="1"/>
          </p:cNvGraphicFramePr>
          <p:nvPr>
            <p:extLst/>
          </p:nvPr>
        </p:nvGraphicFramePr>
        <p:xfrm>
          <a:off x="1099854" y="2220390"/>
          <a:ext cx="6645969" cy="3279263"/>
        </p:xfrm>
        <a:graphic>
          <a:graphicData uri="http://schemas.openxmlformats.org/drawingml/2006/table">
            <a:tbl>
              <a:tblPr/>
              <a:tblGrid>
                <a:gridCol w="752898"/>
                <a:gridCol w="909037"/>
                <a:gridCol w="854035"/>
                <a:gridCol w="945115"/>
                <a:gridCol w="752898"/>
                <a:gridCol w="810268"/>
                <a:gridCol w="810859"/>
                <a:gridCol w="810859"/>
              </a:tblGrid>
              <a:tr h="282513">
                <a:tc rowSpan="2">
                  <a:txBody>
                    <a:bodyPr/>
                    <a:lstStyle/>
                    <a:p>
                      <a:pPr marL="0" marR="0" algn="ctr">
                        <a:spcBef>
                          <a:spcPts val="0"/>
                        </a:spcBef>
                        <a:spcAft>
                          <a:spcPts val="0"/>
                        </a:spcAft>
                      </a:pPr>
                      <a:r>
                        <a:rPr lang="en-US" sz="1200" b="1" kern="1200" dirty="0">
                          <a:solidFill>
                            <a:srgbClr val="000000"/>
                          </a:solidFill>
                          <a:effectLst/>
                          <a:latin typeface="Calibri"/>
                          <a:ea typeface="Times New Roman"/>
                          <a:cs typeface="Times New Roman"/>
                        </a:rPr>
                        <a:t>Group</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spcBef>
                          <a:spcPts val="0"/>
                        </a:spcBef>
                        <a:spcAft>
                          <a:spcPts val="0"/>
                        </a:spcAft>
                      </a:pPr>
                      <a:r>
                        <a:rPr lang="en-US" sz="1200" b="1" kern="1200" dirty="0">
                          <a:solidFill>
                            <a:srgbClr val="000000"/>
                          </a:solidFill>
                          <a:effectLst/>
                          <a:latin typeface="Calibri"/>
                          <a:ea typeface="Times New Roman"/>
                          <a:cs typeface="Times New Roman"/>
                        </a:rPr>
                        <a:t>Admin Route</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spcBef>
                          <a:spcPts val="0"/>
                        </a:spcBef>
                        <a:spcAft>
                          <a:spcPts val="0"/>
                        </a:spcAft>
                      </a:pPr>
                      <a:r>
                        <a:rPr lang="en-US" sz="1200" b="1" kern="1200" dirty="0" smtClean="0">
                          <a:solidFill>
                            <a:srgbClr val="000000"/>
                          </a:solidFill>
                          <a:effectLst/>
                          <a:latin typeface="Calibri"/>
                          <a:ea typeface="Times New Roman"/>
                          <a:cs typeface="Times New Roman"/>
                        </a:rPr>
                        <a:t>N**</a:t>
                      </a:r>
                      <a:endParaRPr lang="en-US" sz="1000" dirty="0">
                        <a:effectLst/>
                        <a:latin typeface="Calibri"/>
                        <a:ea typeface="Calibri"/>
                        <a:cs typeface="Times New Roman"/>
                      </a:endParaRPr>
                    </a:p>
                    <a:p>
                      <a:pPr marL="0" marR="0" algn="ctr">
                        <a:spcBef>
                          <a:spcPts val="0"/>
                        </a:spcBef>
                        <a:spcAft>
                          <a:spcPts val="0"/>
                        </a:spcAft>
                      </a:pPr>
                      <a:r>
                        <a:rPr lang="en-US" sz="1200" b="1" kern="1200" dirty="0">
                          <a:solidFill>
                            <a:srgbClr val="000000"/>
                          </a:solidFill>
                          <a:effectLst/>
                          <a:latin typeface="Calibri"/>
                          <a:ea typeface="Times New Roman"/>
                          <a:cs typeface="Times New Roman"/>
                        </a:rPr>
                        <a:t>Vaccine /</a:t>
                      </a:r>
                      <a:r>
                        <a:rPr lang="en-US" sz="1200" kern="1200" dirty="0">
                          <a:solidFill>
                            <a:srgbClr val="000000"/>
                          </a:solidFill>
                          <a:effectLst/>
                          <a:latin typeface="Calibri"/>
                          <a:ea typeface="Times New Roman"/>
                          <a:cs typeface="Times New Roman"/>
                        </a:rPr>
                        <a:t> </a:t>
                      </a:r>
                      <a:r>
                        <a:rPr lang="en-US" sz="1200" b="1" kern="1200" dirty="0">
                          <a:solidFill>
                            <a:srgbClr val="000000"/>
                          </a:solidFill>
                          <a:effectLst/>
                          <a:latin typeface="Calibri"/>
                          <a:ea typeface="Times New Roman"/>
                          <a:cs typeface="Times New Roman"/>
                        </a:rPr>
                        <a:t>Control</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rowSpan="2">
                  <a:txBody>
                    <a:bodyPr/>
                    <a:lstStyle/>
                    <a:p>
                      <a:pPr marL="0" marR="0" algn="ctr">
                        <a:spcBef>
                          <a:spcPts val="0"/>
                        </a:spcBef>
                        <a:spcAft>
                          <a:spcPts val="0"/>
                        </a:spcAft>
                      </a:pPr>
                      <a:r>
                        <a:rPr lang="en-US" sz="1200" b="1" kern="1200" dirty="0">
                          <a:solidFill>
                            <a:srgbClr val="000000"/>
                          </a:solidFill>
                          <a:effectLst/>
                          <a:latin typeface="Calibri"/>
                          <a:ea typeface="Times New Roman"/>
                          <a:cs typeface="Times New Roman"/>
                        </a:rPr>
                        <a:t>Vaccine</a:t>
                      </a:r>
                      <a:endParaRPr lang="en-US" sz="1000" dirty="0">
                        <a:effectLst/>
                        <a:latin typeface="Calibri"/>
                        <a:ea typeface="Calibri"/>
                        <a:cs typeface="Times New Roman"/>
                      </a:endParaRPr>
                    </a:p>
                    <a:p>
                      <a:pPr marL="0" marR="0" algn="ctr">
                        <a:spcBef>
                          <a:spcPts val="0"/>
                        </a:spcBef>
                        <a:spcAft>
                          <a:spcPts val="0"/>
                        </a:spcAft>
                      </a:pPr>
                      <a:r>
                        <a:rPr lang="en-US" sz="1200" b="1" kern="1200" dirty="0">
                          <a:solidFill>
                            <a:srgbClr val="000000"/>
                          </a:solidFill>
                          <a:effectLst/>
                          <a:latin typeface="Calibri"/>
                          <a:ea typeface="Times New Roman"/>
                          <a:cs typeface="Times New Roman"/>
                        </a:rPr>
                        <a:t>Dose</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gridSpan="4">
                  <a:txBody>
                    <a:bodyPr/>
                    <a:lstStyle/>
                    <a:p>
                      <a:pPr marL="0" marR="0" algn="ctr">
                        <a:spcBef>
                          <a:spcPts val="0"/>
                        </a:spcBef>
                        <a:spcAft>
                          <a:spcPts val="0"/>
                        </a:spcAft>
                      </a:pPr>
                      <a:r>
                        <a:rPr lang="en-US" sz="1200" b="1" kern="1200" dirty="0">
                          <a:solidFill>
                            <a:srgbClr val="000000"/>
                          </a:solidFill>
                          <a:effectLst/>
                          <a:latin typeface="Calibri"/>
                          <a:ea typeface="Times New Roman"/>
                          <a:cs typeface="Times New Roman"/>
                        </a:rPr>
                        <a:t>Vaccination Schedule in Months (Days)</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r>
              <a:tr h="39274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1" kern="1200">
                          <a:solidFill>
                            <a:srgbClr val="000000"/>
                          </a:solidFill>
                          <a:effectLst/>
                          <a:latin typeface="Calibri"/>
                          <a:ea typeface="Times New Roman"/>
                          <a:cs typeface="Times New Roman"/>
                        </a:rPr>
                        <a:t>0</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b="1" kern="1200">
                          <a:solidFill>
                            <a:srgbClr val="000000"/>
                          </a:solidFill>
                          <a:effectLst/>
                          <a:latin typeface="Calibri"/>
                          <a:ea typeface="Times New Roman"/>
                          <a:cs typeface="Times New Roman"/>
                        </a:rPr>
                        <a:t>1(28)</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b="1" kern="1200">
                          <a:solidFill>
                            <a:srgbClr val="000000"/>
                          </a:solidFill>
                          <a:effectLst/>
                          <a:latin typeface="Calibri"/>
                          <a:ea typeface="Times New Roman"/>
                          <a:cs typeface="Times New Roman"/>
                        </a:rPr>
                        <a:t>2(56)</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b="1" kern="1200" dirty="0">
                          <a:solidFill>
                            <a:srgbClr val="000000"/>
                          </a:solidFill>
                          <a:effectLst/>
                          <a:latin typeface="Calibri"/>
                          <a:ea typeface="Times New Roman"/>
                          <a:cs typeface="Times New Roman"/>
                        </a:rPr>
                        <a:t>6(168)</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r>
              <a:tr h="516840">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1</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IM</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strike="noStrike" kern="1200" dirty="0" smtClean="0">
                          <a:solidFill>
                            <a:srgbClr val="000000"/>
                          </a:solidFill>
                          <a:effectLst/>
                          <a:latin typeface="Calibri"/>
                          <a:ea typeface="Calibri"/>
                          <a:cs typeface="Times New Roman"/>
                        </a:rPr>
                        <a:t>15</a:t>
                      </a:r>
                      <a:endParaRPr lang="en-US" sz="1000" strike="noStrike"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smtClean="0">
                          <a:solidFill>
                            <a:srgbClr val="000000"/>
                          </a:solidFill>
                          <a:effectLst/>
                          <a:latin typeface="Calibri"/>
                          <a:ea typeface="Times New Roman"/>
                          <a:cs typeface="Times New Roman"/>
                        </a:rPr>
                        <a:t>0.25 mL</a:t>
                      </a:r>
                      <a:endParaRPr lang="en-US" sz="1000" dirty="0" smtClean="0">
                        <a:effectLst/>
                        <a:latin typeface="Calibri"/>
                        <a:ea typeface="Calibri"/>
                        <a:cs typeface="Times New Roman"/>
                      </a:endParaRPr>
                    </a:p>
                    <a:p>
                      <a:pPr marL="0" marR="0" algn="ctr">
                        <a:spcBef>
                          <a:spcPts val="0"/>
                        </a:spcBef>
                        <a:spcAft>
                          <a:spcPts val="0"/>
                        </a:spcAft>
                      </a:pPr>
                      <a:r>
                        <a:rPr lang="en-US" sz="1400" b="1" kern="1200" dirty="0" smtClean="0">
                          <a:solidFill>
                            <a:srgbClr val="000000"/>
                          </a:solidFill>
                          <a:effectLst/>
                          <a:latin typeface="Calibri"/>
                          <a:ea typeface="Times New Roman"/>
                          <a:cs typeface="Times New Roman"/>
                        </a:rPr>
                        <a:t>(75 </a:t>
                      </a:r>
                      <a:r>
                        <a:rPr lang="en-US" sz="1200" b="1" kern="1200" dirty="0" smtClean="0">
                          <a:solidFill>
                            <a:srgbClr val="000000"/>
                          </a:solidFill>
                          <a:effectLst/>
                          <a:latin typeface="Arial"/>
                          <a:ea typeface="Times New Roman"/>
                          <a:cs typeface="Times New Roman"/>
                        </a:rPr>
                        <a:t>µ</a:t>
                      </a:r>
                      <a:r>
                        <a:rPr lang="en-US" sz="1400" b="1" kern="1200" dirty="0" smtClean="0">
                          <a:solidFill>
                            <a:srgbClr val="000000"/>
                          </a:solidFill>
                          <a:effectLst/>
                          <a:latin typeface="Calibri"/>
                          <a:ea typeface="Times New Roman"/>
                          <a:cs typeface="Times New Roman"/>
                        </a:rPr>
                        <a:t>g)</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FLSC</a:t>
                      </a:r>
                      <a:endParaRPr lang="en-US" sz="1000">
                        <a:effectLst/>
                        <a:latin typeface="Calibri"/>
                        <a:ea typeface="Calibri"/>
                        <a:cs typeface="Times New Roman"/>
                      </a:endParaRPr>
                    </a:p>
                    <a:p>
                      <a:pPr marL="0" marR="0" algn="ctr">
                        <a:spcBef>
                          <a:spcPts val="0"/>
                        </a:spcBef>
                        <a:spcAft>
                          <a:spcPts val="0"/>
                        </a:spcAft>
                      </a:pPr>
                      <a:r>
                        <a:rPr lang="en-US" sz="1400" kern="1200">
                          <a:solidFill>
                            <a:srgbClr val="000000"/>
                          </a:solidFill>
                          <a:effectLst/>
                          <a:latin typeface="Calibri"/>
                          <a:ea typeface="Times New Roman"/>
                          <a:cs typeface="Times New Roman"/>
                        </a:rPr>
                        <a:t>AIP04 </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FLSC </a:t>
                      </a:r>
                      <a:endParaRPr lang="en-US" sz="1000">
                        <a:effectLst/>
                        <a:latin typeface="Calibri"/>
                        <a:ea typeface="Calibri"/>
                        <a:cs typeface="Times New Roman"/>
                      </a:endParaRPr>
                    </a:p>
                    <a:p>
                      <a:pPr marL="0" marR="0" algn="ctr">
                        <a:spcBef>
                          <a:spcPts val="0"/>
                        </a:spcBef>
                        <a:spcAft>
                          <a:spcPts val="0"/>
                        </a:spcAft>
                      </a:pPr>
                      <a:r>
                        <a:rPr lang="en-US" sz="1400" kern="1200">
                          <a:solidFill>
                            <a:srgbClr val="000000"/>
                          </a:solidFill>
                          <a:effectLst/>
                          <a:latin typeface="Calibri"/>
                          <a:ea typeface="Times New Roman"/>
                          <a:cs typeface="Times New Roman"/>
                        </a:rPr>
                        <a:t>AIP04</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FLSC</a:t>
                      </a:r>
                      <a:endParaRPr lang="en-US" sz="1000">
                        <a:effectLst/>
                        <a:latin typeface="Calibri"/>
                        <a:ea typeface="Calibri"/>
                        <a:cs typeface="Times New Roman"/>
                      </a:endParaRPr>
                    </a:p>
                    <a:p>
                      <a:pPr marL="0" marR="0" algn="ctr">
                        <a:spcBef>
                          <a:spcPts val="0"/>
                        </a:spcBef>
                        <a:spcAft>
                          <a:spcPts val="0"/>
                        </a:spcAft>
                      </a:pPr>
                      <a:r>
                        <a:rPr lang="en-US" sz="1400" kern="1200">
                          <a:solidFill>
                            <a:srgbClr val="000000"/>
                          </a:solidFill>
                          <a:effectLst/>
                          <a:latin typeface="Calibri"/>
                          <a:ea typeface="Times New Roman"/>
                          <a:cs typeface="Times New Roman"/>
                        </a:rPr>
                        <a:t>AIP04 </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FLSC </a:t>
                      </a:r>
                      <a:endParaRPr lang="en-US" sz="1000">
                        <a:effectLst/>
                        <a:latin typeface="Calibri"/>
                        <a:ea typeface="Calibri"/>
                        <a:cs typeface="Times New Roman"/>
                      </a:endParaRPr>
                    </a:p>
                    <a:p>
                      <a:pPr marL="0" marR="0" algn="ctr">
                        <a:spcBef>
                          <a:spcPts val="0"/>
                        </a:spcBef>
                        <a:spcAft>
                          <a:spcPts val="0"/>
                        </a:spcAft>
                      </a:pPr>
                      <a:r>
                        <a:rPr lang="en-US" sz="1400" kern="1200">
                          <a:solidFill>
                            <a:srgbClr val="000000"/>
                          </a:solidFill>
                          <a:effectLst/>
                          <a:latin typeface="Calibri"/>
                          <a:ea typeface="Times New Roman"/>
                          <a:cs typeface="Times New Roman"/>
                        </a:rPr>
                        <a:t>AIP04</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3371">
                <a:tc>
                  <a:txBody>
                    <a:bodyPr/>
                    <a:lstStyle/>
                    <a:p>
                      <a:pPr algn="l"/>
                      <a:endParaRPr lang="en-US" sz="1000">
                        <a:effectLst/>
                        <a:latin typeface="Calibri"/>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endParaRPr lang="en-US" sz="1000">
                        <a:effectLst/>
                        <a:latin typeface="Calibri"/>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strike="noStrike" kern="1200" dirty="0" smtClean="0">
                          <a:solidFill>
                            <a:srgbClr val="000000"/>
                          </a:solidFill>
                          <a:effectLst/>
                          <a:latin typeface="Calibri"/>
                          <a:ea typeface="Times New Roman"/>
                          <a:cs typeface="Times New Roman"/>
                        </a:rPr>
                        <a:t>5</a:t>
                      </a:r>
                      <a:endParaRPr lang="en-US" sz="1000" strike="noStrike" dirty="0">
                        <a:solidFill>
                          <a:srgbClr val="FF0000"/>
                        </a:solidFill>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smtClean="0">
                          <a:solidFill>
                            <a:srgbClr val="000000"/>
                          </a:solidFill>
                          <a:effectLst/>
                          <a:latin typeface="Calibri"/>
                          <a:ea typeface="Times New Roman"/>
                          <a:cs typeface="Times New Roman"/>
                        </a:rPr>
                        <a:t>0.25 </a:t>
                      </a:r>
                      <a:r>
                        <a:rPr lang="en-US" sz="1400" b="1" kern="1200" dirty="0">
                          <a:solidFill>
                            <a:srgbClr val="000000"/>
                          </a:solidFill>
                          <a:effectLst/>
                          <a:latin typeface="Calibri"/>
                          <a:ea typeface="Times New Roman"/>
                          <a:cs typeface="Times New Roman"/>
                        </a:rPr>
                        <a:t>mL</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saline</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6840">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2</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IM</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strike="noStrike" kern="1200" dirty="0" smtClean="0">
                          <a:solidFill>
                            <a:srgbClr val="000000"/>
                          </a:solidFill>
                          <a:effectLst/>
                          <a:latin typeface="Calibri"/>
                          <a:ea typeface="Times New Roman"/>
                          <a:cs typeface="Times New Roman"/>
                        </a:rPr>
                        <a:t>15</a:t>
                      </a: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a:solidFill>
                            <a:srgbClr val="000000"/>
                          </a:solidFill>
                          <a:effectLst/>
                          <a:latin typeface="Calibri"/>
                          <a:ea typeface="Times New Roman"/>
                          <a:cs typeface="Times New Roman"/>
                        </a:rPr>
                        <a:t>0.5 ml</a:t>
                      </a:r>
                      <a:endParaRPr lang="en-US" sz="1000" dirty="0">
                        <a:effectLst/>
                        <a:latin typeface="Calibri"/>
                        <a:ea typeface="Calibri"/>
                        <a:cs typeface="Times New Roman"/>
                      </a:endParaRPr>
                    </a:p>
                    <a:p>
                      <a:pPr marL="0" marR="0" algn="ctr">
                        <a:spcBef>
                          <a:spcPts val="0"/>
                        </a:spcBef>
                        <a:spcAft>
                          <a:spcPts val="0"/>
                        </a:spcAft>
                      </a:pPr>
                      <a:r>
                        <a:rPr lang="en-US" sz="1400" b="1" kern="1200" dirty="0">
                          <a:solidFill>
                            <a:srgbClr val="000000"/>
                          </a:solidFill>
                          <a:effectLst/>
                          <a:latin typeface="Calibri"/>
                          <a:ea typeface="Times New Roman"/>
                          <a:cs typeface="Times New Roman"/>
                        </a:rPr>
                        <a:t>(150 </a:t>
                      </a:r>
                      <a:r>
                        <a:rPr lang="en-US" sz="1200" b="1" kern="1200" dirty="0">
                          <a:solidFill>
                            <a:srgbClr val="000000"/>
                          </a:solidFill>
                          <a:effectLst/>
                          <a:latin typeface="Arial"/>
                          <a:ea typeface="Times New Roman"/>
                          <a:cs typeface="Times New Roman"/>
                        </a:rPr>
                        <a:t>µ</a:t>
                      </a:r>
                      <a:r>
                        <a:rPr lang="en-US" sz="1400" b="1" kern="1200" dirty="0">
                          <a:solidFill>
                            <a:srgbClr val="000000"/>
                          </a:solidFill>
                          <a:effectLst/>
                          <a:latin typeface="Calibri"/>
                          <a:ea typeface="Times New Roman"/>
                          <a:cs typeface="Times New Roman"/>
                        </a:rPr>
                        <a:t>g)</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FLSC AIP04</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FLSC </a:t>
                      </a:r>
                      <a:endParaRPr lang="en-US" sz="1000" dirty="0">
                        <a:effectLst/>
                        <a:latin typeface="Calibri"/>
                        <a:ea typeface="Calibri"/>
                        <a:cs typeface="Times New Roman"/>
                      </a:endParaRPr>
                    </a:p>
                    <a:p>
                      <a:pPr marL="0" marR="0" algn="ctr">
                        <a:spcBef>
                          <a:spcPts val="0"/>
                        </a:spcBef>
                        <a:spcAft>
                          <a:spcPts val="0"/>
                        </a:spcAft>
                      </a:pPr>
                      <a:r>
                        <a:rPr lang="en-US" sz="1400" kern="1200" dirty="0">
                          <a:solidFill>
                            <a:srgbClr val="000000"/>
                          </a:solidFill>
                          <a:effectLst/>
                          <a:latin typeface="Calibri"/>
                          <a:ea typeface="Times New Roman"/>
                          <a:cs typeface="Times New Roman"/>
                        </a:rPr>
                        <a:t>AIPO4</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FLSC</a:t>
                      </a:r>
                      <a:endParaRPr lang="en-US" sz="1000" dirty="0">
                        <a:effectLst/>
                        <a:latin typeface="Calibri"/>
                        <a:ea typeface="Calibri"/>
                        <a:cs typeface="Times New Roman"/>
                      </a:endParaRPr>
                    </a:p>
                    <a:p>
                      <a:pPr marL="0" marR="0" algn="ctr">
                        <a:spcBef>
                          <a:spcPts val="0"/>
                        </a:spcBef>
                        <a:spcAft>
                          <a:spcPts val="0"/>
                        </a:spcAft>
                      </a:pPr>
                      <a:r>
                        <a:rPr lang="en-US" sz="1400" kern="1200" dirty="0">
                          <a:solidFill>
                            <a:srgbClr val="000000"/>
                          </a:solidFill>
                          <a:effectLst/>
                          <a:latin typeface="Calibri"/>
                          <a:ea typeface="Times New Roman"/>
                          <a:cs typeface="Times New Roman"/>
                        </a:rPr>
                        <a:t>AIPO4 </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FLSC</a:t>
                      </a:r>
                      <a:endParaRPr lang="en-US" sz="1000" dirty="0">
                        <a:effectLst/>
                        <a:latin typeface="Calibri"/>
                        <a:ea typeface="Calibri"/>
                        <a:cs typeface="Times New Roman"/>
                      </a:endParaRPr>
                    </a:p>
                    <a:p>
                      <a:pPr marL="0" marR="0" algn="ctr">
                        <a:spcBef>
                          <a:spcPts val="0"/>
                        </a:spcBef>
                        <a:spcAft>
                          <a:spcPts val="0"/>
                        </a:spcAft>
                      </a:pPr>
                      <a:r>
                        <a:rPr lang="en-US" sz="1400" kern="1200" dirty="0">
                          <a:solidFill>
                            <a:srgbClr val="000000"/>
                          </a:solidFill>
                          <a:effectLst/>
                          <a:latin typeface="Calibri"/>
                          <a:ea typeface="Times New Roman"/>
                          <a:cs typeface="Times New Roman"/>
                        </a:rPr>
                        <a:t>AIP04 </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3371">
                <a:tc>
                  <a:txBody>
                    <a:bodyPr/>
                    <a:lstStyle/>
                    <a:p>
                      <a:pPr algn="l"/>
                      <a:endParaRPr lang="en-US" sz="1000" dirty="0">
                        <a:effectLst/>
                        <a:latin typeface="Calibri"/>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endParaRPr lang="en-US" sz="1000" dirty="0">
                        <a:effectLst/>
                        <a:latin typeface="Calibri"/>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strike="noStrike" kern="1200" dirty="0" smtClean="0">
                          <a:solidFill>
                            <a:srgbClr val="000000"/>
                          </a:solidFill>
                          <a:effectLst/>
                          <a:latin typeface="Calibri"/>
                          <a:ea typeface="Times New Roman"/>
                          <a:cs typeface="Times New Roman"/>
                        </a:rPr>
                        <a:t>5</a:t>
                      </a:r>
                      <a:endParaRPr lang="en-US" sz="1000" strike="noStrike" dirty="0">
                        <a:solidFill>
                          <a:srgbClr val="FF0000"/>
                        </a:solidFill>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smtClean="0">
                          <a:solidFill>
                            <a:srgbClr val="000000"/>
                          </a:solidFill>
                          <a:effectLst/>
                          <a:latin typeface="Calibri"/>
                          <a:ea typeface="Times New Roman"/>
                          <a:cs typeface="Times New Roman"/>
                        </a:rPr>
                        <a:t>0.5</a:t>
                      </a:r>
                      <a:r>
                        <a:rPr lang="en-US" sz="1400" b="1" kern="1200" baseline="0" dirty="0" smtClean="0">
                          <a:solidFill>
                            <a:srgbClr val="000000"/>
                          </a:solidFill>
                          <a:effectLst/>
                          <a:latin typeface="Calibri"/>
                          <a:ea typeface="Times New Roman"/>
                          <a:cs typeface="Times New Roman"/>
                        </a:rPr>
                        <a:t> </a:t>
                      </a:r>
                      <a:r>
                        <a:rPr lang="en-US" sz="1400" b="1" kern="1200" dirty="0" smtClean="0">
                          <a:solidFill>
                            <a:srgbClr val="000000"/>
                          </a:solidFill>
                          <a:effectLst/>
                          <a:latin typeface="Calibri"/>
                          <a:ea typeface="Times New Roman"/>
                          <a:cs typeface="Times New Roman"/>
                        </a:rPr>
                        <a:t>mL</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dirty="0">
                          <a:solidFill>
                            <a:srgbClr val="000000"/>
                          </a:solidFill>
                          <a:effectLst/>
                          <a:latin typeface="Calibri"/>
                          <a:ea typeface="Times New Roman"/>
                          <a:cs typeface="Times New Roman"/>
                        </a:rPr>
                        <a:t>saline</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6840">
                <a:tc>
                  <a:txBody>
                    <a:bodyPr/>
                    <a:lstStyle/>
                    <a:p>
                      <a:pPr marL="0" marR="0" algn="ctr">
                        <a:spcBef>
                          <a:spcPts val="0"/>
                        </a:spcBef>
                        <a:spcAft>
                          <a:spcPts val="0"/>
                        </a:spcAft>
                      </a:pPr>
                      <a:r>
                        <a:rPr lang="en-US" sz="1400">
                          <a:effectLst/>
                          <a:latin typeface="Calibri"/>
                          <a:ea typeface="Times New Roman"/>
                          <a:cs typeface="Arial"/>
                        </a:rPr>
                        <a:t>3</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Arial"/>
                        </a:rPr>
                        <a:t>IM</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strike="noStrike" dirty="0" smtClean="0">
                          <a:solidFill>
                            <a:schemeClr val="tx1"/>
                          </a:solidFill>
                          <a:effectLst/>
                          <a:latin typeface="Calibri"/>
                          <a:ea typeface="Calibri"/>
                          <a:cs typeface="Times New Roman"/>
                        </a:rPr>
                        <a:t>15</a:t>
                      </a:r>
                      <a:endParaRPr lang="en-US" sz="1400" b="1" strike="noStrike" dirty="0">
                        <a:solidFill>
                          <a:schemeClr val="tx1"/>
                        </a:solidFill>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a:solidFill>
                            <a:srgbClr val="000000"/>
                          </a:solidFill>
                          <a:effectLst/>
                          <a:latin typeface="Calibri"/>
                          <a:ea typeface="Times New Roman"/>
                          <a:cs typeface="Times New Roman"/>
                        </a:rPr>
                        <a:t>1.0 mL</a:t>
                      </a:r>
                      <a:endParaRPr lang="en-US" sz="1000">
                        <a:effectLst/>
                        <a:latin typeface="Calibri"/>
                        <a:ea typeface="Calibri"/>
                        <a:cs typeface="Times New Roman"/>
                      </a:endParaRPr>
                    </a:p>
                    <a:p>
                      <a:pPr marL="0" marR="0" algn="ctr">
                        <a:spcBef>
                          <a:spcPts val="0"/>
                        </a:spcBef>
                        <a:spcAft>
                          <a:spcPts val="0"/>
                        </a:spcAft>
                      </a:pPr>
                      <a:r>
                        <a:rPr lang="en-US" sz="1400" b="1" kern="1200">
                          <a:solidFill>
                            <a:srgbClr val="000000"/>
                          </a:solidFill>
                          <a:effectLst/>
                          <a:latin typeface="Calibri"/>
                          <a:ea typeface="Times New Roman"/>
                          <a:cs typeface="Times New Roman"/>
                        </a:rPr>
                        <a:t>(300 </a:t>
                      </a:r>
                      <a:r>
                        <a:rPr lang="en-US" sz="1200" b="1" kern="1200">
                          <a:solidFill>
                            <a:srgbClr val="000000"/>
                          </a:solidFill>
                          <a:effectLst/>
                          <a:latin typeface="Arial"/>
                          <a:ea typeface="Times New Roman"/>
                          <a:cs typeface="Times New Roman"/>
                        </a:rPr>
                        <a:t>µg)</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FLSC</a:t>
                      </a:r>
                      <a:endParaRPr lang="en-US" sz="1000">
                        <a:effectLst/>
                        <a:latin typeface="Calibri"/>
                        <a:ea typeface="Calibri"/>
                        <a:cs typeface="Times New Roman"/>
                      </a:endParaRPr>
                    </a:p>
                    <a:p>
                      <a:pPr marL="0" marR="0" algn="ctr">
                        <a:spcBef>
                          <a:spcPts val="0"/>
                        </a:spcBef>
                        <a:spcAft>
                          <a:spcPts val="0"/>
                        </a:spcAft>
                      </a:pPr>
                      <a:r>
                        <a:rPr lang="en-US" sz="1400" kern="1200">
                          <a:solidFill>
                            <a:srgbClr val="000000"/>
                          </a:solidFill>
                          <a:effectLst/>
                          <a:latin typeface="Calibri"/>
                          <a:ea typeface="Times New Roman"/>
                          <a:cs typeface="Times New Roman"/>
                        </a:rPr>
                        <a:t>AIP04</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FLSC</a:t>
                      </a:r>
                      <a:endParaRPr lang="en-US" sz="1000">
                        <a:effectLst/>
                        <a:latin typeface="Calibri"/>
                        <a:ea typeface="Calibri"/>
                        <a:cs typeface="Times New Roman"/>
                      </a:endParaRPr>
                    </a:p>
                    <a:p>
                      <a:pPr marL="0" marR="0" algn="ctr">
                        <a:spcBef>
                          <a:spcPts val="0"/>
                        </a:spcBef>
                        <a:spcAft>
                          <a:spcPts val="0"/>
                        </a:spcAft>
                      </a:pPr>
                      <a:r>
                        <a:rPr lang="en-US" sz="1400" kern="1200">
                          <a:solidFill>
                            <a:srgbClr val="000000"/>
                          </a:solidFill>
                          <a:effectLst/>
                          <a:latin typeface="Calibri"/>
                          <a:ea typeface="Times New Roman"/>
                          <a:cs typeface="Times New Roman"/>
                        </a:rPr>
                        <a:t>AIP04</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FLSC</a:t>
                      </a:r>
                      <a:endParaRPr lang="en-US" sz="1000">
                        <a:effectLst/>
                        <a:latin typeface="Calibri"/>
                        <a:ea typeface="Calibri"/>
                        <a:cs typeface="Times New Roman"/>
                      </a:endParaRPr>
                    </a:p>
                    <a:p>
                      <a:pPr marL="0" marR="0" algn="ctr">
                        <a:spcBef>
                          <a:spcPts val="0"/>
                        </a:spcBef>
                        <a:spcAft>
                          <a:spcPts val="0"/>
                        </a:spcAft>
                      </a:pPr>
                      <a:r>
                        <a:rPr lang="en-US" sz="1400" kern="1200">
                          <a:solidFill>
                            <a:srgbClr val="000000"/>
                          </a:solidFill>
                          <a:effectLst/>
                          <a:latin typeface="Calibri"/>
                          <a:ea typeface="Times New Roman"/>
                          <a:cs typeface="Times New Roman"/>
                        </a:rPr>
                        <a:t>AIP04</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FLSC</a:t>
                      </a:r>
                      <a:endParaRPr lang="en-US" sz="1000">
                        <a:effectLst/>
                        <a:latin typeface="Calibri"/>
                        <a:ea typeface="Calibri"/>
                        <a:cs typeface="Times New Roman"/>
                      </a:endParaRPr>
                    </a:p>
                    <a:p>
                      <a:pPr marL="0" marR="0" algn="ctr">
                        <a:spcBef>
                          <a:spcPts val="0"/>
                        </a:spcBef>
                        <a:spcAft>
                          <a:spcPts val="0"/>
                        </a:spcAft>
                      </a:pPr>
                      <a:r>
                        <a:rPr lang="en-US" sz="1400" kern="1200">
                          <a:solidFill>
                            <a:srgbClr val="000000"/>
                          </a:solidFill>
                          <a:effectLst/>
                          <a:latin typeface="Calibri"/>
                          <a:ea typeface="Times New Roman"/>
                          <a:cs typeface="Times New Roman"/>
                        </a:rPr>
                        <a:t>AIP04</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3371">
                <a:tc>
                  <a:txBody>
                    <a:bodyPr/>
                    <a:lstStyle/>
                    <a:p>
                      <a:pPr marL="0" marR="0" algn="l">
                        <a:spcBef>
                          <a:spcPts val="0"/>
                        </a:spcBef>
                        <a:spcAft>
                          <a:spcPts val="0"/>
                        </a:spcAft>
                      </a:pPr>
                      <a:r>
                        <a:rPr lang="en-US" sz="1400">
                          <a:effectLst/>
                          <a:latin typeface="Calibri"/>
                          <a:ea typeface="Times New Roman"/>
                          <a:cs typeface="Arial"/>
                        </a:rPr>
                        <a:t> </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Calibri"/>
                          <a:ea typeface="Times New Roman"/>
                          <a:cs typeface="Arial"/>
                        </a:rPr>
                        <a:t> </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strike="noStrike" kern="1200" dirty="0" smtClean="0">
                          <a:solidFill>
                            <a:srgbClr val="000000"/>
                          </a:solidFill>
                          <a:effectLst/>
                          <a:latin typeface="Calibri"/>
                          <a:ea typeface="Times New Roman"/>
                          <a:cs typeface="Times New Roman"/>
                        </a:rPr>
                        <a:t>5</a:t>
                      </a:r>
                      <a:endParaRPr lang="en-US" sz="1000" strike="noStrike" dirty="0">
                        <a:solidFill>
                          <a:srgbClr val="FF0000"/>
                        </a:solidFill>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kern="1200" dirty="0" smtClean="0">
                          <a:solidFill>
                            <a:srgbClr val="000000"/>
                          </a:solidFill>
                          <a:effectLst/>
                          <a:latin typeface="Calibri"/>
                          <a:ea typeface="Times New Roman"/>
                          <a:cs typeface="Times New Roman"/>
                        </a:rPr>
                        <a:t>1.0 mL</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kern="1200">
                          <a:solidFill>
                            <a:srgbClr val="000000"/>
                          </a:solidFill>
                          <a:effectLst/>
                          <a:latin typeface="Calibri"/>
                          <a:ea typeface="Times New Roman"/>
                          <a:cs typeface="Times New Roman"/>
                        </a:rPr>
                        <a:t>saline</a:t>
                      </a:r>
                      <a:endParaRPr lang="en-US" sz="100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63371">
                <a:tc gridSpan="2">
                  <a:txBody>
                    <a:bodyPr/>
                    <a:lstStyle/>
                    <a:p>
                      <a:pPr marL="0" marR="0" algn="ctr">
                        <a:spcBef>
                          <a:spcPts val="0"/>
                        </a:spcBef>
                        <a:spcAft>
                          <a:spcPts val="0"/>
                        </a:spcAft>
                      </a:pPr>
                      <a:r>
                        <a:rPr lang="en-US" sz="1400" b="1" kern="1200" dirty="0">
                          <a:solidFill>
                            <a:srgbClr val="000000"/>
                          </a:solidFill>
                          <a:effectLst/>
                          <a:latin typeface="Calibri"/>
                          <a:ea typeface="Times New Roman"/>
                          <a:cs typeface="Arial"/>
                        </a:rPr>
                        <a:t>TOTALS</a:t>
                      </a:r>
                      <a:endParaRPr lang="en-US" sz="1000" dirty="0">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gridSpan="6">
                  <a:txBody>
                    <a:bodyPr/>
                    <a:lstStyle/>
                    <a:p>
                      <a:pPr marL="0" marR="0" algn="just">
                        <a:spcBef>
                          <a:spcPts val="0"/>
                        </a:spcBef>
                        <a:spcAft>
                          <a:spcPts val="0"/>
                        </a:spcAft>
                      </a:pPr>
                      <a:r>
                        <a:rPr lang="en-US" sz="1400" b="1" strike="noStrike" kern="1200" dirty="0">
                          <a:solidFill>
                            <a:srgbClr val="000000"/>
                          </a:solidFill>
                          <a:effectLst/>
                          <a:latin typeface="Calibri"/>
                          <a:ea typeface="Times New Roman"/>
                          <a:cs typeface="Arial"/>
                        </a:rPr>
                        <a:t>    </a:t>
                      </a:r>
                      <a:r>
                        <a:rPr lang="en-US" sz="1400" b="1" strike="noStrike" kern="1200" baseline="0" dirty="0" smtClean="0">
                          <a:solidFill>
                            <a:srgbClr val="000000"/>
                          </a:solidFill>
                          <a:effectLst/>
                          <a:latin typeface="Calibri"/>
                          <a:ea typeface="Times New Roman"/>
                          <a:cs typeface="Arial"/>
                        </a:rPr>
                        <a:t>   60</a:t>
                      </a:r>
                      <a:endParaRPr lang="en-US" sz="1000" strike="noStrike" dirty="0">
                        <a:solidFill>
                          <a:srgbClr val="FF0000"/>
                        </a:solidFill>
                        <a:effectLst/>
                        <a:latin typeface="Calibri"/>
                        <a:ea typeface="Calibri"/>
                        <a:cs typeface="Times New Roman"/>
                      </a:endParaRPr>
                    </a:p>
                  </a:txBody>
                  <a:tcPr marL="60960" marR="60960" marT="846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629719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bwMode="auto">
          <a:xfrm>
            <a:off x="381000" y="732806"/>
            <a:ext cx="8303641" cy="6438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3200" dirty="0">
                <a:latin typeface="Arial" panose="020B0604020202020204" pitchFamily="34" charset="0"/>
                <a:ea typeface="ＭＳ Ｐゴシック" pitchFamily="34" charset="-128"/>
                <a:cs typeface="Arial" panose="020B0604020202020204" pitchFamily="34" charset="0"/>
              </a:rPr>
              <a:t>Planned Phase 1 Clinical Testing </a:t>
            </a:r>
            <a:r>
              <a:rPr lang="en-US" altLang="en-US" sz="3200" dirty="0" smtClean="0">
                <a:latin typeface="Arial" panose="020B0604020202020204" pitchFamily="34" charset="0"/>
                <a:ea typeface="ＭＳ Ｐゴシック" pitchFamily="34" charset="-128"/>
                <a:cs typeface="Arial" panose="020B0604020202020204" pitchFamily="34" charset="0"/>
              </a:rPr>
              <a:t>of IHV01</a:t>
            </a:r>
            <a:endParaRPr lang="en-US" altLang="en-US" sz="3200" dirty="0">
              <a:latin typeface="Arial" panose="020B0604020202020204" pitchFamily="34" charset="0"/>
              <a:ea typeface="ＭＳ Ｐゴシック" pitchFamily="34" charset="-128"/>
              <a:cs typeface="Arial" panose="020B0604020202020204" pitchFamily="34" charset="0"/>
            </a:endParaRPr>
          </a:p>
        </p:txBody>
      </p:sp>
      <p:sp>
        <p:nvSpPr>
          <p:cNvPr id="2" name="TextBox 1"/>
          <p:cNvSpPr txBox="1"/>
          <p:nvPr/>
        </p:nvSpPr>
        <p:spPr>
          <a:xfrm>
            <a:off x="535560" y="1657970"/>
            <a:ext cx="6441743" cy="858440"/>
          </a:xfrm>
          <a:prstGeom prst="rect">
            <a:avLst/>
          </a:prstGeom>
          <a:noFill/>
        </p:spPr>
        <p:txBody>
          <a:bodyPr wrap="square" rtlCol="0">
            <a:spAutoFit/>
          </a:bodyPr>
          <a:lstStyle/>
          <a:p>
            <a:r>
              <a:rPr lang="en-US" sz="2489" dirty="0">
                <a:solidFill>
                  <a:srgbClr val="C00000"/>
                </a:solidFill>
                <a:latin typeface="Arial" panose="020B0604020202020204" pitchFamily="34" charset="0"/>
              </a:rPr>
              <a:t>Primary endpoint:  Safety* and Tolerability</a:t>
            </a:r>
          </a:p>
          <a:p>
            <a:r>
              <a:rPr lang="en-US" sz="2489" dirty="0">
                <a:solidFill>
                  <a:srgbClr val="C00000"/>
                </a:solidFill>
                <a:latin typeface="Arial" panose="020B0604020202020204" pitchFamily="34" charset="0"/>
              </a:rPr>
              <a:t>Secondary endpoint: Immunogenicity</a:t>
            </a:r>
          </a:p>
        </p:txBody>
      </p:sp>
      <p:graphicFrame>
        <p:nvGraphicFramePr>
          <p:cNvPr id="6" name="Table 5"/>
          <p:cNvGraphicFramePr>
            <a:graphicFrameLocks noGrp="1"/>
          </p:cNvGraphicFramePr>
          <p:nvPr>
            <p:extLst/>
          </p:nvPr>
        </p:nvGraphicFramePr>
        <p:xfrm>
          <a:off x="535560" y="2769056"/>
          <a:ext cx="7173432" cy="2194560"/>
        </p:xfrm>
        <a:graphic>
          <a:graphicData uri="http://schemas.openxmlformats.org/drawingml/2006/table">
            <a:tbl>
              <a:tblPr firstRow="1" bandRow="1">
                <a:tableStyleId>{5C22544A-7EE6-4342-B048-85BDC9FD1C3A}</a:tableStyleId>
              </a:tblPr>
              <a:tblGrid>
                <a:gridCol w="2943298"/>
                <a:gridCol w="4230134"/>
              </a:tblGrid>
              <a:tr h="514773">
                <a:tc>
                  <a:txBody>
                    <a:bodyPr/>
                    <a:lstStyle/>
                    <a:p>
                      <a:pPr algn="ctr"/>
                      <a:r>
                        <a:rPr lang="en-US" sz="1400" dirty="0" smtClean="0">
                          <a:solidFill>
                            <a:schemeClr val="tx1"/>
                          </a:solidFill>
                          <a:latin typeface="Arial" panose="020B0604020202020204" pitchFamily="34" charset="0"/>
                          <a:cs typeface="Arial" panose="020B0604020202020204" pitchFamily="34" charset="0"/>
                        </a:rPr>
                        <a:t>Immune Response Measure</a:t>
                      </a:r>
                      <a:endParaRPr lang="en-US" sz="1400" dirty="0">
                        <a:solidFill>
                          <a:schemeClr val="tx1"/>
                        </a:solidFill>
                        <a:latin typeface="Arial" panose="020B0604020202020204" pitchFamily="34" charset="0"/>
                        <a:cs typeface="Arial" panose="020B0604020202020204" pitchFamily="34" charset="0"/>
                      </a:endParaRPr>
                    </a:p>
                  </a:txBody>
                  <a:tcPr marL="81280" marR="81280" marT="40640" marB="406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solidFill>
                            <a:schemeClr val="tx1"/>
                          </a:solidFill>
                          <a:latin typeface="Arial" panose="020B0604020202020204" pitchFamily="34" charset="0"/>
                          <a:cs typeface="Arial" panose="020B0604020202020204" pitchFamily="34" charset="0"/>
                        </a:rPr>
                        <a:t>Measures</a:t>
                      </a:r>
                      <a:r>
                        <a:rPr lang="en-US" sz="1400" baseline="0" dirty="0" smtClean="0">
                          <a:solidFill>
                            <a:schemeClr val="tx1"/>
                          </a:solidFill>
                          <a:latin typeface="Arial" panose="020B0604020202020204" pitchFamily="34" charset="0"/>
                          <a:cs typeface="Arial" panose="020B0604020202020204" pitchFamily="34" charset="0"/>
                        </a:rPr>
                        <a:t> of an immunogenic dose of FLSC</a:t>
                      </a:r>
                    </a:p>
                    <a:p>
                      <a:pPr algn="ctr"/>
                      <a:r>
                        <a:rPr lang="en-US" sz="1400" baseline="0" dirty="0" smtClean="0">
                          <a:solidFill>
                            <a:schemeClr val="tx1"/>
                          </a:solidFill>
                          <a:latin typeface="Arial" panose="020B0604020202020204" pitchFamily="34" charset="0"/>
                          <a:cs typeface="Arial" panose="020B0604020202020204" pitchFamily="34" charset="0"/>
                        </a:rPr>
                        <a:t>(3 or 6 months post vaccination)</a:t>
                      </a:r>
                      <a:endParaRPr lang="en-US" sz="1400" dirty="0">
                        <a:solidFill>
                          <a:schemeClr val="tx1"/>
                        </a:solidFill>
                        <a:latin typeface="Arial" panose="020B0604020202020204" pitchFamily="34" charset="0"/>
                        <a:cs typeface="Arial" panose="020B0604020202020204" pitchFamily="34" charset="0"/>
                      </a:endParaRPr>
                    </a:p>
                  </a:txBody>
                  <a:tcPr marL="81280" marR="81280" marT="40640" marB="406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1520">
                <a:tc>
                  <a:txBody>
                    <a:bodyPr/>
                    <a:lstStyle/>
                    <a:p>
                      <a:pPr algn="ctr"/>
                      <a:r>
                        <a:rPr lang="en-US" sz="1400" dirty="0" smtClean="0">
                          <a:latin typeface="Arial" panose="020B0604020202020204" pitchFamily="34" charset="0"/>
                          <a:cs typeface="Arial" panose="020B0604020202020204" pitchFamily="34" charset="0"/>
                        </a:rPr>
                        <a:t>Serum antibody titer</a:t>
                      </a:r>
                      <a:r>
                        <a:rPr lang="en-US" sz="1400" baseline="0" dirty="0" smtClean="0">
                          <a:latin typeface="Arial" panose="020B0604020202020204" pitchFamily="34" charset="0"/>
                          <a:cs typeface="Arial" panose="020B0604020202020204" pitchFamily="34" charset="0"/>
                        </a:rPr>
                        <a:t> to FLSC and gp120 (</a:t>
                      </a:r>
                      <a:r>
                        <a:rPr lang="en-US" sz="1400" baseline="0" dirty="0" err="1" smtClean="0">
                          <a:latin typeface="Arial" panose="020B0604020202020204" pitchFamily="34" charset="0"/>
                          <a:cs typeface="Arial" panose="020B0604020202020204" pitchFamily="34" charset="0"/>
                        </a:rPr>
                        <a:t>BaL</a:t>
                      </a:r>
                      <a:r>
                        <a:rPr lang="en-US" sz="1400" baseline="0" dirty="0" smtClean="0">
                          <a:latin typeface="Arial" panose="020B0604020202020204" pitchFamily="34" charset="0"/>
                          <a:cs typeface="Arial" panose="020B0604020202020204" pitchFamily="34" charset="0"/>
                        </a:rPr>
                        <a:t>) via ELISA</a:t>
                      </a:r>
                      <a:endParaRPr lang="en-US" sz="1400" dirty="0">
                        <a:latin typeface="Arial" panose="020B0604020202020204" pitchFamily="34" charset="0"/>
                        <a:cs typeface="Arial" panose="020B0604020202020204" pitchFamily="34" charset="0"/>
                      </a:endParaRPr>
                    </a:p>
                  </a:txBody>
                  <a:tcPr marL="81280" marR="81280" marT="40640" marB="406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latin typeface="Arial" panose="020B0604020202020204" pitchFamily="34" charset="0"/>
                          <a:cs typeface="Arial" panose="020B0604020202020204" pitchFamily="34" charset="0"/>
                        </a:rPr>
                        <a:t>&gt;80% of </a:t>
                      </a:r>
                      <a:r>
                        <a:rPr lang="en-US" sz="1400" dirty="0" err="1" smtClean="0">
                          <a:latin typeface="Arial" panose="020B0604020202020204" pitchFamily="34" charset="0"/>
                          <a:cs typeface="Arial" panose="020B0604020202020204" pitchFamily="34" charset="0"/>
                        </a:rPr>
                        <a:t>vaccinees</a:t>
                      </a:r>
                      <a:r>
                        <a:rPr lang="en-US" sz="1400" dirty="0" smtClean="0">
                          <a:latin typeface="Arial" panose="020B0604020202020204" pitchFamily="34" charset="0"/>
                          <a:cs typeface="Arial" panose="020B0604020202020204" pitchFamily="34" charset="0"/>
                        </a:rPr>
                        <a:t> exhibiting geometric mean titers to FLSC that are 3 SD above background,</a:t>
                      </a:r>
                      <a:r>
                        <a:rPr lang="en-US" sz="1400" baseline="0" dirty="0" smtClean="0">
                          <a:latin typeface="Arial" panose="020B0604020202020204" pitchFamily="34" charset="0"/>
                          <a:cs typeface="Arial" panose="020B0604020202020204" pitchFamily="34" charset="0"/>
                        </a:rPr>
                        <a:t> and/or</a:t>
                      </a:r>
                      <a:endParaRPr lang="en-US" sz="1400" dirty="0">
                        <a:latin typeface="Arial" panose="020B0604020202020204" pitchFamily="34" charset="0"/>
                        <a:cs typeface="Arial" panose="020B0604020202020204" pitchFamily="34" charset="0"/>
                      </a:endParaRPr>
                    </a:p>
                  </a:txBody>
                  <a:tcPr marL="81280" marR="81280" marT="40640" marB="406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8267">
                <a:tc>
                  <a:txBody>
                    <a:bodyPr/>
                    <a:lstStyle/>
                    <a:p>
                      <a:pPr algn="ctr"/>
                      <a:r>
                        <a:rPr lang="en-US" sz="1400" dirty="0" smtClean="0">
                          <a:latin typeface="Arial" panose="020B0604020202020204" pitchFamily="34" charset="0"/>
                          <a:cs typeface="Arial" panose="020B0604020202020204" pitchFamily="34" charset="0"/>
                        </a:rPr>
                        <a:t>Competitive</a:t>
                      </a:r>
                      <a:r>
                        <a:rPr lang="en-US" sz="1400" baseline="0" dirty="0" smtClean="0">
                          <a:latin typeface="Arial" panose="020B0604020202020204" pitchFamily="34" charset="0"/>
                          <a:cs typeface="Arial" panose="020B0604020202020204" pitchFamily="34" charset="0"/>
                        </a:rPr>
                        <a:t> serum titers to CD4i and other epitopes (A32, 17b, 19e, N12-i2, and others) via ELISA</a:t>
                      </a:r>
                      <a:endParaRPr lang="en-US" sz="1400" dirty="0">
                        <a:latin typeface="Arial" panose="020B0604020202020204" pitchFamily="34" charset="0"/>
                        <a:cs typeface="Arial" panose="020B0604020202020204" pitchFamily="34" charset="0"/>
                      </a:endParaRPr>
                    </a:p>
                  </a:txBody>
                  <a:tcPr marL="81280" marR="81280" marT="40640" marB="406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latin typeface="Arial" panose="020B0604020202020204" pitchFamily="34" charset="0"/>
                          <a:cs typeface="Arial" panose="020B0604020202020204" pitchFamily="34" charset="0"/>
                        </a:rPr>
                        <a:t>&gt;60% of vaccine responders exhibiting competitive binding</a:t>
                      </a:r>
                      <a:r>
                        <a:rPr lang="en-US" sz="1400" baseline="0" dirty="0" smtClean="0">
                          <a:latin typeface="Arial" panose="020B0604020202020204" pitchFamily="34" charset="0"/>
                          <a:cs typeface="Arial" panose="020B0604020202020204" pitchFamily="34" charset="0"/>
                        </a:rPr>
                        <a:t> titers to CD4i epitopes that are 3 SD above background</a:t>
                      </a:r>
                      <a:endParaRPr lang="en-US" sz="1400" dirty="0">
                        <a:latin typeface="Arial" panose="020B0604020202020204" pitchFamily="34" charset="0"/>
                        <a:cs typeface="Arial" panose="020B0604020202020204" pitchFamily="34" charset="0"/>
                      </a:endParaRPr>
                    </a:p>
                  </a:txBody>
                  <a:tcPr marL="81280" marR="81280" marT="40640" marB="406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35559" y="5226607"/>
            <a:ext cx="7580309" cy="858440"/>
          </a:xfrm>
          <a:prstGeom prst="rect">
            <a:avLst/>
          </a:prstGeom>
          <a:noFill/>
        </p:spPr>
        <p:txBody>
          <a:bodyPr wrap="square" rtlCol="0">
            <a:spAutoFit/>
          </a:bodyPr>
          <a:lstStyle/>
          <a:p>
            <a:r>
              <a:rPr lang="en-US" sz="2489" dirty="0">
                <a:latin typeface="Arial" panose="020B0604020202020204" pitchFamily="34" charset="0"/>
              </a:rPr>
              <a:t>*A trial is ongoing to measure fluctuations in CD4+ T cell counts over time in healthy volunteers</a:t>
            </a:r>
          </a:p>
        </p:txBody>
      </p:sp>
    </p:spTree>
    <p:extLst>
      <p:ext uri="{BB962C8B-B14F-4D97-AF65-F5344CB8AC3E}">
        <p14:creationId xmlns:p14="http://schemas.microsoft.com/office/powerpoint/2010/main" val="3623460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5BBDD54C-E905-4D26-AD14-01955B5BAAAA}" type="slidenum">
              <a:rPr lang="en-US" altLang="en-US" smtClean="0">
                <a:solidFill>
                  <a:srgbClr val="A6A6A6"/>
                </a:solidFill>
                <a:latin typeface="Arial" pitchFamily="34" charset="0"/>
              </a:rPr>
              <a:pPr>
                <a:defRPr/>
              </a:pPr>
              <a:t>44</a:t>
            </a:fld>
            <a:endParaRPr lang="en-US" altLang="en-US" smtClean="0">
              <a:solidFill>
                <a:srgbClr val="A6A6A6"/>
              </a:solidFill>
              <a:latin typeface="Arial" pitchFamily="34" charset="0"/>
            </a:endParaRPr>
          </a:p>
        </p:txBody>
      </p:sp>
      <p:grpSp>
        <p:nvGrpSpPr>
          <p:cNvPr id="27651" name="Group 10"/>
          <p:cNvGrpSpPr>
            <a:grpSpLocks/>
          </p:cNvGrpSpPr>
          <p:nvPr/>
        </p:nvGrpSpPr>
        <p:grpSpPr bwMode="auto">
          <a:xfrm>
            <a:off x="1371600" y="3048000"/>
            <a:ext cx="1392238" cy="1752600"/>
            <a:chOff x="2007714" y="2743200"/>
            <a:chExt cx="835498" cy="1136649"/>
          </a:xfrm>
        </p:grpSpPr>
        <p:sp>
          <p:nvSpPr>
            <p:cNvPr id="4" name="Freeform 3"/>
            <p:cNvSpPr/>
            <p:nvPr/>
          </p:nvSpPr>
          <p:spPr bwMode="auto">
            <a:xfrm>
              <a:off x="2095360" y="2973824"/>
              <a:ext cx="747852" cy="906025"/>
            </a:xfrm>
            <a:custGeom>
              <a:avLst/>
              <a:gdLst>
                <a:gd name="connsiteX0" fmla="*/ 396522 w 396522"/>
                <a:gd name="connsiteY0" fmla="*/ 150284 h 440972"/>
                <a:gd name="connsiteX1" fmla="*/ 290689 w 396522"/>
                <a:gd name="connsiteY1" fmla="*/ 209550 h 440972"/>
                <a:gd name="connsiteX2" fmla="*/ 189089 w 396522"/>
                <a:gd name="connsiteY2" fmla="*/ 345017 h 440972"/>
                <a:gd name="connsiteX3" fmla="*/ 167922 w 396522"/>
                <a:gd name="connsiteY3" fmla="*/ 438150 h 440972"/>
                <a:gd name="connsiteX4" fmla="*/ 87489 w 396522"/>
                <a:gd name="connsiteY4" fmla="*/ 361950 h 440972"/>
                <a:gd name="connsiteX5" fmla="*/ 15522 w 396522"/>
                <a:gd name="connsiteY5" fmla="*/ 209550 h 440972"/>
                <a:gd name="connsiteX6" fmla="*/ 7056 w 396522"/>
                <a:gd name="connsiteY6" fmla="*/ 112184 h 440972"/>
                <a:gd name="connsiteX7" fmla="*/ 57856 w 396522"/>
                <a:gd name="connsiteY7" fmla="*/ 27517 h 440972"/>
                <a:gd name="connsiteX8" fmla="*/ 142522 w 396522"/>
                <a:gd name="connsiteY8" fmla="*/ 2117 h 440972"/>
                <a:gd name="connsiteX9" fmla="*/ 290689 w 396522"/>
                <a:gd name="connsiteY9" fmla="*/ 40217 h 440972"/>
                <a:gd name="connsiteX10" fmla="*/ 396522 w 396522"/>
                <a:gd name="connsiteY10" fmla="*/ 150284 h 4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6522" h="440972">
                  <a:moveTo>
                    <a:pt x="396522" y="150284"/>
                  </a:moveTo>
                  <a:cubicBezTo>
                    <a:pt x="396522" y="178506"/>
                    <a:pt x="325261" y="177095"/>
                    <a:pt x="290689" y="209550"/>
                  </a:cubicBezTo>
                  <a:cubicBezTo>
                    <a:pt x="256117" y="242005"/>
                    <a:pt x="209550" y="306917"/>
                    <a:pt x="189089" y="345017"/>
                  </a:cubicBezTo>
                  <a:cubicBezTo>
                    <a:pt x="168628" y="383117"/>
                    <a:pt x="184855" y="435328"/>
                    <a:pt x="167922" y="438150"/>
                  </a:cubicBezTo>
                  <a:cubicBezTo>
                    <a:pt x="150989" y="440972"/>
                    <a:pt x="112889" y="400050"/>
                    <a:pt x="87489" y="361950"/>
                  </a:cubicBezTo>
                  <a:cubicBezTo>
                    <a:pt x="62089" y="323850"/>
                    <a:pt x="28927" y="251177"/>
                    <a:pt x="15522" y="209550"/>
                  </a:cubicBezTo>
                  <a:cubicBezTo>
                    <a:pt x="2117" y="167923"/>
                    <a:pt x="0" y="142523"/>
                    <a:pt x="7056" y="112184"/>
                  </a:cubicBezTo>
                  <a:cubicBezTo>
                    <a:pt x="14112" y="81845"/>
                    <a:pt x="35278" y="45861"/>
                    <a:pt x="57856" y="27517"/>
                  </a:cubicBezTo>
                  <a:cubicBezTo>
                    <a:pt x="80434" y="9173"/>
                    <a:pt x="103716" y="0"/>
                    <a:pt x="142522" y="2117"/>
                  </a:cubicBezTo>
                  <a:cubicBezTo>
                    <a:pt x="181328" y="4234"/>
                    <a:pt x="250472" y="23284"/>
                    <a:pt x="290689" y="40217"/>
                  </a:cubicBezTo>
                  <a:cubicBezTo>
                    <a:pt x="330906" y="57150"/>
                    <a:pt x="396522" y="122062"/>
                    <a:pt x="396522" y="150284"/>
                  </a:cubicBezTo>
                  <a:close/>
                </a:path>
              </a:pathLst>
            </a:custGeom>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5" name="Delay 635"/>
            <p:cNvSpPr/>
            <p:nvPr/>
          </p:nvSpPr>
          <p:spPr bwMode="auto">
            <a:xfrm rot="6485088">
              <a:off x="2365814" y="3039239"/>
              <a:ext cx="206944" cy="166718"/>
            </a:xfrm>
            <a:prstGeom prst="flowChartDelay">
              <a:avLst/>
            </a:prstGeom>
            <a:solidFill>
              <a:schemeClr val="accent2">
                <a:lumMod val="20000"/>
                <a:lumOff val="80000"/>
              </a:schemeClr>
            </a:solidFill>
            <a:ln w="6350"/>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bwMode="auto">
            <a:xfrm>
              <a:off x="2374495" y="2823507"/>
              <a:ext cx="168624" cy="287251"/>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 name="Oval 6"/>
            <p:cNvSpPr/>
            <p:nvPr/>
          </p:nvSpPr>
          <p:spPr bwMode="auto">
            <a:xfrm rot="16578556">
              <a:off x="2179060" y="2702371"/>
              <a:ext cx="182234" cy="263891"/>
            </a:xfrm>
            <a:prstGeom prst="ellipse">
              <a:avLst/>
            </a:prstGeom>
            <a:solidFill>
              <a:schemeClr val="accent5">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8" name="Freeform 7"/>
            <p:cNvSpPr>
              <a:spLocks noChangeArrowheads="1"/>
            </p:cNvSpPr>
            <p:nvPr/>
          </p:nvSpPr>
          <p:spPr bwMode="auto">
            <a:xfrm rot="773524">
              <a:off x="2007714" y="2880133"/>
              <a:ext cx="352490" cy="741293"/>
            </a:xfrm>
            <a:custGeom>
              <a:avLst/>
              <a:gdLst>
                <a:gd name="T0" fmla="*/ 110071 w 164042"/>
                <a:gd name="T1" fmla="*/ 0 h 323850"/>
                <a:gd name="T2" fmla="*/ 15725 w 164042"/>
                <a:gd name="T3" fmla="*/ 229682 h 323850"/>
                <a:gd name="T4" fmla="*/ 15725 w 164042"/>
                <a:gd name="T5" fmla="*/ 265018 h 323850"/>
                <a:gd name="T6" fmla="*/ 34595 w 164042"/>
                <a:gd name="T7" fmla="*/ 424028 h 323850"/>
                <a:gd name="T8" fmla="*/ 204418 w 164042"/>
                <a:gd name="T9" fmla="*/ 441696 h 323850"/>
                <a:gd name="T10" fmla="*/ 242156 w 164042"/>
                <a:gd name="T11" fmla="*/ 512367 h 323850"/>
                <a:gd name="T12" fmla="*/ 185548 w 164042"/>
                <a:gd name="T13" fmla="*/ 689046 h 323850"/>
                <a:gd name="T14" fmla="*/ 298764 w 164042"/>
                <a:gd name="T15" fmla="*/ 777385 h 323850"/>
                <a:gd name="T16" fmla="*/ 487456 w 164042"/>
                <a:gd name="T17" fmla="*/ 901060 h 3238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042"/>
                <a:gd name="T28" fmla="*/ 0 h 323850"/>
                <a:gd name="T29" fmla="*/ 164042 w 164042"/>
                <a:gd name="T30" fmla="*/ 323850 h 3238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042" h="323850">
                  <a:moveTo>
                    <a:pt x="37042" y="0"/>
                  </a:moveTo>
                  <a:cubicBezTo>
                    <a:pt x="23813" y="33337"/>
                    <a:pt x="10584" y="66675"/>
                    <a:pt x="5292" y="82550"/>
                  </a:cubicBezTo>
                  <a:cubicBezTo>
                    <a:pt x="0" y="98425"/>
                    <a:pt x="4234" y="83608"/>
                    <a:pt x="5292" y="95250"/>
                  </a:cubicBezTo>
                  <a:cubicBezTo>
                    <a:pt x="6350" y="106892"/>
                    <a:pt x="1059" y="141817"/>
                    <a:pt x="11642" y="152400"/>
                  </a:cubicBezTo>
                  <a:cubicBezTo>
                    <a:pt x="22225" y="162983"/>
                    <a:pt x="57150" y="153458"/>
                    <a:pt x="68792" y="158750"/>
                  </a:cubicBezTo>
                  <a:cubicBezTo>
                    <a:pt x="80434" y="164042"/>
                    <a:pt x="82550" y="169333"/>
                    <a:pt x="81492" y="184150"/>
                  </a:cubicBezTo>
                  <a:cubicBezTo>
                    <a:pt x="80434" y="198967"/>
                    <a:pt x="59267" y="231775"/>
                    <a:pt x="62442" y="247650"/>
                  </a:cubicBezTo>
                  <a:cubicBezTo>
                    <a:pt x="65617" y="263525"/>
                    <a:pt x="83609" y="266700"/>
                    <a:pt x="100542" y="279400"/>
                  </a:cubicBezTo>
                  <a:cubicBezTo>
                    <a:pt x="117475" y="292100"/>
                    <a:pt x="164042" y="323850"/>
                    <a:pt x="164042" y="323850"/>
                  </a:cubicBezTo>
                </a:path>
              </a:pathLst>
            </a:custGeom>
            <a:noFill/>
            <a:ln w="25400">
              <a:solidFill>
                <a:srgbClr val="5C5CFF"/>
              </a:solidFill>
              <a:miter lim="800000"/>
              <a:headEnd/>
              <a:tailEnd/>
            </a:ln>
            <a:effectLst>
              <a:outerShdw blurRad="63500" dist="26940" dir="5400000" rotWithShape="0">
                <a:srgbClr val="000000">
                  <a:alpha val="43137"/>
                </a:srgbClr>
              </a:outerShdw>
            </a:effectLst>
          </p:spPr>
          <p:txBody>
            <a:bodyPr anchor="ctr"/>
            <a:lstStyle/>
            <a:p>
              <a:pPr algn="ctr" fontAlgn="auto">
                <a:spcBef>
                  <a:spcPts val="0"/>
                </a:spcBef>
                <a:spcAft>
                  <a:spcPts val="0"/>
                </a:spcAft>
                <a:defRPr/>
              </a:pPr>
              <a:endParaRPr lang="en-US">
                <a:latin typeface="+mn-lt"/>
                <a:cs typeface="+mn-cs"/>
              </a:endParaRPr>
            </a:p>
          </p:txBody>
        </p:sp>
      </p:grpSp>
      <p:sp>
        <p:nvSpPr>
          <p:cNvPr id="27652" name="TextBox 11"/>
          <p:cNvSpPr txBox="1">
            <a:spLocks noChangeArrowheads="1"/>
          </p:cNvSpPr>
          <p:nvPr/>
        </p:nvSpPr>
        <p:spPr bwMode="auto">
          <a:xfrm>
            <a:off x="1733550" y="3825875"/>
            <a:ext cx="617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solidFill>
                  <a:schemeClr val="bg1"/>
                </a:solidFill>
              </a:rPr>
              <a:t>FLSC</a:t>
            </a:r>
          </a:p>
        </p:txBody>
      </p:sp>
      <p:cxnSp>
        <p:nvCxnSpPr>
          <p:cNvPr id="14" name="Straight Arrow Connector 13"/>
          <p:cNvCxnSpPr/>
          <p:nvPr/>
        </p:nvCxnSpPr>
        <p:spPr>
          <a:xfrm flipV="1">
            <a:off x="3022600" y="2362200"/>
            <a:ext cx="1397000" cy="1262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54" name="TextBox 14"/>
          <p:cNvSpPr txBox="1">
            <a:spLocks noChangeArrowheads="1"/>
          </p:cNvSpPr>
          <p:nvPr/>
        </p:nvSpPr>
        <p:spPr bwMode="auto">
          <a:xfrm>
            <a:off x="4572000" y="1828800"/>
            <a:ext cx="27231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dirty="0"/>
              <a:t>+ New </a:t>
            </a:r>
            <a:r>
              <a:rPr lang="en-US" altLang="en-US" sz="2800" dirty="0" smtClean="0"/>
              <a:t>Adjuvants</a:t>
            </a:r>
            <a:endParaRPr lang="en-US" altLang="en-US" sz="2800" dirty="0"/>
          </a:p>
        </p:txBody>
      </p:sp>
      <p:cxnSp>
        <p:nvCxnSpPr>
          <p:cNvPr id="16" name="Straight Arrow Connector 15"/>
          <p:cNvCxnSpPr/>
          <p:nvPr/>
        </p:nvCxnSpPr>
        <p:spPr>
          <a:xfrm flipV="1">
            <a:off x="3022600" y="3825875"/>
            <a:ext cx="1749425" cy="185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46400" y="4212431"/>
            <a:ext cx="1473200" cy="11977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57" name="TextBox 19"/>
          <p:cNvSpPr txBox="1">
            <a:spLocks noChangeArrowheads="1"/>
          </p:cNvSpPr>
          <p:nvPr/>
        </p:nvSpPr>
        <p:spPr bwMode="auto">
          <a:xfrm>
            <a:off x="5003078" y="3024687"/>
            <a:ext cx="296980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2800" dirty="0"/>
              <a:t>+ </a:t>
            </a:r>
            <a:r>
              <a:rPr lang="en-US" altLang="en-US" sz="2800" dirty="0" smtClean="0"/>
              <a:t>DNA prime w/ Genetic Adjuvants</a:t>
            </a:r>
            <a:endParaRPr lang="en-US" altLang="en-US" sz="2800" dirty="0"/>
          </a:p>
          <a:p>
            <a:pPr algn="ctr" eaLnBrk="1" hangingPunct="1"/>
            <a:r>
              <a:rPr lang="en-US" altLang="en-US" sz="2800" dirty="0"/>
              <a:t> (IL-12 or IL-15)</a:t>
            </a:r>
          </a:p>
        </p:txBody>
      </p:sp>
      <p:sp>
        <p:nvSpPr>
          <p:cNvPr id="27658" name="TextBox 20"/>
          <p:cNvSpPr txBox="1">
            <a:spLocks noChangeArrowheads="1"/>
          </p:cNvSpPr>
          <p:nvPr/>
        </p:nvSpPr>
        <p:spPr bwMode="auto">
          <a:xfrm>
            <a:off x="4648200" y="5297488"/>
            <a:ext cx="4359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dirty="0"/>
              <a:t>+ </a:t>
            </a:r>
            <a:r>
              <a:rPr lang="en-US" altLang="en-US" sz="2800" dirty="0" err="1" smtClean="0"/>
              <a:t>rVSV</a:t>
            </a:r>
            <a:r>
              <a:rPr lang="en-US" altLang="en-US" sz="2800" dirty="0" smtClean="0"/>
              <a:t> (or other virus) </a:t>
            </a:r>
            <a:r>
              <a:rPr lang="en-US" altLang="en-US" sz="2800" dirty="0"/>
              <a:t>prime</a:t>
            </a:r>
          </a:p>
        </p:txBody>
      </p:sp>
      <p:sp>
        <p:nvSpPr>
          <p:cNvPr id="27659" name="Title 4"/>
          <p:cNvSpPr txBox="1">
            <a:spLocks/>
          </p:cNvSpPr>
          <p:nvPr/>
        </p:nvSpPr>
        <p:spPr bwMode="auto">
          <a:xfrm>
            <a:off x="304800" y="609600"/>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altLang="en-US" sz="3600" b="1" dirty="0">
                <a:ea typeface="ＭＳ Ｐゴシック" pitchFamily="34" charset="-128"/>
              </a:rPr>
              <a:t>Exploratory clinical trials to learn how to reach this goal</a:t>
            </a:r>
          </a:p>
        </p:txBody>
      </p:sp>
      <p:sp>
        <p:nvSpPr>
          <p:cNvPr id="27660" name="TextBox 14"/>
          <p:cNvSpPr txBox="1">
            <a:spLocks noChangeArrowheads="1"/>
          </p:cNvSpPr>
          <p:nvPr/>
        </p:nvSpPr>
        <p:spPr bwMode="auto">
          <a:xfrm>
            <a:off x="1447800" y="4830762"/>
            <a:ext cx="114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400"/>
              <a:t>Subunit</a:t>
            </a:r>
          </a:p>
        </p:txBody>
      </p:sp>
    </p:spTree>
    <p:extLst>
      <p:ext uri="{BB962C8B-B14F-4D97-AF65-F5344CB8AC3E}">
        <p14:creationId xmlns:p14="http://schemas.microsoft.com/office/powerpoint/2010/main" val="4185727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E465BC1-7F35-4A6E-8A4D-0DA2B08D1436}" type="slidenum">
              <a:rPr lang="en-US" altLang="en-US" smtClean="0"/>
              <a:pPr>
                <a:defRPr/>
              </a:pPr>
              <a:t>45</a:t>
            </a:fld>
            <a:endParaRPr lang="en-US" altLang="en-US"/>
          </a:p>
        </p:txBody>
      </p:sp>
      <p:sp>
        <p:nvSpPr>
          <p:cNvPr id="3" name="Title 4"/>
          <p:cNvSpPr txBox="1">
            <a:spLocks/>
          </p:cNvSpPr>
          <p:nvPr/>
        </p:nvSpPr>
        <p:spPr bwMode="auto">
          <a:xfrm>
            <a:off x="1365647" y="854662"/>
            <a:ext cx="61722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altLang="en-US" sz="3600" b="1" dirty="0">
                <a:ea typeface="ＭＳ Ｐゴシック" pitchFamily="34" charset="-128"/>
              </a:rPr>
              <a:t>Acknowledgements</a:t>
            </a:r>
          </a:p>
        </p:txBody>
      </p:sp>
      <p:pic>
        <p:nvPicPr>
          <p:cNvPr id="4" name="Picture 3"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585" y="1745087"/>
            <a:ext cx="1901723" cy="25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23646" y="2042405"/>
            <a:ext cx="1305999" cy="1754326"/>
          </a:xfrm>
          <a:prstGeom prst="rect">
            <a:avLst/>
          </a:prstGeom>
          <a:noFill/>
        </p:spPr>
        <p:txBody>
          <a:bodyPr wrap="none" rtlCol="0">
            <a:spAutoFit/>
          </a:bodyPr>
          <a:lstStyle/>
          <a:p>
            <a:r>
              <a:rPr lang="en-US" sz="1200" dirty="0"/>
              <a:t>John Eldridge</a:t>
            </a:r>
          </a:p>
          <a:p>
            <a:r>
              <a:rPr lang="en-US" sz="1200" dirty="0"/>
              <a:t>Terry Higgins</a:t>
            </a:r>
          </a:p>
          <a:p>
            <a:r>
              <a:rPr lang="en-US" sz="1200" dirty="0"/>
              <a:t>Marc Tremblay</a:t>
            </a:r>
          </a:p>
          <a:p>
            <a:r>
              <a:rPr lang="en-US" sz="1200" dirty="0"/>
              <a:t>Kenneth Bagley</a:t>
            </a:r>
          </a:p>
          <a:p>
            <a:r>
              <a:rPr lang="en-US" sz="1200" dirty="0"/>
              <a:t>Jennifer Schwartz</a:t>
            </a:r>
          </a:p>
          <a:p>
            <a:r>
              <a:rPr lang="en-US" sz="1200" dirty="0"/>
              <a:t>Ilia Prado</a:t>
            </a:r>
          </a:p>
          <a:p>
            <a:r>
              <a:rPr lang="en-US" sz="1200" dirty="0"/>
              <a:t>Kate </a:t>
            </a:r>
            <a:r>
              <a:rPr lang="en-US" sz="1200" dirty="0" err="1"/>
              <a:t>Bobb</a:t>
            </a:r>
            <a:endParaRPr lang="en-US" sz="1200" dirty="0"/>
          </a:p>
          <a:p>
            <a:r>
              <a:rPr lang="en-US" sz="1200" dirty="0"/>
              <a:t>Wenlei Zhang</a:t>
            </a:r>
          </a:p>
          <a:p>
            <a:endParaRPr lang="en-US" sz="1200" dirty="0"/>
          </a:p>
        </p:txBody>
      </p:sp>
      <p:sp>
        <p:nvSpPr>
          <p:cNvPr id="6" name="AutoShape 2" descr="data:image/jpeg;base64,/9j/4AAQSkZJRgABAQAAAQABAAD/2wCEAAkGBxQTEhUSExQWFhUWGBwbGBQYFh4YHRwWHxcYHhsgHxobHSggGxolHBccITEjJSksLi4uHCAzODMsNygtLisBCgoKDg0OGxAQGywkICQ1LCw0LCwsMDQsLDQsLC8sLCwsLCwsLCwsLCw0LCwsLCwsLCwsLCwsLCwsLCwsLCwsLP/AABEIAHIBuwMBIgACEQEDEQH/xAAcAAEAAgIDAQAAAAAAAAAAAAAABgcFCAIDBAH/xABSEAACAAQDBAYDCgkJBgcAAAABAgADBBEFEiEGBzFBEyJRYXGBFDKRI0JSYnJzobGysxUzNDVUgpKTwRckQ1N0g6LD0xY2Y6PC4SUmRGTR0uP/xAAaAQEAAwEBAQAAAAAAAAAAAAAAAQIDBAUG/8QAMBEAAwACAAUCBQIGAwEAAAAAAAECAxEEEiExQRNRIjIzYXFCgRQjwdHh8DSRsST/2gAMAwEAAhEDEQA/ALxhCEAIQhACEIQBFN5m0HodE5U2mzfc5faCR1m/VW58bR07rNofS6JVY3myLS3udSAOo3mul+1WirN6u0HpVayqbypF5adha/ujebC3gojq3Y7QeiVqZjaVO9zmdgueq3k3PsLR0+l/L+5w/wAR/O+3Y2JhCEcx3CEIQAhCEAIQhACEIQAhCEAIQhACEIQAhCEAIQhACEIQAhCEAIQhACEIQAhCEAIQhACEIQAhCEAIQhACEIQAhCEAIQhACEIQAhCEAIQhAFdba7fzsPrRJMpJklpauBcq4uWBs2o97wI84yWCbzaGfYNMMhz72aMo/bF19pEQ/fxT2m0sz4SOv7LKR9sxVsdU4pqUzz8nEXjyNG2UqarAMpDKeBBuCO4iI5vD2g9DopkxTaY/UlfLYHX9UXbyjX/CcbqKY5pE55fcraHxU9U+Yj3bQbS1WIGUs452QEIqJYsTxJUcWNgNABpw4xCwaf2LPi05aS6mCj5Eood3uIzRcUzKDzmMqfQxv9EdlVu4xFBf0fMPiOjfRmufKN+efc5PSvvplv7tNoPTKJCxvNle5zO0kDRv1lsfG/ZEpmTAoLMQAOJJsB5xrXgmO1eGTJoQGW8xQrJNQ3FjdWCm2o1te41OkeDF8dqak3qJzzO4nqjwQWUeQjB4Nvp2OtcWlKTXUvTHN5VDT3AmGc497KGYft6L9MYjZDeFOr65ZKyklSQjuwuXcgAAdbQDVgeHnFJRZm4mmvU1E34EoL+29/8ALiaxTMtlY4i8lpeC6YQhHKegIQiC7ebfth89JIkCZnTPmMwrbrMLWynsiZl09IrdqFtk6hET2/2vOHJKYShN6RmFi+S1gD8E34x27CbXLiMp3yCXMltZ5ebNYH1SDYaHXlxBieV62R6k83L5JPCIzt9tUcPkpNEoTc8wJlL5bdRmvex+D9Mc/wDa2WmHy6+eMgdFbo1OYlmGire1z7O2HK9bDuU2vYkcIqCZvgnsSZVGuQdrsxt3kLYRkp29VhRy6r0UXec0oqZunVRWzA5NR1rWtyi3pUUXEY35LNhFPDfS/wCiJ+/P+nD+Wp/0RP35/wBOHpUR/E4/cuGEV5V7yWSfSSfR1IqZchy3Snq9MbWtk61vK/dGMxfe80mfOk+io3RzHTN0xF8rEXtk04RCx0S88LyWtCKf/lpf9DX9+f8ATjJ7O71GqZrS/RlXLKmTLiaWvkQta2QcbWvEvFSIXEY29JlmwiHbvttWxHps0kSuiycHz3zZ/ii1sn0xLZ8zKrNxsCbeAijlp6ZrNqlzI7IRWOHb1GmU1VUGmVfRxKIXpSc3STMnHJpbjzjGDfU/6In78/6cX9KjN8RjXkuGEU8d9T/oifvz/pxl5+9FlopVX6MpMya8vJ0p0ygG+bJre/C0PSohcRjfksqEU9/LU/6In78/6cTLd9tmcSE4mUJfRFRo+e+YN8UW9WIeOktstOaKekyXwhEZ2w21p8PAD3eawusleNu1idFXv562BsYqk30ReqUrbJNCKeO+CoN3FGnRjnnY/wCLLb6ImOxu8Cnrj0djKnWv0bG4btyNpmt2EA90WeOl1KTninpMmEIiO8DbJsOEkrJE3pS/F8lsuX4pvfN9EQz+Wpv0RP35/wBOCx01tEVniXpsuGERrYLag4hTvPMsS8swplD5+Co172Hw+HdElirWnpms0qW0IQhEEiEIQAhCEAIQhACEIQAhCEAIQhAFab9Ka9LImfBnW8mRv4qIpWNgt7tNnwyaeaMjf4wD9DGKP2cwWZWVEunl6Fzq1rhUHrMfAe02HOOzC/gPN4qW8nTyZDYzZCdiEyydSUp90nEXA7gPfP3e2LywjAKTDZDvLS2RCXmnV2AFzdv4Cw7oyeCYTKpZKSJK2RB5k8yTzYnUxx2hojOpp0pfWdGC/Ktp9Mc2bLVJ6OvDgmF9yEYbhVRioNTUznlyCSJcpDyBIvrpodLkEkg8BaIls5tDNo5oKsxlZuvLJuCt9dOTW1BH1RYO73HZbU60zkJOk3Uo3VJFzYgHiRwI43HeIrDDsNeoniTLF2ZvYL6se4CPCzdFFw90/P36HUi8MYwanrJeSfLWYpGhPEX5qw1U94ijtvtgplAekQmZTE2Dn1kPIPbTwbge7S+wEmWFUKOAAA8hHGqp1mI0uYoZGBDKRcEHiDHvY8jk5suGci+5qfFybiKa0ipm/CmKl/kpf/MivtvNmDQVJli5lP1pTHmt+BPwlOh8jzi2tzdNlw1G/rJkxvY2T/ojozVuOhx8NDWXT8E4hCEcZ6Qikt+P5bJ+ZH3jxdsUlvx/LZPzI+8eNcPzHNxf0zN7+PxVL8t/siIns7UvhNZTTXJ6Cpky2Y9suYilvNH87D40Szfx+Kpflv8AZEeraDZv0zBKVkF50mmlOnaR0SZ18wPaBF5aUJPyZZJbyU13WmfN+RvRSCOHTjX+6mRgNtKd2wPDnUEogXP3XSyk919PMdsYHFNo/SMIkU7m82nnqo7TK6KbkPl6vkO2Lj2KkLMwumR1DK0hQysLggjgQeMH8CX5JWstPXlEf3X7WUjU0qkusmcgylGsodubKeDFuJHG9/GJ/Lp0W4VVAJubADU8T4xVW2u6uWsuZUUbFcoLGQxuCALnIx1BtyN79ojI7mNoZs+TNp5rFzIylHJucjZuqTzsV07jblFKlNc0mmO6lrHa/DPPv1UCRTfOt9iJvseg9ApNB+TyuX/DWITv3/EU3zrfYib7HfkFJ/Z5X3awf00TP1q/CKw3jfnyl8af74xcuQdgimt4/wCfKXxp/vjFzwvsicPzX+Sldih/5gn/ADlR9potnaBR6LUaD8TM+w0VPsT/ALwT/nKj7TRbeOJmpp6jiZTj2oYnJ8yKcP8ATf5ZWW4T/wBZ/c/50WpXfi3+Q31GKo3CTBerXmRJNu4dLf6x7YtTFJoWTNZjYLLYk9gCkmIy/OW4f6S/cqbcKPdKr5Er63iZ72FH4LqNBxl/fJEO3CIc9WeWWUPO8z/4iZb2fzXUeMv75ItX1P8Aozx/8d/ueLcyo/Bw0/pX/hGL37D3Cm+db7EZXcx+bh86/wDCMVv3/EU3zjfYiF9Umv8Aj/sZ/ZLaOiShpUepp1dZEsMrTUBDBBcEE6G8SfDq+TOUvImJMUGxZGDDNYG1xzsR7Yq/AN1NPPppE9p84NNlI5AyWBZQSBdeGsT/AGR2aSgkmRLd3UuXu9r3KqLaAadWK2p8M0xPJ02uhmXawJPAC8URsbQ/hbFJk6o6yC811PAi4EtPkgWHgvfF51crNLdfhKR7QRFNbkKkS6udIbRnl6A8cyNqPGzE+UTj6S2iubrcJ9i6JclVUIFAUCwUAAW7LcLRSO9TAxQVcmqpfcxMJYBdAk1CCSOwHMDbubwi8YqXfvXLamkaZuvMPaF0VfInN+zDE3zE8Sl6e/Y82+KuE+mw6eNBNR3t8pJR/jE12Y2koko6ZXqadWWTLDKZqAghFuCCdDeK+3lU5l4fhSNoyyiCOw9HJuIy+Cbp6edTyZzT5wMyWjkDJYFlBIF14axdqeRbMJd+q+VeF/4iz6CtlTkzyXSYlyMyMGFxx1GkemMPsrgCUMgU8tmdQzNma19TfkAIzEYPW+h3TvXUQhCIJEIQgBCEIAQhCAEIQgBCEIARjMdx+no0z1E1UHJeLN8lRqYrbbHes6s8ikllCpKtNmr1gQSDllnhqOLewRVlbWTJzmZNdnc8WY3PtPLujeMDfVnJl4uZ6T1J1ttvMmVaPTyZfRyG0YtZnYX9iDuFz3xLdymAiXTNVsOvPNl7pSm30sCfALFKSZRdgi6sxAA7ybD6TG1OF0SyJMuSvqy0VB4KAP4RfLqJ5UZ8NvJbuvB9xGvlyJbTZrBUXiT9QHM9wiFDHa+vJFEgkSb26Z+J87H2KDbtjrnyzile0sk+iUpsQPfvcg+0gi/wV5XifyZSqoVQFUCwUCwA7AI8v4szenqft3f+D0OxSu2WErTPlmTnn1DjO5tlAGoFySSxNu7SMzjWDVGFoJ9LPbomIDAqLgnhfSzDlwFtI4b1KBem6dJsskqFeXnXOCL2OW9yLWHdb2ZfeVjH83FOsuZ1ipeYZbKgAIIAZgASSBw04xwvHMvI+2u3X8/6yx5sA3lG4SrQW/rUHD5Sc/EeyLFkTldQ6MGVhcMDcEeMa6RON2W0BlzhSufc5t8l/ezOOnc3Dxt2mJ4Tja5lGTz5DklO9DAfSqFyovMk+6J26DrL5rfTtC9kVpsRvKmUaLImyxMkLwy2V1BJJtybUnQ2PfF8ERq9tRh3o9XPkWsEmMFHxCbr/hIj38OqTlnn8TuKVybG4BtFT1iZ6eYHt6y8GX5SnUePA8oysan0lU8pxMluyOvBlJBHmItDZHexMzJJrJZmXIVZstevcmwvLHran3tj3GIvA12LYuLVdK6FwRTm+fDp0yskmXKmOBJAJSWzAHO+lwOMXGIRlFcr2b5cayTysrTfbRTJsqmEuW8wh3uEQtbqjjlBtE22TllaGkVgQwp5QKkWIIlrcEHgYysIOvh0So1br3KC3i7GzZFY5kSZjyZvXXIjMFJPWXqg2sdR3EdkTeqxGspMIoWppTNMUIJiGUWsnRtfMo6y9bL2RY0Is8m0tmawKW3L1spHEt4WI1cpqaXTZWcFWMuW7NY6EAa5b+cTPdTsnMopMyZPGWbOy9S98qLewNvfEsSfLvidwg76aS0Jw6rmp7ZW2+yjmTZFOJct5hExrhELWGTnlBtEz2SllaGlVgQwkSgQRYgiWtwQeBjLQirr4dGijVuiod4GHzXxqmmJKmMgNPd1RiotOJN2AsLCLehCFVtITHK2/cp/Y7Dpy47OmNKmKheos5lsFN2NusRbWLgIhCFVzMjHjULRSGJYHW4PWNU0iF5JvlIUuvRk3yTFXUWsNdOAN+Ij5i+2uI4hLNLKpiofR+jRySOYLHRVPP67Xi8IRf1PddTL+H7qaaXsRTdxssaCmyzLGdMOaZbUDSyqDzsPpJhvRkM+Gz1RWdiZdlVSxPuqHgNeESuEU5nzcxt6a5OREJ3Q0zy8PCzEZG6V+q6lTbTkReMZvso5k2TTiXLeYRMa4RC1hl55QbRZMInn+LmKvEnj5ClsL23xSRJlyEobrKRUUmnnXIUAC9mAvpE73f7Q1dWJxqpAklCuT3N0uCGv65N7WHDtiXQhVJ+BGNy/m2IqPb3YeolVJr6AMSWzsieukzmyj3ytxI1NydCDpbkIiacsnJjVrTKZXeliCr0bUqGbwuZcwG/el+PmI+bNbG1eIVXpmIBll3DEOMrPbgoT3svtuBpwvckXPCL+prstGfoNv4q2VfvvoZs1aXopUyZYzb5EZraS7Xyg24RO9lZZWipVYEESJYIIsQQi3BB4GMrCKOtykaLGlbv3EIQipoIQhACEIQAhCEAIQhACEIQAhCEAVnvZ2J6ZTW06+6oPdUHv0A9YDm6j2jwEUrG20UjvX2J9Hc1khfcXPuiAfi3J4jsRj7Cbcxbpw5P0s4eKwfrn9yK7CU4mYjSqf65W/Z63/TGydU5VGYcQpI8QI133YEfhSlv8J/uZlvpjYwi+kV4juX4NfAyGbqJYFGz83msSfBVH/fziPbdbaO8xqenYpLUlWdTYuRxseS3004+EZLY+caWbV4edHuzyfjdXS3eVCn9rsiKbDYCtXUZJhIRFLMAbE6gAX5an6I8K7t44xR3e0/2O77kcfgY2OQXUA9n8Io3bbDJdNVTJUonIADYm5Ulb2vz7fMRb+0Ne8ikmTpYBZEuAdRyFz3C9/KLcCvT9RV4/yKIlt7sWnRtU06hWUXmSwNCvNgORHEjgR38a7w6aVmy2HFXUjxDAxa+wW0r1kuak8Lml2uwFgyNm4jtGU+0RXmyOGdPWy0UXRXzseyWrX18dB5xjxERdReP9QX3Lzigd8dPkxJj/AFktG+gr/wBEX9FFb7vzgnzCfbmR9Bg+Y4uL+mV/FybpdiejArqheuw9xQj1VPvz8Yjh2Dx0jm6vYr0pxVT1/m8s9VSNJjj60U8e06dsXpGmbJ+lGXC4P10Iie2W3crD3RJkqY5dSwKZeANuZESyKV38flEj5lvtmMMcqq0zqzW4jaLqiJ7Z7dSsOdEmSpjl1LApl4A25kRJvS5fw0/aEU1v2mq0+RlIPuTcDf30Mc7rTIzZHMbRZu2O1EvD5STZiO4d8gCWvfKzX1I06sZHBcRFRIlVCgqs1QwU8QD220vEE36fkcj+0D7qbEp2B/N1J8yn1Qcrl2SrfqOfsc9r9pkoJKzpiM4Zwlkte5VjfUjTqx1S9rJZw/8ACPRv0eUtk0zWDle23EX4xHN+H5DL/tC/dzI8lL/uwfmn+/aLKFyp/czeWvUqfZbMvs1vLp6yoSnWVMRnvlL5bXAJtoeNgYnEav0KTJCSa5Pe1DKO55aynAJ+MHP7JjZjD6xZ0qXOQ3WYqsp7mAI+uGWFPYcPldpqu5gNs9tJOHdGJiO7TM1gltAtrk3I+F9cd2xu1kvEEmPLR0EtgpD21JF+RMVHt3PavxKpyHqU0qZr2LJRmb2zLjzES7cT+T1Hzo+wImoSjfkiM1Vl14/sWXPnKis7GyqCWJ5AC5PsiHbL7yaetqBTrLmS2YMVL5bEgXtoTra58o82+THOgougU2eoOXwlDVz56L+sYrrGMBm4YtBWLfOwDsDymhs4U9l0IW3xWhEJrqMuaprp2Xc2DiBY3vRp6aomU7yZxMtspZctuANxdr84mmG1qzpUuchusxQy+BF/bFB7V4a9TjFRIl+u7tlvzYSswHnlt5xGOU29ls+SplOfJsDTzldVdCGVgGVhwKkXB9kRer27lS68YeZUwuWRc4y5bsoYc78+yMBuY2i6SU1FMPuknVAeJl31GvwWNvBgOUYDG/8AeVPnpP3SQWP4mmRWZ8k1Pl6LqiHVO8GTLrvQJkqYr9IqdIcuXrWyHjexzDlziYxUG/DCSryKxNL+5sw5MLsh8bZte4RXGk3pmmaqmeaS34we1200ugkidNVmzOFVVtckgnmQLAAx6dmcVFVSyagWvMQFgOT8HHkwI8oq3e1VNV4hIoJR1TKp7pkwjiOxUynzMIndaZGXJyxzL9iVYhvMkyaenqHp52Wo6QovVuBLZRc9bnmuO6MztRtbLoqeVUPLdlmsqhVtcFkZtbkDgsV5vtpFkpQSkFkly5qqPiqJAH1RlN8H5spPnZf3EyLqE9fczeSlzfZI7hvkpv0ef/g/+0S3Zfa2mrwTIY5l1aW4yuB221BHeCRGH2RwSjfDKd58iQQZQLu6KOWpLEX87xX271FXG7UpJkhpwBvf3GzZbnmL5dT3Q5ZaevBHqZJc7aey6sYxWTTSjOnuEQczzPIADUnuEV3Wb5pIa0ummOvwmcIfYA31xgd4dTMxDFkoUayIyy15gMQDMcjtHDwTvMWrg+ytJTSxLlyU0GrMoZmPazEXP1RHLMpbLc95KajokYbZfeRS1jiUc0ma2irMtZj2Kw0v3GxPK8SDaTGVo6aZUurMsvLdVtc5nVdL6cWitN7ux8qTLWtp0EuzBZqLouvquAPVOawNuNweRv7MTxpqvZyZNc3mDIjntZZ8sX8SLHzieRPTXYhZbnmmu6Wyc7KbQpXSOnloyLmK2a17i3YSOcZmIJuY/Nw+df8AhEq2hxL0amnVFr9HLZgDzYDqjzNhGdL4tI2itwqZidq9uqWhOSYWeba/RJYkDkWJIC+Zv3REpO+eUWs1K4XtWYGP7JUD6Ywe7DZoYhPnVdXeYqNqG/pJranN8UDW3A3HIWi3avZ6lmSzKenlFCLWyAW8CBdT3iNGono+pjNZci5k9I4bO7RU9bL6SnfNb1lOjKexl5ePA8iYyFZVJKRpkxgiKLszGwA8Yo2XLbB8YVFY9EzKDc+tTzDbXtKm+vanfGS3v4tMn1cvD5V7KUut/WnPbKD4Blt8ow9Pr07BcQ1D2uq6GdxTfDTIxEmTMmge/JEtT4XBb2gR14fvkkMwE2nmIDzVlme0dU+y8SXZfYalpJajo0mTbdea6hiW52vfKvcPO8ZDEtl6SeAJlPLuCCGChWBHCzLY+URvH7E8uZre1+DC7SbwZVFUejz5E4A2ImjKVKHiw1ubG4ItfTwvL5UwMoZSCrAEEaggi4I7ojG8XZYV1MQoHTy7tKPaea37GA9oB5REd1O2Sy5UykqmydArMjNp1FuXQ35rxA7Lj3sRypztFvUc5OWuz7E22x2wk4eqGaGdphIVEtewGrakaDQecd2D47MqJKT0pnCzBdQ7qpy3Nja/AjUdxEVThFK+OYm06aCKeXYkdkoE5JfixuT+ueyLxRQAABYDQAchC5U9PIx3Vtvx4PsdVTTrMRpbqGRgQykXBBFiDHbGI2txkUlJOqOaL1AebnRB+0R5RRLb6GzaS2yj6OXKpMbRJTFpUuqCBjyBYKwJ55SxF+eW8bDxqZ0jXzXOa9819c173v231jaXAsRFRTyZ68JiK1uwkajyNx5RvnXZnHwlJ8yMRthsz6SFmym6Oplao/C9jcAnlrqDy84r/D8eejqJ8xpWWeUKMnvelLKc2nAHUkDS/CwOlyxTezGJSXrZ3pIBl1WdTm4As4ZbnlwtfkbR43FypuXL02d6MXhGDz6+c4UgsbtMmOdBc8TYcSeAEW9s7jsmtlNlB6vVeW4HMewqdfYYx+AbJminO8maGluLGW41FjcWcdlz73nFfYDtSaKXNWVLBmzD1pjN1QBfLZQNfWJ1POM8f/za5/O9/t20S+pm6jCZlLPn0VJYtVqmQlgMkodJ0gJ431AHE2ueMTTZTZtKKVlXrO1i8y1rnkB2KOQiE0VNNkrS1tQT006sS+b1ujaWy6jlccuQyxaUdHCxO3Wtey9k+pDEUdt6supx1ZE1ysu8qUzDiLjNbuuXtfle/KLvmzAoLMbAAknsA4xqzjeImoqJ1RqOkmM47QCer7BYeUepgW22cXF1qUjaKkpUlIsuWoVEAVVHAAcI7owmxeM+l0cmffrFbP8AOLo30i/gRGbjFrT6nVLTW0Ipbfuf5zT/ADR+2YumKU38sPSJHzLfbMaYfmMOJ+mz3/yK/wDu/wDkf/pEL2+2R/BzpL6XpekQtfJktY2+EbxshFK7+2HT0/zTfai+PJTrTMs2CJjaRIt+g/mcn+0D7qZEn3fODhtIRr7ko8xofpEfdu8ANbRzJC2D6NLJ4Z14A9xFx5xVmy23c/C1NHU07MEJKqTkdLkkjUEMpNyD3nUiKpc0aReq9PLzV2aJfvxP8xlf2hfu5keaQhGzJB/qWPkZxI+gxE8Zxiqx2olyZMrLLQ6AHMFvxeY9gOA0HiBcmLK2yoVp8GnSF9WVIVATzAKi57zxiX8KUv3KL46u121ogWyeDelYDVoBd0qGmJ8pJMk2HeVzL5xk9gtrxKwiozHr0gIS/MTL9F/zCR3ACMnuLN6Cd/aW+5kxWW12EvTV06kl3yu4yIDoysbyxbnYnL4gxbpTcso9xM2vbX9iUbC4QRhWJVj6tMkTUQnjlVGLm/ext4pGc3E/k9R86PsCJJiuGLS4NOp14S6SYCe1ujYsfNiT5xXmwWPCjwqunAgP0ipL1/pGSy+zVvBTFW+ZP8milY6nfhM8W2uOyqnFg04k00hwhyjNdUN3sPjPcX7LdkZ/brbmgraN5C9KJmjSyZegdeHPS4JW/wAaG6LZKTOp5lTUylmh2yyw4zCy3zMPFiR+rE+/2LoP0OR+7ETVSnr2IjHkqW+nxEU3J430lO9Kx60k3X5tiT9DX/aERyR/vN/ft9yY85IwjHPgyHbwHQTf4I32I75DD/ab+/b7gxOura8opt8sy+6eju2+o3wzEpWISB1JjZiBoM/9Kp7nUk+JPZHlrKtJ20MmdLN0mPIZT3GUn0xa+2OArW0kyQbBiLy2PvZg9U+HI9xMUJsUhTE6ZHFmWeFZTxDBiCPEGEPc78jNLm0l2b2bKxgduMH9Lop0kC75cyfOL1l9pFvOM9COdPT2d9La0yqty+PKtNUSZjWEi80E8pZBzeQK3/WjH7qqZqzEajEJg9UswvraZMJsAexUuPZEb25pnoK+qlyzlSept3yZhDEeAZSv6sW5uuwf0bD5VxZ5vurfrAZR5IF07bxvekm15OLFuqUP9P8AqIdv840fhO/yY9u+D810nzsv7iZHh3+nWj8J/wDkx7t8B/8AC6T52X9xMiJ7SWvvk/CIiu7ec9AtdLmK95fSdDlIOW1zY3NyB3C8TDcfPkNJmqstVqFIzvqS8s3ynXgAQQQNNAecS7d9rhtJ8ysVWJn4Hxog9WQx8vR5h+pGH+CJ5nacleRYnNrt5OyjYSdpD0ml6h+P/ERsntzr7YvGKw3q7GTJzLXUoLTFAExF9YhfVdbalgNLDWwW3DXGYVvgmS06Opp88xNC4bISR8JSujdtvYIip50mi8WsVOa89SX73ahVwucpOrtLVR2t0it9lCfKIPhckrs1VE8HnAjwE2Qv1qY8NdW1uPT0RJeSSh0tcy0vxZ3989uXHsHExPtu8MSlwObTy/VlrKFzzPTy7k95JJ84lfClPnZSv5jq12SaG5j83D51/wCEZTeZIL4ZVBeIQN5K6sfoUxVWx28k0FP6OJCzOszZjNy8baWyHs7Ym2yO8MYlPNI9Mqo8t8x6XPcWsRbINCD2xWopVzF4yRUKN9daOrcXUKaWfL98s7MR8VkUA+1G9kWXFE1mH1mBVRnSgXkHTOQSjSydFe3quOR014XBIjMVe+cmXaXShZhHFpmZQfAKC3hcQuHT3IxZpieW+jRi98J6XE5cpNWEuWlvjs7ED2OvthtTMEjaETZmidNIfMeATJLUt4KQf2YyW7rZKon1X4RrQws2dQ4szzOTZfeovEcOC20ESPejsU1aizpAHTyxbLw6RONrngwNyL6amL8yTUmfp1Uu0vO9Eo2ow6ZUUs2TKmdG7gZZlyLWZTxXXgCIo/bXC6zD2RJlZMczFYgrNmC1iBzPfGYwHeZU0Simq5BfoxYZiZcwAcAcwObuOh7zGB2+2s/CcyUUklCilQubOWLEHgB3d8Mc1L14GbJFztdzYenPVXwH1RSO+nA0kVMuemnpAcuvLOmS7frZx5gnnF3U46q+A+qKl3/HWj8J/wDkxnifxm/EJPET7YXAkpKOXLTUsA7vbVnYAk+AFgO4CJBHlwr8RK+bT7Ij1Rm3tm0pJJIRUG/LG7tJo1Oi+6zPE3CD2Zj5iLbnzlRWdjZVBZieQAuT7I1e2hxVqqpm1DXvMckA8l4KPJQB5RtgndbOfi71Gvcx8XJuRx8NKeic9aWS8vvRj1gPBjf9fuim49uC4pMpp8ufKNnlm47COYPcRcHxjpueadHDhyclbNpKk9Rvkn6o14anYS0e2j5gD8ZbXH+JfbF5YHj0qtpenlHQqQy80e2qnvH0ix5xCtksAWswtpZOVxNYy37Gyrx7jwP/AGjwOOwvJUyu/X+h7MUtbROdm8K9Gp0lF2cgXJZidbahQfVUcgIpfBcS9HqVnFVYK2qsAdL6kX4MOIIi35WLOyJJYGVUsQrKRfgLu6EjK65VJB1AJAI5RSBYZtdRfXXiLxz8bSXJyeP8FpLI3q4mL00pTqG6U9w4L7et7IsQGNesSxFp81prkZmPkBwAHcBYRe+LYrKpZDT5zZUQa9pPIAc2J0Ajo4PK8uS3+P6la6IiW+DaAU9GZCn3SouvhK9+fMHL+seyKGjK7UY9Mral6iZpfRV5Kg9VR9Z7SSYxUe9jjlnR4+fJ6lb8Fo7jsbyzJtGx0mDpJfywAHHiVsf1DFyRqxgeJtTVEqoXjLcNbtHvh5qSPONoqWoWYizEN1dQyntUi4PsMc+edVs7OEvc8vsdscWQHiAfKOUIwOsRxZAeIB8o5QgBHVPpkcWdFYdjKD9cdsIA4SpSqLKAB2AWH0RyIj7CAPiqBwFo+FBxsLxyhAHwiOPRjsHsjnCAPgFuEfYQgDiyA8QD5QyC97C/baOUIARx6McbC/baOUIAQhCAOLIDxAPlHKEIA4sgPEAx9Kg8QI+wgD4BHxkB4gHyjlCAEdE6jlubuiMe1lB+sR3wgDiiACwAAHIaR9Ivxj7CAOHRL8EeyPqywOAHsjlCA0fCI6JdFLU5lloD2hQD7bR6IQAhCEAdU+nRxZ1Vh2MAfrj5IpUT1EVfkqBp5R3QgBHFkB4gGOUIAQhCAI1vIYjDKqxt7nbTsLAH6DaNb4Qjr4f5Wedxnzr8CEIRucZYm5Ca3psxLnKZJJW+hIZbEjgSLn2mLulSlUWUADsAt9UIRx5/nPU4T6Zzjr6Ffgj2CEIxOk+9CvwR7BFOb95rdPTJmOXo2bLfTNmte3C9tLx9hGuBfGc/E/TZV8IQjtPKEbHbs2Jwylub9QjyDsB9AtCEYcR8qOzg/nZJ4QhHIeiIQhACEIQAhCEAIQhACEIQAhCEAIQhACEIQAhCEAIQhACEIQAhCEAIQhACEIQAhCEAIQhACEIQAhCEAIQhACEIQB//2Q=="/>
          <p:cNvSpPr>
            <a:spLocks noChangeAspect="1" noChangeArrowheads="1"/>
          </p:cNvSpPr>
          <p:nvPr/>
        </p:nvSpPr>
        <p:spPr bwMode="auto">
          <a:xfrm>
            <a:off x="1251347"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738" y="1664032"/>
            <a:ext cx="1289774" cy="33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344293" y="1996496"/>
            <a:ext cx="1168974" cy="1015663"/>
          </a:xfrm>
          <a:prstGeom prst="rect">
            <a:avLst/>
          </a:prstGeom>
          <a:noFill/>
        </p:spPr>
        <p:txBody>
          <a:bodyPr wrap="none" rtlCol="0">
            <a:spAutoFit/>
          </a:bodyPr>
          <a:lstStyle/>
          <a:p>
            <a:r>
              <a:rPr lang="en-US" sz="1200" dirty="0"/>
              <a:t>Anthony </a:t>
            </a:r>
            <a:r>
              <a:rPr lang="en-US" sz="1200" dirty="0" err="1"/>
              <a:t>Devico</a:t>
            </a:r>
            <a:endParaRPr lang="en-US" sz="1200" dirty="0"/>
          </a:p>
          <a:p>
            <a:r>
              <a:rPr lang="en-US" sz="1200" dirty="0"/>
              <a:t>George Lewis</a:t>
            </a:r>
          </a:p>
          <a:p>
            <a:r>
              <a:rPr lang="en-US" sz="1200" dirty="0"/>
              <a:t>Robert Redfield</a:t>
            </a:r>
          </a:p>
          <a:p>
            <a:r>
              <a:rPr lang="en-US" sz="1200" dirty="0"/>
              <a:t>Bruce Gilliam</a:t>
            </a:r>
          </a:p>
          <a:p>
            <a:r>
              <a:rPr lang="en-US" sz="1200" dirty="0"/>
              <a:t>Robert Gallo</a:t>
            </a:r>
          </a:p>
        </p:txBody>
      </p:sp>
      <p:sp>
        <p:nvSpPr>
          <p:cNvPr id="7" name="TextBox 6"/>
          <p:cNvSpPr txBox="1"/>
          <p:nvPr/>
        </p:nvSpPr>
        <p:spPr>
          <a:xfrm>
            <a:off x="499848" y="5038219"/>
            <a:ext cx="1013419" cy="369332"/>
          </a:xfrm>
          <a:prstGeom prst="rect">
            <a:avLst/>
          </a:prstGeom>
          <a:noFill/>
        </p:spPr>
        <p:txBody>
          <a:bodyPr wrap="none" rtlCol="0">
            <a:spAutoFit/>
          </a:bodyPr>
          <a:lstStyle/>
          <a:p>
            <a:r>
              <a:rPr lang="en-US" b="1" dirty="0"/>
              <a:t>Funding:</a:t>
            </a:r>
          </a:p>
        </p:txBody>
      </p:sp>
      <p:pic>
        <p:nvPicPr>
          <p:cNvPr id="4096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017437"/>
            <a:ext cx="1910108" cy="54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0308" y="5017437"/>
            <a:ext cx="1688813" cy="58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70"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t="31662" b="26399"/>
          <a:stretch/>
        </p:blipFill>
        <p:spPr bwMode="auto">
          <a:xfrm>
            <a:off x="5199121" y="5017437"/>
            <a:ext cx="2941783" cy="61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9050" y="3094434"/>
            <a:ext cx="1243013" cy="471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348063" y="3610763"/>
            <a:ext cx="1053430" cy="646331"/>
          </a:xfrm>
          <a:prstGeom prst="rect">
            <a:avLst/>
          </a:prstGeom>
          <a:noFill/>
        </p:spPr>
        <p:txBody>
          <a:bodyPr wrap="none" rtlCol="0">
            <a:spAutoFit/>
          </a:bodyPr>
          <a:lstStyle/>
          <a:p>
            <a:r>
              <a:rPr lang="en-US" sz="1200" dirty="0"/>
              <a:t>Darrick Carter</a:t>
            </a:r>
          </a:p>
          <a:p>
            <a:r>
              <a:rPr lang="en-US" sz="1200" dirty="0"/>
              <a:t>Erik Iverson</a:t>
            </a:r>
          </a:p>
          <a:p>
            <a:r>
              <a:rPr lang="en-US" sz="1200" dirty="0"/>
              <a:t>Steve Reed</a:t>
            </a:r>
          </a:p>
        </p:txBody>
      </p:sp>
      <p:pic>
        <p:nvPicPr>
          <p:cNvPr id="9" name="Picture 8"/>
          <p:cNvPicPr>
            <a:picLocks noChangeAspect="1"/>
          </p:cNvPicPr>
          <p:nvPr/>
        </p:nvPicPr>
        <p:blipFill>
          <a:blip r:embed="rId8"/>
          <a:stretch>
            <a:fillRect/>
          </a:stretch>
        </p:blipFill>
        <p:spPr>
          <a:xfrm>
            <a:off x="5254083" y="1607323"/>
            <a:ext cx="1539800" cy="685371"/>
          </a:xfrm>
          <a:prstGeom prst="rect">
            <a:avLst/>
          </a:prstGeom>
        </p:spPr>
      </p:pic>
      <p:pic>
        <p:nvPicPr>
          <p:cNvPr id="11" name="Picture 10"/>
          <p:cNvPicPr>
            <a:picLocks noChangeAspect="1"/>
          </p:cNvPicPr>
          <p:nvPr/>
        </p:nvPicPr>
        <p:blipFill>
          <a:blip r:embed="rId9"/>
          <a:stretch>
            <a:fillRect/>
          </a:stretch>
        </p:blipFill>
        <p:spPr>
          <a:xfrm>
            <a:off x="3770879" y="1607323"/>
            <a:ext cx="1323122" cy="527674"/>
          </a:xfrm>
          <a:prstGeom prst="rect">
            <a:avLst/>
          </a:prstGeom>
        </p:spPr>
      </p:pic>
      <p:pic>
        <p:nvPicPr>
          <p:cNvPr id="14" name="Picture 13"/>
          <p:cNvPicPr>
            <a:picLocks noChangeAspect="1"/>
          </p:cNvPicPr>
          <p:nvPr/>
        </p:nvPicPr>
        <p:blipFill>
          <a:blip r:embed="rId10"/>
          <a:stretch>
            <a:fillRect/>
          </a:stretch>
        </p:blipFill>
        <p:spPr>
          <a:xfrm>
            <a:off x="5252286" y="2406289"/>
            <a:ext cx="1353428" cy="611041"/>
          </a:xfrm>
          <a:prstGeom prst="rect">
            <a:avLst/>
          </a:prstGeom>
        </p:spPr>
      </p:pic>
      <p:sp>
        <p:nvSpPr>
          <p:cNvPr id="15" name="TextBox 14"/>
          <p:cNvSpPr txBox="1"/>
          <p:nvPr/>
        </p:nvSpPr>
        <p:spPr>
          <a:xfrm>
            <a:off x="5334531" y="3016322"/>
            <a:ext cx="1378904" cy="1015663"/>
          </a:xfrm>
          <a:prstGeom prst="rect">
            <a:avLst/>
          </a:prstGeom>
          <a:noFill/>
        </p:spPr>
        <p:txBody>
          <a:bodyPr wrap="none" rtlCol="0">
            <a:spAutoFit/>
          </a:bodyPr>
          <a:lstStyle/>
          <a:p>
            <a:r>
              <a:rPr lang="en-US" sz="1200" dirty="0"/>
              <a:t>Ron Salerno</a:t>
            </a:r>
          </a:p>
          <a:p>
            <a:r>
              <a:rPr lang="en-US" sz="1200" dirty="0" err="1"/>
              <a:t>Kerin</a:t>
            </a:r>
            <a:r>
              <a:rPr lang="en-US" sz="1200" dirty="0"/>
              <a:t> </a:t>
            </a:r>
            <a:r>
              <a:rPr lang="en-US" sz="1200" dirty="0" err="1"/>
              <a:t>Ablashi</a:t>
            </a:r>
            <a:endParaRPr lang="en-US" sz="1200" dirty="0"/>
          </a:p>
          <a:p>
            <a:r>
              <a:rPr lang="en-US" sz="1200" dirty="0"/>
              <a:t>Peter </a:t>
            </a:r>
            <a:r>
              <a:rPr lang="en-US" sz="1200" dirty="0" err="1"/>
              <a:t>Patriarca</a:t>
            </a:r>
            <a:endParaRPr lang="en-US" sz="1200" dirty="0"/>
          </a:p>
          <a:p>
            <a:r>
              <a:rPr lang="en-US" sz="1200" dirty="0"/>
              <a:t>Kelly Reich</a:t>
            </a:r>
          </a:p>
          <a:p>
            <a:r>
              <a:rPr lang="en-US" sz="1200" dirty="0"/>
              <a:t>Melanie </a:t>
            </a:r>
            <a:r>
              <a:rPr lang="en-US" sz="1200" dirty="0" err="1"/>
              <a:t>Hartsough</a:t>
            </a:r>
            <a:endParaRPr lang="en-US" sz="1200" dirty="0"/>
          </a:p>
        </p:txBody>
      </p:sp>
      <p:sp>
        <p:nvSpPr>
          <p:cNvPr id="16" name="TextBox 15"/>
          <p:cNvSpPr txBox="1"/>
          <p:nvPr/>
        </p:nvSpPr>
        <p:spPr>
          <a:xfrm>
            <a:off x="3871468" y="2134996"/>
            <a:ext cx="1172116" cy="1754326"/>
          </a:xfrm>
          <a:prstGeom prst="rect">
            <a:avLst/>
          </a:prstGeom>
          <a:noFill/>
        </p:spPr>
        <p:txBody>
          <a:bodyPr wrap="none" rtlCol="0">
            <a:spAutoFit/>
          </a:bodyPr>
          <a:lstStyle/>
          <a:p>
            <a:r>
              <a:rPr lang="en-US" sz="1200" dirty="0"/>
              <a:t>Michael Jenkins</a:t>
            </a:r>
          </a:p>
          <a:p>
            <a:r>
              <a:rPr lang="en-US" sz="1200" dirty="0"/>
              <a:t>Rob </a:t>
            </a:r>
            <a:r>
              <a:rPr lang="en-US" sz="1200" dirty="0" err="1"/>
              <a:t>Gustines</a:t>
            </a:r>
            <a:endParaRPr lang="en-US" sz="1200" dirty="0"/>
          </a:p>
          <a:p>
            <a:r>
              <a:rPr lang="en-US" sz="1200" dirty="0"/>
              <a:t>Ian Collins</a:t>
            </a:r>
          </a:p>
          <a:p>
            <a:r>
              <a:rPr lang="en-US" sz="1200" dirty="0"/>
              <a:t>Amy Austin</a:t>
            </a:r>
          </a:p>
          <a:p>
            <a:r>
              <a:rPr lang="en-US" sz="1200" dirty="0"/>
              <a:t>Greg </a:t>
            </a:r>
            <a:r>
              <a:rPr lang="en-US" sz="1200" dirty="0" err="1"/>
              <a:t>Bleck</a:t>
            </a:r>
            <a:endParaRPr lang="en-US" sz="1200" dirty="0"/>
          </a:p>
          <a:p>
            <a:r>
              <a:rPr lang="en-US" sz="1200" dirty="0" err="1"/>
              <a:t>Jie</a:t>
            </a:r>
            <a:r>
              <a:rPr lang="en-US" sz="1200" dirty="0"/>
              <a:t> Di</a:t>
            </a:r>
          </a:p>
          <a:p>
            <a:r>
              <a:rPr lang="en-US" sz="1200" dirty="0" err="1"/>
              <a:t>Lani</a:t>
            </a:r>
            <a:r>
              <a:rPr lang="en-US" sz="1200" dirty="0"/>
              <a:t> </a:t>
            </a:r>
            <a:r>
              <a:rPr lang="en-US" sz="1200" dirty="0" err="1"/>
              <a:t>Kroopnick</a:t>
            </a:r>
            <a:endParaRPr lang="en-US" sz="1200" dirty="0"/>
          </a:p>
          <a:p>
            <a:r>
              <a:rPr lang="en-US" sz="1200" dirty="0"/>
              <a:t>Brian Woodrow</a:t>
            </a:r>
          </a:p>
          <a:p>
            <a:r>
              <a:rPr lang="en-US" sz="1200" dirty="0"/>
              <a:t>Pamela Keith</a:t>
            </a:r>
          </a:p>
        </p:txBody>
      </p:sp>
      <p:pic>
        <p:nvPicPr>
          <p:cNvPr id="12" name="Picture 2" descr="Advanced Bioscience Laboratori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3965" y="1664032"/>
            <a:ext cx="1656635" cy="44702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092831" y="2203977"/>
            <a:ext cx="1445921" cy="830997"/>
          </a:xfrm>
          <a:prstGeom prst="rect">
            <a:avLst/>
          </a:prstGeom>
          <a:noFill/>
        </p:spPr>
        <p:txBody>
          <a:bodyPr wrap="square" rtlCol="0">
            <a:spAutoFit/>
          </a:bodyPr>
          <a:lstStyle/>
          <a:p>
            <a:r>
              <a:rPr lang="en-US" sz="1200" dirty="0" err="1" smtClean="0"/>
              <a:t>Ranajit</a:t>
            </a:r>
            <a:r>
              <a:rPr lang="en-US" sz="1200" dirty="0" smtClean="0"/>
              <a:t> Pal</a:t>
            </a:r>
          </a:p>
          <a:p>
            <a:r>
              <a:rPr lang="en-US" sz="1200" dirty="0" smtClean="0"/>
              <a:t>Anthony </a:t>
            </a:r>
            <a:r>
              <a:rPr lang="en-US" sz="1200" dirty="0" err="1" smtClean="0"/>
              <a:t>Cristillo</a:t>
            </a:r>
            <a:endParaRPr lang="en-US" sz="1200" dirty="0" smtClean="0"/>
          </a:p>
          <a:p>
            <a:r>
              <a:rPr lang="en-US" sz="1200" dirty="0" smtClean="0"/>
              <a:t>Jessica Livesay</a:t>
            </a:r>
          </a:p>
          <a:p>
            <a:r>
              <a:rPr lang="en-US" sz="1200" dirty="0" smtClean="0"/>
              <a:t>Lindsey </a:t>
            </a:r>
            <a:r>
              <a:rPr lang="en-US" sz="1200" dirty="0"/>
              <a:t>Galmin </a:t>
            </a:r>
            <a:endParaRPr lang="en-US" sz="1200" dirty="0" smtClean="0"/>
          </a:p>
        </p:txBody>
      </p:sp>
      <p:pic>
        <p:nvPicPr>
          <p:cNvPr id="10" name="Picture 9"/>
          <p:cNvPicPr>
            <a:picLocks noChangeAspect="1"/>
          </p:cNvPicPr>
          <p:nvPr/>
        </p:nvPicPr>
        <p:blipFill rotWithShape="1">
          <a:blip r:embed="rId12"/>
          <a:srcRect l="882" t="27272" b="35863"/>
          <a:stretch/>
        </p:blipFill>
        <p:spPr>
          <a:xfrm>
            <a:off x="6949313" y="3127890"/>
            <a:ext cx="1665938" cy="304800"/>
          </a:xfrm>
          <a:prstGeom prst="rect">
            <a:avLst/>
          </a:prstGeom>
        </p:spPr>
      </p:pic>
      <p:sp>
        <p:nvSpPr>
          <p:cNvPr id="23" name="TextBox 22"/>
          <p:cNvSpPr txBox="1"/>
          <p:nvPr/>
        </p:nvSpPr>
        <p:spPr>
          <a:xfrm>
            <a:off x="7085407" y="3524153"/>
            <a:ext cx="1445921" cy="461665"/>
          </a:xfrm>
          <a:prstGeom prst="rect">
            <a:avLst/>
          </a:prstGeom>
          <a:noFill/>
        </p:spPr>
        <p:txBody>
          <a:bodyPr wrap="square" rtlCol="0">
            <a:spAutoFit/>
          </a:bodyPr>
          <a:lstStyle/>
          <a:p>
            <a:r>
              <a:rPr lang="en-US" sz="1200" dirty="0" smtClean="0"/>
              <a:t>Deborah Weiss</a:t>
            </a:r>
          </a:p>
          <a:p>
            <a:r>
              <a:rPr lang="en-US" sz="1200" dirty="0" smtClean="0"/>
              <a:t>Jim </a:t>
            </a:r>
            <a:r>
              <a:rPr lang="en-US" sz="1200" dirty="0" err="1" smtClean="0"/>
              <a:t>Treece</a:t>
            </a:r>
            <a:endParaRPr lang="en-US" sz="1200" dirty="0"/>
          </a:p>
        </p:txBody>
      </p:sp>
    </p:spTree>
    <p:extLst>
      <p:ext uri="{BB962C8B-B14F-4D97-AF65-F5344CB8AC3E}">
        <p14:creationId xmlns:p14="http://schemas.microsoft.com/office/powerpoint/2010/main" val="4174313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bwMode="auto">
          <a:xfrm>
            <a:off x="533400" y="762000"/>
            <a:ext cx="7493000" cy="758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b="1" dirty="0" smtClean="0">
                <a:ea typeface="ＭＳ Ｐゴシック" pitchFamily="34" charset="-128"/>
              </a:rPr>
              <a:t>How the FLSC works?</a:t>
            </a:r>
          </a:p>
        </p:txBody>
      </p:sp>
      <p:sp>
        <p:nvSpPr>
          <p:cNvPr id="9219" name="Content Placeholder 2"/>
          <p:cNvSpPr>
            <a:spLocks noGrp="1"/>
          </p:cNvSpPr>
          <p:nvPr>
            <p:ph idx="4294967295"/>
          </p:nvPr>
        </p:nvSpPr>
        <p:spPr bwMode="auto">
          <a:xfrm>
            <a:off x="304800" y="1905000"/>
            <a:ext cx="8610600" cy="300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ea typeface="ＭＳ Ｐゴシック" pitchFamily="34" charset="-128"/>
              </a:rPr>
              <a:t>Chronic viruses hide their </a:t>
            </a:r>
            <a:r>
              <a:rPr lang="en-US" altLang="en-US" sz="2800" dirty="0">
                <a:ea typeface="ＭＳ Ｐゴシック" pitchFamily="34" charset="-128"/>
              </a:rPr>
              <a:t>vulnerable </a:t>
            </a:r>
            <a:r>
              <a:rPr lang="en-US" altLang="en-US" sz="2800" dirty="0" smtClean="0">
                <a:ea typeface="ＭＳ Ｐゴシック" pitchFamily="34" charset="-128"/>
              </a:rPr>
              <a:t>parts</a:t>
            </a:r>
          </a:p>
          <a:p>
            <a:r>
              <a:rPr lang="en-US" altLang="en-US" sz="2800" dirty="0" smtClean="0">
                <a:ea typeface="ＭＳ Ｐゴシック" pitchFamily="34" charset="-128"/>
              </a:rPr>
              <a:t>Altering envelope structure (envelope-receptor)</a:t>
            </a:r>
          </a:p>
          <a:p>
            <a:pPr lvl="1"/>
            <a:r>
              <a:rPr lang="en-US" altLang="en-US" sz="2400" dirty="0" smtClean="0">
                <a:ea typeface="ＭＳ Ｐゴシック" pitchFamily="34" charset="-128"/>
              </a:rPr>
              <a:t>changes how the antigen is presented to the immune system</a:t>
            </a:r>
          </a:p>
          <a:p>
            <a:pPr lvl="1"/>
            <a:r>
              <a:rPr lang="en-US" altLang="en-US" sz="2400" dirty="0" smtClean="0">
                <a:ea typeface="ＭＳ Ｐゴシック" pitchFamily="34" charset="-128"/>
              </a:rPr>
              <a:t>enhances the immunogenicity of the conserved </a:t>
            </a:r>
            <a:r>
              <a:rPr lang="en-US" altLang="en-US" sz="2400" dirty="0">
                <a:ea typeface="ＭＳ Ｐゴシック" pitchFamily="34" charset="-128"/>
              </a:rPr>
              <a:t>“</a:t>
            </a:r>
            <a:r>
              <a:rPr lang="en-US" altLang="en-US" sz="2400" dirty="0" smtClean="0">
                <a:ea typeface="ＭＳ Ｐゴシック" pitchFamily="34" charset="-128"/>
              </a:rPr>
              <a:t>vulnerable parts”</a:t>
            </a:r>
          </a:p>
          <a:p>
            <a:pPr lvl="1"/>
            <a:r>
              <a:rPr lang="en-US" altLang="en-US" sz="2400" dirty="0" smtClean="0">
                <a:ea typeface="ＭＳ Ｐゴシック" pitchFamily="34" charset="-128"/>
              </a:rPr>
              <a:t>expands epitope diversity in Ab responses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0285" y="609600"/>
            <a:ext cx="8355213" cy="835459"/>
          </a:xfrm>
        </p:spPr>
        <p:txBody>
          <a:bodyPr>
            <a:noAutofit/>
          </a:bodyPr>
          <a:lstStyle/>
          <a:p>
            <a:pPr>
              <a:spcBef>
                <a:spcPts val="0"/>
              </a:spcBef>
            </a:pPr>
            <a:r>
              <a:rPr lang="en-US" sz="3200" dirty="0">
                <a:latin typeface="Arial" panose="020B0604020202020204" pitchFamily="34" charset="0"/>
                <a:ea typeface="+mn-ea"/>
                <a:cs typeface="+mn-cs"/>
              </a:rPr>
              <a:t>Are transition state/CD4i epitopes ever </a:t>
            </a:r>
            <a:r>
              <a:rPr lang="en-US" sz="3200" dirty="0" err="1">
                <a:latin typeface="Arial" panose="020B0604020202020204" pitchFamily="34" charset="0"/>
                <a:ea typeface="+mn-ea"/>
                <a:cs typeface="+mn-cs"/>
              </a:rPr>
              <a:t>immunoreactive</a:t>
            </a:r>
            <a:r>
              <a:rPr lang="en-US" sz="3200" dirty="0">
                <a:latin typeface="Arial" panose="020B0604020202020204" pitchFamily="34" charset="0"/>
                <a:ea typeface="+mn-ea"/>
                <a:cs typeface="+mn-cs"/>
              </a:rPr>
              <a:t> during infection?</a:t>
            </a:r>
            <a:endParaRPr lang="en-US" sz="3200" dirty="0"/>
          </a:p>
        </p:txBody>
      </p:sp>
      <p:sp>
        <p:nvSpPr>
          <p:cNvPr id="6" name="Content Placeholder 5"/>
          <p:cNvSpPr>
            <a:spLocks noGrp="1"/>
          </p:cNvSpPr>
          <p:nvPr>
            <p:ph idx="1"/>
          </p:nvPr>
        </p:nvSpPr>
        <p:spPr>
          <a:xfrm>
            <a:off x="228600" y="1905000"/>
            <a:ext cx="8526898" cy="3962400"/>
          </a:xfrm>
        </p:spPr>
        <p:txBody>
          <a:bodyPr>
            <a:noAutofit/>
          </a:bodyPr>
          <a:lstStyle/>
          <a:p>
            <a:pPr lvl="1">
              <a:lnSpc>
                <a:spcPct val="100000"/>
              </a:lnSpc>
            </a:pPr>
            <a:r>
              <a:rPr lang="en-US" sz="1800" dirty="0">
                <a:solidFill>
                  <a:srgbClr val="C00000"/>
                </a:solidFill>
                <a:cs typeface="Arial" panose="020B0604020202020204" pitchFamily="34" charset="0"/>
              </a:rPr>
              <a:t>Structural analyses and molecular models of soluble antigens were interpreted to indicate “No”… </a:t>
            </a:r>
            <a:endParaRPr lang="en-US" sz="1800" dirty="0" smtClean="0">
              <a:solidFill>
                <a:srgbClr val="C00000"/>
              </a:solidFill>
              <a:cs typeface="Arial" panose="020B0604020202020204" pitchFamily="34" charset="0"/>
            </a:endParaRPr>
          </a:p>
          <a:p>
            <a:pPr marL="457200" lvl="1" indent="0">
              <a:lnSpc>
                <a:spcPct val="100000"/>
              </a:lnSpc>
              <a:buNone/>
            </a:pPr>
            <a:endParaRPr lang="en-US" sz="1800" dirty="0">
              <a:solidFill>
                <a:srgbClr val="C00000"/>
              </a:solidFill>
              <a:cs typeface="Arial" panose="020B0604020202020204" pitchFamily="34" charset="0"/>
            </a:endParaRPr>
          </a:p>
          <a:p>
            <a:pPr lvl="1">
              <a:lnSpc>
                <a:spcPct val="100000"/>
              </a:lnSpc>
            </a:pPr>
            <a:r>
              <a:rPr lang="en-US" sz="1800" dirty="0">
                <a:cs typeface="Arial" panose="020B0604020202020204" pitchFamily="34" charset="0"/>
              </a:rPr>
              <a:t>But-</a:t>
            </a:r>
          </a:p>
          <a:p>
            <a:pPr lvl="2">
              <a:lnSpc>
                <a:spcPct val="100000"/>
              </a:lnSpc>
            </a:pPr>
            <a:r>
              <a:rPr lang="en-US" sz="1800" dirty="0" smtClean="0">
                <a:cs typeface="Arial" panose="020B0604020202020204" pitchFamily="34" charset="0"/>
              </a:rPr>
              <a:t>Antibodies to transition state epitopes mediate potent ADCC activity against cell-bound </a:t>
            </a:r>
            <a:r>
              <a:rPr lang="en-US" sz="1800" dirty="0" err="1" smtClean="0">
                <a:cs typeface="Arial" panose="020B0604020202020204" pitchFamily="34" charset="0"/>
              </a:rPr>
              <a:t>virions</a:t>
            </a:r>
            <a:r>
              <a:rPr lang="en-US" sz="1800" dirty="0" smtClean="0">
                <a:cs typeface="Arial" panose="020B0604020202020204" pitchFamily="34" charset="0"/>
              </a:rPr>
              <a:t> and against chronically infected cells</a:t>
            </a:r>
          </a:p>
          <a:p>
            <a:pPr marL="914400" lvl="2" indent="0">
              <a:buNone/>
            </a:pPr>
            <a:r>
              <a:rPr lang="en-US" sz="1200" i="1" dirty="0" smtClean="0">
                <a:cs typeface="Arial" panose="020B0604020202020204" pitchFamily="34" charset="0"/>
              </a:rPr>
              <a:t>Guan</a:t>
            </a:r>
            <a:r>
              <a:rPr lang="en-US" sz="1200" i="1" dirty="0">
                <a:cs typeface="Arial" panose="020B0604020202020204" pitchFamily="34" charset="0"/>
              </a:rPr>
              <a:t>, Lewis et al., PNAS </a:t>
            </a:r>
            <a:r>
              <a:rPr lang="en-US" sz="1200" i="1" dirty="0" smtClean="0">
                <a:cs typeface="Arial" panose="020B0604020202020204" pitchFamily="34" charset="0"/>
              </a:rPr>
              <a:t>2013, </a:t>
            </a:r>
            <a:r>
              <a:rPr lang="en-US" sz="1200" i="1" dirty="0" smtClean="0">
                <a:solidFill>
                  <a:prstClr val="black"/>
                </a:solidFill>
                <a:cs typeface="Arial" panose="020B0604020202020204" pitchFamily="34" charset="0"/>
              </a:rPr>
              <a:t>Ferrari </a:t>
            </a:r>
            <a:r>
              <a:rPr lang="en-US" sz="1200" i="1" dirty="0">
                <a:solidFill>
                  <a:prstClr val="black"/>
                </a:solidFill>
                <a:cs typeface="Arial" panose="020B0604020202020204" pitchFamily="34" charset="0"/>
              </a:rPr>
              <a:t>et al., J. </a:t>
            </a:r>
            <a:r>
              <a:rPr lang="en-US" sz="1200" i="1" dirty="0" err="1">
                <a:solidFill>
                  <a:prstClr val="black"/>
                </a:solidFill>
                <a:cs typeface="Arial" panose="020B0604020202020204" pitchFamily="34" charset="0"/>
              </a:rPr>
              <a:t>Virol</a:t>
            </a:r>
            <a:r>
              <a:rPr lang="en-US" sz="1200" i="1" dirty="0">
                <a:solidFill>
                  <a:prstClr val="black"/>
                </a:solidFill>
                <a:cs typeface="Arial" panose="020B0604020202020204" pitchFamily="34" charset="0"/>
              </a:rPr>
              <a:t>. 2012; </a:t>
            </a:r>
            <a:r>
              <a:rPr lang="en-US" sz="1200" i="1" dirty="0" err="1">
                <a:solidFill>
                  <a:prstClr val="black"/>
                </a:solidFill>
                <a:cs typeface="Arial" panose="020B0604020202020204" pitchFamily="34" charset="0"/>
              </a:rPr>
              <a:t>Bonsignori</a:t>
            </a:r>
            <a:r>
              <a:rPr lang="en-US" sz="1200" i="1" dirty="0">
                <a:solidFill>
                  <a:prstClr val="black"/>
                </a:solidFill>
                <a:cs typeface="Arial" panose="020B0604020202020204" pitchFamily="34" charset="0"/>
              </a:rPr>
              <a:t> et al., J. </a:t>
            </a:r>
            <a:r>
              <a:rPr lang="en-US" sz="1200" i="1" dirty="0" err="1">
                <a:solidFill>
                  <a:prstClr val="black"/>
                </a:solidFill>
                <a:cs typeface="Arial" panose="020B0604020202020204" pitchFamily="34" charset="0"/>
              </a:rPr>
              <a:t>Virol</a:t>
            </a:r>
            <a:r>
              <a:rPr lang="en-US" sz="1200" i="1" dirty="0">
                <a:solidFill>
                  <a:prstClr val="black"/>
                </a:solidFill>
                <a:cs typeface="Arial" panose="020B0604020202020204" pitchFamily="34" charset="0"/>
              </a:rPr>
              <a:t>. 2012; </a:t>
            </a:r>
            <a:r>
              <a:rPr lang="en-US" sz="1200" i="1" dirty="0" err="1">
                <a:solidFill>
                  <a:prstClr val="black"/>
                </a:solidFill>
                <a:cs typeface="Arial" panose="020B0604020202020204" pitchFamily="34" charset="0"/>
              </a:rPr>
              <a:t>Veillette</a:t>
            </a:r>
            <a:r>
              <a:rPr lang="en-US" sz="1200" i="1" dirty="0">
                <a:solidFill>
                  <a:prstClr val="black"/>
                </a:solidFill>
                <a:cs typeface="Arial" panose="020B0604020202020204" pitchFamily="34" charset="0"/>
              </a:rPr>
              <a:t> et al. J. </a:t>
            </a:r>
            <a:r>
              <a:rPr lang="en-US" sz="1200" i="1" dirty="0" err="1">
                <a:solidFill>
                  <a:prstClr val="black"/>
                </a:solidFill>
                <a:cs typeface="Arial" panose="020B0604020202020204" pitchFamily="34" charset="0"/>
              </a:rPr>
              <a:t>Virol</a:t>
            </a:r>
            <a:r>
              <a:rPr lang="en-US" sz="1200" i="1" dirty="0">
                <a:solidFill>
                  <a:prstClr val="black"/>
                </a:solidFill>
                <a:cs typeface="Arial" panose="020B0604020202020204" pitchFamily="34" charset="0"/>
              </a:rPr>
              <a:t>. 2014</a:t>
            </a:r>
          </a:p>
          <a:p>
            <a:pPr marL="914400" lvl="2" indent="0">
              <a:lnSpc>
                <a:spcPct val="100000"/>
              </a:lnSpc>
              <a:buNone/>
            </a:pPr>
            <a:endParaRPr lang="en-US" sz="1400" i="1" dirty="0" smtClean="0">
              <a:solidFill>
                <a:prstClr val="black"/>
              </a:solidFill>
              <a:cs typeface="Arial" panose="020B0604020202020204" pitchFamily="34" charset="0"/>
            </a:endParaRPr>
          </a:p>
          <a:p>
            <a:pPr lvl="2"/>
            <a:r>
              <a:rPr lang="en-US" sz="1800" dirty="0" smtClean="0">
                <a:cs typeface="Arial" panose="020B0604020202020204" pitchFamily="34" charset="0"/>
              </a:rPr>
              <a:t>A number of nonhuman primate studies link protection from infection with antibody specificities </a:t>
            </a:r>
            <a:r>
              <a:rPr lang="en-US" sz="1800" dirty="0">
                <a:cs typeface="Arial" panose="020B0604020202020204" pitchFamily="34" charset="0"/>
              </a:rPr>
              <a:t>(including CD4i) and functions that </a:t>
            </a:r>
            <a:r>
              <a:rPr lang="en-US" sz="1800" dirty="0" smtClean="0">
                <a:cs typeface="Arial" panose="020B0604020202020204" pitchFamily="34" charset="0"/>
              </a:rPr>
              <a:t>lie outside the sphere of direct </a:t>
            </a:r>
            <a:r>
              <a:rPr lang="en-US" sz="1800" dirty="0" err="1" smtClean="0">
                <a:cs typeface="Arial" panose="020B0604020202020204" pitchFamily="34" charset="0"/>
              </a:rPr>
              <a:t>virion</a:t>
            </a:r>
            <a:r>
              <a:rPr lang="en-US" sz="1800" dirty="0" smtClean="0">
                <a:cs typeface="Arial" panose="020B0604020202020204" pitchFamily="34" charset="0"/>
              </a:rPr>
              <a:t> neutralization.</a:t>
            </a:r>
          </a:p>
          <a:p>
            <a:pPr marL="812810" lvl="2" indent="0">
              <a:buNone/>
            </a:pPr>
            <a:r>
              <a:rPr lang="en-US" sz="1100" i="1" dirty="0" err="1">
                <a:cs typeface="Arial" panose="020B0604020202020204" pitchFamily="34" charset="0"/>
              </a:rPr>
              <a:t>Fouts</a:t>
            </a:r>
            <a:r>
              <a:rPr lang="en-US" sz="1100" i="1" dirty="0">
                <a:cs typeface="Arial" panose="020B0604020202020204" pitchFamily="34" charset="0"/>
              </a:rPr>
              <a:t> et al, PNAS 2015; </a:t>
            </a:r>
            <a:r>
              <a:rPr lang="en-US" sz="1100" i="1" dirty="0" err="1">
                <a:cs typeface="Arial" panose="020B0604020202020204" pitchFamily="34" charset="0"/>
              </a:rPr>
              <a:t>Barouch</a:t>
            </a:r>
            <a:r>
              <a:rPr lang="en-US" sz="1100" i="1" dirty="0">
                <a:cs typeface="Arial" panose="020B0604020202020204" pitchFamily="34" charset="0"/>
              </a:rPr>
              <a:t>, Michael et al Nature 2012; Alpert et al </a:t>
            </a:r>
            <a:r>
              <a:rPr lang="en-US" sz="1100" i="1" dirty="0" err="1">
                <a:cs typeface="Arial" panose="020B0604020202020204" pitchFamily="34" charset="0"/>
              </a:rPr>
              <a:t>Plos</a:t>
            </a:r>
            <a:r>
              <a:rPr lang="en-US" sz="1100" i="1" dirty="0">
                <a:cs typeface="Arial" panose="020B0604020202020204" pitchFamily="34" charset="0"/>
              </a:rPr>
              <a:t> Pathogen 2012; Sun, </a:t>
            </a:r>
            <a:r>
              <a:rPr lang="en-US" sz="1100" i="1" dirty="0" err="1">
                <a:cs typeface="Arial" panose="020B0604020202020204" pitchFamily="34" charset="0"/>
              </a:rPr>
              <a:t>Letvin</a:t>
            </a:r>
            <a:r>
              <a:rPr lang="en-US" sz="1100" i="1" dirty="0">
                <a:cs typeface="Arial" panose="020B0604020202020204" pitchFamily="34" charset="0"/>
              </a:rPr>
              <a:t> et al, J </a:t>
            </a:r>
            <a:r>
              <a:rPr lang="en-US" sz="1100" i="1" dirty="0" err="1">
                <a:cs typeface="Arial" panose="020B0604020202020204" pitchFamily="34" charset="0"/>
              </a:rPr>
              <a:t>Virol</a:t>
            </a:r>
            <a:r>
              <a:rPr lang="en-US" sz="1100" i="1" dirty="0">
                <a:cs typeface="Arial" panose="020B0604020202020204" pitchFamily="34" charset="0"/>
              </a:rPr>
              <a:t> 2011; Xiao, Robert-</a:t>
            </a:r>
            <a:r>
              <a:rPr lang="en-US" sz="1100" i="1" dirty="0" err="1">
                <a:cs typeface="Arial" panose="020B0604020202020204" pitchFamily="34" charset="0"/>
              </a:rPr>
              <a:t>Guroff</a:t>
            </a:r>
            <a:r>
              <a:rPr lang="en-US" sz="1100" i="1" dirty="0">
                <a:cs typeface="Arial" panose="020B0604020202020204" pitchFamily="34" charset="0"/>
              </a:rPr>
              <a:t> et al J </a:t>
            </a:r>
            <a:r>
              <a:rPr lang="en-US" sz="1100" i="1" dirty="0" err="1">
                <a:cs typeface="Arial" panose="020B0604020202020204" pitchFamily="34" charset="0"/>
              </a:rPr>
              <a:t>Virol</a:t>
            </a:r>
            <a:r>
              <a:rPr lang="en-US" sz="1100" i="1" dirty="0">
                <a:cs typeface="Arial" panose="020B0604020202020204" pitchFamily="34" charset="0"/>
              </a:rPr>
              <a:t> 2010; </a:t>
            </a:r>
            <a:r>
              <a:rPr lang="en-US" sz="1100" i="1" dirty="0" err="1">
                <a:cs typeface="Arial" panose="020B0604020202020204" pitchFamily="34" charset="0"/>
              </a:rPr>
              <a:t>Florese</a:t>
            </a:r>
            <a:r>
              <a:rPr lang="en-US" sz="1100" i="1" dirty="0">
                <a:cs typeface="Arial" panose="020B0604020202020204" pitchFamily="34" charset="0"/>
              </a:rPr>
              <a:t>, Robert-</a:t>
            </a:r>
            <a:r>
              <a:rPr lang="en-US" sz="1100" i="1" dirty="0" err="1">
                <a:cs typeface="Arial" panose="020B0604020202020204" pitchFamily="34" charset="0"/>
              </a:rPr>
              <a:t>Guroff</a:t>
            </a:r>
            <a:r>
              <a:rPr lang="en-US" sz="1100" i="1" dirty="0">
                <a:cs typeface="Arial" panose="020B0604020202020204" pitchFamily="34" charset="0"/>
              </a:rPr>
              <a:t> et al, J </a:t>
            </a:r>
            <a:r>
              <a:rPr lang="en-US" sz="1100" i="1" dirty="0" err="1">
                <a:cs typeface="Arial" panose="020B0604020202020204" pitchFamily="34" charset="0"/>
              </a:rPr>
              <a:t>Immunol</a:t>
            </a:r>
            <a:r>
              <a:rPr lang="en-US" sz="1100" i="1" dirty="0">
                <a:cs typeface="Arial" panose="020B0604020202020204" pitchFamily="34" charset="0"/>
              </a:rPr>
              <a:t> 2009; </a:t>
            </a:r>
            <a:r>
              <a:rPr lang="en-US" sz="1100" i="1" dirty="0" err="1">
                <a:cs typeface="Arial" panose="020B0604020202020204" pitchFamily="34" charset="0"/>
              </a:rPr>
              <a:t>Hidajat</a:t>
            </a:r>
            <a:r>
              <a:rPr lang="en-US" sz="1100" i="1" dirty="0">
                <a:cs typeface="Arial" panose="020B0604020202020204" pitchFamily="34" charset="0"/>
              </a:rPr>
              <a:t>, Robert-</a:t>
            </a:r>
            <a:r>
              <a:rPr lang="en-US" sz="1100" i="1" dirty="0" err="1">
                <a:cs typeface="Arial" panose="020B0604020202020204" pitchFamily="34" charset="0"/>
              </a:rPr>
              <a:t>Guroff</a:t>
            </a:r>
            <a:r>
              <a:rPr lang="en-US" sz="1100" i="1" dirty="0">
                <a:cs typeface="Arial" panose="020B0604020202020204" pitchFamily="34" charset="0"/>
              </a:rPr>
              <a:t> et al J </a:t>
            </a:r>
            <a:r>
              <a:rPr lang="en-US" sz="1100" i="1" dirty="0" err="1">
                <a:cs typeface="Arial" panose="020B0604020202020204" pitchFamily="34" charset="0"/>
              </a:rPr>
              <a:t>Virol</a:t>
            </a:r>
            <a:r>
              <a:rPr lang="en-US" sz="1100" i="1" dirty="0">
                <a:cs typeface="Arial" panose="020B0604020202020204" pitchFamily="34" charset="0"/>
              </a:rPr>
              <a:t> 2009; DeVico et al, PNAS 2007, Hessel, Burton et al Nature 2007; Gomez-Roman, Robert-</a:t>
            </a:r>
            <a:r>
              <a:rPr lang="en-US" sz="1100" i="1" dirty="0" err="1">
                <a:cs typeface="Arial" panose="020B0604020202020204" pitchFamily="34" charset="0"/>
              </a:rPr>
              <a:t>Guroff</a:t>
            </a:r>
            <a:r>
              <a:rPr lang="en-US" sz="1100" i="1" dirty="0">
                <a:cs typeface="Arial" panose="020B0604020202020204" pitchFamily="34" charset="0"/>
              </a:rPr>
              <a:t> et al, JAIDS 2006; Banks et al, AIDS Res Hum Retroviruses 2002</a:t>
            </a:r>
          </a:p>
        </p:txBody>
      </p:sp>
    </p:spTree>
    <p:extLst>
      <p:ext uri="{BB962C8B-B14F-4D97-AF65-F5344CB8AC3E}">
        <p14:creationId xmlns:p14="http://schemas.microsoft.com/office/powerpoint/2010/main" val="3619580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990600" y="2400300"/>
            <a:ext cx="6972300" cy="185420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1066800" y="4457700"/>
            <a:ext cx="6953250" cy="1028700"/>
          </a:xfrm>
          <a:prstGeom prst="rect">
            <a:avLst/>
          </a:prstGeom>
          <a:noFill/>
          <a:ln w="9525">
            <a:noFill/>
            <a:miter lim="800000"/>
            <a:headEnd/>
            <a:tailEnd/>
          </a:ln>
        </p:spPr>
      </p:pic>
      <p:sp>
        <p:nvSpPr>
          <p:cNvPr id="4" name="Title 3"/>
          <p:cNvSpPr>
            <a:spLocks noGrp="1"/>
          </p:cNvSpPr>
          <p:nvPr>
            <p:ph type="title"/>
          </p:nvPr>
        </p:nvSpPr>
        <p:spPr>
          <a:xfrm>
            <a:off x="304800" y="914400"/>
            <a:ext cx="8534400" cy="1143000"/>
          </a:xfrm>
        </p:spPr>
        <p:txBody>
          <a:bodyPr/>
          <a:lstStyle/>
          <a:p>
            <a:pPr eaLnBrk="1" hangingPunct="1">
              <a:defRPr/>
            </a:pPr>
            <a:r>
              <a:rPr lang="en-US" sz="4000" b="1" dirty="0" smtClean="0"/>
              <a:t>Envelope targets for antiviral Abs</a:t>
            </a:r>
          </a:p>
        </p:txBody>
      </p:sp>
      <p:sp>
        <p:nvSpPr>
          <p:cNvPr id="19461" name="TextBox 4"/>
          <p:cNvSpPr txBox="1">
            <a:spLocks noChangeArrowheads="1"/>
          </p:cNvSpPr>
          <p:nvPr/>
        </p:nvSpPr>
        <p:spPr bwMode="auto">
          <a:xfrm>
            <a:off x="2971800" y="5562600"/>
            <a:ext cx="2724150" cy="307975"/>
          </a:xfrm>
          <a:prstGeom prst="rect">
            <a:avLst/>
          </a:prstGeom>
          <a:noFill/>
          <a:ln w="9525">
            <a:noFill/>
            <a:miter lim="800000"/>
            <a:headEnd/>
            <a:tailEnd/>
          </a:ln>
        </p:spPr>
        <p:txBody>
          <a:bodyPr wrap="none">
            <a:spAutoFit/>
          </a:bodyPr>
          <a:lstStyle/>
          <a:p>
            <a:r>
              <a:rPr lang="en-US" sz="1400"/>
              <a:t>Moore, et al, 2006, </a:t>
            </a:r>
            <a:r>
              <a:rPr lang="en-US" sz="1400" b="1" i="1"/>
              <a:t>JV,</a:t>
            </a:r>
            <a:r>
              <a:rPr lang="en-US" sz="1400"/>
              <a:t> 80:2515</a:t>
            </a:r>
          </a:p>
        </p:txBody>
      </p:sp>
    </p:spTree>
    <p:extLst>
      <p:ext uri="{BB962C8B-B14F-4D97-AF65-F5344CB8AC3E}">
        <p14:creationId xmlns:p14="http://schemas.microsoft.com/office/powerpoint/2010/main" val="3627214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Evidence that FLSC can protect</a:t>
            </a:r>
            <a:endParaRPr lang="en-US" b="1" dirty="0"/>
          </a:p>
        </p:txBody>
      </p:sp>
      <p:pic>
        <p:nvPicPr>
          <p:cNvPr id="3" name="Picture 2"/>
          <p:cNvPicPr>
            <a:picLocks noChangeAspect="1"/>
          </p:cNvPicPr>
          <p:nvPr/>
        </p:nvPicPr>
        <p:blipFill>
          <a:blip r:embed="rId2"/>
          <a:stretch>
            <a:fillRect/>
          </a:stretch>
        </p:blipFill>
        <p:spPr>
          <a:xfrm>
            <a:off x="460896" y="2514600"/>
            <a:ext cx="8244192" cy="2286000"/>
          </a:xfrm>
          <a:prstGeom prst="rect">
            <a:avLst/>
          </a:prstGeom>
        </p:spPr>
      </p:pic>
    </p:spTree>
    <p:extLst>
      <p:ext uri="{BB962C8B-B14F-4D97-AF65-F5344CB8AC3E}">
        <p14:creationId xmlns:p14="http://schemas.microsoft.com/office/powerpoint/2010/main" val="182665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88148" y="3429000"/>
            <a:ext cx="5834292" cy="2590800"/>
            <a:chOff x="2374027" y="1350169"/>
            <a:chExt cx="4607883" cy="1566263"/>
          </a:xfrm>
        </p:grpSpPr>
        <p:cxnSp>
          <p:nvCxnSpPr>
            <p:cNvPr id="7" name="Straight Connector 6"/>
            <p:cNvCxnSpPr/>
            <p:nvPr/>
          </p:nvCxnSpPr>
          <p:spPr>
            <a:xfrm>
              <a:off x="2472733" y="1558550"/>
              <a:ext cx="442223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72732" y="1350169"/>
              <a:ext cx="0" cy="2057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15620" y="1350169"/>
              <a:ext cx="0" cy="2057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94313" y="1350169"/>
              <a:ext cx="0" cy="2057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37326" y="1350169"/>
              <a:ext cx="0" cy="2057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08788" y="1350169"/>
              <a:ext cx="0" cy="205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74027" y="1558550"/>
              <a:ext cx="206618" cy="167459"/>
            </a:xfrm>
            <a:prstGeom prst="rect">
              <a:avLst/>
            </a:prstGeom>
            <a:noFill/>
          </p:spPr>
          <p:txBody>
            <a:bodyPr wrap="none" rtlCol="0">
              <a:spAutoFit/>
            </a:bodyPr>
            <a:lstStyle/>
            <a:p>
              <a:r>
                <a:rPr lang="en-US" sz="1200" b="1" dirty="0">
                  <a:latin typeface="+mn-lt"/>
                  <a:cs typeface="Times New Roman" panose="02020603050405020304" pitchFamily="18" charset="0"/>
                </a:rPr>
                <a:t>0</a:t>
              </a:r>
            </a:p>
          </p:txBody>
        </p:sp>
        <p:sp>
          <p:nvSpPr>
            <p:cNvPr id="15" name="TextBox 14"/>
            <p:cNvSpPr txBox="1"/>
            <p:nvPr/>
          </p:nvSpPr>
          <p:spPr>
            <a:xfrm>
              <a:off x="2624058" y="1558550"/>
              <a:ext cx="206618" cy="167459"/>
            </a:xfrm>
            <a:prstGeom prst="rect">
              <a:avLst/>
            </a:prstGeom>
            <a:noFill/>
          </p:spPr>
          <p:txBody>
            <a:bodyPr wrap="none" rtlCol="0">
              <a:spAutoFit/>
            </a:bodyPr>
            <a:lstStyle/>
            <a:p>
              <a:r>
                <a:rPr lang="en-US" sz="1200" b="1" dirty="0">
                  <a:latin typeface="+mn-lt"/>
                  <a:cs typeface="Times New Roman" panose="02020603050405020304" pitchFamily="18" charset="0"/>
                </a:rPr>
                <a:t>4</a:t>
              </a:r>
            </a:p>
          </p:txBody>
        </p:sp>
        <p:sp>
          <p:nvSpPr>
            <p:cNvPr id="16" name="TextBox 15"/>
            <p:cNvSpPr txBox="1"/>
            <p:nvPr/>
          </p:nvSpPr>
          <p:spPr>
            <a:xfrm>
              <a:off x="3559889" y="1558550"/>
              <a:ext cx="267388" cy="167459"/>
            </a:xfrm>
            <a:prstGeom prst="rect">
              <a:avLst/>
            </a:prstGeom>
            <a:noFill/>
          </p:spPr>
          <p:txBody>
            <a:bodyPr wrap="none" rtlCol="0">
              <a:spAutoFit/>
            </a:bodyPr>
            <a:lstStyle/>
            <a:p>
              <a:r>
                <a:rPr lang="en-US" sz="1200" b="1" dirty="0">
                  <a:latin typeface="+mn-lt"/>
                  <a:cs typeface="Times New Roman" panose="02020603050405020304" pitchFamily="18" charset="0"/>
                </a:rPr>
                <a:t>24</a:t>
              </a:r>
            </a:p>
          </p:txBody>
        </p:sp>
        <p:sp>
          <p:nvSpPr>
            <p:cNvPr id="17" name="TextBox 16"/>
            <p:cNvSpPr txBox="1"/>
            <p:nvPr/>
          </p:nvSpPr>
          <p:spPr>
            <a:xfrm>
              <a:off x="4774327" y="1558550"/>
              <a:ext cx="331956" cy="167459"/>
            </a:xfrm>
            <a:prstGeom prst="rect">
              <a:avLst/>
            </a:prstGeom>
            <a:noFill/>
          </p:spPr>
          <p:txBody>
            <a:bodyPr wrap="none" rtlCol="0">
              <a:spAutoFit/>
            </a:bodyPr>
            <a:lstStyle/>
            <a:p>
              <a:r>
                <a:rPr lang="en-US" sz="1200" b="1" dirty="0">
                  <a:latin typeface="+mn-lt"/>
                  <a:cs typeface="Times New Roman" panose="02020603050405020304" pitchFamily="18" charset="0"/>
                </a:rPr>
                <a:t>115</a:t>
              </a:r>
            </a:p>
          </p:txBody>
        </p:sp>
        <p:sp>
          <p:nvSpPr>
            <p:cNvPr id="18" name="TextBox 17"/>
            <p:cNvSpPr txBox="1"/>
            <p:nvPr/>
          </p:nvSpPr>
          <p:spPr>
            <a:xfrm>
              <a:off x="5052933" y="1558550"/>
              <a:ext cx="331956" cy="167459"/>
            </a:xfrm>
            <a:prstGeom prst="rect">
              <a:avLst/>
            </a:prstGeom>
            <a:noFill/>
          </p:spPr>
          <p:txBody>
            <a:bodyPr wrap="none" rtlCol="0">
              <a:spAutoFit/>
            </a:bodyPr>
            <a:lstStyle/>
            <a:p>
              <a:r>
                <a:rPr lang="en-US" sz="1200" b="1" dirty="0">
                  <a:latin typeface="+mn-lt"/>
                  <a:cs typeface="Times New Roman" panose="02020603050405020304" pitchFamily="18" charset="0"/>
                </a:rPr>
                <a:t>119</a:t>
              </a:r>
            </a:p>
          </p:txBody>
        </p:sp>
        <p:cxnSp>
          <p:nvCxnSpPr>
            <p:cNvPr id="19" name="Straight Arrow Connector 18"/>
            <p:cNvCxnSpPr/>
            <p:nvPr/>
          </p:nvCxnSpPr>
          <p:spPr>
            <a:xfrm>
              <a:off x="6012996" y="1357313"/>
              <a:ext cx="0" cy="205740"/>
            </a:xfrm>
            <a:prstGeom prst="straightConnector1">
              <a:avLst/>
            </a:prstGeom>
            <a:ln w="19050">
              <a:solidFill>
                <a:srgbClr val="9966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23340" y="1350169"/>
              <a:ext cx="0" cy="20574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55381" y="1572838"/>
              <a:ext cx="331956" cy="167459"/>
            </a:xfrm>
            <a:prstGeom prst="rect">
              <a:avLst/>
            </a:prstGeom>
            <a:noFill/>
          </p:spPr>
          <p:txBody>
            <a:bodyPr wrap="none" rtlCol="0">
              <a:spAutoFit/>
            </a:bodyPr>
            <a:lstStyle/>
            <a:p>
              <a:r>
                <a:rPr lang="en-US" sz="1200" b="1" dirty="0">
                  <a:latin typeface="+mn-lt"/>
                  <a:cs typeface="Times New Roman" panose="02020603050405020304" pitchFamily="18" charset="0"/>
                </a:rPr>
                <a:t>135</a:t>
              </a:r>
            </a:p>
          </p:txBody>
        </p:sp>
        <p:cxnSp>
          <p:nvCxnSpPr>
            <p:cNvPr id="22" name="Straight Arrow Connector 21"/>
            <p:cNvCxnSpPr/>
            <p:nvPr/>
          </p:nvCxnSpPr>
          <p:spPr>
            <a:xfrm>
              <a:off x="3595608" y="1857375"/>
              <a:ext cx="0" cy="2057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64168" y="1572838"/>
              <a:ext cx="331956" cy="167459"/>
            </a:xfrm>
            <a:prstGeom prst="rect">
              <a:avLst/>
            </a:prstGeom>
            <a:noFill/>
          </p:spPr>
          <p:txBody>
            <a:bodyPr wrap="none" rtlCol="0">
              <a:spAutoFit/>
            </a:bodyPr>
            <a:lstStyle/>
            <a:p>
              <a:r>
                <a:rPr lang="en-US" sz="1200" b="1" dirty="0">
                  <a:latin typeface="+mn-lt"/>
                  <a:cs typeface="Times New Roman" panose="02020603050405020304" pitchFamily="18" charset="0"/>
                </a:rPr>
                <a:t>171</a:t>
              </a:r>
            </a:p>
          </p:txBody>
        </p:sp>
        <p:sp>
          <p:nvSpPr>
            <p:cNvPr id="24" name="TextBox 23"/>
            <p:cNvSpPr txBox="1"/>
            <p:nvPr/>
          </p:nvSpPr>
          <p:spPr>
            <a:xfrm>
              <a:off x="3603664" y="1842577"/>
              <a:ext cx="2532334" cy="186066"/>
            </a:xfrm>
            <a:prstGeom prst="rect">
              <a:avLst/>
            </a:prstGeom>
            <a:noFill/>
          </p:spPr>
          <p:txBody>
            <a:bodyPr wrap="none" rtlCol="0">
              <a:spAutoFit/>
            </a:bodyPr>
            <a:lstStyle/>
            <a:p>
              <a:r>
                <a:rPr lang="en-US" sz="1400" b="1" dirty="0">
                  <a:latin typeface="+mn-lt"/>
                  <a:cs typeface="Times New Roman" panose="02020603050405020304" pitchFamily="18" charset="0"/>
                </a:rPr>
                <a:t>= </a:t>
              </a:r>
              <a:r>
                <a:rPr lang="en-US" sz="1400" b="1" dirty="0" err="1">
                  <a:latin typeface="+mn-lt"/>
                  <a:cs typeface="Times New Roman" panose="02020603050405020304" pitchFamily="18" charset="0"/>
                </a:rPr>
                <a:t>i.m</a:t>
              </a:r>
              <a:r>
                <a:rPr lang="en-US" sz="1400" b="1" dirty="0">
                  <a:latin typeface="+mn-lt"/>
                  <a:cs typeface="Times New Roman" panose="02020603050405020304" pitchFamily="18" charset="0"/>
                </a:rPr>
                <a:t>. immunization (subunit/adjuvant)</a:t>
              </a:r>
            </a:p>
          </p:txBody>
        </p:sp>
        <p:sp>
          <p:nvSpPr>
            <p:cNvPr id="25" name="TextBox 24"/>
            <p:cNvSpPr txBox="1"/>
            <p:nvPr/>
          </p:nvSpPr>
          <p:spPr>
            <a:xfrm>
              <a:off x="6518995" y="1572838"/>
              <a:ext cx="462915" cy="167459"/>
            </a:xfrm>
            <a:prstGeom prst="rect">
              <a:avLst/>
            </a:prstGeom>
            <a:noFill/>
          </p:spPr>
          <p:txBody>
            <a:bodyPr wrap="none" rtlCol="0">
              <a:spAutoFit/>
            </a:bodyPr>
            <a:lstStyle/>
            <a:p>
              <a:r>
                <a:rPr lang="en-US" sz="1200" b="1" dirty="0">
                  <a:latin typeface="+mn-lt"/>
                  <a:cs typeface="Times New Roman" panose="02020603050405020304" pitchFamily="18" charset="0"/>
                </a:rPr>
                <a:t>weeks</a:t>
              </a:r>
            </a:p>
          </p:txBody>
        </p:sp>
        <p:cxnSp>
          <p:nvCxnSpPr>
            <p:cNvPr id="26" name="Straight Arrow Connector 25"/>
            <p:cNvCxnSpPr/>
            <p:nvPr/>
          </p:nvCxnSpPr>
          <p:spPr>
            <a:xfrm>
              <a:off x="3595608" y="2160623"/>
              <a:ext cx="0" cy="205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03663" y="2145825"/>
              <a:ext cx="2597510" cy="186066"/>
            </a:xfrm>
            <a:prstGeom prst="rect">
              <a:avLst/>
            </a:prstGeom>
            <a:noFill/>
          </p:spPr>
          <p:txBody>
            <a:bodyPr wrap="none" rtlCol="0">
              <a:spAutoFit/>
            </a:bodyPr>
            <a:lstStyle/>
            <a:p>
              <a:r>
                <a:rPr lang="en-US" sz="1400" b="1" dirty="0">
                  <a:latin typeface="+mn-lt"/>
                  <a:cs typeface="Times New Roman" panose="02020603050405020304" pitchFamily="18" charset="0"/>
                </a:rPr>
                <a:t>= single </a:t>
              </a:r>
              <a:r>
                <a:rPr lang="en-US" sz="1400" b="1" dirty="0" err="1">
                  <a:latin typeface="+mn-lt"/>
                  <a:cs typeface="Times New Roman" panose="02020603050405020304" pitchFamily="18" charset="0"/>
                </a:rPr>
                <a:t>i.r</a:t>
              </a:r>
              <a:r>
                <a:rPr lang="en-US" sz="1400" b="1" dirty="0">
                  <a:latin typeface="+mn-lt"/>
                  <a:cs typeface="Times New Roman" panose="02020603050405020304" pitchFamily="18" charset="0"/>
                </a:rPr>
                <a:t>. challenge, 600 TCID</a:t>
              </a:r>
              <a:r>
                <a:rPr lang="en-US" sz="1400" b="1" baseline="-25000" dirty="0">
                  <a:latin typeface="+mn-lt"/>
                  <a:cs typeface="Times New Roman" panose="02020603050405020304" pitchFamily="18" charset="0"/>
                </a:rPr>
                <a:t>50</a:t>
              </a:r>
              <a:r>
                <a:rPr lang="en-US" sz="1400" b="1" dirty="0">
                  <a:latin typeface="+mn-lt"/>
                  <a:cs typeface="Times New Roman" panose="02020603050405020304" pitchFamily="18" charset="0"/>
                </a:rPr>
                <a:t> SHIV</a:t>
              </a:r>
              <a:r>
                <a:rPr lang="en-US" sz="1400" b="1" baseline="-25000" dirty="0">
                  <a:latin typeface="+mn-lt"/>
                  <a:cs typeface="Times New Roman" panose="02020603050405020304" pitchFamily="18" charset="0"/>
                </a:rPr>
                <a:t>162P3</a:t>
              </a:r>
            </a:p>
          </p:txBody>
        </p:sp>
        <p:cxnSp>
          <p:nvCxnSpPr>
            <p:cNvPr id="28" name="Straight Arrow Connector 27"/>
            <p:cNvCxnSpPr/>
            <p:nvPr/>
          </p:nvCxnSpPr>
          <p:spPr>
            <a:xfrm>
              <a:off x="3603663" y="2439230"/>
              <a:ext cx="0" cy="205740"/>
            </a:xfrm>
            <a:prstGeom prst="straightConnector1">
              <a:avLst/>
            </a:prstGeom>
            <a:ln w="19050">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616010" y="2424497"/>
              <a:ext cx="1583716" cy="186066"/>
            </a:xfrm>
            <a:prstGeom prst="rect">
              <a:avLst/>
            </a:prstGeom>
            <a:noFill/>
          </p:spPr>
          <p:txBody>
            <a:bodyPr wrap="none" rtlCol="0">
              <a:spAutoFit/>
            </a:bodyPr>
            <a:lstStyle/>
            <a:p>
              <a:r>
                <a:rPr lang="en-US" sz="1400" b="1" dirty="0">
                  <a:latin typeface="+mn-lt"/>
                  <a:cs typeface="Times New Roman" panose="02020603050405020304" pitchFamily="18" charset="0"/>
                </a:rPr>
                <a:t>= stop tracking viral load</a:t>
              </a:r>
              <a:endParaRPr lang="en-US" sz="1400" b="1" baseline="-25000" dirty="0">
                <a:latin typeface="+mn-lt"/>
                <a:cs typeface="Times New Roman" panose="02020603050405020304" pitchFamily="18" charset="0"/>
              </a:endParaRPr>
            </a:p>
          </p:txBody>
        </p:sp>
        <p:cxnSp>
          <p:nvCxnSpPr>
            <p:cNvPr id="30" name="Straight Arrow Connector 29"/>
            <p:cNvCxnSpPr/>
            <p:nvPr/>
          </p:nvCxnSpPr>
          <p:spPr>
            <a:xfrm>
              <a:off x="3611979" y="2710692"/>
              <a:ext cx="0" cy="205740"/>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21530" y="2680556"/>
              <a:ext cx="730758" cy="186066"/>
            </a:xfrm>
            <a:prstGeom prst="rect">
              <a:avLst/>
            </a:prstGeom>
            <a:noFill/>
          </p:spPr>
          <p:txBody>
            <a:bodyPr wrap="none" rtlCol="0">
              <a:spAutoFit/>
            </a:bodyPr>
            <a:lstStyle/>
            <a:p>
              <a:r>
                <a:rPr lang="en-US" sz="1400" b="1" dirty="0">
                  <a:latin typeface="+mn-lt"/>
                  <a:cs typeface="Times New Roman" panose="02020603050405020304" pitchFamily="18" charset="0"/>
                </a:rPr>
                <a:t>= sacrifice</a:t>
              </a:r>
              <a:endParaRPr lang="en-US" sz="1400" b="1" baseline="-25000" dirty="0">
                <a:latin typeface="+mn-lt"/>
                <a:cs typeface="Times New Roman" panose="02020603050405020304" pitchFamily="18" charset="0"/>
              </a:endParaRPr>
            </a:p>
          </p:txBody>
        </p:sp>
      </p:grpSp>
      <p:graphicFrame>
        <p:nvGraphicFramePr>
          <p:cNvPr id="3" name="Table 2"/>
          <p:cNvGraphicFramePr>
            <a:graphicFrameLocks noGrp="1"/>
          </p:cNvGraphicFramePr>
          <p:nvPr>
            <p:extLst>
              <p:ext uri="{D42A27DB-BD31-4B8C-83A1-F6EECF244321}">
                <p14:modId xmlns:p14="http://schemas.microsoft.com/office/powerpoint/2010/main" val="4188231705"/>
              </p:ext>
            </p:extLst>
          </p:nvPr>
        </p:nvGraphicFramePr>
        <p:xfrm>
          <a:off x="1788148" y="1130753"/>
          <a:ext cx="5824997" cy="1905000"/>
        </p:xfrm>
        <a:graphic>
          <a:graphicData uri="http://schemas.openxmlformats.org/drawingml/2006/table">
            <a:tbl>
              <a:tblPr firstRow="1" bandRow="1">
                <a:tableStyleId>{6E25E649-3F16-4E02-A733-19D2CDBF48F0}</a:tableStyleId>
              </a:tblPr>
              <a:tblGrid>
                <a:gridCol w="627434"/>
                <a:gridCol w="269942"/>
                <a:gridCol w="2641621"/>
                <a:gridCol w="685800"/>
                <a:gridCol w="838200"/>
                <a:gridCol w="762000"/>
              </a:tblGrid>
              <a:tr h="278130">
                <a:tc>
                  <a:txBody>
                    <a:bodyPr/>
                    <a:lstStyle/>
                    <a:p>
                      <a:r>
                        <a:rPr lang="en-US" sz="1400" b="0" i="0" dirty="0" smtClean="0">
                          <a:latin typeface="+mn-lt"/>
                        </a:rPr>
                        <a:t>Group</a:t>
                      </a:r>
                      <a:endParaRPr lang="en-US" sz="1400" b="0" i="0" dirty="0">
                        <a:latin typeface="+mn-lt"/>
                      </a:endParaRPr>
                    </a:p>
                  </a:txBody>
                  <a:tcPr marL="68580" marR="68580" marT="34290" marB="34290"/>
                </a:tc>
                <a:tc>
                  <a:txBody>
                    <a:bodyPr/>
                    <a:lstStyle/>
                    <a:p>
                      <a:r>
                        <a:rPr lang="en-US" sz="1400" b="0" i="0" dirty="0" smtClean="0">
                          <a:latin typeface="+mn-lt"/>
                        </a:rPr>
                        <a:t>#</a:t>
                      </a:r>
                      <a:endParaRPr lang="en-US" sz="1400" b="0" i="0" dirty="0">
                        <a:latin typeface="+mn-lt"/>
                      </a:endParaRPr>
                    </a:p>
                  </a:txBody>
                  <a:tcPr marL="68580" marR="68580" marT="34290" marB="34290"/>
                </a:tc>
                <a:tc>
                  <a:txBody>
                    <a:bodyPr/>
                    <a:lstStyle/>
                    <a:p>
                      <a:r>
                        <a:rPr lang="en-US" sz="1400" b="0" i="0" dirty="0" err="1" smtClean="0">
                          <a:latin typeface="+mn-lt"/>
                        </a:rPr>
                        <a:t>Immunogen</a:t>
                      </a:r>
                      <a:endParaRPr lang="en-US" sz="1400" b="0" i="0" dirty="0">
                        <a:latin typeface="+mn-lt"/>
                      </a:endParaRPr>
                    </a:p>
                  </a:txBody>
                  <a:tcPr marL="68580" marR="68580" marT="34290" marB="34290"/>
                </a:tc>
                <a:tc>
                  <a:txBody>
                    <a:bodyPr/>
                    <a:lstStyle/>
                    <a:p>
                      <a:pPr algn="ctr"/>
                      <a:r>
                        <a:rPr lang="en-US" sz="1400" b="0" i="0" dirty="0" smtClean="0">
                          <a:latin typeface="+mn-lt"/>
                        </a:rPr>
                        <a:t>Dose</a:t>
                      </a:r>
                      <a:endParaRPr lang="en-US" sz="1400" b="0" i="0" dirty="0">
                        <a:latin typeface="+mn-lt"/>
                      </a:endParaRPr>
                    </a:p>
                  </a:txBody>
                  <a:tcPr marL="68580" marR="68580" marT="34290" marB="34290"/>
                </a:tc>
                <a:tc>
                  <a:txBody>
                    <a:bodyPr/>
                    <a:lstStyle/>
                    <a:p>
                      <a:r>
                        <a:rPr lang="en-US" sz="1400" b="0" i="0" dirty="0" smtClean="0">
                          <a:latin typeface="+mn-lt"/>
                        </a:rPr>
                        <a:t>Adjuvant</a:t>
                      </a:r>
                      <a:endParaRPr lang="en-US" sz="1400" b="0" i="0" dirty="0">
                        <a:latin typeface="+mn-lt"/>
                      </a:endParaRPr>
                    </a:p>
                  </a:txBody>
                  <a:tcPr marL="68580" marR="68580" marT="34290" marB="34290"/>
                </a:tc>
                <a:tc>
                  <a:txBody>
                    <a:bodyPr/>
                    <a:lstStyle/>
                    <a:p>
                      <a:pPr algn="ctr"/>
                      <a:r>
                        <a:rPr lang="en-US" sz="1400" b="0" i="0" dirty="0" smtClean="0">
                          <a:latin typeface="+mn-lt"/>
                        </a:rPr>
                        <a:t>Dose</a:t>
                      </a:r>
                      <a:endParaRPr lang="en-US" sz="1400" b="0" i="0" dirty="0">
                        <a:latin typeface="+mn-lt"/>
                      </a:endParaRPr>
                    </a:p>
                  </a:txBody>
                  <a:tcPr marL="68580" marR="68580" marT="34290" marB="34290"/>
                </a:tc>
              </a:tr>
              <a:tr h="278130">
                <a:tc>
                  <a:txBody>
                    <a:bodyPr/>
                    <a:lstStyle/>
                    <a:p>
                      <a:pPr algn="ctr"/>
                      <a:r>
                        <a:rPr lang="en-US" sz="1400" b="0" i="0" dirty="0" smtClean="0">
                          <a:latin typeface="+mn-lt"/>
                        </a:rPr>
                        <a:t>1</a:t>
                      </a:r>
                      <a:endParaRPr lang="en-US" sz="1400" b="0" i="0" dirty="0">
                        <a:latin typeface="+mn-lt"/>
                      </a:endParaRPr>
                    </a:p>
                  </a:txBody>
                  <a:tcPr marL="68580" marR="68580" marT="34290" marB="34290"/>
                </a:tc>
                <a:tc>
                  <a:txBody>
                    <a:bodyPr/>
                    <a:lstStyle/>
                    <a:p>
                      <a:r>
                        <a:rPr lang="en-US" sz="1400" b="0" i="0" dirty="0" smtClean="0">
                          <a:latin typeface="+mn-lt"/>
                        </a:rPr>
                        <a:t>4</a:t>
                      </a:r>
                      <a:endParaRPr lang="en-US" sz="1400" b="0" i="0" dirty="0">
                        <a:latin typeface="+mn-lt"/>
                      </a:endParaRPr>
                    </a:p>
                  </a:txBody>
                  <a:tcPr marL="68580" marR="68580" marT="34290" marB="34290"/>
                </a:tc>
                <a:tc>
                  <a:txBody>
                    <a:bodyPr/>
                    <a:lstStyle/>
                    <a:p>
                      <a:r>
                        <a:rPr lang="en-US" sz="1400" b="0" i="0" dirty="0" smtClean="0">
                          <a:latin typeface="+mn-lt"/>
                        </a:rPr>
                        <a:t>Gp120(</a:t>
                      </a:r>
                      <a:r>
                        <a:rPr lang="en-US" sz="1400" b="0" i="0" dirty="0" err="1" smtClean="0">
                          <a:latin typeface="+mn-lt"/>
                        </a:rPr>
                        <a:t>BaL</a:t>
                      </a:r>
                      <a:r>
                        <a:rPr lang="en-US" sz="1400" b="0" i="0" dirty="0" smtClean="0">
                          <a:latin typeface="+mn-lt"/>
                        </a:rPr>
                        <a:t>)</a:t>
                      </a:r>
                      <a:endParaRPr lang="en-US" sz="1400" b="0" i="0" dirty="0">
                        <a:latin typeface="+mn-lt"/>
                      </a:endParaRPr>
                    </a:p>
                  </a:txBody>
                  <a:tcPr marL="68580" marR="68580" marT="34290" marB="34290"/>
                </a:tc>
                <a:tc>
                  <a:txBody>
                    <a:bodyPr/>
                    <a:lstStyle/>
                    <a:p>
                      <a:pPr algn="ctr"/>
                      <a:r>
                        <a:rPr lang="en-US" sz="1400" b="0" i="0" dirty="0" smtClean="0">
                          <a:latin typeface="+mn-lt"/>
                        </a:rPr>
                        <a:t>300 </a:t>
                      </a:r>
                      <a:r>
                        <a:rPr lang="en-US" sz="1400" b="0" i="0" dirty="0" err="1" smtClean="0">
                          <a:latin typeface="+mn-lt"/>
                        </a:rPr>
                        <a:t>ug</a:t>
                      </a:r>
                      <a:endParaRPr lang="en-US" sz="1400" b="0" i="0" dirty="0">
                        <a:latin typeface="+mn-lt"/>
                      </a:endParaRPr>
                    </a:p>
                  </a:txBody>
                  <a:tcPr marL="68580" marR="68580" marT="34290" marB="34290"/>
                </a:tc>
                <a:tc>
                  <a:txBody>
                    <a:bodyPr/>
                    <a:lstStyle/>
                    <a:p>
                      <a:pPr algn="ctr"/>
                      <a:r>
                        <a:rPr lang="en-US" sz="1400" b="0" i="0" dirty="0" smtClean="0">
                          <a:latin typeface="+mn-lt"/>
                        </a:rPr>
                        <a:t>QS21</a:t>
                      </a:r>
                      <a:endParaRPr lang="en-US" sz="1400" b="0" i="0" dirty="0">
                        <a:latin typeface="+mn-lt"/>
                      </a:endParaRPr>
                    </a:p>
                  </a:txBody>
                  <a:tcPr marL="68580" marR="68580" marT="34290" marB="34290"/>
                </a:tc>
                <a:tc>
                  <a:txBody>
                    <a:bodyPr/>
                    <a:lstStyle/>
                    <a:p>
                      <a:pPr algn="ctr"/>
                      <a:r>
                        <a:rPr lang="en-US" sz="1400" b="0" i="0" dirty="0" smtClean="0">
                          <a:latin typeface="+mn-lt"/>
                        </a:rPr>
                        <a:t>100 </a:t>
                      </a:r>
                      <a:r>
                        <a:rPr lang="en-US" sz="1400" b="0" i="0" dirty="0" err="1" smtClean="0">
                          <a:latin typeface="+mn-lt"/>
                        </a:rPr>
                        <a:t>ug</a:t>
                      </a:r>
                      <a:endParaRPr lang="en-US" sz="1400" b="0" i="0" dirty="0">
                        <a:latin typeface="+mn-lt"/>
                      </a:endParaRPr>
                    </a:p>
                  </a:txBody>
                  <a:tcPr marL="68580" marR="68580" marT="34290" marB="34290"/>
                </a:tc>
              </a:tr>
              <a:tr h="290181">
                <a:tc>
                  <a:txBody>
                    <a:bodyPr/>
                    <a:lstStyle/>
                    <a:p>
                      <a:pPr algn="ctr"/>
                      <a:r>
                        <a:rPr lang="en-US" sz="1400" b="0" i="0" dirty="0" smtClean="0">
                          <a:latin typeface="+mn-lt"/>
                        </a:rPr>
                        <a:t>2</a:t>
                      </a:r>
                      <a:endParaRPr lang="en-US" sz="1400" b="0" i="0" dirty="0">
                        <a:latin typeface="+mn-lt"/>
                      </a:endParaRPr>
                    </a:p>
                  </a:txBody>
                  <a:tcPr marL="68580" marR="68580" marT="34290" marB="34290"/>
                </a:tc>
                <a:tc>
                  <a:txBody>
                    <a:bodyPr/>
                    <a:lstStyle/>
                    <a:p>
                      <a:r>
                        <a:rPr lang="en-US" sz="1400" b="0" i="0" dirty="0" smtClean="0">
                          <a:latin typeface="+mn-lt"/>
                        </a:rPr>
                        <a:t>4</a:t>
                      </a:r>
                      <a:endParaRPr lang="en-US" sz="1400" b="0" i="0" dirty="0">
                        <a:latin typeface="+mn-lt"/>
                      </a:endParaRPr>
                    </a:p>
                  </a:txBody>
                  <a:tcPr marL="68580" marR="68580" marT="34290" marB="34290"/>
                </a:tc>
                <a:tc>
                  <a:txBody>
                    <a:bodyPr/>
                    <a:lstStyle/>
                    <a:p>
                      <a:r>
                        <a:rPr lang="en-US" sz="1400" b="0" i="0" dirty="0" smtClean="0">
                          <a:latin typeface="+mn-lt"/>
                        </a:rPr>
                        <a:t>Chemically </a:t>
                      </a:r>
                      <a:r>
                        <a:rPr lang="en-US" sz="1400" b="0" i="0" dirty="0" err="1" smtClean="0">
                          <a:latin typeface="+mn-lt"/>
                        </a:rPr>
                        <a:t>crosslinked</a:t>
                      </a:r>
                      <a:r>
                        <a:rPr lang="en-US" sz="1400" b="0" i="0" dirty="0" smtClean="0">
                          <a:latin typeface="+mn-lt"/>
                        </a:rPr>
                        <a:t> gp120(</a:t>
                      </a:r>
                      <a:r>
                        <a:rPr lang="en-US" sz="1400" b="0" i="0" dirty="0" err="1" smtClean="0">
                          <a:latin typeface="+mn-lt"/>
                        </a:rPr>
                        <a:t>BaL</a:t>
                      </a:r>
                      <a:r>
                        <a:rPr lang="en-US" sz="1400" b="0" i="0" dirty="0" smtClean="0">
                          <a:latin typeface="+mn-lt"/>
                        </a:rPr>
                        <a:t>)-shCD4 </a:t>
                      </a:r>
                      <a:endParaRPr lang="en-US" sz="1400" b="0" i="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latin typeface="+mn-lt"/>
                        </a:rPr>
                        <a:t>300 </a:t>
                      </a:r>
                      <a:r>
                        <a:rPr lang="en-US" sz="1400" b="0" i="0" dirty="0" err="1" smtClean="0">
                          <a:latin typeface="+mn-lt"/>
                        </a:rPr>
                        <a:t>ug</a:t>
                      </a:r>
                      <a:endParaRPr lang="en-US" sz="1400" b="0" i="0" dirty="0" smtClean="0">
                        <a:latin typeface="+mn-lt"/>
                      </a:endParaRPr>
                    </a:p>
                  </a:txBody>
                  <a:tcPr marL="68580" marR="68580" marT="34290" marB="34290"/>
                </a:tc>
                <a:tc>
                  <a:txBody>
                    <a:bodyPr/>
                    <a:lstStyle/>
                    <a:p>
                      <a:pPr algn="ctr"/>
                      <a:r>
                        <a:rPr lang="en-US" sz="1400" b="0" i="0" dirty="0" smtClean="0">
                          <a:latin typeface="+mn-lt"/>
                        </a:rPr>
                        <a:t>QS21</a:t>
                      </a:r>
                      <a:endParaRPr lang="en-US" sz="1400" b="0" i="0" dirty="0">
                        <a:latin typeface="+mn-lt"/>
                      </a:endParaRPr>
                    </a:p>
                  </a:txBody>
                  <a:tcPr marL="68580" marR="68580" marT="34290" marB="34290"/>
                </a:tc>
                <a:tc>
                  <a:txBody>
                    <a:bodyPr/>
                    <a:lstStyle/>
                    <a:p>
                      <a:pPr algn="ctr"/>
                      <a:r>
                        <a:rPr lang="en-US" sz="1400" b="0" i="0" dirty="0" smtClean="0">
                          <a:latin typeface="+mn-lt"/>
                        </a:rPr>
                        <a:t>100 </a:t>
                      </a:r>
                      <a:r>
                        <a:rPr lang="en-US" sz="1400" b="0" i="0" dirty="0" err="1" smtClean="0">
                          <a:latin typeface="+mn-lt"/>
                        </a:rPr>
                        <a:t>ug</a:t>
                      </a:r>
                      <a:endParaRPr lang="en-US" sz="1400" b="0" i="0" dirty="0">
                        <a:latin typeface="+mn-lt"/>
                      </a:endParaRPr>
                    </a:p>
                  </a:txBody>
                  <a:tcPr marL="68580" marR="68580" marT="34290" marB="34290"/>
                </a:tc>
              </a:tr>
              <a:tr h="278130">
                <a:tc>
                  <a:txBody>
                    <a:bodyPr/>
                    <a:lstStyle/>
                    <a:p>
                      <a:pPr algn="ctr"/>
                      <a:r>
                        <a:rPr lang="en-US" sz="1400" b="0" i="0" dirty="0" smtClean="0">
                          <a:latin typeface="+mn-lt"/>
                        </a:rPr>
                        <a:t>3</a:t>
                      </a:r>
                      <a:endParaRPr lang="en-US" sz="1400" b="0" i="0" dirty="0">
                        <a:latin typeface="+mn-lt"/>
                      </a:endParaRPr>
                    </a:p>
                  </a:txBody>
                  <a:tcPr marL="68580" marR="68580" marT="34290" marB="34290"/>
                </a:tc>
                <a:tc>
                  <a:txBody>
                    <a:bodyPr/>
                    <a:lstStyle/>
                    <a:p>
                      <a:r>
                        <a:rPr lang="en-US" sz="1400" b="0" i="0" dirty="0" smtClean="0">
                          <a:latin typeface="+mn-lt"/>
                        </a:rPr>
                        <a:t>4</a:t>
                      </a:r>
                      <a:endParaRPr lang="en-US" sz="1400" b="0" i="0" dirty="0">
                        <a:latin typeface="+mn-lt"/>
                      </a:endParaRPr>
                    </a:p>
                  </a:txBody>
                  <a:tcPr marL="68580" marR="68580" marT="34290" marB="34290"/>
                </a:tc>
                <a:tc>
                  <a:txBody>
                    <a:bodyPr/>
                    <a:lstStyle/>
                    <a:p>
                      <a:r>
                        <a:rPr lang="en-US" sz="1400" b="0" i="0" dirty="0" err="1" smtClean="0">
                          <a:latin typeface="+mn-lt"/>
                        </a:rPr>
                        <a:t>rhFLSC</a:t>
                      </a:r>
                      <a:endParaRPr lang="en-US" sz="1400" b="0" i="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latin typeface="+mn-lt"/>
                        </a:rPr>
                        <a:t>300 </a:t>
                      </a:r>
                      <a:r>
                        <a:rPr lang="en-US" sz="1400" b="0" i="0" dirty="0" err="1" smtClean="0">
                          <a:latin typeface="+mn-lt"/>
                        </a:rPr>
                        <a:t>ug</a:t>
                      </a:r>
                      <a:endParaRPr lang="en-US" sz="1400" b="0" i="0" dirty="0" smtClean="0">
                        <a:latin typeface="+mn-lt"/>
                      </a:endParaRPr>
                    </a:p>
                  </a:txBody>
                  <a:tcPr marL="68580" marR="68580" marT="34290" marB="34290"/>
                </a:tc>
                <a:tc>
                  <a:txBody>
                    <a:bodyPr/>
                    <a:lstStyle/>
                    <a:p>
                      <a:pPr algn="ctr"/>
                      <a:r>
                        <a:rPr lang="en-US" sz="1400" b="0" i="0" dirty="0" smtClean="0">
                          <a:latin typeface="+mn-lt"/>
                        </a:rPr>
                        <a:t>QS21</a:t>
                      </a:r>
                      <a:endParaRPr lang="en-US" sz="1400" b="0" i="0" dirty="0">
                        <a:latin typeface="+mn-lt"/>
                      </a:endParaRPr>
                    </a:p>
                  </a:txBody>
                  <a:tcPr marL="68580" marR="68580" marT="34290" marB="34290"/>
                </a:tc>
                <a:tc>
                  <a:txBody>
                    <a:bodyPr/>
                    <a:lstStyle/>
                    <a:p>
                      <a:pPr algn="ctr"/>
                      <a:r>
                        <a:rPr lang="en-US" sz="1400" b="0" i="0" dirty="0" smtClean="0">
                          <a:latin typeface="+mn-lt"/>
                        </a:rPr>
                        <a:t>100 </a:t>
                      </a:r>
                      <a:r>
                        <a:rPr lang="en-US" sz="1400" b="0" i="0" dirty="0" err="1" smtClean="0">
                          <a:latin typeface="+mn-lt"/>
                        </a:rPr>
                        <a:t>ug</a:t>
                      </a:r>
                      <a:endParaRPr lang="en-US" sz="1400" b="0" i="0" dirty="0">
                        <a:latin typeface="+mn-lt"/>
                      </a:endParaRPr>
                    </a:p>
                  </a:txBody>
                  <a:tcPr marL="68580" marR="68580" marT="34290" marB="34290"/>
                </a:tc>
              </a:tr>
              <a:tr h="278130">
                <a:tc>
                  <a:txBody>
                    <a:bodyPr/>
                    <a:lstStyle/>
                    <a:p>
                      <a:pPr algn="ctr"/>
                      <a:r>
                        <a:rPr lang="en-US" sz="1400" b="0" i="0" dirty="0" smtClean="0">
                          <a:latin typeface="+mn-lt"/>
                        </a:rPr>
                        <a:t>4</a:t>
                      </a:r>
                      <a:endParaRPr lang="en-US" sz="1400" b="0" i="0" dirty="0">
                        <a:latin typeface="+mn-lt"/>
                      </a:endParaRPr>
                    </a:p>
                  </a:txBody>
                  <a:tcPr marL="68580" marR="68580" marT="34290" marB="34290"/>
                </a:tc>
                <a:tc>
                  <a:txBody>
                    <a:bodyPr/>
                    <a:lstStyle/>
                    <a:p>
                      <a:r>
                        <a:rPr lang="en-US" sz="1400" b="0" i="0" dirty="0" smtClean="0">
                          <a:latin typeface="+mn-lt"/>
                        </a:rPr>
                        <a:t>4</a:t>
                      </a:r>
                      <a:endParaRPr lang="en-US" sz="1400" b="0" i="0" dirty="0">
                        <a:latin typeface="+mn-lt"/>
                      </a:endParaRPr>
                    </a:p>
                  </a:txBody>
                  <a:tcPr marL="68580" marR="68580" marT="34290" marB="34290"/>
                </a:tc>
                <a:tc>
                  <a:txBody>
                    <a:bodyPr/>
                    <a:lstStyle/>
                    <a:p>
                      <a:r>
                        <a:rPr lang="en-US" sz="1400" b="0" i="0" dirty="0" smtClean="0">
                          <a:latin typeface="+mn-lt"/>
                        </a:rPr>
                        <a:t>Soluble human CD4 (D1-D4)</a:t>
                      </a:r>
                      <a:endParaRPr lang="en-US" sz="1400" b="0" i="0" dirty="0">
                        <a:latin typeface="+mn-lt"/>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dirty="0" smtClean="0">
                          <a:latin typeface="+mn-lt"/>
                        </a:rPr>
                        <a:t>300 </a:t>
                      </a:r>
                      <a:r>
                        <a:rPr lang="en-US" sz="1400" b="0" i="0" dirty="0" err="1" smtClean="0">
                          <a:latin typeface="+mn-lt"/>
                        </a:rPr>
                        <a:t>ug</a:t>
                      </a:r>
                      <a:endParaRPr lang="en-US" sz="1400" b="0" i="0" dirty="0" smtClean="0">
                        <a:latin typeface="+mn-lt"/>
                      </a:endParaRPr>
                    </a:p>
                  </a:txBody>
                  <a:tcPr marL="68580" marR="68580" marT="34290" marB="34290"/>
                </a:tc>
                <a:tc>
                  <a:txBody>
                    <a:bodyPr/>
                    <a:lstStyle/>
                    <a:p>
                      <a:pPr algn="ctr"/>
                      <a:r>
                        <a:rPr lang="en-US" sz="1400" b="0" i="0" dirty="0" smtClean="0">
                          <a:latin typeface="+mn-lt"/>
                        </a:rPr>
                        <a:t>QS21</a:t>
                      </a:r>
                      <a:endParaRPr lang="en-US" sz="1400" b="0" i="0" dirty="0">
                        <a:latin typeface="+mn-lt"/>
                      </a:endParaRPr>
                    </a:p>
                  </a:txBody>
                  <a:tcPr marL="68580" marR="68580" marT="34290" marB="34290"/>
                </a:tc>
                <a:tc>
                  <a:txBody>
                    <a:bodyPr/>
                    <a:lstStyle/>
                    <a:p>
                      <a:pPr algn="ctr"/>
                      <a:r>
                        <a:rPr lang="en-US" sz="1400" b="0" i="0" dirty="0" smtClean="0">
                          <a:latin typeface="+mn-lt"/>
                        </a:rPr>
                        <a:t>100 </a:t>
                      </a:r>
                      <a:r>
                        <a:rPr lang="en-US" sz="1400" b="0" i="0" dirty="0" err="1" smtClean="0">
                          <a:latin typeface="+mn-lt"/>
                        </a:rPr>
                        <a:t>ug</a:t>
                      </a:r>
                      <a:endParaRPr lang="en-US" sz="1400" b="0" i="0" dirty="0">
                        <a:latin typeface="+mn-lt"/>
                      </a:endParaRPr>
                    </a:p>
                  </a:txBody>
                  <a:tcPr marL="68580" marR="68580" marT="34290" marB="34290"/>
                </a:tc>
              </a:tr>
              <a:tr h="278130">
                <a:tc>
                  <a:txBody>
                    <a:bodyPr/>
                    <a:lstStyle/>
                    <a:p>
                      <a:pPr algn="ctr"/>
                      <a:r>
                        <a:rPr lang="en-US" sz="1400" b="0" i="0" dirty="0" smtClean="0">
                          <a:latin typeface="+mn-lt"/>
                        </a:rPr>
                        <a:t>5</a:t>
                      </a:r>
                      <a:endParaRPr lang="en-US" sz="1400" b="0" i="0" dirty="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latin typeface="+mn-lt"/>
                        </a:rPr>
                        <a:t>4</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dirty="0" smtClean="0">
                          <a:latin typeface="+mn-lt"/>
                        </a:rPr>
                        <a:t>Naive</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i="0" dirty="0" smtClean="0">
                        <a:latin typeface="+mn-lt"/>
                      </a:endParaRPr>
                    </a:p>
                  </a:txBody>
                  <a:tcPr marL="68580" marR="68580" marT="34290" marB="34290"/>
                </a:tc>
                <a:tc>
                  <a:txBody>
                    <a:bodyPr/>
                    <a:lstStyle/>
                    <a:p>
                      <a:pPr algn="ctr"/>
                      <a:endParaRPr lang="en-US" sz="1400" b="0" i="0" dirty="0">
                        <a:latin typeface="+mn-lt"/>
                      </a:endParaRPr>
                    </a:p>
                  </a:txBody>
                  <a:tcPr marL="68580" marR="68580" marT="34290" marB="34290"/>
                </a:tc>
                <a:tc>
                  <a:txBody>
                    <a:bodyPr/>
                    <a:lstStyle/>
                    <a:p>
                      <a:pPr algn="ctr"/>
                      <a:endParaRPr lang="en-US" sz="1400" b="0" i="0" dirty="0">
                        <a:latin typeface="+mn-lt"/>
                      </a:endParaRPr>
                    </a:p>
                  </a:txBody>
                  <a:tcPr marL="68580" marR="68580" marT="34290" marB="34290"/>
                </a:tc>
              </a:tr>
            </a:tbl>
          </a:graphicData>
        </a:graphic>
      </p:graphicFrame>
    </p:spTree>
    <p:extLst>
      <p:ext uri="{BB962C8B-B14F-4D97-AF65-F5344CB8AC3E}">
        <p14:creationId xmlns:p14="http://schemas.microsoft.com/office/powerpoint/2010/main" val="2396556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36">
      <a:dk1>
        <a:sysClr val="windowText" lastClr="000000"/>
      </a:dk1>
      <a:lt1>
        <a:sysClr val="window" lastClr="FFFFFF"/>
      </a:lt1>
      <a:dk2>
        <a:srgbClr val="1F497D"/>
      </a:dk2>
      <a:lt2>
        <a:srgbClr val="EEECE1"/>
      </a:lt2>
      <a:accent1>
        <a:srgbClr val="2494CA"/>
      </a:accent1>
      <a:accent2>
        <a:srgbClr val="C0504D"/>
      </a:accent2>
      <a:accent3>
        <a:srgbClr val="9BBB59"/>
      </a:accent3>
      <a:accent4>
        <a:srgbClr val="B2B2B2"/>
      </a:accent4>
      <a:accent5>
        <a:srgbClr val="4BACC6"/>
      </a:accent5>
      <a:accent6>
        <a:srgbClr val="946D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1660</Words>
  <Application>Microsoft Office PowerPoint</Application>
  <PresentationFormat>On-screen Show (4:3)</PresentationFormat>
  <Paragraphs>389</Paragraphs>
  <Slides>45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ＭＳ Ｐゴシック</vt:lpstr>
      <vt:lpstr>Arial</vt:lpstr>
      <vt:lpstr>Calibri</vt:lpstr>
      <vt:lpstr>Symbol</vt:lpstr>
      <vt:lpstr>Times New Roman</vt:lpstr>
      <vt:lpstr>Wingdings</vt:lpstr>
      <vt:lpstr>1_Office Theme</vt:lpstr>
      <vt:lpstr>Prism 6</vt:lpstr>
      <vt:lpstr>PowerPoint Presentation</vt:lpstr>
      <vt:lpstr>PowerPoint Presentation</vt:lpstr>
      <vt:lpstr>PowerPoint Presentation</vt:lpstr>
      <vt:lpstr>PowerPoint Presentation</vt:lpstr>
      <vt:lpstr>How the FLSC works?</vt:lpstr>
      <vt:lpstr>Are transition state/CD4i epitopes ever immunoreactive during infection?</vt:lpstr>
      <vt:lpstr>Envelope targets for antiviral Abs</vt:lpstr>
      <vt:lpstr>Evidence that FLSC can protect</vt:lpstr>
      <vt:lpstr>PowerPoint Presentation</vt:lpstr>
      <vt:lpstr>PowerPoint Presentation</vt:lpstr>
      <vt:lpstr>PowerPoint Presentation</vt:lpstr>
      <vt:lpstr>PowerPoint Presentation</vt:lpstr>
      <vt:lpstr>Study 1 Design (powered to detect &gt;82% protection i.e. “slam dunk”)</vt:lpstr>
      <vt:lpstr>One simple formulation, rhFLSC/RC529, trended towards better protection, but not a “slam dunk”</vt:lpstr>
      <vt:lpstr>PowerPoint Presentation</vt:lpstr>
      <vt:lpstr>PowerPoint Presentation</vt:lpstr>
      <vt:lpstr>But protection was lost if there were too many T cells…</vt:lpstr>
      <vt:lpstr>Removing animals with high T cell responses reveals that protection tracks with….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GENEVAX® IL-12</vt:lpstr>
      <vt:lpstr>LTA1/CTA1 Mechanism of Action</vt:lpstr>
      <vt:lpstr>PowerPoint Presentation</vt:lpstr>
      <vt:lpstr>PowerPoint Presentation</vt:lpstr>
      <vt:lpstr>PowerPoint Presentation</vt:lpstr>
      <vt:lpstr>PowerPoint Presentation</vt:lpstr>
      <vt:lpstr>LTA1 and IL-12 combination enhances T cell responses</vt:lpstr>
      <vt:lpstr>Inclusion of IL-12 during DNA prime enhances ADCC</vt:lpstr>
      <vt:lpstr>But…you need immune balance</vt:lpstr>
      <vt:lpstr>Does the FLSC induce protection?</vt:lpstr>
      <vt:lpstr>PowerPoint Presentation</vt:lpstr>
      <vt:lpstr>Our goal…..</vt:lpstr>
      <vt:lpstr>Preclinical Development of IHV01</vt:lpstr>
      <vt:lpstr>Released IHV01</vt:lpstr>
      <vt:lpstr>Planned Phase 1 Clinical Testing of IHV01</vt:lpstr>
      <vt:lpstr>Planned Phase 1 Clinical Testing of IHV01</vt:lpstr>
      <vt:lpstr>PowerPoint Presentation</vt:lpstr>
      <vt:lpstr>PowerPoint Presentation</vt:lpstr>
    </vt:vector>
  </TitlesOfParts>
  <Company>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Fouts</dc:creator>
  <cp:lastModifiedBy>Timothy Fouts</cp:lastModifiedBy>
  <cp:revision>91</cp:revision>
  <dcterms:created xsi:type="dcterms:W3CDTF">2014-05-21T16:37:02Z</dcterms:created>
  <dcterms:modified xsi:type="dcterms:W3CDTF">2015-11-30T03:21:58Z</dcterms:modified>
</cp:coreProperties>
</file>