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6" r:id="rId2"/>
    <p:sldId id="257" r:id="rId3"/>
    <p:sldId id="258" r:id="rId4"/>
    <p:sldId id="272" r:id="rId5"/>
    <p:sldId id="273" r:id="rId6"/>
    <p:sldId id="274" r:id="rId7"/>
    <p:sldId id="275" r:id="rId8"/>
    <p:sldId id="276" r:id="rId9"/>
    <p:sldId id="277" r:id="rId10"/>
    <p:sldId id="278" r:id="rId11"/>
    <p:sldId id="281" r:id="rId12"/>
    <p:sldId id="27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E02605-8430-4527-A481-4C6A3232348C}" type="datetimeFigureOut">
              <a:rPr lang="en-US" smtClean="0"/>
              <a:t>12/8/2015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C0BFDB-4734-4DED-A4B9-F2DCB11AD29C}" type="slidenum">
              <a:rPr lang="en-US" smtClean="0"/>
              <a:t>‹#›</a:t>
            </a:fld>
            <a:endParaRPr lang="en-US"/>
          </a:p>
        </p:txBody>
      </p:sp>
    </p:spTree>
    <p:extLst>
      <p:ext uri="{BB962C8B-B14F-4D97-AF65-F5344CB8AC3E}">
        <p14:creationId xmlns:p14="http://schemas.microsoft.com/office/powerpoint/2010/main" val="4155660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D73EAC55-1B18-4DFC-A878-A935F83DDB70}" type="slidenum">
              <a:rPr lang="en-US" smtClean="0"/>
              <a:t>11</a:t>
            </a:fld>
            <a:endParaRPr lang="en-US"/>
          </a:p>
        </p:txBody>
      </p:sp>
    </p:spTree>
    <p:extLst>
      <p:ext uri="{BB962C8B-B14F-4D97-AF65-F5344CB8AC3E}">
        <p14:creationId xmlns:p14="http://schemas.microsoft.com/office/powerpoint/2010/main" val="19295475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BE8CBACA-E138-4058-8836-27C3DCCFF11E}" type="datetime1">
              <a:rPr lang="en-US" smtClean="0"/>
              <a:t>12/8/2015</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94A6141A-4AE9-4360-9C6C-39F45D86483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FC690-3F33-4B88-B6DB-FC2C94DC2687}" type="datetime1">
              <a:rPr lang="en-US" smtClean="0"/>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6141A-4AE9-4360-9C6C-39F45D86483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94E93B-556A-4D7F-A6A9-1078BC480DC3}" type="datetime1">
              <a:rPr lang="en-US" smtClean="0"/>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6141A-4AE9-4360-9C6C-39F45D86483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4DE6F8-E591-44F0-859F-662CCE3513C0}" type="datetime1">
              <a:rPr lang="en-US" smtClean="0"/>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6141A-4AE9-4360-9C6C-39F45D86483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9B2245-A525-4A04-BE7B-75BCFD847528}" type="datetime1">
              <a:rPr lang="en-US" smtClean="0"/>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6141A-4AE9-4360-9C6C-39F45D86483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2F2BC98-515B-483B-9CB7-E87ECEE81F8D}" type="datetime1">
              <a:rPr lang="en-US" smtClean="0"/>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A6141A-4AE9-4360-9C6C-39F45D86483D}"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84D4524-DF99-4ACB-BB61-9FD807DF7B11}" type="datetime1">
              <a:rPr lang="en-US" smtClean="0"/>
              <a:t>12/8/2015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A6141A-4AE9-4360-9C6C-39F45D86483D}"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F869D4-06F9-4A53-891D-A5551D3AD8AA}" type="datetime1">
              <a:rPr lang="en-US" smtClean="0"/>
              <a:t>12/8/2015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A6141A-4AE9-4360-9C6C-39F45D86483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501573-2D76-4668-9F9A-4D64A1934DEC}" type="datetime1">
              <a:rPr lang="en-US" smtClean="0"/>
              <a:t>12/8/2015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A6141A-4AE9-4360-9C6C-39F45D86483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44316441-443A-4EB1-B314-37AE05905920}" type="datetime1">
              <a:rPr lang="en-US" smtClean="0"/>
              <a:t>12/8/2015</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94A6141A-4AE9-4360-9C6C-39F45D86483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5B98E5E1-295F-4B09-93DA-174A43BBB76C}" type="datetime1">
              <a:rPr lang="en-US" smtClean="0"/>
              <a:t>12/8/2015</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94A6141A-4AE9-4360-9C6C-39F45D86483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5.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4"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5"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5"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93A2DFA3-B3EE-4B17-8E6E-DCE3E75D242C}" type="datetime1">
              <a:rPr lang="en-US" smtClean="0"/>
              <a:t>12/8/2015</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94A6141A-4AE9-4360-9C6C-39F45D86483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notesSlide" Target="../notesSlides/notesSlide1.xml"/><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jpeg"/><Relationship Id="rId5" Type="http://schemas.openxmlformats.org/officeDocument/2006/relationships/image" Target="../media/image6.w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1524000"/>
            <a:ext cx="6248399" cy="2666999"/>
          </a:xfrm>
        </p:spPr>
        <p:txBody>
          <a:bodyPr>
            <a:normAutofit fontScale="90000"/>
          </a:bodyPr>
          <a:lstStyle/>
          <a:p>
            <a:r>
              <a:rPr lang="en-US" sz="3100" dirty="0" smtClean="0"/>
              <a:t>COFFEE CONSUMPTION:</a:t>
            </a:r>
            <a:br>
              <a:rPr lang="en-US" sz="3100" dirty="0" smtClean="0"/>
            </a:br>
            <a:r>
              <a:rPr lang="en-US" sz="3100" dirty="0" smtClean="0"/>
              <a:t>A GENETIC APPROACH</a:t>
            </a:r>
            <a:br>
              <a:rPr lang="en-US" sz="3100" dirty="0" smtClean="0"/>
            </a:br>
            <a:r>
              <a:rPr lang="en-US" sz="3100" dirty="0"/>
              <a:t/>
            </a:r>
            <a:br>
              <a:rPr lang="en-US" sz="3100" dirty="0"/>
            </a:br>
            <a:r>
              <a:rPr lang="en-US" sz="3100" dirty="0" smtClean="0"/>
              <a:t/>
            </a:r>
            <a:br>
              <a:rPr lang="en-US" sz="3100" dirty="0" smtClean="0"/>
            </a:br>
            <a:r>
              <a:rPr lang="en-US" sz="2000" dirty="0" smtClean="0"/>
              <a:t>Roseane Santos, BS, MS, PhD</a:t>
            </a:r>
            <a:br>
              <a:rPr lang="en-US" sz="2000" dirty="0" smtClean="0"/>
            </a:br>
            <a:r>
              <a:rPr lang="en-US" sz="2000" dirty="0" smtClean="0"/>
              <a:t>Associate Professor, South University School of Pharmacy</a:t>
            </a:r>
            <a:br>
              <a:rPr lang="en-US" sz="2000" dirty="0" smtClean="0"/>
            </a:br>
            <a:r>
              <a:rPr lang="en-US" sz="2000" dirty="0" smtClean="0"/>
              <a:t>Email: rsantos@southuniversity.edu</a:t>
            </a:r>
            <a:endParaRPr lang="en-US" sz="2000" dirty="0">
              <a:latin typeface="Calibri" panose="020F0502020204030204" pitchFamily="34" charset="0"/>
            </a:endParaRPr>
          </a:p>
        </p:txBody>
      </p:sp>
      <p:sp>
        <p:nvSpPr>
          <p:cNvPr id="3" name="Subtitle 2"/>
          <p:cNvSpPr>
            <a:spLocks noGrp="1"/>
          </p:cNvSpPr>
          <p:nvPr>
            <p:ph type="subTitle" idx="1"/>
          </p:nvPr>
        </p:nvSpPr>
        <p:spPr>
          <a:xfrm>
            <a:off x="1727200" y="4419600"/>
            <a:ext cx="5712179" cy="841022"/>
          </a:xfrm>
        </p:spPr>
        <p:txBody>
          <a:bodyPr>
            <a:noAutofit/>
          </a:bodyPr>
          <a:lstStyle/>
          <a:p>
            <a:r>
              <a:rPr lang="en-US" sz="1800" dirty="0" smtClean="0">
                <a:latin typeface="+mj-lt"/>
              </a:rPr>
              <a:t>3</a:t>
            </a:r>
            <a:r>
              <a:rPr lang="en-US" sz="1800" baseline="30000" dirty="0" smtClean="0">
                <a:latin typeface="+mj-lt"/>
              </a:rPr>
              <a:t>rd</a:t>
            </a:r>
            <a:r>
              <a:rPr lang="en-US" sz="1800" dirty="0" smtClean="0">
                <a:latin typeface="+mj-lt"/>
              </a:rPr>
              <a:t> </a:t>
            </a:r>
            <a:r>
              <a:rPr lang="en-US" sz="1800" smtClean="0">
                <a:latin typeface="+mj-lt"/>
              </a:rPr>
              <a:t>International </a:t>
            </a:r>
            <a:r>
              <a:rPr lang="en-US" sz="1800" smtClean="0">
                <a:latin typeface="+mj-lt"/>
              </a:rPr>
              <a:t>Conference </a:t>
            </a:r>
            <a:r>
              <a:rPr lang="en-US" sz="1800" dirty="0" smtClean="0">
                <a:latin typeface="+mj-lt"/>
              </a:rPr>
              <a:t>on Clinical Pharmacy</a:t>
            </a:r>
            <a:r>
              <a:rPr lang="en-US" sz="1800" dirty="0">
                <a:latin typeface="+mj-lt"/>
              </a:rPr>
              <a:t/>
            </a:r>
            <a:br>
              <a:rPr lang="en-US" sz="1800" dirty="0">
                <a:latin typeface="+mj-lt"/>
              </a:rPr>
            </a:br>
            <a:r>
              <a:rPr lang="en-US" sz="1800" dirty="0" smtClean="0">
                <a:latin typeface="+mj-lt"/>
              </a:rPr>
              <a:t>Atlanta, Georgia, December 7-9 2015</a:t>
            </a:r>
            <a:endParaRPr lang="en-US" sz="1800" dirty="0">
              <a:latin typeface="+mj-lt"/>
            </a:endParaRPr>
          </a:p>
        </p:txBody>
      </p:sp>
    </p:spTree>
    <p:extLst>
      <p:ext uri="{BB962C8B-B14F-4D97-AF65-F5344CB8AC3E}">
        <p14:creationId xmlns:p14="http://schemas.microsoft.com/office/powerpoint/2010/main" val="20215598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1463040" y="1905000"/>
            <a:ext cx="6196405" cy="3818069"/>
          </a:xfrm>
        </p:spPr>
        <p:txBody>
          <a:bodyPr>
            <a:noAutofit/>
          </a:bodyPr>
          <a:lstStyle/>
          <a:p>
            <a:r>
              <a:rPr lang="en-US" sz="2200" dirty="0" smtClean="0"/>
              <a:t>Genetic and genomic studies comparing populations that drink coffee regularly with non-coffee drinkers are leading to new findings in terms of genes that are involved in the physiopathology  of important diseases, such as diabetes, </a:t>
            </a:r>
          </a:p>
          <a:p>
            <a:r>
              <a:rPr lang="en-US" sz="2200" dirty="0"/>
              <a:t> </a:t>
            </a:r>
            <a:r>
              <a:rPr lang="en-US" sz="2200" dirty="0" smtClean="0"/>
              <a:t>Those genes (proteins) are new targets for the treatment of diseases and at same time are helping to elucidate the intricate network of effects of coffee and its multitude of bioactive components on human health.</a:t>
            </a:r>
            <a:endParaRPr lang="en-US" sz="2200" dirty="0"/>
          </a:p>
        </p:txBody>
      </p:sp>
      <p:sp>
        <p:nvSpPr>
          <p:cNvPr id="4" name="Slide Number Placeholder 3"/>
          <p:cNvSpPr>
            <a:spLocks noGrp="1"/>
          </p:cNvSpPr>
          <p:nvPr>
            <p:ph type="sldNum" sz="quarter" idx="12"/>
          </p:nvPr>
        </p:nvSpPr>
        <p:spPr/>
        <p:txBody>
          <a:bodyPr/>
          <a:lstStyle/>
          <a:p>
            <a:fld id="{94A6141A-4AE9-4360-9C6C-39F45D86483D}" type="slidenum">
              <a:rPr lang="en-US" smtClean="0"/>
              <a:t>10</a:t>
            </a:fld>
            <a:endParaRPr lang="en-US"/>
          </a:p>
        </p:txBody>
      </p:sp>
    </p:spTree>
    <p:extLst>
      <p:ext uri="{BB962C8B-B14F-4D97-AF65-F5344CB8AC3E}">
        <p14:creationId xmlns:p14="http://schemas.microsoft.com/office/powerpoint/2010/main" val="1456877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Acknlowledgements</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810847322"/>
              </p:ext>
            </p:extLst>
          </p:nvPr>
        </p:nvGraphicFramePr>
        <p:xfrm>
          <a:off x="3962400" y="2590800"/>
          <a:ext cx="4112116" cy="1176941"/>
        </p:xfrm>
        <a:graphic>
          <a:graphicData uri="http://schemas.openxmlformats.org/presentationml/2006/ole">
            <mc:AlternateContent xmlns:mc="http://schemas.openxmlformats.org/markup-compatibility/2006">
              <mc:Choice xmlns:v="urn:schemas-microsoft-com:vml" Requires="v">
                <p:oleObj spid="_x0000_s1032" r:id="rId4" imgW="2728913" imgH="781050" progId="MSDraw">
                  <p:embed/>
                </p:oleObj>
              </mc:Choice>
              <mc:Fallback>
                <p:oleObj r:id="rId4" imgW="2728913" imgH="781050" progId="MSDraw">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2590800"/>
                        <a:ext cx="4112116" cy="1176941"/>
                      </a:xfrm>
                      <a:prstGeom prst="rect">
                        <a:avLst/>
                      </a:prstGeom>
                      <a:noFill/>
                      <a:ln>
                        <a:noFill/>
                      </a:ln>
                    </p:spPr>
                  </p:pic>
                </p:oleObj>
              </mc:Fallback>
            </mc:AlternateContent>
          </a:graphicData>
        </a:graphic>
      </p:graphicFrame>
      <p:sp>
        <p:nvSpPr>
          <p:cNvPr id="5" name="TextBox 4"/>
          <p:cNvSpPr txBox="1"/>
          <p:nvPr/>
        </p:nvSpPr>
        <p:spPr>
          <a:xfrm>
            <a:off x="1371600" y="1938688"/>
            <a:ext cx="6093143" cy="430887"/>
          </a:xfrm>
          <a:prstGeom prst="rect">
            <a:avLst/>
          </a:prstGeom>
          <a:noFill/>
        </p:spPr>
        <p:txBody>
          <a:bodyPr wrap="none" rtlCol="0">
            <a:spAutoFit/>
          </a:bodyPr>
          <a:lstStyle/>
          <a:p>
            <a:r>
              <a:rPr lang="en-US" sz="2200" dirty="0" smtClean="0"/>
              <a:t>In Memorian Dr. DARCY ROBERTO ANDRADE LIMA</a:t>
            </a:r>
            <a:endParaRPr lang="en-US" sz="2200" dirty="0"/>
          </a:p>
        </p:txBody>
      </p:sp>
      <p:pic>
        <p:nvPicPr>
          <p:cNvPr id="7" name="Picture 51" descr="C:\Documents and Settings\Nirmal Patel\My Documents\My Pictures\Artwork\SUSOP\SUSOP SMALL JPEG.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4876800"/>
            <a:ext cx="40386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0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08293" y="4876800"/>
            <a:ext cx="2051814"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5372" y="2590800"/>
            <a:ext cx="2331577" cy="1744607"/>
          </a:xfrm>
          <a:prstGeom prst="rect">
            <a:avLst/>
          </a:prstGeom>
        </p:spPr>
      </p:pic>
    </p:spTree>
    <p:extLst>
      <p:ext uri="{BB962C8B-B14F-4D97-AF65-F5344CB8AC3E}">
        <p14:creationId xmlns:p14="http://schemas.microsoft.com/office/powerpoint/2010/main" val="1732328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12"/>
          </p:nvPr>
        </p:nvSpPr>
        <p:spPr/>
        <p:txBody>
          <a:bodyPr/>
          <a:lstStyle/>
          <a:p>
            <a:fld id="{94A6141A-4AE9-4360-9C6C-39F45D86483D}" type="slidenum">
              <a:rPr lang="en-US" smtClean="0"/>
              <a:t>12</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24200" y="2286000"/>
            <a:ext cx="2819400" cy="2505895"/>
          </a:xfrm>
          <a:prstGeom prst="rect">
            <a:avLst/>
          </a:prstGeom>
        </p:spPr>
      </p:pic>
    </p:spTree>
    <p:extLst>
      <p:ext uri="{BB962C8B-B14F-4D97-AF65-F5344CB8AC3E}">
        <p14:creationId xmlns:p14="http://schemas.microsoft.com/office/powerpoint/2010/main" val="3164001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idx="1"/>
          </p:nvPr>
        </p:nvSpPr>
        <p:spPr/>
        <p:txBody>
          <a:bodyPr>
            <a:normAutofit/>
          </a:bodyPr>
          <a:lstStyle/>
          <a:p>
            <a:r>
              <a:rPr lang="en-US" dirty="0" smtClean="0"/>
              <a:t>Some background on the evolution of coffee studies</a:t>
            </a:r>
          </a:p>
          <a:p>
            <a:r>
              <a:rPr lang="en-US" dirty="0" smtClean="0"/>
              <a:t>Creation of a consortium to study with a genomic approach coffee and its effects</a:t>
            </a:r>
          </a:p>
          <a:p>
            <a:r>
              <a:rPr lang="en-US" dirty="0" smtClean="0"/>
              <a:t>Coffee Consumption and development of diabetes type 2 as an example</a:t>
            </a:r>
          </a:p>
          <a:p>
            <a:r>
              <a:rPr lang="en-US" dirty="0" smtClean="0"/>
              <a:t>Conclusions</a:t>
            </a:r>
            <a:endParaRPr lang="en-US" sz="2000" dirty="0" smtClean="0"/>
          </a:p>
          <a:p>
            <a:pPr lvl="1"/>
            <a:endParaRPr lang="en-US" dirty="0" smtClean="0"/>
          </a:p>
          <a:p>
            <a:pPr marL="365760" lvl="1" indent="0">
              <a:buNone/>
            </a:pPr>
            <a:endParaRPr lang="en-US" dirty="0"/>
          </a:p>
        </p:txBody>
      </p:sp>
      <p:sp>
        <p:nvSpPr>
          <p:cNvPr id="4" name="Slide Number Placeholder 3"/>
          <p:cNvSpPr>
            <a:spLocks noGrp="1"/>
          </p:cNvSpPr>
          <p:nvPr>
            <p:ph type="sldNum" sz="quarter" idx="12"/>
          </p:nvPr>
        </p:nvSpPr>
        <p:spPr/>
        <p:txBody>
          <a:bodyPr/>
          <a:lstStyle/>
          <a:p>
            <a:fld id="{94A6141A-4AE9-4360-9C6C-39F45D86483D}" type="slidenum">
              <a:rPr lang="en-US" smtClean="0"/>
              <a:t>2</a:t>
            </a:fld>
            <a:endParaRPr lang="en-US"/>
          </a:p>
        </p:txBody>
      </p:sp>
    </p:spTree>
    <p:extLst>
      <p:ext uri="{BB962C8B-B14F-4D97-AF65-F5344CB8AC3E}">
        <p14:creationId xmlns:p14="http://schemas.microsoft.com/office/powerpoint/2010/main" val="1628611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Introduction</a:t>
            </a:r>
            <a:endParaRPr lang="en-US" sz="3600" dirty="0"/>
          </a:p>
        </p:txBody>
      </p:sp>
      <p:sp>
        <p:nvSpPr>
          <p:cNvPr id="3" name="Content Placeholder 2"/>
          <p:cNvSpPr>
            <a:spLocks noGrp="1"/>
          </p:cNvSpPr>
          <p:nvPr>
            <p:ph idx="1"/>
          </p:nvPr>
        </p:nvSpPr>
        <p:spPr>
          <a:xfrm>
            <a:off x="1371600" y="1828800"/>
            <a:ext cx="6287845" cy="3894269"/>
          </a:xfrm>
        </p:spPr>
        <p:txBody>
          <a:bodyPr>
            <a:normAutofit/>
          </a:bodyPr>
          <a:lstStyle/>
          <a:p>
            <a:r>
              <a:rPr lang="en-US" sz="2000" dirty="0"/>
              <a:t>Coffee is in fact a very complex mixture that varies according with the origin of the beans and roasting </a:t>
            </a:r>
            <a:r>
              <a:rPr lang="en-US" sz="2000" dirty="0" smtClean="0"/>
              <a:t>processes</a:t>
            </a:r>
            <a:r>
              <a:rPr lang="en-US" dirty="0" smtClean="0"/>
              <a:t>.</a:t>
            </a:r>
          </a:p>
          <a:p>
            <a:r>
              <a:rPr lang="en-US" sz="2000" dirty="0"/>
              <a:t>Caffeine, polycyclic phenols such as chlorogenic acids are some of the most studied constituents from </a:t>
            </a:r>
            <a:r>
              <a:rPr lang="en-US" sz="2000" dirty="0" smtClean="0"/>
              <a:t>coffee</a:t>
            </a:r>
          </a:p>
          <a:p>
            <a:r>
              <a:rPr lang="en-US" sz="2000" dirty="0" smtClean="0"/>
              <a:t>Various </a:t>
            </a:r>
            <a:r>
              <a:rPr lang="en-US" sz="2000" dirty="0"/>
              <a:t>properties are </a:t>
            </a:r>
            <a:r>
              <a:rPr lang="en-US" sz="2000" dirty="0" smtClean="0"/>
              <a:t>attributed to </a:t>
            </a:r>
            <a:r>
              <a:rPr lang="en-US" sz="2000" dirty="0"/>
              <a:t>those </a:t>
            </a:r>
            <a:r>
              <a:rPr lang="en-US" sz="2000" dirty="0" smtClean="0"/>
              <a:t>compounds.</a:t>
            </a:r>
          </a:p>
          <a:p>
            <a:r>
              <a:rPr lang="en-US" sz="2000" dirty="0" smtClean="0"/>
              <a:t>Some effects are opposite and leads to controversial conclusions.</a:t>
            </a:r>
          </a:p>
          <a:p>
            <a:r>
              <a:rPr lang="en-US" sz="2000" dirty="0"/>
              <a:t>A new approach </a:t>
            </a:r>
            <a:r>
              <a:rPr lang="en-US" sz="2000" dirty="0" smtClean="0"/>
              <a:t>is to </a:t>
            </a:r>
            <a:r>
              <a:rPr lang="en-US" sz="2000" dirty="0"/>
              <a:t>look into possible effects of drugs </a:t>
            </a:r>
            <a:r>
              <a:rPr lang="en-US" sz="2000" dirty="0" smtClean="0"/>
              <a:t>through </a:t>
            </a:r>
            <a:r>
              <a:rPr lang="en-US" sz="2000" dirty="0"/>
              <a:t>genetic and genomic studies. </a:t>
            </a:r>
            <a:endParaRPr lang="en-US" dirty="0" smtClean="0"/>
          </a:p>
          <a:p>
            <a:pPr marL="365760" lvl="1" indent="0">
              <a:buNone/>
            </a:pPr>
            <a:endParaRPr lang="en-US" dirty="0"/>
          </a:p>
        </p:txBody>
      </p:sp>
      <p:sp>
        <p:nvSpPr>
          <p:cNvPr id="4" name="Slide Number Placeholder 3"/>
          <p:cNvSpPr>
            <a:spLocks noGrp="1"/>
          </p:cNvSpPr>
          <p:nvPr>
            <p:ph type="sldNum" sz="quarter" idx="12"/>
          </p:nvPr>
        </p:nvSpPr>
        <p:spPr/>
        <p:txBody>
          <a:bodyPr/>
          <a:lstStyle/>
          <a:p>
            <a:fld id="{94A6141A-4AE9-4360-9C6C-39F45D86483D}" type="slidenum">
              <a:rPr lang="en-US" smtClean="0"/>
              <a:t>3</a:t>
            </a:fld>
            <a:endParaRPr lang="en-US"/>
          </a:p>
        </p:txBody>
      </p:sp>
    </p:spTree>
    <p:extLst>
      <p:ext uri="{BB962C8B-B14F-4D97-AF65-F5344CB8AC3E}">
        <p14:creationId xmlns:p14="http://schemas.microsoft.com/office/powerpoint/2010/main" val="173603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Coffee and Caffeine Genetics Consortium</a:t>
            </a:r>
          </a:p>
        </p:txBody>
      </p:sp>
      <p:sp>
        <p:nvSpPr>
          <p:cNvPr id="3" name="Content Placeholder 2"/>
          <p:cNvSpPr>
            <a:spLocks noGrp="1"/>
          </p:cNvSpPr>
          <p:nvPr>
            <p:ph idx="1"/>
          </p:nvPr>
        </p:nvSpPr>
        <p:spPr>
          <a:xfrm>
            <a:off x="1524000" y="2362199"/>
            <a:ext cx="6135445" cy="3360869"/>
          </a:xfrm>
        </p:spPr>
        <p:txBody>
          <a:bodyPr>
            <a:normAutofit/>
          </a:bodyPr>
          <a:lstStyle/>
          <a:p>
            <a:r>
              <a:rPr lang="en-US" sz="2000" dirty="0" smtClean="0"/>
              <a:t>Composed by researchers from all over the globe.</a:t>
            </a:r>
          </a:p>
          <a:p>
            <a:r>
              <a:rPr lang="en-US" sz="2000" dirty="0"/>
              <a:t>Purpose is </a:t>
            </a:r>
            <a:r>
              <a:rPr lang="en-US" sz="2000" dirty="0" smtClean="0"/>
              <a:t>to </a:t>
            </a:r>
            <a:r>
              <a:rPr lang="en-US" sz="2000" dirty="0"/>
              <a:t>identify DNA loci associated with habitual coffee consumption</a:t>
            </a:r>
            <a:r>
              <a:rPr lang="en-US" sz="2000" dirty="0" smtClean="0"/>
              <a:t>.</a:t>
            </a:r>
          </a:p>
          <a:p>
            <a:r>
              <a:rPr lang="en-US" sz="2000" dirty="0"/>
              <a:t>The technique utilized is called genome-wide meta-analysis (GWMA</a:t>
            </a:r>
            <a:r>
              <a:rPr lang="en-US" sz="2000" dirty="0" smtClean="0"/>
              <a:t>).</a:t>
            </a:r>
          </a:p>
          <a:p>
            <a:r>
              <a:rPr lang="en-US" sz="2000" dirty="0"/>
              <a:t> </a:t>
            </a:r>
            <a:r>
              <a:rPr lang="en-US" sz="2000" dirty="0" smtClean="0"/>
              <a:t>Some loci already known as the one that codes for CYP 1A2 (caffeine metabolism) were confirmed</a:t>
            </a:r>
          </a:p>
          <a:p>
            <a:r>
              <a:rPr lang="en-US" sz="2000" dirty="0"/>
              <a:t> </a:t>
            </a:r>
            <a:r>
              <a:rPr lang="en-US" sz="2000" dirty="0" smtClean="0"/>
              <a:t>New ones are being identified, opening new targets to understand the effects of coffee on human health</a:t>
            </a:r>
            <a:endParaRPr lang="en-US" sz="2000" dirty="0"/>
          </a:p>
        </p:txBody>
      </p:sp>
      <p:sp>
        <p:nvSpPr>
          <p:cNvPr id="4" name="Slide Number Placeholder 3"/>
          <p:cNvSpPr>
            <a:spLocks noGrp="1"/>
          </p:cNvSpPr>
          <p:nvPr>
            <p:ph type="sldNum" sz="quarter" idx="12"/>
          </p:nvPr>
        </p:nvSpPr>
        <p:spPr/>
        <p:txBody>
          <a:bodyPr/>
          <a:lstStyle/>
          <a:p>
            <a:fld id="{94A6141A-4AE9-4360-9C6C-39F45D86483D}" type="slidenum">
              <a:rPr lang="en-US" smtClean="0"/>
              <a:t>4</a:t>
            </a:fld>
            <a:endParaRPr lang="en-US"/>
          </a:p>
        </p:txBody>
      </p:sp>
    </p:spTree>
    <p:extLst>
      <p:ext uri="{BB962C8B-B14F-4D97-AF65-F5344CB8AC3E}">
        <p14:creationId xmlns:p14="http://schemas.microsoft.com/office/powerpoint/2010/main" val="3446805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Coffee Consumption </a:t>
            </a:r>
            <a:r>
              <a:rPr lang="en-US" dirty="0"/>
              <a:t>and Obesity: an example</a:t>
            </a:r>
          </a:p>
        </p:txBody>
      </p:sp>
      <p:sp>
        <p:nvSpPr>
          <p:cNvPr id="3" name="Content Placeholder 2"/>
          <p:cNvSpPr>
            <a:spLocks noGrp="1"/>
          </p:cNvSpPr>
          <p:nvPr>
            <p:ph idx="1"/>
          </p:nvPr>
        </p:nvSpPr>
        <p:spPr>
          <a:xfrm>
            <a:off x="1463040" y="2362199"/>
            <a:ext cx="6196405" cy="3360869"/>
          </a:xfrm>
        </p:spPr>
        <p:txBody>
          <a:bodyPr/>
          <a:lstStyle/>
          <a:p>
            <a:r>
              <a:rPr lang="en-US" sz="2200" dirty="0" smtClean="0"/>
              <a:t>Chlorogenic acids (CGA’s), </a:t>
            </a:r>
            <a:r>
              <a:rPr lang="en-US" sz="2200" dirty="0"/>
              <a:t>Caffeine and Coffee restored the Na</a:t>
            </a:r>
            <a:r>
              <a:rPr lang="en-US" sz="2200" baseline="30000" dirty="0" smtClean="0"/>
              <a:t>+</a:t>
            </a:r>
            <a:r>
              <a:rPr lang="en-US" sz="2200" dirty="0" smtClean="0"/>
              <a:t>/K</a:t>
            </a:r>
            <a:r>
              <a:rPr lang="en-US" sz="2200" baseline="30000" dirty="0"/>
              <a:t>+</a:t>
            </a:r>
            <a:r>
              <a:rPr lang="en-US" sz="2200" dirty="0"/>
              <a:t> ATPase and </a:t>
            </a:r>
            <a:r>
              <a:rPr lang="en-US" sz="2200" dirty="0" err="1" smtClean="0"/>
              <a:t>AChE-ase</a:t>
            </a:r>
            <a:r>
              <a:rPr lang="en-US" sz="2200" dirty="0" smtClean="0"/>
              <a:t> </a:t>
            </a:r>
            <a:r>
              <a:rPr lang="en-US" sz="2200" dirty="0"/>
              <a:t>activity in Diabetic </a:t>
            </a:r>
            <a:r>
              <a:rPr lang="en-US" sz="2200" dirty="0" smtClean="0"/>
              <a:t>rats;</a:t>
            </a:r>
          </a:p>
          <a:p>
            <a:r>
              <a:rPr lang="en-US" sz="2200" dirty="0"/>
              <a:t> There is a decrease in Na+/ K+ ATPase  activity and an increase in </a:t>
            </a:r>
            <a:r>
              <a:rPr lang="en-US" sz="2200" dirty="0" err="1"/>
              <a:t>AChE</a:t>
            </a:r>
            <a:r>
              <a:rPr lang="en-US" sz="2200" dirty="0"/>
              <a:t> </a:t>
            </a:r>
            <a:r>
              <a:rPr lang="en-US" sz="2200" dirty="0" err="1"/>
              <a:t>ase</a:t>
            </a:r>
            <a:r>
              <a:rPr lang="en-US" sz="2200" dirty="0"/>
              <a:t> in Diabetic neuropathy</a:t>
            </a:r>
          </a:p>
          <a:p>
            <a:r>
              <a:rPr lang="en-US" sz="2200" dirty="0" err="1"/>
              <a:t>Mol</a:t>
            </a:r>
            <a:r>
              <a:rPr lang="en-US" sz="2200" dirty="0"/>
              <a:t> Cell </a:t>
            </a:r>
            <a:r>
              <a:rPr lang="en-US" sz="2200" dirty="0" err="1"/>
              <a:t>Biochem</a:t>
            </a:r>
            <a:r>
              <a:rPr lang="en-US" sz="2200" dirty="0"/>
              <a:t> (2014) 388: 277-286</a:t>
            </a:r>
          </a:p>
          <a:p>
            <a:r>
              <a:rPr lang="pt-BR" sz="2200" b="1" u="sng" dirty="0"/>
              <a:t>Rio Grande do Sul, Brazil</a:t>
            </a:r>
            <a:endParaRPr lang="en-US" sz="2200" b="1" u="sng" dirty="0"/>
          </a:p>
          <a:p>
            <a:endParaRPr lang="en-US" dirty="0"/>
          </a:p>
        </p:txBody>
      </p:sp>
      <p:sp>
        <p:nvSpPr>
          <p:cNvPr id="4" name="Slide Number Placeholder 3"/>
          <p:cNvSpPr>
            <a:spLocks noGrp="1"/>
          </p:cNvSpPr>
          <p:nvPr>
            <p:ph type="sldNum" sz="quarter" idx="12"/>
          </p:nvPr>
        </p:nvSpPr>
        <p:spPr/>
        <p:txBody>
          <a:bodyPr/>
          <a:lstStyle/>
          <a:p>
            <a:fld id="{94A6141A-4AE9-4360-9C6C-39F45D86483D}" type="slidenum">
              <a:rPr lang="en-US" smtClean="0"/>
              <a:t>5</a:t>
            </a:fld>
            <a:endParaRPr lang="en-US"/>
          </a:p>
        </p:txBody>
      </p:sp>
    </p:spTree>
    <p:extLst>
      <p:ext uri="{BB962C8B-B14F-4D97-AF65-F5344CB8AC3E}">
        <p14:creationId xmlns:p14="http://schemas.microsoft.com/office/powerpoint/2010/main" val="843802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Endothelial </a:t>
            </a:r>
            <a:r>
              <a:rPr lang="en-US" dirty="0" smtClean="0"/>
              <a:t>dysfunction/</a:t>
            </a:r>
            <a:br>
              <a:rPr lang="en-US" dirty="0" smtClean="0"/>
            </a:br>
            <a:r>
              <a:rPr lang="en-US" dirty="0" smtClean="0"/>
              <a:t>Insulin </a:t>
            </a:r>
            <a:r>
              <a:rPr lang="en-US" dirty="0"/>
              <a:t>resistance</a:t>
            </a:r>
          </a:p>
        </p:txBody>
      </p:sp>
      <p:sp>
        <p:nvSpPr>
          <p:cNvPr id="5" name="Content Placeholder 4"/>
          <p:cNvSpPr>
            <a:spLocks noGrp="1"/>
          </p:cNvSpPr>
          <p:nvPr>
            <p:ph idx="1"/>
          </p:nvPr>
        </p:nvSpPr>
        <p:spPr/>
        <p:txBody>
          <a:bodyPr>
            <a:normAutofit/>
          </a:bodyPr>
          <a:lstStyle/>
          <a:p>
            <a:r>
              <a:rPr lang="en-US" sz="2000" dirty="0"/>
              <a:t>Longevity genes, </a:t>
            </a:r>
            <a:r>
              <a:rPr lang="en-US" sz="2000" dirty="0" smtClean="0"/>
              <a:t>Silent </a:t>
            </a:r>
            <a:r>
              <a:rPr lang="en-US" sz="2000" dirty="0"/>
              <a:t>information regulator 2 </a:t>
            </a:r>
            <a:r>
              <a:rPr lang="en-US" sz="2000" dirty="0" smtClean="0"/>
              <a:t>(</a:t>
            </a:r>
            <a:r>
              <a:rPr lang="en-US" sz="2000" b="1" dirty="0" smtClean="0"/>
              <a:t>Sir-2) </a:t>
            </a:r>
            <a:r>
              <a:rPr lang="en-US" sz="2000" dirty="0" smtClean="0"/>
              <a:t>and</a:t>
            </a:r>
            <a:r>
              <a:rPr lang="en-US" sz="2000" b="1" dirty="0" smtClean="0"/>
              <a:t> </a:t>
            </a:r>
            <a:r>
              <a:rPr lang="en-US" sz="2000" dirty="0" err="1"/>
              <a:t>Sirtuin</a:t>
            </a:r>
            <a:r>
              <a:rPr lang="en-US" sz="2000" b="1" dirty="0"/>
              <a:t> </a:t>
            </a:r>
            <a:r>
              <a:rPr lang="en-US" sz="2000" dirty="0"/>
              <a:t>(</a:t>
            </a:r>
            <a:r>
              <a:rPr lang="en-US" sz="2000" b="1" dirty="0" smtClean="0"/>
              <a:t>Sirt-1</a:t>
            </a:r>
            <a:r>
              <a:rPr lang="en-US" sz="2000" dirty="0"/>
              <a:t>) </a:t>
            </a:r>
            <a:r>
              <a:rPr lang="en-US" sz="2000" dirty="0" smtClean="0"/>
              <a:t>are highly </a:t>
            </a:r>
            <a:r>
              <a:rPr lang="en-US" sz="2000" dirty="0"/>
              <a:t>expressed in </a:t>
            </a:r>
            <a:r>
              <a:rPr lang="en-US" sz="2000" dirty="0" err="1" smtClean="0"/>
              <a:t>endotelial</a:t>
            </a:r>
            <a:r>
              <a:rPr lang="en-US" sz="2000" dirty="0" smtClean="0"/>
              <a:t> dysfunction (ED);</a:t>
            </a:r>
          </a:p>
          <a:p>
            <a:r>
              <a:rPr lang="en-US" sz="2000" dirty="0" smtClean="0"/>
              <a:t>p66 </a:t>
            </a:r>
            <a:r>
              <a:rPr lang="en-US" sz="2000" dirty="0" err="1"/>
              <a:t>Shc</a:t>
            </a:r>
            <a:r>
              <a:rPr lang="en-US" sz="2000" dirty="0"/>
              <a:t> redox </a:t>
            </a:r>
            <a:r>
              <a:rPr lang="en-US" sz="2000" dirty="0" smtClean="0"/>
              <a:t>enzyme is </a:t>
            </a:r>
            <a:r>
              <a:rPr lang="en-US" sz="2000" dirty="0"/>
              <a:t>linked to apoptosis, induces oxidative stress, vascular senescence</a:t>
            </a:r>
          </a:p>
          <a:p>
            <a:r>
              <a:rPr lang="en-US" sz="2000" dirty="0"/>
              <a:t>Sirt-1 regulates the expression of </a:t>
            </a:r>
            <a:r>
              <a:rPr lang="en-US" sz="2000" dirty="0" smtClean="0"/>
              <a:t>p66Shc</a:t>
            </a:r>
          </a:p>
          <a:p>
            <a:r>
              <a:rPr lang="en-US" sz="2000" dirty="0"/>
              <a:t>New target to address in Diabetes type 2</a:t>
            </a:r>
          </a:p>
          <a:p>
            <a:r>
              <a:rPr lang="en-US" sz="2000" dirty="0"/>
              <a:t>Aging and Endothelial dysfunction/ Insulin </a:t>
            </a:r>
            <a:r>
              <a:rPr lang="en-US" sz="2000" dirty="0" smtClean="0"/>
              <a:t>Resistance, JAHA </a:t>
            </a:r>
            <a:r>
              <a:rPr lang="en-US" sz="2000" dirty="0"/>
              <a:t>(2013) </a:t>
            </a:r>
            <a:r>
              <a:rPr lang="en-US" sz="2000" dirty="0" err="1"/>
              <a:t>doi</a:t>
            </a:r>
            <a:r>
              <a:rPr lang="en-US" sz="2000" dirty="0"/>
              <a:t> </a:t>
            </a:r>
            <a:r>
              <a:rPr lang="en-US" sz="2000" dirty="0" smtClean="0"/>
              <a:t>10.1161</a:t>
            </a:r>
          </a:p>
          <a:p>
            <a:r>
              <a:rPr lang="en-US" sz="2000" b="1" u="sng" dirty="0" err="1"/>
              <a:t>Padova</a:t>
            </a:r>
            <a:r>
              <a:rPr lang="en-US" sz="2000" b="1" u="sng" dirty="0"/>
              <a:t>, Italy</a:t>
            </a:r>
          </a:p>
          <a:p>
            <a:endParaRPr lang="en-US" sz="2000" dirty="0"/>
          </a:p>
          <a:p>
            <a:endParaRPr lang="en-US" dirty="0"/>
          </a:p>
          <a:p>
            <a:endParaRPr lang="en-US" dirty="0"/>
          </a:p>
        </p:txBody>
      </p:sp>
      <p:sp>
        <p:nvSpPr>
          <p:cNvPr id="3" name="Slide Number Placeholder 2"/>
          <p:cNvSpPr>
            <a:spLocks noGrp="1"/>
          </p:cNvSpPr>
          <p:nvPr>
            <p:ph type="sldNum" sz="quarter" idx="12"/>
          </p:nvPr>
        </p:nvSpPr>
        <p:spPr/>
        <p:txBody>
          <a:bodyPr/>
          <a:lstStyle/>
          <a:p>
            <a:fld id="{94A6141A-4AE9-4360-9C6C-39F45D86483D}" type="slidenum">
              <a:rPr lang="en-US" smtClean="0"/>
              <a:t>6</a:t>
            </a:fld>
            <a:endParaRPr lang="en-US"/>
          </a:p>
        </p:txBody>
      </p:sp>
    </p:spTree>
    <p:extLst>
      <p:ext uri="{BB962C8B-B14F-4D97-AF65-F5344CB8AC3E}">
        <p14:creationId xmlns:p14="http://schemas.microsoft.com/office/powerpoint/2010/main" val="3783541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anim calcmode="lin" valueType="num">
                                      <p:cBhvr additive="base">
                                        <p:cTn id="1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Adipokines</a:t>
            </a:r>
            <a:r>
              <a:rPr lang="en-US" dirty="0"/>
              <a:t> : new target in diabetes</a:t>
            </a:r>
          </a:p>
        </p:txBody>
      </p:sp>
      <p:sp>
        <p:nvSpPr>
          <p:cNvPr id="3" name="Content Placeholder 2"/>
          <p:cNvSpPr>
            <a:spLocks noGrp="1"/>
          </p:cNvSpPr>
          <p:nvPr>
            <p:ph idx="1"/>
          </p:nvPr>
        </p:nvSpPr>
        <p:spPr>
          <a:xfrm>
            <a:off x="1463040" y="2438399"/>
            <a:ext cx="6196405" cy="3284669"/>
          </a:xfrm>
        </p:spPr>
        <p:txBody>
          <a:bodyPr/>
          <a:lstStyle/>
          <a:p>
            <a:r>
              <a:rPr lang="en-US" sz="2000" dirty="0"/>
              <a:t>Adiponectin decrease is associated with obesity, major receptors </a:t>
            </a:r>
            <a:r>
              <a:rPr lang="en-US" sz="2000" dirty="0" err="1"/>
              <a:t>Adipo</a:t>
            </a:r>
            <a:r>
              <a:rPr lang="en-US" sz="2000" dirty="0"/>
              <a:t> R1 (muscle), R2 (liver)</a:t>
            </a:r>
          </a:p>
          <a:p>
            <a:r>
              <a:rPr lang="en-US" sz="2000" b="1" dirty="0"/>
              <a:t>Coffee consumption increases adiponectin levels</a:t>
            </a:r>
          </a:p>
          <a:p>
            <a:r>
              <a:rPr lang="en-US" sz="2000" dirty="0"/>
              <a:t> Adiponectin is secreted by adipocytes and belongs to a group named </a:t>
            </a:r>
            <a:r>
              <a:rPr lang="en-US" sz="2000" dirty="0" err="1"/>
              <a:t>adipokines</a:t>
            </a:r>
            <a:endParaRPr lang="en-US" sz="2000" dirty="0"/>
          </a:p>
          <a:p>
            <a:r>
              <a:rPr lang="en-US" sz="2000" dirty="0" smtClean="0"/>
              <a:t>Gene </a:t>
            </a:r>
            <a:r>
              <a:rPr lang="en-US" sz="2000" dirty="0"/>
              <a:t>is located at </a:t>
            </a:r>
            <a:r>
              <a:rPr lang="en-US" sz="2000" dirty="0" smtClean="0"/>
              <a:t>Chr.3q27 </a:t>
            </a:r>
            <a:r>
              <a:rPr lang="en-US" sz="2000" dirty="0"/>
              <a:t>with known </a:t>
            </a:r>
            <a:r>
              <a:rPr lang="en-US" sz="2000" dirty="0" smtClean="0"/>
              <a:t>SNPs</a:t>
            </a:r>
          </a:p>
          <a:p>
            <a:r>
              <a:rPr lang="pt-BR" sz="2000" dirty="0"/>
              <a:t>Cardiovascular Diabetology 2014, 13: 103</a:t>
            </a:r>
          </a:p>
          <a:p>
            <a:r>
              <a:rPr lang="en-US" sz="2000" b="1" u="sng" dirty="0" err="1"/>
              <a:t>Telaviv</a:t>
            </a:r>
            <a:r>
              <a:rPr lang="en-US" sz="2000" b="1" u="sng" dirty="0"/>
              <a:t>, Israel</a:t>
            </a:r>
          </a:p>
          <a:p>
            <a:pPr marL="0" indent="0">
              <a:buNone/>
            </a:pPr>
            <a:endParaRPr lang="en-US" sz="2000" dirty="0"/>
          </a:p>
          <a:p>
            <a:endParaRPr lang="en-US" dirty="0"/>
          </a:p>
        </p:txBody>
      </p:sp>
      <p:sp>
        <p:nvSpPr>
          <p:cNvPr id="4" name="Slide Number Placeholder 3"/>
          <p:cNvSpPr>
            <a:spLocks noGrp="1"/>
          </p:cNvSpPr>
          <p:nvPr>
            <p:ph type="sldNum" sz="quarter" idx="12"/>
          </p:nvPr>
        </p:nvSpPr>
        <p:spPr/>
        <p:txBody>
          <a:bodyPr/>
          <a:lstStyle/>
          <a:p>
            <a:fld id="{94A6141A-4AE9-4360-9C6C-39F45D86483D}" type="slidenum">
              <a:rPr lang="en-US" smtClean="0"/>
              <a:t>7</a:t>
            </a:fld>
            <a:endParaRPr lang="en-US"/>
          </a:p>
        </p:txBody>
      </p:sp>
    </p:spTree>
    <p:extLst>
      <p:ext uri="{BB962C8B-B14F-4D97-AF65-F5344CB8AC3E}">
        <p14:creationId xmlns:p14="http://schemas.microsoft.com/office/powerpoint/2010/main" val="2791680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Coffee and Inflammation</a:t>
            </a:r>
          </a:p>
        </p:txBody>
      </p:sp>
      <p:sp>
        <p:nvSpPr>
          <p:cNvPr id="3" name="Content Placeholder 2"/>
          <p:cNvSpPr>
            <a:spLocks noGrp="1"/>
          </p:cNvSpPr>
          <p:nvPr>
            <p:ph idx="1"/>
          </p:nvPr>
        </p:nvSpPr>
        <p:spPr>
          <a:xfrm>
            <a:off x="1463040" y="2285999"/>
            <a:ext cx="6196405" cy="3437069"/>
          </a:xfrm>
        </p:spPr>
        <p:txBody>
          <a:bodyPr>
            <a:normAutofit/>
          </a:bodyPr>
          <a:lstStyle/>
          <a:p>
            <a:r>
              <a:rPr lang="en-US" sz="2000" dirty="0"/>
              <a:t>Coffee intake </a:t>
            </a:r>
            <a:r>
              <a:rPr lang="en-US" sz="2000" b="1" dirty="0"/>
              <a:t>mitigated inflammation and obesity-induced insulin resistance in the skeletal muscle </a:t>
            </a:r>
            <a:r>
              <a:rPr lang="en-US" sz="2000" dirty="0"/>
              <a:t>of high-fat diet induced obese mice</a:t>
            </a:r>
          </a:p>
          <a:p>
            <a:r>
              <a:rPr lang="en-US" sz="2000" dirty="0"/>
              <a:t> Genes associated with insulin response in the muscle</a:t>
            </a:r>
          </a:p>
          <a:p>
            <a:r>
              <a:rPr lang="en-US" sz="2000" dirty="0" smtClean="0"/>
              <a:t>Another </a:t>
            </a:r>
            <a:r>
              <a:rPr lang="en-US" sz="2000" dirty="0"/>
              <a:t>target for </a:t>
            </a:r>
            <a:r>
              <a:rPr lang="en-US" sz="2000" dirty="0" smtClean="0"/>
              <a:t>investigation</a:t>
            </a:r>
          </a:p>
          <a:p>
            <a:r>
              <a:rPr lang="en-US" sz="2000" dirty="0"/>
              <a:t>Genes </a:t>
            </a:r>
            <a:r>
              <a:rPr lang="en-US" sz="2000" dirty="0" err="1"/>
              <a:t>Nutr</a:t>
            </a:r>
            <a:r>
              <a:rPr lang="en-US" sz="2000" dirty="0"/>
              <a:t> 2014, 9: 389</a:t>
            </a:r>
          </a:p>
          <a:p>
            <a:r>
              <a:rPr lang="en-US" sz="2000" b="1" u="sng" dirty="0"/>
              <a:t>Tokyo, Japan</a:t>
            </a:r>
          </a:p>
          <a:p>
            <a:endParaRPr lang="en-US" dirty="0"/>
          </a:p>
          <a:p>
            <a:endParaRPr lang="en-US" dirty="0"/>
          </a:p>
        </p:txBody>
      </p:sp>
      <p:sp>
        <p:nvSpPr>
          <p:cNvPr id="4" name="Slide Number Placeholder 3"/>
          <p:cNvSpPr>
            <a:spLocks noGrp="1"/>
          </p:cNvSpPr>
          <p:nvPr>
            <p:ph type="sldNum" sz="quarter" idx="12"/>
          </p:nvPr>
        </p:nvSpPr>
        <p:spPr/>
        <p:txBody>
          <a:bodyPr/>
          <a:lstStyle/>
          <a:p>
            <a:fld id="{94A6141A-4AE9-4360-9C6C-39F45D86483D}" type="slidenum">
              <a:rPr lang="en-US" smtClean="0"/>
              <a:t>8</a:t>
            </a:fld>
            <a:endParaRPr lang="en-US"/>
          </a:p>
        </p:txBody>
      </p:sp>
    </p:spTree>
    <p:extLst>
      <p:ext uri="{BB962C8B-B14F-4D97-AF65-F5344CB8AC3E}">
        <p14:creationId xmlns:p14="http://schemas.microsoft.com/office/powerpoint/2010/main" val="1596868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Genetic/Genomic studies</a:t>
            </a:r>
          </a:p>
        </p:txBody>
      </p:sp>
      <p:sp>
        <p:nvSpPr>
          <p:cNvPr id="3" name="Content Placeholder 2"/>
          <p:cNvSpPr>
            <a:spLocks noGrp="1"/>
          </p:cNvSpPr>
          <p:nvPr>
            <p:ph idx="1"/>
          </p:nvPr>
        </p:nvSpPr>
        <p:spPr/>
        <p:txBody>
          <a:bodyPr>
            <a:normAutofit fontScale="92500"/>
          </a:bodyPr>
          <a:lstStyle/>
          <a:p>
            <a:r>
              <a:rPr lang="en-US" dirty="0"/>
              <a:t>Decaffeinated green coffee attenuates </a:t>
            </a:r>
            <a:r>
              <a:rPr lang="en-US" dirty="0" smtClean="0"/>
              <a:t>diet-induced </a:t>
            </a:r>
            <a:r>
              <a:rPr lang="en-US" dirty="0"/>
              <a:t>obesity and Insulin resistance in mice</a:t>
            </a:r>
          </a:p>
          <a:p>
            <a:r>
              <a:rPr lang="en-US" dirty="0"/>
              <a:t> Coffee </a:t>
            </a:r>
            <a:r>
              <a:rPr lang="en-US" b="1" dirty="0"/>
              <a:t>downregulate genes involved in </a:t>
            </a:r>
            <a:r>
              <a:rPr lang="en-US" b="1" dirty="0" err="1"/>
              <a:t>adipogenesis</a:t>
            </a:r>
            <a:r>
              <a:rPr lang="en-US" b="1" dirty="0"/>
              <a:t> and inflammation in visceral adipose </a:t>
            </a:r>
            <a:r>
              <a:rPr lang="en-US" b="1" dirty="0" err="1"/>
              <a:t>tisue</a:t>
            </a:r>
            <a:endParaRPr lang="en-US" b="1" dirty="0"/>
          </a:p>
          <a:p>
            <a:r>
              <a:rPr lang="en-US" dirty="0"/>
              <a:t> </a:t>
            </a:r>
            <a:r>
              <a:rPr lang="en-US" b="1" dirty="0"/>
              <a:t>Another target for investigation</a:t>
            </a:r>
          </a:p>
          <a:p>
            <a:r>
              <a:rPr lang="en-US" dirty="0" smtClean="0"/>
              <a:t>Evidence-Based </a:t>
            </a:r>
            <a:r>
              <a:rPr lang="en-US" dirty="0"/>
              <a:t>Complementary and Alternative Medicine 2014, ID </a:t>
            </a:r>
            <a:r>
              <a:rPr lang="en-US" dirty="0" smtClean="0"/>
              <a:t>718379</a:t>
            </a:r>
            <a:endParaRPr lang="en-US" dirty="0"/>
          </a:p>
          <a:p>
            <a:r>
              <a:rPr lang="en-US" b="1" u="sng" dirty="0"/>
              <a:t>Seoul, Korea</a:t>
            </a:r>
          </a:p>
          <a:p>
            <a:pPr marL="0" indent="0">
              <a:buNone/>
            </a:pPr>
            <a:endParaRPr lang="en-US" dirty="0"/>
          </a:p>
        </p:txBody>
      </p:sp>
      <p:sp>
        <p:nvSpPr>
          <p:cNvPr id="4" name="Slide Number Placeholder 3"/>
          <p:cNvSpPr>
            <a:spLocks noGrp="1"/>
          </p:cNvSpPr>
          <p:nvPr>
            <p:ph type="sldNum" sz="quarter" idx="12"/>
          </p:nvPr>
        </p:nvSpPr>
        <p:spPr/>
        <p:txBody>
          <a:bodyPr/>
          <a:lstStyle/>
          <a:p>
            <a:fld id="{94A6141A-4AE9-4360-9C6C-39F45D86483D}" type="slidenum">
              <a:rPr lang="en-US" smtClean="0"/>
              <a:t>9</a:t>
            </a:fld>
            <a:endParaRPr lang="en-US"/>
          </a:p>
        </p:txBody>
      </p:sp>
    </p:spTree>
    <p:extLst>
      <p:ext uri="{BB962C8B-B14F-4D97-AF65-F5344CB8AC3E}">
        <p14:creationId xmlns:p14="http://schemas.microsoft.com/office/powerpoint/2010/main" val="189057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293</TotalTime>
  <Words>576</Words>
  <Application>Microsoft Office PowerPoint</Application>
  <PresentationFormat>On-screen Show (4:3)</PresentationFormat>
  <Paragraphs>68</Paragraphs>
  <Slides>12</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Pushpin</vt:lpstr>
      <vt:lpstr>MSDraw</vt:lpstr>
      <vt:lpstr>COFFEE CONSUMPTION: A GENETIC APPROACH   Roseane Santos, BS, MS, PhD Associate Professor, South University School of Pharmacy Email: rsantos@southuniversity.edu</vt:lpstr>
      <vt:lpstr>Objectives</vt:lpstr>
      <vt:lpstr>Introduction</vt:lpstr>
      <vt:lpstr>The Coffee and Caffeine Genetics Consortium</vt:lpstr>
      <vt:lpstr>Coffee Consumption and Obesity: an example</vt:lpstr>
      <vt:lpstr>Endothelial dysfunction/ Insulin resistance</vt:lpstr>
      <vt:lpstr>Adipokines : new target in diabetes</vt:lpstr>
      <vt:lpstr>Coffee and Inflammation</vt:lpstr>
      <vt:lpstr>Genetic/Genomic studies</vt:lpstr>
      <vt:lpstr>Conclusion</vt:lpstr>
      <vt:lpstr>Acknlowledgements</vt:lpstr>
      <vt:lpstr>Questions??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TABLET: Implications on pharmaceutics, biopharmaceutics, pharmacokinetics &amp; pharmacoeconomics Roseane Santos, PhD</dc:title>
  <dc:creator>Roseane Maria Santos</dc:creator>
  <cp:lastModifiedBy>omics</cp:lastModifiedBy>
  <cp:revision>29</cp:revision>
  <dcterms:created xsi:type="dcterms:W3CDTF">2015-07-12T16:45:09Z</dcterms:created>
  <dcterms:modified xsi:type="dcterms:W3CDTF">2015-12-08T13:50:47Z</dcterms:modified>
</cp:coreProperties>
</file>