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36"/>
  </p:notesMasterIdLst>
  <p:sldIdLst>
    <p:sldId id="256" r:id="rId4"/>
    <p:sldId id="335" r:id="rId5"/>
    <p:sldId id="336" r:id="rId6"/>
    <p:sldId id="337" r:id="rId7"/>
    <p:sldId id="338" r:id="rId8"/>
    <p:sldId id="363" r:id="rId9"/>
    <p:sldId id="371" r:id="rId10"/>
    <p:sldId id="339" r:id="rId11"/>
    <p:sldId id="365" r:id="rId12"/>
    <p:sldId id="355" r:id="rId13"/>
    <p:sldId id="373" r:id="rId14"/>
    <p:sldId id="356" r:id="rId15"/>
    <p:sldId id="359" r:id="rId16"/>
    <p:sldId id="340" r:id="rId17"/>
    <p:sldId id="341" r:id="rId18"/>
    <p:sldId id="360" r:id="rId19"/>
    <p:sldId id="364" r:id="rId20"/>
    <p:sldId id="372" r:id="rId21"/>
    <p:sldId id="342" r:id="rId22"/>
    <p:sldId id="353" r:id="rId23"/>
    <p:sldId id="345" r:id="rId24"/>
    <p:sldId id="346" r:id="rId25"/>
    <p:sldId id="369" r:id="rId26"/>
    <p:sldId id="354" r:id="rId27"/>
    <p:sldId id="351" r:id="rId28"/>
    <p:sldId id="366" r:id="rId29"/>
    <p:sldId id="367" r:id="rId30"/>
    <p:sldId id="352" r:id="rId31"/>
    <p:sldId id="362" r:id="rId32"/>
    <p:sldId id="361" r:id="rId33"/>
    <p:sldId id="334" r:id="rId34"/>
    <p:sldId id="290" r:id="rId35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41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563" autoAdjust="0"/>
  </p:normalViewPr>
  <p:slideViewPr>
    <p:cSldViewPr>
      <p:cViewPr>
        <p:scale>
          <a:sx n="80" d="100"/>
          <a:sy n="80" d="100"/>
        </p:scale>
        <p:origin x="-403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275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145" cy="461193"/>
          </a:xfrm>
          <a:prstGeom prst="rect">
            <a:avLst/>
          </a:prstGeom>
        </p:spPr>
        <p:txBody>
          <a:bodyPr vert="horz" lIns="87810" tIns="43905" rIns="87810" bIns="4390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734" y="0"/>
            <a:ext cx="3038145" cy="461193"/>
          </a:xfrm>
          <a:prstGeom prst="rect">
            <a:avLst/>
          </a:prstGeom>
        </p:spPr>
        <p:txBody>
          <a:bodyPr vert="horz" lIns="87810" tIns="43905" rIns="87810" bIns="43905" rtlCol="0"/>
          <a:lstStyle>
            <a:lvl1pPr algn="r">
              <a:defRPr sz="1200"/>
            </a:lvl1pPr>
          </a:lstStyle>
          <a:p>
            <a:fld id="{73CC9B65-E476-4DF8-9B58-CE18280CDFF3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693738"/>
            <a:ext cx="46164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7810" tIns="43905" rIns="87810" bIns="4390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45" y="4387442"/>
            <a:ext cx="5607711" cy="4155317"/>
          </a:xfrm>
          <a:prstGeom prst="rect">
            <a:avLst/>
          </a:prstGeom>
        </p:spPr>
        <p:txBody>
          <a:bodyPr vert="horz" lIns="87810" tIns="43905" rIns="87810" bIns="4390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3356"/>
            <a:ext cx="3038145" cy="461193"/>
          </a:xfrm>
          <a:prstGeom prst="rect">
            <a:avLst/>
          </a:prstGeom>
        </p:spPr>
        <p:txBody>
          <a:bodyPr vert="horz" lIns="87810" tIns="43905" rIns="87810" bIns="4390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734" y="8773356"/>
            <a:ext cx="3038145" cy="461193"/>
          </a:xfrm>
          <a:prstGeom prst="rect">
            <a:avLst/>
          </a:prstGeom>
        </p:spPr>
        <p:txBody>
          <a:bodyPr vert="horz" lIns="87810" tIns="43905" rIns="87810" bIns="43905" rtlCol="0" anchor="b"/>
          <a:lstStyle>
            <a:lvl1pPr algn="r">
              <a:defRPr sz="1200"/>
            </a:lvl1pPr>
          </a:lstStyle>
          <a:p>
            <a:fld id="{16B0C971-60BE-422A-8C17-66AF2BD38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47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A016E-62AD-4E66-9A39-3E1344DAD795}" type="datetime1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(1)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196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251CF-EBF1-4D3E-B524-E573B4034737}" type="datetime1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E05D3-9AF8-45ED-8353-BCB2C618F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594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ACF41-0886-4FE6-8A4E-35D68D07FA73}" type="datetime1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E05D3-9AF8-45ED-8353-BCB2C618F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361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71FD4-9638-4FE2-9CCF-B260A79EF2A7}" type="datetime1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C76B-48E9-4E74-B6D5-6E6D8D83E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3716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F739-A535-4ACA-AA46-15ADB9788109}" type="datetime1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C76B-48E9-4E74-B6D5-6E6D8D83E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127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4BC5E-975E-4224-A540-3AEEE19C45CD}" type="datetime1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C76B-48E9-4E74-B6D5-6E6D8D83E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5223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0A569-E0A8-441E-84FB-F61FEF7EBBC9}" type="datetime1">
              <a:rPr lang="en-US" smtClean="0"/>
              <a:t>11/3/2015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C76B-48E9-4E74-B6D5-6E6D8D83E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8098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C318-CDF8-46D3-8178-6AC75936E8F5}" type="datetime1">
              <a:rPr lang="en-US" smtClean="0"/>
              <a:t>11/3/2015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C76B-48E9-4E74-B6D5-6E6D8D83E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6373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032F8-ACC4-447C-90C3-01FA20CCB48F}" type="datetime1">
              <a:rPr lang="en-US" smtClean="0"/>
              <a:t>11/3/2015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C76B-48E9-4E74-B6D5-6E6D8D83E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1229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D1DF-C50F-44A2-9A42-F5A1FD094AE3}" type="datetime1">
              <a:rPr lang="en-US" smtClean="0"/>
              <a:t>11/3/2015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C76B-48E9-4E74-B6D5-6E6D8D83E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9742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0BE12-C88A-4B59-93BF-675E040A5D98}" type="datetime1">
              <a:rPr lang="en-US" smtClean="0"/>
              <a:t>11/3/2015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C76B-48E9-4E74-B6D5-6E6D8D83E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402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60929-CFA9-44B2-AD71-DD287727BBDE}" type="datetime1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E05D3-9AF8-45ED-8353-BCB2C618F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6529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DF7CF-F358-438C-B7B8-A9C82096E230}" type="datetime1">
              <a:rPr lang="en-US" smtClean="0"/>
              <a:t>11/3/2015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C76B-48E9-4E74-B6D5-6E6D8D83E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4774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86BDB-FA22-41AA-9A59-1F2195BFB9EA}" type="datetime1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C76B-48E9-4E74-B6D5-6E6D8D83E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210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B380D-160E-4F61-A006-085C1CA5A7B9}" type="datetime1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C76B-48E9-4E74-B6D5-6E6D8D83E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6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40DEF-7C16-4F06-B1BE-03C75647FF97}" type="datetime1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E3965-DFD1-4A60-8F57-2591A4A1A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6717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FE107-CE74-4D17-8A62-FDDEB2077B0B}" type="datetime1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E3965-DFD1-4A60-8F57-2591A4A1A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7216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054F4-624E-47E7-BAE0-AB22F7B35540}" type="datetime1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E3965-DFD1-4A60-8F57-2591A4A1A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9270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765A9-EC69-43BB-B7B5-8FE165252780}" type="datetime1">
              <a:rPr lang="en-US" smtClean="0"/>
              <a:t>11/3/2015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E3965-DFD1-4A60-8F57-2591A4A1A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7700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37A21-5A68-487C-896C-4861FAF58091}" type="datetime1">
              <a:rPr lang="en-US" smtClean="0"/>
              <a:t>11/3/2015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E3965-DFD1-4A60-8F57-2591A4A1A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1669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6C11C-A9BE-4517-A45F-208F6C0A7454}" type="datetime1">
              <a:rPr lang="en-US" smtClean="0"/>
              <a:t>11/3/2015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E3965-DFD1-4A60-8F57-2591A4A1A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8299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24A5D-D858-4C4B-9E39-363B60F0AB87}" type="datetime1">
              <a:rPr lang="en-US" smtClean="0"/>
              <a:t>11/3/2015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E3965-DFD1-4A60-8F57-2591A4A1A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003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ED3A9-2849-4C99-88EE-B802B431432C}" type="datetime1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E05D3-9AF8-45ED-8353-BCB2C618F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983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05A1D-7CB6-47D9-BCBD-596C953BABE1}" type="datetime1">
              <a:rPr lang="en-US" smtClean="0"/>
              <a:t>11/3/2015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E3965-DFD1-4A60-8F57-2591A4A1A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3957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325B0-7AB5-4CE7-A503-C57E2539FC4A}" type="datetime1">
              <a:rPr lang="en-US" smtClean="0"/>
              <a:t>11/3/2015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E3965-DFD1-4A60-8F57-2591A4A1A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5629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319FF-6869-4C39-809F-4FF273312432}" type="datetime1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E3965-DFD1-4A60-8F57-2591A4A1A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6364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E606C-42CD-4318-95B1-C6474D8E1A5E}" type="datetime1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E3965-DFD1-4A60-8F57-2591A4A1A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095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6B8E7-6F79-41BA-A807-4EAEE641711D}" type="datetime1">
              <a:rPr lang="en-US" smtClean="0"/>
              <a:t>11/3/2015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E05D3-9AF8-45ED-8353-BCB2C618F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352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B1CD6-C4B7-41D6-B253-5A33D12BC5F5}" type="datetime1">
              <a:rPr lang="en-US" smtClean="0"/>
              <a:t>11/3/2015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E05D3-9AF8-45ED-8353-BCB2C618F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628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F9D2D-892F-4CF0-887A-C0E158073ADC}" type="datetime1">
              <a:rPr lang="en-US" smtClean="0"/>
              <a:t>11/3/2015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E05D3-9AF8-45ED-8353-BCB2C618F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818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FBA2D-B363-4186-B40A-619C2BCF7875}" type="datetime1">
              <a:rPr lang="en-US" smtClean="0"/>
              <a:t>11/3/2015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E05D3-9AF8-45ED-8353-BCB2C618F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756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7D2A8-EF45-481D-B148-20F884AC18CF}" type="datetime1">
              <a:rPr lang="en-US" smtClean="0"/>
              <a:t>11/3/2015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E05D3-9AF8-45ED-8353-BCB2C618F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691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9E329-AE5C-4910-BC73-69E2BC6D6A22}" type="datetime1">
              <a:rPr lang="en-US" smtClean="0"/>
              <a:t>11/3/2015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E05D3-9AF8-45ED-8353-BCB2C618F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113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B731A-1D64-41C7-93CE-353E81CA3F4B}" type="datetime1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E05D3-9AF8-45ED-8353-BCB2C618F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4355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001CE-5E4D-405B-B2C9-E80C3BA5D777}" type="datetime1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3C76B-48E9-4E74-B6D5-6E6D8D83E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406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3BED0-6FA4-4479-98CD-1D3440F7DDA6}" type="datetime1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E3965-DFD1-4A60-8F57-2591A4A1A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535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5.wdp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microsoft.com/office/2007/relationships/hdphoto" Target="../media/hdphoto8.wdp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10.wdp"/><Relationship Id="rId7" Type="http://schemas.microsoft.com/office/2007/relationships/hdphoto" Target="../media/hdphoto1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microsoft.com/office/2007/relationships/hdphoto" Target="../media/hdphoto11.wdp"/><Relationship Id="rId4" Type="http://schemas.openxmlformats.org/officeDocument/2006/relationships/image" Target="../media/image12.png"/><Relationship Id="rId9" Type="http://schemas.microsoft.com/office/2007/relationships/hdphoto" Target="../media/hdphoto13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Relationship Id="rId5" Type="http://schemas.microsoft.com/office/2007/relationships/hdphoto" Target="../media/hdphoto21.wdp"/><Relationship Id="rId4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22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1288218"/>
            <a:ext cx="8382000" cy="1531182"/>
          </a:xfrm>
          <a:solidFill>
            <a:schemeClr val="bg1">
              <a:lumMod val="75000"/>
              <a:lumOff val="25000"/>
            </a:schemeClr>
          </a:solidFill>
        </p:spPr>
        <p:txBody>
          <a:bodyPr>
            <a:noAutofit/>
          </a:bodyPr>
          <a:lstStyle/>
          <a:p>
            <a:r>
              <a:rPr lang="en-US" sz="2800" b="1" dirty="0"/>
              <a:t/>
            </a:r>
            <a:br>
              <a:rPr lang="en-US" sz="2800" b="1" dirty="0"/>
            </a:br>
            <a:r>
              <a:rPr lang="en-US" sz="3600" b="1" dirty="0"/>
              <a:t>The Ascorbate Radical as a Universal Group Transfer Catalyst in Inflamed Tissue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>
              <a:latin typeface="Arial Narrow" panose="020B060602020203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676400" y="3352800"/>
            <a:ext cx="6096000" cy="3276600"/>
          </a:xfrm>
        </p:spPr>
        <p:txBody>
          <a:bodyPr>
            <a:normAutofit fontScale="40000" lnSpcReduction="20000"/>
          </a:bodyPr>
          <a:lstStyle/>
          <a:p>
            <a:endParaRPr lang="en-US" sz="5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r>
              <a:rPr lang="en-US" sz="51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Robert M. Davidson M.D. Ph.D. FAIS*</a:t>
            </a:r>
          </a:p>
          <a:p>
            <a:r>
              <a:rPr lang="en-US" sz="51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Ann Lauritzen, Stephanie Seneff, </a:t>
            </a:r>
          </a:p>
          <a:p>
            <a:r>
              <a:rPr lang="en-US" sz="51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Stephen </a:t>
            </a:r>
            <a:r>
              <a:rPr lang="en-US" sz="5100" dirty="0">
                <a:solidFill>
                  <a:schemeClr val="tx1"/>
                </a:solidFill>
                <a:latin typeface="Arial Narrow" panose="020B0606020202030204" pitchFamily="34" charset="0"/>
              </a:rPr>
              <a:t>D. </a:t>
            </a:r>
            <a:r>
              <a:rPr lang="en-US" sz="51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Kette,  Glyn Wainwright, </a:t>
            </a:r>
          </a:p>
          <a:p>
            <a:r>
              <a:rPr lang="en-US" sz="51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Anthony Samsel, and Sydney J. Bush</a:t>
            </a:r>
          </a:p>
          <a:p>
            <a:pPr lvl="0"/>
            <a:endParaRPr lang="en-US" sz="4800" dirty="0" smtClean="0">
              <a:solidFill>
                <a:prstClr val="white"/>
              </a:solidFill>
              <a:latin typeface="Arial Narrow" panose="020B0606020202030204" pitchFamily="34" charset="0"/>
            </a:endParaRPr>
          </a:p>
          <a:p>
            <a:pPr lvl="0"/>
            <a:endParaRPr lang="en-US" sz="4800" dirty="0" smtClean="0">
              <a:solidFill>
                <a:prstClr val="white"/>
              </a:solidFill>
              <a:latin typeface="Arial Narrow" panose="020B0606020202030204" pitchFamily="34" charset="0"/>
            </a:endParaRPr>
          </a:p>
          <a:p>
            <a:pPr lvl="0"/>
            <a:r>
              <a:rPr lang="en-US" sz="35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*</a:t>
            </a:r>
            <a:r>
              <a:rPr lang="en-US" sz="3500" dirty="0">
                <a:solidFill>
                  <a:prstClr val="white"/>
                </a:solidFill>
                <a:latin typeface="Arial Narrow" panose="020B0606020202030204" pitchFamily="34" charset="0"/>
              </a:rPr>
              <a:t>Fellow, The American Institute of </a:t>
            </a:r>
            <a:r>
              <a:rPr lang="en-US" sz="35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Stress</a:t>
            </a:r>
          </a:p>
          <a:p>
            <a:pPr lvl="0"/>
            <a:r>
              <a:rPr lang="en-US" sz="35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Physician </a:t>
            </a:r>
            <a:r>
              <a:rPr lang="en-US" sz="3500" dirty="0">
                <a:solidFill>
                  <a:prstClr val="white"/>
                </a:solidFill>
                <a:latin typeface="Arial Narrow" panose="020B0606020202030204" pitchFamily="34" charset="0"/>
              </a:rPr>
              <a:t>and Medical </a:t>
            </a:r>
            <a:r>
              <a:rPr lang="en-US" sz="35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Researcher, </a:t>
            </a:r>
            <a:r>
              <a:rPr lang="en-US" sz="3500" dirty="0">
                <a:solidFill>
                  <a:prstClr val="white"/>
                </a:solidFill>
                <a:latin typeface="Arial Narrow" panose="020B0606020202030204" pitchFamily="34" charset="0"/>
              </a:rPr>
              <a:t>Kilgore, Texas, USA   </a:t>
            </a:r>
            <a:endParaRPr lang="en-US" sz="3500" dirty="0" smtClean="0">
              <a:solidFill>
                <a:prstClr val="white"/>
              </a:solidFill>
              <a:latin typeface="Arial Narrow" panose="020B0606020202030204" pitchFamily="34" charset="0"/>
            </a:endParaRPr>
          </a:p>
          <a:p>
            <a:pPr lvl="0"/>
            <a:r>
              <a:rPr lang="en-US" sz="35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Email</a:t>
            </a:r>
            <a:r>
              <a:rPr lang="en-US" sz="3500" dirty="0">
                <a:solidFill>
                  <a:prstClr val="white"/>
                </a:solidFill>
                <a:latin typeface="Arial Narrow" panose="020B0606020202030204" pitchFamily="34" charset="0"/>
              </a:rPr>
              <a:t>: patrons99@yahoo.co</a:t>
            </a:r>
            <a:r>
              <a:rPr lang="en-US" sz="3500" b="1" dirty="0">
                <a:solidFill>
                  <a:prstClr val="white"/>
                </a:solidFill>
                <a:latin typeface="Arial Narrow" panose="020B0606020202030204" pitchFamily="34" charset="0"/>
              </a:rPr>
              <a:t>m </a:t>
            </a:r>
          </a:p>
          <a:p>
            <a:pPr algn="l"/>
            <a:endParaRPr lang="en-US" sz="96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endParaRPr lang="en-US" sz="96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endParaRPr lang="en-US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endParaRPr lang="en-US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endParaRPr lang="en-US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18666"/>
            <a:ext cx="89916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 Narrow" panose="020B0606020202030204" pitchFamily="34" charset="0"/>
              </a:rPr>
              <a:t>3</a:t>
            </a:r>
            <a:r>
              <a:rPr lang="en-US" sz="2000" b="1" baseline="30000" dirty="0" smtClean="0">
                <a:latin typeface="Arial Narrow" panose="020B0606020202030204" pitchFamily="34" charset="0"/>
              </a:rPr>
              <a:t>rd</a:t>
            </a:r>
            <a:r>
              <a:rPr lang="en-US" sz="2000" b="1" dirty="0" smtClean="0">
                <a:latin typeface="Arial Narrow" panose="020B0606020202030204" pitchFamily="34" charset="0"/>
              </a:rPr>
              <a:t> International </a:t>
            </a:r>
            <a:r>
              <a:rPr lang="en-US" sz="2000" b="1" dirty="0">
                <a:latin typeface="Arial Narrow" panose="020B0606020202030204" pitchFamily="34" charset="0"/>
              </a:rPr>
              <a:t>Conference on </a:t>
            </a:r>
            <a:r>
              <a:rPr lang="en-US" sz="2000" b="1" dirty="0" smtClean="0">
                <a:latin typeface="Arial Narrow" panose="020B0606020202030204" pitchFamily="34" charset="0"/>
              </a:rPr>
              <a:t> Hematology &amp; Blood Disorders  </a:t>
            </a:r>
          </a:p>
          <a:p>
            <a:pPr algn="ctr"/>
            <a:r>
              <a:rPr lang="en-US" sz="2000" b="1" dirty="0" smtClean="0">
                <a:latin typeface="Arial Narrow" panose="020B0606020202030204" pitchFamily="34" charset="0"/>
              </a:rPr>
              <a:t>November 2-4, 2015 </a:t>
            </a:r>
            <a:r>
              <a:rPr lang="en-US" sz="20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Atlanta, Georgia USA</a:t>
            </a:r>
            <a:endParaRPr lang="en-US" sz="2000" b="1" dirty="0">
              <a:latin typeface="Arial Narrow" panose="020B0606020202030204" pitchFamily="34" charset="0"/>
            </a:endParaRPr>
          </a:p>
          <a:p>
            <a:pPr algn="r"/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34400" y="6400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4BBB863-86DE-422F-8D5A-61E3A363C4F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16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  <a:solidFill>
            <a:schemeClr val="bg1">
              <a:lumMod val="65000"/>
              <a:lumOff val="35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The Basics of Ascorbic Acid Chemistry</a:t>
            </a:r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9700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066800"/>
            <a:ext cx="6303810" cy="554174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E05D3-9AF8-45ED-8353-BCB2C618F86F}" type="slidenum">
              <a:rPr lang="en-US" smtClean="0"/>
              <a:t>10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3048000"/>
            <a:ext cx="207549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Source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r>
              <a:rPr lang="en-US" dirty="0"/>
              <a:t>Du, J., Cullen, J.J. </a:t>
            </a:r>
            <a:endParaRPr lang="en-US" dirty="0" smtClean="0"/>
          </a:p>
          <a:p>
            <a:r>
              <a:rPr lang="en-US" dirty="0" smtClean="0"/>
              <a:t>and </a:t>
            </a:r>
            <a:r>
              <a:rPr lang="en-US" dirty="0"/>
              <a:t>Buettner, G.R. 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/>
              <a:t>2012</a:t>
            </a:r>
            <a:r>
              <a:rPr lang="en-US" dirty="0" smtClean="0"/>
              <a:t>).</a:t>
            </a:r>
            <a:r>
              <a:rPr lang="en-US" dirty="0"/>
              <a:t> Ascorbic acid: chemistry, biology and the treatment of cancer. </a:t>
            </a:r>
            <a:r>
              <a:rPr lang="en-US" i="1" dirty="0"/>
              <a:t>Biochimica et biophysica acta,</a:t>
            </a:r>
            <a:r>
              <a:rPr lang="en-US" dirty="0"/>
              <a:t> </a:t>
            </a:r>
            <a:r>
              <a:rPr lang="en-US" b="1" dirty="0"/>
              <a:t>1826,</a:t>
            </a:r>
            <a:r>
              <a:rPr lang="en-US" dirty="0"/>
              <a:t> 443-457.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62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620000" cy="685800"/>
          </a:xfrm>
          <a:solidFill>
            <a:schemeClr val="bg1">
              <a:lumMod val="65000"/>
              <a:lumOff val="35000"/>
            </a:schemeClr>
          </a:solidFill>
        </p:spPr>
        <p:txBody>
          <a:bodyPr>
            <a:noAutofit/>
          </a:bodyPr>
          <a:lstStyle/>
          <a:p>
            <a:r>
              <a:rPr lang="en-US" sz="3200" b="1" dirty="0" smtClean="0"/>
              <a:t>Important Chemical Attributes of Ascorbate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334000"/>
          </a:xfrm>
        </p:spPr>
        <p:txBody>
          <a:bodyPr>
            <a:normAutofit fontScale="92500" lnSpcReduction="10000"/>
          </a:bodyPr>
          <a:lstStyle/>
          <a:p>
            <a:r>
              <a:rPr lang="en-US" sz="1600" dirty="0" smtClean="0"/>
              <a:t>Both Ascorbic Acid (a di-acid) and Sodium Ascorbate (a mono-acid) possess </a:t>
            </a:r>
            <a:r>
              <a:rPr lang="en-US" sz="1600" i="1" u="sng" dirty="0" smtClean="0"/>
              <a:t>two reducing equivalent</a:t>
            </a:r>
            <a:r>
              <a:rPr lang="en-US" sz="1600" u="sng" dirty="0" smtClean="0"/>
              <a:t>s</a:t>
            </a:r>
            <a:r>
              <a:rPr lang="en-US" sz="1600" dirty="0" smtClean="0"/>
              <a:t>, </a:t>
            </a:r>
            <a:r>
              <a:rPr lang="en-US" sz="1600" i="1" dirty="0" smtClean="0"/>
              <a:t>in vivo</a:t>
            </a:r>
            <a:r>
              <a:rPr lang="en-US" sz="1600" dirty="0" smtClean="0"/>
              <a:t>.</a:t>
            </a:r>
          </a:p>
          <a:p>
            <a:endParaRPr lang="en-US" sz="1600" dirty="0"/>
          </a:p>
          <a:p>
            <a:r>
              <a:rPr lang="en-US" sz="1600" dirty="0" smtClean="0"/>
              <a:t>Because the </a:t>
            </a:r>
            <a:r>
              <a:rPr lang="en-US" sz="1600" u="sng" dirty="0" smtClean="0"/>
              <a:t>pKa values of Ascorbic </a:t>
            </a:r>
            <a:r>
              <a:rPr lang="en-US" sz="1600" u="sng" dirty="0"/>
              <a:t>a</a:t>
            </a:r>
            <a:r>
              <a:rPr lang="en-US" sz="1600" u="sng" dirty="0" smtClean="0"/>
              <a:t>cid are 4.2 and 11.8</a:t>
            </a:r>
            <a:r>
              <a:rPr lang="en-US" sz="1600" dirty="0" smtClean="0"/>
              <a:t>, Ascorbic acid (AscH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) </a:t>
            </a:r>
            <a:r>
              <a:rPr lang="en-US" sz="1600" dirty="0"/>
              <a:t>exists primarily as an A</a:t>
            </a:r>
            <a:r>
              <a:rPr lang="en-US" sz="1600" dirty="0" smtClean="0"/>
              <a:t>scorbate anion (AscH</a:t>
            </a:r>
            <a:r>
              <a:rPr lang="en-US" sz="1600" baseline="30000" dirty="0" smtClean="0"/>
              <a:t>-</a:t>
            </a:r>
            <a:r>
              <a:rPr lang="en-US" sz="1600" dirty="0" smtClean="0"/>
              <a:t>), </a:t>
            </a:r>
            <a:r>
              <a:rPr lang="en-US" sz="1600" dirty="0"/>
              <a:t>at physiological </a:t>
            </a:r>
            <a:r>
              <a:rPr lang="en-US" sz="1600" dirty="0" smtClean="0"/>
              <a:t>pH     (</a:t>
            </a:r>
            <a:r>
              <a:rPr lang="en-US" sz="1600" u="sng" dirty="0" smtClean="0"/>
              <a:t>SOURCE</a:t>
            </a:r>
            <a:r>
              <a:rPr lang="en-US" sz="1600" dirty="0" smtClean="0"/>
              <a:t>: Du </a:t>
            </a:r>
            <a:r>
              <a:rPr lang="en-US" sz="1600" i="1" dirty="0" smtClean="0"/>
              <a:t>et al</a:t>
            </a:r>
            <a:r>
              <a:rPr lang="en-US" sz="1600" dirty="0" smtClean="0"/>
              <a:t>. 2012).</a:t>
            </a:r>
          </a:p>
          <a:p>
            <a:endParaRPr lang="en-US" sz="1600" dirty="0"/>
          </a:p>
          <a:p>
            <a:r>
              <a:rPr lang="en-US" sz="1600" dirty="0" smtClean="0"/>
              <a:t>AscH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 </a:t>
            </a:r>
            <a:r>
              <a:rPr lang="en-US" sz="1600" dirty="0"/>
              <a:t>readily oxidizes to </a:t>
            </a:r>
            <a:r>
              <a:rPr lang="en-US" sz="1600" dirty="0" smtClean="0"/>
              <a:t>Dehydro-ascorbate (DHA) </a:t>
            </a:r>
            <a:r>
              <a:rPr lang="en-US" sz="1600" dirty="0"/>
              <a:t>in a two step </a:t>
            </a:r>
            <a:r>
              <a:rPr lang="en-US" sz="1600" dirty="0" smtClean="0"/>
              <a:t>reaction: </a:t>
            </a:r>
          </a:p>
          <a:p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	(a)  </a:t>
            </a:r>
            <a:r>
              <a:rPr lang="en-US" sz="1600" i="1" u="sng" dirty="0" smtClean="0"/>
              <a:t>Ascorbate </a:t>
            </a:r>
            <a:r>
              <a:rPr lang="en-US" sz="1600" i="1" u="sng" dirty="0"/>
              <a:t>anion </a:t>
            </a:r>
            <a:r>
              <a:rPr lang="en-US" sz="1600" i="1" u="sng" dirty="0" smtClean="0"/>
              <a:t> (AscH</a:t>
            </a:r>
            <a:r>
              <a:rPr lang="en-US" sz="1600" i="1" u="sng" baseline="30000" dirty="0" smtClean="0"/>
              <a:t>-</a:t>
            </a:r>
            <a:r>
              <a:rPr lang="en-US" sz="1600" i="1" u="sng" dirty="0" smtClean="0"/>
              <a:t>) looses </a:t>
            </a:r>
            <a:r>
              <a:rPr lang="en-US" sz="1600" i="1" u="sng" dirty="0"/>
              <a:t>one electron</a:t>
            </a:r>
            <a:r>
              <a:rPr lang="en-US" sz="1600" dirty="0"/>
              <a:t>, </a:t>
            </a:r>
            <a:r>
              <a:rPr lang="en-US" sz="1600" dirty="0" smtClean="0"/>
              <a:t>forming the </a:t>
            </a:r>
            <a:r>
              <a:rPr lang="en-US" sz="1600" i="1" u="sng" dirty="0"/>
              <a:t>A</a:t>
            </a:r>
            <a:r>
              <a:rPr lang="en-US" sz="1600" i="1" u="sng" dirty="0" smtClean="0"/>
              <a:t>scorbate radical</a:t>
            </a:r>
            <a:r>
              <a:rPr lang="en-US" sz="1600" dirty="0"/>
              <a:t>,</a:t>
            </a:r>
            <a:r>
              <a:rPr lang="en-US" sz="1600" dirty="0" smtClean="0"/>
              <a:t> </a:t>
            </a:r>
          </a:p>
          <a:p>
            <a:pPr marL="0" indent="0">
              <a:buNone/>
            </a:pPr>
            <a:r>
              <a:rPr lang="en-US" sz="1600" dirty="0"/>
              <a:t>	</a:t>
            </a:r>
            <a:r>
              <a:rPr lang="en-US" sz="1600" dirty="0" smtClean="0"/>
              <a:t>(b)  </a:t>
            </a:r>
            <a:r>
              <a:rPr lang="en-US" sz="1600" i="1" u="sng" dirty="0" smtClean="0"/>
              <a:t>Ascorbate radical</a:t>
            </a:r>
            <a:r>
              <a:rPr lang="en-US" sz="1600" i="1" dirty="0" smtClean="0"/>
              <a:t> </a:t>
            </a:r>
            <a:r>
              <a:rPr lang="en-US" sz="1600" dirty="0" smtClean="0"/>
              <a:t>can loose another electron becoming </a:t>
            </a:r>
            <a:r>
              <a:rPr lang="en-US" sz="1600" i="1" u="sng" dirty="0" smtClean="0"/>
              <a:t>DHA</a:t>
            </a:r>
          </a:p>
          <a:p>
            <a:endParaRPr lang="en-US" sz="1600" dirty="0"/>
          </a:p>
          <a:p>
            <a:r>
              <a:rPr lang="en-US" sz="1600" dirty="0"/>
              <a:t>A</a:t>
            </a:r>
            <a:r>
              <a:rPr lang="en-US" sz="1600" dirty="0" smtClean="0"/>
              <a:t>scorbate </a:t>
            </a:r>
            <a:r>
              <a:rPr lang="en-US" sz="1600" dirty="0"/>
              <a:t>radical has several possible fates </a:t>
            </a:r>
            <a:r>
              <a:rPr lang="en-US" sz="1600" i="1" dirty="0"/>
              <a:t>in vitro</a:t>
            </a:r>
            <a:r>
              <a:rPr lang="en-US" sz="1600" dirty="0"/>
              <a:t>. </a:t>
            </a:r>
            <a:endParaRPr lang="en-US" sz="1600" dirty="0" smtClean="0"/>
          </a:p>
          <a:p>
            <a:endParaRPr lang="en-US" sz="1600" i="1" u="sng" dirty="0"/>
          </a:p>
          <a:p>
            <a:pPr marL="457200" lvl="1" indent="0">
              <a:buNone/>
            </a:pPr>
            <a:r>
              <a:rPr lang="en-US" sz="1600" dirty="0" smtClean="0"/>
              <a:t>(a)  </a:t>
            </a:r>
            <a:r>
              <a:rPr lang="en-US" sz="1600" i="1" u="sng" dirty="0" smtClean="0"/>
              <a:t>It </a:t>
            </a:r>
            <a:r>
              <a:rPr lang="en-US" sz="1600" i="1" u="sng" dirty="0"/>
              <a:t>can loose another electron</a:t>
            </a:r>
            <a:r>
              <a:rPr lang="en-US" sz="1600" i="1" dirty="0"/>
              <a:t> </a:t>
            </a:r>
            <a:r>
              <a:rPr lang="en-US" sz="1600" dirty="0"/>
              <a:t>and become </a:t>
            </a:r>
            <a:r>
              <a:rPr lang="en-US" sz="1600" dirty="0" smtClean="0"/>
              <a:t>DHA, </a:t>
            </a:r>
            <a:endParaRPr lang="en-US" sz="1600" dirty="0"/>
          </a:p>
          <a:p>
            <a:pPr marL="457200" lvl="1" indent="0">
              <a:buNone/>
            </a:pPr>
            <a:r>
              <a:rPr lang="en-US" sz="1600" dirty="0" smtClean="0"/>
              <a:t>(b)  gain </a:t>
            </a:r>
            <a:r>
              <a:rPr lang="en-US" sz="1600" dirty="0"/>
              <a:t>an electron and proton to regenerate the </a:t>
            </a:r>
            <a:r>
              <a:rPr lang="en-US" sz="1600" dirty="0" smtClean="0"/>
              <a:t>Ascorbate anion (AscH</a:t>
            </a:r>
            <a:r>
              <a:rPr lang="en-US" sz="1600" baseline="30000" dirty="0" smtClean="0"/>
              <a:t>-</a:t>
            </a:r>
            <a:r>
              <a:rPr lang="en-US" sz="1600" dirty="0" smtClean="0"/>
              <a:t>), </a:t>
            </a:r>
            <a:endParaRPr lang="en-US" sz="1600" dirty="0"/>
          </a:p>
          <a:p>
            <a:pPr marL="457200" lvl="1" indent="0">
              <a:buNone/>
            </a:pPr>
            <a:r>
              <a:rPr lang="en-US" sz="1600" dirty="0" smtClean="0"/>
              <a:t>(c)  react </a:t>
            </a:r>
            <a:r>
              <a:rPr lang="en-US" sz="1600" dirty="0"/>
              <a:t>with another radical and form a stable compound, or </a:t>
            </a:r>
          </a:p>
          <a:p>
            <a:pPr marL="457200" lvl="1" indent="0">
              <a:buNone/>
            </a:pPr>
            <a:r>
              <a:rPr lang="en-US" sz="1600" dirty="0" smtClean="0"/>
              <a:t>(d)  two </a:t>
            </a:r>
            <a:r>
              <a:rPr lang="en-US" sz="1600" dirty="0"/>
              <a:t>ascorbate radicals can dismutate to form one </a:t>
            </a:r>
            <a:r>
              <a:rPr lang="en-US" sz="1600" dirty="0" smtClean="0"/>
              <a:t>Acorbate </a:t>
            </a:r>
            <a:r>
              <a:rPr lang="en-US" sz="1600" dirty="0"/>
              <a:t>anion and one </a:t>
            </a:r>
            <a:r>
              <a:rPr lang="en-US" sz="1600" dirty="0" smtClean="0"/>
              <a:t>DHA </a:t>
            </a:r>
            <a:r>
              <a:rPr lang="en-US" sz="1600" dirty="0"/>
              <a:t>molecule. </a:t>
            </a:r>
            <a:endParaRPr lang="en-US" sz="1600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n-US" sz="1600" dirty="0"/>
          </a:p>
          <a:p>
            <a:pPr marL="457200" lvl="1" indent="0">
              <a:buNone/>
            </a:pPr>
            <a:endParaRPr lang="en-US" sz="1600" u="sng" dirty="0" smtClean="0"/>
          </a:p>
          <a:p>
            <a:pPr marL="457200" lvl="1" indent="0">
              <a:buNone/>
            </a:pPr>
            <a:r>
              <a:rPr lang="en-US" sz="1600" u="sng" dirty="0" smtClean="0"/>
              <a:t>SOURCE</a:t>
            </a:r>
            <a:r>
              <a:rPr lang="en-US" sz="1600" dirty="0"/>
              <a:t>:  http://www.sigmaaldrich.com/life-science/cell-culture/learning-center/media-expert/ascorbate.html#Chemical_Attributes</a:t>
            </a:r>
          </a:p>
          <a:p>
            <a:endParaRPr lang="en-US" sz="2200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E05D3-9AF8-45ED-8353-BCB2C618F86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39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  <a:solidFill>
            <a:schemeClr val="bg1">
              <a:lumMod val="65000"/>
              <a:lumOff val="35000"/>
            </a:schemeClr>
          </a:solidFill>
        </p:spPr>
        <p:txBody>
          <a:bodyPr>
            <a:normAutofit/>
          </a:bodyPr>
          <a:lstStyle/>
          <a:p>
            <a:r>
              <a:rPr lang="en-US" sz="3600" dirty="0" smtClean="0"/>
              <a:t>Two Major Routes to the Ascorbate Radical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E05D3-9AF8-45ED-8353-BCB2C618F86F}" type="slidenum">
              <a:rPr lang="en-US" smtClean="0"/>
              <a:t>12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000"/>
                    </a14:imgEffect>
                    <a14:imgEffect>
                      <a14:brightnessContrast bright="-48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88429"/>
            <a:ext cx="5092065" cy="17867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9000"/>
                    </a14:imgEffect>
                    <a14:imgEffect>
                      <a14:brightnessContrast bright="-39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948" y="3124200"/>
            <a:ext cx="4209702" cy="35318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43600" y="1186859"/>
            <a:ext cx="2971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 smtClean="0"/>
          </a:p>
          <a:p>
            <a:r>
              <a:rPr lang="en-US" sz="2800" b="1" dirty="0" smtClean="0"/>
              <a:t>Radical-Scavenger            	Route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019800" y="4191000"/>
            <a:ext cx="289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Dismutation 	Route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69501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  <a:solidFill>
            <a:schemeClr val="bg1">
              <a:lumMod val="65000"/>
              <a:lumOff val="35000"/>
            </a:schemeClr>
          </a:solidFill>
        </p:spPr>
        <p:txBody>
          <a:bodyPr>
            <a:noAutofit/>
          </a:bodyPr>
          <a:lstStyle/>
          <a:p>
            <a:r>
              <a:rPr lang="en-US" sz="3600" b="1" dirty="0" smtClean="0">
                <a:latin typeface="Arial Narrow" panose="020B0606020202030204" pitchFamily="34" charset="0"/>
              </a:rPr>
              <a:t>Our Proposal for a Universal Sulfurylation Factor</a:t>
            </a:r>
            <a:endParaRPr lang="en-US" sz="3600" b="1" dirty="0">
              <a:latin typeface="Arial Narrow" panose="020B060602020203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0000"/>
                    </a14:imgEffect>
                    <a14:imgEffect>
                      <a14:brightnessContrast bright="-46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590800"/>
            <a:ext cx="4543425" cy="2514600"/>
          </a:xfrm>
        </p:spPr>
      </p:pic>
      <p:sp>
        <p:nvSpPr>
          <p:cNvPr id="6" name="TextBox 5"/>
          <p:cNvSpPr txBox="1"/>
          <p:nvPr/>
        </p:nvSpPr>
        <p:spPr>
          <a:xfrm>
            <a:off x="152400" y="5398213"/>
            <a:ext cx="8839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Takebayashi</a:t>
            </a:r>
            <a:r>
              <a:rPr lang="en-US" sz="1200" dirty="0">
                <a:solidFill>
                  <a:prstClr val="white"/>
                </a:solidFill>
                <a:latin typeface="Arial Narrow" panose="020B0606020202030204" pitchFamily="34" charset="0"/>
              </a:rPr>
              <a:t>, J., Kaji, H., Ichiyama, K., Makino, K., Gohda, E., Yamamoto, I. and Tai, A. (2007). Inhibition of free radical-induced erythrocyte </a:t>
            </a:r>
            <a:endParaRPr lang="en-US" sz="1200" dirty="0" smtClean="0">
              <a:solidFill>
                <a:prstClr val="white"/>
              </a:solidFill>
              <a:latin typeface="Arial Narrow" panose="020B0606020202030204" pitchFamily="34" charset="0"/>
            </a:endParaRPr>
          </a:p>
          <a:p>
            <a:r>
              <a:rPr lang="en-US" sz="1200" dirty="0">
                <a:solidFill>
                  <a:prstClr val="white"/>
                </a:solidFill>
                <a:latin typeface="Arial Narrow" panose="020B0606020202030204" pitchFamily="34" charset="0"/>
              </a:rPr>
              <a:t> </a:t>
            </a:r>
            <a:r>
              <a:rPr lang="en-US" sz="12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    hemolysis </a:t>
            </a:r>
            <a:r>
              <a:rPr lang="en-US" sz="1200" dirty="0">
                <a:solidFill>
                  <a:prstClr val="white"/>
                </a:solidFill>
                <a:latin typeface="Arial Narrow" panose="020B0606020202030204" pitchFamily="34" charset="0"/>
              </a:rPr>
              <a:t>by 2-O-substituted ascorbic acid derivatives. </a:t>
            </a:r>
            <a:r>
              <a:rPr lang="en-US" sz="1200" i="1" dirty="0">
                <a:solidFill>
                  <a:prstClr val="white"/>
                </a:solidFill>
                <a:latin typeface="Arial Narrow" panose="020B0606020202030204" pitchFamily="34" charset="0"/>
              </a:rPr>
              <a:t>Free Radical Biology and Medicine,</a:t>
            </a:r>
            <a:r>
              <a:rPr lang="en-US" sz="1200" dirty="0">
                <a:solidFill>
                  <a:prstClr val="white"/>
                </a:solidFill>
                <a:latin typeface="Arial Narrow" panose="020B0606020202030204" pitchFamily="34" charset="0"/>
              </a:rPr>
              <a:t> </a:t>
            </a:r>
            <a:r>
              <a:rPr lang="en-US" sz="1200" b="1" dirty="0">
                <a:solidFill>
                  <a:prstClr val="white"/>
                </a:solidFill>
                <a:latin typeface="Arial Narrow" panose="020B0606020202030204" pitchFamily="34" charset="0"/>
              </a:rPr>
              <a:t>43,</a:t>
            </a:r>
            <a:r>
              <a:rPr lang="en-US" sz="1200" dirty="0">
                <a:solidFill>
                  <a:prstClr val="white"/>
                </a:solidFill>
                <a:latin typeface="Arial Narrow" panose="020B0606020202030204" pitchFamily="34" charset="0"/>
              </a:rPr>
              <a:t> 1156-1164</a:t>
            </a:r>
            <a:r>
              <a:rPr lang="en-US" sz="12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Verlangieri</a:t>
            </a:r>
            <a:r>
              <a:rPr lang="en-US" sz="1200" dirty="0">
                <a:solidFill>
                  <a:prstClr val="white"/>
                </a:solidFill>
                <a:latin typeface="Arial Narrow" panose="020B0606020202030204" pitchFamily="34" charset="0"/>
              </a:rPr>
              <a:t>, A.J. and Mumma, R.O. (1973). In vivo sulfation of cholesterol by ascorbic acid 2-sulfate. </a:t>
            </a:r>
            <a:r>
              <a:rPr lang="en-US" sz="1200" i="1" dirty="0">
                <a:solidFill>
                  <a:prstClr val="white"/>
                </a:solidFill>
                <a:latin typeface="Arial Narrow" panose="020B0606020202030204" pitchFamily="34" charset="0"/>
              </a:rPr>
              <a:t>Atherosclerosis,</a:t>
            </a:r>
            <a:r>
              <a:rPr lang="en-US" sz="1200" dirty="0">
                <a:solidFill>
                  <a:prstClr val="white"/>
                </a:solidFill>
                <a:latin typeface="Arial Narrow" panose="020B0606020202030204" pitchFamily="34" charset="0"/>
              </a:rPr>
              <a:t> </a:t>
            </a:r>
            <a:r>
              <a:rPr lang="en-US" sz="1200" b="1" dirty="0">
                <a:solidFill>
                  <a:prstClr val="white"/>
                </a:solidFill>
                <a:latin typeface="Arial Narrow" panose="020B0606020202030204" pitchFamily="34" charset="0"/>
              </a:rPr>
              <a:t>17,</a:t>
            </a:r>
            <a:r>
              <a:rPr lang="en-US" sz="1200" dirty="0">
                <a:solidFill>
                  <a:prstClr val="white"/>
                </a:solidFill>
                <a:latin typeface="Arial Narrow" panose="020B0606020202030204" pitchFamily="34" charset="0"/>
              </a:rPr>
              <a:t> 37-48</a:t>
            </a:r>
            <a:r>
              <a:rPr lang="en-US" sz="12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Cabral</a:t>
            </a:r>
            <a:r>
              <a:rPr lang="en-US" sz="1200" dirty="0">
                <a:solidFill>
                  <a:prstClr val="white"/>
                </a:solidFill>
                <a:latin typeface="Arial Narrow" panose="020B0606020202030204" pitchFamily="34" charset="0"/>
              </a:rPr>
              <a:t>, J., Haake, P. and Kessler, K. (1998). Rearrangement of 3-Acyl Derivatives of L-Ascorbic Acid. </a:t>
            </a:r>
            <a:r>
              <a:rPr lang="en-US" sz="1200" i="1" dirty="0">
                <a:solidFill>
                  <a:prstClr val="white"/>
                </a:solidFill>
                <a:latin typeface="Arial Narrow" panose="020B0606020202030204" pitchFamily="34" charset="0"/>
              </a:rPr>
              <a:t>Journal of Carbohydrate Chemistry,</a:t>
            </a:r>
            <a:r>
              <a:rPr lang="en-US" sz="1200" dirty="0">
                <a:solidFill>
                  <a:prstClr val="white"/>
                </a:solidFill>
                <a:latin typeface="Arial Narrow" panose="020B0606020202030204" pitchFamily="34" charset="0"/>
              </a:rPr>
              <a:t> </a:t>
            </a:r>
            <a:r>
              <a:rPr lang="en-US" sz="1200" b="1" dirty="0">
                <a:solidFill>
                  <a:prstClr val="white"/>
                </a:solidFill>
                <a:latin typeface="Arial Narrow" panose="020B0606020202030204" pitchFamily="34" charset="0"/>
              </a:rPr>
              <a:t>17,</a:t>
            </a:r>
            <a:r>
              <a:rPr lang="en-US" sz="1200" dirty="0">
                <a:solidFill>
                  <a:prstClr val="white"/>
                </a:solidFill>
                <a:latin typeface="Arial Narrow" panose="020B0606020202030204" pitchFamily="34" charset="0"/>
              </a:rPr>
              <a:t> 1321-1329.</a:t>
            </a:r>
          </a:p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143000"/>
            <a:ext cx="86106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u="sng" dirty="0" smtClean="0">
              <a:solidFill>
                <a:prstClr val="white"/>
              </a:solidFill>
            </a:endParaRPr>
          </a:p>
          <a:p>
            <a:r>
              <a:rPr lang="en-US" sz="2000" u="sng" dirty="0" smtClean="0">
                <a:solidFill>
                  <a:prstClr val="white"/>
                </a:solidFill>
              </a:rPr>
              <a:t>WE </a:t>
            </a:r>
            <a:r>
              <a:rPr lang="en-US" sz="2000" u="sng" dirty="0">
                <a:solidFill>
                  <a:prstClr val="white"/>
                </a:solidFill>
              </a:rPr>
              <a:t>PROPOSE</a:t>
            </a:r>
            <a:r>
              <a:rPr lang="en-US" sz="2000" dirty="0">
                <a:solidFill>
                  <a:prstClr val="white"/>
                </a:solidFill>
              </a:rPr>
              <a:t>:  </a:t>
            </a:r>
            <a:r>
              <a:rPr lang="en-US" sz="2000" dirty="0" smtClean="0">
                <a:solidFill>
                  <a:prstClr val="white"/>
                </a:solidFill>
              </a:rPr>
              <a:t>    2-O-sulfate </a:t>
            </a:r>
            <a:r>
              <a:rPr lang="en-US" sz="2000" dirty="0">
                <a:solidFill>
                  <a:prstClr val="white"/>
                </a:solidFill>
              </a:rPr>
              <a:t>L-ascorbate radical </a:t>
            </a:r>
            <a:r>
              <a:rPr lang="en-US" sz="2000" dirty="0" smtClean="0">
                <a:solidFill>
                  <a:prstClr val="white"/>
                </a:solidFill>
              </a:rPr>
              <a:t>plays </a:t>
            </a:r>
            <a:r>
              <a:rPr lang="en-US" sz="2000" dirty="0">
                <a:solidFill>
                  <a:prstClr val="white"/>
                </a:solidFill>
              </a:rPr>
              <a:t>a central role in the "universal nonspecific mesenchymal reaction", which has also been referred to as the Sanarelli-Shwartzman phenomenon</a:t>
            </a:r>
            <a:r>
              <a:rPr lang="en-US" sz="2000" dirty="0" smtClean="0">
                <a:solidFill>
                  <a:prstClr val="white"/>
                </a:solidFill>
              </a:rPr>
              <a:t>.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0" y="650620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BF89611-1976-41AD-95D9-0721385934D8}" type="slidenum">
              <a:rPr lang="en-US" smtClean="0">
                <a:solidFill>
                  <a:prstClr val="white"/>
                </a:solidFill>
              </a:rPr>
              <a:pPr/>
              <a:t>13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5000" y="2590800"/>
            <a:ext cx="30857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</a:rPr>
              <a:t>Chiral</a:t>
            </a:r>
          </a:p>
          <a:p>
            <a:pPr lvl="0"/>
            <a:endParaRPr lang="en-US" sz="2800" dirty="0">
              <a:solidFill>
                <a:prstClr val="white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</a:rPr>
              <a:t>Paramagnetic</a:t>
            </a:r>
          </a:p>
          <a:p>
            <a:pPr lvl="0"/>
            <a:endParaRPr lang="en-US" sz="2800" dirty="0">
              <a:solidFill>
                <a:prstClr val="white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</a:rPr>
              <a:t>Quasi-aromatic</a:t>
            </a:r>
          </a:p>
        </p:txBody>
      </p:sp>
    </p:spTree>
    <p:extLst>
      <p:ext uri="{BB962C8B-B14F-4D97-AF65-F5344CB8AC3E}">
        <p14:creationId xmlns:p14="http://schemas.microsoft.com/office/powerpoint/2010/main" val="225355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543800" cy="1066800"/>
          </a:xfrm>
          <a:solidFill>
            <a:schemeClr val="bg1">
              <a:lumMod val="65000"/>
              <a:lumOff val="35000"/>
            </a:schemeClr>
          </a:solidFill>
        </p:spPr>
        <p:txBody>
          <a:bodyPr>
            <a:normAutofit/>
          </a:bodyPr>
          <a:lstStyle/>
          <a:p>
            <a:r>
              <a:rPr lang="en-US" sz="3200" dirty="0" smtClean="0"/>
              <a:t>Routes to the 2-O-Substituted L-Ascorbate Derivative Radicals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6868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Putative </a:t>
            </a:r>
            <a:r>
              <a:rPr lang="en-US" u="sng" dirty="0" smtClean="0"/>
              <a:t>Direct</a:t>
            </a:r>
            <a:r>
              <a:rPr lang="en-US" dirty="0" smtClean="0"/>
              <a:t> S</a:t>
            </a:r>
            <a:r>
              <a:rPr lang="en-US" baseline="-25000" dirty="0" smtClean="0"/>
              <a:t>R</a:t>
            </a:r>
            <a:r>
              <a:rPr lang="en-US" dirty="0" smtClean="0"/>
              <a:t>N</a:t>
            </a:r>
            <a:r>
              <a:rPr lang="en-US" baseline="-25000" dirty="0" smtClean="0"/>
              <a:t>2</a:t>
            </a:r>
            <a:r>
              <a:rPr lang="en-US" dirty="0" smtClean="0"/>
              <a:t> Route: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Asc radical  +  PAPS              Asc 2-S radical  +  PAP</a:t>
            </a:r>
          </a:p>
          <a:p>
            <a:pPr marL="0" indent="0">
              <a:buNone/>
            </a:pPr>
            <a:r>
              <a:rPr lang="en-US" dirty="0" smtClean="0"/>
              <a:t>	Asc radical  +  ATP               Asc 2-P radical  +  ADP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Takebayashi’s </a:t>
            </a:r>
            <a:r>
              <a:rPr lang="en-US" u="sng" dirty="0" smtClean="0"/>
              <a:t>Indirect</a:t>
            </a:r>
            <a:r>
              <a:rPr lang="en-US" dirty="0" smtClean="0"/>
              <a:t> “slow and continuous” Radical-scavenger Route: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Asc 2-S  +  R</a:t>
            </a:r>
            <a:r>
              <a:rPr lang="en-US" b="1" baseline="30000" dirty="0" smtClean="0"/>
              <a:t>.</a:t>
            </a:r>
            <a:r>
              <a:rPr lang="en-US" dirty="0" smtClean="0"/>
              <a:t>               Asc 2-S radical  +  RH </a:t>
            </a:r>
          </a:p>
          <a:p>
            <a:pPr marL="0" indent="0">
              <a:buNone/>
            </a:pPr>
            <a:r>
              <a:rPr lang="en-US" dirty="0" smtClean="0"/>
              <a:t>	Asc 2-P  +  R</a:t>
            </a:r>
            <a:r>
              <a:rPr lang="en-US" b="1" baseline="30000" dirty="0" smtClean="0"/>
              <a:t>.</a:t>
            </a:r>
            <a:r>
              <a:rPr lang="en-US" dirty="0" smtClean="0"/>
              <a:t>               Asc 2-P radical  +  RH       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E05D3-9AF8-45ED-8353-BCB2C618F86F}" type="slidenum">
              <a:rPr lang="en-US" smtClean="0"/>
              <a:t>14</a:t>
            </a:fld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4273445" y="2203553"/>
            <a:ext cx="762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4273445" y="2670748"/>
            <a:ext cx="762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3429000" y="5081664"/>
            <a:ext cx="762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3429000" y="5636301"/>
            <a:ext cx="762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3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086600" cy="1020762"/>
          </a:xfrm>
          <a:solidFill>
            <a:schemeClr val="bg1">
              <a:lumMod val="65000"/>
              <a:lumOff val="35000"/>
            </a:schemeClr>
          </a:solidFill>
        </p:spPr>
        <p:txBody>
          <a:bodyPr/>
          <a:lstStyle/>
          <a:p>
            <a:r>
              <a:rPr lang="en-US" dirty="0" smtClean="0"/>
              <a:t>A </a:t>
            </a:r>
            <a:r>
              <a:rPr lang="en-US" u="sng" dirty="0"/>
              <a:t>N</a:t>
            </a:r>
            <a:r>
              <a:rPr lang="en-US" u="sng" dirty="0" smtClean="0"/>
              <a:t>ovel</a:t>
            </a:r>
            <a:r>
              <a:rPr lang="en-US" dirty="0" smtClean="0"/>
              <a:t> Alternative Route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	Asc radical  +  endogenous electrophilic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		“sulfuryl” donor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	       Sunlight	</a:t>
            </a:r>
            <a:r>
              <a:rPr lang="en-US" dirty="0"/>
              <a:t> </a:t>
            </a:r>
            <a:r>
              <a:rPr lang="en-US" dirty="0" smtClean="0"/>
              <a:t>   Nitric oxide synthase</a:t>
            </a:r>
          </a:p>
          <a:p>
            <a:pPr marL="0" indent="0">
              <a:buNone/>
            </a:pPr>
            <a:r>
              <a:rPr lang="en-US" dirty="0" smtClean="0"/>
              <a:t>					(NOS)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    		 Asc 2-S radical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E05D3-9AF8-45ED-8353-BCB2C618F86F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>
            <a:off x="3410262" y="2527092"/>
            <a:ext cx="609600" cy="2286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89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5410200" cy="990600"/>
          </a:xfrm>
          <a:solidFill>
            <a:schemeClr val="bg1">
              <a:lumMod val="65000"/>
              <a:lumOff val="35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Acidolysis, defined: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u="sng" dirty="0" smtClean="0">
                <a:solidFill>
                  <a:prstClr val="white"/>
                </a:solidFill>
                <a:ea typeface="+mj-ea"/>
                <a:cs typeface="+mj-cs"/>
              </a:rPr>
              <a:t>ACIDOLYSIS</a:t>
            </a:r>
            <a:r>
              <a:rPr lang="en-US" dirty="0">
                <a:solidFill>
                  <a:prstClr val="white"/>
                </a:solidFill>
                <a:ea typeface="+mj-ea"/>
                <a:cs typeface="+mj-cs"/>
              </a:rPr>
              <a:t>:  noun ac·i·dol·y·sis \ˌa-sə-ˈdä-lə-səs</a:t>
            </a:r>
            <a:r>
              <a:rPr lang="en-US" dirty="0" smtClean="0">
                <a:solidFill>
                  <a:prstClr val="white"/>
                </a:solidFill>
                <a:ea typeface="+mj-ea"/>
                <a:cs typeface="+mj-cs"/>
              </a:rPr>
              <a:t>\</a:t>
            </a:r>
          </a:p>
          <a:p>
            <a:pPr marL="0" indent="0">
              <a:buNone/>
            </a:pPr>
            <a:r>
              <a:rPr lang="en-US" dirty="0" smtClean="0">
                <a:solidFill>
                  <a:prstClr val="white"/>
                </a:solidFill>
                <a:ea typeface="+mj-ea"/>
                <a:cs typeface="+mj-cs"/>
              </a:rPr>
              <a:t>“any </a:t>
            </a:r>
            <a:r>
              <a:rPr lang="en-US" dirty="0">
                <a:solidFill>
                  <a:prstClr val="white"/>
                </a:solidFill>
                <a:ea typeface="+mj-ea"/>
                <a:cs typeface="+mj-cs"/>
              </a:rPr>
              <a:t>chemical reaction analogous to hydrolysis in </a:t>
            </a:r>
            <a:r>
              <a:rPr lang="en-US" dirty="0" smtClean="0">
                <a:solidFill>
                  <a:prstClr val="white"/>
                </a:solidFill>
                <a:ea typeface="+mj-ea"/>
                <a:cs typeface="+mj-cs"/>
              </a:rPr>
              <a:t>which </a:t>
            </a:r>
            <a:r>
              <a:rPr lang="en-US" dirty="0">
                <a:solidFill>
                  <a:prstClr val="white"/>
                </a:solidFill>
                <a:ea typeface="+mj-ea"/>
                <a:cs typeface="+mj-cs"/>
              </a:rPr>
              <a:t>an acid plays a role similar to that of </a:t>
            </a:r>
            <a:r>
              <a:rPr lang="en-US" dirty="0" smtClean="0">
                <a:solidFill>
                  <a:prstClr val="white"/>
                </a:solidFill>
                <a:ea typeface="+mj-ea"/>
                <a:cs typeface="+mj-cs"/>
              </a:rPr>
              <a:t>water”</a:t>
            </a:r>
          </a:p>
          <a:p>
            <a:pPr marL="0" indent="0">
              <a:buNone/>
            </a:pPr>
            <a:endParaRPr lang="en-US" dirty="0" smtClean="0">
              <a:solidFill>
                <a:prstClr val="white"/>
              </a:solidFill>
              <a:ea typeface="+mj-ea"/>
              <a:cs typeface="+mj-cs"/>
            </a:endParaRPr>
          </a:p>
          <a:p>
            <a:pPr marL="0" indent="0">
              <a:buNone/>
            </a:pPr>
            <a:r>
              <a:rPr lang="en-US" dirty="0" smtClean="0">
                <a:solidFill>
                  <a:prstClr val="white"/>
                </a:solidFill>
                <a:ea typeface="+mj-ea"/>
                <a:cs typeface="+mj-cs"/>
              </a:rPr>
              <a:t>Some Important Corollaries to our Hypothesis:</a:t>
            </a:r>
          </a:p>
          <a:p>
            <a:pPr marL="0" indent="0">
              <a:buNone/>
            </a:pPr>
            <a:endParaRPr lang="en-US" dirty="0">
              <a:solidFill>
                <a:prstClr val="white"/>
              </a:solidFill>
              <a:ea typeface="+mj-ea"/>
              <a:cs typeface="+mj-cs"/>
            </a:endParaRPr>
          </a:p>
          <a:p>
            <a:r>
              <a:rPr lang="en-US" dirty="0" smtClean="0">
                <a:solidFill>
                  <a:prstClr val="white"/>
                </a:solidFill>
                <a:ea typeface="+mj-ea"/>
                <a:cs typeface="+mj-cs"/>
              </a:rPr>
              <a:t>‘Hydro’-lases </a:t>
            </a:r>
            <a:r>
              <a:rPr lang="en-US" dirty="0">
                <a:solidFill>
                  <a:prstClr val="white"/>
                </a:solidFill>
                <a:ea typeface="+mj-ea"/>
                <a:cs typeface="+mj-cs"/>
              </a:rPr>
              <a:t>can act as ‘transfer</a:t>
            </a:r>
            <a:r>
              <a:rPr lang="en-US" dirty="0" smtClean="0">
                <a:solidFill>
                  <a:prstClr val="white"/>
                </a:solidFill>
                <a:ea typeface="+mj-ea"/>
                <a:cs typeface="+mj-cs"/>
              </a:rPr>
              <a:t>’-ases </a:t>
            </a:r>
            <a:r>
              <a:rPr lang="en-US" dirty="0">
                <a:solidFill>
                  <a:prstClr val="white"/>
                </a:solidFill>
                <a:ea typeface="+mj-ea"/>
                <a:cs typeface="+mj-cs"/>
              </a:rPr>
              <a:t>in </a:t>
            </a:r>
            <a:r>
              <a:rPr lang="en-US" dirty="0" smtClean="0">
                <a:solidFill>
                  <a:prstClr val="white"/>
                </a:solidFill>
                <a:ea typeface="+mj-ea"/>
                <a:cs typeface="+mj-cs"/>
              </a:rPr>
              <a:t>a relatively hydrophobic environment.  Acidolysis is catalyzed by the Ascorbate radical during inflammatory stress!</a:t>
            </a:r>
            <a:endParaRPr lang="en-US" dirty="0">
              <a:solidFill>
                <a:prstClr val="white"/>
              </a:solidFill>
              <a:ea typeface="+mj-ea"/>
              <a:cs typeface="+mj-cs"/>
            </a:endParaRPr>
          </a:p>
          <a:p>
            <a:pPr marL="0" indent="0">
              <a:buNone/>
            </a:pPr>
            <a:endParaRPr lang="en-US" dirty="0">
              <a:solidFill>
                <a:prstClr val="white"/>
              </a:solidFill>
              <a:ea typeface="+mj-ea"/>
              <a:cs typeface="+mj-cs"/>
            </a:endParaRPr>
          </a:p>
          <a:p>
            <a:r>
              <a:rPr lang="en-US" dirty="0" smtClean="0">
                <a:solidFill>
                  <a:prstClr val="white"/>
                </a:solidFill>
                <a:ea typeface="+mj-ea"/>
                <a:cs typeface="+mj-cs"/>
              </a:rPr>
              <a:t>The </a:t>
            </a:r>
            <a:r>
              <a:rPr lang="en-US" u="sng" dirty="0" smtClean="0">
                <a:solidFill>
                  <a:prstClr val="white"/>
                </a:solidFill>
                <a:ea typeface="+mj-ea"/>
                <a:cs typeface="+mj-cs"/>
              </a:rPr>
              <a:t>hydrophobic effect </a:t>
            </a:r>
            <a:r>
              <a:rPr lang="en-US" dirty="0" smtClean="0">
                <a:solidFill>
                  <a:prstClr val="white"/>
                </a:solidFill>
                <a:ea typeface="+mj-ea"/>
                <a:cs typeface="+mj-cs"/>
              </a:rPr>
              <a:t>and </a:t>
            </a:r>
            <a:r>
              <a:rPr lang="en-US" u="sng" dirty="0" smtClean="0">
                <a:solidFill>
                  <a:prstClr val="white"/>
                </a:solidFill>
                <a:ea typeface="+mj-ea"/>
                <a:cs typeface="+mj-cs"/>
              </a:rPr>
              <a:t>heterogeneous catalysis </a:t>
            </a:r>
            <a:r>
              <a:rPr lang="en-US" dirty="0" smtClean="0">
                <a:solidFill>
                  <a:prstClr val="white"/>
                </a:solidFill>
                <a:ea typeface="+mj-ea"/>
                <a:cs typeface="+mj-cs"/>
              </a:rPr>
              <a:t>enable the 2-O-substituted-L-ascorbate radicals to “acidolyze” biological nucleophiles. Consider </a:t>
            </a:r>
            <a:r>
              <a:rPr lang="en-US" u="sng" dirty="0" smtClean="0">
                <a:solidFill>
                  <a:prstClr val="white"/>
                </a:solidFill>
                <a:ea typeface="+mj-ea"/>
                <a:cs typeface="+mj-cs"/>
              </a:rPr>
              <a:t>lipases</a:t>
            </a:r>
            <a:r>
              <a:rPr lang="en-US" dirty="0" smtClean="0">
                <a:solidFill>
                  <a:prstClr val="white"/>
                </a:solidFill>
                <a:ea typeface="+mj-ea"/>
                <a:cs typeface="+mj-cs"/>
              </a:rPr>
              <a:t>, </a:t>
            </a:r>
            <a:r>
              <a:rPr lang="en-US" u="sng" dirty="0" smtClean="0">
                <a:solidFill>
                  <a:prstClr val="white"/>
                </a:solidFill>
                <a:ea typeface="+mj-ea"/>
                <a:cs typeface="+mj-cs"/>
              </a:rPr>
              <a:t>phosphatases</a:t>
            </a:r>
            <a:r>
              <a:rPr lang="en-US" dirty="0" smtClean="0">
                <a:solidFill>
                  <a:prstClr val="white"/>
                </a:solidFill>
                <a:ea typeface="+mj-ea"/>
                <a:cs typeface="+mj-cs"/>
              </a:rPr>
              <a:t>, </a:t>
            </a:r>
            <a:r>
              <a:rPr lang="en-US" u="sng" dirty="0" smtClean="0">
                <a:solidFill>
                  <a:prstClr val="white"/>
                </a:solidFill>
                <a:ea typeface="+mj-ea"/>
                <a:cs typeface="+mj-cs"/>
              </a:rPr>
              <a:t>sulfatase</a:t>
            </a:r>
            <a:r>
              <a:rPr lang="en-US" dirty="0" smtClean="0">
                <a:solidFill>
                  <a:prstClr val="white"/>
                </a:solidFill>
                <a:ea typeface="+mj-ea"/>
                <a:cs typeface="+mj-cs"/>
              </a:rPr>
              <a:t>s, behaving in an anabolic capacity during the SSP.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E05D3-9AF8-45ED-8353-BCB2C618F86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28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chemeClr val="bg1">
              <a:lumMod val="65000"/>
              <a:lumOff val="35000"/>
            </a:schemeClr>
          </a:solidFill>
        </p:spPr>
        <p:txBody>
          <a:bodyPr/>
          <a:lstStyle/>
          <a:p>
            <a:r>
              <a:rPr lang="en-US" dirty="0" smtClean="0"/>
              <a:t>What do they have in common?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E05D3-9AF8-45ED-8353-BCB2C618F86F}" type="slidenum">
              <a:rPr lang="en-US" smtClean="0"/>
              <a:t>17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4000"/>
                    </a14:imgEffect>
                    <a14:imgEffect>
                      <a14:brightnessContrast bright="-48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21482"/>
            <a:ext cx="3314700" cy="17830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7000"/>
                    </a14:imgEffect>
                    <a14:imgEffect>
                      <a14:brightnessContrast bright="-43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713" y="1143004"/>
            <a:ext cx="3747745" cy="16687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50000"/>
                    </a14:imgEffect>
                    <a14:imgEffect>
                      <a14:brightnessContrast bright="-42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636" y="3810000"/>
            <a:ext cx="3387090" cy="2667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3505200"/>
            <a:ext cx="259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Phosphoenol</a:t>
            </a:r>
          </a:p>
          <a:p>
            <a:r>
              <a:rPr lang="en-US" sz="2800" dirty="0" smtClean="0"/>
              <a:t>pyruvate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953000" y="2819400"/>
            <a:ext cx="289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Dopamine-4-phosphate ester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6400800" y="4267200"/>
            <a:ext cx="24826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2-O-Phosphate-</a:t>
            </a:r>
          </a:p>
          <a:p>
            <a:r>
              <a:rPr lang="en-US" sz="2800" dirty="0" smtClean="0"/>
              <a:t>L-</a:t>
            </a:r>
            <a:r>
              <a:rPr lang="en-US" sz="2800" dirty="0"/>
              <a:t>a</a:t>
            </a:r>
            <a:r>
              <a:rPr lang="en-US" sz="2800" dirty="0" smtClean="0"/>
              <a:t>scorbate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3802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868362"/>
          </a:xfrm>
          <a:solidFill>
            <a:schemeClr val="bg1">
              <a:lumMod val="65000"/>
              <a:lumOff val="35000"/>
            </a:schemeClr>
          </a:solidFill>
        </p:spPr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What do they have in common?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E05D3-9AF8-45ED-8353-BCB2C618F86F}" type="slidenum">
              <a:rPr lang="en-US" smtClean="0"/>
              <a:t>18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3000"/>
                    </a14:imgEffect>
                    <a14:imgEffect>
                      <a14:brightnessContrast bright="-46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29" y="1524000"/>
            <a:ext cx="2446020" cy="24460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100000"/>
                    </a14:imgEffect>
                    <a14:imgEffect>
                      <a14:brightnessContrast bright="-46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" y="4172648"/>
            <a:ext cx="2407920" cy="24079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69000"/>
                    </a14:imgEffect>
                    <a14:imgEffect>
                      <a14:brightnessContrast bright="-46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326" y="1510937"/>
            <a:ext cx="2446020" cy="24460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-47000"/>
                    </a14:imgEffect>
                    <a14:imgEffect>
                      <a14:brightnessContrast bright="-47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628" y="4166117"/>
            <a:ext cx="3557778" cy="21223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29000" y="5105400"/>
            <a:ext cx="19686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2-O-Sulfate L-                 ascorbate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767150" y="4267200"/>
            <a:ext cx="2327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Catechol sulfate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962400" y="1676400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Noradrenaline sulfate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895600" y="2895600"/>
            <a:ext cx="2502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Melatonin sulfate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9365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391400" cy="1143000"/>
          </a:xfrm>
          <a:solidFill>
            <a:schemeClr val="bg1">
              <a:lumMod val="65000"/>
              <a:lumOff val="35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3600" dirty="0"/>
              <a:t>Putative </a:t>
            </a:r>
            <a:r>
              <a:rPr lang="en-US" sz="3600" u="sng" dirty="0"/>
              <a:t>Ascorbate </a:t>
            </a:r>
            <a:r>
              <a:rPr lang="en-US" sz="3600" u="sng" dirty="0" smtClean="0"/>
              <a:t>Derivate </a:t>
            </a:r>
            <a:r>
              <a:rPr lang="en-US" sz="3600" u="sng" dirty="0"/>
              <a:t>r</a:t>
            </a:r>
            <a:r>
              <a:rPr lang="en-US" sz="3600" u="sng" dirty="0" smtClean="0"/>
              <a:t>adicals</a:t>
            </a:r>
            <a:r>
              <a:rPr lang="en-US" sz="3600" dirty="0" smtClean="0"/>
              <a:t> </a:t>
            </a:r>
            <a:r>
              <a:rPr lang="en-US" sz="3600" dirty="0"/>
              <a:t>as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"</a:t>
            </a:r>
            <a:r>
              <a:rPr lang="en-US" sz="3600" dirty="0"/>
              <a:t>reactive transient" group </a:t>
            </a:r>
            <a:r>
              <a:rPr lang="en-US" sz="3600" dirty="0" smtClean="0"/>
              <a:t>transfer </a:t>
            </a:r>
            <a:r>
              <a:rPr lang="en-US" sz="3600" dirty="0"/>
              <a:t>factors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28800"/>
            <a:ext cx="8515350" cy="41148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E05D3-9AF8-45ED-8353-BCB2C618F86F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13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086600" cy="1143000"/>
          </a:xfrm>
          <a:solidFill>
            <a:schemeClr val="bg1">
              <a:lumMod val="65000"/>
              <a:lumOff val="35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Arial Narrow" panose="020B0606020202030204" pitchFamily="34" charset="0"/>
              </a:rPr>
              <a:t>OVERVIEW: </a:t>
            </a:r>
            <a:r>
              <a:rPr lang="en-US" b="1" dirty="0">
                <a:latin typeface="Arial Narrow" panose="020B0606020202030204" pitchFamily="34" charset="0"/>
              </a:rPr>
              <a:t> </a:t>
            </a:r>
            <a:r>
              <a:rPr lang="en-US" b="1" dirty="0" smtClean="0">
                <a:latin typeface="Arial Narrow" panose="020B0606020202030204" pitchFamily="34" charset="0"/>
              </a:rPr>
              <a:t>Central Hypothesis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E05D3-9AF8-45ED-8353-BCB2C618F86F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1600200"/>
            <a:ext cx="868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32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The </a:t>
            </a:r>
            <a:r>
              <a:rPr lang="en-US" sz="3200" u="sng" dirty="0">
                <a:solidFill>
                  <a:prstClr val="white"/>
                </a:solidFill>
                <a:latin typeface="Arial Narrow" panose="020B0606020202030204" pitchFamily="34" charset="0"/>
              </a:rPr>
              <a:t>Ascorbate radical</a:t>
            </a:r>
            <a:r>
              <a:rPr lang="en-US" sz="3200" dirty="0">
                <a:solidFill>
                  <a:prstClr val="white"/>
                </a:solidFill>
                <a:latin typeface="Arial Narrow" panose="020B0606020202030204" pitchFamily="34" charset="0"/>
              </a:rPr>
              <a:t> is a Biological Group Transfer Catalyst in Inflamed Tissue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200" y="2971800"/>
            <a:ext cx="8001000" cy="294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u="sng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Sulfuryl</a:t>
            </a:r>
            <a:r>
              <a:rPr lang="en-US" sz="32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 group transfer (</a:t>
            </a:r>
            <a:r>
              <a:rPr lang="en-US" sz="3200" dirty="0" err="1" smtClean="0">
                <a:solidFill>
                  <a:prstClr val="white"/>
                </a:solidFill>
                <a:latin typeface="Arial Narrow" panose="020B0606020202030204" pitchFamily="34" charset="0"/>
              </a:rPr>
              <a:t>transsulfurylation</a:t>
            </a:r>
            <a:r>
              <a:rPr lang="en-US" sz="32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)</a:t>
            </a:r>
            <a:endParaRPr lang="en-US" sz="3200" dirty="0">
              <a:solidFill>
                <a:prstClr val="white"/>
              </a:solidFill>
              <a:latin typeface="Arial Narrow" panose="020B0606020202030204" pitchFamily="34" charset="0"/>
            </a:endParaRPr>
          </a:p>
          <a:p>
            <a:pPr marL="457200" lvl="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u="sng" dirty="0" err="1" smtClean="0">
                <a:solidFill>
                  <a:prstClr val="white"/>
                </a:solidFill>
                <a:latin typeface="Arial Narrow" panose="020B0606020202030204" pitchFamily="34" charset="0"/>
              </a:rPr>
              <a:t>Phosphoryl</a:t>
            </a:r>
            <a:r>
              <a:rPr lang="en-US" sz="32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 group transfer (</a:t>
            </a:r>
            <a:r>
              <a:rPr lang="en-US" sz="3200" dirty="0" err="1" smtClean="0">
                <a:solidFill>
                  <a:prstClr val="white"/>
                </a:solidFill>
                <a:latin typeface="Arial Narrow" panose="020B0606020202030204" pitchFamily="34" charset="0"/>
              </a:rPr>
              <a:t>transphosphorylation</a:t>
            </a:r>
            <a:r>
              <a:rPr lang="en-US" sz="32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)</a:t>
            </a:r>
            <a:endParaRPr lang="en-US" sz="3200" dirty="0">
              <a:solidFill>
                <a:prstClr val="white"/>
              </a:solidFill>
              <a:latin typeface="Arial Narrow" panose="020B0606020202030204" pitchFamily="34" charset="0"/>
            </a:endParaRPr>
          </a:p>
          <a:p>
            <a:pPr marL="457200" lvl="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u="sng" dirty="0" err="1" smtClean="0">
                <a:solidFill>
                  <a:prstClr val="white"/>
                </a:solidFill>
                <a:latin typeface="Arial Narrow" panose="020B0606020202030204" pitchFamily="34" charset="0"/>
              </a:rPr>
              <a:t>Nitrosyl</a:t>
            </a:r>
            <a:r>
              <a:rPr lang="en-US" sz="32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 group transfer (</a:t>
            </a:r>
            <a:r>
              <a:rPr lang="en-US" sz="3200" dirty="0" err="1" smtClean="0">
                <a:solidFill>
                  <a:prstClr val="white"/>
                </a:solidFill>
                <a:latin typeface="Arial Narrow" panose="020B0606020202030204" pitchFamily="34" charset="0"/>
              </a:rPr>
              <a:t>transnitrosylation</a:t>
            </a:r>
            <a:r>
              <a:rPr lang="en-US" sz="32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)</a:t>
            </a:r>
            <a:endParaRPr lang="en-US" sz="3200" dirty="0">
              <a:solidFill>
                <a:prstClr val="white"/>
              </a:solidFill>
              <a:latin typeface="Arial Narrow" panose="020B0606020202030204" pitchFamily="34" charset="0"/>
            </a:endParaRPr>
          </a:p>
          <a:p>
            <a:pPr marL="457200" lvl="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u="sng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Acyl</a:t>
            </a:r>
            <a:r>
              <a:rPr lang="en-US" sz="32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 group transfer (</a:t>
            </a:r>
            <a:r>
              <a:rPr lang="en-US" sz="3200" dirty="0" err="1" smtClean="0">
                <a:solidFill>
                  <a:prstClr val="white"/>
                </a:solidFill>
                <a:latin typeface="Arial Narrow" panose="020B0606020202030204" pitchFamily="34" charset="0"/>
              </a:rPr>
              <a:t>transacylation</a:t>
            </a:r>
            <a:r>
              <a:rPr lang="en-US" sz="32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)</a:t>
            </a:r>
            <a:endParaRPr lang="en-US" sz="3200" dirty="0">
              <a:solidFill>
                <a:prstClr val="white"/>
              </a:solidFill>
              <a:latin typeface="Arial Narrow" panose="020B0606020202030204" pitchFamily="34" charset="0"/>
            </a:endParaRPr>
          </a:p>
          <a:p>
            <a:pPr marL="457200" lvl="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u="sng" dirty="0" err="1" smtClean="0">
                <a:solidFill>
                  <a:prstClr val="white"/>
                </a:solidFill>
                <a:latin typeface="Arial Narrow" panose="020B0606020202030204" pitchFamily="34" charset="0"/>
              </a:rPr>
              <a:t>Glycosyl</a:t>
            </a:r>
            <a:r>
              <a:rPr lang="en-US" sz="32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 group transfer (</a:t>
            </a:r>
            <a:r>
              <a:rPr lang="en-US" sz="3200" dirty="0" err="1" smtClean="0">
                <a:solidFill>
                  <a:prstClr val="white"/>
                </a:solidFill>
                <a:latin typeface="Arial Narrow" panose="020B0606020202030204" pitchFamily="34" charset="0"/>
              </a:rPr>
              <a:t>transglycosylation</a:t>
            </a:r>
            <a:r>
              <a:rPr lang="en-US" sz="32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)</a:t>
            </a:r>
            <a:endParaRPr lang="en-US" sz="320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70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162800" cy="1143000"/>
          </a:xfrm>
          <a:solidFill>
            <a:schemeClr val="bg1">
              <a:lumMod val="65000"/>
              <a:lumOff val="35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3600" dirty="0" smtClean="0"/>
              <a:t>Initiation, Propagation, Termination of </a:t>
            </a:r>
            <a:br>
              <a:rPr lang="en-US" sz="3600" dirty="0" smtClean="0"/>
            </a:br>
            <a:r>
              <a:rPr lang="en-US" sz="3600" dirty="0" smtClean="0"/>
              <a:t>Radical Chain Reactions</a:t>
            </a:r>
            <a:endParaRPr lang="en-US" sz="36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3000"/>
                    </a14:imgEffect>
                    <a14:imgEffect>
                      <a14:brightnessContrast bright="-37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47800"/>
            <a:ext cx="8711089" cy="483660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E05D3-9AF8-45ED-8353-BCB2C618F86F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25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001000" cy="1143000"/>
          </a:xfrm>
          <a:solidFill>
            <a:schemeClr val="bg1">
              <a:lumMod val="65000"/>
              <a:lumOff val="35000"/>
            </a:schemeClr>
          </a:solidFill>
        </p:spPr>
        <p:txBody>
          <a:bodyPr>
            <a:normAutofit/>
          </a:bodyPr>
          <a:lstStyle/>
          <a:p>
            <a:r>
              <a:rPr lang="en-US" sz="3200" dirty="0"/>
              <a:t>Preformed ATP and PAPS as "penultimate" </a:t>
            </a:r>
            <a:r>
              <a:rPr lang="en-US" sz="3200" dirty="0" smtClean="0"/>
              <a:t>electrophilic phosphoryl </a:t>
            </a:r>
            <a:r>
              <a:rPr lang="en-US" sz="3200" dirty="0"/>
              <a:t>and sulfuryl </a:t>
            </a:r>
            <a:r>
              <a:rPr lang="en-US" sz="3200" dirty="0" smtClean="0"/>
              <a:t>sources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3000"/>
                    </a14:imgEffect>
                    <a14:imgEffect>
                      <a14:brightnessContrast bright="-39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447799"/>
            <a:ext cx="8361045" cy="495871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E05D3-9AF8-45ED-8353-BCB2C618F86F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77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458200" cy="1189038"/>
          </a:xfrm>
          <a:solidFill>
            <a:schemeClr val="bg1">
              <a:lumMod val="65000"/>
              <a:lumOff val="35000"/>
            </a:schemeClr>
          </a:solidFill>
        </p:spPr>
        <p:txBody>
          <a:bodyPr>
            <a:noAutofit/>
          </a:bodyPr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600" dirty="0" smtClean="0"/>
              <a:t>How </a:t>
            </a:r>
            <a:r>
              <a:rPr lang="en-US" sz="3600" dirty="0"/>
              <a:t>to "flatten the free energy landscape"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in biological group transfer reactions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400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759737"/>
            <a:ext cx="8366765" cy="254604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E05D3-9AF8-45ED-8353-BCB2C618F86F}" type="slidenum">
              <a:rPr lang="en-US" smtClean="0"/>
              <a:t>22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4495800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Berry </a:t>
            </a:r>
            <a:r>
              <a:rPr lang="en-US" sz="3200" dirty="0"/>
              <a:t>pseudorotation; spin-correlated radical </a:t>
            </a:r>
            <a:r>
              <a:rPr lang="en-US" sz="3200" dirty="0" smtClean="0"/>
              <a:t>pairs; </a:t>
            </a:r>
            <a:r>
              <a:rPr lang="en-US" sz="3200" dirty="0"/>
              <a:t>pH-dependent speciation of e </a:t>
            </a:r>
            <a:r>
              <a:rPr lang="en-US" sz="3200" dirty="0" smtClean="0"/>
              <a:t>aq's; </a:t>
            </a:r>
            <a:r>
              <a:rPr lang="en-US" sz="3200" dirty="0"/>
              <a:t>e aq's "</a:t>
            </a:r>
            <a:r>
              <a:rPr lang="en-US" sz="3200" dirty="0" smtClean="0"/>
              <a:t>assist“; ELF </a:t>
            </a:r>
            <a:r>
              <a:rPr lang="en-US" sz="3200" dirty="0"/>
              <a:t>EM energy "</a:t>
            </a:r>
            <a:r>
              <a:rPr lang="en-US" sz="3200" dirty="0" smtClean="0"/>
              <a:t>assist“; Cu</a:t>
            </a:r>
            <a:r>
              <a:rPr lang="en-US" sz="3200" baseline="30000" dirty="0" smtClean="0"/>
              <a:t>1+ </a:t>
            </a:r>
            <a:r>
              <a:rPr lang="en-US" sz="3200" dirty="0"/>
              <a:t>"assist"</a:t>
            </a:r>
          </a:p>
        </p:txBody>
      </p:sp>
    </p:spTree>
    <p:extLst>
      <p:ext uri="{BB962C8B-B14F-4D97-AF65-F5344CB8AC3E}">
        <p14:creationId xmlns:p14="http://schemas.microsoft.com/office/powerpoint/2010/main" val="189879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solidFill>
            <a:schemeClr val="bg1">
              <a:lumMod val="50000"/>
              <a:lumOff val="50000"/>
            </a:schemeClr>
          </a:solidFill>
        </p:spPr>
        <p:txBody>
          <a:bodyPr>
            <a:normAutofit/>
          </a:bodyPr>
          <a:lstStyle/>
          <a:p>
            <a:r>
              <a:rPr lang="en-US" sz="3200" dirty="0" smtClean="0">
                <a:latin typeface="Arial Narrow" panose="020B0606020202030204" pitchFamily="34" charset="0"/>
              </a:rPr>
              <a:t>Our Proposal for pH Dependent e(aq) Speciation</a:t>
            </a:r>
            <a:endParaRPr lang="en-US" sz="3200" dirty="0">
              <a:latin typeface="Arial Narrow" panose="020B060602020203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297584"/>
            <a:ext cx="6888480" cy="372943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E05D3-9AF8-45ED-8353-BCB2C618F86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5257800"/>
            <a:ext cx="8839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 smtClean="0">
              <a:solidFill>
                <a:prstClr val="white"/>
              </a:solidFill>
              <a:latin typeface="Arial Narrow" panose="020B0606020202030204" pitchFamily="34" charset="0"/>
            </a:endParaRPr>
          </a:p>
          <a:p>
            <a:r>
              <a:rPr lang="en-US" sz="1400" dirty="0" err="1" smtClean="0">
                <a:solidFill>
                  <a:prstClr val="white"/>
                </a:solidFill>
                <a:latin typeface="Arial Narrow" panose="020B0606020202030204" pitchFamily="34" charset="0"/>
              </a:rPr>
              <a:t>Mizuse</a:t>
            </a:r>
            <a:r>
              <a:rPr lang="en-US" sz="1400" dirty="0">
                <a:solidFill>
                  <a:prstClr val="white"/>
                </a:solidFill>
                <a:latin typeface="Arial Narrow" panose="020B0606020202030204" pitchFamily="34" charset="0"/>
              </a:rPr>
              <a:t>, K. and </a:t>
            </a:r>
            <a:r>
              <a:rPr lang="en-US" sz="1400" dirty="0" err="1">
                <a:solidFill>
                  <a:prstClr val="white"/>
                </a:solidFill>
                <a:latin typeface="Arial Narrow" panose="020B0606020202030204" pitchFamily="34" charset="0"/>
              </a:rPr>
              <a:t>Fujii</a:t>
            </a:r>
            <a:r>
              <a:rPr lang="en-US" sz="1400" dirty="0">
                <a:solidFill>
                  <a:prstClr val="white"/>
                </a:solidFill>
                <a:latin typeface="Arial Narrow" panose="020B0606020202030204" pitchFamily="34" charset="0"/>
              </a:rPr>
              <a:t>, A. (2013). Characterization of a Solvent-Separated Ion-Radical Pair in </a:t>
            </a:r>
            <a:r>
              <a:rPr lang="en-US" sz="1400" dirty="0" err="1">
                <a:solidFill>
                  <a:prstClr val="white"/>
                </a:solidFill>
                <a:latin typeface="Arial Narrow" panose="020B0606020202030204" pitchFamily="34" charset="0"/>
              </a:rPr>
              <a:t>Cationized</a:t>
            </a:r>
            <a:r>
              <a:rPr lang="en-US" sz="1400" dirty="0">
                <a:solidFill>
                  <a:prstClr val="white"/>
                </a:solidFill>
                <a:latin typeface="Arial Narrow" panose="020B0606020202030204" pitchFamily="34" charset="0"/>
              </a:rPr>
              <a:t> Water Networks: Infrared </a:t>
            </a:r>
            <a:r>
              <a:rPr lang="en-US" sz="1400" dirty="0" err="1">
                <a:solidFill>
                  <a:prstClr val="white"/>
                </a:solidFill>
                <a:latin typeface="Arial Narrow" panose="020B0606020202030204" pitchFamily="34" charset="0"/>
              </a:rPr>
              <a:t>Photodissociation</a:t>
            </a:r>
            <a:r>
              <a:rPr lang="en-US" sz="1400" dirty="0">
                <a:solidFill>
                  <a:prstClr val="white"/>
                </a:solidFill>
                <a:latin typeface="Arial Narrow" panose="020B0606020202030204" pitchFamily="34" charset="0"/>
              </a:rPr>
              <a:t> and </a:t>
            </a:r>
            <a:r>
              <a:rPr lang="en-US" sz="1400" dirty="0" err="1">
                <a:solidFill>
                  <a:prstClr val="white"/>
                </a:solidFill>
                <a:latin typeface="Arial Narrow" panose="020B0606020202030204" pitchFamily="34" charset="0"/>
              </a:rPr>
              <a:t>Ar</a:t>
            </a:r>
            <a:r>
              <a:rPr lang="en-US" sz="1400" dirty="0">
                <a:solidFill>
                  <a:prstClr val="white"/>
                </a:solidFill>
                <a:latin typeface="Arial Narrow" panose="020B0606020202030204" pitchFamily="34" charset="0"/>
              </a:rPr>
              <a:t>-Attachment Experiments for Water Cluster Radical </a:t>
            </a:r>
            <a:r>
              <a:rPr lang="en-US" sz="1400" dirty="0" err="1">
                <a:solidFill>
                  <a:prstClr val="white"/>
                </a:solidFill>
                <a:latin typeface="Arial Narrow" panose="020B0606020202030204" pitchFamily="34" charset="0"/>
              </a:rPr>
              <a:t>Cations</a:t>
            </a:r>
            <a:r>
              <a:rPr lang="en-US" sz="1400" dirty="0">
                <a:solidFill>
                  <a:prstClr val="white"/>
                </a:solidFill>
                <a:latin typeface="Arial Narrow" panose="020B0606020202030204" pitchFamily="34" charset="0"/>
              </a:rPr>
              <a:t> (H2O)n+ (n = 3–8). </a:t>
            </a:r>
            <a:r>
              <a:rPr lang="en-US" sz="1400" i="1" dirty="0">
                <a:solidFill>
                  <a:prstClr val="white"/>
                </a:solidFill>
                <a:latin typeface="Arial Narrow" panose="020B0606020202030204" pitchFamily="34" charset="0"/>
              </a:rPr>
              <a:t>The Journal of Physical Chemistry A, </a:t>
            </a:r>
            <a:r>
              <a:rPr lang="en-US" sz="1400" b="1" i="1" dirty="0">
                <a:solidFill>
                  <a:prstClr val="white"/>
                </a:solidFill>
                <a:latin typeface="Arial Narrow" panose="020B0606020202030204" pitchFamily="34" charset="0"/>
              </a:rPr>
              <a:t>117, 929-938</a:t>
            </a:r>
            <a:r>
              <a:rPr lang="en-US" sz="1400" b="1" i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.</a:t>
            </a:r>
          </a:p>
          <a:p>
            <a:r>
              <a:rPr lang="en-US" sz="1400" dirty="0">
                <a:solidFill>
                  <a:prstClr val="white"/>
                </a:solidFill>
                <a:latin typeface="Arial Narrow" panose="020B0606020202030204" pitchFamily="34" charset="0"/>
              </a:rPr>
              <a:t>Larsen, R.E., Glover, W.J. and Schwartz, B.J. (2010). Does the hydrated electron occupy a cavity? </a:t>
            </a:r>
            <a:r>
              <a:rPr lang="en-US" sz="1400" i="1" dirty="0">
                <a:solidFill>
                  <a:prstClr val="white"/>
                </a:solidFill>
                <a:latin typeface="Arial Narrow" panose="020B0606020202030204" pitchFamily="34" charset="0"/>
              </a:rPr>
              <a:t>Science, </a:t>
            </a:r>
            <a:r>
              <a:rPr lang="en-US" sz="1400" b="1" i="1" dirty="0">
                <a:solidFill>
                  <a:prstClr val="white"/>
                </a:solidFill>
                <a:latin typeface="Arial Narrow" panose="020B0606020202030204" pitchFamily="34" charset="0"/>
              </a:rPr>
              <a:t>329, 65-69.</a:t>
            </a:r>
          </a:p>
          <a:p>
            <a:endParaRPr lang="en-US" b="1" i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1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7620000" cy="1143000"/>
          </a:xfrm>
          <a:solidFill>
            <a:schemeClr val="bg1">
              <a:lumMod val="65000"/>
              <a:lumOff val="35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Proposed Route to Acid </a:t>
            </a:r>
            <a:r>
              <a:rPr lang="en-US" dirty="0" err="1" smtClean="0"/>
              <a:t>Mucopolysaccharides</a:t>
            </a:r>
            <a:r>
              <a:rPr lang="en-US" dirty="0" smtClean="0"/>
              <a:t> in the SSP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5000"/>
                    </a14:imgEffect>
                    <a14:imgEffect>
                      <a14:brightnessContrast bright="-31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92" y="1600200"/>
            <a:ext cx="8085216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E05D3-9AF8-45ED-8353-BCB2C618F86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00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6629400" cy="1020762"/>
          </a:xfrm>
          <a:solidFill>
            <a:schemeClr val="bg1">
              <a:lumMod val="65000"/>
              <a:lumOff val="35000"/>
            </a:schemeClr>
          </a:solidFill>
        </p:spPr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Transition-state Theory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447800"/>
            <a:ext cx="6468618" cy="507187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E05D3-9AF8-45ED-8353-BCB2C618F86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77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52400"/>
            <a:ext cx="5943600" cy="1447800"/>
          </a:xfrm>
          <a:solidFill>
            <a:schemeClr val="bg1">
              <a:lumMod val="65000"/>
              <a:lumOff val="35000"/>
            </a:schemeClr>
          </a:solidFill>
        </p:spPr>
        <p:txBody>
          <a:bodyPr>
            <a:noAutofit/>
          </a:bodyPr>
          <a:lstStyle/>
          <a:p>
            <a:r>
              <a:rPr lang="en-US" sz="4000" dirty="0" err="1">
                <a:solidFill>
                  <a:prstClr val="white"/>
                </a:solidFill>
              </a:rPr>
              <a:t>Ascorbate</a:t>
            </a:r>
            <a:r>
              <a:rPr lang="en-US" sz="4000" dirty="0">
                <a:solidFill>
                  <a:prstClr val="white"/>
                </a:solidFill>
              </a:rPr>
              <a:t> Radical as a </a:t>
            </a:r>
            <a:r>
              <a:rPr lang="en-US" sz="4000" dirty="0" smtClean="0">
                <a:solidFill>
                  <a:prstClr val="white"/>
                </a:solidFill>
              </a:rPr>
              <a:t/>
            </a:r>
            <a:br>
              <a:rPr lang="en-US" sz="4000" dirty="0" smtClean="0">
                <a:solidFill>
                  <a:prstClr val="white"/>
                </a:solidFill>
              </a:rPr>
            </a:br>
            <a:r>
              <a:rPr lang="en-US" sz="4000" dirty="0" err="1" smtClean="0">
                <a:solidFill>
                  <a:prstClr val="white"/>
                </a:solidFill>
              </a:rPr>
              <a:t>Trans</a:t>
            </a:r>
            <a:r>
              <a:rPr lang="en-US" sz="4000" u="sng" dirty="0" err="1" smtClean="0">
                <a:solidFill>
                  <a:prstClr val="white"/>
                </a:solidFill>
              </a:rPr>
              <a:t>acyl</a:t>
            </a:r>
            <a:r>
              <a:rPr lang="en-US" sz="4000" dirty="0" err="1" smtClean="0">
                <a:solidFill>
                  <a:prstClr val="white"/>
                </a:solidFill>
              </a:rPr>
              <a:t>ation</a:t>
            </a:r>
            <a:r>
              <a:rPr lang="en-US" sz="4000" dirty="0" smtClean="0">
                <a:solidFill>
                  <a:prstClr val="white"/>
                </a:solidFill>
              </a:rPr>
              <a:t> </a:t>
            </a:r>
            <a:r>
              <a:rPr lang="en-US" sz="4000" dirty="0">
                <a:solidFill>
                  <a:prstClr val="white"/>
                </a:solidFill>
              </a:rPr>
              <a:t>Catalyst</a:t>
            </a:r>
            <a:endParaRPr lang="en-US" sz="4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81200"/>
            <a:ext cx="8541639" cy="399326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E05D3-9AF8-45ED-8353-BCB2C618F86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08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52400"/>
            <a:ext cx="6324600" cy="1295400"/>
          </a:xfrm>
          <a:solidFill>
            <a:schemeClr val="bg1">
              <a:lumMod val="65000"/>
              <a:lumOff val="35000"/>
            </a:schemeClr>
          </a:solidFill>
        </p:spPr>
        <p:txBody>
          <a:bodyPr>
            <a:noAutofit/>
          </a:bodyPr>
          <a:lstStyle/>
          <a:p>
            <a:r>
              <a:rPr lang="en-US" sz="4000" dirty="0" err="1">
                <a:solidFill>
                  <a:prstClr val="white"/>
                </a:solidFill>
              </a:rPr>
              <a:t>Ascorbate</a:t>
            </a:r>
            <a:r>
              <a:rPr lang="en-US" sz="4000" dirty="0">
                <a:solidFill>
                  <a:prstClr val="white"/>
                </a:solidFill>
              </a:rPr>
              <a:t> Radical as a </a:t>
            </a:r>
            <a:br>
              <a:rPr lang="en-US" sz="4000" dirty="0">
                <a:solidFill>
                  <a:prstClr val="white"/>
                </a:solidFill>
              </a:rPr>
            </a:br>
            <a:r>
              <a:rPr lang="en-US" sz="4000" dirty="0" err="1" smtClean="0">
                <a:solidFill>
                  <a:prstClr val="white"/>
                </a:solidFill>
              </a:rPr>
              <a:t>Trans</a:t>
            </a:r>
            <a:r>
              <a:rPr lang="en-US" sz="4000" u="sng" dirty="0" err="1" smtClean="0">
                <a:solidFill>
                  <a:prstClr val="white"/>
                </a:solidFill>
              </a:rPr>
              <a:t>nitrosyl</a:t>
            </a:r>
            <a:r>
              <a:rPr lang="en-US" sz="4000" dirty="0" err="1" smtClean="0">
                <a:solidFill>
                  <a:prstClr val="white"/>
                </a:solidFill>
              </a:rPr>
              <a:t>ation</a:t>
            </a:r>
            <a:r>
              <a:rPr lang="en-US" sz="4000" dirty="0" smtClean="0">
                <a:solidFill>
                  <a:prstClr val="white"/>
                </a:solidFill>
              </a:rPr>
              <a:t> </a:t>
            </a:r>
            <a:r>
              <a:rPr lang="en-US" sz="4000" dirty="0">
                <a:solidFill>
                  <a:prstClr val="white"/>
                </a:solidFill>
              </a:rPr>
              <a:t>Catalyst</a:t>
            </a:r>
            <a:endParaRPr lang="en-US" sz="4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713916"/>
            <a:ext cx="5226787" cy="480184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E05D3-9AF8-45ED-8353-BCB2C618F86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11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6858000" cy="1096962"/>
          </a:xfrm>
          <a:solidFill>
            <a:schemeClr val="bg1">
              <a:lumMod val="65000"/>
              <a:lumOff val="35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err="1" smtClean="0"/>
              <a:t>Ascorbate</a:t>
            </a:r>
            <a:r>
              <a:rPr lang="en-US" dirty="0" smtClean="0"/>
              <a:t> Radical as a </a:t>
            </a:r>
            <a:r>
              <a:rPr lang="en-US" dirty="0" err="1" smtClean="0"/>
              <a:t>Trans</a:t>
            </a:r>
            <a:r>
              <a:rPr lang="en-US" u="sng" dirty="0" err="1" smtClean="0"/>
              <a:t>glycosyl</a:t>
            </a:r>
            <a:r>
              <a:rPr lang="en-US" dirty="0" err="1" smtClean="0"/>
              <a:t>ation</a:t>
            </a:r>
            <a:r>
              <a:rPr lang="en-US" dirty="0" smtClean="0"/>
              <a:t> Catalyst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1436688"/>
          </a:xfrm>
        </p:spPr>
        <p:txBody>
          <a:bodyPr>
            <a:noAutofit/>
          </a:bodyPr>
          <a:lstStyle/>
          <a:p>
            <a:r>
              <a:rPr lang="en-US" sz="2800" b="0" u="sng" dirty="0" smtClean="0"/>
              <a:t>2-O-glucosyl- L-</a:t>
            </a:r>
            <a:r>
              <a:rPr lang="en-US" sz="2800" b="0" u="sng" dirty="0" err="1" smtClean="0"/>
              <a:t>Ascorbate</a:t>
            </a:r>
            <a:endParaRPr lang="en-US" sz="2800" b="0" u="sng" dirty="0" smtClean="0"/>
          </a:p>
          <a:p>
            <a:r>
              <a:rPr lang="en-US" sz="2800" b="0" dirty="0" smtClean="0"/>
              <a:t>(</a:t>
            </a:r>
            <a:r>
              <a:rPr lang="en-US" sz="2800" b="0" dirty="0"/>
              <a:t>a</a:t>
            </a:r>
            <a:r>
              <a:rPr lang="en-US" sz="2800" b="0" dirty="0" smtClean="0"/>
              <a:t> </a:t>
            </a:r>
            <a:r>
              <a:rPr lang="en-US" sz="2800" b="0" dirty="0"/>
              <a:t>n</a:t>
            </a:r>
            <a:r>
              <a:rPr lang="en-US" sz="2800" b="0" dirty="0" smtClean="0"/>
              <a:t>atural product)</a:t>
            </a:r>
            <a:endParaRPr lang="en-US" sz="2800" b="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0000"/>
                    </a14:imgEffect>
                    <a14:imgEffect>
                      <a14:brightnessContrast bright="-43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320748"/>
            <a:ext cx="4225982" cy="2851452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71600"/>
            <a:ext cx="4346575" cy="1752600"/>
          </a:xfrm>
        </p:spPr>
        <p:txBody>
          <a:bodyPr>
            <a:noAutofit/>
          </a:bodyPr>
          <a:lstStyle/>
          <a:p>
            <a:r>
              <a:rPr lang="en-US" sz="2800" b="0" dirty="0" smtClean="0"/>
              <a:t>Proposed </a:t>
            </a:r>
            <a:r>
              <a:rPr lang="en-US" sz="2800" b="0" u="sng" dirty="0" smtClean="0"/>
              <a:t>2-O-glucosyl </a:t>
            </a:r>
          </a:p>
          <a:p>
            <a:r>
              <a:rPr lang="en-US" sz="2800" b="0" u="sng" dirty="0" smtClean="0"/>
              <a:t>L-</a:t>
            </a:r>
            <a:r>
              <a:rPr lang="en-US" sz="2800" b="0" u="sng" dirty="0" err="1" smtClean="0"/>
              <a:t>Ascorbate</a:t>
            </a:r>
            <a:r>
              <a:rPr lang="en-US" sz="2800" b="0" u="sng" dirty="0" smtClean="0"/>
              <a:t> Radical</a:t>
            </a:r>
            <a:r>
              <a:rPr lang="en-US" sz="2800" b="0" dirty="0" smtClean="0"/>
              <a:t> </a:t>
            </a:r>
          </a:p>
          <a:p>
            <a:r>
              <a:rPr lang="en-US" sz="2800" b="0" dirty="0" smtClean="0"/>
              <a:t>(group transfer factor)</a:t>
            </a:r>
            <a:endParaRPr lang="en-US" sz="2800" b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E05D3-9AF8-45ED-8353-BCB2C618F86F}" type="slidenum">
              <a:rPr lang="en-US" smtClean="0"/>
              <a:t>28</a:t>
            </a:fld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1000"/>
                    </a14:imgEffect>
                    <a14:imgEffect>
                      <a14:brightnessContrast bright="-45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976" y="3276600"/>
            <a:ext cx="3547872" cy="2819400"/>
          </a:xfrm>
        </p:spPr>
      </p:pic>
    </p:spTree>
    <p:extLst>
      <p:ext uri="{BB962C8B-B14F-4D97-AF65-F5344CB8AC3E}">
        <p14:creationId xmlns:p14="http://schemas.microsoft.com/office/powerpoint/2010/main" val="59769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315200" cy="990600"/>
          </a:xfrm>
          <a:solidFill>
            <a:schemeClr val="bg1">
              <a:lumMod val="65000"/>
              <a:lumOff val="35000"/>
            </a:schemeClr>
          </a:solidFill>
        </p:spPr>
        <p:txBody>
          <a:bodyPr/>
          <a:lstStyle/>
          <a:p>
            <a:r>
              <a:rPr lang="en-US" dirty="0" smtClean="0"/>
              <a:t>Pyruvate Kinase is Instructive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19200"/>
            <a:ext cx="7545013" cy="530190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E05D3-9AF8-45ED-8353-BCB2C618F86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30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28600"/>
            <a:ext cx="5708904" cy="1143000"/>
          </a:xfrm>
          <a:solidFill>
            <a:schemeClr val="bg1">
              <a:lumMod val="65000"/>
              <a:lumOff val="35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>CONCEPTUAL OVERVIEW: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514600"/>
            <a:ext cx="3611880" cy="233172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E05D3-9AF8-45ED-8353-BCB2C618F86F}" type="slidenum">
              <a:rPr lang="en-US" smtClean="0"/>
              <a:t>3</a:t>
            </a:fld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4290460" y="18288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4267200" y="28194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4267200" y="464442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4267200" y="372008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4290460" y="563862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410200" y="1600200"/>
            <a:ext cx="3429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sz="2400" u="sng" dirty="0" smtClean="0"/>
              <a:t>Sulfuryl</a:t>
            </a:r>
            <a:r>
              <a:rPr lang="en-US" sz="2400" dirty="0" smtClean="0"/>
              <a:t> group transfer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sz="2400" u="sng" dirty="0" err="1" smtClean="0"/>
              <a:t>Phosphoryl</a:t>
            </a:r>
            <a:r>
              <a:rPr lang="en-US" sz="2400" dirty="0" smtClean="0"/>
              <a:t> group transfer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sz="2400" u="sng" dirty="0" err="1" smtClean="0"/>
              <a:t>Nitrosyl</a:t>
            </a:r>
            <a:r>
              <a:rPr lang="en-US" sz="2400" dirty="0" smtClean="0"/>
              <a:t> group transfer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sz="2400" u="sng" dirty="0" smtClean="0"/>
              <a:t>Acyl</a:t>
            </a:r>
            <a:r>
              <a:rPr lang="en-US" sz="2400" dirty="0" smtClean="0"/>
              <a:t> group transfer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400" u="sng" dirty="0" err="1" smtClean="0"/>
              <a:t>Glycosyl</a:t>
            </a:r>
            <a:r>
              <a:rPr lang="en-US" sz="2400" dirty="0" smtClean="0"/>
              <a:t> group transfer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94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7315200" cy="1143000"/>
          </a:xfrm>
          <a:solidFill>
            <a:schemeClr val="bg1">
              <a:lumMod val="65000"/>
              <a:lumOff val="35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Ascorbate</a:t>
            </a:r>
            <a:r>
              <a:rPr lang="en-US" dirty="0" smtClean="0"/>
              <a:t> Radical as a Photo</a:t>
            </a:r>
            <a:r>
              <a:rPr lang="en-US" u="sng" dirty="0" smtClean="0"/>
              <a:t>phosphoryl</a:t>
            </a:r>
            <a:r>
              <a:rPr lang="en-US" dirty="0" smtClean="0"/>
              <a:t>ation Catalyst ?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449" y="1676400"/>
            <a:ext cx="6419773" cy="499315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E05D3-9AF8-45ED-8353-BCB2C618F86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82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74638"/>
            <a:ext cx="4267200" cy="1143000"/>
          </a:xfrm>
          <a:solidFill>
            <a:schemeClr val="bg1">
              <a:lumMod val="65000"/>
              <a:lumOff val="35000"/>
            </a:schemeClr>
          </a:solidFill>
        </p:spPr>
        <p:txBody>
          <a:bodyPr/>
          <a:lstStyle/>
          <a:p>
            <a:r>
              <a:rPr lang="en-US" b="1" dirty="0" smtClean="0"/>
              <a:t>Conclusion: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u="sng" dirty="0" err="1"/>
              <a:t>Ascorbate</a:t>
            </a:r>
            <a:r>
              <a:rPr lang="en-US" u="sng" dirty="0"/>
              <a:t> </a:t>
            </a:r>
            <a:r>
              <a:rPr lang="en-US" u="sng" dirty="0" smtClean="0"/>
              <a:t>radical</a:t>
            </a:r>
            <a:r>
              <a:rPr lang="en-US" dirty="0" smtClean="0"/>
              <a:t>, </a:t>
            </a:r>
            <a:r>
              <a:rPr lang="en-US" dirty="0"/>
              <a:t>and the putative </a:t>
            </a:r>
            <a:r>
              <a:rPr lang="en-US" u="sng" dirty="0" err="1"/>
              <a:t>Ascorbate</a:t>
            </a:r>
            <a:r>
              <a:rPr lang="en-US" u="sng" dirty="0"/>
              <a:t> derivative </a:t>
            </a:r>
            <a:r>
              <a:rPr lang="en-US" u="sng" dirty="0" smtClean="0"/>
              <a:t>radicals</a:t>
            </a:r>
            <a:r>
              <a:rPr lang="en-US" dirty="0" smtClean="0"/>
              <a:t>, provide: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(a) lifelong biological group transfer 			</a:t>
            </a:r>
            <a:r>
              <a:rPr lang="en-US" u="sng" dirty="0" smtClean="0"/>
              <a:t>catalysis</a:t>
            </a:r>
            <a:r>
              <a:rPr lang="en-US" dirty="0" smtClean="0"/>
              <a:t>, in inflamed tissue,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(b) and lifelong </a:t>
            </a:r>
            <a:r>
              <a:rPr lang="en-US" u="sng" dirty="0" smtClean="0"/>
              <a:t>modulation</a:t>
            </a:r>
            <a:r>
              <a:rPr lang="en-US" dirty="0" smtClean="0"/>
              <a:t> of redox 			kinetics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05800" y="64770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0E0C719-149F-477C-95D2-C3FBFE8CCBE5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25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1304330"/>
            <a:ext cx="83058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 Narrow" panose="020B0606020202030204" pitchFamily="34" charset="0"/>
              </a:rPr>
              <a:t>	</a:t>
            </a:r>
            <a:r>
              <a:rPr lang="en-US" sz="4800" dirty="0" smtClean="0">
                <a:latin typeface="Arial Narrow" panose="020B0606020202030204" pitchFamily="34" charset="0"/>
              </a:rPr>
              <a:t>	   </a:t>
            </a:r>
          </a:p>
          <a:p>
            <a:r>
              <a:rPr lang="en-US" sz="4800" b="1" dirty="0" smtClean="0">
                <a:latin typeface="Arial Narrow" panose="020B0606020202030204" pitchFamily="34" charset="0"/>
              </a:rPr>
              <a:t>		</a:t>
            </a:r>
            <a:r>
              <a:rPr lang="en-US" sz="5400" b="1" dirty="0" smtClean="0">
                <a:latin typeface="Arial Narrow" panose="020B0606020202030204" pitchFamily="34" charset="0"/>
              </a:rPr>
              <a:t>THANK YOU !</a:t>
            </a:r>
            <a:endParaRPr lang="en-US" sz="5400" b="1" dirty="0"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77200" y="63246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BB813D67-01E7-40CD-B49B-4C69A1342B51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40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74638"/>
            <a:ext cx="3962400" cy="792162"/>
          </a:xfrm>
          <a:solidFill>
            <a:schemeClr val="bg1">
              <a:lumMod val="65000"/>
              <a:lumOff val="35000"/>
            </a:schemeClr>
          </a:solidFill>
        </p:spPr>
        <p:txBody>
          <a:bodyPr/>
          <a:lstStyle/>
          <a:p>
            <a:r>
              <a:rPr lang="en-US" b="1" dirty="0" smtClean="0"/>
              <a:t>DEFINITION: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1295400"/>
            <a:ext cx="7772400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CATALYST / CATALYSIS / AUTOCATALYSIS </a:t>
            </a:r>
            <a:r>
              <a:rPr lang="en-US" sz="2400" dirty="0" smtClean="0"/>
              <a:t>-</a:t>
            </a:r>
          </a:p>
          <a:p>
            <a:endParaRPr lang="en-US" dirty="0"/>
          </a:p>
          <a:p>
            <a:r>
              <a:rPr lang="en-US" sz="2000" dirty="0"/>
              <a:t>“A substance that </a:t>
            </a:r>
            <a:r>
              <a:rPr lang="en-US" sz="2000" u="sng" dirty="0"/>
              <a:t>increases the rate of a reaction </a:t>
            </a:r>
            <a:r>
              <a:rPr lang="en-US" sz="2000" dirty="0"/>
              <a:t>without </a:t>
            </a:r>
            <a:r>
              <a:rPr lang="en-US" sz="2000" dirty="0" smtClean="0"/>
              <a:t> modifying </a:t>
            </a:r>
            <a:r>
              <a:rPr lang="en-US" sz="2000" dirty="0"/>
              <a:t>the overall standard Gibbs energy change in </a:t>
            </a:r>
            <a:r>
              <a:rPr lang="en-US" sz="2000" dirty="0" smtClean="0"/>
              <a:t>the </a:t>
            </a:r>
            <a:r>
              <a:rPr lang="en-US" sz="2000" dirty="0"/>
              <a:t>reaction; the process is called catalysis. The catalyst </a:t>
            </a:r>
            <a:r>
              <a:rPr lang="en-US" sz="2000" dirty="0" smtClean="0"/>
              <a:t>is </a:t>
            </a:r>
            <a:r>
              <a:rPr lang="en-US" sz="2000" u="sng" dirty="0"/>
              <a:t>both a reactant and product of the reaction</a:t>
            </a:r>
            <a:r>
              <a:rPr lang="en-US" sz="2000" dirty="0" smtClean="0"/>
              <a:t>.” </a:t>
            </a:r>
          </a:p>
          <a:p>
            <a:endParaRPr lang="en-US" sz="2000" dirty="0"/>
          </a:p>
          <a:p>
            <a:r>
              <a:rPr lang="en-US" sz="2000" dirty="0" smtClean="0"/>
              <a:t>“Catalysis </a:t>
            </a:r>
            <a:r>
              <a:rPr lang="en-US" sz="2000" dirty="0"/>
              <a:t>can be classified as </a:t>
            </a:r>
            <a:r>
              <a:rPr lang="en-US" sz="2000" u="sng" dirty="0" smtClean="0"/>
              <a:t>homogeneous  catalysis</a:t>
            </a:r>
            <a:r>
              <a:rPr lang="en-US" sz="2000" dirty="0"/>
              <a:t>, in which only one phase is involved, and </a:t>
            </a:r>
            <a:r>
              <a:rPr lang="en-US" sz="2000" u="sng" dirty="0" smtClean="0"/>
              <a:t>heterogeneous </a:t>
            </a:r>
            <a:r>
              <a:rPr lang="en-US" sz="2000" u="sng" dirty="0"/>
              <a:t>catalysis</a:t>
            </a:r>
            <a:r>
              <a:rPr lang="en-US" sz="2000" dirty="0"/>
              <a:t>, in which the reaction occurs </a:t>
            </a:r>
            <a:r>
              <a:rPr lang="en-US" sz="2000" u="sng" dirty="0"/>
              <a:t>at </a:t>
            </a:r>
            <a:r>
              <a:rPr lang="en-US" sz="2000" u="sng" dirty="0" smtClean="0"/>
              <a:t>or </a:t>
            </a:r>
            <a:r>
              <a:rPr lang="en-US" sz="2000" u="sng" dirty="0"/>
              <a:t>near an interface between phases</a:t>
            </a:r>
            <a:r>
              <a:rPr lang="en-US" sz="2000" dirty="0"/>
              <a:t>. Catalysis brought </a:t>
            </a:r>
            <a:r>
              <a:rPr lang="en-US" sz="2000" dirty="0" smtClean="0"/>
              <a:t>about </a:t>
            </a:r>
            <a:r>
              <a:rPr lang="en-US" sz="2000" dirty="0"/>
              <a:t>by one of the products of a reaction is called </a:t>
            </a:r>
            <a:r>
              <a:rPr lang="en-US" sz="2000" u="sng" dirty="0" smtClean="0"/>
              <a:t>autocatalysis</a:t>
            </a:r>
            <a:r>
              <a:rPr lang="en-US" sz="2000" dirty="0"/>
              <a:t>. Catalysis brought about by a group on a </a:t>
            </a:r>
            <a:r>
              <a:rPr lang="en-US" sz="2000" dirty="0" smtClean="0"/>
              <a:t>reactant </a:t>
            </a:r>
            <a:r>
              <a:rPr lang="en-US" sz="2000" dirty="0"/>
              <a:t>molecule itself is called </a:t>
            </a:r>
            <a:r>
              <a:rPr lang="en-US" sz="2000" u="sng" dirty="0"/>
              <a:t>intramolecular </a:t>
            </a:r>
            <a:r>
              <a:rPr lang="en-US" sz="2000" u="sng" dirty="0" smtClean="0"/>
              <a:t>catalysis</a:t>
            </a:r>
            <a:r>
              <a:rPr lang="en-US" sz="2000" dirty="0" smtClean="0"/>
              <a:t>.”</a:t>
            </a:r>
          </a:p>
          <a:p>
            <a:endParaRPr lang="en-US" sz="2400" dirty="0"/>
          </a:p>
          <a:p>
            <a:r>
              <a:rPr lang="fr-FR" sz="1600" dirty="0"/>
              <a:t>Source:</a:t>
            </a:r>
          </a:p>
          <a:p>
            <a:r>
              <a:rPr lang="fr-FR" sz="1600" dirty="0"/>
              <a:t>PAC, 1996, 68, 149</a:t>
            </a:r>
            <a:endParaRPr lang="en-US" sz="16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E05D3-9AF8-45ED-8353-BCB2C618F86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90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4953000" cy="944562"/>
          </a:xfrm>
          <a:solidFill>
            <a:schemeClr val="bg1">
              <a:lumMod val="65000"/>
              <a:lumOff val="35000"/>
            </a:schemeClr>
          </a:solidFill>
        </p:spPr>
        <p:txBody>
          <a:bodyPr/>
          <a:lstStyle/>
          <a:p>
            <a:r>
              <a:rPr lang="en-US" b="1" dirty="0" smtClean="0"/>
              <a:t>SOLVENT EFFECTS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E05D3-9AF8-45ED-8353-BCB2C618F86F}" type="slidenum">
              <a:rPr lang="en-US" smtClean="0"/>
              <a:t>5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9050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/>
              <a:t>DEFINITION</a:t>
            </a:r>
            <a:r>
              <a:rPr lang="en-US" sz="3200" dirty="0" smtClean="0"/>
              <a:t>:  Heterogeneous </a:t>
            </a:r>
            <a:r>
              <a:rPr lang="en-US" sz="3200" dirty="0"/>
              <a:t>Phase Catalysis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2895600"/>
            <a:ext cx="8077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Marcus’ “on water” heterogeneous phase </a:t>
            </a:r>
            <a:r>
              <a:rPr lang="en-US" sz="3200" u="sng" dirty="0" smtClean="0"/>
              <a:t>catalysis</a:t>
            </a:r>
            <a:endParaRPr lang="en-US" sz="3200" u="sng" dirty="0"/>
          </a:p>
          <a:p>
            <a:endParaRPr lang="en-US" sz="3200" u="sng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Exogenous Interfacial Water Stress (EIWS)  Theory of Inflammation and Disease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1006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219200"/>
          </a:xfrm>
          <a:solidFill>
            <a:schemeClr val="bg1">
              <a:lumMod val="65000"/>
              <a:lumOff val="35000"/>
            </a:schemeClr>
          </a:solidFill>
        </p:spPr>
        <p:txBody>
          <a:bodyPr>
            <a:noAutofit/>
          </a:bodyPr>
          <a:lstStyle/>
          <a:p>
            <a:r>
              <a:rPr lang="en-US" sz="3600" dirty="0" smtClean="0"/>
              <a:t>Marcus’ “On-Water” Heterogeneous Phase Catalysis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3000"/>
                    </a14:imgEffect>
                    <a14:imgEffect>
                      <a14:brightnessContrast bright="-45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82" y="1524000"/>
            <a:ext cx="8815439" cy="316091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E05D3-9AF8-45ED-8353-BCB2C618F86F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5029200"/>
            <a:ext cx="8763000" cy="1525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 smtClean="0">
                <a:latin typeface="Arial"/>
              </a:rPr>
              <a:t>SOURCE</a:t>
            </a:r>
            <a:r>
              <a:rPr lang="en-US" sz="1600" b="1" dirty="0" smtClean="0">
                <a:latin typeface="Arial"/>
              </a:rPr>
              <a:t>:  </a:t>
            </a:r>
          </a:p>
          <a:p>
            <a:endParaRPr lang="en-US" sz="1600" b="1" dirty="0" smtClean="0">
              <a:latin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dirty="0">
                <a:latin typeface="Times New Roman"/>
                <a:ea typeface="Calibri"/>
                <a:cs typeface="Times New Roman"/>
              </a:rPr>
              <a:t>Jung, Y. and Marcus, R.A. (2007). On the Theory of Organic Catalysis “on Water”. </a:t>
            </a:r>
            <a:r>
              <a:rPr lang="en-US" sz="1600" i="1" dirty="0">
                <a:latin typeface="Times New Roman"/>
                <a:ea typeface="Calibri"/>
                <a:cs typeface="Times New Roman"/>
              </a:rPr>
              <a:t>Journal of the American Chemical Society,</a:t>
            </a:r>
            <a:r>
              <a:rPr lang="en-US" sz="16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600" b="1" dirty="0">
                <a:latin typeface="Times New Roman"/>
                <a:ea typeface="Calibri"/>
                <a:cs typeface="Times New Roman"/>
              </a:rPr>
              <a:t>129,</a:t>
            </a:r>
            <a:r>
              <a:rPr lang="en-US" sz="1600" dirty="0">
                <a:latin typeface="Times New Roman"/>
                <a:ea typeface="Calibri"/>
                <a:cs typeface="Times New Roman"/>
              </a:rPr>
              <a:t> 5492-5502.</a:t>
            </a:r>
            <a:endParaRPr lang="en-US" sz="1400" dirty="0">
              <a:ea typeface="Calibri"/>
              <a:cs typeface="Times New Roman"/>
            </a:endParaRPr>
          </a:p>
          <a:p>
            <a:endParaRPr lang="en-US" sz="1600" dirty="0" smtClean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022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6858000" cy="792162"/>
          </a:xfrm>
          <a:solidFill>
            <a:schemeClr val="bg1">
              <a:lumMod val="65000"/>
              <a:lumOff val="35000"/>
            </a:schemeClr>
          </a:solidFill>
        </p:spPr>
        <p:txBody>
          <a:bodyPr>
            <a:normAutofit/>
          </a:bodyPr>
          <a:lstStyle/>
          <a:p>
            <a:r>
              <a:rPr lang="en-US" sz="3600" b="1" dirty="0" smtClean="0"/>
              <a:t>THE INITIAL COMMON PATHWAY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Exogenous Interfacial Water Stress (EIWS)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	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	</a:t>
            </a:r>
            <a:r>
              <a:rPr lang="en-US" dirty="0" smtClean="0"/>
              <a:t>Inflammation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			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	    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	     </a:t>
            </a:r>
            <a:r>
              <a:rPr lang="en-US" dirty="0" smtClean="0"/>
              <a:t>Disease</a:t>
            </a:r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>
            <a:off x="3020568" y="228600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3053096" y="426720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58200" y="6477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86AAC8A4-4DA4-4763-AD90-B64ED6D72E9E}" type="slidenum">
              <a:rPr lang="en-US" smtClean="0">
                <a:solidFill>
                  <a:prstClr val="white"/>
                </a:solidFill>
              </a:rPr>
              <a:pPr/>
              <a:t>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14800" y="243840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Davidson, Robert M.; Seneff, Stephanie. 2012. </a:t>
            </a:r>
            <a:endParaRPr lang="en-US" dirty="0" smtClean="0">
              <a:solidFill>
                <a:prstClr val="white"/>
              </a:solidFill>
            </a:endParaRPr>
          </a:p>
          <a:p>
            <a:r>
              <a:rPr lang="en-US" i="1" dirty="0" smtClean="0">
                <a:solidFill>
                  <a:prstClr val="white"/>
                </a:solidFill>
              </a:rPr>
              <a:t>Entropy</a:t>
            </a:r>
            <a:r>
              <a:rPr lang="en-US" dirty="0" smtClean="0">
                <a:solidFill>
                  <a:prstClr val="white"/>
                </a:solidFill>
              </a:rPr>
              <a:t> </a:t>
            </a:r>
            <a:r>
              <a:rPr lang="en-US" dirty="0">
                <a:solidFill>
                  <a:prstClr val="white"/>
                </a:solidFill>
              </a:rPr>
              <a:t>14, no. 8: 1399-1442.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86200" y="4267200"/>
            <a:ext cx="48736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    </a:t>
            </a:r>
          </a:p>
          <a:p>
            <a:r>
              <a:rPr lang="en-US" dirty="0" smtClean="0">
                <a:solidFill>
                  <a:prstClr val="white"/>
                </a:solidFill>
              </a:rPr>
              <a:t>    Davidson</a:t>
            </a:r>
            <a:r>
              <a:rPr lang="en-US" dirty="0">
                <a:solidFill>
                  <a:prstClr val="white"/>
                </a:solidFill>
              </a:rPr>
              <a:t>, R.M.; Lauritzen, A.; Seneff, S</a:t>
            </a:r>
            <a:r>
              <a:rPr lang="en-US" dirty="0" smtClean="0">
                <a:solidFill>
                  <a:prstClr val="white"/>
                </a:solidFill>
              </a:rPr>
              <a:t>. 2013.</a:t>
            </a:r>
          </a:p>
          <a:p>
            <a:r>
              <a:rPr lang="en-US" dirty="0" smtClean="0">
                <a:solidFill>
                  <a:prstClr val="white"/>
                </a:solidFill>
              </a:rPr>
              <a:t>    </a:t>
            </a:r>
            <a:r>
              <a:rPr lang="en-US" i="1" dirty="0" smtClean="0">
                <a:solidFill>
                  <a:prstClr val="white"/>
                </a:solidFill>
              </a:rPr>
              <a:t>Entropy</a:t>
            </a:r>
            <a:r>
              <a:rPr lang="en-US" dirty="0" smtClean="0">
                <a:solidFill>
                  <a:prstClr val="white"/>
                </a:solidFill>
              </a:rPr>
              <a:t> </a:t>
            </a:r>
            <a:r>
              <a:rPr lang="en-US" b="1" dirty="0">
                <a:solidFill>
                  <a:prstClr val="white"/>
                </a:solidFill>
              </a:rPr>
              <a:t>2013</a:t>
            </a:r>
            <a:r>
              <a:rPr lang="en-US" dirty="0">
                <a:solidFill>
                  <a:prstClr val="white"/>
                </a:solidFill>
              </a:rPr>
              <a:t>, </a:t>
            </a:r>
            <a:r>
              <a:rPr lang="en-US" i="1" dirty="0">
                <a:solidFill>
                  <a:prstClr val="white"/>
                </a:solidFill>
              </a:rPr>
              <a:t>15</a:t>
            </a:r>
            <a:r>
              <a:rPr lang="en-US" dirty="0">
                <a:solidFill>
                  <a:prstClr val="white"/>
                </a:solidFill>
              </a:rPr>
              <a:t>, 3822-3876.</a:t>
            </a:r>
          </a:p>
        </p:txBody>
      </p:sp>
    </p:spTree>
    <p:extLst>
      <p:ext uri="{BB962C8B-B14F-4D97-AF65-F5344CB8AC3E}">
        <p14:creationId xmlns:p14="http://schemas.microsoft.com/office/powerpoint/2010/main" val="193101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01000" cy="838200"/>
          </a:xfrm>
          <a:solidFill>
            <a:schemeClr val="bg1">
              <a:lumMod val="65000"/>
              <a:lumOff val="35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Five </a:t>
            </a:r>
            <a:r>
              <a:rPr lang="en-US" dirty="0"/>
              <a:t>routes to the Ascorbate radical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5410200"/>
          </a:xfrm>
        </p:spPr>
        <p:txBody>
          <a:bodyPr>
            <a:noAutofit/>
          </a:bodyPr>
          <a:lstStyle/>
          <a:p>
            <a:r>
              <a:rPr lang="en-US" sz="2800" u="sng" dirty="0"/>
              <a:t>R</a:t>
            </a:r>
            <a:r>
              <a:rPr lang="en-US" sz="2800" u="sng" dirty="0" smtClean="0"/>
              <a:t>adical-scavenger</a:t>
            </a:r>
            <a:r>
              <a:rPr lang="en-US" sz="2800" dirty="0" smtClean="0"/>
              <a:t> route</a:t>
            </a:r>
            <a:endParaRPr lang="en-US" sz="1600" u="sng" dirty="0" smtClean="0"/>
          </a:p>
          <a:p>
            <a:pPr marL="0" indent="0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sz="2800" dirty="0" smtClean="0"/>
              <a:t>      AscH</a:t>
            </a:r>
            <a:r>
              <a:rPr lang="en-US" sz="2800" baseline="30000" dirty="0" smtClean="0">
                <a:solidFill>
                  <a:prstClr val="white"/>
                </a:solidFill>
                <a:latin typeface="Wide Latin"/>
              </a:rPr>
              <a:t>-</a:t>
            </a:r>
            <a:r>
              <a:rPr lang="en-US" sz="2800" dirty="0" smtClean="0"/>
              <a:t>   +  R</a:t>
            </a:r>
            <a:r>
              <a:rPr lang="en-US" sz="2800" dirty="0">
                <a:latin typeface="Wide Latin"/>
              </a:rPr>
              <a:t>˙</a:t>
            </a:r>
            <a:r>
              <a:rPr lang="en-US" sz="2800" dirty="0" smtClean="0"/>
              <a:t>  </a:t>
            </a:r>
            <a:r>
              <a:rPr lang="en-US" sz="2800" dirty="0" smtClean="0">
                <a:latin typeface="Lucida Sans Unicode"/>
                <a:cs typeface="Lucida Sans Unicode"/>
              </a:rPr>
              <a:t>⇆  </a:t>
            </a:r>
            <a:r>
              <a:rPr lang="en-US" sz="2800" dirty="0" smtClean="0"/>
              <a:t>Asc</a:t>
            </a:r>
            <a:r>
              <a:rPr lang="en-US" sz="2800" dirty="0" smtClean="0">
                <a:solidFill>
                  <a:prstClr val="white"/>
                </a:solidFill>
                <a:latin typeface="Wide Latin"/>
              </a:rPr>
              <a:t>˙</a:t>
            </a:r>
            <a:r>
              <a:rPr lang="en-US" sz="2800" baseline="30000" dirty="0" smtClean="0">
                <a:solidFill>
                  <a:prstClr val="white"/>
                </a:solidFill>
                <a:latin typeface="Wide Latin"/>
              </a:rPr>
              <a:t>-</a:t>
            </a:r>
            <a:r>
              <a:rPr lang="en-US" sz="2800" dirty="0" smtClean="0"/>
              <a:t>    +  RH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u="sng" dirty="0" smtClean="0"/>
              <a:t>Dismutation</a:t>
            </a:r>
            <a:r>
              <a:rPr lang="en-US" sz="2800" dirty="0" smtClean="0"/>
              <a:t> route</a:t>
            </a:r>
          </a:p>
          <a:p>
            <a:pPr marL="0" indent="0">
              <a:buNone/>
            </a:pPr>
            <a:r>
              <a:rPr lang="en-US" sz="2800" dirty="0" smtClean="0"/>
              <a:t>      2 Asc</a:t>
            </a:r>
            <a:r>
              <a:rPr lang="en-US" sz="2800" dirty="0" smtClean="0">
                <a:latin typeface="Wide Latin"/>
              </a:rPr>
              <a:t>˙</a:t>
            </a:r>
            <a:r>
              <a:rPr lang="en-US" sz="2800" baseline="30000" dirty="0" smtClean="0">
                <a:latin typeface="Wide Latin"/>
              </a:rPr>
              <a:t>-</a:t>
            </a:r>
            <a:r>
              <a:rPr lang="en-US" sz="2800" baseline="30000" dirty="0" smtClean="0"/>
              <a:t> </a:t>
            </a:r>
            <a:r>
              <a:rPr lang="en-US" sz="2800" dirty="0" smtClean="0"/>
              <a:t> +  H</a:t>
            </a:r>
            <a:r>
              <a:rPr lang="en-US" sz="2800" baseline="30000" dirty="0" smtClean="0"/>
              <a:t>+</a:t>
            </a:r>
            <a:r>
              <a:rPr lang="en-US" sz="2800" dirty="0" smtClean="0"/>
              <a:t>  </a:t>
            </a:r>
            <a:r>
              <a:rPr lang="en-US" sz="2800" dirty="0" smtClean="0">
                <a:latin typeface="Lucida Sans Unicode"/>
                <a:cs typeface="Lucida Sans Unicode"/>
              </a:rPr>
              <a:t>⇆  </a:t>
            </a:r>
            <a:r>
              <a:rPr lang="en-US" sz="2800" dirty="0" smtClean="0">
                <a:cs typeface="Lucida Sans Unicode"/>
              </a:rPr>
              <a:t>AscHˉ  +  DHA</a:t>
            </a:r>
            <a:endParaRPr lang="en-US" sz="2800" dirty="0" smtClean="0"/>
          </a:p>
          <a:p>
            <a:r>
              <a:rPr lang="en-US" sz="2800" u="sng" dirty="0" smtClean="0"/>
              <a:t>Hydated </a:t>
            </a:r>
            <a:r>
              <a:rPr lang="en-US" sz="2800" u="sng" dirty="0"/>
              <a:t>electron</a:t>
            </a:r>
            <a:r>
              <a:rPr lang="en-US" sz="2800" dirty="0"/>
              <a:t> </a:t>
            </a:r>
            <a:r>
              <a:rPr lang="en-US" sz="2800" dirty="0" smtClean="0"/>
              <a:t>route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DHA  +  e aq</a:t>
            </a:r>
            <a:r>
              <a:rPr lang="en-US" sz="2800" baseline="30000" dirty="0">
                <a:latin typeface="Wide Latin"/>
              </a:rPr>
              <a:t>-</a:t>
            </a:r>
            <a:r>
              <a:rPr lang="en-US" sz="2800" dirty="0" smtClean="0">
                <a:latin typeface="Wide Latin"/>
              </a:rPr>
              <a:t>  </a:t>
            </a:r>
            <a:r>
              <a:rPr lang="en-US" sz="2800" dirty="0" smtClean="0">
                <a:latin typeface="Lucida Sans Unicode"/>
                <a:cs typeface="Lucida Sans Unicode"/>
              </a:rPr>
              <a:t>⇆  </a:t>
            </a:r>
            <a:r>
              <a:rPr lang="en-US" sz="2800" dirty="0" smtClean="0">
                <a:cs typeface="Lucida Sans Unicode"/>
              </a:rPr>
              <a:t>Asc</a:t>
            </a:r>
            <a:r>
              <a:rPr lang="en-US" sz="2800" dirty="0" smtClean="0">
                <a:latin typeface="Wide Latin"/>
                <a:cs typeface="Lucida Sans Unicode"/>
              </a:rPr>
              <a:t>˙</a:t>
            </a:r>
            <a:r>
              <a:rPr lang="en-US" sz="2800" baseline="30000" dirty="0" smtClean="0">
                <a:latin typeface="Wide Latin"/>
                <a:cs typeface="Lucida Sans Unicode"/>
              </a:rPr>
              <a:t>-</a:t>
            </a:r>
            <a:endParaRPr lang="en-US" sz="2800" baseline="30000" dirty="0" smtClean="0"/>
          </a:p>
          <a:p>
            <a:r>
              <a:rPr lang="en-US" sz="2800" u="sng" dirty="0" smtClean="0"/>
              <a:t>Transition </a:t>
            </a:r>
            <a:r>
              <a:rPr lang="en-US" sz="2800" u="sng" dirty="0"/>
              <a:t>metal</a:t>
            </a:r>
            <a:r>
              <a:rPr lang="en-US" sz="2800" dirty="0"/>
              <a:t>-catalyzed </a:t>
            </a:r>
            <a:r>
              <a:rPr lang="en-US" sz="2800" dirty="0" smtClean="0"/>
              <a:t>route</a:t>
            </a:r>
          </a:p>
          <a:p>
            <a:pPr marL="0" indent="0">
              <a:buNone/>
            </a:pPr>
            <a:r>
              <a:rPr lang="en-US" sz="2800" dirty="0" smtClean="0"/>
              <a:t>      AscH</a:t>
            </a:r>
            <a:r>
              <a:rPr lang="en-US" sz="2800" baseline="30000" dirty="0" smtClean="0">
                <a:solidFill>
                  <a:prstClr val="white"/>
                </a:solidFill>
                <a:latin typeface="Wide Latin"/>
              </a:rPr>
              <a:t>-</a:t>
            </a:r>
            <a:r>
              <a:rPr lang="en-US" sz="2800" dirty="0" smtClean="0">
                <a:latin typeface="Wide Latin"/>
              </a:rPr>
              <a:t>  +  </a:t>
            </a:r>
            <a:r>
              <a:rPr lang="en-US" sz="2800" dirty="0" smtClean="0"/>
              <a:t>Cu</a:t>
            </a:r>
            <a:r>
              <a:rPr lang="en-US" sz="2800" baseline="30000" dirty="0"/>
              <a:t>2</a:t>
            </a:r>
            <a:r>
              <a:rPr lang="en-US" sz="2800" baseline="30000" dirty="0" smtClean="0">
                <a:latin typeface="Wide Latin"/>
              </a:rPr>
              <a:t>+  </a:t>
            </a:r>
            <a:r>
              <a:rPr lang="en-US" sz="2800" dirty="0" smtClean="0">
                <a:solidFill>
                  <a:prstClr val="white"/>
                </a:solidFill>
                <a:latin typeface="Lucida Sans Unicode"/>
                <a:cs typeface="Lucida Sans Unicode"/>
              </a:rPr>
              <a:t>⇆  </a:t>
            </a:r>
            <a:r>
              <a:rPr lang="en-US" sz="2800" dirty="0" smtClean="0">
                <a:solidFill>
                  <a:prstClr val="white"/>
                </a:solidFill>
                <a:cs typeface="Lucida Sans Unicode"/>
              </a:rPr>
              <a:t>Asc</a:t>
            </a:r>
            <a:r>
              <a:rPr lang="en-US" sz="2800" dirty="0" smtClean="0">
                <a:solidFill>
                  <a:prstClr val="white"/>
                </a:solidFill>
                <a:latin typeface="Wide Latin"/>
                <a:cs typeface="Lucida Sans Unicode"/>
              </a:rPr>
              <a:t>˙</a:t>
            </a:r>
            <a:r>
              <a:rPr lang="en-US" sz="2800" baseline="30000" dirty="0" smtClean="0">
                <a:solidFill>
                  <a:prstClr val="white"/>
                </a:solidFill>
                <a:latin typeface="Wide Latin"/>
                <a:cs typeface="Lucida Sans Unicode"/>
              </a:rPr>
              <a:t>-</a:t>
            </a:r>
            <a:r>
              <a:rPr lang="en-US" sz="2800" dirty="0" smtClean="0">
                <a:solidFill>
                  <a:prstClr val="white"/>
                </a:solidFill>
                <a:cs typeface="Lucida Sans Unicode"/>
              </a:rPr>
              <a:t>   +  Cu</a:t>
            </a:r>
            <a:r>
              <a:rPr lang="en-US" sz="2800" baseline="30000" dirty="0" smtClean="0">
                <a:solidFill>
                  <a:prstClr val="white"/>
                </a:solidFill>
                <a:cs typeface="Lucida Sans Unicode"/>
              </a:rPr>
              <a:t>1+  </a:t>
            </a:r>
            <a:r>
              <a:rPr lang="en-US" sz="2800" dirty="0" smtClean="0">
                <a:solidFill>
                  <a:prstClr val="white"/>
                </a:solidFill>
                <a:cs typeface="Lucida Sans Unicode"/>
              </a:rPr>
              <a:t>+</a:t>
            </a:r>
            <a:r>
              <a:rPr lang="en-US" sz="2800" baseline="30000" dirty="0" smtClean="0"/>
              <a:t>   </a:t>
            </a:r>
            <a:r>
              <a:rPr lang="en-US" sz="2800" dirty="0" smtClean="0"/>
              <a:t>H</a:t>
            </a:r>
            <a:r>
              <a:rPr lang="en-US" sz="2800" baseline="30000" dirty="0" smtClean="0">
                <a:solidFill>
                  <a:prstClr val="white"/>
                </a:solidFill>
                <a:latin typeface="Wide Latin"/>
              </a:rPr>
              <a:t>+</a:t>
            </a:r>
            <a:r>
              <a:rPr lang="en-US" sz="2800" baseline="30000" dirty="0" smtClean="0"/>
              <a:t>                             </a:t>
            </a:r>
            <a:endParaRPr lang="en-US" sz="2800" baseline="30000" dirty="0"/>
          </a:p>
          <a:p>
            <a:r>
              <a:rPr lang="en-US" sz="2800" dirty="0" smtClean="0"/>
              <a:t>“</a:t>
            </a:r>
            <a:r>
              <a:rPr lang="en-US" sz="2800" u="sng" dirty="0" smtClean="0"/>
              <a:t>slow and continuous</a:t>
            </a:r>
            <a:r>
              <a:rPr lang="en-US" sz="2800" dirty="0" smtClean="0"/>
              <a:t>” radical-scavenger route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Asc 2-S  +  Asc</a:t>
            </a:r>
            <a:r>
              <a:rPr lang="en-US" sz="2800" dirty="0" smtClean="0">
                <a:latin typeface="Wide Latin"/>
              </a:rPr>
              <a:t>˙</a:t>
            </a:r>
            <a:r>
              <a:rPr lang="en-US" sz="2800" baseline="30000" dirty="0" smtClean="0">
                <a:latin typeface="Wide Latin"/>
              </a:rPr>
              <a:t>-</a:t>
            </a:r>
            <a:r>
              <a:rPr lang="en-US" sz="2800" dirty="0" smtClean="0">
                <a:latin typeface="Wide Latin"/>
              </a:rPr>
              <a:t>  +  </a:t>
            </a:r>
            <a:r>
              <a:rPr lang="en-US" sz="2800" dirty="0" smtClean="0"/>
              <a:t>H</a:t>
            </a:r>
            <a:r>
              <a:rPr lang="en-US" sz="2800" baseline="30000" dirty="0" smtClean="0">
                <a:latin typeface="Wide Latin"/>
              </a:rPr>
              <a:t>+</a:t>
            </a:r>
            <a:r>
              <a:rPr lang="en-US" sz="2800" dirty="0" smtClean="0">
                <a:latin typeface="Wide Latin"/>
              </a:rPr>
              <a:t>  </a:t>
            </a:r>
            <a:r>
              <a:rPr lang="en-US" sz="2800" dirty="0" smtClean="0">
                <a:latin typeface="Lucida Sans Unicode"/>
                <a:cs typeface="Lucida Sans Unicode"/>
              </a:rPr>
              <a:t>⇆  </a:t>
            </a:r>
            <a:r>
              <a:rPr lang="en-US" sz="2800" dirty="0" smtClean="0">
                <a:cs typeface="Lucida Sans Unicode"/>
              </a:rPr>
              <a:t>[Asc 2-S]</a:t>
            </a:r>
            <a:r>
              <a:rPr lang="en-US" sz="2800" dirty="0" smtClean="0">
                <a:latin typeface="Wide Latin"/>
                <a:cs typeface="Lucida Sans Unicode"/>
              </a:rPr>
              <a:t>˙</a:t>
            </a:r>
            <a:r>
              <a:rPr lang="en-US" sz="2800" baseline="30000" dirty="0" smtClean="0">
                <a:latin typeface="Wide Latin"/>
                <a:cs typeface="Lucida Sans Unicode"/>
              </a:rPr>
              <a:t>-</a:t>
            </a:r>
            <a:r>
              <a:rPr lang="en-US" sz="2800" dirty="0" smtClean="0">
                <a:latin typeface="Wide Latin"/>
                <a:cs typeface="Lucida Sans Unicode"/>
              </a:rPr>
              <a:t>  +  </a:t>
            </a:r>
            <a:r>
              <a:rPr lang="en-US" sz="2800" dirty="0" smtClean="0">
                <a:cs typeface="Lucida Sans Unicode"/>
              </a:rPr>
              <a:t>AscH</a:t>
            </a:r>
            <a:r>
              <a:rPr lang="en-US" sz="2800" baseline="30000" dirty="0">
                <a:latin typeface="Wide Latin"/>
                <a:cs typeface="Lucida Sans Unicode"/>
              </a:rPr>
              <a:t>-</a:t>
            </a:r>
            <a:r>
              <a:rPr lang="en-US" sz="2800" dirty="0" smtClean="0">
                <a:latin typeface="Wide Latin"/>
                <a:cs typeface="Lucida Sans Unicode"/>
              </a:rPr>
              <a:t>  </a:t>
            </a:r>
            <a:r>
              <a:rPr lang="en-US" sz="2800" dirty="0" smtClean="0">
                <a:latin typeface="Wide Latin"/>
              </a:rPr>
              <a:t>  </a:t>
            </a:r>
            <a:r>
              <a:rPr lang="en-US" sz="2800" dirty="0" smtClean="0"/>
              <a:t>   </a:t>
            </a:r>
            <a:endParaRPr lang="en-US" sz="2800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E05D3-9AF8-45ED-8353-BCB2C618F86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57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010400" cy="762000"/>
          </a:xfrm>
          <a:solidFill>
            <a:schemeClr val="bg1">
              <a:lumMod val="65000"/>
              <a:lumOff val="35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Copper-Ascorbate Complex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0000"/>
                    </a14:imgEffect>
                    <a14:imgEffect>
                      <a14:brightnessContrast bright="-44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032396"/>
            <a:ext cx="5971946" cy="530946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E05D3-9AF8-45ED-8353-BCB2C618F86F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2209800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Source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r>
              <a:rPr lang="en-US" dirty="0" smtClean="0"/>
              <a:t>L. Amudat, Ph.D.</a:t>
            </a:r>
          </a:p>
          <a:p>
            <a:r>
              <a:rPr lang="en-US" dirty="0" smtClean="0"/>
              <a:t>Dissertation, 2010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95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66501</TotalTime>
  <Words>1162</Words>
  <Application>Microsoft Office PowerPoint</Application>
  <PresentationFormat>On-screen Show (4:3)</PresentationFormat>
  <Paragraphs>231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Office Theme</vt:lpstr>
      <vt:lpstr>Custom Design</vt:lpstr>
      <vt:lpstr>1_Custom Design</vt:lpstr>
      <vt:lpstr> The Ascorbate Radical as a Universal Group Transfer Catalyst in Inflamed Tissue </vt:lpstr>
      <vt:lpstr>OVERVIEW:  Central Hypothesis</vt:lpstr>
      <vt:lpstr>CONCEPTUAL OVERVIEW:</vt:lpstr>
      <vt:lpstr>DEFINITION:</vt:lpstr>
      <vt:lpstr>SOLVENT EFFECTS</vt:lpstr>
      <vt:lpstr>Marcus’ “On-Water” Heterogeneous Phase Catalysis</vt:lpstr>
      <vt:lpstr>THE INITIAL COMMON PATHWAY</vt:lpstr>
      <vt:lpstr>Five routes to the Ascorbate radical</vt:lpstr>
      <vt:lpstr>Copper-Ascorbate Complex</vt:lpstr>
      <vt:lpstr>The Basics of Ascorbic Acid Chemistry</vt:lpstr>
      <vt:lpstr>Important Chemical Attributes of Ascorbate</vt:lpstr>
      <vt:lpstr>Two Major Routes to the Ascorbate Radical</vt:lpstr>
      <vt:lpstr>Our Proposal for a Universal Sulfurylation Factor</vt:lpstr>
      <vt:lpstr>Routes to the 2-O-Substituted L-Ascorbate Derivative Radicals</vt:lpstr>
      <vt:lpstr>A Novel Alternative Route ?</vt:lpstr>
      <vt:lpstr>Acidolysis, defined:</vt:lpstr>
      <vt:lpstr>What do they have in common?</vt:lpstr>
      <vt:lpstr>What do they have in common?</vt:lpstr>
      <vt:lpstr>Putative Ascorbate Derivate radicals as  "reactive transient" group transfer factors</vt:lpstr>
      <vt:lpstr>Initiation, Propagation, Termination of  Radical Chain Reactions</vt:lpstr>
      <vt:lpstr>Preformed ATP and PAPS as "penultimate" electrophilic phosphoryl and sulfuryl sources</vt:lpstr>
      <vt:lpstr> How to "flatten the free energy landscape"  in biological group transfer reactions </vt:lpstr>
      <vt:lpstr>Our Proposal for pH Dependent e(aq) Speciation</vt:lpstr>
      <vt:lpstr>Proposed Route to Acid Mucopolysaccharides in the SSP</vt:lpstr>
      <vt:lpstr>Transition-state Theory</vt:lpstr>
      <vt:lpstr>Ascorbate Radical as a  Transacylation Catalyst</vt:lpstr>
      <vt:lpstr>Ascorbate Radical as a  Transnitrosylation Catalyst</vt:lpstr>
      <vt:lpstr>Ascorbate Radical as a Transglycosylation Catalyst</vt:lpstr>
      <vt:lpstr>Pyruvate Kinase is Instructive</vt:lpstr>
      <vt:lpstr>The Ascorbate Radical as a Photophosphorylation Catalyst ?</vt:lpstr>
      <vt:lpstr>Conclusion: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Aluminium-induced entropy in biological systems</dc:title>
  <dc:creator>Bob</dc:creator>
  <cp:lastModifiedBy>Bob</cp:lastModifiedBy>
  <cp:revision>739</cp:revision>
  <cp:lastPrinted>2015-10-28T22:07:31Z</cp:lastPrinted>
  <dcterms:created xsi:type="dcterms:W3CDTF">2015-02-21T18:49:03Z</dcterms:created>
  <dcterms:modified xsi:type="dcterms:W3CDTF">2015-11-03T13:17:49Z</dcterms:modified>
</cp:coreProperties>
</file>