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304" r:id="rId3"/>
    <p:sldId id="265" r:id="rId4"/>
    <p:sldId id="308" r:id="rId5"/>
    <p:sldId id="268" r:id="rId6"/>
    <p:sldId id="266" r:id="rId7"/>
    <p:sldId id="271" r:id="rId8"/>
    <p:sldId id="270" r:id="rId9"/>
    <p:sldId id="277" r:id="rId10"/>
    <p:sldId id="278" r:id="rId11"/>
    <p:sldId id="284" r:id="rId12"/>
    <p:sldId id="286" r:id="rId13"/>
    <p:sldId id="287" r:id="rId14"/>
    <p:sldId id="289" r:id="rId15"/>
    <p:sldId id="290" r:id="rId16"/>
    <p:sldId id="291" r:id="rId17"/>
    <p:sldId id="292" r:id="rId18"/>
    <p:sldId id="281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B23"/>
    <a:srgbClr val="856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effectLst/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effectLst/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Transportation Primary Energy Source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804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80FF00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3re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7</c:v>
                </c:pt>
                <c:pt idx="2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Transportation Primary Energy Source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bubble3D val="0"/>
            <c:spPr>
              <a:solidFill>
                <a:srgbClr val="00808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8040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008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solidFill>
                <a:srgbClr val="0080FF"/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3re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64.599999999999994</c:v>
                </c:pt>
                <c:pt idx="1">
                  <c:v>7</c:v>
                </c:pt>
                <c:pt idx="2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effectLst/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effectLst/>
      </c:spPr>
    </c:plotArea>
    <c:plotVisOnly val="1"/>
    <c:dispBlanksAs val="gap"/>
    <c:showDLblsOverMax val="0"/>
  </c:chart>
  <c:spPr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4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B3B62-5CF6-4EA8-8CE3-C6277BDF80A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22979-D17B-4DD9-857E-7808DFB9B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9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3CA8A-332D-9140-9564-A28ABA1F508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65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4E2CB-292A-4847-B10A-02BD23EF6C40}" type="slidenum">
              <a:rPr lang="en-US"/>
              <a:pPr/>
              <a:t>19</a:t>
            </a:fld>
            <a:endParaRPr lang="en-US"/>
          </a:p>
        </p:txBody>
      </p:sp>
      <p:sp>
        <p:nvSpPr>
          <p:cNvPr id="3778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852446CA-AC3D-4D7D-9819-D284A6A02B01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778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68057675-297F-41A8-989D-CE5828E46119}" type="slidenum">
              <a:rPr lang="en-US" sz="1200"/>
              <a:pPr algn="r"/>
              <a:t>19</a:t>
            </a:fld>
            <a:endParaRPr lang="en-US" sz="1200"/>
          </a:p>
        </p:txBody>
      </p:sp>
      <p:sp>
        <p:nvSpPr>
          <p:cNvPr id="3778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1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5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00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9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4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0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3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E7E1F-A8BE-9142-820C-B73AF694035C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0C8F5-D920-BB4B-933F-7F3EB43C8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5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eg"/><Relationship Id="rId5" Type="http://schemas.openxmlformats.org/officeDocument/2006/relationships/image" Target="../media/image34.png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3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tif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emf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emf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.emf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jpeg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5" Type="http://schemas.openxmlformats.org/officeDocument/2006/relationships/image" Target="../media/image3.jpeg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.jpeg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51.emf"/><Relationship Id="rId3" Type="http://schemas.openxmlformats.org/officeDocument/2006/relationships/image" Target="../media/image52.emf"/><Relationship Id="rId7" Type="http://schemas.openxmlformats.org/officeDocument/2006/relationships/image" Target="../media/image48.e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jpe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0.emf"/><Relationship Id="rId5" Type="http://schemas.openxmlformats.org/officeDocument/2006/relationships/image" Target="../media/image54.png"/><Relationship Id="rId15" Type="http://schemas.openxmlformats.org/officeDocument/2006/relationships/image" Target="../media/image5.e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53.png"/><Relationship Id="rId9" Type="http://schemas.openxmlformats.org/officeDocument/2006/relationships/image" Target="../media/image49.emf"/><Relationship Id="rId1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4.emf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5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2.xml"/><Relationship Id="rId7" Type="http://schemas.openxmlformats.org/officeDocument/2006/relationships/image" Target="../media/image10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jpeg"/><Relationship Id="rId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image" Target="../media/image5.em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emf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chart" Target="../charts/chart6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png"/><Relationship Id="rId4" Type="http://schemas.openxmlformats.org/officeDocument/2006/relationships/image" Target="../media/image5.emf"/><Relationship Id="rId9" Type="http://schemas.openxmlformats.org/officeDocument/2006/relationships/image" Target="../media/image19.wmf"/><Relationship Id="rId1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emf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9.jpeg"/><Relationship Id="rId10" Type="http://schemas.openxmlformats.org/officeDocument/2006/relationships/image" Target="../media/image27.emf"/><Relationship Id="rId4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emf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2.ti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2273" y="1905000"/>
            <a:ext cx="7931727" cy="2295144"/>
          </a:xfrm>
          <a:prstGeom prst="rect">
            <a:avLst/>
          </a:prstGeom>
          <a:solidFill>
            <a:srgbClr val="756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ines_blk.7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0" r="87164" b="-1"/>
          <a:stretch/>
        </p:blipFill>
        <p:spPr>
          <a:xfrm>
            <a:off x="0" y="1905000"/>
            <a:ext cx="1119909" cy="229514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2002267"/>
            <a:ext cx="7086600" cy="211331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sz="4800" dirty="0" smtClean="0">
                <a:solidFill>
                  <a:srgbClr val="D19B23"/>
                </a:solidFill>
                <a:latin typeface="Impact"/>
                <a:cs typeface="Impact"/>
              </a:rPr>
              <a:t>Sustainability through Catalysis: Making Fuels and Chemicals from Biomass</a:t>
            </a:r>
            <a:endParaRPr lang="en-US" sz="5800" dirty="0">
              <a:solidFill>
                <a:srgbClr val="FFFFFF"/>
              </a:solidFill>
              <a:latin typeface="Impact"/>
              <a:cs typeface="Impact"/>
            </a:endParaRPr>
          </a:p>
        </p:txBody>
      </p:sp>
      <p:pic>
        <p:nvPicPr>
          <p:cNvPr id="6" name="Picture 5" descr="PU_sigtab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>
          <a:xfrm>
            <a:off x="6935432" y="5830266"/>
            <a:ext cx="1942418" cy="1040186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671169"/>
            <a:ext cx="3936717" cy="983990"/>
          </a:xfrm>
        </p:spPr>
        <p:txBody>
          <a:bodyPr/>
          <a:lstStyle/>
          <a:p>
            <a:r>
              <a:rPr lang="en-US" sz="1400" b="1" dirty="0" smtClean="0">
                <a:solidFill>
                  <a:srgbClr val="D19B23"/>
                </a:solidFill>
                <a:latin typeface="Arial"/>
                <a:cs typeface="Arial"/>
              </a:rPr>
              <a:t>September 15, 2015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2</a:t>
            </a:r>
            <a:r>
              <a:rPr lang="en-US" sz="1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nd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International Conference on </a:t>
            </a:r>
            <a:r>
              <a:rPr lang="en-US" sz="1800" dirty="0" smtClean="0">
                <a:solidFill>
                  <a:schemeClr val="accent3"/>
                </a:solidFill>
                <a:latin typeface="Arial"/>
                <a:cs typeface="Arial"/>
              </a:rPr>
              <a:t>Green Chemistry</a:t>
            </a:r>
          </a:p>
          <a:p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Orlando, FL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66556" y="4535489"/>
            <a:ext cx="4150175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Arial"/>
                <a:ea typeface="+mn-ea"/>
                <a:cs typeface="Arial"/>
              </a:rPr>
              <a:t>Mahdi Abu-Omar</a:t>
            </a:r>
            <a:r>
              <a:rPr lang="en-US" sz="1800" b="1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1800" b="1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Arial"/>
                <a:ea typeface="+mn-ea"/>
                <a:cs typeface="Arial"/>
              </a:rPr>
            </a:br>
            <a:r>
              <a:rPr lang="en-US" sz="2000" b="0" i="0" u="none" strike="noStrike" kern="1200" baseline="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Department of Chemistry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rgbClr val="494333">
                    <a:alpha val="70000"/>
                  </a:srgbClr>
                </a:solidFill>
                <a:latin typeface="Arial"/>
                <a:cs typeface="Arial"/>
              </a:rPr>
              <a:t>and School of Chemical Engineering</a:t>
            </a:r>
            <a:endParaRPr lang="en-US" sz="2000" b="0" i="0" u="none" strike="noStrike" kern="1200" baseline="0" dirty="0" smtClean="0">
              <a:solidFill>
                <a:srgbClr val="494333">
                  <a:alpha val="70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9" name="Picture 6" descr="logo-c3bio-deepgold -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832" y="6045559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7276" y="144527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Platform chemicals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63488"/>
            <a:ext cx="29022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err="1" smtClean="0">
                <a:solidFill>
                  <a:srgbClr val="756C66"/>
                </a:solidFill>
                <a:latin typeface="Impact"/>
                <a:cs typeface="Impact"/>
              </a:rPr>
              <a:t>Fufurals</a:t>
            </a:r>
            <a:r>
              <a:rPr lang="en-US" sz="2000" dirty="0" smtClean="0">
                <a:solidFill>
                  <a:srgbClr val="756C66"/>
                </a:solidFill>
                <a:latin typeface="Impact"/>
                <a:cs typeface="Impact"/>
              </a:rPr>
              <a:t> and </a:t>
            </a:r>
            <a:r>
              <a:rPr lang="en-US" sz="2000" dirty="0" err="1" smtClean="0">
                <a:solidFill>
                  <a:srgbClr val="756C66"/>
                </a:solidFill>
                <a:latin typeface="Impact"/>
                <a:cs typeface="Impact"/>
              </a:rPr>
              <a:t>levulinic</a:t>
            </a:r>
            <a:r>
              <a:rPr lang="en-US" sz="2000" dirty="0" smtClean="0">
                <a:solidFill>
                  <a:srgbClr val="756C66"/>
                </a:solidFill>
                <a:latin typeface="Impact"/>
                <a:cs typeface="Impact"/>
              </a:rPr>
              <a:t> acid</a:t>
            </a:r>
            <a:endParaRPr lang="en-US" sz="2000" dirty="0">
              <a:solidFill>
                <a:srgbClr val="756C66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10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03831" y="4698694"/>
            <a:ext cx="4037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• Iron is earth abundant and cheap.</a:t>
            </a:r>
          </a:p>
          <a:p>
            <a:r>
              <a:rPr lang="en-US" sz="2000" dirty="0" smtClean="0"/>
              <a:t>• Lewis and </a:t>
            </a:r>
            <a:r>
              <a:rPr lang="en-US" sz="2000" dirty="0" err="1" smtClean="0"/>
              <a:t>Brønsted</a:t>
            </a:r>
            <a:r>
              <a:rPr lang="en-US" sz="2000" dirty="0" smtClean="0"/>
              <a:t> acid.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43" y="1530751"/>
            <a:ext cx="1305671" cy="124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logo-c3bio-deepgold - Cop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87511"/>
              </p:ext>
            </p:extLst>
          </p:nvPr>
        </p:nvGraphicFramePr>
        <p:xfrm>
          <a:off x="457200" y="1530751"/>
          <a:ext cx="5627687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0" name="CS ChemDraw Drawing" r:id="rId7" imgW="5628132" imgH="3864483" progId="ChemDraw.Document.6.0">
                  <p:embed/>
                </p:oleObj>
              </mc:Choice>
              <mc:Fallback>
                <p:oleObj name="CS ChemDraw Drawing" r:id="rId7" imgW="5628132" imgH="3864483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1530751"/>
                        <a:ext cx="5627687" cy="386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0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62104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Reaction conditions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846"/>
            <a:ext cx="8229600" cy="2673626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Glucose, fructose, or HMF = 0.25-1.00 M</a:t>
            </a:r>
          </a:p>
          <a:p>
            <a:r>
              <a:rPr lang="en-US" sz="2800" dirty="0" smtClean="0"/>
              <a:t>FeCl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</a:t>
            </a:r>
            <a:r>
              <a:rPr lang="en-US" sz="2800" baseline="-25000" dirty="0" smtClean="0"/>
              <a:t>6</a:t>
            </a:r>
            <a:r>
              <a:rPr lang="en-US" sz="2800" dirty="0" smtClean="0"/>
              <a:t>, 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, or Fe(SO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) = 0.01-0.10 M</a:t>
            </a:r>
          </a:p>
          <a:p>
            <a:r>
              <a:rPr lang="en-US" sz="2800" dirty="0" smtClean="0"/>
              <a:t>Water (monophasic) or </a:t>
            </a:r>
            <a:r>
              <a:rPr lang="en-US" sz="2800" dirty="0" err="1" smtClean="0"/>
              <a:t>Water:Me-THF</a:t>
            </a:r>
            <a:r>
              <a:rPr lang="en-US" sz="2800" dirty="0" smtClean="0"/>
              <a:t> (biphasic)</a:t>
            </a:r>
          </a:p>
          <a:p>
            <a:r>
              <a:rPr lang="en-US" sz="2800" dirty="0" smtClean="0"/>
              <a:t>Microwave heating or conventional (140 °C)</a:t>
            </a:r>
          </a:p>
          <a:p>
            <a:r>
              <a:rPr lang="en-US" sz="2800" dirty="0" smtClean="0"/>
              <a:t>Quench periodically and analyze by HPLC &amp; </a:t>
            </a:r>
            <a:r>
              <a:rPr lang="en-US" sz="2800" baseline="30000" dirty="0" smtClean="0"/>
              <a:t>1</a:t>
            </a:r>
            <a:r>
              <a:rPr lang="en-US" sz="2800" dirty="0" smtClean="0"/>
              <a:t>H NMR (organic phase)</a:t>
            </a:r>
            <a:endParaRPr lang="en-US" sz="280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11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12" name="Picture 6" descr="logo-c3bio-deepgold -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5" r="15132" b="12222"/>
          <a:stretch/>
        </p:blipFill>
        <p:spPr>
          <a:xfrm rot="5400000">
            <a:off x="5095573" y="3944272"/>
            <a:ext cx="2166505" cy="1895061"/>
          </a:xfrm>
          <a:prstGeom prst="rect">
            <a:avLst/>
          </a:prstGeom>
        </p:spPr>
      </p:pic>
      <p:pic>
        <p:nvPicPr>
          <p:cNvPr id="18" name="Content Placeholder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06" y="3993489"/>
            <a:ext cx="2998348" cy="2350878"/>
          </a:xfrm>
          <a:prstGeom prst="rect">
            <a:avLst/>
          </a:prstGeom>
        </p:spPr>
      </p:pic>
      <p:sp>
        <p:nvSpPr>
          <p:cNvPr id="19" name="Slide Number Placeholder 4"/>
          <p:cNvSpPr txBox="1">
            <a:spLocks/>
          </p:cNvSpPr>
          <p:nvPr/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 smtClean="0">
                <a:latin typeface="Arial"/>
                <a:cs typeface="Arial"/>
              </a:rPr>
              <a:t>23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4338" name="Picture 2" descr="http://cem.com/e107_images/custom/35mL_vessel_35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72" y="4025321"/>
            <a:ext cx="1050051" cy="220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8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Speciation of iron confirmed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177" y="1641658"/>
            <a:ext cx="23125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56C66"/>
                </a:solidFill>
                <a:latin typeface="Impact"/>
                <a:cs typeface="Impact"/>
              </a:rPr>
              <a:t>UV-vis</a:t>
            </a:r>
            <a:endParaRPr lang="en-US" sz="2000" dirty="0">
              <a:solidFill>
                <a:srgbClr val="756C66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12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10" name="Picture 6" descr="logo-c3bio-deepgold -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7" y="1811947"/>
            <a:ext cx="435190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069" y="1802064"/>
            <a:ext cx="4363821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663705" y="1687552"/>
            <a:ext cx="231254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756C66"/>
                </a:solidFill>
                <a:latin typeface="Impact"/>
                <a:cs typeface="Impact"/>
              </a:rPr>
              <a:t>Operando </a:t>
            </a:r>
            <a:r>
              <a:rPr lang="en-US" sz="2000" dirty="0" smtClean="0">
                <a:solidFill>
                  <a:srgbClr val="756C66"/>
                </a:solidFill>
                <a:latin typeface="Impact"/>
                <a:cs typeface="Impact"/>
              </a:rPr>
              <a:t>XANES</a:t>
            </a:r>
            <a:endParaRPr lang="en-US" sz="2000" dirty="0">
              <a:solidFill>
                <a:srgbClr val="756C66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864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Kinetics: HMF to LA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13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281899"/>
              </p:ext>
            </p:extLst>
          </p:nvPr>
        </p:nvGraphicFramePr>
        <p:xfrm>
          <a:off x="555318" y="1641819"/>
          <a:ext cx="484903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2" name="CS ChemDraw Drawing" r:id="rId5" imgW="3973068" imgH="1685925" progId="ChemDraw.Document.6.0">
                  <p:embed/>
                </p:oleObj>
              </mc:Choice>
              <mc:Fallback>
                <p:oleObj name="CS ChemDraw Drawing" r:id="rId5" imgW="3973068" imgH="16859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5318" y="1641819"/>
                        <a:ext cx="484903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93" y="3747038"/>
            <a:ext cx="3298371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784919" y="2162687"/>
            <a:ext cx="32169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 = </a:t>
            </a:r>
            <a:r>
              <a:rPr lang="en-US" sz="2000" dirty="0" smtClean="0"/>
              <a:t>0.48 x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  <a:endParaRPr lang="en-US" sz="2000" dirty="0" smtClean="0"/>
          </a:p>
          <a:p>
            <a:r>
              <a:rPr lang="en-US" sz="2000" i="1" dirty="0"/>
              <a:t>k</a:t>
            </a:r>
            <a:r>
              <a:rPr lang="en-US" sz="2000" i="1" baseline="-25000" dirty="0" smtClean="0"/>
              <a:t>4</a:t>
            </a:r>
            <a:r>
              <a:rPr lang="en-US" sz="2000" i="1" dirty="0" smtClean="0"/>
              <a:t> = </a:t>
            </a:r>
            <a:r>
              <a:rPr lang="en-US" sz="2000" dirty="0" smtClean="0"/>
              <a:t>0.23 x 10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 s</a:t>
            </a:r>
            <a:r>
              <a:rPr lang="en-US" sz="2000" baseline="30000" dirty="0" smtClean="0"/>
              <a:t>-1</a:t>
            </a:r>
            <a:endParaRPr lang="en-US" sz="2000" dirty="0" smtClean="0"/>
          </a:p>
          <a:p>
            <a:r>
              <a:rPr lang="en-US" sz="2000" i="1" dirty="0" smtClean="0"/>
              <a:t>@ </a:t>
            </a:r>
            <a:r>
              <a:rPr lang="en-US" sz="2000" dirty="0" smtClean="0"/>
              <a:t>pH = 1.1 and [Fe] = 0.10 M</a:t>
            </a:r>
            <a:endParaRPr lang="en-US" sz="2000" i="1" dirty="0"/>
          </a:p>
        </p:txBody>
      </p:sp>
      <p:pic>
        <p:nvPicPr>
          <p:cNvPr id="14" name="Picture 6" descr="logo-c3bio-deepgold -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Kinetics: Fructose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14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6367" y="4047252"/>
            <a:ext cx="32169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k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dirty="0" smtClean="0"/>
              <a:t>2.2 </a:t>
            </a:r>
            <a:r>
              <a:rPr lang="en-US" sz="2000" dirty="0"/>
              <a:t>x 10</a:t>
            </a:r>
            <a:r>
              <a:rPr lang="en-US" sz="2000" baseline="30000" dirty="0"/>
              <a:t>-3</a:t>
            </a:r>
            <a:r>
              <a:rPr lang="en-US" sz="2000" dirty="0"/>
              <a:t> s</a:t>
            </a:r>
            <a:r>
              <a:rPr lang="en-US" sz="2000" baseline="30000" dirty="0"/>
              <a:t>-1</a:t>
            </a:r>
            <a:endParaRPr lang="en-US" sz="2000" dirty="0"/>
          </a:p>
          <a:p>
            <a:r>
              <a:rPr lang="en-US" sz="2000" i="1" dirty="0" smtClean="0"/>
              <a:t>k</a:t>
            </a:r>
            <a:r>
              <a:rPr lang="en-US" sz="2000" i="1" baseline="-25000" dirty="0" smtClean="0"/>
              <a:t>5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dirty="0" smtClean="0"/>
              <a:t>1.0 </a:t>
            </a:r>
            <a:r>
              <a:rPr lang="en-US" sz="2000" dirty="0"/>
              <a:t>x 10</a:t>
            </a:r>
            <a:r>
              <a:rPr lang="en-US" sz="2000" baseline="30000" dirty="0"/>
              <a:t>-3</a:t>
            </a:r>
            <a:r>
              <a:rPr lang="en-US" sz="2000" dirty="0"/>
              <a:t> s</a:t>
            </a:r>
            <a:r>
              <a:rPr lang="en-US" sz="2000" baseline="30000" dirty="0"/>
              <a:t>-1</a:t>
            </a:r>
            <a:endParaRPr lang="en-US" sz="2000" dirty="0"/>
          </a:p>
          <a:p>
            <a:endParaRPr lang="en-US" sz="2000" i="1" dirty="0" smtClean="0"/>
          </a:p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0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0.48 x 10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0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0.23 x 10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i="1" dirty="0" smtClean="0"/>
              <a:t>@ </a:t>
            </a:r>
            <a:r>
              <a:rPr lang="en-US" sz="2000" dirty="0" smtClean="0"/>
              <a:t>pH = 1.1 and [Fe] = 0.10 M</a:t>
            </a:r>
            <a:endParaRPr lang="en-US" sz="2000" i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964101"/>
              </p:ext>
            </p:extLst>
          </p:nvPr>
        </p:nvGraphicFramePr>
        <p:xfrm>
          <a:off x="317276" y="1327912"/>
          <a:ext cx="5408613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2" name="CS ChemDraw Drawing" r:id="rId5" imgW="5408676" imgH="2296858" progId="ChemDraw.Document.6.0">
                  <p:embed/>
                </p:oleObj>
              </mc:Choice>
              <mc:Fallback>
                <p:oleObj name="CS ChemDraw Drawing" r:id="rId5" imgW="5408676" imgH="22968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276" y="1327912"/>
                        <a:ext cx="5408613" cy="229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97" y="3747038"/>
            <a:ext cx="327156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6" descr="logo-c3bio-deepgold -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Kinetics: Fructose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15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97114" y="3559725"/>
            <a:ext cx="321697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k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i="1" dirty="0"/>
              <a:t>= </a:t>
            </a:r>
            <a:r>
              <a:rPr lang="en-US" sz="2000" dirty="0" smtClean="0"/>
              <a:t>0.053 </a:t>
            </a:r>
            <a:r>
              <a:rPr lang="en-US" sz="2000" dirty="0"/>
              <a:t>x 10</a:t>
            </a:r>
            <a:r>
              <a:rPr lang="en-US" sz="2000" baseline="30000" dirty="0"/>
              <a:t>-3</a:t>
            </a:r>
            <a:r>
              <a:rPr lang="en-US" sz="2000" dirty="0"/>
              <a:t> 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endParaRPr lang="en-US" sz="2000" i="1" dirty="0" smtClean="0"/>
          </a:p>
          <a:p>
            <a:endParaRPr lang="en-US" sz="2000" i="1" dirty="0" smtClean="0"/>
          </a:p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0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2.2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 10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0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1.0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 10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</a:t>
            </a:r>
            <a:r>
              <a:rPr lang="en-US" sz="20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2000" i="1" dirty="0" smtClean="0"/>
          </a:p>
          <a:p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0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0.48 x 10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</a:t>
            </a:r>
            <a:r>
              <a:rPr lang="en-US" sz="2000" i="1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n-US" sz="2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=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0.23 x 10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-3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</a:t>
            </a:r>
            <a:r>
              <a:rPr lang="en-US" sz="20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endParaRPr lang="en-US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000" i="1" dirty="0" smtClean="0"/>
              <a:t>@ </a:t>
            </a:r>
            <a:r>
              <a:rPr lang="en-US" sz="2000" dirty="0" smtClean="0"/>
              <a:t>pH = 1.1 and [Fe] = 0.10 M</a:t>
            </a:r>
            <a:endParaRPr lang="en-US" sz="2000" i="1" dirty="0"/>
          </a:p>
        </p:txBody>
      </p:sp>
      <p:pic>
        <p:nvPicPr>
          <p:cNvPr id="15" name="Picture 6" descr="logo-c3bio-deepgold -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702605"/>
              </p:ext>
            </p:extLst>
          </p:nvPr>
        </p:nvGraphicFramePr>
        <p:xfrm>
          <a:off x="353216" y="1129145"/>
          <a:ext cx="67770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CS ChemDraw Drawing" r:id="rId6" imgW="6777418" imgH="2362010" progId="ChemDraw.Document.6.0">
                  <p:embed/>
                </p:oleObj>
              </mc:Choice>
              <mc:Fallback>
                <p:oleObj name="CS ChemDraw Drawing" r:id="rId6" imgW="6777418" imgH="23620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216" y="1129145"/>
                        <a:ext cx="67770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91" y="3714805"/>
            <a:ext cx="3289719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76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Impact"/>
                <a:cs typeface="Impact"/>
              </a:rPr>
              <a:t>Lewis versus </a:t>
            </a:r>
            <a:r>
              <a:rPr lang="en-US" sz="4000" dirty="0" err="1" smtClean="0">
                <a:solidFill>
                  <a:schemeClr val="bg1"/>
                </a:solidFill>
                <a:latin typeface="Impact"/>
                <a:cs typeface="Impact"/>
              </a:rPr>
              <a:t>Brønsted</a:t>
            </a:r>
            <a:r>
              <a:rPr lang="en-US" sz="4000" dirty="0" smtClean="0">
                <a:solidFill>
                  <a:schemeClr val="bg1"/>
                </a:solidFill>
                <a:latin typeface="Impact"/>
                <a:cs typeface="Impact"/>
              </a:rPr>
              <a:t> acid catalysis</a:t>
            </a:r>
            <a:endParaRPr lang="en-US" sz="4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16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15" name="Picture 6" descr="logo-c3bio-deepgold -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69" y="2860041"/>
            <a:ext cx="7791337" cy="274320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4040633" y="2801661"/>
            <a:ext cx="11873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</a:t>
            </a:r>
            <a:r>
              <a:rPr lang="en-US" sz="2400" baseline="-25000" dirty="0" smtClean="0">
                <a:solidFill>
                  <a:srgbClr val="0070C0"/>
                </a:solidFill>
              </a:rPr>
              <a:t>3</a:t>
            </a:r>
            <a:r>
              <a:rPr lang="en-US" sz="2400" dirty="0" smtClean="0">
                <a:solidFill>
                  <a:srgbClr val="0070C0"/>
                </a:solidFill>
              </a:rPr>
              <a:t>O</a:t>
            </a:r>
            <a:r>
              <a:rPr lang="en-US" sz="2400" baseline="30000" dirty="0" smtClean="0">
                <a:solidFill>
                  <a:srgbClr val="0070C0"/>
                </a:solidFill>
              </a:rPr>
              <a:t>+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90540" y="3609451"/>
            <a:ext cx="11932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H</a:t>
            </a:r>
            <a:r>
              <a:rPr lang="en-US" sz="2400" baseline="-25000" dirty="0" smtClean="0">
                <a:solidFill>
                  <a:srgbClr val="0070C0"/>
                </a:solidFill>
              </a:rPr>
              <a:t>3</a:t>
            </a:r>
            <a:r>
              <a:rPr lang="en-US" sz="2400" dirty="0" smtClean="0">
                <a:solidFill>
                  <a:srgbClr val="0070C0"/>
                </a:solidFill>
              </a:rPr>
              <a:t>O</a:t>
            </a:r>
            <a:r>
              <a:rPr lang="en-US" sz="2400" baseline="30000" dirty="0" smtClean="0">
                <a:solidFill>
                  <a:srgbClr val="0070C0"/>
                </a:solidFill>
              </a:rPr>
              <a:t>+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8646" y="6241774"/>
            <a:ext cx="48308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Abu-Omar </a:t>
            </a:r>
            <a:r>
              <a:rPr lang="en-US" sz="1600" i="1" dirty="0" smtClean="0"/>
              <a:t>et al</a:t>
            </a:r>
            <a:r>
              <a:rPr lang="en-US" sz="1600" dirty="0" smtClean="0"/>
              <a:t>, </a:t>
            </a:r>
            <a:r>
              <a:rPr lang="en-US" sz="1600" i="1" dirty="0" smtClean="0"/>
              <a:t>Org. Chem. Front.</a:t>
            </a:r>
            <a:r>
              <a:rPr lang="en-US" sz="1600" dirty="0" smtClean="0"/>
              <a:t> </a:t>
            </a:r>
            <a:r>
              <a:rPr lang="en-US" sz="1600" b="1" dirty="0" smtClean="0"/>
              <a:t>2015</a:t>
            </a:r>
            <a:r>
              <a:rPr lang="en-US" sz="1600" dirty="0" smtClean="0"/>
              <a:t>, </a:t>
            </a:r>
            <a:r>
              <a:rPr lang="en-US" sz="1600" i="1" dirty="0"/>
              <a:t>2</a:t>
            </a:r>
            <a:r>
              <a:rPr lang="en-US" sz="1600" dirty="0"/>
              <a:t>, 1388 - 1396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83510"/>
              </p:ext>
            </p:extLst>
          </p:nvPr>
        </p:nvGraphicFramePr>
        <p:xfrm>
          <a:off x="793361" y="1251810"/>
          <a:ext cx="4572000" cy="128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2" name="CS ChemDraw Drawing" r:id="rId7" imgW="4049078" imgH="1139571" progId="ChemDraw.Document.6.0">
                  <p:embed/>
                </p:oleObj>
              </mc:Choice>
              <mc:Fallback>
                <p:oleObj name="CS ChemDraw Drawing" r:id="rId7" imgW="4049078" imgH="11395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3361" y="1251810"/>
                        <a:ext cx="4572000" cy="128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3429000" y="3498574"/>
            <a:ext cx="119269" cy="218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Impact"/>
                <a:cs typeface="Impact"/>
              </a:rPr>
              <a:t>Monophasic versus biphasic</a:t>
            </a:r>
            <a:endParaRPr lang="en-US" sz="4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17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15" name="Picture 6" descr="logo-c3bio-deepgold -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" y="1021730"/>
            <a:ext cx="29022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756C66"/>
                </a:solidFill>
                <a:latin typeface="Impact"/>
                <a:cs typeface="Impact"/>
              </a:rPr>
              <a:t>Effect of Me-THF solvent</a:t>
            </a:r>
            <a:endParaRPr lang="en-US" sz="2000" dirty="0">
              <a:solidFill>
                <a:srgbClr val="756C66"/>
              </a:solidFill>
              <a:latin typeface="Impact"/>
              <a:cs typeface="Impac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32861"/>
              </p:ext>
            </p:extLst>
          </p:nvPr>
        </p:nvGraphicFramePr>
        <p:xfrm>
          <a:off x="353216" y="1445552"/>
          <a:ext cx="5408613" cy="229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name="CS ChemDraw Drawing" r:id="rId6" imgW="5408676" imgH="2296858" progId="ChemDraw.Document.6.0">
                  <p:embed/>
                </p:oleObj>
              </mc:Choice>
              <mc:Fallback>
                <p:oleObj name="CS ChemDraw Drawing" r:id="rId6" imgW="5408676" imgH="229685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3216" y="1445552"/>
                        <a:ext cx="5408613" cy="2297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213214"/>
              </p:ext>
            </p:extLst>
          </p:nvPr>
        </p:nvGraphicFramePr>
        <p:xfrm>
          <a:off x="1000916" y="4175588"/>
          <a:ext cx="69342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Observed rate const. (x10</a:t>
                      </a:r>
                      <a:r>
                        <a:rPr lang="en-US" sz="2000" baseline="30000" dirty="0" smtClean="0"/>
                        <a:t>3</a:t>
                      </a:r>
                      <a:r>
                        <a:rPr lang="en-US" sz="2000" baseline="0" dirty="0" smtClean="0"/>
                        <a:t>)/ s</a:t>
                      </a:r>
                      <a:r>
                        <a:rPr lang="en-US" sz="2000" baseline="30000" dirty="0" smtClean="0"/>
                        <a:t>-1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r>
                        <a:rPr lang="en-US" sz="2000" i="1" baseline="-25000" dirty="0" smtClean="0"/>
                        <a:t>2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r>
                        <a:rPr lang="en-US" sz="2000" i="1" baseline="-25000" dirty="0" smtClean="0"/>
                        <a:t>3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r>
                        <a:rPr lang="en-US" sz="2000" i="1" baseline="-25000" dirty="0" smtClean="0"/>
                        <a:t>4</a:t>
                      </a:r>
                      <a:endParaRPr lang="en-US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/>
                        <a:t>k</a:t>
                      </a:r>
                      <a:r>
                        <a:rPr lang="en-US" sz="2000" i="1" baseline="-25000" dirty="0" smtClean="0"/>
                        <a:t>5</a:t>
                      </a:r>
                      <a:endParaRPr lang="en-US" sz="20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Water:Me-THF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0.065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923914" y="5227918"/>
            <a:ext cx="768972" cy="477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33061" y="5816106"/>
            <a:ext cx="26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@ pH = 1.1 and [Fe] = 0.10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1" y="2543869"/>
            <a:ext cx="2743200" cy="216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1199572" y="2898267"/>
            <a:ext cx="2057400" cy="1337310"/>
            <a:chOff x="649" y="2606"/>
            <a:chExt cx="3617" cy="2351"/>
          </a:xfrm>
        </p:grpSpPr>
        <p:sp>
          <p:nvSpPr>
            <p:cNvPr id="7" name="Rectangle 6"/>
            <p:cNvSpPr/>
            <p:nvPr/>
          </p:nvSpPr>
          <p:spPr>
            <a:xfrm rot="10476989">
              <a:off x="1383" y="2699"/>
              <a:ext cx="2155" cy="2374"/>
            </a:xfrm>
            <a:prstGeom prst="rect">
              <a:avLst/>
            </a:prstGeom>
            <a:blipFill rotWithShape="1">
              <a:blip r:embed="rId4">
                <a:alphaModFix amt="55000"/>
              </a:blip>
              <a:tile tx="0" ty="0" sx="100000" sy="100000" flip="none" algn="tl"/>
            </a:blipFill>
            <a:ln>
              <a:noFill/>
            </a:ln>
            <a:effectLst>
              <a:outerShdw blurRad="50800" dist="38100" dir="8100000" sx="101000" sy="101000" algn="tr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isometricTopUp"/>
                <a:lightRig rig="threePt" dir="t"/>
              </a:scene3d>
            </a:bodyPr>
            <a:lstStyle/>
            <a:p>
              <a:pPr defTabSz="66618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625"/>
            </a:p>
          </p:txBody>
        </p:sp>
        <p:pic>
          <p:nvPicPr>
            <p:cNvPr id="8" name="Picture 48" descr="DSC001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59" t="20078" r="17783" b="14555"/>
            <a:stretch>
              <a:fillRect/>
            </a:stretch>
          </p:blipFill>
          <p:spPr bwMode="auto">
            <a:xfrm>
              <a:off x="1191" y="2606"/>
              <a:ext cx="2525" cy="2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Bent Arrow 8"/>
          <p:cNvSpPr>
            <a:spLocks noChangeAspect="1"/>
          </p:cNvSpPr>
          <p:nvPr/>
        </p:nvSpPr>
        <p:spPr>
          <a:xfrm rot="5400000">
            <a:off x="3639662" y="3594649"/>
            <a:ext cx="685800" cy="596055"/>
          </a:xfrm>
          <a:prstGeom prst="bentArrow">
            <a:avLst>
              <a:gd name="adj1" fmla="val 40116"/>
              <a:gd name="adj2" fmla="val 39535"/>
              <a:gd name="adj3" fmla="val 35465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10" name="Bent Arrow 9"/>
          <p:cNvSpPr>
            <a:spLocks noChangeAspect="1"/>
          </p:cNvSpPr>
          <p:nvPr/>
        </p:nvSpPr>
        <p:spPr>
          <a:xfrm rot="5400000" flipH="1">
            <a:off x="3641106" y="2907405"/>
            <a:ext cx="685800" cy="598942"/>
          </a:xfrm>
          <a:prstGeom prst="bentArrow">
            <a:avLst>
              <a:gd name="adj1" fmla="val 40116"/>
              <a:gd name="adj2" fmla="val 39535"/>
              <a:gd name="adj3" fmla="val 35465"/>
              <a:gd name="adj4" fmla="val 4375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634911" y="1902929"/>
          <a:ext cx="1324800" cy="873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4" name="CS ChemDraw Drawing" r:id="rId6" imgW="1191578" imgH="786384" progId="ChemDraw.Document.6.0">
                  <p:embed/>
                </p:oleObj>
              </mc:Choice>
              <mc:Fallback>
                <p:oleObj name="CS ChemDraw Drawing" r:id="rId6" imgW="1191578" imgH="7863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34911" y="1902929"/>
                        <a:ext cx="1324800" cy="873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763733" y="4247194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Cellulose</a:t>
            </a:r>
          </a:p>
          <a:p>
            <a:r>
              <a:rPr lang="en-US" dirty="0"/>
              <a:t>Solid</a:t>
            </a:r>
          </a:p>
          <a:p>
            <a:r>
              <a:rPr lang="en-US" dirty="0"/>
              <a:t>Residue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4938030" y="2282786"/>
            <a:ext cx="975360" cy="274320"/>
          </a:xfrm>
          <a:prstGeom prst="rightArrow">
            <a:avLst/>
          </a:prstGeom>
          <a:solidFill>
            <a:srgbClr val="D19B23"/>
          </a:solidFill>
          <a:ln>
            <a:solidFill>
              <a:srgbClr val="D19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5075731" y="2020717"/>
            <a:ext cx="575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HDO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6145430" y="2125267"/>
          <a:ext cx="1323594" cy="561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5" name="CS ChemDraw Drawing" r:id="rId8" imgW="871538" imgH="370332" progId="ChemDraw.Document.6.0">
                  <p:embed/>
                </p:oleObj>
              </mc:Choice>
              <mc:Fallback>
                <p:oleObj name="CS ChemDraw Drawing" r:id="rId8" imgW="871538" imgH="37033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5430" y="2125267"/>
                        <a:ext cx="1323594" cy="561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>
          <a:xfrm>
            <a:off x="4787858" y="4511906"/>
            <a:ext cx="975360" cy="274320"/>
          </a:xfrm>
          <a:prstGeom prst="rightArrow">
            <a:avLst/>
          </a:prstGeom>
          <a:solidFill>
            <a:srgbClr val="D19B23"/>
          </a:solidFill>
          <a:ln>
            <a:solidFill>
              <a:srgbClr val="D19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4716267" y="3966222"/>
            <a:ext cx="16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Depolymerization</a:t>
            </a:r>
            <a:endParaRPr lang="en-US" sz="1600" dirty="0" smtClean="0"/>
          </a:p>
          <a:p>
            <a:r>
              <a:rPr lang="en-US" sz="1600" dirty="0" smtClean="0"/>
              <a:t>Dehydration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54228"/>
              </p:ext>
            </p:extLst>
          </p:nvPr>
        </p:nvGraphicFramePr>
        <p:xfrm>
          <a:off x="5866092" y="4096126"/>
          <a:ext cx="1472754" cy="70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6" name="CS ChemDraw Drawing" r:id="rId10" imgW="1051560" imgH="506349" progId="ChemDraw.Document.6.0">
                  <p:embed/>
                </p:oleObj>
              </mc:Choice>
              <mc:Fallback>
                <p:oleObj name="CS ChemDraw Drawing" r:id="rId10" imgW="1051560" imgH="50634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6092" y="4096126"/>
                        <a:ext cx="1472754" cy="70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86113"/>
              </p:ext>
            </p:extLst>
          </p:nvPr>
        </p:nvGraphicFramePr>
        <p:xfrm>
          <a:off x="7441720" y="3971958"/>
          <a:ext cx="1243034" cy="135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name="CS ChemDraw Drawing" r:id="rId12" imgW="886968" imgH="967550" progId="ChemDraw.Document.6.0">
                  <p:embed/>
                </p:oleObj>
              </mc:Choice>
              <mc:Fallback>
                <p:oleObj name="CS ChemDraw Drawing" r:id="rId12" imgW="886968" imgH="9675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41720" y="3971958"/>
                        <a:ext cx="1243034" cy="135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h2_lines_white.pdf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5942"/>
            <a:ext cx="9144000" cy="729752"/>
          </a:xfrm>
          <a:prstGeom prst="rect">
            <a:avLst/>
          </a:prstGeom>
          <a:solidFill>
            <a:srgbClr val="D19B23"/>
          </a:solidFill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353216" y="261494"/>
            <a:ext cx="8648674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Impact"/>
                <a:cs typeface="Impact"/>
              </a:rPr>
              <a:t>Utilization of the Entire Biomass</a:t>
            </a:r>
            <a:endParaRPr lang="en-US" sz="36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2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18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7" name="Picture 26" descr="PU_sig132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 descr="logo-c3bio-deepgold - Cop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25942"/>
            <a:ext cx="9144000" cy="729752"/>
          </a:xfrm>
          <a:prstGeom prst="rect">
            <a:avLst/>
          </a:prstGeom>
          <a:solidFill>
            <a:srgbClr val="D19B23"/>
          </a:solidFill>
        </p:spPr>
      </p:pic>
      <p:sp>
        <p:nvSpPr>
          <p:cNvPr id="37683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143000"/>
            <a:ext cx="4419600" cy="45307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/>
              <a:t>Research scientist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Dr. </a:t>
            </a:r>
            <a:r>
              <a:rPr lang="en-US" sz="1400" dirty="0" err="1"/>
              <a:t>Basudeb</a:t>
            </a:r>
            <a:r>
              <a:rPr lang="en-US" sz="1400" dirty="0"/>
              <a:t> </a:t>
            </a:r>
            <a:r>
              <a:rPr lang="en-US" sz="1400" dirty="0" err="1"/>
              <a:t>Saha</a:t>
            </a:r>
            <a:endParaRPr lang="en-US" sz="1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800" b="1" dirty="0"/>
              <a:t>Postdoc</a:t>
            </a: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400" dirty="0"/>
              <a:t>Dr. Trenton </a:t>
            </a:r>
            <a:r>
              <a:rPr lang="en-US" sz="1400" dirty="0" err="1" smtClean="0"/>
              <a:t>Parsell</a:t>
            </a:r>
            <a:endParaRPr lang="en-US" sz="1400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1400" dirty="0"/>
          </a:p>
          <a:p>
            <a:r>
              <a:rPr lang="en-US" sz="1800" b="1" dirty="0"/>
              <a:t>Graduate </a:t>
            </a:r>
            <a:r>
              <a:rPr lang="en-US" sz="1800" b="1" dirty="0" smtClean="0"/>
              <a:t>Students</a:t>
            </a:r>
            <a:endParaRPr lang="en-US" sz="1400" dirty="0" smtClean="0"/>
          </a:p>
          <a:p>
            <a:pPr lvl="1"/>
            <a:r>
              <a:rPr lang="en-US" sz="1400" dirty="0" smtClean="0"/>
              <a:t>Dr. Ian </a:t>
            </a:r>
            <a:r>
              <a:rPr lang="en-US" sz="1400" dirty="0" err="1" smtClean="0"/>
              <a:t>Kelin</a:t>
            </a:r>
            <a:r>
              <a:rPr lang="en-US" sz="1400" dirty="0" smtClean="0"/>
              <a:t> (Ph.D. 2015)</a:t>
            </a:r>
          </a:p>
          <a:p>
            <a:pPr lvl="1"/>
            <a:r>
              <a:rPr lang="en-US" sz="1400" dirty="0" smtClean="0"/>
              <a:t>Dr. Christine Bohn (Ph.D. 2014)</a:t>
            </a:r>
            <a:endParaRPr lang="en-US" sz="1400" dirty="0"/>
          </a:p>
          <a:p>
            <a:pPr lvl="1"/>
            <a:r>
              <a:rPr lang="en-US" sz="1400" dirty="0" smtClean="0"/>
              <a:t>Yuan Jiang</a:t>
            </a:r>
          </a:p>
          <a:p>
            <a:pPr lvl="1"/>
            <a:r>
              <a:rPr lang="en-US" sz="1400" dirty="0" err="1" smtClean="0"/>
              <a:t>Hao</a:t>
            </a:r>
            <a:r>
              <a:rPr lang="en-US" sz="1400" dirty="0" smtClean="0"/>
              <a:t> Luo</a:t>
            </a:r>
          </a:p>
          <a:p>
            <a:pPr lvl="1"/>
            <a:endParaRPr lang="en-US" sz="1800" b="1" dirty="0" smtClean="0"/>
          </a:p>
          <a:p>
            <a:r>
              <a:rPr lang="en-US" sz="1800" b="1" dirty="0" smtClean="0"/>
              <a:t>$</a:t>
            </a:r>
            <a:r>
              <a:rPr lang="en-US" sz="1800" b="1" dirty="0" err="1"/>
              <a:t>upport</a:t>
            </a:r>
            <a:endParaRPr lang="en-US" sz="1600" dirty="0"/>
          </a:p>
          <a:p>
            <a:pPr lvl="1"/>
            <a:r>
              <a:rPr lang="en-US" sz="1400" dirty="0"/>
              <a:t>C3Bio, EFRC, U.S. Department of Energy, Office of </a:t>
            </a:r>
            <a:r>
              <a:rPr lang="en-US" sz="1400" dirty="0" smtClean="0"/>
              <a:t>Science, </a:t>
            </a:r>
            <a:r>
              <a:rPr lang="en-US" sz="1400" dirty="0"/>
              <a:t>Award no. </a:t>
            </a:r>
            <a:r>
              <a:rPr lang="en-US" sz="1400" dirty="0" smtClean="0"/>
              <a:t>DE-SC0000997</a:t>
            </a:r>
          </a:p>
          <a:p>
            <a:pPr lvl="1"/>
            <a:r>
              <a:rPr lang="en-US" sz="1400" dirty="0" err="1" smtClean="0"/>
              <a:t>Spero</a:t>
            </a:r>
            <a:r>
              <a:rPr lang="en-US" sz="1400" dirty="0" smtClean="0"/>
              <a:t> Energy, Inc.</a:t>
            </a:r>
          </a:p>
          <a:p>
            <a:pPr lvl="1">
              <a:buFont typeface="Wingdings" panose="05000000000000000000" pitchFamily="2" charset="2"/>
              <a:buNone/>
            </a:pPr>
            <a:endParaRPr lang="en-US" sz="1400" dirty="0"/>
          </a:p>
        </p:txBody>
      </p:sp>
      <p:sp>
        <p:nvSpPr>
          <p:cNvPr id="376836" name="Rectangle 5"/>
          <p:cNvSpPr>
            <a:spLocks noChangeArrowheads="1"/>
          </p:cNvSpPr>
          <p:nvPr/>
        </p:nvSpPr>
        <p:spPr bwMode="auto">
          <a:xfrm>
            <a:off x="4572000" y="1153124"/>
            <a:ext cx="4038600" cy="235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800" b="1" dirty="0">
                <a:latin typeface="+mn-lt"/>
              </a:rPr>
              <a:t>Collaborators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>
                <a:latin typeface="+mn-lt"/>
              </a:rPr>
              <a:t>Nate Mosier (Purdue University)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 err="1">
                <a:latin typeface="+mn-lt"/>
              </a:rPr>
              <a:t>Hilkka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Kentt</a:t>
            </a:r>
            <a:r>
              <a:rPr lang="en-US" sz="1400" dirty="0" err="1">
                <a:latin typeface="+mn-lt"/>
                <a:cs typeface="Arial" panose="020B0604020202020204" pitchFamily="34" charset="0"/>
              </a:rPr>
              <a:t>ämaa</a:t>
            </a:r>
            <a:r>
              <a:rPr lang="en-US" sz="1400" dirty="0">
                <a:latin typeface="+mn-lt"/>
                <a:cs typeface="Arial" panose="020B0604020202020204" pitchFamily="34" charset="0"/>
              </a:rPr>
              <a:t> (Purdue University)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>
                <a:latin typeface="+mn-lt"/>
              </a:rPr>
              <a:t>Clint </a:t>
            </a:r>
            <a:r>
              <a:rPr lang="en-US" sz="1400" dirty="0" err="1">
                <a:latin typeface="+mn-lt"/>
              </a:rPr>
              <a:t>Chapple</a:t>
            </a:r>
            <a:r>
              <a:rPr lang="en-US" sz="1400" dirty="0">
                <a:latin typeface="+mn-lt"/>
              </a:rPr>
              <a:t> (Purdue University</a:t>
            </a:r>
            <a:r>
              <a:rPr lang="en-US" sz="1400" dirty="0" smtClean="0">
                <a:latin typeface="+mn-lt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 smtClean="0">
                <a:latin typeface="+mn-lt"/>
              </a:rPr>
              <a:t>Rick </a:t>
            </a:r>
            <a:r>
              <a:rPr lang="en-US" sz="1400" dirty="0" err="1" smtClean="0">
                <a:latin typeface="+mn-lt"/>
              </a:rPr>
              <a:t>Mielan</a:t>
            </a:r>
            <a:r>
              <a:rPr lang="en-US" sz="1400" dirty="0" smtClean="0">
                <a:latin typeface="+mn-lt"/>
              </a:rPr>
              <a:t> (Purdue University)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 smtClean="0">
                <a:latin typeface="+mn-lt"/>
              </a:rPr>
              <a:t>Fabio </a:t>
            </a:r>
            <a:r>
              <a:rPr lang="en-US" sz="1400" dirty="0">
                <a:latin typeface="+mn-lt"/>
              </a:rPr>
              <a:t>Ribeiro (Purdue University</a:t>
            </a:r>
            <a:r>
              <a:rPr lang="en-US" sz="1400" dirty="0" smtClean="0">
                <a:latin typeface="+mn-lt"/>
              </a:rPr>
              <a:t>)</a:t>
            </a: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 smtClean="0">
                <a:latin typeface="+mn-lt"/>
              </a:rPr>
              <a:t>Rakesh Agrawal (Purdue University)</a:t>
            </a:r>
            <a:endParaRPr lang="en-US" sz="1400" dirty="0">
              <a:latin typeface="+mn-lt"/>
            </a:endParaRPr>
          </a:p>
          <a:p>
            <a:pPr lvl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</a:pPr>
            <a:r>
              <a:rPr lang="en-US" sz="1400" dirty="0">
                <a:latin typeface="+mn-lt"/>
              </a:rPr>
              <a:t>Jeffrey Miller </a:t>
            </a:r>
            <a:r>
              <a:rPr lang="en-US" sz="1400" dirty="0" smtClean="0">
                <a:latin typeface="+mn-lt"/>
              </a:rPr>
              <a:t>(Purdue/ANL)</a:t>
            </a:r>
            <a:endParaRPr lang="en-US" sz="1400" dirty="0">
              <a:latin typeface="+mn-lt"/>
            </a:endParaRPr>
          </a:p>
        </p:txBody>
      </p:sp>
      <p:pic>
        <p:nvPicPr>
          <p:cNvPr id="376837" name="Picture 5" descr="logo-c3bio-deepgold - 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02" y="6236494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38" name="Picture 6" descr="DOE_SC_Horizont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24588"/>
            <a:ext cx="3656013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U_sig132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9754" y="125942"/>
            <a:ext cx="42001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/>
                <a:cs typeface="Impact"/>
              </a:rPr>
              <a:t>Acknowledgment</a:t>
            </a:r>
            <a:endParaRPr lang="en-US" sz="44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pic>
        <p:nvPicPr>
          <p:cNvPr id="12" name="Picture 11" descr="Spero 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0140" y="6194605"/>
            <a:ext cx="1342319" cy="6126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659" y="3501485"/>
            <a:ext cx="3657600" cy="249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62104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A Barrel of Oil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graphicFrame>
        <p:nvGraphicFramePr>
          <p:cNvPr id="11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58320"/>
              </p:ext>
            </p:extLst>
          </p:nvPr>
        </p:nvGraphicFramePr>
        <p:xfrm>
          <a:off x="4860925" y="1445231"/>
          <a:ext cx="3605233" cy="44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2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17" name="Picture 2" descr="http://www.evecosolutions.co.uk/images/biomass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4" t="4798" r="5897" b="3796"/>
          <a:stretch/>
        </p:blipFill>
        <p:spPr bwMode="auto">
          <a:xfrm>
            <a:off x="283616" y="1155796"/>
            <a:ext cx="4184400" cy="43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53216" y="565721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http://www.evecosolutions.co.uk/biomass-boiler.html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1" descr="A 42-U.S. gallon barrel of crude oil yields about 45 gallons of petroleum products. Source: Energy Information Administration, â€œOil: Crude Oil and Petroleum Products Explainedâ€ and Annual Energy Outlook 2009 (Updated February 2010)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9457" y="1074487"/>
            <a:ext cx="3751251" cy="4267200"/>
          </a:xfrm>
          <a:prstGeom prst="rect">
            <a:avLst/>
          </a:prstGeom>
          <a:noFill/>
        </p:spPr>
      </p:pic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650386" y="5326113"/>
            <a:ext cx="44936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Arial" pitchFamily="34" charset="0"/>
              </a:rPr>
              <a:t>Energy Information Administration, “Oil: Crude Oil and Petroleum Products Explained” and Annual Energy Outlook 2009 (Updated February 2010).</a:t>
            </a:r>
          </a:p>
        </p:txBody>
      </p:sp>
    </p:spTree>
    <p:extLst>
      <p:ext uri="{BB962C8B-B14F-4D97-AF65-F5344CB8AC3E}">
        <p14:creationId xmlns:p14="http://schemas.microsoft.com/office/powerpoint/2010/main" val="32439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62104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Moving towards sustainability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graphicFrame>
        <p:nvGraphicFramePr>
          <p:cNvPr id="11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58320"/>
              </p:ext>
            </p:extLst>
          </p:nvPr>
        </p:nvGraphicFramePr>
        <p:xfrm>
          <a:off x="4860925" y="1445231"/>
          <a:ext cx="3605233" cy="44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3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8752"/>
            <a:ext cx="15906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209800" y="3818352"/>
            <a:ext cx="1447800" cy="533400"/>
          </a:xfrm>
          <a:custGeom>
            <a:avLst/>
            <a:gdLst>
              <a:gd name="T0" fmla="*/ 1085850 w 21600"/>
              <a:gd name="T1" fmla="*/ 0 h 21600"/>
              <a:gd name="T2" fmla="*/ 0 w 21600"/>
              <a:gd name="T3" fmla="*/ 266700 h 21600"/>
              <a:gd name="T4" fmla="*/ 1085850 w 21600"/>
              <a:gd name="T5" fmla="*/ 533400 h 21600"/>
              <a:gd name="T6" fmla="*/ 14478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13352"/>
            <a:ext cx="2057400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 descr="plastic-bottl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7152"/>
            <a:ext cx="1752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42152"/>
            <a:ext cx="20574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9952"/>
            <a:ext cx="2532063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3594048" y="5707935"/>
            <a:ext cx="41962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Zakzeski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 </a:t>
            </a:r>
            <a:r>
              <a:rPr lang="en-GB" sz="1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Chem. Rev.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2010,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110, 3552-3599.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Picture 6" descr="logo-c3bio-deepgold - Cop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http://o.aolcdn.com/hss/storage/midas/18d9f937818f7bc4c89d2e70d040c68d/200726747/lead-iphone6plus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0" r="17681"/>
          <a:stretch/>
        </p:blipFill>
        <p:spPr bwMode="auto">
          <a:xfrm>
            <a:off x="2309398" y="1913352"/>
            <a:ext cx="1020212" cy="9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1274714" y="2528692"/>
          <a:ext cx="2661514" cy="127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3"/>
          <p:cNvSpPr>
            <a:spLocks noGrp="1"/>
          </p:cNvSpPr>
          <p:nvPr>
            <p:ph idx="4294967295"/>
          </p:nvPr>
        </p:nvSpPr>
        <p:spPr>
          <a:xfrm>
            <a:off x="457201" y="1033879"/>
            <a:ext cx="8140700" cy="1252122"/>
          </a:xfrm>
        </p:spPr>
        <p:txBody>
          <a:bodyPr/>
          <a:lstStyle/>
          <a:p>
            <a:pPr marL="0" lvl="0" inden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iomass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availability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potential =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498 Million metric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tons/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yr</a:t>
            </a:r>
            <a:endParaRPr lang="en-US" sz="2200" baseline="30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Liquid fuel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use in the USA,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2013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12.75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Mbbl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/day  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265" y="3810000"/>
            <a:ext cx="2661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Arial"/>
                <a:cs typeface="Arial"/>
              </a:rPr>
              <a:t>Stand alone Biomass</a:t>
            </a:r>
            <a:endParaRPr lang="en-US" sz="2200" b="1" dirty="0"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14400" y="6324600"/>
            <a:ext cx="6530425" cy="323165"/>
            <a:chOff x="928429" y="6403954"/>
            <a:chExt cx="6530425" cy="323165"/>
          </a:xfrm>
        </p:grpSpPr>
        <p:sp>
          <p:nvSpPr>
            <p:cNvPr id="13" name="Rectangle 12"/>
            <p:cNvSpPr/>
            <p:nvPr/>
          </p:nvSpPr>
          <p:spPr>
            <a:xfrm>
              <a:off x="928429" y="6447232"/>
              <a:ext cx="251998" cy="251998"/>
            </a:xfrm>
            <a:prstGeom prst="rect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57717" y="6403954"/>
              <a:ext cx="1125334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latin typeface="Arial"/>
                  <a:cs typeface="Arial"/>
                </a:rPr>
                <a:t>Petroleum</a:t>
              </a:r>
              <a:endParaRPr lang="en-US" sz="1500" b="1" dirty="0">
                <a:latin typeface="Arial"/>
                <a:cs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08068" y="6447232"/>
              <a:ext cx="251998" cy="251998"/>
            </a:xfrm>
            <a:prstGeom prst="rect">
              <a:avLst/>
            </a:prstGeom>
            <a:solidFill>
              <a:srgbClr val="0080FF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37356" y="6403954"/>
              <a:ext cx="126443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latin typeface="Arial"/>
                  <a:cs typeface="Arial"/>
                </a:rPr>
                <a:t>Natural Gas</a:t>
              </a:r>
              <a:endParaRPr lang="en-US" sz="1500" b="1" dirty="0"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23053" y="6447232"/>
              <a:ext cx="251998" cy="251998"/>
            </a:xfrm>
            <a:prstGeom prst="rect">
              <a:avLst/>
            </a:prstGeom>
            <a:solidFill>
              <a:srgbClr val="80FF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52341" y="6403954"/>
              <a:ext cx="986512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latin typeface="Arial"/>
                  <a:cs typeface="Arial"/>
                </a:rPr>
                <a:t>Biomass</a:t>
              </a:r>
              <a:endParaRPr lang="en-US" sz="1500" b="1" dirty="0">
                <a:latin typeface="Arial"/>
                <a:cs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69599" y="6447232"/>
              <a:ext cx="251998" cy="251998"/>
            </a:xfrm>
            <a:prstGeom prst="rect">
              <a:avLst/>
            </a:prstGeom>
            <a:solidFill>
              <a:srgbClr val="80400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98887" y="6403954"/>
              <a:ext cx="69768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latin typeface="Arial"/>
                  <a:cs typeface="Arial"/>
                </a:rPr>
                <a:t>Other</a:t>
              </a:r>
              <a:endParaRPr lang="en-US" sz="1500" b="1" dirty="0">
                <a:latin typeface="Arial"/>
                <a:cs typeface="Arial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51070" y="6447232"/>
              <a:ext cx="251998" cy="251998"/>
            </a:xfrm>
            <a:prstGeom prst="rect">
              <a:avLst/>
            </a:prstGeom>
            <a:solidFill>
              <a:srgbClr val="FF0080"/>
            </a:solidFill>
            <a:ln>
              <a:solidFill>
                <a:srgbClr val="0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80358" y="6403954"/>
              <a:ext cx="117849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 smtClean="0">
                  <a:latin typeface="Arial"/>
                  <a:cs typeface="Arial"/>
                </a:rPr>
                <a:t>Integration</a:t>
              </a:r>
              <a:endParaRPr lang="en-US" sz="1500" b="1" dirty="0">
                <a:latin typeface="Arial"/>
                <a:cs typeface="Aria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200" y="4871157"/>
            <a:ext cx="82296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~30% </a:t>
            </a: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of transportation by integrated 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process with 63% GHG emission reduction and </a:t>
            </a:r>
            <a:r>
              <a:rPr lang="en-US" sz="2400" b="1" dirty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tcf</a:t>
            </a:r>
            <a:r>
              <a:rPr lang="en-US" sz="2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NG</a:t>
            </a:r>
            <a:endParaRPr lang="en-US" sz="24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defRPr/>
            </a:pPr>
            <a:endParaRPr lang="en-US" sz="24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6260" y="3931883"/>
            <a:ext cx="1417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cs typeface="Arial"/>
              </a:rPr>
              <a:t>δ</a:t>
            </a:r>
            <a:r>
              <a:rPr lang="en-US" sz="2400" b="1" baseline="-25000" dirty="0" err="1" smtClean="0">
                <a:latin typeface="Arial"/>
                <a:cs typeface="Arial"/>
              </a:rPr>
              <a:t>ng</a:t>
            </a:r>
            <a:r>
              <a:rPr lang="en-US" sz="2400" b="1" dirty="0" smtClean="0">
                <a:latin typeface="Arial"/>
                <a:cs typeface="Arial"/>
              </a:rPr>
              <a:t>=10%</a:t>
            </a:r>
            <a:endParaRPr lang="en-US" sz="2400" b="1" dirty="0">
              <a:latin typeface="Arial"/>
              <a:cs typeface="Arial"/>
            </a:endParaRPr>
          </a:p>
        </p:txBody>
      </p:sp>
      <p:graphicFrame>
        <p:nvGraphicFramePr>
          <p:cNvPr id="25" name="Chart 24"/>
          <p:cNvGraphicFramePr/>
          <p:nvPr>
            <p:extLst/>
          </p:nvPr>
        </p:nvGraphicFramePr>
        <p:xfrm>
          <a:off x="4928851" y="2559424"/>
          <a:ext cx="2661514" cy="1276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55546" y="5795130"/>
            <a:ext cx="3342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Emre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Gencer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Rakesh Agrawal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000" dirty="0" smtClean="0">
                <a:latin typeface="Arial"/>
                <a:cs typeface="Arial"/>
              </a:rPr>
              <a:t>4</a:t>
            </a:r>
            <a:endParaRPr lang="en-US" sz="1000" dirty="0">
              <a:latin typeface="Arial"/>
              <a:cs typeface="Arial"/>
            </a:endParaRPr>
          </a:p>
        </p:txBody>
      </p:sp>
      <p:pic>
        <p:nvPicPr>
          <p:cNvPr id="28" name="Picture 6" descr="logo-c3bio-deepgold -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22" y="6181382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2_lines_white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  <a:solidFill>
            <a:srgbClr val="D19B23"/>
          </a:solidFill>
        </p:spPr>
      </p:pic>
      <p:sp>
        <p:nvSpPr>
          <p:cNvPr id="30" name="Rectangle 29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53216" y="162104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Process Integration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33662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261494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Impact"/>
                <a:cs typeface="Impact"/>
              </a:rPr>
              <a:t>Lignin: Rich in energy but underutilized</a:t>
            </a:r>
            <a:endParaRPr lang="en-US" sz="36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909" y="5541558"/>
            <a:ext cx="263156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>
                <a:solidFill>
                  <a:srgbClr val="756C66"/>
                </a:solidFill>
                <a:latin typeface="Impact"/>
                <a:cs typeface="Impact"/>
              </a:rPr>
              <a:t>Lignin accounts for 37% of the carbon in biomass</a:t>
            </a:r>
            <a:endParaRPr lang="en-US" sz="2000" dirty="0">
              <a:solidFill>
                <a:srgbClr val="756C66"/>
              </a:solidFill>
              <a:latin typeface="Impact"/>
              <a:cs typeface="Impact"/>
            </a:endParaRPr>
          </a:p>
        </p:txBody>
      </p:sp>
      <p:graphicFrame>
        <p:nvGraphicFramePr>
          <p:cNvPr id="11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58320"/>
              </p:ext>
            </p:extLst>
          </p:nvPr>
        </p:nvGraphicFramePr>
        <p:xfrm>
          <a:off x="4860925" y="1445231"/>
          <a:ext cx="3605233" cy="44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5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218770"/>
              </p:ext>
            </p:extLst>
          </p:nvPr>
        </p:nvGraphicFramePr>
        <p:xfrm>
          <a:off x="1013791" y="963488"/>
          <a:ext cx="6608762" cy="5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S ChemDraw Drawing" r:id="rId6" imgW="6609232" imgH="5800063" progId="ChemDraw.Document.6.0">
                  <p:embed/>
                </p:oleObj>
              </mc:Choice>
              <mc:Fallback>
                <p:oleObj name="CS ChemDraw Drawing" r:id="rId6" imgW="6609232" imgH="580006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791" y="963488"/>
                        <a:ext cx="6608762" cy="5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20"/>
          <p:cNvGrpSpPr/>
          <p:nvPr/>
        </p:nvGrpSpPr>
        <p:grpSpPr>
          <a:xfrm>
            <a:off x="1928191" y="1831789"/>
            <a:ext cx="5211272" cy="4160898"/>
            <a:chOff x="2057400" y="1554102"/>
            <a:chExt cx="5211272" cy="4160898"/>
          </a:xfrm>
        </p:grpSpPr>
        <p:sp>
          <p:nvSpPr>
            <p:cNvPr id="17" name="Oval 16"/>
            <p:cNvSpPr/>
            <p:nvPr/>
          </p:nvSpPr>
          <p:spPr>
            <a:xfrm>
              <a:off x="2057400" y="3352800"/>
              <a:ext cx="457200" cy="838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172200" y="3352800"/>
              <a:ext cx="457200" cy="838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16680000">
              <a:off x="3342437" y="3791997"/>
              <a:ext cx="457200" cy="838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>
              <a:scene3d>
                <a:camera prst="orthographicFront">
                  <a:rot lat="0" lon="20999997" rev="0"/>
                </a:camera>
                <a:lightRig rig="threePt" dir="t"/>
              </a:scene3d>
            </a:bodyPr>
            <a:lstStyle/>
            <a:p>
              <a:pPr algn="ctr"/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-5460000">
              <a:off x="4918826" y="3855379"/>
              <a:ext cx="457200" cy="838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>
              <a:scene3d>
                <a:camera prst="orthographicFront">
                  <a:rot lat="0" lon="20999997" rev="0"/>
                </a:camera>
                <a:lightRig rig="threePt" dir="t"/>
              </a:scene3d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rot="-3360000">
              <a:off x="3980481" y="4957776"/>
              <a:ext cx="457200" cy="838200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>
              <a:scene3d>
                <a:camera prst="orthographicFront">
                  <a:rot lat="0" lon="20999997" rev="0"/>
                </a:camera>
                <a:lightRig rig="threePt" dir="t"/>
              </a:scene3d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133600" y="1752600"/>
              <a:ext cx="5334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1920000">
              <a:off x="6399929" y="1554102"/>
              <a:ext cx="868743" cy="1208290"/>
            </a:xfrm>
            <a:prstGeom prst="ellipse">
              <a:avLst/>
            </a:prstGeom>
            <a:noFill/>
            <a:ln>
              <a:solidFill>
                <a:srgbClr val="802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419600" y="4953000"/>
              <a:ext cx="457200" cy="762000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14800" y="4648200"/>
              <a:ext cx="533400" cy="228600"/>
            </a:xfrm>
            <a:prstGeom prst="ellipse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6" rIns="91430" bIns="45716"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982522" y="4273281"/>
            <a:ext cx="198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/>
                <a:cs typeface="Calibri"/>
              </a:rPr>
              <a:t>Linkage Types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002060"/>
                </a:solidFill>
                <a:latin typeface="Calibri"/>
                <a:cs typeface="Calibri"/>
              </a:rPr>
              <a:t>β</a:t>
            </a:r>
            <a:r>
              <a:rPr lang="en-US" dirty="0" smtClean="0">
                <a:solidFill>
                  <a:srgbClr val="002060"/>
                </a:solidFill>
                <a:latin typeface="Calibri"/>
                <a:cs typeface="Calibri"/>
              </a:rPr>
              <a:t>-O-4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/>
                <a:cs typeface="Calibri"/>
              </a:rPr>
              <a:t>5-5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  <a:latin typeface="Calibri"/>
                <a:cs typeface="Calibri"/>
              </a:rPr>
              <a:t>α-O-4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>
                <a:solidFill>
                  <a:srgbClr val="FF0000"/>
                </a:solidFill>
                <a:latin typeface="Calibri"/>
                <a:cs typeface="Calibri"/>
              </a:rPr>
              <a:t>β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-5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802E00"/>
                </a:solidFill>
                <a:latin typeface="Calibri"/>
                <a:cs typeface="Calibri"/>
              </a:rPr>
              <a:t>8-8</a:t>
            </a:r>
            <a:endParaRPr lang="en-US" dirty="0">
              <a:solidFill>
                <a:srgbClr val="802E00"/>
              </a:solidFill>
            </a:endParaRPr>
          </a:p>
        </p:txBody>
      </p:sp>
      <p:pic>
        <p:nvPicPr>
          <p:cNvPr id="27" name="Picture 6" descr="logo-c3bio-deepgold -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10290" y="86269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52165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solidFill>
                  <a:schemeClr val="bg1"/>
                </a:solidFill>
                <a:latin typeface="Impact"/>
                <a:cs typeface="Impact"/>
              </a:rPr>
              <a:t>Catalytic </a:t>
            </a:r>
            <a:r>
              <a:rPr lang="en-US" sz="4000" dirty="0" err="1" smtClean="0">
                <a:solidFill>
                  <a:schemeClr val="bg1"/>
                </a:solidFill>
                <a:latin typeface="Impact"/>
                <a:cs typeface="Impact"/>
              </a:rPr>
              <a:t>depolymerization</a:t>
            </a:r>
            <a:r>
              <a:rPr lang="en-US" sz="4000" dirty="0" smtClean="0">
                <a:solidFill>
                  <a:schemeClr val="bg1"/>
                </a:solidFill>
                <a:latin typeface="Impact"/>
                <a:cs typeface="Impact"/>
              </a:rPr>
              <a:t> and HDO</a:t>
            </a:r>
            <a:endParaRPr lang="en-US" sz="40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graphicFrame>
        <p:nvGraphicFramePr>
          <p:cNvPr id="11" name="Char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858320"/>
              </p:ext>
            </p:extLst>
          </p:nvPr>
        </p:nvGraphicFramePr>
        <p:xfrm>
          <a:off x="4860925" y="1445231"/>
          <a:ext cx="3605233" cy="44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6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5" y="4518577"/>
            <a:ext cx="2834367" cy="174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" y="2166619"/>
            <a:ext cx="5487988" cy="37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ligninpol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2" y="968581"/>
            <a:ext cx="25225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875754" y="776462"/>
            <a:ext cx="1669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sz="1600" b="1" dirty="0">
              <a:latin typeface="Helvetica" panose="020B0604020202020204" pitchFamily="34" charset="0"/>
            </a:endParaRPr>
          </a:p>
          <a:p>
            <a:pPr eaLnBrk="0" hangingPunct="0"/>
            <a:r>
              <a:rPr lang="en-US" sz="1600" b="1" dirty="0"/>
              <a:t>5% wt. </a:t>
            </a:r>
            <a:r>
              <a:rPr lang="en-US" sz="1600" b="1" dirty="0" smtClean="0">
                <a:solidFill>
                  <a:srgbClr val="0000FF"/>
                </a:solidFill>
              </a:rPr>
              <a:t>Zn</a:t>
            </a:r>
            <a:r>
              <a:rPr lang="en-US" sz="1600" b="1" dirty="0"/>
              <a:t>-</a:t>
            </a:r>
            <a:r>
              <a:rPr lang="en-US" sz="1600" b="1" dirty="0" err="1" smtClean="0"/>
              <a:t>Pd</a:t>
            </a:r>
            <a:r>
              <a:rPr lang="en-US" sz="1600" b="1" dirty="0" smtClean="0"/>
              <a:t>/C</a:t>
            </a:r>
            <a:endParaRPr lang="en-US" sz="1600" b="1" dirty="0"/>
          </a:p>
          <a:p>
            <a:pPr eaLnBrk="0" hangingPunct="0">
              <a:lnSpc>
                <a:spcPct val="150000"/>
              </a:lnSpc>
            </a:pPr>
            <a:r>
              <a:rPr lang="en-US" sz="1600" b="1" dirty="0"/>
              <a:t>300 psi H</a:t>
            </a:r>
            <a:r>
              <a:rPr lang="en-US" sz="1600" b="1" baseline="-25000" dirty="0"/>
              <a:t>2</a:t>
            </a:r>
            <a:endParaRPr lang="en-US" sz="1600" b="1" dirty="0"/>
          </a:p>
          <a:p>
            <a:pPr eaLnBrk="0" hangingPunct="0"/>
            <a:r>
              <a:rPr lang="en-US" sz="1600" b="1" dirty="0"/>
              <a:t>150 °C, </a:t>
            </a:r>
            <a:r>
              <a:rPr lang="en-US" sz="1600" b="1" dirty="0" err="1" smtClean="0"/>
              <a:t>MeOH</a:t>
            </a:r>
            <a:endParaRPr lang="en-US" sz="1600" b="1" dirty="0">
              <a:latin typeface="Helvetica" panose="020B0604020202020204" pitchFamily="34" charset="0"/>
            </a:endParaRPr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2929729" y="1373362"/>
            <a:ext cx="1882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2" descr="4propyl3methoxypheno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59" y="4965474"/>
            <a:ext cx="11239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6583333" y="4590318"/>
            <a:ext cx="785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000" b="1" dirty="0"/>
              <a:t>165 [M-H]</a:t>
            </a:r>
            <a:r>
              <a:rPr lang="en-US" sz="1000" b="1" baseline="30000" dirty="0"/>
              <a:t>-</a:t>
            </a:r>
            <a:endParaRPr lang="en-US" sz="1000" b="1" dirty="0"/>
          </a:p>
        </p:txBody>
      </p:sp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79" y="1066935"/>
            <a:ext cx="2834367" cy="174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propylnolpheno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468" y="1575651"/>
            <a:ext cx="141763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6"/>
          <p:cNvSpPr txBox="1">
            <a:spLocks noChangeArrowheads="1"/>
          </p:cNvSpPr>
          <p:nvPr/>
        </p:nvSpPr>
        <p:spPr bwMode="auto">
          <a:xfrm>
            <a:off x="6762721" y="1111984"/>
            <a:ext cx="7858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000" b="1" dirty="0"/>
              <a:t>181 [M-H]</a:t>
            </a:r>
            <a:r>
              <a:rPr lang="en-US" sz="1000" b="1" baseline="30000" dirty="0"/>
              <a:t>-</a:t>
            </a:r>
            <a:endParaRPr lang="en-US" sz="1000" b="1" dirty="0"/>
          </a:p>
        </p:txBody>
      </p:sp>
      <p:pic>
        <p:nvPicPr>
          <p:cNvPr id="38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55" y="2698484"/>
            <a:ext cx="2834367" cy="174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81"/>
          <p:cNvSpPr txBox="1">
            <a:spLocks noChangeArrowheads="1"/>
          </p:cNvSpPr>
          <p:nvPr/>
        </p:nvSpPr>
        <p:spPr bwMode="auto">
          <a:xfrm>
            <a:off x="2829690" y="6392901"/>
            <a:ext cx="43636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Abu-Omar et al. </a:t>
            </a:r>
            <a:r>
              <a:rPr lang="en-US" sz="1600" i="1" dirty="0" smtClean="0"/>
              <a:t>Chem</a:t>
            </a:r>
            <a:r>
              <a:rPr lang="en-US" sz="1600" i="1" dirty="0"/>
              <a:t>. Sci.</a:t>
            </a:r>
            <a:r>
              <a:rPr lang="en-US" sz="1600" dirty="0"/>
              <a:t> </a:t>
            </a:r>
            <a:r>
              <a:rPr lang="en-US" sz="1600" b="1" dirty="0"/>
              <a:t>2013</a:t>
            </a:r>
            <a:r>
              <a:rPr lang="en-US" sz="1600" dirty="0"/>
              <a:t>, </a:t>
            </a:r>
            <a:r>
              <a:rPr lang="en-US" sz="1600" i="1" dirty="0"/>
              <a:t>4</a:t>
            </a:r>
            <a:r>
              <a:rPr lang="en-US" sz="1600" dirty="0"/>
              <a:t>, 806-813.</a:t>
            </a:r>
          </a:p>
        </p:txBody>
      </p:sp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2286000" y="2261451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/>
              <a:t>A</a:t>
            </a:r>
            <a:endParaRPr lang="en-US" b="1" dirty="0">
              <a:latin typeface="Helvetica" panose="020B0604020202020204" pitchFamily="34" charset="0"/>
            </a:endParaRP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573965" y="2128838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3598660" y="4289727"/>
            <a:ext cx="312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2985025" y="4119313"/>
            <a:ext cx="5889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/>
              <a:t>ISTD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6132366" y="3125373"/>
            <a:ext cx="7858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sz="1000" b="1" dirty="0"/>
              <a:t>195 [M-H]</a:t>
            </a:r>
            <a:r>
              <a:rPr lang="en-US" sz="1000" b="1" baseline="30000" dirty="0"/>
              <a:t>-</a:t>
            </a:r>
            <a:endParaRPr lang="en-US" sz="1000" b="1" dirty="0"/>
          </a:p>
        </p:txBody>
      </p:sp>
      <p:pic>
        <p:nvPicPr>
          <p:cNvPr id="45" name="Picture 18" descr="protectedpropylo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00" y="2825216"/>
            <a:ext cx="612775" cy="111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 descr="protected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44" y="3030345"/>
            <a:ext cx="6492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6068281" y="1018109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/>
              <a:t>A</a:t>
            </a:r>
            <a:endParaRPr lang="en-US" b="1" dirty="0">
              <a:latin typeface="Helvetica" panose="020B0604020202020204" pitchFamily="34" charset="0"/>
            </a:endParaRP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6071747" y="2699716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>
                <a:solidFill>
                  <a:srgbClr val="0000FF"/>
                </a:solidFill>
              </a:rPr>
              <a:t>B</a:t>
            </a:r>
            <a:endParaRPr lang="en-US" b="1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6071844" y="4456552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b="1" dirty="0">
                <a:solidFill>
                  <a:srgbClr val="FF0000"/>
                </a:solidFill>
              </a:rPr>
              <a:t>C</a:t>
            </a:r>
            <a:endParaRPr lang="en-US" b="1" dirty="0">
              <a:solidFill>
                <a:srgbClr val="FF0000"/>
              </a:solidFill>
              <a:latin typeface="Helvetica" panose="020B0604020202020204" pitchFamily="34" charset="0"/>
            </a:endParaRPr>
          </a:p>
        </p:txBody>
      </p:sp>
      <p:pic>
        <p:nvPicPr>
          <p:cNvPr id="50" name="Picture 6" descr="logo-c3bio-deepgold - Cop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" y="6157111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63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Catalyst characterization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7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69937" y="1541534"/>
            <a:ext cx="3660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000" b="1" dirty="0" err="1">
                <a:latin typeface="Calibri" panose="020F0502020204030204" pitchFamily="34" charset="0"/>
              </a:rPr>
              <a:t>Pd</a:t>
            </a:r>
            <a:r>
              <a:rPr lang="en-US" sz="2000" b="1" dirty="0">
                <a:latin typeface="Calibri" panose="020F0502020204030204" pitchFamily="34" charset="0"/>
              </a:rPr>
              <a:t> K-edge Fourier transform XAS</a:t>
            </a:r>
          </a:p>
        </p:txBody>
      </p:sp>
      <p:grpSp>
        <p:nvGrpSpPr>
          <p:cNvPr id="12" name="Canvas 144"/>
          <p:cNvGrpSpPr>
            <a:grpSpLocks/>
          </p:cNvGrpSpPr>
          <p:nvPr/>
        </p:nvGrpSpPr>
        <p:grpSpPr bwMode="auto">
          <a:xfrm>
            <a:off x="228600" y="1975326"/>
            <a:ext cx="3832225" cy="3200400"/>
            <a:chOff x="1440" y="2054"/>
            <a:chExt cx="6469" cy="5400"/>
          </a:xfrm>
        </p:grpSpPr>
        <p:sp>
          <p:nvSpPr>
            <p:cNvPr id="14" name="AutoShape 6"/>
            <p:cNvSpPr>
              <a:spLocks noChangeAspect="1" noChangeArrowheads="1"/>
            </p:cNvSpPr>
            <p:nvPr/>
          </p:nvSpPr>
          <p:spPr bwMode="auto">
            <a:xfrm>
              <a:off x="1440" y="2054"/>
              <a:ext cx="6469" cy="5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78"/>
            <p:cNvSpPr>
              <a:spLocks noChangeArrowheads="1"/>
            </p:cNvSpPr>
            <p:nvPr/>
          </p:nvSpPr>
          <p:spPr bwMode="auto">
            <a:xfrm>
              <a:off x="2679" y="2250"/>
              <a:ext cx="5030" cy="412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9"/>
            <p:cNvSpPr>
              <a:spLocks noChangeShapeType="1"/>
            </p:cNvSpPr>
            <p:nvPr/>
          </p:nvSpPr>
          <p:spPr bwMode="auto">
            <a:xfrm flipV="1">
              <a:off x="2679" y="2250"/>
              <a:ext cx="0" cy="4128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0"/>
            <p:cNvSpPr>
              <a:spLocks noChangeShapeType="1"/>
            </p:cNvSpPr>
            <p:nvPr/>
          </p:nvSpPr>
          <p:spPr bwMode="auto">
            <a:xfrm>
              <a:off x="2679" y="4577"/>
              <a:ext cx="5035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81"/>
            <p:cNvSpPr>
              <a:spLocks noChangeShapeType="1"/>
            </p:cNvSpPr>
            <p:nvPr/>
          </p:nvSpPr>
          <p:spPr bwMode="auto">
            <a:xfrm>
              <a:off x="2679" y="4577"/>
              <a:ext cx="178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82"/>
            <p:cNvSpPr>
              <a:spLocks noChangeShapeType="1"/>
            </p:cNvSpPr>
            <p:nvPr/>
          </p:nvSpPr>
          <p:spPr bwMode="auto">
            <a:xfrm>
              <a:off x="7530" y="4577"/>
              <a:ext cx="184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Rectangle 83"/>
            <p:cNvSpPr>
              <a:spLocks noChangeArrowheads="1"/>
            </p:cNvSpPr>
            <p:nvPr/>
          </p:nvSpPr>
          <p:spPr bwMode="auto">
            <a:xfrm>
              <a:off x="2083" y="4454"/>
              <a:ext cx="35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0.0</a:t>
              </a:r>
              <a:endParaRPr lang="en-US"/>
            </a:p>
          </p:txBody>
        </p:sp>
        <p:sp>
          <p:nvSpPr>
            <p:cNvPr id="22" name="Line 84"/>
            <p:cNvSpPr>
              <a:spLocks noChangeShapeType="1"/>
            </p:cNvSpPr>
            <p:nvPr/>
          </p:nvSpPr>
          <p:spPr bwMode="auto">
            <a:xfrm>
              <a:off x="2679" y="4157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85"/>
            <p:cNvSpPr>
              <a:spLocks noChangeShapeType="1"/>
            </p:cNvSpPr>
            <p:nvPr/>
          </p:nvSpPr>
          <p:spPr bwMode="auto">
            <a:xfrm>
              <a:off x="7625" y="4157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86"/>
            <p:cNvSpPr>
              <a:spLocks noChangeShapeType="1"/>
            </p:cNvSpPr>
            <p:nvPr/>
          </p:nvSpPr>
          <p:spPr bwMode="auto">
            <a:xfrm>
              <a:off x="2679" y="3743"/>
              <a:ext cx="178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87"/>
            <p:cNvSpPr>
              <a:spLocks noChangeShapeType="1"/>
            </p:cNvSpPr>
            <p:nvPr/>
          </p:nvSpPr>
          <p:spPr bwMode="auto">
            <a:xfrm>
              <a:off x="7530" y="3743"/>
              <a:ext cx="184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88"/>
            <p:cNvSpPr>
              <a:spLocks noChangeArrowheads="1"/>
            </p:cNvSpPr>
            <p:nvPr/>
          </p:nvSpPr>
          <p:spPr bwMode="auto">
            <a:xfrm>
              <a:off x="1936" y="3618"/>
              <a:ext cx="49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0.02</a:t>
              </a:r>
              <a:endParaRPr lang="en-US"/>
            </a:p>
          </p:txBody>
        </p:sp>
        <p:sp>
          <p:nvSpPr>
            <p:cNvPr id="27" name="Line 89"/>
            <p:cNvSpPr>
              <a:spLocks noChangeShapeType="1"/>
            </p:cNvSpPr>
            <p:nvPr/>
          </p:nvSpPr>
          <p:spPr bwMode="auto">
            <a:xfrm>
              <a:off x="2679" y="3329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90"/>
            <p:cNvSpPr>
              <a:spLocks noChangeShapeType="1"/>
            </p:cNvSpPr>
            <p:nvPr/>
          </p:nvSpPr>
          <p:spPr bwMode="auto">
            <a:xfrm>
              <a:off x="7625" y="3329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91"/>
            <p:cNvSpPr>
              <a:spLocks noChangeShapeType="1"/>
            </p:cNvSpPr>
            <p:nvPr/>
          </p:nvSpPr>
          <p:spPr bwMode="auto">
            <a:xfrm>
              <a:off x="2679" y="2910"/>
              <a:ext cx="178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92"/>
            <p:cNvSpPr>
              <a:spLocks noChangeShapeType="1"/>
            </p:cNvSpPr>
            <p:nvPr/>
          </p:nvSpPr>
          <p:spPr bwMode="auto">
            <a:xfrm>
              <a:off x="7530" y="2910"/>
              <a:ext cx="184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93"/>
            <p:cNvSpPr>
              <a:spLocks noChangeArrowheads="1"/>
            </p:cNvSpPr>
            <p:nvPr/>
          </p:nvSpPr>
          <p:spPr bwMode="auto">
            <a:xfrm>
              <a:off x="1936" y="2788"/>
              <a:ext cx="49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0.04</a:t>
              </a:r>
              <a:endParaRPr lang="en-US"/>
            </a:p>
          </p:txBody>
        </p:sp>
        <p:sp>
          <p:nvSpPr>
            <p:cNvPr id="32" name="Line 94"/>
            <p:cNvSpPr>
              <a:spLocks noChangeShapeType="1"/>
            </p:cNvSpPr>
            <p:nvPr/>
          </p:nvSpPr>
          <p:spPr bwMode="auto">
            <a:xfrm>
              <a:off x="2679" y="2496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95"/>
            <p:cNvSpPr>
              <a:spLocks noChangeShapeType="1"/>
            </p:cNvSpPr>
            <p:nvPr/>
          </p:nvSpPr>
          <p:spPr bwMode="auto">
            <a:xfrm>
              <a:off x="7625" y="2496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96"/>
            <p:cNvSpPr>
              <a:spLocks noChangeShapeType="1"/>
            </p:cNvSpPr>
            <p:nvPr/>
          </p:nvSpPr>
          <p:spPr bwMode="auto">
            <a:xfrm>
              <a:off x="2679" y="4577"/>
              <a:ext cx="178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97"/>
            <p:cNvSpPr>
              <a:spLocks noChangeShapeType="1"/>
            </p:cNvSpPr>
            <p:nvPr/>
          </p:nvSpPr>
          <p:spPr bwMode="auto">
            <a:xfrm>
              <a:off x="7530" y="4577"/>
              <a:ext cx="184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98"/>
            <p:cNvSpPr>
              <a:spLocks noChangeArrowheads="1"/>
            </p:cNvSpPr>
            <p:nvPr/>
          </p:nvSpPr>
          <p:spPr bwMode="auto">
            <a:xfrm>
              <a:off x="2083" y="4454"/>
              <a:ext cx="357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0.0</a:t>
              </a:r>
              <a:endParaRPr lang="en-US"/>
            </a:p>
          </p:txBody>
        </p:sp>
        <p:sp>
          <p:nvSpPr>
            <p:cNvPr id="37" name="Line 99"/>
            <p:cNvSpPr>
              <a:spLocks noChangeShapeType="1"/>
            </p:cNvSpPr>
            <p:nvPr/>
          </p:nvSpPr>
          <p:spPr bwMode="auto">
            <a:xfrm>
              <a:off x="2679" y="4991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00"/>
            <p:cNvSpPr>
              <a:spLocks noChangeShapeType="1"/>
            </p:cNvSpPr>
            <p:nvPr/>
          </p:nvSpPr>
          <p:spPr bwMode="auto">
            <a:xfrm>
              <a:off x="7625" y="4991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01"/>
            <p:cNvSpPr>
              <a:spLocks noChangeShapeType="1"/>
            </p:cNvSpPr>
            <p:nvPr/>
          </p:nvSpPr>
          <p:spPr bwMode="auto">
            <a:xfrm>
              <a:off x="2679" y="5405"/>
              <a:ext cx="178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02"/>
            <p:cNvSpPr>
              <a:spLocks noChangeShapeType="1"/>
            </p:cNvSpPr>
            <p:nvPr/>
          </p:nvSpPr>
          <p:spPr bwMode="auto">
            <a:xfrm>
              <a:off x="7530" y="5405"/>
              <a:ext cx="184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Rectangle 103"/>
            <p:cNvSpPr>
              <a:spLocks noChangeArrowheads="1"/>
            </p:cNvSpPr>
            <p:nvPr/>
          </p:nvSpPr>
          <p:spPr bwMode="auto">
            <a:xfrm>
              <a:off x="1855" y="5282"/>
              <a:ext cx="5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-0.02</a:t>
              </a:r>
              <a:endParaRPr lang="en-US"/>
            </a:p>
          </p:txBody>
        </p:sp>
        <p:sp>
          <p:nvSpPr>
            <p:cNvPr id="42" name="Line 104"/>
            <p:cNvSpPr>
              <a:spLocks noChangeShapeType="1"/>
            </p:cNvSpPr>
            <p:nvPr/>
          </p:nvSpPr>
          <p:spPr bwMode="auto">
            <a:xfrm>
              <a:off x="2679" y="5819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05"/>
            <p:cNvSpPr>
              <a:spLocks noChangeShapeType="1"/>
            </p:cNvSpPr>
            <p:nvPr/>
          </p:nvSpPr>
          <p:spPr bwMode="auto">
            <a:xfrm>
              <a:off x="7625" y="5819"/>
              <a:ext cx="89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06"/>
            <p:cNvSpPr>
              <a:spLocks noChangeShapeType="1"/>
            </p:cNvSpPr>
            <p:nvPr/>
          </p:nvSpPr>
          <p:spPr bwMode="auto">
            <a:xfrm>
              <a:off x="2679" y="6238"/>
              <a:ext cx="178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07"/>
            <p:cNvSpPr>
              <a:spLocks noChangeShapeType="1"/>
            </p:cNvSpPr>
            <p:nvPr/>
          </p:nvSpPr>
          <p:spPr bwMode="auto">
            <a:xfrm>
              <a:off x="7530" y="6238"/>
              <a:ext cx="184" cy="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Rectangle 108"/>
            <p:cNvSpPr>
              <a:spLocks noChangeArrowheads="1"/>
            </p:cNvSpPr>
            <p:nvPr/>
          </p:nvSpPr>
          <p:spPr bwMode="auto">
            <a:xfrm>
              <a:off x="1855" y="6115"/>
              <a:ext cx="58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-0.04</a:t>
              </a:r>
              <a:endParaRPr lang="en-US"/>
            </a:p>
          </p:txBody>
        </p:sp>
        <p:sp>
          <p:nvSpPr>
            <p:cNvPr id="47" name="Line 109"/>
            <p:cNvSpPr>
              <a:spLocks noChangeShapeType="1"/>
            </p:cNvSpPr>
            <p:nvPr/>
          </p:nvSpPr>
          <p:spPr bwMode="auto">
            <a:xfrm>
              <a:off x="2679" y="4532"/>
              <a:ext cx="0" cy="9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110"/>
            <p:cNvSpPr>
              <a:spLocks noChangeShapeType="1"/>
            </p:cNvSpPr>
            <p:nvPr/>
          </p:nvSpPr>
          <p:spPr bwMode="auto">
            <a:xfrm>
              <a:off x="2679" y="6199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111"/>
            <p:cNvSpPr>
              <a:spLocks noChangeShapeType="1"/>
            </p:cNvSpPr>
            <p:nvPr/>
          </p:nvSpPr>
          <p:spPr bwMode="auto">
            <a:xfrm flipV="1">
              <a:off x="2679" y="2250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12"/>
            <p:cNvSpPr>
              <a:spLocks noChangeArrowheads="1"/>
            </p:cNvSpPr>
            <p:nvPr/>
          </p:nvSpPr>
          <p:spPr bwMode="auto">
            <a:xfrm>
              <a:off x="2611" y="6535"/>
              <a:ext cx="14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0</a:t>
              </a:r>
              <a:endParaRPr lang="en-US"/>
            </a:p>
          </p:txBody>
        </p:sp>
        <p:sp>
          <p:nvSpPr>
            <p:cNvPr id="51" name="Line 113"/>
            <p:cNvSpPr>
              <a:spLocks noChangeShapeType="1"/>
            </p:cNvSpPr>
            <p:nvPr/>
          </p:nvSpPr>
          <p:spPr bwMode="auto">
            <a:xfrm>
              <a:off x="3303" y="4543"/>
              <a:ext cx="0" cy="68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114"/>
            <p:cNvSpPr>
              <a:spLocks noChangeShapeType="1"/>
            </p:cNvSpPr>
            <p:nvPr/>
          </p:nvSpPr>
          <p:spPr bwMode="auto">
            <a:xfrm>
              <a:off x="3303" y="6289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115"/>
            <p:cNvSpPr>
              <a:spLocks noChangeShapeType="1"/>
            </p:cNvSpPr>
            <p:nvPr/>
          </p:nvSpPr>
          <p:spPr bwMode="auto">
            <a:xfrm>
              <a:off x="3303" y="2250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16"/>
            <p:cNvSpPr>
              <a:spLocks noChangeShapeType="1"/>
            </p:cNvSpPr>
            <p:nvPr/>
          </p:nvSpPr>
          <p:spPr bwMode="auto">
            <a:xfrm>
              <a:off x="3934" y="4532"/>
              <a:ext cx="0" cy="9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117"/>
            <p:cNvSpPr>
              <a:spLocks noChangeShapeType="1"/>
            </p:cNvSpPr>
            <p:nvPr/>
          </p:nvSpPr>
          <p:spPr bwMode="auto">
            <a:xfrm>
              <a:off x="3934" y="6199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118"/>
            <p:cNvSpPr>
              <a:spLocks noChangeShapeType="1"/>
            </p:cNvSpPr>
            <p:nvPr/>
          </p:nvSpPr>
          <p:spPr bwMode="auto">
            <a:xfrm flipV="1">
              <a:off x="3934" y="2250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119"/>
            <p:cNvSpPr>
              <a:spLocks noChangeArrowheads="1"/>
            </p:cNvSpPr>
            <p:nvPr/>
          </p:nvSpPr>
          <p:spPr bwMode="auto">
            <a:xfrm>
              <a:off x="3868" y="6535"/>
              <a:ext cx="14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1</a:t>
              </a:r>
              <a:endParaRPr lang="en-US"/>
            </a:p>
          </p:txBody>
        </p:sp>
        <p:sp>
          <p:nvSpPr>
            <p:cNvPr id="58" name="Line 120"/>
            <p:cNvSpPr>
              <a:spLocks noChangeShapeType="1"/>
            </p:cNvSpPr>
            <p:nvPr/>
          </p:nvSpPr>
          <p:spPr bwMode="auto">
            <a:xfrm>
              <a:off x="4564" y="4543"/>
              <a:ext cx="0" cy="68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121"/>
            <p:cNvSpPr>
              <a:spLocks noChangeShapeType="1"/>
            </p:cNvSpPr>
            <p:nvPr/>
          </p:nvSpPr>
          <p:spPr bwMode="auto">
            <a:xfrm>
              <a:off x="4564" y="6289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22"/>
            <p:cNvSpPr>
              <a:spLocks noChangeShapeType="1"/>
            </p:cNvSpPr>
            <p:nvPr/>
          </p:nvSpPr>
          <p:spPr bwMode="auto">
            <a:xfrm>
              <a:off x="4564" y="2250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23"/>
            <p:cNvSpPr>
              <a:spLocks noChangeShapeType="1"/>
            </p:cNvSpPr>
            <p:nvPr/>
          </p:nvSpPr>
          <p:spPr bwMode="auto">
            <a:xfrm>
              <a:off x="5194" y="4532"/>
              <a:ext cx="0" cy="9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24"/>
            <p:cNvSpPr>
              <a:spLocks noChangeShapeType="1"/>
            </p:cNvSpPr>
            <p:nvPr/>
          </p:nvSpPr>
          <p:spPr bwMode="auto">
            <a:xfrm>
              <a:off x="5194" y="6199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125"/>
            <p:cNvSpPr>
              <a:spLocks noChangeShapeType="1"/>
            </p:cNvSpPr>
            <p:nvPr/>
          </p:nvSpPr>
          <p:spPr bwMode="auto">
            <a:xfrm flipV="1">
              <a:off x="5194" y="2250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Rectangle 126"/>
            <p:cNvSpPr>
              <a:spLocks noChangeArrowheads="1"/>
            </p:cNvSpPr>
            <p:nvPr/>
          </p:nvSpPr>
          <p:spPr bwMode="auto">
            <a:xfrm>
              <a:off x="5127" y="6535"/>
              <a:ext cx="14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2</a:t>
              </a:r>
              <a:endParaRPr lang="en-US"/>
            </a:p>
          </p:txBody>
        </p:sp>
        <p:sp>
          <p:nvSpPr>
            <p:cNvPr id="65" name="Line 127"/>
            <p:cNvSpPr>
              <a:spLocks noChangeShapeType="1"/>
            </p:cNvSpPr>
            <p:nvPr/>
          </p:nvSpPr>
          <p:spPr bwMode="auto">
            <a:xfrm>
              <a:off x="5824" y="4543"/>
              <a:ext cx="0" cy="68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28"/>
            <p:cNvSpPr>
              <a:spLocks noChangeShapeType="1"/>
            </p:cNvSpPr>
            <p:nvPr/>
          </p:nvSpPr>
          <p:spPr bwMode="auto">
            <a:xfrm>
              <a:off x="5824" y="6289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29"/>
            <p:cNvSpPr>
              <a:spLocks noChangeShapeType="1"/>
            </p:cNvSpPr>
            <p:nvPr/>
          </p:nvSpPr>
          <p:spPr bwMode="auto">
            <a:xfrm>
              <a:off x="5824" y="2250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30"/>
            <p:cNvSpPr>
              <a:spLocks noChangeShapeType="1"/>
            </p:cNvSpPr>
            <p:nvPr/>
          </p:nvSpPr>
          <p:spPr bwMode="auto">
            <a:xfrm>
              <a:off x="6449" y="4532"/>
              <a:ext cx="0" cy="9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31"/>
            <p:cNvSpPr>
              <a:spLocks noChangeShapeType="1"/>
            </p:cNvSpPr>
            <p:nvPr/>
          </p:nvSpPr>
          <p:spPr bwMode="auto">
            <a:xfrm>
              <a:off x="6449" y="6199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32"/>
            <p:cNvSpPr>
              <a:spLocks noChangeShapeType="1"/>
            </p:cNvSpPr>
            <p:nvPr/>
          </p:nvSpPr>
          <p:spPr bwMode="auto">
            <a:xfrm flipV="1">
              <a:off x="6449" y="2250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133"/>
            <p:cNvSpPr>
              <a:spLocks noChangeArrowheads="1"/>
            </p:cNvSpPr>
            <p:nvPr/>
          </p:nvSpPr>
          <p:spPr bwMode="auto">
            <a:xfrm>
              <a:off x="6382" y="6535"/>
              <a:ext cx="14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3</a:t>
              </a:r>
              <a:endParaRPr lang="en-US"/>
            </a:p>
          </p:txBody>
        </p:sp>
        <p:sp>
          <p:nvSpPr>
            <p:cNvPr id="72" name="Line 134"/>
            <p:cNvSpPr>
              <a:spLocks noChangeShapeType="1"/>
            </p:cNvSpPr>
            <p:nvPr/>
          </p:nvSpPr>
          <p:spPr bwMode="auto">
            <a:xfrm>
              <a:off x="7079" y="4543"/>
              <a:ext cx="0" cy="68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35"/>
            <p:cNvSpPr>
              <a:spLocks noChangeShapeType="1"/>
            </p:cNvSpPr>
            <p:nvPr/>
          </p:nvSpPr>
          <p:spPr bwMode="auto">
            <a:xfrm>
              <a:off x="7079" y="6289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36"/>
            <p:cNvSpPr>
              <a:spLocks noChangeShapeType="1"/>
            </p:cNvSpPr>
            <p:nvPr/>
          </p:nvSpPr>
          <p:spPr bwMode="auto">
            <a:xfrm>
              <a:off x="7079" y="2250"/>
              <a:ext cx="0" cy="8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37"/>
            <p:cNvSpPr>
              <a:spLocks noChangeShapeType="1"/>
            </p:cNvSpPr>
            <p:nvPr/>
          </p:nvSpPr>
          <p:spPr bwMode="auto">
            <a:xfrm>
              <a:off x="7709" y="4532"/>
              <a:ext cx="0" cy="90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38"/>
            <p:cNvSpPr>
              <a:spLocks noChangeShapeType="1"/>
            </p:cNvSpPr>
            <p:nvPr/>
          </p:nvSpPr>
          <p:spPr bwMode="auto">
            <a:xfrm>
              <a:off x="7709" y="6199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39"/>
            <p:cNvSpPr>
              <a:spLocks noChangeShapeType="1"/>
            </p:cNvSpPr>
            <p:nvPr/>
          </p:nvSpPr>
          <p:spPr bwMode="auto">
            <a:xfrm flipV="1">
              <a:off x="7709" y="2250"/>
              <a:ext cx="0" cy="179"/>
            </a:xfrm>
            <a:prstGeom prst="line">
              <a:avLst/>
            </a:prstGeom>
            <a:noFill/>
            <a:ln w="2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140"/>
            <p:cNvSpPr>
              <a:spLocks noChangeArrowheads="1"/>
            </p:cNvSpPr>
            <p:nvPr/>
          </p:nvSpPr>
          <p:spPr bwMode="auto">
            <a:xfrm>
              <a:off x="7641" y="6535"/>
              <a:ext cx="142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4</a:t>
              </a:r>
              <a:endParaRPr lang="en-US"/>
            </a:p>
          </p:txBody>
        </p:sp>
        <p:sp>
          <p:nvSpPr>
            <p:cNvPr id="79" name="Rectangle 142"/>
            <p:cNvSpPr>
              <a:spLocks noChangeArrowheads="1"/>
            </p:cNvSpPr>
            <p:nvPr/>
          </p:nvSpPr>
          <p:spPr bwMode="auto">
            <a:xfrm>
              <a:off x="4910" y="6902"/>
              <a:ext cx="614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R [Å]</a:t>
              </a:r>
              <a:endParaRPr lang="en-US"/>
            </a:p>
          </p:txBody>
        </p:sp>
        <p:sp>
          <p:nvSpPr>
            <p:cNvPr id="80" name="Freeform 143"/>
            <p:cNvSpPr>
              <a:spLocks/>
            </p:cNvSpPr>
            <p:nvPr/>
          </p:nvSpPr>
          <p:spPr bwMode="auto">
            <a:xfrm>
              <a:off x="2679" y="3279"/>
              <a:ext cx="5030" cy="1292"/>
            </a:xfrm>
            <a:custGeom>
              <a:avLst/>
              <a:gdLst>
                <a:gd name="T0" fmla="*/ 38735 w 5030"/>
                <a:gd name="T1" fmla="*/ 774700 h 1292"/>
                <a:gd name="T2" fmla="*/ 99060 w 5030"/>
                <a:gd name="T3" fmla="*/ 799465 h 1292"/>
                <a:gd name="T4" fmla="*/ 159385 w 5030"/>
                <a:gd name="T5" fmla="*/ 810260 h 1292"/>
                <a:gd name="T6" fmla="*/ 219710 w 5030"/>
                <a:gd name="T7" fmla="*/ 784860 h 1292"/>
                <a:gd name="T8" fmla="*/ 276225 w 5030"/>
                <a:gd name="T9" fmla="*/ 781685 h 1292"/>
                <a:gd name="T10" fmla="*/ 336550 w 5030"/>
                <a:gd name="T11" fmla="*/ 799465 h 1292"/>
                <a:gd name="T12" fmla="*/ 396240 w 5030"/>
                <a:gd name="T13" fmla="*/ 810260 h 1292"/>
                <a:gd name="T14" fmla="*/ 456565 w 5030"/>
                <a:gd name="T15" fmla="*/ 774700 h 1292"/>
                <a:gd name="T16" fmla="*/ 516890 w 5030"/>
                <a:gd name="T17" fmla="*/ 760095 h 1292"/>
                <a:gd name="T18" fmla="*/ 577215 w 5030"/>
                <a:gd name="T19" fmla="*/ 767080 h 1292"/>
                <a:gd name="T20" fmla="*/ 637540 w 5030"/>
                <a:gd name="T21" fmla="*/ 792480 h 1292"/>
                <a:gd name="T22" fmla="*/ 697230 w 5030"/>
                <a:gd name="T23" fmla="*/ 799465 h 1292"/>
                <a:gd name="T24" fmla="*/ 757555 w 5030"/>
                <a:gd name="T25" fmla="*/ 788670 h 1292"/>
                <a:gd name="T26" fmla="*/ 817880 w 5030"/>
                <a:gd name="T27" fmla="*/ 792480 h 1292"/>
                <a:gd name="T28" fmla="*/ 878205 w 5030"/>
                <a:gd name="T29" fmla="*/ 799465 h 1292"/>
                <a:gd name="T30" fmla="*/ 934720 w 5030"/>
                <a:gd name="T31" fmla="*/ 777875 h 1292"/>
                <a:gd name="T32" fmla="*/ 995045 w 5030"/>
                <a:gd name="T33" fmla="*/ 763905 h 1292"/>
                <a:gd name="T34" fmla="*/ 1055370 w 5030"/>
                <a:gd name="T35" fmla="*/ 788670 h 1292"/>
                <a:gd name="T36" fmla="*/ 1115060 w 5030"/>
                <a:gd name="T37" fmla="*/ 784860 h 1292"/>
                <a:gd name="T38" fmla="*/ 1175385 w 5030"/>
                <a:gd name="T39" fmla="*/ 703580 h 1292"/>
                <a:gd name="T40" fmla="*/ 1235710 w 5030"/>
                <a:gd name="T41" fmla="*/ 632460 h 1292"/>
                <a:gd name="T42" fmla="*/ 1296035 w 5030"/>
                <a:gd name="T43" fmla="*/ 607695 h 1292"/>
                <a:gd name="T44" fmla="*/ 1356360 w 5030"/>
                <a:gd name="T45" fmla="*/ 650240 h 1292"/>
                <a:gd name="T46" fmla="*/ 1416050 w 5030"/>
                <a:gd name="T47" fmla="*/ 699770 h 1292"/>
                <a:gd name="T48" fmla="*/ 1476375 w 5030"/>
                <a:gd name="T49" fmla="*/ 621665 h 1292"/>
                <a:gd name="T50" fmla="*/ 1536700 w 5030"/>
                <a:gd name="T51" fmla="*/ 494030 h 1292"/>
                <a:gd name="T52" fmla="*/ 1597025 w 5030"/>
                <a:gd name="T53" fmla="*/ 422910 h 1292"/>
                <a:gd name="T54" fmla="*/ 1653540 w 5030"/>
                <a:gd name="T55" fmla="*/ 447675 h 1292"/>
                <a:gd name="T56" fmla="*/ 1713865 w 5030"/>
                <a:gd name="T57" fmla="*/ 525780 h 1292"/>
                <a:gd name="T58" fmla="*/ 1774190 w 5030"/>
                <a:gd name="T59" fmla="*/ 497205 h 1292"/>
                <a:gd name="T60" fmla="*/ 1833880 w 5030"/>
                <a:gd name="T61" fmla="*/ 309245 h 1292"/>
                <a:gd name="T62" fmla="*/ 1894205 w 5030"/>
                <a:gd name="T63" fmla="*/ 113665 h 1292"/>
                <a:gd name="T64" fmla="*/ 1954530 w 5030"/>
                <a:gd name="T65" fmla="*/ 6985 h 1292"/>
                <a:gd name="T66" fmla="*/ 2014855 w 5030"/>
                <a:gd name="T67" fmla="*/ 28575 h 1292"/>
                <a:gd name="T68" fmla="*/ 2075180 w 5030"/>
                <a:gd name="T69" fmla="*/ 163195 h 1292"/>
                <a:gd name="T70" fmla="*/ 2134870 w 5030"/>
                <a:gd name="T71" fmla="*/ 373380 h 1292"/>
                <a:gd name="T72" fmla="*/ 2195195 w 5030"/>
                <a:gd name="T73" fmla="*/ 589915 h 1292"/>
                <a:gd name="T74" fmla="*/ 2255520 w 5030"/>
                <a:gd name="T75" fmla="*/ 767080 h 1292"/>
                <a:gd name="T76" fmla="*/ 2312035 w 5030"/>
                <a:gd name="T77" fmla="*/ 763905 h 1292"/>
                <a:gd name="T78" fmla="*/ 2372360 w 5030"/>
                <a:gd name="T79" fmla="*/ 732155 h 1292"/>
                <a:gd name="T80" fmla="*/ 2432685 w 5030"/>
                <a:gd name="T81" fmla="*/ 753110 h 1292"/>
                <a:gd name="T82" fmla="*/ 2493010 w 5030"/>
                <a:gd name="T83" fmla="*/ 795655 h 1292"/>
                <a:gd name="T84" fmla="*/ 2552700 w 5030"/>
                <a:gd name="T85" fmla="*/ 810260 h 1292"/>
                <a:gd name="T86" fmla="*/ 2613025 w 5030"/>
                <a:gd name="T87" fmla="*/ 795655 h 1292"/>
                <a:gd name="T88" fmla="*/ 2673350 w 5030"/>
                <a:gd name="T89" fmla="*/ 777875 h 1292"/>
                <a:gd name="T90" fmla="*/ 2733675 w 5030"/>
                <a:gd name="T91" fmla="*/ 746125 h 1292"/>
                <a:gd name="T92" fmla="*/ 2794000 w 5030"/>
                <a:gd name="T93" fmla="*/ 717550 h 1292"/>
                <a:gd name="T94" fmla="*/ 2853690 w 5030"/>
                <a:gd name="T95" fmla="*/ 710565 h 1292"/>
                <a:gd name="T96" fmla="*/ 2914015 w 5030"/>
                <a:gd name="T97" fmla="*/ 724535 h 1292"/>
                <a:gd name="T98" fmla="*/ 2970530 w 5030"/>
                <a:gd name="T99" fmla="*/ 753110 h 1292"/>
                <a:gd name="T100" fmla="*/ 3030855 w 5030"/>
                <a:gd name="T101" fmla="*/ 781685 h 1292"/>
                <a:gd name="T102" fmla="*/ 3091180 w 5030"/>
                <a:gd name="T103" fmla="*/ 784860 h 1292"/>
                <a:gd name="T104" fmla="*/ 3151505 w 5030"/>
                <a:gd name="T105" fmla="*/ 774700 h 12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30" h="1292">
                  <a:moveTo>
                    <a:pt x="0" y="1208"/>
                  </a:moveTo>
                  <a:lnTo>
                    <a:pt x="28" y="1214"/>
                  </a:lnTo>
                  <a:lnTo>
                    <a:pt x="61" y="1220"/>
                  </a:lnTo>
                  <a:lnTo>
                    <a:pt x="89" y="1231"/>
                  </a:lnTo>
                  <a:lnTo>
                    <a:pt x="123" y="1242"/>
                  </a:lnTo>
                  <a:lnTo>
                    <a:pt x="156" y="1259"/>
                  </a:lnTo>
                  <a:lnTo>
                    <a:pt x="184" y="1276"/>
                  </a:lnTo>
                  <a:lnTo>
                    <a:pt x="217" y="1287"/>
                  </a:lnTo>
                  <a:lnTo>
                    <a:pt x="251" y="1276"/>
                  </a:lnTo>
                  <a:lnTo>
                    <a:pt x="279" y="1259"/>
                  </a:lnTo>
                  <a:lnTo>
                    <a:pt x="312" y="1242"/>
                  </a:lnTo>
                  <a:lnTo>
                    <a:pt x="346" y="1236"/>
                  </a:lnTo>
                  <a:lnTo>
                    <a:pt x="374" y="1225"/>
                  </a:lnTo>
                  <a:lnTo>
                    <a:pt x="407" y="1225"/>
                  </a:lnTo>
                  <a:lnTo>
                    <a:pt x="435" y="1231"/>
                  </a:lnTo>
                  <a:lnTo>
                    <a:pt x="468" y="1236"/>
                  </a:lnTo>
                  <a:lnTo>
                    <a:pt x="502" y="1248"/>
                  </a:lnTo>
                  <a:lnTo>
                    <a:pt x="530" y="1259"/>
                  </a:lnTo>
                  <a:lnTo>
                    <a:pt x="563" y="1276"/>
                  </a:lnTo>
                  <a:lnTo>
                    <a:pt x="597" y="1292"/>
                  </a:lnTo>
                  <a:lnTo>
                    <a:pt x="624" y="1276"/>
                  </a:lnTo>
                  <a:lnTo>
                    <a:pt x="658" y="1253"/>
                  </a:lnTo>
                  <a:lnTo>
                    <a:pt x="691" y="1236"/>
                  </a:lnTo>
                  <a:lnTo>
                    <a:pt x="719" y="1220"/>
                  </a:lnTo>
                  <a:lnTo>
                    <a:pt x="753" y="1208"/>
                  </a:lnTo>
                  <a:lnTo>
                    <a:pt x="781" y="1203"/>
                  </a:lnTo>
                  <a:lnTo>
                    <a:pt x="814" y="1197"/>
                  </a:lnTo>
                  <a:lnTo>
                    <a:pt x="848" y="1197"/>
                  </a:lnTo>
                  <a:lnTo>
                    <a:pt x="875" y="1203"/>
                  </a:lnTo>
                  <a:lnTo>
                    <a:pt x="909" y="1208"/>
                  </a:lnTo>
                  <a:lnTo>
                    <a:pt x="942" y="1225"/>
                  </a:lnTo>
                  <a:lnTo>
                    <a:pt x="970" y="1236"/>
                  </a:lnTo>
                  <a:lnTo>
                    <a:pt x="1004" y="1248"/>
                  </a:lnTo>
                  <a:lnTo>
                    <a:pt x="1037" y="1259"/>
                  </a:lnTo>
                  <a:lnTo>
                    <a:pt x="1065" y="1264"/>
                  </a:lnTo>
                  <a:lnTo>
                    <a:pt x="1098" y="1259"/>
                  </a:lnTo>
                  <a:lnTo>
                    <a:pt x="1126" y="1253"/>
                  </a:lnTo>
                  <a:lnTo>
                    <a:pt x="1160" y="1242"/>
                  </a:lnTo>
                  <a:lnTo>
                    <a:pt x="1193" y="1242"/>
                  </a:lnTo>
                  <a:lnTo>
                    <a:pt x="1221" y="1236"/>
                  </a:lnTo>
                  <a:lnTo>
                    <a:pt x="1255" y="1242"/>
                  </a:lnTo>
                  <a:lnTo>
                    <a:pt x="1288" y="1248"/>
                  </a:lnTo>
                  <a:lnTo>
                    <a:pt x="1316" y="1253"/>
                  </a:lnTo>
                  <a:lnTo>
                    <a:pt x="1349" y="1264"/>
                  </a:lnTo>
                  <a:lnTo>
                    <a:pt x="1383" y="1259"/>
                  </a:lnTo>
                  <a:lnTo>
                    <a:pt x="1411" y="1253"/>
                  </a:lnTo>
                  <a:lnTo>
                    <a:pt x="1444" y="1236"/>
                  </a:lnTo>
                  <a:lnTo>
                    <a:pt x="1472" y="1225"/>
                  </a:lnTo>
                  <a:lnTo>
                    <a:pt x="1506" y="1214"/>
                  </a:lnTo>
                  <a:lnTo>
                    <a:pt x="1539" y="1208"/>
                  </a:lnTo>
                  <a:lnTo>
                    <a:pt x="1567" y="1203"/>
                  </a:lnTo>
                  <a:lnTo>
                    <a:pt x="1600" y="1208"/>
                  </a:lnTo>
                  <a:lnTo>
                    <a:pt x="1634" y="1220"/>
                  </a:lnTo>
                  <a:lnTo>
                    <a:pt x="1662" y="1242"/>
                  </a:lnTo>
                  <a:lnTo>
                    <a:pt x="1695" y="1259"/>
                  </a:lnTo>
                  <a:lnTo>
                    <a:pt x="1729" y="1264"/>
                  </a:lnTo>
                  <a:lnTo>
                    <a:pt x="1756" y="1236"/>
                  </a:lnTo>
                  <a:lnTo>
                    <a:pt x="1790" y="1192"/>
                  </a:lnTo>
                  <a:lnTo>
                    <a:pt x="1818" y="1153"/>
                  </a:lnTo>
                  <a:lnTo>
                    <a:pt x="1851" y="1108"/>
                  </a:lnTo>
                  <a:lnTo>
                    <a:pt x="1885" y="1063"/>
                  </a:lnTo>
                  <a:lnTo>
                    <a:pt x="1913" y="1024"/>
                  </a:lnTo>
                  <a:lnTo>
                    <a:pt x="1946" y="996"/>
                  </a:lnTo>
                  <a:lnTo>
                    <a:pt x="1980" y="974"/>
                  </a:lnTo>
                  <a:lnTo>
                    <a:pt x="2007" y="962"/>
                  </a:lnTo>
                  <a:lnTo>
                    <a:pt x="2041" y="957"/>
                  </a:lnTo>
                  <a:lnTo>
                    <a:pt x="2074" y="968"/>
                  </a:lnTo>
                  <a:lnTo>
                    <a:pt x="2102" y="990"/>
                  </a:lnTo>
                  <a:lnTo>
                    <a:pt x="2136" y="1024"/>
                  </a:lnTo>
                  <a:lnTo>
                    <a:pt x="2164" y="1057"/>
                  </a:lnTo>
                  <a:lnTo>
                    <a:pt x="2197" y="1091"/>
                  </a:lnTo>
                  <a:lnTo>
                    <a:pt x="2230" y="1102"/>
                  </a:lnTo>
                  <a:lnTo>
                    <a:pt x="2258" y="1085"/>
                  </a:lnTo>
                  <a:lnTo>
                    <a:pt x="2292" y="1041"/>
                  </a:lnTo>
                  <a:lnTo>
                    <a:pt x="2325" y="979"/>
                  </a:lnTo>
                  <a:lnTo>
                    <a:pt x="2353" y="906"/>
                  </a:lnTo>
                  <a:lnTo>
                    <a:pt x="2387" y="839"/>
                  </a:lnTo>
                  <a:lnTo>
                    <a:pt x="2420" y="778"/>
                  </a:lnTo>
                  <a:lnTo>
                    <a:pt x="2448" y="727"/>
                  </a:lnTo>
                  <a:lnTo>
                    <a:pt x="2481" y="688"/>
                  </a:lnTo>
                  <a:lnTo>
                    <a:pt x="2515" y="666"/>
                  </a:lnTo>
                  <a:lnTo>
                    <a:pt x="2543" y="660"/>
                  </a:lnTo>
                  <a:lnTo>
                    <a:pt x="2576" y="677"/>
                  </a:lnTo>
                  <a:lnTo>
                    <a:pt x="2604" y="705"/>
                  </a:lnTo>
                  <a:lnTo>
                    <a:pt x="2638" y="744"/>
                  </a:lnTo>
                  <a:lnTo>
                    <a:pt x="2671" y="789"/>
                  </a:lnTo>
                  <a:lnTo>
                    <a:pt x="2699" y="828"/>
                  </a:lnTo>
                  <a:lnTo>
                    <a:pt x="2732" y="850"/>
                  </a:lnTo>
                  <a:lnTo>
                    <a:pt x="2766" y="839"/>
                  </a:lnTo>
                  <a:lnTo>
                    <a:pt x="2794" y="783"/>
                  </a:lnTo>
                  <a:lnTo>
                    <a:pt x="2827" y="699"/>
                  </a:lnTo>
                  <a:lnTo>
                    <a:pt x="2861" y="599"/>
                  </a:lnTo>
                  <a:lnTo>
                    <a:pt x="2888" y="487"/>
                  </a:lnTo>
                  <a:lnTo>
                    <a:pt x="2922" y="375"/>
                  </a:lnTo>
                  <a:lnTo>
                    <a:pt x="2950" y="269"/>
                  </a:lnTo>
                  <a:lnTo>
                    <a:pt x="2983" y="179"/>
                  </a:lnTo>
                  <a:lnTo>
                    <a:pt x="3017" y="106"/>
                  </a:lnTo>
                  <a:lnTo>
                    <a:pt x="3045" y="50"/>
                  </a:lnTo>
                  <a:lnTo>
                    <a:pt x="3078" y="11"/>
                  </a:lnTo>
                  <a:lnTo>
                    <a:pt x="3112" y="0"/>
                  </a:lnTo>
                  <a:lnTo>
                    <a:pt x="3139" y="11"/>
                  </a:lnTo>
                  <a:lnTo>
                    <a:pt x="3173" y="45"/>
                  </a:lnTo>
                  <a:lnTo>
                    <a:pt x="3206" y="101"/>
                  </a:lnTo>
                  <a:lnTo>
                    <a:pt x="3234" y="174"/>
                  </a:lnTo>
                  <a:lnTo>
                    <a:pt x="3268" y="257"/>
                  </a:lnTo>
                  <a:lnTo>
                    <a:pt x="3296" y="358"/>
                  </a:lnTo>
                  <a:lnTo>
                    <a:pt x="3329" y="470"/>
                  </a:lnTo>
                  <a:lnTo>
                    <a:pt x="3362" y="588"/>
                  </a:lnTo>
                  <a:lnTo>
                    <a:pt x="3390" y="705"/>
                  </a:lnTo>
                  <a:lnTo>
                    <a:pt x="3424" y="817"/>
                  </a:lnTo>
                  <a:lnTo>
                    <a:pt x="3457" y="929"/>
                  </a:lnTo>
                  <a:lnTo>
                    <a:pt x="3485" y="1035"/>
                  </a:lnTo>
                  <a:lnTo>
                    <a:pt x="3519" y="1130"/>
                  </a:lnTo>
                  <a:lnTo>
                    <a:pt x="3552" y="1208"/>
                  </a:lnTo>
                  <a:lnTo>
                    <a:pt x="3580" y="1264"/>
                  </a:lnTo>
                  <a:lnTo>
                    <a:pt x="3613" y="1242"/>
                  </a:lnTo>
                  <a:lnTo>
                    <a:pt x="3641" y="1203"/>
                  </a:lnTo>
                  <a:lnTo>
                    <a:pt x="3675" y="1175"/>
                  </a:lnTo>
                  <a:lnTo>
                    <a:pt x="3708" y="1158"/>
                  </a:lnTo>
                  <a:lnTo>
                    <a:pt x="3736" y="1153"/>
                  </a:lnTo>
                  <a:lnTo>
                    <a:pt x="3770" y="1158"/>
                  </a:lnTo>
                  <a:lnTo>
                    <a:pt x="3803" y="1169"/>
                  </a:lnTo>
                  <a:lnTo>
                    <a:pt x="3831" y="1186"/>
                  </a:lnTo>
                  <a:lnTo>
                    <a:pt x="3864" y="1208"/>
                  </a:lnTo>
                  <a:lnTo>
                    <a:pt x="3898" y="1231"/>
                  </a:lnTo>
                  <a:lnTo>
                    <a:pt x="3926" y="1253"/>
                  </a:lnTo>
                  <a:lnTo>
                    <a:pt x="3959" y="1270"/>
                  </a:lnTo>
                  <a:lnTo>
                    <a:pt x="3987" y="1281"/>
                  </a:lnTo>
                  <a:lnTo>
                    <a:pt x="4020" y="1276"/>
                  </a:lnTo>
                  <a:lnTo>
                    <a:pt x="4054" y="1270"/>
                  </a:lnTo>
                  <a:lnTo>
                    <a:pt x="4082" y="1259"/>
                  </a:lnTo>
                  <a:lnTo>
                    <a:pt x="4115" y="1253"/>
                  </a:lnTo>
                  <a:lnTo>
                    <a:pt x="4149" y="1248"/>
                  </a:lnTo>
                  <a:lnTo>
                    <a:pt x="4177" y="1236"/>
                  </a:lnTo>
                  <a:lnTo>
                    <a:pt x="4210" y="1225"/>
                  </a:lnTo>
                  <a:lnTo>
                    <a:pt x="4244" y="1208"/>
                  </a:lnTo>
                  <a:lnTo>
                    <a:pt x="4271" y="1192"/>
                  </a:lnTo>
                  <a:lnTo>
                    <a:pt x="4305" y="1175"/>
                  </a:lnTo>
                  <a:lnTo>
                    <a:pt x="4333" y="1158"/>
                  </a:lnTo>
                  <a:lnTo>
                    <a:pt x="4366" y="1147"/>
                  </a:lnTo>
                  <a:lnTo>
                    <a:pt x="4400" y="1130"/>
                  </a:lnTo>
                  <a:lnTo>
                    <a:pt x="4428" y="1125"/>
                  </a:lnTo>
                  <a:lnTo>
                    <a:pt x="4461" y="1119"/>
                  </a:lnTo>
                  <a:lnTo>
                    <a:pt x="4494" y="1119"/>
                  </a:lnTo>
                  <a:lnTo>
                    <a:pt x="4522" y="1119"/>
                  </a:lnTo>
                  <a:lnTo>
                    <a:pt x="4556" y="1130"/>
                  </a:lnTo>
                  <a:lnTo>
                    <a:pt x="4589" y="1141"/>
                  </a:lnTo>
                  <a:lnTo>
                    <a:pt x="4617" y="1153"/>
                  </a:lnTo>
                  <a:lnTo>
                    <a:pt x="4651" y="1169"/>
                  </a:lnTo>
                  <a:lnTo>
                    <a:pt x="4678" y="1186"/>
                  </a:lnTo>
                  <a:lnTo>
                    <a:pt x="4712" y="1203"/>
                  </a:lnTo>
                  <a:lnTo>
                    <a:pt x="4745" y="1220"/>
                  </a:lnTo>
                  <a:lnTo>
                    <a:pt x="4773" y="1231"/>
                  </a:lnTo>
                  <a:lnTo>
                    <a:pt x="4807" y="1236"/>
                  </a:lnTo>
                  <a:lnTo>
                    <a:pt x="4840" y="1242"/>
                  </a:lnTo>
                  <a:lnTo>
                    <a:pt x="4868" y="1236"/>
                  </a:lnTo>
                  <a:lnTo>
                    <a:pt x="4902" y="1231"/>
                  </a:lnTo>
                  <a:lnTo>
                    <a:pt x="4935" y="1225"/>
                  </a:lnTo>
                  <a:lnTo>
                    <a:pt x="4963" y="1220"/>
                  </a:lnTo>
                  <a:lnTo>
                    <a:pt x="4996" y="1214"/>
                  </a:lnTo>
                  <a:lnTo>
                    <a:pt x="5030" y="120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144"/>
            <p:cNvSpPr>
              <a:spLocks/>
            </p:cNvSpPr>
            <p:nvPr/>
          </p:nvSpPr>
          <p:spPr bwMode="auto">
            <a:xfrm>
              <a:off x="2679" y="3660"/>
              <a:ext cx="5030" cy="1991"/>
            </a:xfrm>
            <a:custGeom>
              <a:avLst/>
              <a:gdLst>
                <a:gd name="T0" fmla="*/ 38735 w 5030"/>
                <a:gd name="T1" fmla="*/ 539750 h 1991"/>
                <a:gd name="T2" fmla="*/ 99060 w 5030"/>
                <a:gd name="T3" fmla="*/ 578485 h 1991"/>
                <a:gd name="T4" fmla="*/ 159385 w 5030"/>
                <a:gd name="T5" fmla="*/ 582295 h 1991"/>
                <a:gd name="T6" fmla="*/ 219710 w 5030"/>
                <a:gd name="T7" fmla="*/ 550545 h 1991"/>
                <a:gd name="T8" fmla="*/ 276225 w 5030"/>
                <a:gd name="T9" fmla="*/ 539750 h 1991"/>
                <a:gd name="T10" fmla="*/ 336550 w 5030"/>
                <a:gd name="T11" fmla="*/ 568325 h 1991"/>
                <a:gd name="T12" fmla="*/ 396240 w 5030"/>
                <a:gd name="T13" fmla="*/ 578485 h 1991"/>
                <a:gd name="T14" fmla="*/ 456565 w 5030"/>
                <a:gd name="T15" fmla="*/ 542925 h 1991"/>
                <a:gd name="T16" fmla="*/ 516890 w 5030"/>
                <a:gd name="T17" fmla="*/ 518160 h 1991"/>
                <a:gd name="T18" fmla="*/ 577215 w 5030"/>
                <a:gd name="T19" fmla="*/ 546735 h 1991"/>
                <a:gd name="T20" fmla="*/ 637540 w 5030"/>
                <a:gd name="T21" fmla="*/ 593090 h 1991"/>
                <a:gd name="T22" fmla="*/ 697230 w 5030"/>
                <a:gd name="T23" fmla="*/ 593090 h 1991"/>
                <a:gd name="T24" fmla="*/ 757555 w 5030"/>
                <a:gd name="T25" fmla="*/ 560705 h 1991"/>
                <a:gd name="T26" fmla="*/ 817880 w 5030"/>
                <a:gd name="T27" fmla="*/ 553720 h 1991"/>
                <a:gd name="T28" fmla="*/ 878205 w 5030"/>
                <a:gd name="T29" fmla="*/ 564515 h 1991"/>
                <a:gd name="T30" fmla="*/ 934720 w 5030"/>
                <a:gd name="T31" fmla="*/ 553720 h 1991"/>
                <a:gd name="T32" fmla="*/ 995045 w 5030"/>
                <a:gd name="T33" fmla="*/ 528955 h 1991"/>
                <a:gd name="T34" fmla="*/ 1055370 w 5030"/>
                <a:gd name="T35" fmla="*/ 546735 h 1991"/>
                <a:gd name="T36" fmla="*/ 1115060 w 5030"/>
                <a:gd name="T37" fmla="*/ 578485 h 1991"/>
                <a:gd name="T38" fmla="*/ 1175385 w 5030"/>
                <a:gd name="T39" fmla="*/ 539750 h 1991"/>
                <a:gd name="T40" fmla="*/ 1235710 w 5030"/>
                <a:gd name="T41" fmla="*/ 426085 h 1991"/>
                <a:gd name="T42" fmla="*/ 1296035 w 5030"/>
                <a:gd name="T43" fmla="*/ 365760 h 1991"/>
                <a:gd name="T44" fmla="*/ 1356360 w 5030"/>
                <a:gd name="T45" fmla="*/ 422275 h 1991"/>
                <a:gd name="T46" fmla="*/ 1416050 w 5030"/>
                <a:gd name="T47" fmla="*/ 464820 h 1991"/>
                <a:gd name="T48" fmla="*/ 1476375 w 5030"/>
                <a:gd name="T49" fmla="*/ 379730 h 1991"/>
                <a:gd name="T50" fmla="*/ 1536700 w 5030"/>
                <a:gd name="T51" fmla="*/ 301625 h 1991"/>
                <a:gd name="T52" fmla="*/ 1597025 w 5030"/>
                <a:gd name="T53" fmla="*/ 457835 h 1991"/>
                <a:gd name="T54" fmla="*/ 1653540 w 5030"/>
                <a:gd name="T55" fmla="*/ 777875 h 1991"/>
                <a:gd name="T56" fmla="*/ 1713865 w 5030"/>
                <a:gd name="T57" fmla="*/ 873760 h 1991"/>
                <a:gd name="T58" fmla="*/ 1774190 w 5030"/>
                <a:gd name="T59" fmla="*/ 525145 h 1991"/>
                <a:gd name="T60" fmla="*/ 1833880 w 5030"/>
                <a:gd name="T61" fmla="*/ 74295 h 1991"/>
                <a:gd name="T62" fmla="*/ 1894205 w 5030"/>
                <a:gd name="T63" fmla="*/ 63500 h 1991"/>
                <a:gd name="T64" fmla="*/ 1954530 w 5030"/>
                <a:gd name="T65" fmla="*/ 582295 h 1991"/>
                <a:gd name="T66" fmla="*/ 2014855 w 5030"/>
                <a:gd name="T67" fmla="*/ 1136650 h 1991"/>
                <a:gd name="T68" fmla="*/ 2075180 w 5030"/>
                <a:gd name="T69" fmla="*/ 1239520 h 1991"/>
                <a:gd name="T70" fmla="*/ 2134870 w 5030"/>
                <a:gd name="T71" fmla="*/ 930275 h 1991"/>
                <a:gd name="T72" fmla="*/ 2195195 w 5030"/>
                <a:gd name="T73" fmla="*/ 624840 h 1991"/>
                <a:gd name="T74" fmla="*/ 2255520 w 5030"/>
                <a:gd name="T75" fmla="*/ 568325 h 1991"/>
                <a:gd name="T76" fmla="*/ 2312035 w 5030"/>
                <a:gd name="T77" fmla="*/ 638810 h 1991"/>
                <a:gd name="T78" fmla="*/ 2372360 w 5030"/>
                <a:gd name="T79" fmla="*/ 649605 h 1991"/>
                <a:gd name="T80" fmla="*/ 2432685 w 5030"/>
                <a:gd name="T81" fmla="*/ 593090 h 1991"/>
                <a:gd name="T82" fmla="*/ 2493010 w 5030"/>
                <a:gd name="T83" fmla="*/ 568325 h 1991"/>
                <a:gd name="T84" fmla="*/ 2552700 w 5030"/>
                <a:gd name="T85" fmla="*/ 589280 h 1991"/>
                <a:gd name="T86" fmla="*/ 2613025 w 5030"/>
                <a:gd name="T87" fmla="*/ 582295 h 1991"/>
                <a:gd name="T88" fmla="*/ 2673350 w 5030"/>
                <a:gd name="T89" fmla="*/ 539750 h 1991"/>
                <a:gd name="T90" fmla="*/ 2733675 w 5030"/>
                <a:gd name="T91" fmla="*/ 525145 h 1991"/>
                <a:gd name="T92" fmla="*/ 2794000 w 5030"/>
                <a:gd name="T93" fmla="*/ 586105 h 1991"/>
                <a:gd name="T94" fmla="*/ 2853690 w 5030"/>
                <a:gd name="T95" fmla="*/ 656590 h 1991"/>
                <a:gd name="T96" fmla="*/ 2914015 w 5030"/>
                <a:gd name="T97" fmla="*/ 678180 h 1991"/>
                <a:gd name="T98" fmla="*/ 2970530 w 5030"/>
                <a:gd name="T99" fmla="*/ 649605 h 1991"/>
                <a:gd name="T100" fmla="*/ 3030855 w 5030"/>
                <a:gd name="T101" fmla="*/ 621665 h 1991"/>
                <a:gd name="T102" fmla="*/ 3091180 w 5030"/>
                <a:gd name="T103" fmla="*/ 617855 h 1991"/>
                <a:gd name="T104" fmla="*/ 3151505 w 5030"/>
                <a:gd name="T105" fmla="*/ 628650 h 19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30" h="1991">
                  <a:moveTo>
                    <a:pt x="0" y="827"/>
                  </a:moveTo>
                  <a:lnTo>
                    <a:pt x="28" y="833"/>
                  </a:lnTo>
                  <a:lnTo>
                    <a:pt x="61" y="850"/>
                  </a:lnTo>
                  <a:lnTo>
                    <a:pt x="89" y="867"/>
                  </a:lnTo>
                  <a:lnTo>
                    <a:pt x="123" y="889"/>
                  </a:lnTo>
                  <a:lnTo>
                    <a:pt x="156" y="911"/>
                  </a:lnTo>
                  <a:lnTo>
                    <a:pt x="184" y="923"/>
                  </a:lnTo>
                  <a:lnTo>
                    <a:pt x="217" y="923"/>
                  </a:lnTo>
                  <a:lnTo>
                    <a:pt x="251" y="917"/>
                  </a:lnTo>
                  <a:lnTo>
                    <a:pt x="279" y="900"/>
                  </a:lnTo>
                  <a:lnTo>
                    <a:pt x="312" y="883"/>
                  </a:lnTo>
                  <a:lnTo>
                    <a:pt x="346" y="867"/>
                  </a:lnTo>
                  <a:lnTo>
                    <a:pt x="374" y="850"/>
                  </a:lnTo>
                  <a:lnTo>
                    <a:pt x="407" y="844"/>
                  </a:lnTo>
                  <a:lnTo>
                    <a:pt x="435" y="850"/>
                  </a:lnTo>
                  <a:lnTo>
                    <a:pt x="468" y="861"/>
                  </a:lnTo>
                  <a:lnTo>
                    <a:pt x="502" y="878"/>
                  </a:lnTo>
                  <a:lnTo>
                    <a:pt x="530" y="895"/>
                  </a:lnTo>
                  <a:lnTo>
                    <a:pt x="563" y="906"/>
                  </a:lnTo>
                  <a:lnTo>
                    <a:pt x="597" y="911"/>
                  </a:lnTo>
                  <a:lnTo>
                    <a:pt x="624" y="911"/>
                  </a:lnTo>
                  <a:lnTo>
                    <a:pt x="658" y="900"/>
                  </a:lnTo>
                  <a:lnTo>
                    <a:pt x="691" y="878"/>
                  </a:lnTo>
                  <a:lnTo>
                    <a:pt x="719" y="855"/>
                  </a:lnTo>
                  <a:lnTo>
                    <a:pt x="753" y="833"/>
                  </a:lnTo>
                  <a:lnTo>
                    <a:pt x="781" y="822"/>
                  </a:lnTo>
                  <a:lnTo>
                    <a:pt x="814" y="816"/>
                  </a:lnTo>
                  <a:lnTo>
                    <a:pt x="848" y="822"/>
                  </a:lnTo>
                  <a:lnTo>
                    <a:pt x="875" y="839"/>
                  </a:lnTo>
                  <a:lnTo>
                    <a:pt x="909" y="861"/>
                  </a:lnTo>
                  <a:lnTo>
                    <a:pt x="942" y="889"/>
                  </a:lnTo>
                  <a:lnTo>
                    <a:pt x="970" y="917"/>
                  </a:lnTo>
                  <a:lnTo>
                    <a:pt x="1004" y="934"/>
                  </a:lnTo>
                  <a:lnTo>
                    <a:pt x="1037" y="945"/>
                  </a:lnTo>
                  <a:lnTo>
                    <a:pt x="1065" y="945"/>
                  </a:lnTo>
                  <a:lnTo>
                    <a:pt x="1098" y="934"/>
                  </a:lnTo>
                  <a:lnTo>
                    <a:pt x="1126" y="917"/>
                  </a:lnTo>
                  <a:lnTo>
                    <a:pt x="1160" y="900"/>
                  </a:lnTo>
                  <a:lnTo>
                    <a:pt x="1193" y="883"/>
                  </a:lnTo>
                  <a:lnTo>
                    <a:pt x="1221" y="872"/>
                  </a:lnTo>
                  <a:lnTo>
                    <a:pt x="1255" y="867"/>
                  </a:lnTo>
                  <a:lnTo>
                    <a:pt x="1288" y="872"/>
                  </a:lnTo>
                  <a:lnTo>
                    <a:pt x="1316" y="878"/>
                  </a:lnTo>
                  <a:lnTo>
                    <a:pt x="1349" y="889"/>
                  </a:lnTo>
                  <a:lnTo>
                    <a:pt x="1383" y="889"/>
                  </a:lnTo>
                  <a:lnTo>
                    <a:pt x="1411" y="889"/>
                  </a:lnTo>
                  <a:lnTo>
                    <a:pt x="1444" y="883"/>
                  </a:lnTo>
                  <a:lnTo>
                    <a:pt x="1472" y="872"/>
                  </a:lnTo>
                  <a:lnTo>
                    <a:pt x="1506" y="855"/>
                  </a:lnTo>
                  <a:lnTo>
                    <a:pt x="1539" y="844"/>
                  </a:lnTo>
                  <a:lnTo>
                    <a:pt x="1567" y="833"/>
                  </a:lnTo>
                  <a:lnTo>
                    <a:pt x="1600" y="833"/>
                  </a:lnTo>
                  <a:lnTo>
                    <a:pt x="1634" y="844"/>
                  </a:lnTo>
                  <a:lnTo>
                    <a:pt x="1662" y="861"/>
                  </a:lnTo>
                  <a:lnTo>
                    <a:pt x="1695" y="883"/>
                  </a:lnTo>
                  <a:lnTo>
                    <a:pt x="1729" y="900"/>
                  </a:lnTo>
                  <a:lnTo>
                    <a:pt x="1756" y="911"/>
                  </a:lnTo>
                  <a:lnTo>
                    <a:pt x="1790" y="911"/>
                  </a:lnTo>
                  <a:lnTo>
                    <a:pt x="1818" y="889"/>
                  </a:lnTo>
                  <a:lnTo>
                    <a:pt x="1851" y="850"/>
                  </a:lnTo>
                  <a:lnTo>
                    <a:pt x="1885" y="799"/>
                  </a:lnTo>
                  <a:lnTo>
                    <a:pt x="1913" y="732"/>
                  </a:lnTo>
                  <a:lnTo>
                    <a:pt x="1946" y="671"/>
                  </a:lnTo>
                  <a:lnTo>
                    <a:pt x="1980" y="620"/>
                  </a:lnTo>
                  <a:lnTo>
                    <a:pt x="2007" y="587"/>
                  </a:lnTo>
                  <a:lnTo>
                    <a:pt x="2041" y="576"/>
                  </a:lnTo>
                  <a:lnTo>
                    <a:pt x="2074" y="593"/>
                  </a:lnTo>
                  <a:lnTo>
                    <a:pt x="2102" y="620"/>
                  </a:lnTo>
                  <a:lnTo>
                    <a:pt x="2136" y="665"/>
                  </a:lnTo>
                  <a:lnTo>
                    <a:pt x="2164" y="704"/>
                  </a:lnTo>
                  <a:lnTo>
                    <a:pt x="2197" y="727"/>
                  </a:lnTo>
                  <a:lnTo>
                    <a:pt x="2230" y="732"/>
                  </a:lnTo>
                  <a:lnTo>
                    <a:pt x="2258" y="710"/>
                  </a:lnTo>
                  <a:lnTo>
                    <a:pt x="2292" y="660"/>
                  </a:lnTo>
                  <a:lnTo>
                    <a:pt x="2325" y="598"/>
                  </a:lnTo>
                  <a:lnTo>
                    <a:pt x="2353" y="537"/>
                  </a:lnTo>
                  <a:lnTo>
                    <a:pt x="2387" y="486"/>
                  </a:lnTo>
                  <a:lnTo>
                    <a:pt x="2420" y="475"/>
                  </a:lnTo>
                  <a:lnTo>
                    <a:pt x="2448" y="509"/>
                  </a:lnTo>
                  <a:lnTo>
                    <a:pt x="2481" y="587"/>
                  </a:lnTo>
                  <a:lnTo>
                    <a:pt x="2515" y="721"/>
                  </a:lnTo>
                  <a:lnTo>
                    <a:pt x="2543" y="883"/>
                  </a:lnTo>
                  <a:lnTo>
                    <a:pt x="2576" y="1062"/>
                  </a:lnTo>
                  <a:lnTo>
                    <a:pt x="2604" y="1225"/>
                  </a:lnTo>
                  <a:lnTo>
                    <a:pt x="2638" y="1348"/>
                  </a:lnTo>
                  <a:lnTo>
                    <a:pt x="2671" y="1404"/>
                  </a:lnTo>
                  <a:lnTo>
                    <a:pt x="2699" y="1376"/>
                  </a:lnTo>
                  <a:lnTo>
                    <a:pt x="2732" y="1258"/>
                  </a:lnTo>
                  <a:lnTo>
                    <a:pt x="2766" y="1068"/>
                  </a:lnTo>
                  <a:lnTo>
                    <a:pt x="2794" y="827"/>
                  </a:lnTo>
                  <a:lnTo>
                    <a:pt x="2827" y="559"/>
                  </a:lnTo>
                  <a:lnTo>
                    <a:pt x="2861" y="313"/>
                  </a:lnTo>
                  <a:lnTo>
                    <a:pt x="2888" y="117"/>
                  </a:lnTo>
                  <a:lnTo>
                    <a:pt x="2922" y="5"/>
                  </a:lnTo>
                  <a:lnTo>
                    <a:pt x="2950" y="0"/>
                  </a:lnTo>
                  <a:lnTo>
                    <a:pt x="2983" y="100"/>
                  </a:lnTo>
                  <a:lnTo>
                    <a:pt x="3017" y="307"/>
                  </a:lnTo>
                  <a:lnTo>
                    <a:pt x="3045" y="587"/>
                  </a:lnTo>
                  <a:lnTo>
                    <a:pt x="3078" y="917"/>
                  </a:lnTo>
                  <a:lnTo>
                    <a:pt x="3112" y="1247"/>
                  </a:lnTo>
                  <a:lnTo>
                    <a:pt x="3139" y="1549"/>
                  </a:lnTo>
                  <a:lnTo>
                    <a:pt x="3173" y="1790"/>
                  </a:lnTo>
                  <a:lnTo>
                    <a:pt x="3206" y="1935"/>
                  </a:lnTo>
                  <a:lnTo>
                    <a:pt x="3234" y="1991"/>
                  </a:lnTo>
                  <a:lnTo>
                    <a:pt x="3268" y="1952"/>
                  </a:lnTo>
                  <a:lnTo>
                    <a:pt x="3296" y="1834"/>
                  </a:lnTo>
                  <a:lnTo>
                    <a:pt x="3329" y="1661"/>
                  </a:lnTo>
                  <a:lnTo>
                    <a:pt x="3362" y="1465"/>
                  </a:lnTo>
                  <a:lnTo>
                    <a:pt x="3390" y="1275"/>
                  </a:lnTo>
                  <a:lnTo>
                    <a:pt x="3424" y="1113"/>
                  </a:lnTo>
                  <a:lnTo>
                    <a:pt x="3457" y="984"/>
                  </a:lnTo>
                  <a:lnTo>
                    <a:pt x="3485" y="911"/>
                  </a:lnTo>
                  <a:lnTo>
                    <a:pt x="3519" y="883"/>
                  </a:lnTo>
                  <a:lnTo>
                    <a:pt x="3552" y="895"/>
                  </a:lnTo>
                  <a:lnTo>
                    <a:pt x="3580" y="928"/>
                  </a:lnTo>
                  <a:lnTo>
                    <a:pt x="3613" y="967"/>
                  </a:lnTo>
                  <a:lnTo>
                    <a:pt x="3641" y="1006"/>
                  </a:lnTo>
                  <a:lnTo>
                    <a:pt x="3675" y="1034"/>
                  </a:lnTo>
                  <a:lnTo>
                    <a:pt x="3708" y="1040"/>
                  </a:lnTo>
                  <a:lnTo>
                    <a:pt x="3736" y="1023"/>
                  </a:lnTo>
                  <a:lnTo>
                    <a:pt x="3770" y="1001"/>
                  </a:lnTo>
                  <a:lnTo>
                    <a:pt x="3803" y="967"/>
                  </a:lnTo>
                  <a:lnTo>
                    <a:pt x="3831" y="934"/>
                  </a:lnTo>
                  <a:lnTo>
                    <a:pt x="3864" y="911"/>
                  </a:lnTo>
                  <a:lnTo>
                    <a:pt x="3898" y="900"/>
                  </a:lnTo>
                  <a:lnTo>
                    <a:pt x="3926" y="895"/>
                  </a:lnTo>
                  <a:lnTo>
                    <a:pt x="3959" y="906"/>
                  </a:lnTo>
                  <a:lnTo>
                    <a:pt x="3987" y="917"/>
                  </a:lnTo>
                  <a:lnTo>
                    <a:pt x="4020" y="928"/>
                  </a:lnTo>
                  <a:lnTo>
                    <a:pt x="4054" y="934"/>
                  </a:lnTo>
                  <a:lnTo>
                    <a:pt x="4082" y="928"/>
                  </a:lnTo>
                  <a:lnTo>
                    <a:pt x="4115" y="917"/>
                  </a:lnTo>
                  <a:lnTo>
                    <a:pt x="4149" y="895"/>
                  </a:lnTo>
                  <a:lnTo>
                    <a:pt x="4177" y="872"/>
                  </a:lnTo>
                  <a:lnTo>
                    <a:pt x="4210" y="850"/>
                  </a:lnTo>
                  <a:lnTo>
                    <a:pt x="4244" y="827"/>
                  </a:lnTo>
                  <a:lnTo>
                    <a:pt x="4271" y="822"/>
                  </a:lnTo>
                  <a:lnTo>
                    <a:pt x="4305" y="827"/>
                  </a:lnTo>
                  <a:lnTo>
                    <a:pt x="4333" y="850"/>
                  </a:lnTo>
                  <a:lnTo>
                    <a:pt x="4366" y="883"/>
                  </a:lnTo>
                  <a:lnTo>
                    <a:pt x="4400" y="923"/>
                  </a:lnTo>
                  <a:lnTo>
                    <a:pt x="4428" y="962"/>
                  </a:lnTo>
                  <a:lnTo>
                    <a:pt x="4461" y="1001"/>
                  </a:lnTo>
                  <a:lnTo>
                    <a:pt x="4494" y="1034"/>
                  </a:lnTo>
                  <a:lnTo>
                    <a:pt x="4522" y="1057"/>
                  </a:lnTo>
                  <a:lnTo>
                    <a:pt x="4556" y="1068"/>
                  </a:lnTo>
                  <a:lnTo>
                    <a:pt x="4589" y="1068"/>
                  </a:lnTo>
                  <a:lnTo>
                    <a:pt x="4617" y="1057"/>
                  </a:lnTo>
                  <a:lnTo>
                    <a:pt x="4651" y="1040"/>
                  </a:lnTo>
                  <a:lnTo>
                    <a:pt x="4678" y="1023"/>
                  </a:lnTo>
                  <a:lnTo>
                    <a:pt x="4712" y="1006"/>
                  </a:lnTo>
                  <a:lnTo>
                    <a:pt x="4745" y="990"/>
                  </a:lnTo>
                  <a:lnTo>
                    <a:pt x="4773" y="979"/>
                  </a:lnTo>
                  <a:lnTo>
                    <a:pt x="4807" y="973"/>
                  </a:lnTo>
                  <a:lnTo>
                    <a:pt x="4840" y="967"/>
                  </a:lnTo>
                  <a:lnTo>
                    <a:pt x="4868" y="973"/>
                  </a:lnTo>
                  <a:lnTo>
                    <a:pt x="4902" y="979"/>
                  </a:lnTo>
                  <a:lnTo>
                    <a:pt x="4935" y="984"/>
                  </a:lnTo>
                  <a:lnTo>
                    <a:pt x="4963" y="990"/>
                  </a:lnTo>
                  <a:lnTo>
                    <a:pt x="4996" y="995"/>
                  </a:lnTo>
                  <a:lnTo>
                    <a:pt x="5030" y="1001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145"/>
            <p:cNvSpPr>
              <a:spLocks/>
            </p:cNvSpPr>
            <p:nvPr/>
          </p:nvSpPr>
          <p:spPr bwMode="auto">
            <a:xfrm>
              <a:off x="2679" y="2513"/>
              <a:ext cx="5030" cy="2053"/>
            </a:xfrm>
            <a:custGeom>
              <a:avLst/>
              <a:gdLst>
                <a:gd name="T0" fmla="*/ 38735 w 5030"/>
                <a:gd name="T1" fmla="*/ 1232535 h 2053"/>
                <a:gd name="T2" fmla="*/ 99060 w 5030"/>
                <a:gd name="T3" fmla="*/ 1268095 h 2053"/>
                <a:gd name="T4" fmla="*/ 159385 w 5030"/>
                <a:gd name="T5" fmla="*/ 1271270 h 2053"/>
                <a:gd name="T6" fmla="*/ 219710 w 5030"/>
                <a:gd name="T7" fmla="*/ 1232535 h 2053"/>
                <a:gd name="T8" fmla="*/ 276225 w 5030"/>
                <a:gd name="T9" fmla="*/ 1218565 h 2053"/>
                <a:gd name="T10" fmla="*/ 336550 w 5030"/>
                <a:gd name="T11" fmla="*/ 1235710 h 2053"/>
                <a:gd name="T12" fmla="*/ 396240 w 5030"/>
                <a:gd name="T13" fmla="*/ 1250315 h 2053"/>
                <a:gd name="T14" fmla="*/ 456565 w 5030"/>
                <a:gd name="T15" fmla="*/ 1232535 h 2053"/>
                <a:gd name="T16" fmla="*/ 516890 w 5030"/>
                <a:gd name="T17" fmla="*/ 1218565 h 2053"/>
                <a:gd name="T18" fmla="*/ 577215 w 5030"/>
                <a:gd name="T19" fmla="*/ 1243330 h 2053"/>
                <a:gd name="T20" fmla="*/ 637540 w 5030"/>
                <a:gd name="T21" fmla="*/ 1292860 h 2053"/>
                <a:gd name="T22" fmla="*/ 697230 w 5030"/>
                <a:gd name="T23" fmla="*/ 1264285 h 2053"/>
                <a:gd name="T24" fmla="*/ 757555 w 5030"/>
                <a:gd name="T25" fmla="*/ 1228725 h 2053"/>
                <a:gd name="T26" fmla="*/ 817880 w 5030"/>
                <a:gd name="T27" fmla="*/ 1239520 h 2053"/>
                <a:gd name="T28" fmla="*/ 878205 w 5030"/>
                <a:gd name="T29" fmla="*/ 1292860 h 2053"/>
                <a:gd name="T30" fmla="*/ 934720 w 5030"/>
                <a:gd name="T31" fmla="*/ 1253490 h 2053"/>
                <a:gd name="T32" fmla="*/ 995045 w 5030"/>
                <a:gd name="T33" fmla="*/ 1203960 h 2053"/>
                <a:gd name="T34" fmla="*/ 1055370 w 5030"/>
                <a:gd name="T35" fmla="*/ 1203960 h 2053"/>
                <a:gd name="T36" fmla="*/ 1115060 w 5030"/>
                <a:gd name="T37" fmla="*/ 1264285 h 2053"/>
                <a:gd name="T38" fmla="*/ 1175385 w 5030"/>
                <a:gd name="T39" fmla="*/ 1239520 h 2053"/>
                <a:gd name="T40" fmla="*/ 1235710 w 5030"/>
                <a:gd name="T41" fmla="*/ 1129665 h 2053"/>
                <a:gd name="T42" fmla="*/ 1296035 w 5030"/>
                <a:gd name="T43" fmla="*/ 1069340 h 2053"/>
                <a:gd name="T44" fmla="*/ 1356360 w 5030"/>
                <a:gd name="T45" fmla="*/ 1090295 h 2053"/>
                <a:gd name="T46" fmla="*/ 1416050 w 5030"/>
                <a:gd name="T47" fmla="*/ 1157605 h 2053"/>
                <a:gd name="T48" fmla="*/ 1476375 w 5030"/>
                <a:gd name="T49" fmla="*/ 1072515 h 2053"/>
                <a:gd name="T50" fmla="*/ 1536700 w 5030"/>
                <a:gd name="T51" fmla="*/ 891540 h 2053"/>
                <a:gd name="T52" fmla="*/ 1597025 w 5030"/>
                <a:gd name="T53" fmla="*/ 774065 h 2053"/>
                <a:gd name="T54" fmla="*/ 1653540 w 5030"/>
                <a:gd name="T55" fmla="*/ 770890 h 2053"/>
                <a:gd name="T56" fmla="*/ 1713865 w 5030"/>
                <a:gd name="T57" fmla="*/ 834390 h 2053"/>
                <a:gd name="T58" fmla="*/ 1774190 w 5030"/>
                <a:gd name="T59" fmla="*/ 763270 h 2053"/>
                <a:gd name="T60" fmla="*/ 1833880 w 5030"/>
                <a:gd name="T61" fmla="*/ 490220 h 2053"/>
                <a:gd name="T62" fmla="*/ 1894205 w 5030"/>
                <a:gd name="T63" fmla="*/ 194945 h 2053"/>
                <a:gd name="T64" fmla="*/ 1954530 w 5030"/>
                <a:gd name="T65" fmla="*/ 17780 h 2053"/>
                <a:gd name="T66" fmla="*/ 2014855 w 5030"/>
                <a:gd name="T67" fmla="*/ 24765 h 2053"/>
                <a:gd name="T68" fmla="*/ 2075180 w 5030"/>
                <a:gd name="T69" fmla="*/ 212725 h 2053"/>
                <a:gd name="T70" fmla="*/ 2134870 w 5030"/>
                <a:gd name="T71" fmla="*/ 528955 h 2053"/>
                <a:gd name="T72" fmla="*/ 2195195 w 5030"/>
                <a:gd name="T73" fmla="*/ 880745 h 2053"/>
                <a:gd name="T74" fmla="*/ 2255520 w 5030"/>
                <a:gd name="T75" fmla="*/ 1183005 h 2053"/>
                <a:gd name="T76" fmla="*/ 2312035 w 5030"/>
                <a:gd name="T77" fmla="*/ 1221740 h 2053"/>
                <a:gd name="T78" fmla="*/ 2372360 w 5030"/>
                <a:gd name="T79" fmla="*/ 1143635 h 2053"/>
                <a:gd name="T80" fmla="*/ 2432685 w 5030"/>
                <a:gd name="T81" fmla="*/ 1161415 h 2053"/>
                <a:gd name="T82" fmla="*/ 2493010 w 5030"/>
                <a:gd name="T83" fmla="*/ 1225550 h 2053"/>
                <a:gd name="T84" fmla="*/ 2552700 w 5030"/>
                <a:gd name="T85" fmla="*/ 1278890 h 2053"/>
                <a:gd name="T86" fmla="*/ 2613025 w 5030"/>
                <a:gd name="T87" fmla="*/ 1268095 h 2053"/>
                <a:gd name="T88" fmla="*/ 2673350 w 5030"/>
                <a:gd name="T89" fmla="*/ 1235710 h 2053"/>
                <a:gd name="T90" fmla="*/ 2733675 w 5030"/>
                <a:gd name="T91" fmla="*/ 1179195 h 2053"/>
                <a:gd name="T92" fmla="*/ 2794000 w 5030"/>
                <a:gd name="T93" fmla="*/ 1122045 h 2053"/>
                <a:gd name="T94" fmla="*/ 2853690 w 5030"/>
                <a:gd name="T95" fmla="*/ 1094105 h 2053"/>
                <a:gd name="T96" fmla="*/ 2914015 w 5030"/>
                <a:gd name="T97" fmla="*/ 1108075 h 2053"/>
                <a:gd name="T98" fmla="*/ 2970530 w 5030"/>
                <a:gd name="T99" fmla="*/ 1168400 h 2053"/>
                <a:gd name="T100" fmla="*/ 3030855 w 5030"/>
                <a:gd name="T101" fmla="*/ 1250315 h 2053"/>
                <a:gd name="T102" fmla="*/ 3091180 w 5030"/>
                <a:gd name="T103" fmla="*/ 1282065 h 2053"/>
                <a:gd name="T104" fmla="*/ 3151505 w 5030"/>
                <a:gd name="T105" fmla="*/ 1221740 h 20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30" h="2053">
                  <a:moveTo>
                    <a:pt x="0" y="1924"/>
                  </a:moveTo>
                  <a:lnTo>
                    <a:pt x="28" y="1930"/>
                  </a:lnTo>
                  <a:lnTo>
                    <a:pt x="61" y="1941"/>
                  </a:lnTo>
                  <a:lnTo>
                    <a:pt x="89" y="1958"/>
                  </a:lnTo>
                  <a:lnTo>
                    <a:pt x="123" y="1974"/>
                  </a:lnTo>
                  <a:lnTo>
                    <a:pt x="156" y="1997"/>
                  </a:lnTo>
                  <a:lnTo>
                    <a:pt x="184" y="2014"/>
                  </a:lnTo>
                  <a:lnTo>
                    <a:pt x="217" y="2019"/>
                  </a:lnTo>
                  <a:lnTo>
                    <a:pt x="251" y="2002"/>
                  </a:lnTo>
                  <a:lnTo>
                    <a:pt x="279" y="1980"/>
                  </a:lnTo>
                  <a:lnTo>
                    <a:pt x="312" y="1958"/>
                  </a:lnTo>
                  <a:lnTo>
                    <a:pt x="346" y="1941"/>
                  </a:lnTo>
                  <a:lnTo>
                    <a:pt x="374" y="1930"/>
                  </a:lnTo>
                  <a:lnTo>
                    <a:pt x="407" y="1919"/>
                  </a:lnTo>
                  <a:lnTo>
                    <a:pt x="435" y="1919"/>
                  </a:lnTo>
                  <a:lnTo>
                    <a:pt x="468" y="1924"/>
                  </a:lnTo>
                  <a:lnTo>
                    <a:pt x="502" y="1930"/>
                  </a:lnTo>
                  <a:lnTo>
                    <a:pt x="530" y="1946"/>
                  </a:lnTo>
                  <a:lnTo>
                    <a:pt x="563" y="1958"/>
                  </a:lnTo>
                  <a:lnTo>
                    <a:pt x="597" y="1963"/>
                  </a:lnTo>
                  <a:lnTo>
                    <a:pt x="624" y="1969"/>
                  </a:lnTo>
                  <a:lnTo>
                    <a:pt x="658" y="1963"/>
                  </a:lnTo>
                  <a:lnTo>
                    <a:pt x="691" y="1952"/>
                  </a:lnTo>
                  <a:lnTo>
                    <a:pt x="719" y="1941"/>
                  </a:lnTo>
                  <a:lnTo>
                    <a:pt x="753" y="1930"/>
                  </a:lnTo>
                  <a:lnTo>
                    <a:pt x="781" y="1919"/>
                  </a:lnTo>
                  <a:lnTo>
                    <a:pt x="814" y="1919"/>
                  </a:lnTo>
                  <a:lnTo>
                    <a:pt x="848" y="1924"/>
                  </a:lnTo>
                  <a:lnTo>
                    <a:pt x="875" y="1935"/>
                  </a:lnTo>
                  <a:lnTo>
                    <a:pt x="909" y="1958"/>
                  </a:lnTo>
                  <a:lnTo>
                    <a:pt x="942" y="1980"/>
                  </a:lnTo>
                  <a:lnTo>
                    <a:pt x="970" y="2008"/>
                  </a:lnTo>
                  <a:lnTo>
                    <a:pt x="1004" y="2036"/>
                  </a:lnTo>
                  <a:lnTo>
                    <a:pt x="1037" y="2047"/>
                  </a:lnTo>
                  <a:lnTo>
                    <a:pt x="1065" y="2019"/>
                  </a:lnTo>
                  <a:lnTo>
                    <a:pt x="1098" y="1991"/>
                  </a:lnTo>
                  <a:lnTo>
                    <a:pt x="1126" y="1969"/>
                  </a:lnTo>
                  <a:lnTo>
                    <a:pt x="1160" y="1946"/>
                  </a:lnTo>
                  <a:lnTo>
                    <a:pt x="1193" y="1935"/>
                  </a:lnTo>
                  <a:lnTo>
                    <a:pt x="1221" y="1935"/>
                  </a:lnTo>
                  <a:lnTo>
                    <a:pt x="1255" y="1941"/>
                  </a:lnTo>
                  <a:lnTo>
                    <a:pt x="1288" y="1952"/>
                  </a:lnTo>
                  <a:lnTo>
                    <a:pt x="1316" y="1974"/>
                  </a:lnTo>
                  <a:lnTo>
                    <a:pt x="1349" y="2002"/>
                  </a:lnTo>
                  <a:lnTo>
                    <a:pt x="1383" y="2036"/>
                  </a:lnTo>
                  <a:lnTo>
                    <a:pt x="1411" y="2053"/>
                  </a:lnTo>
                  <a:lnTo>
                    <a:pt x="1444" y="2014"/>
                  </a:lnTo>
                  <a:lnTo>
                    <a:pt x="1472" y="1974"/>
                  </a:lnTo>
                  <a:lnTo>
                    <a:pt x="1506" y="1941"/>
                  </a:lnTo>
                  <a:lnTo>
                    <a:pt x="1539" y="1913"/>
                  </a:lnTo>
                  <a:lnTo>
                    <a:pt x="1567" y="1896"/>
                  </a:lnTo>
                  <a:lnTo>
                    <a:pt x="1600" y="1885"/>
                  </a:lnTo>
                  <a:lnTo>
                    <a:pt x="1634" y="1885"/>
                  </a:lnTo>
                  <a:lnTo>
                    <a:pt x="1662" y="1896"/>
                  </a:lnTo>
                  <a:lnTo>
                    <a:pt x="1695" y="1919"/>
                  </a:lnTo>
                  <a:lnTo>
                    <a:pt x="1729" y="1952"/>
                  </a:lnTo>
                  <a:lnTo>
                    <a:pt x="1756" y="1991"/>
                  </a:lnTo>
                  <a:lnTo>
                    <a:pt x="1790" y="2030"/>
                  </a:lnTo>
                  <a:lnTo>
                    <a:pt x="1818" y="2008"/>
                  </a:lnTo>
                  <a:lnTo>
                    <a:pt x="1851" y="1952"/>
                  </a:lnTo>
                  <a:lnTo>
                    <a:pt x="1885" y="1891"/>
                  </a:lnTo>
                  <a:lnTo>
                    <a:pt x="1913" y="1829"/>
                  </a:lnTo>
                  <a:lnTo>
                    <a:pt x="1946" y="1779"/>
                  </a:lnTo>
                  <a:lnTo>
                    <a:pt x="1980" y="1734"/>
                  </a:lnTo>
                  <a:lnTo>
                    <a:pt x="2007" y="1700"/>
                  </a:lnTo>
                  <a:lnTo>
                    <a:pt x="2041" y="1684"/>
                  </a:lnTo>
                  <a:lnTo>
                    <a:pt x="2074" y="1678"/>
                  </a:lnTo>
                  <a:lnTo>
                    <a:pt x="2102" y="1689"/>
                  </a:lnTo>
                  <a:lnTo>
                    <a:pt x="2136" y="1717"/>
                  </a:lnTo>
                  <a:lnTo>
                    <a:pt x="2164" y="1756"/>
                  </a:lnTo>
                  <a:lnTo>
                    <a:pt x="2197" y="1795"/>
                  </a:lnTo>
                  <a:lnTo>
                    <a:pt x="2230" y="1823"/>
                  </a:lnTo>
                  <a:lnTo>
                    <a:pt x="2258" y="1818"/>
                  </a:lnTo>
                  <a:lnTo>
                    <a:pt x="2292" y="1767"/>
                  </a:lnTo>
                  <a:lnTo>
                    <a:pt x="2325" y="1689"/>
                  </a:lnTo>
                  <a:lnTo>
                    <a:pt x="2353" y="1594"/>
                  </a:lnTo>
                  <a:lnTo>
                    <a:pt x="2387" y="1499"/>
                  </a:lnTo>
                  <a:lnTo>
                    <a:pt x="2420" y="1404"/>
                  </a:lnTo>
                  <a:lnTo>
                    <a:pt x="2448" y="1326"/>
                  </a:lnTo>
                  <a:lnTo>
                    <a:pt x="2481" y="1264"/>
                  </a:lnTo>
                  <a:lnTo>
                    <a:pt x="2515" y="1219"/>
                  </a:lnTo>
                  <a:lnTo>
                    <a:pt x="2543" y="1197"/>
                  </a:lnTo>
                  <a:lnTo>
                    <a:pt x="2576" y="1197"/>
                  </a:lnTo>
                  <a:lnTo>
                    <a:pt x="2604" y="1214"/>
                  </a:lnTo>
                  <a:lnTo>
                    <a:pt x="2638" y="1247"/>
                  </a:lnTo>
                  <a:lnTo>
                    <a:pt x="2671" y="1281"/>
                  </a:lnTo>
                  <a:lnTo>
                    <a:pt x="2699" y="1314"/>
                  </a:lnTo>
                  <a:lnTo>
                    <a:pt x="2732" y="1320"/>
                  </a:lnTo>
                  <a:lnTo>
                    <a:pt x="2766" y="1281"/>
                  </a:lnTo>
                  <a:lnTo>
                    <a:pt x="2794" y="1202"/>
                  </a:lnTo>
                  <a:lnTo>
                    <a:pt x="2827" y="1085"/>
                  </a:lnTo>
                  <a:lnTo>
                    <a:pt x="2861" y="934"/>
                  </a:lnTo>
                  <a:lnTo>
                    <a:pt x="2888" y="772"/>
                  </a:lnTo>
                  <a:lnTo>
                    <a:pt x="2922" y="609"/>
                  </a:lnTo>
                  <a:lnTo>
                    <a:pt x="2950" y="453"/>
                  </a:lnTo>
                  <a:lnTo>
                    <a:pt x="2983" y="307"/>
                  </a:lnTo>
                  <a:lnTo>
                    <a:pt x="3017" y="184"/>
                  </a:lnTo>
                  <a:lnTo>
                    <a:pt x="3045" y="95"/>
                  </a:lnTo>
                  <a:lnTo>
                    <a:pt x="3078" y="28"/>
                  </a:lnTo>
                  <a:lnTo>
                    <a:pt x="3112" y="0"/>
                  </a:lnTo>
                  <a:lnTo>
                    <a:pt x="3139" y="0"/>
                  </a:lnTo>
                  <a:lnTo>
                    <a:pt x="3173" y="39"/>
                  </a:lnTo>
                  <a:lnTo>
                    <a:pt x="3206" y="112"/>
                  </a:lnTo>
                  <a:lnTo>
                    <a:pt x="3234" y="212"/>
                  </a:lnTo>
                  <a:lnTo>
                    <a:pt x="3268" y="335"/>
                  </a:lnTo>
                  <a:lnTo>
                    <a:pt x="3296" y="486"/>
                  </a:lnTo>
                  <a:lnTo>
                    <a:pt x="3329" y="654"/>
                  </a:lnTo>
                  <a:lnTo>
                    <a:pt x="3362" y="833"/>
                  </a:lnTo>
                  <a:lnTo>
                    <a:pt x="3390" y="1018"/>
                  </a:lnTo>
                  <a:lnTo>
                    <a:pt x="3424" y="1202"/>
                  </a:lnTo>
                  <a:lnTo>
                    <a:pt x="3457" y="1387"/>
                  </a:lnTo>
                  <a:lnTo>
                    <a:pt x="3485" y="1560"/>
                  </a:lnTo>
                  <a:lnTo>
                    <a:pt x="3519" y="1723"/>
                  </a:lnTo>
                  <a:lnTo>
                    <a:pt x="3552" y="1863"/>
                  </a:lnTo>
                  <a:lnTo>
                    <a:pt x="3580" y="1980"/>
                  </a:lnTo>
                  <a:lnTo>
                    <a:pt x="3613" y="1991"/>
                  </a:lnTo>
                  <a:lnTo>
                    <a:pt x="3641" y="1924"/>
                  </a:lnTo>
                  <a:lnTo>
                    <a:pt x="3675" y="1863"/>
                  </a:lnTo>
                  <a:lnTo>
                    <a:pt x="3708" y="1823"/>
                  </a:lnTo>
                  <a:lnTo>
                    <a:pt x="3736" y="1801"/>
                  </a:lnTo>
                  <a:lnTo>
                    <a:pt x="3770" y="1795"/>
                  </a:lnTo>
                  <a:lnTo>
                    <a:pt x="3803" y="1807"/>
                  </a:lnTo>
                  <a:lnTo>
                    <a:pt x="3831" y="1829"/>
                  </a:lnTo>
                  <a:lnTo>
                    <a:pt x="3864" y="1857"/>
                  </a:lnTo>
                  <a:lnTo>
                    <a:pt x="3898" y="1896"/>
                  </a:lnTo>
                  <a:lnTo>
                    <a:pt x="3926" y="1930"/>
                  </a:lnTo>
                  <a:lnTo>
                    <a:pt x="3959" y="1963"/>
                  </a:lnTo>
                  <a:lnTo>
                    <a:pt x="3987" y="1991"/>
                  </a:lnTo>
                  <a:lnTo>
                    <a:pt x="4020" y="2014"/>
                  </a:lnTo>
                  <a:lnTo>
                    <a:pt x="4054" y="2014"/>
                  </a:lnTo>
                  <a:lnTo>
                    <a:pt x="4082" y="2008"/>
                  </a:lnTo>
                  <a:lnTo>
                    <a:pt x="4115" y="1997"/>
                  </a:lnTo>
                  <a:lnTo>
                    <a:pt x="4149" y="1986"/>
                  </a:lnTo>
                  <a:lnTo>
                    <a:pt x="4177" y="1969"/>
                  </a:lnTo>
                  <a:lnTo>
                    <a:pt x="4210" y="1946"/>
                  </a:lnTo>
                  <a:lnTo>
                    <a:pt x="4244" y="1919"/>
                  </a:lnTo>
                  <a:lnTo>
                    <a:pt x="4271" y="1891"/>
                  </a:lnTo>
                  <a:lnTo>
                    <a:pt x="4305" y="1857"/>
                  </a:lnTo>
                  <a:lnTo>
                    <a:pt x="4333" y="1823"/>
                  </a:lnTo>
                  <a:lnTo>
                    <a:pt x="4366" y="1795"/>
                  </a:lnTo>
                  <a:lnTo>
                    <a:pt x="4400" y="1767"/>
                  </a:lnTo>
                  <a:lnTo>
                    <a:pt x="4428" y="1745"/>
                  </a:lnTo>
                  <a:lnTo>
                    <a:pt x="4461" y="1728"/>
                  </a:lnTo>
                  <a:lnTo>
                    <a:pt x="4494" y="1723"/>
                  </a:lnTo>
                  <a:lnTo>
                    <a:pt x="4522" y="1723"/>
                  </a:lnTo>
                  <a:lnTo>
                    <a:pt x="4556" y="1734"/>
                  </a:lnTo>
                  <a:lnTo>
                    <a:pt x="4589" y="1745"/>
                  </a:lnTo>
                  <a:lnTo>
                    <a:pt x="4617" y="1773"/>
                  </a:lnTo>
                  <a:lnTo>
                    <a:pt x="4651" y="1801"/>
                  </a:lnTo>
                  <a:lnTo>
                    <a:pt x="4678" y="1840"/>
                  </a:lnTo>
                  <a:lnTo>
                    <a:pt x="4712" y="1879"/>
                  </a:lnTo>
                  <a:lnTo>
                    <a:pt x="4745" y="1924"/>
                  </a:lnTo>
                  <a:lnTo>
                    <a:pt x="4773" y="1969"/>
                  </a:lnTo>
                  <a:lnTo>
                    <a:pt x="4807" y="2008"/>
                  </a:lnTo>
                  <a:lnTo>
                    <a:pt x="4840" y="2047"/>
                  </a:lnTo>
                  <a:lnTo>
                    <a:pt x="4868" y="2019"/>
                  </a:lnTo>
                  <a:lnTo>
                    <a:pt x="4902" y="1986"/>
                  </a:lnTo>
                  <a:lnTo>
                    <a:pt x="4935" y="1952"/>
                  </a:lnTo>
                  <a:lnTo>
                    <a:pt x="4963" y="1924"/>
                  </a:lnTo>
                  <a:lnTo>
                    <a:pt x="4996" y="1896"/>
                  </a:lnTo>
                  <a:lnTo>
                    <a:pt x="5030" y="1879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46"/>
            <p:cNvSpPr>
              <a:spLocks/>
            </p:cNvSpPr>
            <p:nvPr/>
          </p:nvSpPr>
          <p:spPr bwMode="auto">
            <a:xfrm>
              <a:off x="2679" y="2966"/>
              <a:ext cx="5030" cy="3261"/>
            </a:xfrm>
            <a:custGeom>
              <a:avLst/>
              <a:gdLst>
                <a:gd name="T0" fmla="*/ 38735 w 5030"/>
                <a:gd name="T1" fmla="*/ 958850 h 3261"/>
                <a:gd name="T2" fmla="*/ 99060 w 5030"/>
                <a:gd name="T3" fmla="*/ 1033780 h 3261"/>
                <a:gd name="T4" fmla="*/ 159385 w 5030"/>
                <a:gd name="T5" fmla="*/ 1033780 h 3261"/>
                <a:gd name="T6" fmla="*/ 219710 w 5030"/>
                <a:gd name="T7" fmla="*/ 958850 h 3261"/>
                <a:gd name="T8" fmla="*/ 276225 w 5030"/>
                <a:gd name="T9" fmla="*/ 937895 h 3261"/>
                <a:gd name="T10" fmla="*/ 336550 w 5030"/>
                <a:gd name="T11" fmla="*/ 1019175 h 3261"/>
                <a:gd name="T12" fmla="*/ 396240 w 5030"/>
                <a:gd name="T13" fmla="*/ 1079500 h 3261"/>
                <a:gd name="T14" fmla="*/ 456565 w 5030"/>
                <a:gd name="T15" fmla="*/ 1029970 h 3261"/>
                <a:gd name="T16" fmla="*/ 516890 w 5030"/>
                <a:gd name="T17" fmla="*/ 948055 h 3261"/>
                <a:gd name="T18" fmla="*/ 577215 w 5030"/>
                <a:gd name="T19" fmla="*/ 955675 h 3261"/>
                <a:gd name="T20" fmla="*/ 637540 w 5030"/>
                <a:gd name="T21" fmla="*/ 1019175 h 3261"/>
                <a:gd name="T22" fmla="*/ 697230 w 5030"/>
                <a:gd name="T23" fmla="*/ 1019175 h 3261"/>
                <a:gd name="T24" fmla="*/ 757555 w 5030"/>
                <a:gd name="T25" fmla="*/ 958850 h 3261"/>
                <a:gd name="T26" fmla="*/ 817880 w 5030"/>
                <a:gd name="T27" fmla="*/ 951865 h 3261"/>
                <a:gd name="T28" fmla="*/ 878205 w 5030"/>
                <a:gd name="T29" fmla="*/ 1012190 h 3261"/>
                <a:gd name="T30" fmla="*/ 934720 w 5030"/>
                <a:gd name="T31" fmla="*/ 1022985 h 3261"/>
                <a:gd name="T32" fmla="*/ 995045 w 5030"/>
                <a:gd name="T33" fmla="*/ 951865 h 3261"/>
                <a:gd name="T34" fmla="*/ 1055370 w 5030"/>
                <a:gd name="T35" fmla="*/ 916305 h 3261"/>
                <a:gd name="T36" fmla="*/ 1115060 w 5030"/>
                <a:gd name="T37" fmla="*/ 980440 h 3261"/>
                <a:gd name="T38" fmla="*/ 1175385 w 5030"/>
                <a:gd name="T39" fmla="*/ 1016000 h 3261"/>
                <a:gd name="T40" fmla="*/ 1235710 w 5030"/>
                <a:gd name="T41" fmla="*/ 920115 h 3261"/>
                <a:gd name="T42" fmla="*/ 1296035 w 5030"/>
                <a:gd name="T43" fmla="*/ 795655 h 3261"/>
                <a:gd name="T44" fmla="*/ 1356360 w 5030"/>
                <a:gd name="T45" fmla="*/ 806450 h 3261"/>
                <a:gd name="T46" fmla="*/ 1416050 w 5030"/>
                <a:gd name="T47" fmla="*/ 873760 h 3261"/>
                <a:gd name="T48" fmla="*/ 1476375 w 5030"/>
                <a:gd name="T49" fmla="*/ 784860 h 3261"/>
                <a:gd name="T50" fmla="*/ 1536700 w 5030"/>
                <a:gd name="T51" fmla="*/ 621665 h 3261"/>
                <a:gd name="T52" fmla="*/ 1597025 w 5030"/>
                <a:gd name="T53" fmla="*/ 735330 h 3261"/>
                <a:gd name="T54" fmla="*/ 1653540 w 5030"/>
                <a:gd name="T55" fmla="*/ 1196975 h 3261"/>
                <a:gd name="T56" fmla="*/ 1713865 w 5030"/>
                <a:gd name="T57" fmla="*/ 1495425 h 3261"/>
                <a:gd name="T58" fmla="*/ 1774190 w 5030"/>
                <a:gd name="T59" fmla="*/ 1115060 h 3261"/>
                <a:gd name="T60" fmla="*/ 1833880 w 5030"/>
                <a:gd name="T61" fmla="*/ 319405 h 3261"/>
                <a:gd name="T62" fmla="*/ 1894205 w 5030"/>
                <a:gd name="T63" fmla="*/ 0 h 3261"/>
                <a:gd name="T64" fmla="*/ 1954530 w 5030"/>
                <a:gd name="T65" fmla="*/ 624840 h 3261"/>
                <a:gd name="T66" fmla="*/ 2014855 w 5030"/>
                <a:gd name="T67" fmla="*/ 1626870 h 3261"/>
                <a:gd name="T68" fmla="*/ 2075180 w 5030"/>
                <a:gd name="T69" fmla="*/ 2070735 h 3261"/>
                <a:gd name="T70" fmla="*/ 2134870 w 5030"/>
                <a:gd name="T71" fmla="*/ 1708785 h 3261"/>
                <a:gd name="T72" fmla="*/ 2195195 w 5030"/>
                <a:gd name="T73" fmla="*/ 1129665 h 3261"/>
                <a:gd name="T74" fmla="*/ 2255520 w 5030"/>
                <a:gd name="T75" fmla="*/ 937895 h 3261"/>
                <a:gd name="T76" fmla="*/ 2312035 w 5030"/>
                <a:gd name="T77" fmla="*/ 1087120 h 3261"/>
                <a:gd name="T78" fmla="*/ 2372360 w 5030"/>
                <a:gd name="T79" fmla="*/ 1179195 h 3261"/>
                <a:gd name="T80" fmla="*/ 2432685 w 5030"/>
                <a:gd name="T81" fmla="*/ 1069340 h 3261"/>
                <a:gd name="T82" fmla="*/ 2493010 w 5030"/>
                <a:gd name="T83" fmla="*/ 965835 h 3261"/>
                <a:gd name="T84" fmla="*/ 2552700 w 5030"/>
                <a:gd name="T85" fmla="*/ 1005205 h 3261"/>
                <a:gd name="T86" fmla="*/ 2613025 w 5030"/>
                <a:gd name="T87" fmla="*/ 1062355 h 3261"/>
                <a:gd name="T88" fmla="*/ 2673350 w 5030"/>
                <a:gd name="T89" fmla="*/ 998220 h 3261"/>
                <a:gd name="T90" fmla="*/ 2733675 w 5030"/>
                <a:gd name="T91" fmla="*/ 891540 h 3261"/>
                <a:gd name="T92" fmla="*/ 2794000 w 5030"/>
                <a:gd name="T93" fmla="*/ 916305 h 3261"/>
                <a:gd name="T94" fmla="*/ 2853690 w 5030"/>
                <a:gd name="T95" fmla="*/ 1069340 h 3261"/>
                <a:gd name="T96" fmla="*/ 2914015 w 5030"/>
                <a:gd name="T97" fmla="*/ 1186180 h 3261"/>
                <a:gd name="T98" fmla="*/ 2970530 w 5030"/>
                <a:gd name="T99" fmla="*/ 1161415 h 3261"/>
                <a:gd name="T100" fmla="*/ 3030855 w 5030"/>
                <a:gd name="T101" fmla="*/ 1069340 h 3261"/>
                <a:gd name="T102" fmla="*/ 3091180 w 5030"/>
                <a:gd name="T103" fmla="*/ 1026795 h 3261"/>
                <a:gd name="T104" fmla="*/ 3151505 w 5030"/>
                <a:gd name="T105" fmla="*/ 1072515 h 32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030" h="3261">
                  <a:moveTo>
                    <a:pt x="0" y="1471"/>
                  </a:moveTo>
                  <a:lnTo>
                    <a:pt x="28" y="1482"/>
                  </a:lnTo>
                  <a:lnTo>
                    <a:pt x="61" y="1510"/>
                  </a:lnTo>
                  <a:lnTo>
                    <a:pt x="89" y="1549"/>
                  </a:lnTo>
                  <a:lnTo>
                    <a:pt x="123" y="1589"/>
                  </a:lnTo>
                  <a:lnTo>
                    <a:pt x="156" y="1628"/>
                  </a:lnTo>
                  <a:lnTo>
                    <a:pt x="184" y="1645"/>
                  </a:lnTo>
                  <a:lnTo>
                    <a:pt x="217" y="1645"/>
                  </a:lnTo>
                  <a:lnTo>
                    <a:pt x="251" y="1628"/>
                  </a:lnTo>
                  <a:lnTo>
                    <a:pt x="279" y="1594"/>
                  </a:lnTo>
                  <a:lnTo>
                    <a:pt x="312" y="1549"/>
                  </a:lnTo>
                  <a:lnTo>
                    <a:pt x="346" y="1510"/>
                  </a:lnTo>
                  <a:lnTo>
                    <a:pt x="374" y="1477"/>
                  </a:lnTo>
                  <a:lnTo>
                    <a:pt x="407" y="1466"/>
                  </a:lnTo>
                  <a:lnTo>
                    <a:pt x="435" y="1477"/>
                  </a:lnTo>
                  <a:lnTo>
                    <a:pt x="468" y="1505"/>
                  </a:lnTo>
                  <a:lnTo>
                    <a:pt x="502" y="1549"/>
                  </a:lnTo>
                  <a:lnTo>
                    <a:pt x="530" y="1605"/>
                  </a:lnTo>
                  <a:lnTo>
                    <a:pt x="563" y="1650"/>
                  </a:lnTo>
                  <a:lnTo>
                    <a:pt x="597" y="1689"/>
                  </a:lnTo>
                  <a:lnTo>
                    <a:pt x="624" y="1700"/>
                  </a:lnTo>
                  <a:lnTo>
                    <a:pt x="658" y="1695"/>
                  </a:lnTo>
                  <a:lnTo>
                    <a:pt x="691" y="1667"/>
                  </a:lnTo>
                  <a:lnTo>
                    <a:pt x="719" y="1622"/>
                  </a:lnTo>
                  <a:lnTo>
                    <a:pt x="753" y="1572"/>
                  </a:lnTo>
                  <a:lnTo>
                    <a:pt x="781" y="1527"/>
                  </a:lnTo>
                  <a:lnTo>
                    <a:pt x="814" y="1493"/>
                  </a:lnTo>
                  <a:lnTo>
                    <a:pt x="848" y="1477"/>
                  </a:lnTo>
                  <a:lnTo>
                    <a:pt x="875" y="1482"/>
                  </a:lnTo>
                  <a:lnTo>
                    <a:pt x="909" y="1505"/>
                  </a:lnTo>
                  <a:lnTo>
                    <a:pt x="942" y="1538"/>
                  </a:lnTo>
                  <a:lnTo>
                    <a:pt x="970" y="1577"/>
                  </a:lnTo>
                  <a:lnTo>
                    <a:pt x="1004" y="1605"/>
                  </a:lnTo>
                  <a:lnTo>
                    <a:pt x="1037" y="1622"/>
                  </a:lnTo>
                  <a:lnTo>
                    <a:pt x="1065" y="1622"/>
                  </a:lnTo>
                  <a:lnTo>
                    <a:pt x="1098" y="1605"/>
                  </a:lnTo>
                  <a:lnTo>
                    <a:pt x="1126" y="1577"/>
                  </a:lnTo>
                  <a:lnTo>
                    <a:pt x="1160" y="1544"/>
                  </a:lnTo>
                  <a:lnTo>
                    <a:pt x="1193" y="1510"/>
                  </a:lnTo>
                  <a:lnTo>
                    <a:pt x="1221" y="1493"/>
                  </a:lnTo>
                  <a:lnTo>
                    <a:pt x="1255" y="1488"/>
                  </a:lnTo>
                  <a:lnTo>
                    <a:pt x="1288" y="1499"/>
                  </a:lnTo>
                  <a:lnTo>
                    <a:pt x="1316" y="1527"/>
                  </a:lnTo>
                  <a:lnTo>
                    <a:pt x="1349" y="1561"/>
                  </a:lnTo>
                  <a:lnTo>
                    <a:pt x="1383" y="1594"/>
                  </a:lnTo>
                  <a:lnTo>
                    <a:pt x="1411" y="1617"/>
                  </a:lnTo>
                  <a:lnTo>
                    <a:pt x="1444" y="1622"/>
                  </a:lnTo>
                  <a:lnTo>
                    <a:pt x="1472" y="1611"/>
                  </a:lnTo>
                  <a:lnTo>
                    <a:pt x="1506" y="1583"/>
                  </a:lnTo>
                  <a:lnTo>
                    <a:pt x="1539" y="1544"/>
                  </a:lnTo>
                  <a:lnTo>
                    <a:pt x="1567" y="1499"/>
                  </a:lnTo>
                  <a:lnTo>
                    <a:pt x="1600" y="1466"/>
                  </a:lnTo>
                  <a:lnTo>
                    <a:pt x="1634" y="1443"/>
                  </a:lnTo>
                  <a:lnTo>
                    <a:pt x="1662" y="1443"/>
                  </a:lnTo>
                  <a:lnTo>
                    <a:pt x="1695" y="1466"/>
                  </a:lnTo>
                  <a:lnTo>
                    <a:pt x="1729" y="1499"/>
                  </a:lnTo>
                  <a:lnTo>
                    <a:pt x="1756" y="1544"/>
                  </a:lnTo>
                  <a:lnTo>
                    <a:pt x="1790" y="1583"/>
                  </a:lnTo>
                  <a:lnTo>
                    <a:pt x="1818" y="1605"/>
                  </a:lnTo>
                  <a:lnTo>
                    <a:pt x="1851" y="1600"/>
                  </a:lnTo>
                  <a:lnTo>
                    <a:pt x="1885" y="1572"/>
                  </a:lnTo>
                  <a:lnTo>
                    <a:pt x="1913" y="1521"/>
                  </a:lnTo>
                  <a:lnTo>
                    <a:pt x="1946" y="1449"/>
                  </a:lnTo>
                  <a:lnTo>
                    <a:pt x="1980" y="1370"/>
                  </a:lnTo>
                  <a:lnTo>
                    <a:pt x="2007" y="1303"/>
                  </a:lnTo>
                  <a:lnTo>
                    <a:pt x="2041" y="1253"/>
                  </a:lnTo>
                  <a:lnTo>
                    <a:pt x="2074" y="1231"/>
                  </a:lnTo>
                  <a:lnTo>
                    <a:pt x="2102" y="1236"/>
                  </a:lnTo>
                  <a:lnTo>
                    <a:pt x="2136" y="1270"/>
                  </a:lnTo>
                  <a:lnTo>
                    <a:pt x="2164" y="1314"/>
                  </a:lnTo>
                  <a:lnTo>
                    <a:pt x="2197" y="1354"/>
                  </a:lnTo>
                  <a:lnTo>
                    <a:pt x="2230" y="1376"/>
                  </a:lnTo>
                  <a:lnTo>
                    <a:pt x="2258" y="1365"/>
                  </a:lnTo>
                  <a:lnTo>
                    <a:pt x="2292" y="1314"/>
                  </a:lnTo>
                  <a:lnTo>
                    <a:pt x="2325" y="1236"/>
                  </a:lnTo>
                  <a:lnTo>
                    <a:pt x="2353" y="1141"/>
                  </a:lnTo>
                  <a:lnTo>
                    <a:pt x="2387" y="1046"/>
                  </a:lnTo>
                  <a:lnTo>
                    <a:pt x="2420" y="979"/>
                  </a:lnTo>
                  <a:lnTo>
                    <a:pt x="2448" y="968"/>
                  </a:lnTo>
                  <a:lnTo>
                    <a:pt x="2481" y="1024"/>
                  </a:lnTo>
                  <a:lnTo>
                    <a:pt x="2515" y="1158"/>
                  </a:lnTo>
                  <a:lnTo>
                    <a:pt x="2543" y="1365"/>
                  </a:lnTo>
                  <a:lnTo>
                    <a:pt x="2576" y="1617"/>
                  </a:lnTo>
                  <a:lnTo>
                    <a:pt x="2604" y="1885"/>
                  </a:lnTo>
                  <a:lnTo>
                    <a:pt x="2638" y="2126"/>
                  </a:lnTo>
                  <a:lnTo>
                    <a:pt x="2671" y="2293"/>
                  </a:lnTo>
                  <a:lnTo>
                    <a:pt x="2699" y="2355"/>
                  </a:lnTo>
                  <a:lnTo>
                    <a:pt x="2732" y="2288"/>
                  </a:lnTo>
                  <a:lnTo>
                    <a:pt x="2766" y="2081"/>
                  </a:lnTo>
                  <a:lnTo>
                    <a:pt x="2794" y="1756"/>
                  </a:lnTo>
                  <a:lnTo>
                    <a:pt x="2827" y="1348"/>
                  </a:lnTo>
                  <a:lnTo>
                    <a:pt x="2861" y="912"/>
                  </a:lnTo>
                  <a:lnTo>
                    <a:pt x="2888" y="503"/>
                  </a:lnTo>
                  <a:lnTo>
                    <a:pt x="2922" y="184"/>
                  </a:lnTo>
                  <a:lnTo>
                    <a:pt x="2950" y="5"/>
                  </a:lnTo>
                  <a:lnTo>
                    <a:pt x="2983" y="0"/>
                  </a:lnTo>
                  <a:lnTo>
                    <a:pt x="3017" y="173"/>
                  </a:lnTo>
                  <a:lnTo>
                    <a:pt x="3045" y="515"/>
                  </a:lnTo>
                  <a:lnTo>
                    <a:pt x="3078" y="984"/>
                  </a:lnTo>
                  <a:lnTo>
                    <a:pt x="3112" y="1521"/>
                  </a:lnTo>
                  <a:lnTo>
                    <a:pt x="3139" y="2070"/>
                  </a:lnTo>
                  <a:lnTo>
                    <a:pt x="3173" y="2562"/>
                  </a:lnTo>
                  <a:lnTo>
                    <a:pt x="3206" y="2948"/>
                  </a:lnTo>
                  <a:lnTo>
                    <a:pt x="3234" y="3183"/>
                  </a:lnTo>
                  <a:lnTo>
                    <a:pt x="3268" y="3261"/>
                  </a:lnTo>
                  <a:lnTo>
                    <a:pt x="3296" y="3183"/>
                  </a:lnTo>
                  <a:lnTo>
                    <a:pt x="3329" y="2982"/>
                  </a:lnTo>
                  <a:lnTo>
                    <a:pt x="3362" y="2691"/>
                  </a:lnTo>
                  <a:lnTo>
                    <a:pt x="3390" y="2361"/>
                  </a:lnTo>
                  <a:lnTo>
                    <a:pt x="3424" y="2047"/>
                  </a:lnTo>
                  <a:lnTo>
                    <a:pt x="3457" y="1779"/>
                  </a:lnTo>
                  <a:lnTo>
                    <a:pt x="3485" y="1594"/>
                  </a:lnTo>
                  <a:lnTo>
                    <a:pt x="3519" y="1493"/>
                  </a:lnTo>
                  <a:lnTo>
                    <a:pt x="3552" y="1477"/>
                  </a:lnTo>
                  <a:lnTo>
                    <a:pt x="3580" y="1527"/>
                  </a:lnTo>
                  <a:lnTo>
                    <a:pt x="3613" y="1611"/>
                  </a:lnTo>
                  <a:lnTo>
                    <a:pt x="3641" y="1712"/>
                  </a:lnTo>
                  <a:lnTo>
                    <a:pt x="3675" y="1796"/>
                  </a:lnTo>
                  <a:lnTo>
                    <a:pt x="3708" y="1846"/>
                  </a:lnTo>
                  <a:lnTo>
                    <a:pt x="3736" y="1857"/>
                  </a:lnTo>
                  <a:lnTo>
                    <a:pt x="3770" y="1824"/>
                  </a:lnTo>
                  <a:lnTo>
                    <a:pt x="3803" y="1762"/>
                  </a:lnTo>
                  <a:lnTo>
                    <a:pt x="3831" y="1684"/>
                  </a:lnTo>
                  <a:lnTo>
                    <a:pt x="3864" y="1611"/>
                  </a:lnTo>
                  <a:lnTo>
                    <a:pt x="3898" y="1555"/>
                  </a:lnTo>
                  <a:lnTo>
                    <a:pt x="3926" y="1521"/>
                  </a:lnTo>
                  <a:lnTo>
                    <a:pt x="3959" y="1516"/>
                  </a:lnTo>
                  <a:lnTo>
                    <a:pt x="3987" y="1544"/>
                  </a:lnTo>
                  <a:lnTo>
                    <a:pt x="4020" y="1583"/>
                  </a:lnTo>
                  <a:lnTo>
                    <a:pt x="4054" y="1622"/>
                  </a:lnTo>
                  <a:lnTo>
                    <a:pt x="4082" y="1656"/>
                  </a:lnTo>
                  <a:lnTo>
                    <a:pt x="4115" y="1673"/>
                  </a:lnTo>
                  <a:lnTo>
                    <a:pt x="4149" y="1661"/>
                  </a:lnTo>
                  <a:lnTo>
                    <a:pt x="4177" y="1622"/>
                  </a:lnTo>
                  <a:lnTo>
                    <a:pt x="4210" y="1572"/>
                  </a:lnTo>
                  <a:lnTo>
                    <a:pt x="4244" y="1505"/>
                  </a:lnTo>
                  <a:lnTo>
                    <a:pt x="4271" y="1449"/>
                  </a:lnTo>
                  <a:lnTo>
                    <a:pt x="4305" y="1404"/>
                  </a:lnTo>
                  <a:lnTo>
                    <a:pt x="4333" y="1387"/>
                  </a:lnTo>
                  <a:lnTo>
                    <a:pt x="4366" y="1398"/>
                  </a:lnTo>
                  <a:lnTo>
                    <a:pt x="4400" y="1443"/>
                  </a:lnTo>
                  <a:lnTo>
                    <a:pt x="4428" y="1510"/>
                  </a:lnTo>
                  <a:lnTo>
                    <a:pt x="4461" y="1594"/>
                  </a:lnTo>
                  <a:lnTo>
                    <a:pt x="4494" y="1684"/>
                  </a:lnTo>
                  <a:lnTo>
                    <a:pt x="4522" y="1762"/>
                  </a:lnTo>
                  <a:lnTo>
                    <a:pt x="4556" y="1829"/>
                  </a:lnTo>
                  <a:lnTo>
                    <a:pt x="4589" y="1868"/>
                  </a:lnTo>
                  <a:lnTo>
                    <a:pt x="4617" y="1879"/>
                  </a:lnTo>
                  <a:lnTo>
                    <a:pt x="4651" y="1863"/>
                  </a:lnTo>
                  <a:lnTo>
                    <a:pt x="4678" y="1829"/>
                  </a:lnTo>
                  <a:lnTo>
                    <a:pt x="4712" y="1784"/>
                  </a:lnTo>
                  <a:lnTo>
                    <a:pt x="4745" y="1734"/>
                  </a:lnTo>
                  <a:lnTo>
                    <a:pt x="4773" y="1684"/>
                  </a:lnTo>
                  <a:lnTo>
                    <a:pt x="4807" y="1645"/>
                  </a:lnTo>
                  <a:lnTo>
                    <a:pt x="4840" y="1622"/>
                  </a:lnTo>
                  <a:lnTo>
                    <a:pt x="4868" y="1617"/>
                  </a:lnTo>
                  <a:lnTo>
                    <a:pt x="4902" y="1628"/>
                  </a:lnTo>
                  <a:lnTo>
                    <a:pt x="4935" y="1656"/>
                  </a:lnTo>
                  <a:lnTo>
                    <a:pt x="4963" y="1689"/>
                  </a:lnTo>
                  <a:lnTo>
                    <a:pt x="4996" y="1723"/>
                  </a:lnTo>
                  <a:lnTo>
                    <a:pt x="5030" y="1762"/>
                  </a:lnTo>
                </a:path>
              </a:pathLst>
            </a:custGeom>
            <a:noFill/>
            <a:ln w="19050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Rectangle 141"/>
            <p:cNvSpPr>
              <a:spLocks noChangeArrowheads="1"/>
            </p:cNvSpPr>
            <p:nvPr/>
          </p:nvSpPr>
          <p:spPr bwMode="auto">
            <a:xfrm rot="10800000">
              <a:off x="1525" y="3891"/>
              <a:ext cx="275" cy="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FT[k</a:t>
              </a:r>
              <a:r>
                <a:rPr lang="en-US" altLang="ko-KR" sz="1200" b="1" baseline="30000">
                  <a:solidFill>
                    <a:srgbClr val="000000"/>
                  </a:solidFill>
                  <a:ea typeface="Batang" panose="02030600000101010101" pitchFamily="18" charset="-127"/>
                </a:rPr>
                <a:t>2</a:t>
              </a:r>
              <a:r>
                <a:rPr lang="en-US" altLang="ko-KR" sz="1200" b="1">
                  <a:solidFill>
                    <a:srgbClr val="000000"/>
                  </a:solidFill>
                  <a:ea typeface="Batang" panose="02030600000101010101" pitchFamily="18" charset="-127"/>
                </a:rPr>
                <a:t> * Chi(k)]</a:t>
              </a:r>
              <a:endParaRPr lang="en-US"/>
            </a:p>
          </p:txBody>
        </p:sp>
      </p:grpSp>
      <p:sp>
        <p:nvSpPr>
          <p:cNvPr id="85" name="Line 15"/>
          <p:cNvSpPr>
            <a:spLocks noChangeShapeType="1"/>
          </p:cNvSpPr>
          <p:nvPr/>
        </p:nvSpPr>
        <p:spPr bwMode="auto">
          <a:xfrm>
            <a:off x="1143000" y="2462689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18"/>
          <p:cNvSpPr txBox="1">
            <a:spLocks noChangeArrowheads="1"/>
          </p:cNvSpPr>
          <p:nvPr/>
        </p:nvSpPr>
        <p:spPr bwMode="auto">
          <a:xfrm>
            <a:off x="1393825" y="2081689"/>
            <a:ext cx="7397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/>
              <a:t>Pd Foil</a:t>
            </a:r>
          </a:p>
        </p:txBody>
      </p:sp>
      <p:sp>
        <p:nvSpPr>
          <p:cNvPr id="87" name="Text Box 19"/>
          <p:cNvSpPr txBox="1">
            <a:spLocks noChangeArrowheads="1"/>
          </p:cNvSpPr>
          <p:nvPr/>
        </p:nvSpPr>
        <p:spPr bwMode="auto">
          <a:xfrm>
            <a:off x="1393825" y="2310289"/>
            <a:ext cx="178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>
                <a:latin typeface="Calibri" panose="020F0502020204030204" pitchFamily="34" charset="0"/>
              </a:rPr>
              <a:t>Zn/Pd/C Catalyst</a:t>
            </a:r>
          </a:p>
        </p:txBody>
      </p:sp>
      <p:sp>
        <p:nvSpPr>
          <p:cNvPr id="88" name="Line 14"/>
          <p:cNvSpPr>
            <a:spLocks noChangeShapeType="1"/>
          </p:cNvSpPr>
          <p:nvPr/>
        </p:nvSpPr>
        <p:spPr bwMode="auto">
          <a:xfrm>
            <a:off x="1143000" y="2218214"/>
            <a:ext cx="3048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9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015509"/>
              </p:ext>
            </p:extLst>
          </p:nvPr>
        </p:nvGraphicFramePr>
        <p:xfrm>
          <a:off x="4330042" y="1824187"/>
          <a:ext cx="4724400" cy="299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CS ChemDraw Drawing" r:id="rId5" imgW="5836696" imgH="3704329" progId="ChemDraw.Document.6.0">
                  <p:embed/>
                </p:oleObj>
              </mc:Choice>
              <mc:Fallback>
                <p:oleObj name="CS ChemDraw Drawing" r:id="rId5" imgW="5836696" imgH="3704329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042" y="1824187"/>
                        <a:ext cx="4724400" cy="299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37126"/>
            <a:ext cx="9906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6900862" y="1929289"/>
            <a:ext cx="1328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err="1"/>
              <a:t>Pd</a:t>
            </a:r>
            <a:r>
              <a:rPr lang="en-US" b="1" dirty="0"/>
              <a:t> NP 3-4 nm</a:t>
            </a:r>
          </a:p>
        </p:txBody>
      </p:sp>
      <p:sp>
        <p:nvSpPr>
          <p:cNvPr id="92" name="Text Box 81"/>
          <p:cNvSpPr txBox="1">
            <a:spLocks noChangeArrowheads="1"/>
          </p:cNvSpPr>
          <p:nvPr/>
        </p:nvSpPr>
        <p:spPr bwMode="auto">
          <a:xfrm>
            <a:off x="1773849" y="6375375"/>
            <a:ext cx="43636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/>
              <a:t>Abu-Omar et al. </a:t>
            </a:r>
            <a:r>
              <a:rPr lang="en-US" sz="1600" i="1" dirty="0" smtClean="0"/>
              <a:t>Chem</a:t>
            </a:r>
            <a:r>
              <a:rPr lang="en-US" sz="1600" i="1" dirty="0"/>
              <a:t>. Sci.</a:t>
            </a:r>
            <a:r>
              <a:rPr lang="en-US" sz="1600" dirty="0"/>
              <a:t> </a:t>
            </a:r>
            <a:r>
              <a:rPr lang="en-US" sz="1600" b="1" dirty="0"/>
              <a:t>2013</a:t>
            </a:r>
            <a:r>
              <a:rPr lang="en-US" sz="1600" dirty="0"/>
              <a:t>, </a:t>
            </a:r>
            <a:r>
              <a:rPr lang="en-US" sz="1600" i="1" dirty="0"/>
              <a:t>4</a:t>
            </a:r>
            <a:r>
              <a:rPr lang="en-US" sz="1600" dirty="0"/>
              <a:t>, 806-813.</a:t>
            </a:r>
          </a:p>
        </p:txBody>
      </p:sp>
      <p:pic>
        <p:nvPicPr>
          <p:cNvPr id="93" name="Picture 6" descr="logo-c3bio-deepgold -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261494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>
                <a:solidFill>
                  <a:schemeClr val="bg1"/>
                </a:solidFill>
                <a:latin typeface="Impact"/>
                <a:cs typeface="Impact"/>
              </a:rPr>
              <a:t>Catalytic </a:t>
            </a:r>
            <a:r>
              <a:rPr lang="en-US" sz="3600" dirty="0" err="1" smtClean="0">
                <a:solidFill>
                  <a:schemeClr val="bg1"/>
                </a:solidFill>
                <a:latin typeface="Impact"/>
                <a:cs typeface="Impact"/>
              </a:rPr>
              <a:t>depolymerization</a:t>
            </a:r>
            <a:r>
              <a:rPr lang="en-US" sz="3600" dirty="0" smtClean="0">
                <a:solidFill>
                  <a:schemeClr val="bg1"/>
                </a:solidFill>
                <a:latin typeface="Impact"/>
                <a:cs typeface="Impact"/>
              </a:rPr>
              <a:t> of native lignin</a:t>
            </a:r>
            <a:endParaRPr lang="en-US" sz="3600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8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18313" y="1275247"/>
            <a:ext cx="199125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2193925" indent="-1736725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4387850" indent="-34734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6583363" indent="-5211763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8777288" indent="-69484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92344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6916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01488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06060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1800" dirty="0" err="1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Cat.</a:t>
            </a:r>
            <a:endParaRPr lang="en-US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bar H</a:t>
            </a:r>
            <a:r>
              <a:rPr lang="en-US" sz="1800" baseline="-250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 °C</a:t>
            </a:r>
            <a:endParaRPr lang="en-US" sz="18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4" descr="DSC0019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20078" r="17783" b="14555"/>
          <a:stretch>
            <a:fillRect/>
          </a:stretch>
        </p:blipFill>
        <p:spPr bwMode="auto">
          <a:xfrm>
            <a:off x="1038021" y="1117600"/>
            <a:ext cx="1716088" cy="149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8"/>
          <p:cNvSpPr>
            <a:spLocks noChangeShapeType="1"/>
          </p:cNvSpPr>
          <p:nvPr/>
        </p:nvSpPr>
        <p:spPr bwMode="auto">
          <a:xfrm>
            <a:off x="3005757" y="1626775"/>
            <a:ext cx="2217738" cy="158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166815" y="2690813"/>
            <a:ext cx="15872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2193925" indent="-1736725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4387850" indent="-3473450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6583363" indent="-5211763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8777288" indent="-6948488" algn="l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92344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6916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01488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0606088" indent="-69484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sz="16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1-20 g biomass</a:t>
            </a:r>
            <a:endParaRPr lang="en-US" sz="16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732" y="2981947"/>
            <a:ext cx="5570537" cy="28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23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462498"/>
              </p:ext>
            </p:extLst>
          </p:nvPr>
        </p:nvGraphicFramePr>
        <p:xfrm>
          <a:off x="5958200" y="3302219"/>
          <a:ext cx="1155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8" name="CS ChemDraw Drawing" r:id="rId7" imgW="1156352" imgH="732547" progId="ChemDraw.Document.6.0">
                  <p:embed/>
                </p:oleObj>
              </mc:Choice>
              <mc:Fallback>
                <p:oleObj name="CS ChemDraw Drawing" r:id="rId7" imgW="1156352" imgH="7325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200" y="3302219"/>
                        <a:ext cx="11557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3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29250"/>
              </p:ext>
            </p:extLst>
          </p:nvPr>
        </p:nvGraphicFramePr>
        <p:xfrm>
          <a:off x="4114626" y="3799897"/>
          <a:ext cx="1135062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" name="CS ChemDraw Drawing" r:id="rId9" imgW="1135043" imgH="693096" progId="ChemDraw.Document.6.0">
                  <p:embed/>
                </p:oleObj>
              </mc:Choice>
              <mc:Fallback>
                <p:oleObj name="CS ChemDraw Drawing" r:id="rId9" imgW="1135043" imgH="6930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626" y="3799897"/>
                        <a:ext cx="1135062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3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05143"/>
              </p:ext>
            </p:extLst>
          </p:nvPr>
        </p:nvGraphicFramePr>
        <p:xfrm>
          <a:off x="5469023" y="1230995"/>
          <a:ext cx="1428909" cy="87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" name="CS ChemDraw Drawing" r:id="rId11" imgW="1135043" imgH="693096" progId="ChemDraw.Document.6.0">
                  <p:embed/>
                </p:oleObj>
              </mc:Choice>
              <mc:Fallback>
                <p:oleObj name="CS ChemDraw Drawing" r:id="rId11" imgW="1135043" imgH="693096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023" y="1230995"/>
                        <a:ext cx="1428909" cy="8733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3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753293"/>
              </p:ext>
            </p:extLst>
          </p:nvPr>
        </p:nvGraphicFramePr>
        <p:xfrm>
          <a:off x="7197172" y="1198579"/>
          <a:ext cx="1328678" cy="841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1" name="CS ChemDraw Drawing" r:id="rId13" imgW="1156352" imgH="732547" progId="ChemDraw.Document.6.0">
                  <p:embed/>
                </p:oleObj>
              </mc:Choice>
              <mc:Fallback>
                <p:oleObj name="CS ChemDraw Drawing" r:id="rId13" imgW="1156352" imgH="7325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172" y="1198579"/>
                        <a:ext cx="1328678" cy="8413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391"/>
          <p:cNvSpPr txBox="1">
            <a:spLocks noChangeArrowheads="1"/>
          </p:cNvSpPr>
          <p:nvPr/>
        </p:nvSpPr>
        <p:spPr bwMode="auto">
          <a:xfrm>
            <a:off x="6506490" y="2199475"/>
            <a:ext cx="12148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Yield 54%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12361" y="5800697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Time/ min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240730" y="4015244"/>
            <a:ext cx="99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0707" y="6197180"/>
            <a:ext cx="4447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Abu-Omar </a:t>
            </a:r>
            <a:r>
              <a:rPr lang="en-US" sz="1600" i="1" dirty="0" smtClean="0"/>
              <a:t>et al. Green Chem.</a:t>
            </a:r>
            <a:r>
              <a:rPr lang="en-US" sz="1600" dirty="0" smtClean="0"/>
              <a:t> </a:t>
            </a:r>
            <a:r>
              <a:rPr lang="en-US" sz="1600" b="1" dirty="0"/>
              <a:t>2015, </a:t>
            </a:r>
            <a:r>
              <a:rPr lang="en-US" sz="1600" i="1" dirty="0"/>
              <a:t>17</a:t>
            </a:r>
            <a:r>
              <a:rPr lang="en-US" sz="1600" dirty="0"/>
              <a:t>, 1492-1499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Highlighted in </a:t>
            </a:r>
            <a:r>
              <a:rPr lang="en-US" sz="1600" i="1" dirty="0"/>
              <a:t>Science</a:t>
            </a:r>
            <a:r>
              <a:rPr lang="en-US" sz="1600" dirty="0"/>
              <a:t> </a:t>
            </a:r>
            <a:r>
              <a:rPr lang="en-US" sz="1600" b="1" dirty="0"/>
              <a:t>2015</a:t>
            </a:r>
            <a:r>
              <a:rPr lang="en-US" sz="1600" dirty="0"/>
              <a:t>, </a:t>
            </a:r>
            <a:r>
              <a:rPr lang="en-US" sz="1600" i="1" dirty="0"/>
              <a:t>347</a:t>
            </a:r>
            <a:r>
              <a:rPr lang="en-US" sz="1600" dirty="0"/>
              <a:t>, </a:t>
            </a:r>
            <a:r>
              <a:rPr lang="en-US" sz="1600" dirty="0" smtClean="0"/>
              <a:t>1111.)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693060" y="3058468"/>
            <a:ext cx="1767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Wild Type Poplar</a:t>
            </a:r>
            <a:endParaRPr lang="en-US" dirty="0"/>
          </a:p>
        </p:txBody>
      </p:sp>
      <p:pic>
        <p:nvPicPr>
          <p:cNvPr id="25" name="Picture 6" descr="logo-c3bio-deepgold - Cop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63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875855" y="5128591"/>
            <a:ext cx="1228793" cy="7553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20316"/>
            <a:ext cx="9144000" cy="745316"/>
          </a:xfrm>
          <a:prstGeom prst="rect">
            <a:avLst/>
          </a:prstGeom>
          <a:solidFill>
            <a:srgbClr val="E3AE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2_lines_whit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7" t="4635" r="32344" b="70473"/>
          <a:stretch/>
        </p:blipFill>
        <p:spPr>
          <a:xfrm>
            <a:off x="0" y="135881"/>
            <a:ext cx="9144000" cy="7297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031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3216" y="172043"/>
            <a:ext cx="8229600" cy="73364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bg1"/>
                </a:solidFill>
                <a:latin typeface="Impact"/>
                <a:cs typeface="Impact"/>
              </a:rPr>
              <a:t>Carbohydrate residue is intact</a:t>
            </a:r>
            <a:endParaRPr lang="en-US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7276" y="6344367"/>
            <a:ext cx="476085" cy="365125"/>
          </a:xfrm>
          <a:prstGeom prst="rect">
            <a:avLst/>
          </a:prstGeom>
        </p:spPr>
        <p:txBody>
          <a:bodyPr/>
          <a:lstStyle/>
          <a:p>
            <a:pPr algn="l"/>
            <a:fld id="{FC483663-2460-5E4D-A36D-4ED7362332B4}" type="slidenum">
              <a:rPr lang="en-US" sz="1000" smtClean="0">
                <a:latin typeface="Arial"/>
                <a:cs typeface="Arial"/>
              </a:rPr>
              <a:pPr algn="l"/>
              <a:t>9</a:t>
            </a:fld>
            <a:endParaRPr lang="en-US" sz="1000" dirty="0">
              <a:latin typeface="Arial"/>
              <a:cs typeface="Arial"/>
            </a:endParaRPr>
          </a:p>
        </p:txBody>
      </p:sp>
      <p:pic>
        <p:nvPicPr>
          <p:cNvPr id="16" name="Picture 15" descr="PU_sig13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63" y="6157111"/>
            <a:ext cx="1710227" cy="6662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6" b="10145"/>
          <a:stretch/>
        </p:blipFill>
        <p:spPr>
          <a:xfrm>
            <a:off x="793361" y="1202306"/>
            <a:ext cx="6818243" cy="312749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6301409" y="4244009"/>
            <a:ext cx="377687" cy="88458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92230" y="5255566"/>
            <a:ext cx="99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Sugars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468016" y="5506278"/>
            <a:ext cx="12225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50375"/>
              </p:ext>
            </p:extLst>
          </p:nvPr>
        </p:nvGraphicFramePr>
        <p:xfrm>
          <a:off x="2223517" y="4991195"/>
          <a:ext cx="2186312" cy="726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CS ChemDraw Drawing" r:id="rId6" imgW="1691640" imgH="562356" progId="ChemDraw.Document.6.0">
                  <p:embed/>
                </p:oleObj>
              </mc:Choice>
              <mc:Fallback>
                <p:oleObj name="CS ChemDraw Drawing" r:id="rId6" imgW="1691640" imgH="56235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23517" y="4991195"/>
                        <a:ext cx="2186312" cy="7260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>
            <a:off x="1500809" y="5486398"/>
            <a:ext cx="64604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6837" y="5321612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Gasoline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679096" y="4475833"/>
            <a:ext cx="1093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85-95%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225748" y="550627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032648" y="5321612"/>
            <a:ext cx="93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pic>
        <p:nvPicPr>
          <p:cNvPr id="22" name="Picture 6" descr="logo-c3bio-deepgold - Cop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185438"/>
            <a:ext cx="1371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703</Words>
  <Application>Microsoft Office PowerPoint</Application>
  <PresentationFormat>On-screen Show (4:3)</PresentationFormat>
  <Paragraphs>190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Batang</vt:lpstr>
      <vt:lpstr>Arial</vt:lpstr>
      <vt:lpstr>Calibri</vt:lpstr>
      <vt:lpstr>Helvetica</vt:lpstr>
      <vt:lpstr>Impact</vt:lpstr>
      <vt:lpstr>Wingdings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SECOND LINE AND THIRD LINE</dc:title>
  <dc:creator>Purdue Marketing Communications</dc:creator>
  <cp:lastModifiedBy>Mahdi Abu-Omar</cp:lastModifiedBy>
  <cp:revision>139</cp:revision>
  <dcterms:created xsi:type="dcterms:W3CDTF">2011-09-20T15:44:26Z</dcterms:created>
  <dcterms:modified xsi:type="dcterms:W3CDTF">2015-09-15T02:57:27Z</dcterms:modified>
</cp:coreProperties>
</file>