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73" r:id="rId3"/>
    <p:sldId id="258" r:id="rId4"/>
    <p:sldId id="260" r:id="rId5"/>
    <p:sldId id="261" r:id="rId6"/>
    <p:sldId id="259" r:id="rId7"/>
    <p:sldId id="262" r:id="rId8"/>
    <p:sldId id="263" r:id="rId9"/>
    <p:sldId id="264" r:id="rId10"/>
    <p:sldId id="265" r:id="rId11"/>
    <p:sldId id="266" r:id="rId12"/>
    <p:sldId id="267" r:id="rId13"/>
    <p:sldId id="269" r:id="rId14"/>
    <p:sldId id="274" r:id="rId15"/>
    <p:sldId id="271" r:id="rId16"/>
    <p:sldId id="27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65" autoAdjust="0"/>
  </p:normalViewPr>
  <p:slideViewPr>
    <p:cSldViewPr>
      <p:cViewPr varScale="1">
        <p:scale>
          <a:sx n="53" d="100"/>
          <a:sy n="53" d="100"/>
        </p:scale>
        <p:origin x="-96"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D2F08-4A15-43F8-B2FF-6B78DB3C662F}" type="datetimeFigureOut">
              <a:rPr lang="en-GB" smtClean="0"/>
              <a:t>05/07/2014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83C81-5C02-40FE-B9D8-5EEBE2154FE0}" type="slidenum">
              <a:rPr lang="en-GB" smtClean="0"/>
              <a:t>‹#›</a:t>
            </a:fld>
            <a:endParaRPr lang="en-GB"/>
          </a:p>
        </p:txBody>
      </p:sp>
    </p:spTree>
    <p:extLst>
      <p:ext uri="{BB962C8B-B14F-4D97-AF65-F5344CB8AC3E}">
        <p14:creationId xmlns:p14="http://schemas.microsoft.com/office/powerpoint/2010/main" val="302465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for giving me</a:t>
            </a:r>
            <a:r>
              <a:rPr lang="en-GB" baseline="0" dirty="0" smtClean="0"/>
              <a:t> this opportunity to present to you all.</a:t>
            </a:r>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1</a:t>
            </a:fld>
            <a:endParaRPr lang="en-GB"/>
          </a:p>
        </p:txBody>
      </p:sp>
    </p:spTree>
    <p:extLst>
      <p:ext uri="{BB962C8B-B14F-4D97-AF65-F5344CB8AC3E}">
        <p14:creationId xmlns:p14="http://schemas.microsoft.com/office/powerpoint/2010/main" val="347848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Justification</a:t>
            </a:r>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3</a:t>
            </a:fld>
            <a:endParaRPr lang="en-GB"/>
          </a:p>
        </p:txBody>
      </p:sp>
    </p:spTree>
    <p:extLst>
      <p:ext uri="{BB962C8B-B14F-4D97-AF65-F5344CB8AC3E}">
        <p14:creationId xmlns:p14="http://schemas.microsoft.com/office/powerpoint/2010/main" val="377113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terms of elderly care specifically…</a:t>
            </a:r>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5</a:t>
            </a:fld>
            <a:endParaRPr lang="en-GB"/>
          </a:p>
        </p:txBody>
      </p:sp>
    </p:spTree>
    <p:extLst>
      <p:ext uri="{BB962C8B-B14F-4D97-AF65-F5344CB8AC3E}">
        <p14:creationId xmlns:p14="http://schemas.microsoft.com/office/powerpoint/2010/main" val="213633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6</a:t>
            </a:fld>
            <a:endParaRPr lang="en-GB"/>
          </a:p>
        </p:txBody>
      </p:sp>
    </p:spTree>
    <p:extLst>
      <p:ext uri="{BB962C8B-B14F-4D97-AF65-F5344CB8AC3E}">
        <p14:creationId xmlns:p14="http://schemas.microsoft.com/office/powerpoint/2010/main" val="233582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a:t>
            </a:r>
            <a:r>
              <a:rPr lang="en-GB" baseline="0" dirty="0" smtClean="0"/>
              <a:t>f the objectives of my research was to actually use a validated CC self-assessment tool. …</a:t>
            </a:r>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7</a:t>
            </a:fld>
            <a:endParaRPr lang="en-GB"/>
          </a:p>
        </p:txBody>
      </p:sp>
    </p:spTree>
    <p:extLst>
      <p:ext uri="{BB962C8B-B14F-4D97-AF65-F5344CB8AC3E}">
        <p14:creationId xmlns:p14="http://schemas.microsoft.com/office/powerpoint/2010/main" val="3676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English</a:t>
            </a:r>
            <a:r>
              <a:rPr lang="en-GB" baseline="0" dirty="0" smtClean="0"/>
              <a:t> -&gt; Danish -&gt; English</a:t>
            </a:r>
            <a:endParaRPr lang="en-GB" dirty="0"/>
          </a:p>
        </p:txBody>
      </p:sp>
      <p:sp>
        <p:nvSpPr>
          <p:cNvPr id="4" name="Slide Number Placeholder 3"/>
          <p:cNvSpPr>
            <a:spLocks noGrp="1"/>
          </p:cNvSpPr>
          <p:nvPr>
            <p:ph type="sldNum" sz="quarter" idx="10"/>
          </p:nvPr>
        </p:nvSpPr>
        <p:spPr/>
        <p:txBody>
          <a:bodyPr/>
          <a:lstStyle/>
          <a:p>
            <a:fld id="{0CF83C81-5C02-40FE-B9D8-5EEBE2154FE0}" type="slidenum">
              <a:rPr lang="en-GB" smtClean="0"/>
              <a:t>8</a:t>
            </a:fld>
            <a:endParaRPr lang="en-GB"/>
          </a:p>
        </p:txBody>
      </p:sp>
    </p:spTree>
    <p:extLst>
      <p:ext uri="{BB962C8B-B14F-4D97-AF65-F5344CB8AC3E}">
        <p14:creationId xmlns:p14="http://schemas.microsoft.com/office/powerpoint/2010/main" val="260547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FFE9460-A8AB-44E5-BF13-E384EB1D9F94}" type="datetimeFigureOut">
              <a:rPr lang="en-GB" smtClean="0"/>
              <a:t>05/07/2014</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19AA80C-BF13-4DF0-9863-8DD3449D34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FE9460-A8AB-44E5-BF13-E384EB1D9F9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A80C-BF13-4DF0-9863-8DD3449D34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FE9460-A8AB-44E5-BF13-E384EB1D9F9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9AA80C-BF13-4DF0-9863-8DD3449D34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FFE9460-A8AB-44E5-BF13-E384EB1D9F94}" type="datetimeFigureOut">
              <a:rPr lang="en-GB" smtClean="0"/>
              <a:t>05/07/2014</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119AA80C-BF13-4DF0-9863-8DD3449D340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FFE9460-A8AB-44E5-BF13-E384EB1D9F94}" type="datetimeFigureOut">
              <a:rPr lang="en-GB" smtClean="0"/>
              <a:t>05/07/2014</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119AA80C-BF13-4DF0-9863-8DD3449D3401}" type="slidenum">
              <a:rPr lang="en-GB" smtClean="0"/>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FFE9460-A8AB-44E5-BF13-E384EB1D9F94}" type="datetimeFigureOut">
              <a:rPr lang="en-GB" smtClean="0"/>
              <a:t>05/07/2014</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119AA80C-BF13-4DF0-9863-8DD3449D340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FFE9460-A8AB-44E5-BF13-E384EB1D9F94}" type="datetimeFigureOut">
              <a:rPr lang="en-GB" smtClean="0"/>
              <a:t>05/07/2014</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19AA80C-BF13-4DF0-9863-8DD3449D340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FE9460-A8AB-44E5-BF13-E384EB1D9F94}" type="datetimeFigureOut">
              <a:rPr lang="en-GB" smtClean="0"/>
              <a:t>05/07/2014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9AA80C-BF13-4DF0-9863-8DD3449D340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FFE9460-A8AB-44E5-BF13-E384EB1D9F94}" type="datetimeFigureOut">
              <a:rPr lang="en-GB" smtClean="0"/>
              <a:t>05/07/2014</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119AA80C-BF13-4DF0-9863-8DD3449D34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FFE9460-A8AB-44E5-BF13-E384EB1D9F94}" type="datetimeFigureOut">
              <a:rPr lang="en-GB" smtClean="0"/>
              <a:t>05/07/2014</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19AA80C-BF13-4DF0-9863-8DD3449D340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FFE9460-A8AB-44E5-BF13-E384EB1D9F94}" type="datetimeFigureOut">
              <a:rPr lang="en-GB" smtClean="0"/>
              <a:t>05/07/2014</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19AA80C-BF13-4DF0-9863-8DD3449D340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FFE9460-A8AB-44E5-BF13-E384EB1D9F94}" type="datetimeFigureOut">
              <a:rPr lang="en-GB" smtClean="0"/>
              <a:t>05/07/2014</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19AA80C-BF13-4DF0-9863-8DD3449D340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668784"/>
            <a:ext cx="7406640" cy="1472184"/>
          </a:xfrm>
        </p:spPr>
        <p:txBody>
          <a:bodyPr>
            <a:normAutofit fontScale="90000"/>
          </a:bodyPr>
          <a:lstStyle/>
          <a:p>
            <a:r>
              <a:rPr lang="en-GB" dirty="0" smtClean="0"/>
              <a:t>Cultural Competence of Nurses Working in Elderly Care in an Acute Hospital in the UK</a:t>
            </a:r>
            <a:endParaRPr lang="en-GB" dirty="0"/>
          </a:p>
        </p:txBody>
      </p:sp>
      <p:sp>
        <p:nvSpPr>
          <p:cNvPr id="3" name="Subtitle 2"/>
          <p:cNvSpPr>
            <a:spLocks noGrp="1"/>
          </p:cNvSpPr>
          <p:nvPr>
            <p:ph type="subTitle" idx="1"/>
          </p:nvPr>
        </p:nvSpPr>
        <p:spPr>
          <a:xfrm>
            <a:off x="1331640" y="3188568"/>
            <a:ext cx="7406640" cy="1752600"/>
          </a:xfrm>
        </p:spPr>
        <p:txBody>
          <a:bodyPr/>
          <a:lstStyle/>
          <a:p>
            <a:r>
              <a:rPr lang="en-GB" b="1" dirty="0" smtClean="0">
                <a:solidFill>
                  <a:schemeClr val="tx2">
                    <a:lumMod val="10000"/>
                  </a:schemeClr>
                </a:solidFill>
              </a:rPr>
              <a:t>A Quantitative Study</a:t>
            </a:r>
          </a:p>
          <a:p>
            <a:r>
              <a:rPr lang="en-GB" sz="2400" b="1" dirty="0" smtClean="0">
                <a:solidFill>
                  <a:schemeClr val="tx2">
                    <a:lumMod val="10000"/>
                  </a:schemeClr>
                </a:solidFill>
              </a:rPr>
              <a:t>Sukdeep Dhadda</a:t>
            </a:r>
          </a:p>
          <a:p>
            <a:r>
              <a:rPr lang="en-GB" sz="2400" b="1" dirty="0" smtClean="0">
                <a:solidFill>
                  <a:schemeClr val="tx2">
                    <a:lumMod val="10000"/>
                  </a:schemeClr>
                </a:solidFill>
              </a:rPr>
              <a:t>4</a:t>
            </a:r>
            <a:r>
              <a:rPr lang="en-GB" sz="2400" b="1" baseline="30000" dirty="0" smtClean="0">
                <a:solidFill>
                  <a:schemeClr val="tx2">
                    <a:lumMod val="10000"/>
                  </a:schemeClr>
                </a:solidFill>
              </a:rPr>
              <a:t>th</a:t>
            </a:r>
            <a:r>
              <a:rPr lang="en-GB" sz="2400" b="1" dirty="0" smtClean="0">
                <a:solidFill>
                  <a:schemeClr val="tx2">
                    <a:lumMod val="10000"/>
                  </a:schemeClr>
                </a:solidFill>
              </a:rPr>
              <a:t> Year MNursSci</a:t>
            </a:r>
            <a:endParaRPr lang="en-GB" sz="2400" b="1" dirty="0">
              <a:solidFill>
                <a:schemeClr val="tx2">
                  <a:lumMod val="10000"/>
                </a:schemeClr>
              </a:solidFill>
            </a:endParaRPr>
          </a:p>
        </p:txBody>
      </p:sp>
    </p:spTree>
    <p:extLst>
      <p:ext uri="{BB962C8B-B14F-4D97-AF65-F5344CB8AC3E}">
        <p14:creationId xmlns:p14="http://schemas.microsoft.com/office/powerpoint/2010/main" val="833147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r>
              <a:rPr lang="en-GB" i="1" dirty="0" smtClean="0"/>
              <a:t>Demographics</a:t>
            </a:r>
            <a:endParaRPr lang="en-GB" i="1" dirty="0"/>
          </a:p>
        </p:txBody>
      </p:sp>
      <p:graphicFrame>
        <p:nvGraphicFramePr>
          <p:cNvPr id="11" name="Object 10"/>
          <p:cNvGraphicFramePr>
            <a:graphicFrameLocks noChangeAspect="1"/>
          </p:cNvGraphicFramePr>
          <p:nvPr>
            <p:extLst>
              <p:ext uri="{D42A27DB-BD31-4B8C-83A1-F6EECF244321}">
                <p14:modId xmlns:p14="http://schemas.microsoft.com/office/powerpoint/2010/main" val="145825768"/>
              </p:ext>
            </p:extLst>
          </p:nvPr>
        </p:nvGraphicFramePr>
        <p:xfrm>
          <a:off x="-324544" y="1730270"/>
          <a:ext cx="5872163" cy="4192588"/>
        </p:xfrm>
        <a:graphic>
          <a:graphicData uri="http://schemas.openxmlformats.org/presentationml/2006/ole">
            <mc:AlternateContent xmlns:mc="http://schemas.openxmlformats.org/markup-compatibility/2006">
              <mc:Choice xmlns:v="urn:schemas-microsoft-com:vml" Requires="v">
                <p:oleObj spid="_x0000_s2110" name="Document" r:id="rId3" imgW="5872902" imgH="4192506" progId="Word.Document.12">
                  <p:embed/>
                </p:oleObj>
              </mc:Choice>
              <mc:Fallback>
                <p:oleObj name="Document" r:id="rId3" imgW="5872902" imgH="4192506" progId="Word.Document.12">
                  <p:embed/>
                  <p:pic>
                    <p:nvPicPr>
                      <p:cNvPr id="0" name=""/>
                      <p:cNvPicPr/>
                      <p:nvPr/>
                    </p:nvPicPr>
                    <p:blipFill>
                      <a:blip r:embed="rId4"/>
                      <a:stretch>
                        <a:fillRect/>
                      </a:stretch>
                    </p:blipFill>
                    <p:spPr>
                      <a:xfrm>
                        <a:off x="-324544" y="1730270"/>
                        <a:ext cx="5872163" cy="4192588"/>
                      </a:xfrm>
                      <a:prstGeom prst="rect">
                        <a:avLst/>
                      </a:prstGeom>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93797079"/>
              </p:ext>
            </p:extLst>
          </p:nvPr>
        </p:nvGraphicFramePr>
        <p:xfrm>
          <a:off x="4752020" y="2348880"/>
          <a:ext cx="3888431" cy="2297420"/>
        </p:xfrm>
        <a:graphic>
          <a:graphicData uri="http://schemas.openxmlformats.org/drawingml/2006/table">
            <a:tbl>
              <a:tblPr firstRow="1" firstCol="1" bandRow="1"/>
              <a:tblGrid>
                <a:gridCol w="676244"/>
                <a:gridCol w="620363"/>
                <a:gridCol w="876340"/>
                <a:gridCol w="857742"/>
                <a:gridCol w="857742"/>
              </a:tblGrid>
              <a:tr h="510537">
                <a:tc>
                  <a:txBody>
                    <a:bodyPr/>
                    <a:lstStyle/>
                    <a:p>
                      <a:pPr algn="ctr">
                        <a:lnSpc>
                          <a:spcPct val="115000"/>
                        </a:lnSpc>
                        <a:spcAft>
                          <a:spcPts val="0"/>
                        </a:spcAft>
                      </a:pPr>
                      <a:r>
                        <a:rPr lang="en-GB" sz="1000" b="1" dirty="0">
                          <a:solidFill>
                            <a:schemeClr val="tx1"/>
                          </a:solidFill>
                          <a:effectLst/>
                          <a:latin typeface="Verdana"/>
                          <a:ea typeface="SimSun"/>
                          <a:cs typeface="Times New Roman"/>
                        </a:rPr>
                        <a:t>Ward</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dirty="0">
                          <a:solidFill>
                            <a:schemeClr val="tx1"/>
                          </a:solidFill>
                          <a:effectLst/>
                          <a:latin typeface="Verdana"/>
                          <a:ea typeface="SimSun"/>
                          <a:cs typeface="Times New Roman"/>
                        </a:rPr>
                        <a:t>No. of Staff</a:t>
                      </a:r>
                      <a:endParaRPr lang="en-GB"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chemeClr val="tx1"/>
                          </a:solidFill>
                          <a:effectLst/>
                          <a:latin typeface="Verdana"/>
                          <a:ea typeface="SimSun"/>
                          <a:cs typeface="Times New Roman"/>
                        </a:rPr>
                        <a:t>Response Rate (N)</a:t>
                      </a:r>
                      <a:endParaRPr lang="en-GB" sz="11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chemeClr val="tx1"/>
                          </a:solidFill>
                          <a:effectLst/>
                          <a:latin typeface="Verdana"/>
                          <a:ea typeface="SimSun"/>
                          <a:cs typeface="Times New Roman"/>
                        </a:rPr>
                        <a:t>Response Rate (%)</a:t>
                      </a:r>
                      <a:endParaRPr lang="en-GB" sz="11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solidFill>
                            <a:schemeClr val="tx1"/>
                          </a:solidFill>
                          <a:effectLst/>
                          <a:latin typeface="Verdana"/>
                          <a:ea typeface="SimSun"/>
                          <a:cs typeface="Times New Roman"/>
                        </a:rPr>
                        <a:t>% of Total</a:t>
                      </a:r>
                      <a:endParaRPr lang="en-GB" sz="110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55269">
                <a:tc>
                  <a:txBody>
                    <a:bodyPr/>
                    <a:lstStyle/>
                    <a:p>
                      <a:pPr algn="ctr">
                        <a:lnSpc>
                          <a:spcPct val="115000"/>
                        </a:lnSpc>
                        <a:spcAft>
                          <a:spcPts val="0"/>
                        </a:spcAft>
                      </a:pPr>
                      <a:r>
                        <a:rPr lang="en-GB" sz="1000" b="1" dirty="0">
                          <a:solidFill>
                            <a:schemeClr val="tx1"/>
                          </a:solidFill>
                          <a:effectLst/>
                          <a:latin typeface="Verdana"/>
                          <a:ea typeface="SimSun"/>
                          <a:cs typeface="Times New Roman"/>
                        </a:rPr>
                        <a:t>Ward 1</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36</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14</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38.9</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17.3</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5269">
                <a:tc>
                  <a:txBody>
                    <a:bodyPr/>
                    <a:lstStyle/>
                    <a:p>
                      <a:pPr algn="ctr">
                        <a:lnSpc>
                          <a:spcPct val="115000"/>
                        </a:lnSpc>
                        <a:spcAft>
                          <a:spcPts val="0"/>
                        </a:spcAft>
                      </a:pPr>
                      <a:r>
                        <a:rPr lang="en-GB" sz="1000" b="1" dirty="0">
                          <a:solidFill>
                            <a:schemeClr val="tx1"/>
                          </a:solidFill>
                          <a:effectLst/>
                          <a:latin typeface="Verdana"/>
                          <a:ea typeface="SimSun"/>
                          <a:cs typeface="Times New Roman"/>
                        </a:rPr>
                        <a:t>Ward 2</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37</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12</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32.4</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14.8</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69">
                <a:tc>
                  <a:txBody>
                    <a:bodyPr/>
                    <a:lstStyle/>
                    <a:p>
                      <a:pPr algn="ctr">
                        <a:lnSpc>
                          <a:spcPct val="115000"/>
                        </a:lnSpc>
                        <a:spcAft>
                          <a:spcPts val="0"/>
                        </a:spcAft>
                      </a:pPr>
                      <a:r>
                        <a:rPr lang="en-GB" sz="1000" b="1">
                          <a:solidFill>
                            <a:schemeClr val="tx1"/>
                          </a:solidFill>
                          <a:effectLst/>
                          <a:latin typeface="Verdana"/>
                          <a:ea typeface="SimSun"/>
                          <a:cs typeface="Times New Roman"/>
                        </a:rPr>
                        <a:t>Ward 3</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25</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11</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44</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13.6</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5269">
                <a:tc>
                  <a:txBody>
                    <a:bodyPr/>
                    <a:lstStyle/>
                    <a:p>
                      <a:pPr algn="ctr">
                        <a:lnSpc>
                          <a:spcPct val="115000"/>
                        </a:lnSpc>
                        <a:spcAft>
                          <a:spcPts val="0"/>
                        </a:spcAft>
                      </a:pPr>
                      <a:r>
                        <a:rPr lang="en-GB" sz="1000" b="1">
                          <a:solidFill>
                            <a:schemeClr val="tx1"/>
                          </a:solidFill>
                          <a:effectLst/>
                          <a:latin typeface="Verdana"/>
                          <a:ea typeface="SimSun"/>
                          <a:cs typeface="Times New Roman"/>
                        </a:rPr>
                        <a:t>Ward 4</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23</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15</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65.2</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18.5</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69">
                <a:tc>
                  <a:txBody>
                    <a:bodyPr/>
                    <a:lstStyle/>
                    <a:p>
                      <a:pPr algn="ctr">
                        <a:lnSpc>
                          <a:spcPct val="115000"/>
                        </a:lnSpc>
                        <a:spcAft>
                          <a:spcPts val="0"/>
                        </a:spcAft>
                      </a:pPr>
                      <a:r>
                        <a:rPr lang="en-GB" sz="1000" b="1">
                          <a:solidFill>
                            <a:schemeClr val="tx1"/>
                          </a:solidFill>
                          <a:effectLst/>
                          <a:latin typeface="Verdana"/>
                          <a:ea typeface="SimSun"/>
                          <a:cs typeface="Times New Roman"/>
                        </a:rPr>
                        <a:t>Ward 5</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32</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16</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50</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19.8</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55269">
                <a:tc>
                  <a:txBody>
                    <a:bodyPr/>
                    <a:lstStyle/>
                    <a:p>
                      <a:pPr algn="ctr">
                        <a:lnSpc>
                          <a:spcPct val="115000"/>
                        </a:lnSpc>
                        <a:spcAft>
                          <a:spcPts val="0"/>
                        </a:spcAft>
                      </a:pPr>
                      <a:r>
                        <a:rPr lang="en-GB" sz="1000" b="1">
                          <a:solidFill>
                            <a:schemeClr val="tx1"/>
                          </a:solidFill>
                          <a:effectLst/>
                          <a:latin typeface="Verdana"/>
                          <a:ea typeface="SimSun"/>
                          <a:cs typeface="Times New Roman"/>
                        </a:rPr>
                        <a:t>Ward 6</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37</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a:solidFill>
                            <a:schemeClr val="tx1"/>
                          </a:solidFill>
                          <a:effectLst/>
                          <a:latin typeface="Verdana"/>
                          <a:ea typeface="SimSun"/>
                          <a:cs typeface="Times New Roman"/>
                        </a:rPr>
                        <a:t>10</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27</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12.3</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69">
                <a:tc>
                  <a:txBody>
                    <a:bodyPr/>
                    <a:lstStyle/>
                    <a:p>
                      <a:pPr algn="ctr">
                        <a:lnSpc>
                          <a:spcPct val="115000"/>
                        </a:lnSpc>
                        <a:spcAft>
                          <a:spcPts val="0"/>
                        </a:spcAft>
                      </a:pPr>
                      <a:r>
                        <a:rPr lang="en-GB" sz="1000" b="1" dirty="0">
                          <a:solidFill>
                            <a:schemeClr val="tx1"/>
                          </a:solidFill>
                          <a:effectLst/>
                          <a:latin typeface="Verdana"/>
                          <a:ea typeface="SimSun"/>
                          <a:cs typeface="Times New Roman"/>
                        </a:rPr>
                        <a:t>Other</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3</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a:solidFill>
                            <a:schemeClr val="tx1"/>
                          </a:solidFill>
                          <a:effectLst/>
                          <a:latin typeface="Verdana"/>
                          <a:ea typeface="SimSun"/>
                          <a:cs typeface="Times New Roman"/>
                        </a:rPr>
                        <a:t>-</a:t>
                      </a:r>
                      <a:endParaRPr lang="en-GB" sz="1100" b="1">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ct val="115000"/>
                        </a:lnSpc>
                        <a:spcAft>
                          <a:spcPts val="0"/>
                        </a:spcAft>
                      </a:pPr>
                      <a:r>
                        <a:rPr lang="en-GB" sz="1000" b="1" dirty="0">
                          <a:solidFill>
                            <a:schemeClr val="tx1"/>
                          </a:solidFill>
                          <a:effectLst/>
                          <a:latin typeface="Verdana"/>
                          <a:ea typeface="SimSun"/>
                          <a:cs typeface="Times New Roman"/>
                        </a:rPr>
                        <a:t>3.7</a:t>
                      </a:r>
                      <a:endParaRPr lang="en-GB" sz="11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3" name="Rectangle 12"/>
          <p:cNvSpPr/>
          <p:nvPr/>
        </p:nvSpPr>
        <p:spPr>
          <a:xfrm>
            <a:off x="827584" y="5733256"/>
            <a:ext cx="3528392" cy="461665"/>
          </a:xfrm>
          <a:prstGeom prst="rect">
            <a:avLst/>
          </a:prstGeom>
        </p:spPr>
        <p:txBody>
          <a:bodyPr wrap="square">
            <a:spAutoFit/>
          </a:bodyPr>
          <a:lstStyle/>
          <a:p>
            <a:r>
              <a:rPr lang="en-GB" sz="1200" i="1" u="sng" dirty="0" smtClean="0"/>
              <a:t>Table 1: Demographic </a:t>
            </a:r>
            <a:r>
              <a:rPr lang="en-GB" sz="1200" i="1" u="sng" dirty="0"/>
              <a:t>characteristic of participants</a:t>
            </a:r>
            <a:endParaRPr lang="en-GB" sz="1200" dirty="0"/>
          </a:p>
        </p:txBody>
      </p:sp>
      <p:sp>
        <p:nvSpPr>
          <p:cNvPr id="14" name="Rectangle 13"/>
          <p:cNvSpPr/>
          <p:nvPr/>
        </p:nvSpPr>
        <p:spPr>
          <a:xfrm>
            <a:off x="5200239" y="4941168"/>
            <a:ext cx="2900153" cy="276999"/>
          </a:xfrm>
          <a:prstGeom prst="rect">
            <a:avLst/>
          </a:prstGeom>
        </p:spPr>
        <p:txBody>
          <a:bodyPr wrap="none">
            <a:spAutoFit/>
          </a:bodyPr>
          <a:lstStyle/>
          <a:p>
            <a:r>
              <a:rPr lang="en-GB" sz="1200" i="1" u="sng" dirty="0" smtClean="0"/>
              <a:t>Table 2: Response </a:t>
            </a:r>
            <a:r>
              <a:rPr lang="en-GB" sz="1200" i="1" u="sng" dirty="0"/>
              <a:t>rate for individual </a:t>
            </a:r>
            <a:endParaRPr lang="en-GB" sz="1200" dirty="0"/>
          </a:p>
        </p:txBody>
      </p:sp>
    </p:spTree>
    <p:extLst>
      <p:ext uri="{BB962C8B-B14F-4D97-AF65-F5344CB8AC3E}">
        <p14:creationId xmlns:p14="http://schemas.microsoft.com/office/powerpoint/2010/main" val="3891660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r>
              <a:rPr lang="en-GB" i="1" dirty="0" smtClean="0"/>
              <a:t>Scores</a:t>
            </a:r>
            <a:endParaRPr lang="en-GB"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12745"/>
            <a:ext cx="5146328" cy="410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261944" y="2981690"/>
            <a:ext cx="2414512" cy="738664"/>
          </a:xfrm>
          <a:prstGeom prst="rect">
            <a:avLst/>
          </a:prstGeom>
        </p:spPr>
        <p:txBody>
          <a:bodyPr wrap="square">
            <a:spAutoFit/>
          </a:bodyPr>
          <a:lstStyle/>
          <a:p>
            <a:r>
              <a:rPr lang="en-GB" sz="1400" i="1" u="sng" dirty="0" smtClean="0"/>
              <a:t>Figure 3: The </a:t>
            </a:r>
            <a:r>
              <a:rPr lang="en-GB" sz="1400" i="1" u="sng" dirty="0"/>
              <a:t>frequency and distribution of CC Scores achieved.</a:t>
            </a:r>
          </a:p>
        </p:txBody>
      </p:sp>
    </p:spTree>
    <p:extLst>
      <p:ext uri="{BB962C8B-B14F-4D97-AF65-F5344CB8AC3E}">
        <p14:creationId xmlns:p14="http://schemas.microsoft.com/office/powerpoint/2010/main" val="426571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t>
            </a:r>
            <a:r>
              <a:rPr lang="en-GB" i="1" dirty="0" smtClean="0"/>
              <a:t>Scores</a:t>
            </a:r>
            <a:endParaRPr lang="en-GB" dirty="0"/>
          </a:p>
        </p:txBody>
      </p:sp>
      <p:sp>
        <p:nvSpPr>
          <p:cNvPr id="4" name="Text Box 2"/>
          <p:cNvSpPr txBox="1">
            <a:spLocks noChangeArrowheads="1"/>
          </p:cNvSpPr>
          <p:nvPr/>
        </p:nvSpPr>
        <p:spPr bwMode="auto">
          <a:xfrm>
            <a:off x="755576" y="1700808"/>
            <a:ext cx="3096344" cy="4392488"/>
          </a:xfrm>
          <a:prstGeom prst="rect">
            <a:avLst/>
          </a:prstGeom>
          <a:solidFill>
            <a:srgbClr val="FFFFFF"/>
          </a:solidFill>
          <a:ln w="952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algn="ctr">
              <a:lnSpc>
                <a:spcPct val="115000"/>
              </a:lnSpc>
              <a:spcAft>
                <a:spcPts val="1000"/>
              </a:spcAft>
            </a:pPr>
            <a:r>
              <a:rPr lang="en-GB" sz="1000" b="1" dirty="0" smtClean="0">
                <a:solidFill>
                  <a:schemeClr val="bg1"/>
                </a:solidFill>
                <a:effectLst/>
                <a:latin typeface="Verdana"/>
                <a:ea typeface="Calibri"/>
                <a:cs typeface="Arial"/>
              </a:rPr>
              <a:t>Instructions </a:t>
            </a:r>
            <a:r>
              <a:rPr lang="en-GB" sz="1000" b="1" dirty="0">
                <a:solidFill>
                  <a:schemeClr val="bg1"/>
                </a:solidFill>
                <a:effectLst/>
                <a:latin typeface="Verdana"/>
                <a:ea typeface="Calibri"/>
                <a:cs typeface="Arial"/>
              </a:rPr>
              <a:t>for Determining Levels of Competence</a:t>
            </a:r>
            <a:endParaRPr lang="en-GB" sz="1000" dirty="0">
              <a:solidFill>
                <a:schemeClr val="bg1"/>
              </a:solidFill>
              <a:effectLst/>
              <a:latin typeface="Calibri"/>
              <a:ea typeface="Calibri"/>
              <a:cs typeface="Arial"/>
            </a:endParaRPr>
          </a:p>
          <a:p>
            <a:pPr algn="just">
              <a:lnSpc>
                <a:spcPct val="115000"/>
              </a:lnSpc>
              <a:spcAft>
                <a:spcPts val="1000"/>
              </a:spcAft>
            </a:pPr>
            <a:r>
              <a:rPr lang="en-GB" sz="1000" b="1" u="sng" dirty="0">
                <a:solidFill>
                  <a:schemeClr val="bg1"/>
                </a:solidFill>
                <a:effectLst/>
                <a:latin typeface="Verdana"/>
                <a:ea typeface="Calibri"/>
                <a:cs typeface="Arial"/>
              </a:rPr>
              <a:t>Cultural Competence (Practice)</a:t>
            </a:r>
            <a:endParaRPr lang="en-GB" sz="1000" dirty="0">
              <a:solidFill>
                <a:schemeClr val="bg1"/>
              </a:solidFill>
              <a:effectLst/>
              <a:latin typeface="Calibri"/>
              <a:ea typeface="Calibri"/>
              <a:cs typeface="Arial"/>
            </a:endParaRPr>
          </a:p>
          <a:p>
            <a:pPr algn="just">
              <a:lnSpc>
                <a:spcPct val="115000"/>
              </a:lnSpc>
              <a:spcAft>
                <a:spcPts val="1000"/>
              </a:spcAft>
            </a:pPr>
            <a:r>
              <a:rPr lang="en-GB" sz="1000" dirty="0">
                <a:solidFill>
                  <a:schemeClr val="bg1"/>
                </a:solidFill>
                <a:effectLst/>
                <a:latin typeface="Verdana"/>
                <a:ea typeface="Calibri"/>
                <a:cs typeface="Arial"/>
              </a:rPr>
              <a:t>A score of </a:t>
            </a:r>
            <a:r>
              <a:rPr lang="en-GB" sz="1000" b="1" dirty="0">
                <a:solidFill>
                  <a:schemeClr val="bg1"/>
                </a:solidFill>
                <a:effectLst/>
                <a:latin typeface="Verdana"/>
                <a:ea typeface="Calibri"/>
                <a:cs typeface="Arial"/>
              </a:rPr>
              <a:t>ten </a:t>
            </a:r>
            <a:r>
              <a:rPr lang="en-GB" sz="1000" dirty="0">
                <a:solidFill>
                  <a:schemeClr val="bg1"/>
                </a:solidFill>
                <a:effectLst/>
                <a:latin typeface="Verdana"/>
                <a:ea typeface="Calibri"/>
                <a:cs typeface="Arial"/>
              </a:rPr>
              <a:t>in all of the four stages (</a:t>
            </a:r>
            <a:r>
              <a:rPr lang="en-GB" sz="1000" b="1" dirty="0">
                <a:solidFill>
                  <a:schemeClr val="bg1"/>
                </a:solidFill>
                <a:effectLst/>
                <a:latin typeface="Verdana"/>
                <a:ea typeface="Calibri"/>
                <a:cs typeface="Arial"/>
              </a:rPr>
              <a:t>a perfect score</a:t>
            </a:r>
            <a:r>
              <a:rPr lang="en-GB" sz="1000" dirty="0">
                <a:solidFill>
                  <a:schemeClr val="bg1"/>
                </a:solidFill>
                <a:effectLst/>
                <a:latin typeface="Verdana"/>
                <a:ea typeface="Calibri"/>
                <a:cs typeface="Arial"/>
              </a:rPr>
              <a:t>) = Cultural Competence.</a:t>
            </a:r>
            <a:endParaRPr lang="en-GB" sz="1000" dirty="0">
              <a:solidFill>
                <a:schemeClr val="bg1"/>
              </a:solidFill>
              <a:effectLst/>
              <a:latin typeface="Calibri"/>
              <a:ea typeface="Calibri"/>
              <a:cs typeface="Arial"/>
            </a:endParaRPr>
          </a:p>
          <a:p>
            <a:pPr algn="just">
              <a:lnSpc>
                <a:spcPct val="115000"/>
              </a:lnSpc>
              <a:spcAft>
                <a:spcPts val="1000"/>
              </a:spcAft>
            </a:pPr>
            <a:r>
              <a:rPr lang="en-GB" sz="1000" b="1" u="sng" dirty="0">
                <a:solidFill>
                  <a:schemeClr val="bg1"/>
                </a:solidFill>
                <a:effectLst/>
                <a:latin typeface="Verdana"/>
                <a:ea typeface="Calibri"/>
                <a:cs typeface="Arial"/>
              </a:rPr>
              <a:t>Cultural Safety</a:t>
            </a:r>
            <a:endParaRPr lang="en-GB" sz="1000" dirty="0">
              <a:solidFill>
                <a:schemeClr val="bg1"/>
              </a:solidFill>
              <a:effectLst/>
              <a:latin typeface="Calibri"/>
              <a:ea typeface="Calibri"/>
              <a:cs typeface="Arial"/>
            </a:endParaRPr>
          </a:p>
          <a:p>
            <a:pPr algn="just">
              <a:lnSpc>
                <a:spcPct val="115000"/>
              </a:lnSpc>
              <a:spcAft>
                <a:spcPts val="1000"/>
              </a:spcAft>
            </a:pPr>
            <a:r>
              <a:rPr lang="en-GB" sz="1000" dirty="0">
                <a:solidFill>
                  <a:schemeClr val="bg1"/>
                </a:solidFill>
                <a:effectLst/>
                <a:latin typeface="Verdana"/>
                <a:ea typeface="Calibri"/>
                <a:cs typeface="Arial"/>
              </a:rPr>
              <a:t>A score of </a:t>
            </a:r>
            <a:r>
              <a:rPr lang="en-GB" sz="1000" b="1" dirty="0">
                <a:solidFill>
                  <a:schemeClr val="bg1"/>
                </a:solidFill>
                <a:effectLst/>
                <a:latin typeface="Verdana"/>
                <a:ea typeface="Calibri"/>
                <a:cs typeface="Arial"/>
              </a:rPr>
              <a:t>five or more</a:t>
            </a:r>
            <a:r>
              <a:rPr lang="en-GB" sz="1000" dirty="0">
                <a:solidFill>
                  <a:schemeClr val="bg1"/>
                </a:solidFill>
                <a:effectLst/>
                <a:latin typeface="Verdana"/>
                <a:ea typeface="Calibri"/>
                <a:cs typeface="Arial"/>
              </a:rPr>
              <a:t> in </a:t>
            </a:r>
            <a:r>
              <a:rPr lang="en-GB" sz="1000" i="1" u="sng" dirty="0">
                <a:solidFill>
                  <a:schemeClr val="bg1"/>
                </a:solidFill>
                <a:effectLst/>
                <a:latin typeface="Verdana"/>
                <a:ea typeface="Calibri"/>
                <a:cs typeface="Arial"/>
              </a:rPr>
              <a:t>cultural awareness</a:t>
            </a:r>
            <a:r>
              <a:rPr lang="en-GB" sz="1000" dirty="0">
                <a:solidFill>
                  <a:schemeClr val="bg1"/>
                </a:solidFill>
                <a:effectLst/>
                <a:latin typeface="Verdana"/>
                <a:ea typeface="Calibri"/>
                <a:cs typeface="Arial"/>
              </a:rPr>
              <a:t>, and</a:t>
            </a:r>
            <a:r>
              <a:rPr lang="en-GB" sz="1000" b="1" dirty="0">
                <a:solidFill>
                  <a:schemeClr val="bg1"/>
                </a:solidFill>
                <a:effectLst/>
                <a:latin typeface="Verdana"/>
                <a:ea typeface="Calibri"/>
                <a:cs typeface="Arial"/>
              </a:rPr>
              <a:t> all the generic statements</a:t>
            </a:r>
            <a:r>
              <a:rPr lang="en-GB" sz="1000" dirty="0">
                <a:solidFill>
                  <a:schemeClr val="bg1"/>
                </a:solidFill>
                <a:effectLst/>
                <a:latin typeface="Verdana"/>
                <a:ea typeface="Calibri"/>
                <a:cs typeface="Arial"/>
              </a:rPr>
              <a:t> in the other stages correct= Cultural Safety.</a:t>
            </a:r>
            <a:endParaRPr lang="en-GB" sz="1000" dirty="0">
              <a:solidFill>
                <a:schemeClr val="bg1"/>
              </a:solidFill>
              <a:effectLst/>
              <a:latin typeface="Calibri"/>
              <a:ea typeface="Calibri"/>
              <a:cs typeface="Arial"/>
            </a:endParaRPr>
          </a:p>
          <a:p>
            <a:pPr algn="just">
              <a:lnSpc>
                <a:spcPct val="115000"/>
              </a:lnSpc>
              <a:spcAft>
                <a:spcPts val="1000"/>
              </a:spcAft>
            </a:pPr>
            <a:r>
              <a:rPr lang="en-GB" sz="1000" b="1" u="sng" dirty="0">
                <a:solidFill>
                  <a:schemeClr val="bg1"/>
                </a:solidFill>
                <a:effectLst/>
                <a:latin typeface="Verdana"/>
                <a:ea typeface="Calibri"/>
                <a:cs typeface="Arial"/>
              </a:rPr>
              <a:t>Cultural Awareness </a:t>
            </a:r>
            <a:endParaRPr lang="en-GB" sz="1000" dirty="0">
              <a:solidFill>
                <a:schemeClr val="bg1"/>
              </a:solidFill>
              <a:effectLst/>
              <a:latin typeface="Calibri"/>
              <a:ea typeface="Calibri"/>
              <a:cs typeface="Arial"/>
            </a:endParaRPr>
          </a:p>
          <a:p>
            <a:pPr algn="just">
              <a:lnSpc>
                <a:spcPct val="115000"/>
              </a:lnSpc>
              <a:spcAft>
                <a:spcPts val="1000"/>
              </a:spcAft>
            </a:pPr>
            <a:r>
              <a:rPr lang="en-GB" sz="1000" dirty="0">
                <a:solidFill>
                  <a:schemeClr val="bg1"/>
                </a:solidFill>
                <a:effectLst/>
                <a:latin typeface="Verdana"/>
                <a:ea typeface="Calibri"/>
                <a:cs typeface="Arial"/>
              </a:rPr>
              <a:t>A score of </a:t>
            </a:r>
            <a:r>
              <a:rPr lang="en-GB" sz="1000" b="1" dirty="0">
                <a:solidFill>
                  <a:schemeClr val="bg1"/>
                </a:solidFill>
                <a:effectLst/>
                <a:latin typeface="Verdana"/>
                <a:ea typeface="Calibri"/>
                <a:cs typeface="Arial"/>
              </a:rPr>
              <a:t>five or more</a:t>
            </a:r>
            <a:r>
              <a:rPr lang="en-GB" sz="1000" dirty="0">
                <a:solidFill>
                  <a:schemeClr val="bg1"/>
                </a:solidFill>
                <a:effectLst/>
                <a:latin typeface="Verdana"/>
                <a:ea typeface="Calibri"/>
                <a:cs typeface="Arial"/>
              </a:rPr>
              <a:t> in </a:t>
            </a:r>
            <a:r>
              <a:rPr lang="en-GB" sz="1000" i="1" u="sng" dirty="0">
                <a:solidFill>
                  <a:schemeClr val="bg1"/>
                </a:solidFill>
                <a:effectLst/>
                <a:latin typeface="Verdana"/>
                <a:ea typeface="Calibri"/>
                <a:cs typeface="Arial"/>
              </a:rPr>
              <a:t>cultural awareness</a:t>
            </a:r>
            <a:r>
              <a:rPr lang="en-GB" sz="1000" dirty="0">
                <a:solidFill>
                  <a:schemeClr val="bg1"/>
                </a:solidFill>
                <a:effectLst/>
                <a:latin typeface="Verdana"/>
                <a:ea typeface="Calibri"/>
                <a:cs typeface="Arial"/>
              </a:rPr>
              <a:t>, without necessarily having </a:t>
            </a:r>
            <a:r>
              <a:rPr lang="en-GB" sz="1000" b="1" dirty="0">
                <a:solidFill>
                  <a:schemeClr val="bg1"/>
                </a:solidFill>
                <a:effectLst/>
                <a:latin typeface="Verdana"/>
                <a:ea typeface="Calibri"/>
                <a:cs typeface="Arial"/>
              </a:rPr>
              <a:t>all the generic statements</a:t>
            </a:r>
            <a:r>
              <a:rPr lang="en-GB" sz="1000" dirty="0">
                <a:solidFill>
                  <a:schemeClr val="bg1"/>
                </a:solidFill>
                <a:effectLst/>
                <a:latin typeface="Verdana"/>
                <a:ea typeface="Calibri"/>
                <a:cs typeface="Arial"/>
              </a:rPr>
              <a:t> in the other stages correct = Cultural Awareness.</a:t>
            </a:r>
            <a:endParaRPr lang="en-GB" sz="1000" dirty="0">
              <a:solidFill>
                <a:schemeClr val="bg1"/>
              </a:solidFill>
              <a:effectLst/>
              <a:latin typeface="Calibri"/>
              <a:ea typeface="Calibri"/>
              <a:cs typeface="Arial"/>
            </a:endParaRPr>
          </a:p>
          <a:p>
            <a:pPr algn="just">
              <a:lnSpc>
                <a:spcPct val="115000"/>
              </a:lnSpc>
              <a:spcBef>
                <a:spcPts val="200"/>
              </a:spcBef>
              <a:spcAft>
                <a:spcPts val="1000"/>
              </a:spcAft>
            </a:pPr>
            <a:r>
              <a:rPr lang="en-GB" sz="1000" b="1" u="sng" dirty="0">
                <a:solidFill>
                  <a:schemeClr val="bg1"/>
                </a:solidFill>
                <a:effectLst/>
                <a:latin typeface="Verdana"/>
                <a:ea typeface="Calibri"/>
                <a:cs typeface="Arial"/>
              </a:rPr>
              <a:t>Cultural Incompetence</a:t>
            </a:r>
            <a:endParaRPr lang="en-GB" sz="1000" dirty="0">
              <a:solidFill>
                <a:schemeClr val="bg1"/>
              </a:solidFill>
              <a:effectLst/>
              <a:latin typeface="Calibri"/>
              <a:ea typeface="Calibri"/>
              <a:cs typeface="Arial"/>
            </a:endParaRPr>
          </a:p>
          <a:p>
            <a:pPr algn="just">
              <a:lnSpc>
                <a:spcPct val="115000"/>
              </a:lnSpc>
              <a:spcAft>
                <a:spcPts val="1000"/>
              </a:spcAft>
            </a:pPr>
            <a:r>
              <a:rPr lang="en-GB" sz="1000" dirty="0">
                <a:solidFill>
                  <a:schemeClr val="bg1"/>
                </a:solidFill>
                <a:effectLst/>
                <a:latin typeface="Verdana"/>
                <a:ea typeface="Calibri"/>
                <a:cs typeface="Arial"/>
              </a:rPr>
              <a:t>A score of </a:t>
            </a:r>
            <a:r>
              <a:rPr lang="en-GB" sz="1000" b="1" dirty="0">
                <a:solidFill>
                  <a:schemeClr val="bg1"/>
                </a:solidFill>
                <a:effectLst/>
                <a:latin typeface="Verdana"/>
                <a:ea typeface="Calibri"/>
                <a:cs typeface="Arial"/>
              </a:rPr>
              <a:t>less than five</a:t>
            </a:r>
            <a:r>
              <a:rPr lang="en-GB" sz="1000" dirty="0">
                <a:solidFill>
                  <a:schemeClr val="bg1"/>
                </a:solidFill>
                <a:effectLst/>
                <a:latin typeface="Verdana"/>
                <a:ea typeface="Calibri"/>
                <a:cs typeface="Arial"/>
              </a:rPr>
              <a:t> in </a:t>
            </a:r>
            <a:r>
              <a:rPr lang="en-GB" sz="1000" i="1" u="sng" dirty="0">
                <a:solidFill>
                  <a:schemeClr val="bg1"/>
                </a:solidFill>
                <a:effectLst/>
                <a:latin typeface="Verdana"/>
                <a:ea typeface="Calibri"/>
                <a:cs typeface="Arial"/>
              </a:rPr>
              <a:t>cultural awareness</a:t>
            </a:r>
            <a:r>
              <a:rPr lang="en-GB" sz="1000" dirty="0">
                <a:solidFill>
                  <a:schemeClr val="bg1"/>
                </a:solidFill>
                <a:effectLst/>
                <a:latin typeface="Verdana"/>
                <a:ea typeface="Calibri"/>
                <a:cs typeface="Arial"/>
              </a:rPr>
              <a:t>, whatever the score in the other stages = Cultural Incompetence.</a:t>
            </a:r>
            <a:br>
              <a:rPr lang="en-GB" sz="1000" dirty="0">
                <a:solidFill>
                  <a:schemeClr val="bg1"/>
                </a:solidFill>
                <a:effectLst/>
                <a:latin typeface="Verdana"/>
                <a:ea typeface="Calibri"/>
                <a:cs typeface="Arial"/>
              </a:rPr>
            </a:br>
            <a:endParaRPr lang="en-GB" sz="1000" dirty="0">
              <a:solidFill>
                <a:schemeClr val="bg1"/>
              </a:solidFill>
              <a:effectLst/>
              <a:latin typeface="Calibri"/>
              <a:ea typeface="Calibri"/>
              <a:cs typeface="Arial"/>
            </a:endParaRPr>
          </a:p>
          <a:p>
            <a:pPr>
              <a:lnSpc>
                <a:spcPct val="115000"/>
              </a:lnSpc>
              <a:spcAft>
                <a:spcPts val="1000"/>
              </a:spcAft>
            </a:pPr>
            <a:r>
              <a:rPr lang="en-GB" sz="800" i="1" dirty="0">
                <a:effectLst/>
                <a:latin typeface="Verdana"/>
                <a:ea typeface="Calibri"/>
                <a:cs typeface="Arial"/>
              </a:rPr>
              <a:t>Papadopoulos, I., Middlesex University, London.</a:t>
            </a:r>
            <a:endParaRPr lang="en-GB" sz="1100" dirty="0">
              <a:effectLst/>
              <a:latin typeface="Calibri"/>
              <a:ea typeface="Calibri"/>
              <a:cs typeface="Arial"/>
            </a:endParaRPr>
          </a:p>
        </p:txBody>
      </p:sp>
      <p:sp>
        <p:nvSpPr>
          <p:cNvPr id="3" name="TextBox 2"/>
          <p:cNvSpPr txBox="1"/>
          <p:nvPr/>
        </p:nvSpPr>
        <p:spPr>
          <a:xfrm>
            <a:off x="4355976" y="1556792"/>
            <a:ext cx="4104456" cy="4893647"/>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dirty="0" smtClean="0"/>
              <a:t>No participants were </a:t>
            </a:r>
            <a:r>
              <a:rPr lang="en-GB" i="1" dirty="0" smtClean="0"/>
              <a:t>culturally incompetent, </a:t>
            </a:r>
            <a:r>
              <a:rPr lang="en-GB" dirty="0" smtClean="0"/>
              <a:t>or </a:t>
            </a:r>
            <a:r>
              <a:rPr lang="en-GB" i="1" dirty="0" smtClean="0"/>
              <a:t>culturally competent.</a:t>
            </a:r>
            <a:endParaRPr lang="en-GB" dirty="0" smtClean="0"/>
          </a:p>
          <a:p>
            <a:pPr marL="285750" indent="-285750">
              <a:lnSpc>
                <a:spcPct val="150000"/>
              </a:lnSpc>
              <a:buFont typeface="Courier New" panose="02070309020205020404" pitchFamily="49" charset="0"/>
              <a:buChar char="o"/>
            </a:pPr>
            <a:r>
              <a:rPr lang="en-GB" dirty="0" smtClean="0"/>
              <a:t>65 members of staff were </a:t>
            </a:r>
            <a:r>
              <a:rPr lang="en-GB" i="1" dirty="0" smtClean="0"/>
              <a:t>culturally aware; </a:t>
            </a:r>
            <a:r>
              <a:rPr lang="en-GB" dirty="0" smtClean="0"/>
              <a:t>13 were </a:t>
            </a:r>
            <a:r>
              <a:rPr lang="en-GB" i="1" dirty="0" smtClean="0"/>
              <a:t>culturally safe. </a:t>
            </a:r>
            <a:r>
              <a:rPr lang="en-GB" sz="1400" i="1" dirty="0" smtClean="0"/>
              <a:t>(N.B. 3 participants were excluded from data analysis due to high volumes of missing data.)</a:t>
            </a:r>
          </a:p>
          <a:p>
            <a:pPr marL="285750" indent="-285750">
              <a:lnSpc>
                <a:spcPct val="150000"/>
              </a:lnSpc>
              <a:buFont typeface="Courier New" panose="02070309020205020404" pitchFamily="49" charset="0"/>
              <a:buChar char="o"/>
            </a:pPr>
            <a:r>
              <a:rPr lang="en-GB" dirty="0" smtClean="0"/>
              <a:t>Only </a:t>
            </a:r>
            <a:r>
              <a:rPr lang="en-GB" i="1" dirty="0" smtClean="0"/>
              <a:t>3 statistically significant </a:t>
            </a:r>
            <a:r>
              <a:rPr lang="en-GB" dirty="0" smtClean="0"/>
              <a:t>results were found between participants demographic characteristics and levels of CC.</a:t>
            </a:r>
            <a:endParaRPr lang="en-GB" dirty="0"/>
          </a:p>
        </p:txBody>
      </p:sp>
    </p:spTree>
    <p:extLst>
      <p:ext uri="{BB962C8B-B14F-4D97-AF65-F5344CB8AC3E}">
        <p14:creationId xmlns:p14="http://schemas.microsoft.com/office/powerpoint/2010/main" val="984252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20" y="980728"/>
            <a:ext cx="8062912" cy="1944216"/>
          </a:xfrm>
        </p:spPr>
        <p:txBody>
          <a:bodyPr>
            <a:noAutofit/>
          </a:bodyPr>
          <a:lstStyle/>
          <a:p>
            <a:pPr algn="l"/>
            <a:r>
              <a:rPr lang="en-GB" sz="4800" dirty="0" smtClean="0"/>
              <a:t>Implications for Nursing:</a:t>
            </a:r>
            <a:br>
              <a:rPr lang="en-GB" sz="4800" dirty="0" smtClean="0"/>
            </a:br>
            <a:r>
              <a:rPr lang="en-GB" sz="4000" dirty="0" smtClean="0"/>
              <a:t>Rationale for a Nursing Practice Framework</a:t>
            </a:r>
            <a:endParaRPr lang="en-GB" sz="4000" dirty="0"/>
          </a:p>
        </p:txBody>
      </p:sp>
      <p:sp>
        <p:nvSpPr>
          <p:cNvPr id="3" name="TextBox 2"/>
          <p:cNvSpPr txBox="1"/>
          <p:nvPr/>
        </p:nvSpPr>
        <p:spPr>
          <a:xfrm>
            <a:off x="1043608" y="3356992"/>
            <a:ext cx="6264696" cy="2862322"/>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2000" dirty="0" smtClean="0"/>
              <a:t>What are the implications of the fact that there were only 3 significant results?</a:t>
            </a:r>
          </a:p>
          <a:p>
            <a:pPr marL="285750" indent="-285750">
              <a:lnSpc>
                <a:spcPct val="150000"/>
              </a:lnSpc>
              <a:buFont typeface="Courier New" panose="02070309020205020404" pitchFamily="49" charset="0"/>
              <a:buChar char="o"/>
            </a:pPr>
            <a:r>
              <a:rPr lang="en-GB" sz="2000" dirty="0" smtClean="0"/>
              <a:t>Why is it important to nursing practice that the participants only achieved scores that meant that they were </a:t>
            </a:r>
            <a:r>
              <a:rPr lang="en-GB" sz="2000" i="1" dirty="0" smtClean="0"/>
              <a:t>culturally aware </a:t>
            </a:r>
            <a:r>
              <a:rPr lang="en-GB" sz="2000" dirty="0" smtClean="0"/>
              <a:t>and </a:t>
            </a:r>
            <a:r>
              <a:rPr lang="en-GB" sz="2000" i="1" dirty="0" smtClean="0"/>
              <a:t>culturally safe</a:t>
            </a:r>
            <a:r>
              <a:rPr lang="en-GB" sz="2000" dirty="0" smtClean="0"/>
              <a:t>, and not </a:t>
            </a:r>
            <a:r>
              <a:rPr lang="en-GB" sz="2000" i="1" dirty="0" smtClean="0"/>
              <a:t>culturally competent</a:t>
            </a:r>
            <a:r>
              <a:rPr lang="en-GB" sz="2000" dirty="0" smtClean="0"/>
              <a:t>?</a:t>
            </a:r>
            <a:endParaRPr lang="en-GB" sz="2000" dirty="0"/>
          </a:p>
        </p:txBody>
      </p:sp>
    </p:spTree>
    <p:extLst>
      <p:ext uri="{BB962C8B-B14F-4D97-AF65-F5344CB8AC3E}">
        <p14:creationId xmlns:p14="http://schemas.microsoft.com/office/powerpoint/2010/main" val="2473839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399032"/>
          </a:xfrm>
        </p:spPr>
        <p:txBody>
          <a:bodyPr>
            <a:normAutofit/>
          </a:bodyPr>
          <a:lstStyle/>
          <a:p>
            <a:r>
              <a:rPr lang="en-GB" sz="4000" dirty="0" smtClean="0"/>
              <a:t>Towards a CC Clinical Nursing Framework…</a:t>
            </a:r>
            <a:endParaRPr lang="en-GB" sz="4000" dirty="0"/>
          </a:p>
        </p:txBody>
      </p:sp>
      <p:pic>
        <p:nvPicPr>
          <p:cNvPr id="4" name="Picture 3" descr="C:\Users\Everydayuse\Documents\Uni Stuff\Dissertation Folder 2\suky.jpeg"/>
          <p:cNvPicPr/>
          <p:nvPr/>
        </p:nvPicPr>
        <p:blipFill rotWithShape="1">
          <a:blip r:embed="rId2" cstate="print">
            <a:extLst>
              <a:ext uri="{28A0092B-C50C-407E-A947-70E740481C1C}">
                <a14:useLocalDpi xmlns:a14="http://schemas.microsoft.com/office/drawing/2010/main" val="0"/>
              </a:ext>
            </a:extLst>
          </a:blip>
          <a:srcRect l="7311" t="15103" r="36193" b="33638"/>
          <a:stretch/>
        </p:blipFill>
        <p:spPr bwMode="auto">
          <a:xfrm>
            <a:off x="1259632" y="2063583"/>
            <a:ext cx="6624736" cy="4349824"/>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059832" y="6464369"/>
            <a:ext cx="5724128" cy="276999"/>
          </a:xfrm>
          <a:prstGeom prst="rect">
            <a:avLst/>
          </a:prstGeom>
        </p:spPr>
        <p:txBody>
          <a:bodyPr wrap="square">
            <a:spAutoFit/>
          </a:bodyPr>
          <a:lstStyle/>
          <a:p>
            <a:r>
              <a:rPr lang="en-GB" sz="1200" i="1" u="sng" dirty="0"/>
              <a:t>The Roper, Logan and Tierney Activities of Living model for nursing (</a:t>
            </a:r>
            <a:r>
              <a:rPr lang="en-GB" sz="1200" i="1" u="sng" dirty="0" smtClean="0"/>
              <a:t>1980)</a:t>
            </a:r>
            <a:endParaRPr lang="en-GB" i="1" dirty="0"/>
          </a:p>
        </p:txBody>
      </p:sp>
    </p:spTree>
    <p:extLst>
      <p:ext uri="{BB962C8B-B14F-4D97-AF65-F5344CB8AC3E}">
        <p14:creationId xmlns:p14="http://schemas.microsoft.com/office/powerpoint/2010/main" val="2326082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a:t>
            </a:r>
            <a:r>
              <a:rPr lang="en-GB" sz="3200" dirty="0"/>
              <a:t/>
            </a:r>
            <a:br>
              <a:rPr lang="en-GB" sz="3200" dirty="0"/>
            </a:br>
            <a:r>
              <a:rPr lang="en-GB" sz="3200" dirty="0" smtClean="0"/>
              <a:t>Towards a CC Clinical Framework</a:t>
            </a:r>
            <a:endParaRPr lang="en-GB" dirty="0"/>
          </a:p>
        </p:txBody>
      </p:sp>
      <p:pic>
        <p:nvPicPr>
          <p:cNvPr id="3" name="Picture 2"/>
          <p:cNvPicPr/>
          <p:nvPr/>
        </p:nvPicPr>
        <p:blipFill rotWithShape="1">
          <a:blip r:embed="rId2"/>
          <a:srcRect l="18822" t="21156" r="15936" b="9007"/>
          <a:stretch/>
        </p:blipFill>
        <p:spPr bwMode="auto">
          <a:xfrm>
            <a:off x="292606" y="1700808"/>
            <a:ext cx="8599874" cy="5051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4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Looking forward…</a:t>
            </a:r>
            <a:endParaRPr lang="en-GB" dirty="0"/>
          </a:p>
        </p:txBody>
      </p:sp>
      <p:pic>
        <p:nvPicPr>
          <p:cNvPr id="3074" name="Picture 2" descr="http://blog.archisnapper.com/wp-content/uploads/looking-back-looking-forwar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825882"/>
            <a:ext cx="6480720" cy="433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4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584176"/>
          </a:xfrm>
        </p:spPr>
        <p:txBody>
          <a:bodyPr/>
          <a:lstStyle/>
          <a:p>
            <a:pPr algn="ctr"/>
            <a:r>
              <a:rPr lang="en-GB" dirty="0" smtClean="0"/>
              <a:t>Thank you for listening…</a:t>
            </a:r>
            <a:endParaRPr lang="en-GB" dirty="0"/>
          </a:p>
        </p:txBody>
      </p:sp>
      <p:pic>
        <p:nvPicPr>
          <p:cNvPr id="5" name="Picture 4"/>
          <p:cNvPicPr/>
          <p:nvPr/>
        </p:nvPicPr>
        <p:blipFill rotWithShape="1">
          <a:blip r:embed="rId2"/>
          <a:srcRect l="26152" t="15581" r="49371" b="59776"/>
          <a:stretch/>
        </p:blipFill>
        <p:spPr bwMode="auto">
          <a:xfrm>
            <a:off x="1835696" y="2276872"/>
            <a:ext cx="5580000" cy="367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0164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hlmarchitects.com/uploads/images/carousels/projects/nottingham_city/nottingham_c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135" y="3987820"/>
            <a:ext cx="3914297" cy="26095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Background</a:t>
            </a:r>
            <a:endParaRPr lang="en-GB" dirty="0"/>
          </a:p>
        </p:txBody>
      </p:sp>
      <p:pic>
        <p:nvPicPr>
          <p:cNvPr id="3" name="Picture 2" descr="http://www.nottinghampost.com/images/localworld/ugc-images/276368/Article/images/19827555/5312369-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4200401" cy="28274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t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494682"/>
            <a:ext cx="4306773" cy="1142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46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TextBox 2"/>
          <p:cNvSpPr txBox="1"/>
          <p:nvPr/>
        </p:nvSpPr>
        <p:spPr>
          <a:xfrm>
            <a:off x="827584" y="1484784"/>
            <a:ext cx="7560840" cy="5078313"/>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dirty="0" smtClean="0"/>
              <a:t>In 2011, individuals from </a:t>
            </a:r>
            <a:r>
              <a:rPr lang="en-GB" u="sng" dirty="0" smtClean="0"/>
              <a:t>Black &amp; Minority Ethnic </a:t>
            </a:r>
            <a:r>
              <a:rPr lang="en-GB" u="sng" dirty="0" smtClean="0"/>
              <a:t>(BME)</a:t>
            </a:r>
            <a:r>
              <a:rPr lang="en-GB" dirty="0" smtClean="0"/>
              <a:t> groups </a:t>
            </a:r>
            <a:r>
              <a:rPr lang="en-GB" dirty="0" smtClean="0"/>
              <a:t>accounted for 13% (7.5 million) of the UK population, compared with 4.3% (1.9 million) in 1951 (ONS, 2013).</a:t>
            </a:r>
          </a:p>
          <a:p>
            <a:pPr marL="285750" indent="-285750">
              <a:lnSpc>
                <a:spcPct val="150000"/>
              </a:lnSpc>
              <a:buFont typeface="Courier New" panose="02070309020205020404" pitchFamily="49" charset="0"/>
              <a:buChar char="o"/>
            </a:pPr>
            <a:r>
              <a:rPr lang="en-GB" dirty="0" smtClean="0"/>
              <a:t>Simultaneously, the UK continues to be an ageing population, with individuals over the age of 65 accounting for 16% (9.2 million) of the population of England &amp; Wales in 2011 (ONS, 2013a).</a:t>
            </a:r>
          </a:p>
          <a:p>
            <a:pPr marL="285750" indent="-285750">
              <a:lnSpc>
                <a:spcPct val="150000"/>
              </a:lnSpc>
              <a:buFont typeface="Courier New" panose="02070309020205020404" pitchFamily="49" charset="0"/>
              <a:buChar char="o"/>
            </a:pPr>
            <a:r>
              <a:rPr lang="en-GB" dirty="0" smtClean="0"/>
              <a:t>These statistics have a range of implications for healthcare and service provision.</a:t>
            </a:r>
          </a:p>
          <a:p>
            <a:pPr marL="285750" indent="-285750">
              <a:lnSpc>
                <a:spcPct val="150000"/>
              </a:lnSpc>
              <a:buFont typeface="Courier New" panose="02070309020205020404" pitchFamily="49" charset="0"/>
              <a:buChar char="o"/>
            </a:pPr>
            <a:r>
              <a:rPr lang="en-GB" dirty="0" smtClean="0"/>
              <a:t>Cultural Competence (CC) is one approach which has been suggested as a strategy to improve quality of healthcare and reduce inequalities for </a:t>
            </a:r>
            <a:r>
              <a:rPr lang="en-GB" i="1" dirty="0" smtClean="0"/>
              <a:t>all</a:t>
            </a:r>
            <a:r>
              <a:rPr lang="en-GB" dirty="0" smtClean="0"/>
              <a:t> patients.</a:t>
            </a:r>
          </a:p>
        </p:txBody>
      </p:sp>
    </p:spTree>
    <p:extLst>
      <p:ext uri="{BB962C8B-B14F-4D97-AF65-F5344CB8AC3E}">
        <p14:creationId xmlns:p14="http://schemas.microsoft.com/office/powerpoint/2010/main" val="418538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Context</a:t>
            </a:r>
            <a:endParaRPr lang="en-GB" dirty="0"/>
          </a:p>
        </p:txBody>
      </p:sp>
      <p:sp>
        <p:nvSpPr>
          <p:cNvPr id="5" name="TextBox 4"/>
          <p:cNvSpPr txBox="1"/>
          <p:nvPr/>
        </p:nvSpPr>
        <p:spPr>
          <a:xfrm>
            <a:off x="683568" y="1757422"/>
            <a:ext cx="7848872" cy="3983976"/>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1900" b="1" i="1" dirty="0" smtClean="0"/>
              <a:t>Cultural Competence (CC</a:t>
            </a:r>
            <a:r>
              <a:rPr lang="en-GB" sz="1900" dirty="0" smtClean="0"/>
              <a:t>) - “a set of congruent behaviours, attitudes, and policies that come together in a system, agency, or among professionals that enables effective work in cross-cultural situations” (Cross et al, 1989, p.4).</a:t>
            </a:r>
          </a:p>
          <a:p>
            <a:pPr marL="285750" indent="-285750">
              <a:lnSpc>
                <a:spcPct val="150000"/>
              </a:lnSpc>
              <a:buFont typeface="Courier New" panose="02070309020205020404" pitchFamily="49" charset="0"/>
              <a:buChar char="o"/>
            </a:pPr>
            <a:r>
              <a:rPr lang="en-GB" sz="1900" dirty="0" smtClean="0"/>
              <a:t>The goal of CC is </a:t>
            </a:r>
            <a:r>
              <a:rPr lang="en-GB" sz="1900" dirty="0"/>
              <a:t>“neither to overemphasize nor underestimate the effects of culture in the healthcare encounter, but to understand the influence of cultural factors on healthcare and health outcomes and to work with factors in optimizing the services provided” (</a:t>
            </a:r>
            <a:r>
              <a:rPr lang="en-GB" sz="1900" dirty="0" err="1"/>
              <a:t>Xakellis</a:t>
            </a:r>
            <a:r>
              <a:rPr lang="en-GB" sz="1900" dirty="0"/>
              <a:t>, 2004, </a:t>
            </a:r>
            <a:r>
              <a:rPr lang="en-GB" sz="1900" dirty="0" smtClean="0"/>
              <a:t>p.141).</a:t>
            </a:r>
          </a:p>
        </p:txBody>
      </p:sp>
    </p:spTree>
    <p:extLst>
      <p:ext uri="{BB962C8B-B14F-4D97-AF65-F5344CB8AC3E}">
        <p14:creationId xmlns:p14="http://schemas.microsoft.com/office/powerpoint/2010/main" val="2134922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Literature Context</a:t>
            </a:r>
            <a:endParaRPr lang="en-GB" dirty="0"/>
          </a:p>
        </p:txBody>
      </p:sp>
      <p:sp>
        <p:nvSpPr>
          <p:cNvPr id="5" name="TextBox 4"/>
          <p:cNvSpPr txBox="1"/>
          <p:nvPr/>
        </p:nvSpPr>
        <p:spPr>
          <a:xfrm>
            <a:off x="683568" y="1688896"/>
            <a:ext cx="7848872" cy="4708981"/>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2000" b="1" i="1" dirty="0" smtClean="0"/>
              <a:t>Culture</a:t>
            </a:r>
            <a:r>
              <a:rPr lang="en-GB" sz="2000" dirty="0" smtClean="0"/>
              <a:t> </a:t>
            </a:r>
            <a:r>
              <a:rPr lang="en-GB" sz="2000" dirty="0"/>
              <a:t>is defines as “the integrated pattern of human behaviour that includes thoughts, communications, actions, customs, beliefs, values, and institutions of a racial, ethnic, religious, or social group” (Cross et al, 1989, p.3). </a:t>
            </a:r>
          </a:p>
          <a:p>
            <a:pPr marL="285750" indent="-285750">
              <a:lnSpc>
                <a:spcPct val="150000"/>
              </a:lnSpc>
              <a:buFont typeface="Courier New" panose="02070309020205020404" pitchFamily="49" charset="0"/>
              <a:buChar char="o"/>
            </a:pPr>
            <a:r>
              <a:rPr lang="en-GB" sz="2000" dirty="0" smtClean="0"/>
              <a:t>Individuals</a:t>
            </a:r>
            <a:r>
              <a:rPr lang="en-GB" sz="2000" dirty="0"/>
              <a:t>’ life experiences, culture and social circumstances all impact on the way in which they adjust to growing old (Andrew and Boyle, 2008). </a:t>
            </a:r>
            <a:endParaRPr lang="en-GB" sz="2000" dirty="0" smtClean="0"/>
          </a:p>
          <a:p>
            <a:pPr marL="285750" indent="-285750">
              <a:lnSpc>
                <a:spcPct val="150000"/>
              </a:lnSpc>
              <a:buFont typeface="Courier New" panose="02070309020205020404" pitchFamily="49" charset="0"/>
              <a:buChar char="o"/>
            </a:pPr>
            <a:r>
              <a:rPr lang="en-GB" sz="2000" dirty="0" smtClean="0"/>
              <a:t>‘</a:t>
            </a:r>
            <a:r>
              <a:rPr lang="en-GB" sz="2000" b="1" i="1" dirty="0" smtClean="0"/>
              <a:t>Triple Jeopardy</a:t>
            </a:r>
            <a:r>
              <a:rPr lang="en-GB" sz="2000" dirty="0" smtClean="0"/>
              <a:t>’: age + race + poverty (poor social circumstances &amp; isolation) = health inequality (Norman, 1985).</a:t>
            </a:r>
          </a:p>
        </p:txBody>
      </p:sp>
    </p:spTree>
    <p:extLst>
      <p:ext uri="{BB962C8B-B14F-4D97-AF65-F5344CB8AC3E}">
        <p14:creationId xmlns:p14="http://schemas.microsoft.com/office/powerpoint/2010/main" val="384023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normAutofit/>
          </a:bodyPr>
          <a:lstStyle/>
          <a:p>
            <a:pPr>
              <a:lnSpc>
                <a:spcPct val="150000"/>
              </a:lnSpc>
            </a:pPr>
            <a:r>
              <a:rPr lang="en-GB" sz="2400" dirty="0"/>
              <a:t>This study sought to assess the knowledge, skills, attitudes and practice of nurses towards the issue of culture, in order to assess their level of cultural competence and explore the possible impact upon healthcare provision within the speciality of elderly care.  </a:t>
            </a:r>
          </a:p>
        </p:txBody>
      </p:sp>
    </p:spTree>
    <p:extLst>
      <p:ext uri="{BB962C8B-B14F-4D97-AF65-F5344CB8AC3E}">
        <p14:creationId xmlns:p14="http://schemas.microsoft.com/office/powerpoint/2010/main" val="2582860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normAutofit/>
          </a:bodyPr>
          <a:lstStyle/>
          <a:p>
            <a:pPr>
              <a:lnSpc>
                <a:spcPct val="150000"/>
              </a:lnSpc>
            </a:pPr>
            <a:r>
              <a:rPr lang="en-GB" sz="2400" dirty="0" smtClean="0"/>
              <a:t>Methodology: Quantitative Research</a:t>
            </a:r>
          </a:p>
          <a:p>
            <a:pPr>
              <a:lnSpc>
                <a:spcPct val="150000"/>
              </a:lnSpc>
            </a:pPr>
            <a:r>
              <a:rPr lang="en-GB" sz="2400" dirty="0" smtClean="0"/>
              <a:t>Sample: Registered Nurses &amp; Healthcare Assistants working within </a:t>
            </a:r>
            <a:r>
              <a:rPr lang="en-GB" sz="2400" i="1" dirty="0" smtClean="0"/>
              <a:t>Healthcare of Older People (HCOP)</a:t>
            </a:r>
            <a:endParaRPr lang="en-GB" sz="2400" dirty="0" smtClean="0"/>
          </a:p>
          <a:p>
            <a:pPr>
              <a:lnSpc>
                <a:spcPct val="150000"/>
              </a:lnSpc>
            </a:pPr>
            <a:r>
              <a:rPr lang="en-GB" sz="2400" dirty="0" smtClean="0"/>
              <a:t>Data Collection: </a:t>
            </a:r>
            <a:r>
              <a:rPr lang="en-GB" sz="2400" i="1" dirty="0" smtClean="0"/>
              <a:t>Cultural Competence Assessment Tool (CCATool)*</a:t>
            </a:r>
            <a:endParaRPr lang="en-GB" sz="2400" dirty="0" smtClean="0"/>
          </a:p>
          <a:p>
            <a:pPr>
              <a:lnSpc>
                <a:spcPct val="150000"/>
              </a:lnSpc>
            </a:pPr>
            <a:r>
              <a:rPr lang="en-GB" sz="2400" dirty="0" smtClean="0"/>
              <a:t>Ethics: Clinical Audit Registration</a:t>
            </a:r>
          </a:p>
          <a:p>
            <a:pPr>
              <a:lnSpc>
                <a:spcPct val="150000"/>
              </a:lnSpc>
            </a:pPr>
            <a:r>
              <a:rPr lang="en-GB" sz="2400" dirty="0" smtClean="0"/>
              <a:t>Data Analysis: Coding, SPSS</a:t>
            </a:r>
            <a:endParaRPr lang="en-GB" sz="2400" dirty="0"/>
          </a:p>
        </p:txBody>
      </p:sp>
    </p:spTree>
    <p:extLst>
      <p:ext uri="{BB962C8B-B14F-4D97-AF65-F5344CB8AC3E}">
        <p14:creationId xmlns:p14="http://schemas.microsoft.com/office/powerpoint/2010/main" val="2399843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Collection</a:t>
            </a:r>
            <a:endParaRPr lang="en-GB" dirty="0"/>
          </a:p>
        </p:txBody>
      </p:sp>
      <p:pic>
        <p:nvPicPr>
          <p:cNvPr id="1027"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251" y="1916832"/>
            <a:ext cx="431677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67544" y="5590981"/>
            <a:ext cx="3960440" cy="646331"/>
          </a:xfrm>
          <a:prstGeom prst="rect">
            <a:avLst/>
          </a:prstGeom>
        </p:spPr>
        <p:txBody>
          <a:bodyPr wrap="square">
            <a:spAutoFit/>
          </a:bodyPr>
          <a:lstStyle/>
          <a:p>
            <a:r>
              <a:rPr lang="en-GB" sz="1200" i="1" u="sng" dirty="0"/>
              <a:t>Figure 1: The Papadopoulos, </a:t>
            </a:r>
            <a:r>
              <a:rPr lang="en-GB" sz="1200" i="1" u="sng" dirty="0" err="1"/>
              <a:t>Tilki</a:t>
            </a:r>
            <a:r>
              <a:rPr lang="en-GB" sz="1200" i="1" u="sng" dirty="0"/>
              <a:t> and Taylor Model for Developing Cultural Competence (Papadopoulos et al, 1998)</a:t>
            </a:r>
            <a:endParaRPr lang="en-GB" sz="1200" dirty="0"/>
          </a:p>
        </p:txBody>
      </p:sp>
      <p:sp>
        <p:nvSpPr>
          <p:cNvPr id="17" name="Rectangle 16"/>
          <p:cNvSpPr/>
          <p:nvPr/>
        </p:nvSpPr>
        <p:spPr>
          <a:xfrm>
            <a:off x="5004048" y="5991671"/>
            <a:ext cx="3672408" cy="461665"/>
          </a:xfrm>
          <a:prstGeom prst="rect">
            <a:avLst/>
          </a:prstGeom>
        </p:spPr>
        <p:txBody>
          <a:bodyPr wrap="square">
            <a:spAutoFit/>
          </a:bodyPr>
          <a:lstStyle/>
          <a:p>
            <a:r>
              <a:rPr lang="en-GB" sz="1200" i="1" u="sng" dirty="0" smtClean="0"/>
              <a:t>Figure 2: Section A of the RCTSH CCATool for elderly care (Papadopoulos, 2010)</a:t>
            </a:r>
            <a:endParaRPr lang="en-GB" sz="1200" i="1" u="sng" dirty="0"/>
          </a:p>
        </p:txBody>
      </p:sp>
      <p:grpSp>
        <p:nvGrpSpPr>
          <p:cNvPr id="13" name="Group 12"/>
          <p:cNvGrpSpPr/>
          <p:nvPr/>
        </p:nvGrpSpPr>
        <p:grpSpPr>
          <a:xfrm rot="5400000">
            <a:off x="4242907" y="1245324"/>
            <a:ext cx="5340837" cy="3962570"/>
            <a:chOff x="95259" y="476671"/>
            <a:chExt cx="7631845" cy="5690763"/>
          </a:xfrm>
        </p:grpSpPr>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728" t="27288" r="23481" b="8697"/>
            <a:stretch/>
          </p:blipFill>
          <p:spPr bwMode="auto">
            <a:xfrm rot="16200000">
              <a:off x="-733897" y="1305830"/>
              <a:ext cx="5690760" cy="403244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5610" t="22496" r="23371" b="19898"/>
            <a:stretch/>
          </p:blipFill>
          <p:spPr bwMode="auto">
            <a:xfrm rot="16200000">
              <a:off x="3075399" y="1515727"/>
              <a:ext cx="5690762" cy="361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8390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normAutofit/>
          </a:bodyPr>
          <a:lstStyle/>
          <a:p>
            <a:pPr>
              <a:lnSpc>
                <a:spcPct val="150000"/>
              </a:lnSpc>
            </a:pPr>
            <a:r>
              <a:rPr lang="en-GB" sz="2400" dirty="0" smtClean="0"/>
              <a:t>Methodology: Quantitative Research</a:t>
            </a:r>
          </a:p>
          <a:p>
            <a:pPr>
              <a:lnSpc>
                <a:spcPct val="150000"/>
              </a:lnSpc>
            </a:pPr>
            <a:r>
              <a:rPr lang="en-GB" sz="2400" dirty="0" smtClean="0"/>
              <a:t>Sample: Registered Nurses &amp; Healthcare Assistants working within </a:t>
            </a:r>
            <a:r>
              <a:rPr lang="en-GB" sz="2400" i="1" dirty="0" smtClean="0"/>
              <a:t>Healthcare of Older People (HCOP)</a:t>
            </a:r>
            <a:endParaRPr lang="en-GB" sz="2400" dirty="0" smtClean="0"/>
          </a:p>
          <a:p>
            <a:pPr>
              <a:lnSpc>
                <a:spcPct val="150000"/>
              </a:lnSpc>
            </a:pPr>
            <a:r>
              <a:rPr lang="en-GB" sz="2400" dirty="0" smtClean="0"/>
              <a:t>Data Collection: </a:t>
            </a:r>
            <a:r>
              <a:rPr lang="en-GB" sz="2400" i="1" dirty="0" smtClean="0"/>
              <a:t>Cultural Competence Assessment Tool (CCATool)</a:t>
            </a:r>
            <a:endParaRPr lang="en-GB" sz="2400" dirty="0" smtClean="0"/>
          </a:p>
          <a:p>
            <a:pPr>
              <a:lnSpc>
                <a:spcPct val="150000"/>
              </a:lnSpc>
            </a:pPr>
            <a:r>
              <a:rPr lang="en-GB" sz="2400" dirty="0" smtClean="0"/>
              <a:t>Ethics: Clinical Audit Registration</a:t>
            </a:r>
          </a:p>
          <a:p>
            <a:pPr>
              <a:lnSpc>
                <a:spcPct val="150000"/>
              </a:lnSpc>
            </a:pPr>
            <a:r>
              <a:rPr lang="en-GB" sz="2400" dirty="0" smtClean="0"/>
              <a:t>Data Analysis: Coding, SPSS</a:t>
            </a:r>
            <a:endParaRPr lang="en-GB" sz="2400" dirty="0"/>
          </a:p>
        </p:txBody>
      </p:sp>
    </p:spTree>
    <p:extLst>
      <p:ext uri="{BB962C8B-B14F-4D97-AF65-F5344CB8AC3E}">
        <p14:creationId xmlns:p14="http://schemas.microsoft.com/office/powerpoint/2010/main" val="2955470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2884</TotalTime>
  <Words>902</Words>
  <Application>Microsoft Office PowerPoint</Application>
  <PresentationFormat>On-screen Show (4:3)</PresentationFormat>
  <Paragraphs>112</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Verve</vt:lpstr>
      <vt:lpstr>Document</vt:lpstr>
      <vt:lpstr>Cultural Competence of Nurses Working in Elderly Care in an Acute Hospital in the UK</vt:lpstr>
      <vt:lpstr>Background</vt:lpstr>
      <vt:lpstr>Background</vt:lpstr>
      <vt:lpstr>Literature Context</vt:lpstr>
      <vt:lpstr>Literature Context</vt:lpstr>
      <vt:lpstr>Aims</vt:lpstr>
      <vt:lpstr>Method</vt:lpstr>
      <vt:lpstr>Data Collection</vt:lpstr>
      <vt:lpstr>Method</vt:lpstr>
      <vt:lpstr>Results: Demographics</vt:lpstr>
      <vt:lpstr>Results: Scores</vt:lpstr>
      <vt:lpstr>Results: Scores</vt:lpstr>
      <vt:lpstr>Implications for Nursing: Rationale for a Nursing Practice Framework</vt:lpstr>
      <vt:lpstr>Towards a CC Clinical Nursing Framework…</vt:lpstr>
      <vt:lpstr>Implications:  Towards a CC Clinical Framework</vt:lpstr>
      <vt:lpstr>Looking forward…</vt:lpstr>
      <vt:lpstr>Thank you for listening…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Everydayuse</dc:creator>
  <cp:lastModifiedBy>Everydayuse</cp:lastModifiedBy>
  <cp:revision>59</cp:revision>
  <dcterms:created xsi:type="dcterms:W3CDTF">2014-06-01T11:36:37Z</dcterms:created>
  <dcterms:modified xsi:type="dcterms:W3CDTF">2014-07-05T12:51:50Z</dcterms:modified>
</cp:coreProperties>
</file>