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A0A6B-35FE-4E31-8ADD-BDB356FCAD04}" type="datetimeFigureOut">
              <a:rPr lang="en-IN" smtClean="0"/>
              <a:t>21-01-2016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39139-9AA3-41B2-A776-57E9A36BDD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8653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9A819-AEAA-4A7C-9B6D-49A9D07A9C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5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CE049-0E36-48C5-8268-9E394F8107DD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3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EDD2-834A-4102-8277-188CF4C0FEBF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23E6-7E1C-49E5-AA1F-8A2DEC3F020F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FCB0-347F-42CB-8701-22CF7744E00A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C1CD-6DFC-46D0-9740-B244C789A891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8892-0298-4DF3-820C-D073A3432CB8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115E-224E-4246-99B2-FA90FC62311A}" type="datetime1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C3D5-E595-4584-A4DC-A6DD158FAB5B}" type="datetime1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D849E-45A7-4880-BACD-D307F16CB494}" type="datetime1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55283-6978-476D-9928-346E18518ABE}" type="datetime1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3878-561C-4DDA-987E-ADEB2BFF45A9}" type="datetime1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56A-751A-4C50-A60E-D4F65957779C}" type="datetime1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ECAFDB3-BF91-4553-A53F-D185349406FF}" type="datetime1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8873" y="350585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rgbClr val="0070C0"/>
                </a:solidFill>
              </a:rPr>
              <a:t/>
            </a:r>
            <a:br>
              <a:rPr lang="en-IN" sz="3600" b="1" dirty="0" smtClean="0">
                <a:solidFill>
                  <a:srgbClr val="0070C0"/>
                </a:solidFill>
              </a:rPr>
            </a:br>
            <a:r>
              <a:rPr lang="en-IN" sz="3600" b="1" dirty="0">
                <a:solidFill>
                  <a:srgbClr val="0070C0"/>
                </a:solidFill>
              </a:rPr>
              <a:t/>
            </a:r>
            <a:br>
              <a:rPr lang="en-IN" sz="3600" b="1" dirty="0">
                <a:solidFill>
                  <a:srgbClr val="0070C0"/>
                </a:solidFill>
              </a:rPr>
            </a:br>
            <a:r>
              <a:rPr lang="en-IN" sz="3600" b="1" dirty="0" smtClean="0">
                <a:solidFill>
                  <a:srgbClr val="0070C0"/>
                </a:solidFill>
              </a:rPr>
              <a:t/>
            </a:r>
            <a:br>
              <a:rPr lang="en-IN" sz="3600" b="1" dirty="0" smtClean="0">
                <a:solidFill>
                  <a:srgbClr val="0070C0"/>
                </a:solidFill>
              </a:rPr>
            </a:br>
            <a:r>
              <a:rPr lang="en-IN" sz="3600" b="1" dirty="0">
                <a:solidFill>
                  <a:srgbClr val="0070C0"/>
                </a:solidFill>
              </a:rPr>
              <a:t/>
            </a:r>
            <a:br>
              <a:rPr lang="en-IN" sz="3600" b="1" dirty="0">
                <a:solidFill>
                  <a:srgbClr val="0070C0"/>
                </a:solidFill>
              </a:rPr>
            </a:br>
            <a:r>
              <a:rPr lang="en-IN" sz="3600" b="1" dirty="0" smtClean="0">
                <a:solidFill>
                  <a:srgbClr val="0070C0"/>
                </a:solidFill>
              </a:rPr>
              <a:t/>
            </a:r>
            <a:br>
              <a:rPr lang="en-IN" sz="3600" b="1" dirty="0" smtClean="0">
                <a:solidFill>
                  <a:srgbClr val="0070C0"/>
                </a:solidFill>
              </a:rPr>
            </a:br>
            <a:r>
              <a:rPr lang="en-IN" sz="3600" b="1" dirty="0">
                <a:solidFill>
                  <a:srgbClr val="0070C0"/>
                </a:solidFill>
              </a:rPr>
              <a:t/>
            </a:r>
            <a:br>
              <a:rPr lang="en-IN" sz="3600" b="1" dirty="0">
                <a:solidFill>
                  <a:srgbClr val="0070C0"/>
                </a:solidFill>
              </a:rPr>
            </a:br>
            <a:r>
              <a:rPr lang="en-IN" sz="3600" b="1" dirty="0" smtClean="0">
                <a:solidFill>
                  <a:srgbClr val="0070C0"/>
                </a:solidFill>
              </a:rPr>
              <a:t>8</a:t>
            </a:r>
            <a:r>
              <a:rPr lang="en-IN" sz="3600" b="1" baseline="30000" dirty="0" smtClean="0">
                <a:solidFill>
                  <a:srgbClr val="0070C0"/>
                </a:solidFill>
              </a:rPr>
              <a:t>th</a:t>
            </a:r>
            <a:r>
              <a:rPr lang="en-IN" sz="3600" b="1" dirty="0" smtClean="0">
                <a:solidFill>
                  <a:srgbClr val="0070C0"/>
                </a:solidFill>
              </a:rPr>
              <a:t> Global Summit and Expo on Healthcare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sz="31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(Healthcare Middle East 2016)</a:t>
            </a:r>
            <a:br>
              <a:rPr lang="en-IN" sz="31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IN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IN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IN" sz="2700" dirty="0"/>
              <a:t>Nov 17-19, </a:t>
            </a:r>
            <a:r>
              <a:rPr lang="en-IN" sz="2700" dirty="0" smtClean="0"/>
              <a:t>2016 Dubai</a:t>
            </a:r>
            <a:r>
              <a:rPr lang="en-IN" sz="2700" dirty="0"/>
              <a:t>, </a:t>
            </a:r>
            <a:r>
              <a:rPr lang="en-IN" sz="2700" dirty="0" smtClean="0"/>
              <a:t>UAE</a:t>
            </a:r>
            <a:r>
              <a:rPr lang="en-IN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IN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3982" y="5105400"/>
            <a:ext cx="6400800" cy="990600"/>
          </a:xfrm>
        </p:spPr>
        <p:txBody>
          <a:bodyPr>
            <a:normAutofit/>
          </a:bodyPr>
          <a:lstStyle/>
          <a:p>
            <a:pPr algn="r"/>
            <a:r>
              <a:rPr lang="en-I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PC - </a:t>
            </a:r>
            <a:r>
              <a:rPr lang="en-IN" sz="2000" b="1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Pankaj</a:t>
            </a:r>
            <a:r>
              <a:rPr lang="en-IN" sz="2000" b="1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Gupta</a:t>
            </a:r>
            <a:endParaRPr lang="en-IN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I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TL – </a:t>
            </a:r>
            <a:r>
              <a:rPr lang="en-IN" sz="2000" b="1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Sreedhar</a:t>
            </a:r>
            <a:r>
              <a:rPr lang="en-IN" sz="2000" b="1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IN" sz="2000" b="1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Singamala</a:t>
            </a:r>
            <a:endParaRPr lang="en-IN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6927" y="3928409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i="1" dirty="0"/>
              <a:t>Theme: Innovating, Collaborating, Partnering for creating Healthier Communities</a:t>
            </a:r>
          </a:p>
        </p:txBody>
      </p:sp>
      <p:pic>
        <p:nvPicPr>
          <p:cNvPr id="2050" name="Picture 2" descr="D:\Dubai Healthcare 2015\Dubai Health care\Pics\OMICS Internatio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4800" cy="153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44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C:\Users\pankaj-k\Desktop\Dubai Health care\OCM\Dr. Abuelais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478" y="1729220"/>
            <a:ext cx="1407796" cy="17929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ankaj-k\Desktop\Dubai Health care\OCM\Tobias_Stock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42" y="1743075"/>
            <a:ext cx="1394915" cy="18094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798" y="3625602"/>
            <a:ext cx="2057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Tobias </a:t>
            </a:r>
            <a:r>
              <a:rPr lang="en-US" sz="1200" b="1" dirty="0" smtClean="0"/>
              <a:t>Stock,</a:t>
            </a:r>
          </a:p>
          <a:p>
            <a:endParaRPr lang="en-US" sz="1200" b="1" dirty="0"/>
          </a:p>
          <a:p>
            <a:r>
              <a:rPr lang="en-US" sz="1200" dirty="0" smtClean="0"/>
              <a:t>Director</a:t>
            </a:r>
            <a:r>
              <a:rPr lang="en-US" sz="1200" dirty="0"/>
              <a:t> </a:t>
            </a:r>
            <a:r>
              <a:rPr lang="en-US" sz="1200" dirty="0" smtClean="0"/>
              <a:t>Supply Chain, Global </a:t>
            </a:r>
            <a:r>
              <a:rPr lang="en-US" sz="1200" dirty="0"/>
              <a:t>Medical Solutions (</a:t>
            </a:r>
            <a:r>
              <a:rPr lang="en-US" sz="1200" dirty="0" smtClean="0"/>
              <a:t>GMS)</a:t>
            </a:r>
            <a:br>
              <a:rPr lang="en-US" sz="1200" dirty="0" smtClean="0"/>
            </a:br>
            <a:r>
              <a:rPr lang="en-US" sz="1200" dirty="0" smtClean="0"/>
              <a:t>Abu </a:t>
            </a:r>
            <a:r>
              <a:rPr lang="en-US" sz="1200" dirty="0"/>
              <a:t>Dhabi, UAE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25932" y="3874081"/>
            <a:ext cx="202946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Calibri" pitchFamily="34" charset="0"/>
              </a:rPr>
              <a:t>Dr. </a:t>
            </a:r>
            <a:r>
              <a:rPr lang="en-US" sz="1200" b="1" dirty="0" err="1">
                <a:latin typeface="Calibri" pitchFamily="34" charset="0"/>
              </a:rPr>
              <a:t>Izzeldin</a:t>
            </a:r>
            <a:r>
              <a:rPr lang="en-US" sz="1200" b="1" dirty="0">
                <a:latin typeface="Calibri" pitchFamily="34" charset="0"/>
              </a:rPr>
              <a:t> </a:t>
            </a:r>
            <a:r>
              <a:rPr lang="en-US" sz="1200" b="1" dirty="0" smtClean="0">
                <a:latin typeface="Calibri" pitchFamily="34" charset="0"/>
              </a:rPr>
              <a:t>Abuelaish</a:t>
            </a:r>
            <a:endParaRPr lang="en-US" sz="1200" b="1" dirty="0">
              <a:latin typeface="Calibri" pitchFamily="34" charset="0"/>
            </a:endParaRPr>
          </a:p>
          <a:p>
            <a:r>
              <a:rPr lang="en-US" sz="1200" b="1" dirty="0" smtClean="0">
                <a:latin typeface="Calibri" pitchFamily="34" charset="0"/>
              </a:rPr>
              <a:t/>
            </a:r>
            <a:br>
              <a:rPr lang="en-US" sz="1200" b="1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Professor of Public Health</a:t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University </a:t>
            </a:r>
            <a:r>
              <a:rPr lang="en-US" sz="1200" dirty="0">
                <a:latin typeface="Calibri" pitchFamily="34" charset="0"/>
              </a:rPr>
              <a:t>of </a:t>
            </a:r>
            <a:r>
              <a:rPr lang="en-US" sz="1200" dirty="0" smtClean="0">
                <a:latin typeface="Calibri" pitchFamily="34" charset="0"/>
              </a:rPr>
              <a:t>Toronto, Canada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10" name="Picture 2" descr="C:\Users\pankaj-k\Desktop\Dubai Health care\OCM\Dr. Devkara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763857"/>
            <a:ext cx="1371600" cy="1772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661339" y="3883604"/>
            <a:ext cx="215691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200" b="1" dirty="0">
                <a:latin typeface="Calibri" pitchFamily="34" charset="0"/>
              </a:rPr>
              <a:t>Dr. </a:t>
            </a:r>
            <a:r>
              <a:rPr lang="en-US" sz="1200" b="1" dirty="0" err="1">
                <a:latin typeface="Calibri" pitchFamily="34" charset="0"/>
              </a:rPr>
              <a:t>Subashnie</a:t>
            </a:r>
            <a:r>
              <a:rPr lang="en-US" sz="1200" b="1" dirty="0">
                <a:latin typeface="Calibri" pitchFamily="34" charset="0"/>
              </a:rPr>
              <a:t> </a:t>
            </a:r>
            <a:r>
              <a:rPr lang="en-US" sz="1200" b="1" dirty="0" err="1" smtClean="0">
                <a:latin typeface="Calibri" pitchFamily="34" charset="0"/>
              </a:rPr>
              <a:t>Devkaran</a:t>
            </a:r>
            <a:endParaRPr lang="en-US" sz="1200" b="1" dirty="0" smtClean="0">
              <a:latin typeface="Calibri" pitchFamily="34" charset="0"/>
            </a:endParaRPr>
          </a:p>
          <a:p>
            <a:pPr fontAlgn="ctr"/>
            <a:endParaRPr lang="en-US" sz="1200" b="1" dirty="0" smtClean="0">
              <a:latin typeface="Calibri" pitchFamily="34" charset="0"/>
            </a:endParaRPr>
          </a:p>
          <a:p>
            <a:pPr fontAlgn="ctr"/>
            <a:r>
              <a:rPr lang="en-US" sz="1200" b="1" dirty="0" smtClean="0">
                <a:latin typeface="Calibri" pitchFamily="34" charset="0"/>
              </a:rPr>
              <a:t>Vice President- </a:t>
            </a:r>
            <a:r>
              <a:rPr lang="en-US" sz="1200" dirty="0" smtClean="0">
                <a:latin typeface="Calibri" pitchFamily="34" charset="0"/>
              </a:rPr>
              <a:t>American College of Healthcare Executives MENA</a:t>
            </a:r>
            <a:endParaRPr lang="en-US" sz="1400" dirty="0" smtClean="0">
              <a:latin typeface="Calibri" pitchFamily="34" charset="0"/>
            </a:endParaRPr>
          </a:p>
        </p:txBody>
      </p:sp>
      <p:pic>
        <p:nvPicPr>
          <p:cNvPr id="9" name="Picture 2" descr="C:\Users\pankaj-k\Desktop\Dubai Health care\OCM\13 Kinda Khalaf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828" y="1763857"/>
            <a:ext cx="1318715" cy="17886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454229" y="3827258"/>
            <a:ext cx="19886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Calibri" pitchFamily="34" charset="0"/>
              </a:rPr>
              <a:t>Dr. Kinda Khalaf</a:t>
            </a:r>
            <a:r>
              <a:rPr lang="en-US" sz="1200" dirty="0">
                <a:latin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</a:rPr>
              <a:t/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Associate Chair, </a:t>
            </a:r>
            <a:r>
              <a:rPr lang="en-US" sz="1200" dirty="0" err="1" smtClean="0">
                <a:latin typeface="Calibri" pitchFamily="34" charset="0"/>
              </a:rPr>
              <a:t>Dept</a:t>
            </a:r>
            <a:r>
              <a:rPr lang="en-US" sz="1200" dirty="0" smtClean="0">
                <a:latin typeface="Calibri" pitchFamily="34" charset="0"/>
              </a:rPr>
              <a:t> of BME</a:t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err="1" smtClean="0">
                <a:latin typeface="Calibri" pitchFamily="34" charset="0"/>
              </a:rPr>
              <a:t>Khalifa</a:t>
            </a:r>
            <a:r>
              <a:rPr lang="en-US" sz="1200" dirty="0" smtClean="0">
                <a:latin typeface="Calibri" pitchFamily="34" charset="0"/>
              </a:rPr>
              <a:t> </a:t>
            </a:r>
            <a:r>
              <a:rPr lang="en-US" sz="1200" dirty="0" err="1" smtClean="0">
                <a:latin typeface="Calibri" pitchFamily="34" charset="0"/>
              </a:rPr>
              <a:t>Uni</a:t>
            </a:r>
            <a:r>
              <a:rPr lang="en-US" sz="1200" dirty="0" smtClean="0">
                <a:latin typeface="Calibri" pitchFamily="34" charset="0"/>
              </a:rPr>
              <a:t>, UAE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57207" y="533400"/>
            <a:ext cx="29834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>
                <a:latin typeface="Calibri" pitchFamily="34" charset="0"/>
              </a:rPr>
              <a:t>Rajaa</a:t>
            </a:r>
            <a:r>
              <a:rPr lang="en-US" sz="1200" b="1" dirty="0">
                <a:latin typeface="Calibri" pitchFamily="34" charset="0"/>
              </a:rPr>
              <a:t> Mohammad Al-</a:t>
            </a:r>
            <a:r>
              <a:rPr lang="en-US" sz="1200" b="1" dirty="0" err="1">
                <a:latin typeface="Calibri" pitchFamily="34" charset="0"/>
              </a:rPr>
              <a:t>Raddadi</a:t>
            </a:r>
            <a:r>
              <a:rPr lang="en-US" sz="1200" dirty="0">
                <a:latin typeface="Calibri" pitchFamily="34" charset="0"/>
              </a:rPr>
              <a:t/>
            </a:r>
            <a:br>
              <a:rPr lang="en-US" sz="1200" dirty="0">
                <a:latin typeface="Calibri" pitchFamily="34" charset="0"/>
              </a:rPr>
            </a:br>
            <a:r>
              <a:rPr lang="en-US" sz="1200" dirty="0">
                <a:latin typeface="Calibri" pitchFamily="34" charset="0"/>
              </a:rPr>
              <a:t>Vice President</a:t>
            </a:r>
            <a:br>
              <a:rPr lang="en-US" sz="1200" dirty="0">
                <a:latin typeface="Calibri" pitchFamily="34" charset="0"/>
              </a:rPr>
            </a:br>
            <a:r>
              <a:rPr lang="en-US" sz="1200" dirty="0">
                <a:latin typeface="Calibri" pitchFamily="34" charset="0"/>
              </a:rPr>
              <a:t>Saudi Epidemiology Association</a:t>
            </a:r>
            <a:br>
              <a:rPr lang="en-US" sz="1200" dirty="0">
                <a:latin typeface="Calibri" pitchFamily="34" charset="0"/>
              </a:rPr>
            </a:br>
            <a:r>
              <a:rPr lang="en-US" sz="1200" dirty="0">
                <a:latin typeface="Calibri" pitchFamily="34" charset="0"/>
              </a:rPr>
              <a:t>KSA</a:t>
            </a:r>
          </a:p>
        </p:txBody>
      </p:sp>
      <p:pic>
        <p:nvPicPr>
          <p:cNvPr id="13" name="Picture 2" descr="C:\Users\pankaj-k\Desktop\Dubai Health care\Pics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542" y="628223"/>
            <a:ext cx="1484304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entagon 18"/>
          <p:cNvSpPr/>
          <p:nvPr/>
        </p:nvSpPr>
        <p:spPr>
          <a:xfrm>
            <a:off x="13855" y="5237018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Organizing Committee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1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77706" y="3764774"/>
            <a:ext cx="2133600" cy="71162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1200" b="1" dirty="0" smtClean="0">
                <a:solidFill>
                  <a:schemeClr val="tx1"/>
                </a:solidFill>
                <a:latin typeface="Calibri" pitchFamily="34" charset="0"/>
              </a:rPr>
              <a:t>Prof. </a:t>
            </a:r>
            <a:r>
              <a:rPr lang="en-US" sz="1200" b="1" dirty="0" err="1" smtClean="0">
                <a:solidFill>
                  <a:schemeClr val="tx1"/>
                </a:solidFill>
                <a:latin typeface="Calibri" pitchFamily="34" charset="0"/>
              </a:rPr>
              <a:t>Hamdy</a:t>
            </a:r>
            <a:r>
              <a:rPr lang="en-US" sz="12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libri" pitchFamily="34" charset="0"/>
              </a:rPr>
              <a:t>Fouad</a:t>
            </a:r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alibri" pitchFamily="34" charset="0"/>
              </a:rPr>
              <a:t>Moselhy</a:t>
            </a:r>
            <a:endParaRPr lang="en-US" sz="12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Professor and Chairman of the department of psychiatry, Faculty of Medicine and Health Sciences, UAE University</a:t>
            </a:r>
          </a:p>
        </p:txBody>
      </p:sp>
      <p:pic>
        <p:nvPicPr>
          <p:cNvPr id="2" name="Picture 2" descr="C:\Users\pankaj-k\Desktop\Dubai Health care\OCM\10 Abdulazi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79" y="1981200"/>
            <a:ext cx="1310822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0049" y="3581400"/>
            <a:ext cx="21021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>
                <a:latin typeface="Calibri" pitchFamily="34" charset="0"/>
              </a:rPr>
              <a:t>Abdulaziz</a:t>
            </a:r>
            <a:r>
              <a:rPr lang="en-US" sz="1200" b="1" dirty="0">
                <a:latin typeface="Calibri" pitchFamily="34" charset="0"/>
              </a:rPr>
              <a:t> </a:t>
            </a:r>
            <a:r>
              <a:rPr lang="en-US" sz="1200" b="1" dirty="0" err="1">
                <a:latin typeface="Calibri" pitchFamily="34" charset="0"/>
              </a:rPr>
              <a:t>Abdulbaqi</a:t>
            </a:r>
            <a:r>
              <a:rPr lang="en-US" sz="1200" b="1" dirty="0">
                <a:latin typeface="Calibri" pitchFamily="34" charset="0"/>
              </a:rPr>
              <a:t> </a:t>
            </a:r>
            <a:endParaRPr lang="en-US" sz="1200" b="1" dirty="0" smtClean="0">
              <a:latin typeface="Calibri" pitchFamily="34" charset="0"/>
            </a:endParaRPr>
          </a:p>
          <a:p>
            <a:endParaRPr lang="en-US" sz="1200" b="1" dirty="0" smtClean="0">
              <a:latin typeface="Calibri" pitchFamily="34" charset="0"/>
            </a:endParaRPr>
          </a:p>
          <a:p>
            <a:r>
              <a:rPr lang="en-US" sz="1200" dirty="0">
                <a:latin typeface="Calibri" pitchFamily="34" charset="0"/>
              </a:rPr>
              <a:t>D</a:t>
            </a:r>
            <a:r>
              <a:rPr lang="en-US" sz="1200" dirty="0" smtClean="0">
                <a:latin typeface="Calibri" pitchFamily="34" charset="0"/>
              </a:rPr>
              <a:t>irector </a:t>
            </a:r>
            <a:r>
              <a:rPr lang="en-US" sz="1200" dirty="0">
                <a:latin typeface="Calibri" pitchFamily="34" charset="0"/>
              </a:rPr>
              <a:t>of Quality and patient safety </a:t>
            </a:r>
            <a:r>
              <a:rPr lang="en-US" sz="1200" dirty="0" smtClean="0">
                <a:latin typeface="Calibri" pitchFamily="34" charset="0"/>
              </a:rPr>
              <a:t/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International </a:t>
            </a:r>
            <a:r>
              <a:rPr lang="en-US" sz="1200" dirty="0">
                <a:latin typeface="Calibri" pitchFamily="34" charset="0"/>
              </a:rPr>
              <a:t>medical center, </a:t>
            </a:r>
            <a:r>
              <a:rPr lang="en-US" sz="1200" dirty="0" smtClean="0">
                <a:latin typeface="Calibri" pitchFamily="34" charset="0"/>
              </a:rPr>
              <a:t> KSA</a:t>
            </a:r>
            <a:endParaRPr lang="en-US" sz="1200" dirty="0">
              <a:latin typeface="Calibri" pitchFamily="34" charset="0"/>
            </a:endParaRPr>
          </a:p>
        </p:txBody>
      </p:sp>
      <p:pic>
        <p:nvPicPr>
          <p:cNvPr id="9" name="Picture 3" descr="C:\Users\pankaj-k\Desktop\Dubai Health care\OCM\9 Dr. Hamdy Fou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219" y="1938377"/>
            <a:ext cx="1301179" cy="1561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pankaj-k\Desktop\Dubai Health care\OCM\12 Chenchen Wang.JPG.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1981200"/>
            <a:ext cx="1309255" cy="15250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608828" y="3764774"/>
            <a:ext cx="18414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/>
              <a:t>Chenchen</a:t>
            </a:r>
            <a:r>
              <a:rPr lang="en-US" sz="1100" dirty="0"/>
              <a:t> </a:t>
            </a:r>
            <a:r>
              <a:rPr lang="en-US" sz="1100" dirty="0" smtClean="0"/>
              <a:t>Wang</a:t>
            </a:r>
            <a:br>
              <a:rPr lang="en-US" sz="1100" dirty="0" smtClean="0"/>
            </a:br>
            <a:r>
              <a:rPr lang="en-US" sz="1100" dirty="0"/>
              <a:t>Director of the Center for Complementary and Integrative </a:t>
            </a:r>
            <a:r>
              <a:rPr lang="en-US" sz="1100" dirty="0" smtClean="0"/>
              <a:t>Medicine</a:t>
            </a:r>
            <a:br>
              <a:rPr lang="en-US" sz="1100" dirty="0" smtClean="0"/>
            </a:br>
            <a:r>
              <a:rPr lang="en-US" sz="1100" dirty="0"/>
              <a:t>Tufts University </a:t>
            </a:r>
            <a:r>
              <a:rPr lang="en-US" sz="1100" dirty="0" smtClean="0"/>
              <a:t>, USA</a:t>
            </a:r>
            <a:endParaRPr lang="en-US" sz="1100" dirty="0"/>
          </a:p>
        </p:txBody>
      </p:sp>
      <p:pic>
        <p:nvPicPr>
          <p:cNvPr id="1027" name="Picture 3" descr="C:\Users\pankaj-k\Desktop\Dubai Health care\OCM\11 CEO KFM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38378"/>
            <a:ext cx="1321196" cy="1561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648200" y="3750677"/>
            <a:ext cx="13211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Al </a:t>
            </a:r>
            <a:r>
              <a:rPr lang="en-US" sz="1100" dirty="0" err="1" smtClean="0"/>
              <a:t>Yamany</a:t>
            </a:r>
            <a:r>
              <a:rPr lang="en-US" sz="1100" dirty="0" smtClean="0"/>
              <a:t> M</a:t>
            </a:r>
            <a:br>
              <a:rPr lang="en-US" sz="1100" dirty="0" smtClean="0"/>
            </a:br>
            <a:r>
              <a:rPr lang="en-US" sz="1100" dirty="0" smtClean="0"/>
              <a:t>CEO, KFMC, KSA</a:t>
            </a:r>
            <a:endParaRPr lang="en-US" sz="1100" dirty="0"/>
          </a:p>
        </p:txBody>
      </p:sp>
      <p:sp>
        <p:nvSpPr>
          <p:cNvPr id="22" name="Pentagon 21"/>
          <p:cNvSpPr/>
          <p:nvPr/>
        </p:nvSpPr>
        <p:spPr>
          <a:xfrm>
            <a:off x="13855" y="5237018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Organizing Committee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51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766003"/>
              </p:ext>
            </p:extLst>
          </p:nvPr>
        </p:nvGraphicFramePr>
        <p:xfrm>
          <a:off x="1371600" y="58343"/>
          <a:ext cx="6324600" cy="4685767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3162300"/>
                <a:gridCol w="3162300"/>
              </a:tblGrid>
              <a:tr h="5512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Total</a:t>
                      </a:r>
                      <a:r>
                        <a:rPr lang="en-IN" sz="2400" baseline="0" dirty="0" smtClean="0"/>
                        <a:t> </a:t>
                      </a:r>
                      <a:r>
                        <a:rPr lang="en-IN" sz="2400" dirty="0" smtClean="0"/>
                        <a:t>Abstracts </a:t>
                      </a:r>
                      <a:endParaRPr lang="en-IN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 smtClean="0"/>
                    </a:p>
                    <a:p>
                      <a:pPr algn="ctr"/>
                      <a:r>
                        <a:rPr lang="en-IN" sz="2400" dirty="0" smtClean="0"/>
                        <a:t>05</a:t>
                      </a:r>
                      <a:endParaRPr lang="en-IN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43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Total Registrations</a:t>
                      </a:r>
                      <a:endParaRPr lang="en-IN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36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Total</a:t>
                      </a:r>
                      <a:r>
                        <a:rPr lang="en-IN" sz="2400" baseline="0" dirty="0" smtClean="0"/>
                        <a:t> </a:t>
                      </a:r>
                      <a:r>
                        <a:rPr lang="en-IN" sz="2400" dirty="0" smtClean="0"/>
                        <a:t>Revenue</a:t>
                      </a:r>
                      <a:endParaRPr lang="en-IN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1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OCM</a:t>
                      </a:r>
                      <a:endParaRPr lang="en-IN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 smtClean="0"/>
                    </a:p>
                    <a:p>
                      <a:pPr algn="ctr"/>
                      <a:r>
                        <a:rPr lang="en-IN" sz="2400" dirty="0" smtClean="0"/>
                        <a:t>8</a:t>
                      </a:r>
                      <a:endParaRPr lang="en-IN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0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Positive replies</a:t>
                      </a:r>
                      <a:endParaRPr lang="en-IN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17</a:t>
                      </a:r>
                      <a:endParaRPr lang="en-IN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02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Awaiting for funds </a:t>
                      </a:r>
                      <a:endParaRPr lang="en-IN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Pentagon 8"/>
          <p:cNvSpPr/>
          <p:nvPr/>
        </p:nvSpPr>
        <p:spPr>
          <a:xfrm>
            <a:off x="0" y="5257800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Conference Updates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85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Data collection from Science direct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University data collection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Indexing Sites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BMC data collection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ata collection from journals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Journals Task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Sponsors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ata collection-700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Social Media postings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2" descr="E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382" y="58342"/>
            <a:ext cx="2754618" cy="77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entagon 7"/>
          <p:cNvSpPr/>
          <p:nvPr/>
        </p:nvSpPr>
        <p:spPr>
          <a:xfrm>
            <a:off x="13855" y="5237018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Task Done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56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382000" cy="2971799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nb-NO" sz="7200" dirty="0" smtClean="0">
                <a:latin typeface="Times New Roman" pitchFamily="18" charset="0"/>
                <a:cs typeface="Times New Roman" pitchFamily="18" charset="0"/>
              </a:rPr>
              <a:t>Followup mails for speakers/ workshop confirmation</a:t>
            </a:r>
            <a:endParaRPr lang="nb-NO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nb-NO" sz="72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nb-NO" sz="7200" dirty="0" smtClean="0">
                <a:latin typeface="Times New Roman" pitchFamily="18" charset="0"/>
                <a:cs typeface="Times New Roman" pitchFamily="18" charset="0"/>
              </a:rPr>
              <a:t>xhibitors and sponsorships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nb-NO" sz="7200" dirty="0" smtClean="0">
                <a:latin typeface="Times New Roman" pitchFamily="18" charset="0"/>
                <a:cs typeface="Times New Roman" pitchFamily="18" charset="0"/>
              </a:rPr>
              <a:t>Collaborations and Associations</a:t>
            </a:r>
            <a:endParaRPr lang="nb-NO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Connecting  professionals &amp; students 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Social networking sites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Collecting university details for sending invitations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nb-NO" sz="7200" dirty="0" smtClean="0">
                <a:latin typeface="Times New Roman" pitchFamily="18" charset="0"/>
                <a:cs typeface="Times New Roman" pitchFamily="18" charset="0"/>
              </a:rPr>
              <a:t>Followup </a:t>
            </a:r>
            <a:r>
              <a:rPr lang="nb-NO" sz="7200" dirty="0">
                <a:latin typeface="Times New Roman" pitchFamily="18" charset="0"/>
                <a:cs typeface="Times New Roman" pitchFamily="18" charset="0"/>
              </a:rPr>
              <a:t>mails for </a:t>
            </a:r>
            <a:r>
              <a:rPr lang="nb-NO" sz="7200" dirty="0" smtClean="0">
                <a:latin typeface="Times New Roman" pitchFamily="18" charset="0"/>
                <a:cs typeface="Times New Roman" pitchFamily="18" charset="0"/>
              </a:rPr>
              <a:t>positive replies.</a:t>
            </a:r>
            <a:endParaRPr lang="nb-NO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>
              <a:latin typeface="Baskerville Old Face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13855" y="5237018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 of Action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6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787728"/>
              </p:ext>
            </p:extLst>
          </p:nvPr>
        </p:nvGraphicFramePr>
        <p:xfrm>
          <a:off x="746347" y="1066800"/>
          <a:ext cx="7543801" cy="365586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066801"/>
                <a:gridCol w="990600"/>
                <a:gridCol w="990600"/>
                <a:gridCol w="1061089"/>
                <a:gridCol w="1148711"/>
                <a:gridCol w="1143001"/>
                <a:gridCol w="1142999"/>
              </a:tblGrid>
              <a:tr h="85286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/>
                        <a:t>Month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Dec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Jan</a:t>
                      </a:r>
                      <a:endParaRPr lang="en-IN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Feb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Mar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Apr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May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</a:tr>
              <a:tr h="85286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Target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</a:tr>
              <a:tr h="85286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Achieved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-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</a:tr>
              <a:tr h="852860">
                <a:tc gridSpan="7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/>
                        <a:t>Total Revenue- $</a:t>
                      </a:r>
                      <a:endParaRPr lang="en-IN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IN" sz="18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08" marR="676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E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382" y="58342"/>
            <a:ext cx="2754618" cy="77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13855" y="5237018"/>
            <a:ext cx="6920345" cy="75434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Monthly conference Revenue 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status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2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Healthcare Middle East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 descr="C:\Users\pankaj-k\Downloads\Thank_yo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05" y="533400"/>
            <a:ext cx="7429500" cy="418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9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62</TotalTime>
  <Words>238</Words>
  <Application>Microsoft Office PowerPoint</Application>
  <PresentationFormat>On-screen Show (4:3)</PresentationFormat>
  <Paragraphs>90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      8th Global Summit and Expo on Healthcare (Healthcare Middle East 2016)  Nov 17-19, 2016 Dubai, UAE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 Global Summit and Expo on Healthcare (Healthcare Middle East 2016)  Nov 17-19, 2016 Dubai, UAE </dc:title>
  <dc:creator>Pankaj Kumar Gupta</dc:creator>
  <cp:lastModifiedBy>Pankaj Kumar Gupta</cp:lastModifiedBy>
  <cp:revision>23</cp:revision>
  <dcterms:created xsi:type="dcterms:W3CDTF">2006-08-16T00:00:00Z</dcterms:created>
  <dcterms:modified xsi:type="dcterms:W3CDTF">2016-01-21T17:11:43Z</dcterms:modified>
</cp:coreProperties>
</file>