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olors5.xml" ContentType="application/vnd.ms-office.chartcolorstyle+xml"/>
  <Override PartName="/ppt/charts/style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2" r:id="rId1"/>
  </p:sldMasterIdLst>
  <p:handoutMasterIdLst>
    <p:handoutMasterId r:id="rId3"/>
  </p:handoutMasterIdLst>
  <p:sldIdLst>
    <p:sldId id="256" r:id="rId2"/>
  </p:sldIdLst>
  <p:sldSz cx="49377600" cy="32918400"/>
  <p:notesSz cx="7010400" cy="9271000"/>
  <p:defaultTextStyle>
    <a:defPPr>
      <a:defRPr lang="en-US"/>
    </a:defPPr>
    <a:lvl1pPr marL="0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1pPr>
    <a:lvl2pPr marL="1878198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2pPr>
    <a:lvl3pPr marL="3756396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3pPr>
    <a:lvl4pPr marL="5634594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4pPr>
    <a:lvl5pPr marL="7512797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5pPr>
    <a:lvl6pPr marL="9390995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6pPr>
    <a:lvl7pPr marL="11269197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7pPr>
    <a:lvl8pPr marL="13147395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8pPr>
    <a:lvl9pPr marL="15025593" algn="l" defTabSz="3756396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55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CC66"/>
    <a:srgbClr val="FFCC00"/>
    <a:srgbClr val="0F5162"/>
    <a:srgbClr val="008080"/>
    <a:srgbClr val="FF8000"/>
    <a:srgbClr val="BD4F19"/>
    <a:srgbClr val="613318"/>
    <a:srgbClr val="ADD63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9875" autoAdjust="0"/>
    <p:restoredTop sz="94710" autoAdjust="0"/>
  </p:normalViewPr>
  <p:slideViewPr>
    <p:cSldViewPr>
      <p:cViewPr varScale="1">
        <p:scale>
          <a:sx n="21" d="100"/>
          <a:sy n="21" d="100"/>
        </p:scale>
        <p:origin x="965" y="48"/>
      </p:cViewPr>
      <p:guideLst>
        <p:guide orient="horz" pos="10368"/>
        <p:guide pos="155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rmozaffor\audits\awr\awr22jul\latest%20%20AWR%20analysi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rmozaffor\audits\awr\awr22jul\latest%20%20AWR%20analysi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rmozaffor\audits\awr\awr22jul\latest%20%20AWR%20analysi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rmozaffor\audits\awr\awr22jul\latest%20%20AWR%20analysi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/Users/drmozaffor/audits/awr/awr22jul/latest%20%20AWR%20analysi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Complications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080-7F48-A222-BAA7DEB6133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080-7F48-A222-BAA7DEB6133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080-7F48-A222-BAA7DEB6133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080-7F48-A222-BAA7DEB6133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080-7F48-A222-BAA7DEB6133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080-7F48-A222-BAA7DEB6133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6080-7F48-A222-BAA7DEB6133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6080-7F48-A222-BAA7DEB6133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6080-7F48-A222-BAA7DEB6133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6080-7F48-A222-BAA7DEB6133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6080-7F48-A222-BAA7DEB61338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6080-7F48-A222-BAA7DEB61338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6080-7F48-A222-BAA7DEB61338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6080-7F48-A222-BAA7DEB61338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Compiled!$B$87:$B$93</c:f>
              <c:strCache>
                <c:ptCount val="7"/>
                <c:pt idx="0">
                  <c:v>Wound</c:v>
                </c:pt>
                <c:pt idx="1">
                  <c:v>Resp</c:v>
                </c:pt>
                <c:pt idx="2">
                  <c:v>Cardiac</c:v>
                </c:pt>
                <c:pt idx="3">
                  <c:v>GI</c:v>
                </c:pt>
                <c:pt idx="4">
                  <c:v>Renal</c:v>
                </c:pt>
                <c:pt idx="5">
                  <c:v>Other</c:v>
                </c:pt>
                <c:pt idx="6">
                  <c:v>Death</c:v>
                </c:pt>
              </c:strCache>
            </c:strRef>
          </c:cat>
          <c:val>
            <c:numRef>
              <c:f>Compiled!$C$87:$C$93</c:f>
              <c:numCache>
                <c:formatCode>General</c:formatCode>
                <c:ptCount val="7"/>
                <c:pt idx="0">
                  <c:v>37</c:v>
                </c:pt>
                <c:pt idx="1">
                  <c:v>17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7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080-7F48-A222-BAA7DEB61338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  <a:ln w="38100">
      <a:solidFill>
        <a:schemeClr val="tx1">
          <a:lumMod val="95000"/>
          <a:lumOff val="5000"/>
        </a:schemeClr>
      </a:solidFill>
    </a:ln>
    <a:effectLst/>
  </c:spPr>
  <c:txPr>
    <a:bodyPr/>
    <a:lstStyle/>
    <a:p>
      <a:pPr algn="just"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Complications with age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94000"/>
                    <a:satMod val="100000"/>
                    <a:lumMod val="108000"/>
                  </a:schemeClr>
                </a:gs>
                <a:gs pos="50000">
                  <a:schemeClr val="accent1">
                    <a:tint val="98000"/>
                    <a:shade val="100000"/>
                    <a:satMod val="100000"/>
                    <a:lumMod val="100000"/>
                  </a:schemeClr>
                </a:gs>
                <a:gs pos="100000">
                  <a:schemeClr val="accent1">
                    <a:shade val="72000"/>
                    <a:satMod val="120000"/>
                    <a:lum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algn="ctr" rotWithShape="0">
                <a:srgbClr val="000000">
                  <a:alpha val="69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1200000"/>
              </a:lightRig>
            </a:scene3d>
            <a:sp3d prstMaterial="plastic">
              <a:bevelT w="25400" h="25400"/>
            </a:sp3d>
          </c:spPr>
          <c:invertIfNegative val="0"/>
          <c:cat>
            <c:strRef>
              <c:f>Sheet6!$C$49:$C$53</c:f>
              <c:strCache>
                <c:ptCount val="5"/>
                <c:pt idx="0">
                  <c:v>&lt;20</c:v>
                </c:pt>
                <c:pt idx="1">
                  <c:v>20-39</c:v>
                </c:pt>
                <c:pt idx="2">
                  <c:v>40-59</c:v>
                </c:pt>
                <c:pt idx="3">
                  <c:v>&gt;60</c:v>
                </c:pt>
                <c:pt idx="4">
                  <c:v>ND</c:v>
                </c:pt>
              </c:strCache>
            </c:strRef>
          </c:cat>
          <c:val>
            <c:numRef>
              <c:f>Sheet6!$D$49:$D$53</c:f>
              <c:numCache>
                <c:formatCode>General</c:formatCode>
                <c:ptCount val="5"/>
                <c:pt idx="0">
                  <c:v>0</c:v>
                </c:pt>
                <c:pt idx="1">
                  <c:v>29</c:v>
                </c:pt>
                <c:pt idx="2">
                  <c:v>71</c:v>
                </c:pt>
                <c:pt idx="3">
                  <c:v>51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4F-4A4A-B71C-1084EB481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axId val="89339392"/>
        <c:axId val="89340928"/>
      </c:barChart>
      <c:lineChart>
        <c:grouping val="standard"/>
        <c:varyColors val="0"/>
        <c:ser>
          <c:idx val="1"/>
          <c:order val="1"/>
          <c:spPr>
            <a:ln w="34925" cap="rnd">
              <a:solidFill>
                <a:schemeClr val="accent3"/>
              </a:solidFill>
              <a:round/>
            </a:ln>
            <a:effectLst>
              <a:outerShdw blurRad="63500" dist="25400" dir="5400000" algn="ctr" rotWithShape="0">
                <a:srgbClr val="000000">
                  <a:alpha val="69000"/>
                </a:srgbClr>
              </a:outerShdw>
            </a:effectLst>
          </c:spPr>
          <c:marker>
            <c:symbol val="none"/>
          </c:marker>
          <c:cat>
            <c:strRef>
              <c:f>Sheet6!$C$49:$C$53</c:f>
              <c:strCache>
                <c:ptCount val="5"/>
                <c:pt idx="0">
                  <c:v>&lt;20</c:v>
                </c:pt>
                <c:pt idx="1">
                  <c:v>20-39</c:v>
                </c:pt>
                <c:pt idx="2">
                  <c:v>40-59</c:v>
                </c:pt>
                <c:pt idx="3">
                  <c:v>&gt;60</c:v>
                </c:pt>
                <c:pt idx="4">
                  <c:v>ND</c:v>
                </c:pt>
              </c:strCache>
            </c:strRef>
          </c:cat>
          <c:val>
            <c:numRef>
              <c:f>Sheet6!$E$49:$E$53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30</c:v>
                </c:pt>
                <c:pt idx="3">
                  <c:v>20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4F-4A4A-B71C-1084EB481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339392"/>
        <c:axId val="89340928"/>
      </c:lineChart>
      <c:catAx>
        <c:axId val="8933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340928"/>
        <c:crosses val="autoZero"/>
        <c:auto val="1"/>
        <c:lblAlgn val="ctr"/>
        <c:lblOffset val="100"/>
        <c:noMultiLvlLbl val="0"/>
      </c:catAx>
      <c:valAx>
        <c:axId val="8934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339392"/>
        <c:crosses val="autoZero"/>
        <c:crossBetween val="between"/>
      </c:valAx>
      <c:spPr>
        <a:solidFill>
          <a:schemeClr val="accent4">
            <a:lumMod val="20000"/>
            <a:lumOff val="80000"/>
          </a:schemeClr>
        </a:solid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38100">
      <a:solidFill>
        <a:schemeClr val="tx1">
          <a:lumMod val="95000"/>
          <a:lumOff val="5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DM vs Complication rate: 1 -DM, 2 -NDM</a:t>
            </a:r>
          </a:p>
        </c:rich>
      </c:tx>
      <c:layout>
        <c:manualLayout>
          <c:xMode val="edge"/>
          <c:yMode val="edge"/>
          <c:x val="0.2131593304986112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5193861603781055E-2"/>
          <c:y val="0.11476499725583417"/>
          <c:w val="0.9263375641576167"/>
          <c:h val="0.84079490587405381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Sheet1!$G$172:$G$173</c:f>
              <c:numCache>
                <c:formatCode>0%</c:formatCode>
                <c:ptCount val="2"/>
                <c:pt idx="0">
                  <c:v>0.5</c:v>
                </c:pt>
                <c:pt idx="1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94-A54D-8B43-086CC397A45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1111828655"/>
        <c:axId val="1096464239"/>
      </c:barChart>
      <c:catAx>
        <c:axId val="1111828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6464239"/>
        <c:crosses val="autoZero"/>
        <c:auto val="1"/>
        <c:lblAlgn val="ctr"/>
        <c:lblOffset val="100"/>
        <c:noMultiLvlLbl val="0"/>
      </c:catAx>
      <c:valAx>
        <c:axId val="10964642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1828655"/>
        <c:crosses val="autoZero"/>
        <c:crossBetween val="between"/>
      </c:valAx>
      <c:spPr>
        <a:solidFill>
          <a:schemeClr val="accent4">
            <a:lumMod val="20000"/>
            <a:lumOff val="8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38100">
      <a:solidFill>
        <a:schemeClr val="tx1">
          <a:lumMod val="95000"/>
          <a:lumOff val="5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Compiled!$K$151</c:f>
              <c:strCache>
                <c:ptCount val="1"/>
                <c:pt idx="0">
                  <c:v>Vertical peniculectomy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round/>
              </a:ln>
              <a:effectLst/>
            </c:spPr>
            <c:trendlineType val="exp"/>
            <c:dispRSqr val="0"/>
            <c:dispEq val="0"/>
          </c:trendline>
          <c:cat>
            <c:strRef>
              <c:f>Compiled!$L$150:$O$150</c:f>
              <c:strCache>
                <c:ptCount val="4"/>
                <c:pt idx="0">
                  <c:v>&gt;40</c:v>
                </c:pt>
                <c:pt idx="1">
                  <c:v>35-40</c:v>
                </c:pt>
                <c:pt idx="2">
                  <c:v>30-35</c:v>
                </c:pt>
                <c:pt idx="3">
                  <c:v>&lt;30</c:v>
                </c:pt>
              </c:strCache>
            </c:strRef>
          </c:cat>
          <c:val>
            <c:numRef>
              <c:f>Compiled!$L$151:$O$151</c:f>
              <c:numCache>
                <c:formatCode>General</c:formatCode>
                <c:ptCount val="4"/>
                <c:pt idx="0">
                  <c:v>61</c:v>
                </c:pt>
                <c:pt idx="1">
                  <c:v>36</c:v>
                </c:pt>
                <c:pt idx="2">
                  <c:v>38</c:v>
                </c:pt>
                <c:pt idx="3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E2-D84F-916C-80F4A3BCCF22}"/>
            </c:ext>
          </c:extLst>
        </c:ser>
        <c:ser>
          <c:idx val="1"/>
          <c:order val="1"/>
          <c:tx>
            <c:strRef>
              <c:f>Compiled!$K$152</c:f>
              <c:strCache>
                <c:ptCount val="1"/>
                <c:pt idx="0">
                  <c:v>Fluer de lys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3"/>
                </a:solidFill>
                <a:round/>
              </a:ln>
              <a:effectLst/>
            </c:spPr>
            <c:trendlineType val="exp"/>
            <c:dispRSqr val="0"/>
            <c:dispEq val="0"/>
          </c:trendline>
          <c:cat>
            <c:strRef>
              <c:f>Compiled!$L$150:$O$150</c:f>
              <c:strCache>
                <c:ptCount val="4"/>
                <c:pt idx="0">
                  <c:v>&gt;40</c:v>
                </c:pt>
                <c:pt idx="1">
                  <c:v>35-40</c:v>
                </c:pt>
                <c:pt idx="2">
                  <c:v>30-35</c:v>
                </c:pt>
                <c:pt idx="3">
                  <c:v>&lt;30</c:v>
                </c:pt>
              </c:strCache>
            </c:strRef>
          </c:cat>
          <c:val>
            <c:numRef>
              <c:f>Compiled!$L$152:$O$152</c:f>
              <c:numCache>
                <c:formatCode>General</c:formatCode>
                <c:ptCount val="4"/>
                <c:pt idx="0">
                  <c:v>15</c:v>
                </c:pt>
                <c:pt idx="1">
                  <c:v>7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E2-D84F-916C-80F4A3BCCF22}"/>
            </c:ext>
          </c:extLst>
        </c:ser>
        <c:ser>
          <c:idx val="2"/>
          <c:order val="2"/>
          <c:tx>
            <c:strRef>
              <c:f>Compiled!$K$153</c:f>
              <c:strCache>
                <c:ptCount val="1"/>
                <c:pt idx="0">
                  <c:v>Trans peniculectomy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5"/>
                </a:solidFill>
                <a:round/>
              </a:ln>
              <a:effectLst/>
            </c:spPr>
            <c:trendlineType val="exp"/>
            <c:dispRSqr val="0"/>
            <c:dispEq val="0"/>
          </c:trendline>
          <c:cat>
            <c:strRef>
              <c:f>Compiled!$L$150:$O$150</c:f>
              <c:strCache>
                <c:ptCount val="4"/>
                <c:pt idx="0">
                  <c:v>&gt;40</c:v>
                </c:pt>
                <c:pt idx="1">
                  <c:v>35-40</c:v>
                </c:pt>
                <c:pt idx="2">
                  <c:v>30-35</c:v>
                </c:pt>
                <c:pt idx="3">
                  <c:v>&lt;30</c:v>
                </c:pt>
              </c:strCache>
            </c:strRef>
          </c:cat>
          <c:val>
            <c:numRef>
              <c:f>Compiled!$L$153:$O$153</c:f>
              <c:numCache>
                <c:formatCode>General</c:formatCode>
                <c:ptCount val="4"/>
                <c:pt idx="0">
                  <c:v>8</c:v>
                </c:pt>
                <c:pt idx="1">
                  <c:v>43</c:v>
                </c:pt>
                <c:pt idx="2">
                  <c:v>45</c:v>
                </c:pt>
                <c:pt idx="3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5E2-D84F-916C-80F4A3BCCF2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152623360"/>
        <c:axId val="152632704"/>
      </c:barChart>
      <c:catAx>
        <c:axId val="1526233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632704"/>
        <c:crosses val="autoZero"/>
        <c:auto val="1"/>
        <c:lblAlgn val="ctr"/>
        <c:lblOffset val="100"/>
        <c:noMultiLvlLbl val="0"/>
      </c:catAx>
      <c:valAx>
        <c:axId val="15263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623360"/>
        <c:crosses val="autoZero"/>
        <c:crossBetween val="between"/>
      </c:valAx>
      <c:spPr>
        <a:solidFill>
          <a:schemeClr val="accent4">
            <a:lumMod val="20000"/>
            <a:lumOff val="80000"/>
          </a:schemeClr>
        </a:solidFill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38100">
      <a:solidFill>
        <a:schemeClr val="tx1">
          <a:lumMod val="95000"/>
          <a:lumOff val="5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Compiled!$U$82:$U$85</cx:f>
        <cx:lvl ptCount="4">
          <cx:pt idx="0">Non obese (&lt;30)</cx:pt>
          <cx:pt idx="1">Class I obese (30-35)</cx:pt>
          <cx:pt idx="2">Class II obese (35-40)</cx:pt>
          <cx:pt idx="3">Class III obese (&gt;40)</cx:pt>
        </cx:lvl>
      </cx:strDim>
      <cx:numDim type="val">
        <cx:f>Compiled!$V$82:$V$85</cx:f>
        <cx:lvl ptCount="4" formatCode="0%">
          <cx:pt idx="0">0.26000000000000001</cx:pt>
          <cx:pt idx="1">0.41999999999999998</cx:pt>
          <cx:pt idx="2">0.40000000000000002</cx:pt>
          <cx:pt idx="3">0.68999999999999995</cx:pt>
        </cx:lvl>
      </cx:numDim>
    </cx:data>
  </cx:chartData>
  <cx:chart>
    <cx:title pos="t" align="ctr" overlay="0">
      <cx:tx>
        <cx:txData>
          <cx:v>BMI vs Complication rates (%)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en-GB" sz="1800" b="1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Arial" panose="020B0604020202020204" pitchFamily="34" charset="0"/>
              <a:cs typeface="Arial" panose="020B0604020202020204" pitchFamily="34" charset="0"/>
            </a:rPr>
            <a:t>BMI vs Complication rates (%)</a:t>
          </a:r>
        </a:p>
      </cx:txPr>
    </cx:title>
    <cx:plotArea>
      <cx:plotAreaRegion>
        <cx:series layoutId="funnel" uniqueId="{629732BA-CF9F-B046-ADDD-A0235F933DAB}">
          <cx:dataLabels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</cx:axis>
    </cx:plotArea>
  </cx:chart>
  <cx:spPr>
    <a:solidFill>
      <a:schemeClr val="accent4">
        <a:lumMod val="20000"/>
        <a:lumOff val="80000"/>
      </a:schemeClr>
    </a:solidFill>
    <a:ln w="38100">
      <a:solidFill>
        <a:schemeClr val="tx1">
          <a:lumMod val="95000"/>
          <a:lumOff val="5000"/>
        </a:schemeClr>
      </a:solidFill>
    </a:ln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r">
              <a:defRPr sz="1200"/>
            </a:lvl1pPr>
          </a:lstStyle>
          <a:p>
            <a:fld id="{302F586B-0015-43FB-918D-31E1A09780E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r">
              <a:defRPr sz="1200"/>
            </a:lvl1pPr>
          </a:lstStyle>
          <a:p>
            <a:fld id="{5F29C2D4-4424-41A2-A90C-29D31B733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1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714875" y="2057400"/>
            <a:ext cx="31975425" cy="445770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5400" b="1" baseline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This is a Scientific Poster Template created by </a:t>
            </a:r>
            <a:r>
              <a:rPr lang="en-US" dirty="0" err="1"/>
              <a:t>Graphicsland</a:t>
            </a:r>
            <a:r>
              <a:rPr lang="en-US" dirty="0"/>
              <a:t> &amp; MakeSigns.com. </a:t>
            </a:r>
            <a:br>
              <a:rPr lang="en-US" dirty="0"/>
            </a:br>
            <a:r>
              <a:rPr lang="en-US" dirty="0"/>
              <a:t>Your poster title would go on these lines.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371975" y="4457700"/>
            <a:ext cx="32318325" cy="2286000"/>
          </a:xfrm>
        </p:spPr>
        <p:txBody>
          <a:bodyPr>
            <a:noAutofit/>
          </a:bodyPr>
          <a:lstStyle>
            <a:lvl1pPr marL="0" indent="0">
              <a:buNone/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Author Name, RN1; Author Name, Ph.D2; Author Name, RN2,3; Author Name, Ph.D1,4</a:t>
            </a:r>
            <a:br>
              <a:rPr lang="en-US" dirty="0"/>
            </a:br>
            <a:r>
              <a:rPr lang="en-US" dirty="0"/>
              <a:t>1Name of University, City, State; 2Name of University, City, State; 3Name of University, City, State</a:t>
            </a:r>
          </a:p>
        </p:txBody>
      </p:sp>
    </p:spTree>
    <p:extLst>
      <p:ext uri="{BB962C8B-B14F-4D97-AF65-F5344CB8AC3E}">
        <p14:creationId xmlns:p14="http://schemas.microsoft.com/office/powerpoint/2010/main" val="1698831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EE5B7-680E-44FF-962F-3113FAB5030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04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0490" y="21153137"/>
            <a:ext cx="41970960" cy="6537960"/>
          </a:xfrm>
        </p:spPr>
        <p:txBody>
          <a:bodyPr anchor="t"/>
          <a:lstStyle>
            <a:lvl1pPr algn="l">
              <a:defRPr sz="16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00490" y="13952226"/>
            <a:ext cx="41970960" cy="7200897"/>
          </a:xfrm>
        </p:spPr>
        <p:txBody>
          <a:bodyPr anchor="b"/>
          <a:lstStyle>
            <a:lvl1pPr marL="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1pPr>
            <a:lvl2pPr marL="1878667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2pPr>
            <a:lvl3pPr marL="3757334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3pPr>
            <a:lvl4pPr marL="5636001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514669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393336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272007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3150674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5029341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EE5B7-680E-44FF-962F-3113FAB5030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062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47197" y="24582123"/>
            <a:ext cx="106247565" cy="69517263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917722" y="24582123"/>
            <a:ext cx="106247565" cy="69517263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EE5B7-680E-44FF-962F-3113FAB5030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97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880" y="1318263"/>
            <a:ext cx="4443984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8880" y="7368544"/>
            <a:ext cx="21817015" cy="3070857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78667" indent="0">
              <a:buNone/>
              <a:defRPr sz="8200" b="1"/>
            </a:lvl2pPr>
            <a:lvl3pPr marL="3757334" indent="0">
              <a:buNone/>
              <a:defRPr sz="7400" b="1"/>
            </a:lvl3pPr>
            <a:lvl4pPr marL="5636001" indent="0">
              <a:buNone/>
              <a:defRPr sz="6600" b="1"/>
            </a:lvl4pPr>
            <a:lvl5pPr marL="7514669" indent="0">
              <a:buNone/>
              <a:defRPr sz="6600" b="1"/>
            </a:lvl5pPr>
            <a:lvl6pPr marL="9393336" indent="0">
              <a:buNone/>
              <a:defRPr sz="6600" b="1"/>
            </a:lvl6pPr>
            <a:lvl7pPr marL="11272007" indent="0">
              <a:buNone/>
              <a:defRPr sz="6600" b="1"/>
            </a:lvl7pPr>
            <a:lvl8pPr marL="13150674" indent="0">
              <a:buNone/>
              <a:defRPr sz="6600" b="1"/>
            </a:lvl8pPr>
            <a:lvl9pPr marL="15029341" indent="0">
              <a:buNone/>
              <a:defRPr sz="6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68880" y="10439401"/>
            <a:ext cx="21817015" cy="18966183"/>
          </a:xfr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083137" y="7368544"/>
            <a:ext cx="21825585" cy="3070857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78667" indent="0">
              <a:buNone/>
              <a:defRPr sz="8200" b="1"/>
            </a:lvl2pPr>
            <a:lvl3pPr marL="3757334" indent="0">
              <a:buNone/>
              <a:defRPr sz="7400" b="1"/>
            </a:lvl3pPr>
            <a:lvl4pPr marL="5636001" indent="0">
              <a:buNone/>
              <a:defRPr sz="6600" b="1"/>
            </a:lvl4pPr>
            <a:lvl5pPr marL="7514669" indent="0">
              <a:buNone/>
              <a:defRPr sz="6600" b="1"/>
            </a:lvl5pPr>
            <a:lvl6pPr marL="9393336" indent="0">
              <a:buNone/>
              <a:defRPr sz="6600" b="1"/>
            </a:lvl6pPr>
            <a:lvl7pPr marL="11272007" indent="0">
              <a:buNone/>
              <a:defRPr sz="6600" b="1"/>
            </a:lvl7pPr>
            <a:lvl8pPr marL="13150674" indent="0">
              <a:buNone/>
              <a:defRPr sz="6600" b="1"/>
            </a:lvl8pPr>
            <a:lvl9pPr marL="15029341" indent="0">
              <a:buNone/>
              <a:defRPr sz="6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083137" y="10439401"/>
            <a:ext cx="21825585" cy="18966183"/>
          </a:xfr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EE5B7-680E-44FF-962F-3113FAB5030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927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EE5B7-680E-44FF-962F-3113FAB5030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84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EE5B7-680E-44FF-962F-3113FAB5030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61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888" y="1310640"/>
            <a:ext cx="16244890" cy="5577840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05270" y="1310642"/>
            <a:ext cx="27603450" cy="28094943"/>
          </a:xfrm>
        </p:spPr>
        <p:txBody>
          <a:bodyPr/>
          <a:lstStyle>
            <a:lvl1pPr>
              <a:defRPr sz="13200"/>
            </a:lvl1pPr>
            <a:lvl2pPr>
              <a:defRPr sz="11500"/>
            </a:lvl2pPr>
            <a:lvl3pPr>
              <a:defRPr sz="99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68888" y="6888482"/>
            <a:ext cx="16244890" cy="22517103"/>
          </a:xfrm>
        </p:spPr>
        <p:txBody>
          <a:bodyPr/>
          <a:lstStyle>
            <a:lvl1pPr marL="0" indent="0">
              <a:buNone/>
              <a:defRPr sz="5800"/>
            </a:lvl1pPr>
            <a:lvl2pPr marL="1878667" indent="0">
              <a:buNone/>
              <a:defRPr sz="4900"/>
            </a:lvl2pPr>
            <a:lvl3pPr marL="3757334" indent="0">
              <a:buNone/>
              <a:defRPr sz="4100"/>
            </a:lvl3pPr>
            <a:lvl4pPr marL="5636001" indent="0">
              <a:buNone/>
              <a:defRPr sz="3700"/>
            </a:lvl4pPr>
            <a:lvl5pPr marL="7514669" indent="0">
              <a:buNone/>
              <a:defRPr sz="3700"/>
            </a:lvl5pPr>
            <a:lvl6pPr marL="9393336" indent="0">
              <a:buNone/>
              <a:defRPr sz="3700"/>
            </a:lvl6pPr>
            <a:lvl7pPr marL="11272007" indent="0">
              <a:buNone/>
              <a:defRPr sz="3700"/>
            </a:lvl7pPr>
            <a:lvl8pPr marL="13150674" indent="0">
              <a:buNone/>
              <a:defRPr sz="3700"/>
            </a:lvl8pPr>
            <a:lvl9pPr marL="15029341" indent="0">
              <a:buNone/>
              <a:defRPr sz="3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EE5B7-680E-44FF-962F-3113FAB5030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3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8355" y="23042881"/>
            <a:ext cx="29626560" cy="2720343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678355" y="2941320"/>
            <a:ext cx="29626560" cy="19751040"/>
          </a:xfrm>
        </p:spPr>
        <p:txBody>
          <a:bodyPr/>
          <a:lstStyle>
            <a:lvl1pPr marL="0" indent="0">
              <a:buNone/>
              <a:defRPr sz="13200"/>
            </a:lvl1pPr>
            <a:lvl2pPr marL="1878667" indent="0">
              <a:buNone/>
              <a:defRPr sz="11500"/>
            </a:lvl2pPr>
            <a:lvl3pPr marL="3757334" indent="0">
              <a:buNone/>
              <a:defRPr sz="9900"/>
            </a:lvl3pPr>
            <a:lvl4pPr marL="5636001" indent="0">
              <a:buNone/>
              <a:defRPr sz="8200"/>
            </a:lvl4pPr>
            <a:lvl5pPr marL="7514669" indent="0">
              <a:buNone/>
              <a:defRPr sz="8200"/>
            </a:lvl5pPr>
            <a:lvl6pPr marL="9393336" indent="0">
              <a:buNone/>
              <a:defRPr sz="8200"/>
            </a:lvl6pPr>
            <a:lvl7pPr marL="11272007" indent="0">
              <a:buNone/>
              <a:defRPr sz="8200"/>
            </a:lvl7pPr>
            <a:lvl8pPr marL="13150674" indent="0">
              <a:buNone/>
              <a:defRPr sz="8200"/>
            </a:lvl8pPr>
            <a:lvl9pPr marL="15029341" indent="0">
              <a:buNone/>
              <a:defRPr sz="8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78355" y="25763224"/>
            <a:ext cx="29626560" cy="3863337"/>
          </a:xfrm>
        </p:spPr>
        <p:txBody>
          <a:bodyPr/>
          <a:lstStyle>
            <a:lvl1pPr marL="0" indent="0">
              <a:buNone/>
              <a:defRPr sz="5800"/>
            </a:lvl1pPr>
            <a:lvl2pPr marL="1878667" indent="0">
              <a:buNone/>
              <a:defRPr sz="4900"/>
            </a:lvl2pPr>
            <a:lvl3pPr marL="3757334" indent="0">
              <a:buNone/>
              <a:defRPr sz="4100"/>
            </a:lvl3pPr>
            <a:lvl4pPr marL="5636001" indent="0">
              <a:buNone/>
              <a:defRPr sz="3700"/>
            </a:lvl4pPr>
            <a:lvl5pPr marL="7514669" indent="0">
              <a:buNone/>
              <a:defRPr sz="3700"/>
            </a:lvl5pPr>
            <a:lvl6pPr marL="9393336" indent="0">
              <a:buNone/>
              <a:defRPr sz="3700"/>
            </a:lvl6pPr>
            <a:lvl7pPr marL="11272007" indent="0">
              <a:buNone/>
              <a:defRPr sz="3700"/>
            </a:lvl7pPr>
            <a:lvl8pPr marL="13150674" indent="0">
              <a:buNone/>
              <a:defRPr sz="3700"/>
            </a:lvl8pPr>
            <a:lvl9pPr marL="15029341" indent="0">
              <a:buNone/>
              <a:defRPr sz="3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EE5B7-680E-44FF-962F-3113FAB5030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81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EE5B7-680E-44FF-962F-3113FAB5030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731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1835773" y="4221483"/>
            <a:ext cx="53329520" cy="8987790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847203" y="4221483"/>
            <a:ext cx="159165610" cy="898779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EE5B7-680E-44FF-962F-3113FAB5030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96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68880" y="1318263"/>
            <a:ext cx="44439840" cy="5486400"/>
          </a:xfrm>
          <a:prstGeom prst="rect">
            <a:avLst/>
          </a:prstGeom>
        </p:spPr>
        <p:txBody>
          <a:bodyPr vert="horz" lIns="375729" tIns="187871" rIns="375729" bIns="187871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8880" y="7680963"/>
            <a:ext cx="44439840" cy="21724623"/>
          </a:xfrm>
          <a:prstGeom prst="rect">
            <a:avLst/>
          </a:prstGeom>
        </p:spPr>
        <p:txBody>
          <a:bodyPr vert="horz" lIns="375729" tIns="187871" rIns="375729" bIns="18787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68880" y="30510497"/>
            <a:ext cx="11521440" cy="1752600"/>
          </a:xfrm>
          <a:prstGeom prst="rect">
            <a:avLst/>
          </a:prstGeom>
        </p:spPr>
        <p:txBody>
          <a:bodyPr vert="horz" lIns="375729" tIns="187871" rIns="375729" bIns="187871" rtlCol="0" anchor="ctr"/>
          <a:lstStyle>
            <a:lvl1pPr algn="l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EE5B7-680E-44FF-962F-3113FAB5030E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870680" y="30510497"/>
            <a:ext cx="15636240" cy="1752600"/>
          </a:xfrm>
          <a:prstGeom prst="rect">
            <a:avLst/>
          </a:prstGeom>
        </p:spPr>
        <p:txBody>
          <a:bodyPr vert="horz" lIns="375729" tIns="187871" rIns="375729" bIns="187871" rtlCol="0" anchor="ctr"/>
          <a:lstStyle>
            <a:lvl1pPr algn="ct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387280" y="30510497"/>
            <a:ext cx="11521440" cy="1752600"/>
          </a:xfrm>
          <a:prstGeom prst="rect">
            <a:avLst/>
          </a:prstGeom>
        </p:spPr>
        <p:txBody>
          <a:bodyPr vert="horz" lIns="375729" tIns="187871" rIns="375729" bIns="187871" rtlCol="0" anchor="ctr"/>
          <a:lstStyle>
            <a:lvl1pPr algn="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7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ctr" defTabSz="3757334" rtl="0" eaLnBrk="1" latinLnBrk="0" hangingPunct="1">
        <a:spcBef>
          <a:spcPct val="0"/>
        </a:spcBef>
        <a:buNone/>
        <a:defRPr sz="18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09002" indent="-1409002" algn="l" defTabSz="3757334" rtl="0" eaLnBrk="1" latinLnBrk="0" hangingPunct="1">
        <a:spcBef>
          <a:spcPct val="20000"/>
        </a:spcBef>
        <a:buFont typeface="Arial" pitchFamily="34" charset="0"/>
        <a:buChar char="•"/>
        <a:defRPr sz="13200" kern="1200">
          <a:solidFill>
            <a:schemeClr val="tx1"/>
          </a:solidFill>
          <a:latin typeface="+mn-lt"/>
          <a:ea typeface="+mn-ea"/>
          <a:cs typeface="+mn-cs"/>
        </a:defRPr>
      </a:lvl1pPr>
      <a:lvl2pPr marL="3052839" indent="-1174172" algn="l" defTabSz="3757334" rtl="0" eaLnBrk="1" latinLnBrk="0" hangingPunct="1">
        <a:spcBef>
          <a:spcPct val="20000"/>
        </a:spcBef>
        <a:buFont typeface="Arial" pitchFamily="34" charset="0"/>
        <a:buChar char="–"/>
        <a:defRPr sz="11500" kern="1200">
          <a:solidFill>
            <a:schemeClr val="tx1"/>
          </a:solidFill>
          <a:latin typeface="+mn-lt"/>
          <a:ea typeface="+mn-ea"/>
          <a:cs typeface="+mn-cs"/>
        </a:defRPr>
      </a:lvl2pPr>
      <a:lvl3pPr marL="4696668" indent="-939334" algn="l" defTabSz="3757334" rtl="0" eaLnBrk="1" latinLnBrk="0" hangingPunct="1">
        <a:spcBef>
          <a:spcPct val="20000"/>
        </a:spcBef>
        <a:buFont typeface="Arial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3pPr>
      <a:lvl4pPr marL="6575335" indent="-939334" algn="l" defTabSz="3757334" rtl="0" eaLnBrk="1" latinLnBrk="0" hangingPunct="1">
        <a:spcBef>
          <a:spcPct val="20000"/>
        </a:spcBef>
        <a:buFont typeface="Arial" pitchFamily="34" charset="0"/>
        <a:buChar char="–"/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454002" indent="-939334" algn="l" defTabSz="3757334" rtl="0" eaLnBrk="1" latinLnBrk="0" hangingPunct="1">
        <a:spcBef>
          <a:spcPct val="20000"/>
        </a:spcBef>
        <a:buFont typeface="Arial" pitchFamily="34" charset="0"/>
        <a:buChar char="»"/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332673" indent="-939334" algn="l" defTabSz="375733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211341" indent="-939334" algn="l" defTabSz="375733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090008" indent="-939334" algn="l" defTabSz="375733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5968675" indent="-939334" algn="l" defTabSz="375733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5733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878667" algn="l" defTabSz="375733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757334" algn="l" defTabSz="375733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5636001" algn="l" defTabSz="375733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4pPr>
      <a:lvl5pPr marL="7514669" algn="l" defTabSz="375733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5pPr>
      <a:lvl6pPr marL="9393336" algn="l" defTabSz="375733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6pPr>
      <a:lvl7pPr marL="11272007" algn="l" defTabSz="375733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7pPr>
      <a:lvl8pPr marL="13150674" algn="l" defTabSz="375733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8pPr>
      <a:lvl9pPr marL="15029341" algn="l" defTabSz="375733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5.png"/><Relationship Id="rId3" Type="http://schemas.openxmlformats.org/officeDocument/2006/relationships/hyperlink" Target="mailto:drmozaffor@gmail.com" TargetMode="External"/><Relationship Id="rId7" Type="http://schemas.openxmlformats.org/officeDocument/2006/relationships/image" Target="../media/image2.jpeg"/><Relationship Id="rId12" Type="http://schemas.microsoft.com/office/2014/relationships/chartEx" Target="../charts/chartEx1.xml"/><Relationship Id="rId2" Type="http://schemas.openxmlformats.org/officeDocument/2006/relationships/hyperlink" Target="http://www.google.co.uk/imgres?q=clock&amp;sa=X&amp;biw=1276&amp;bih=668&amp;tbm=isch&amp;tbnid=f-MrlsYcQZXS_M:&amp;imgrefurl=http://www.mollieandfred.co.uk/newgate-clocks-m15&amp;docid=5nAsqHwJ_PhLKM&amp;imgurl=http://www.mollieandfred.co.uk/images/newgate-clocks-knightsbridge-wall-clock-p1219-1166_zoom.jpg&amp;w=1000&amp;h=1000&amp;ei=vSb0UrfJAaSP7Aaqz4DoAg&amp;zoom=1&amp;ved=0CHsQhBwwBg&amp;iact=rc&amp;dur=310&amp;page=1&amp;start=0&amp;ndsp=14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11" Type="http://schemas.openxmlformats.org/officeDocument/2006/relationships/chart" Target="../charts/chart4.xml"/><Relationship Id="rId5" Type="http://schemas.openxmlformats.org/officeDocument/2006/relationships/chart" Target="../charts/chart2.xml"/><Relationship Id="rId10" Type="http://schemas.openxmlformats.org/officeDocument/2006/relationships/chart" Target="../charts/chart3.xml"/><Relationship Id="rId4" Type="http://schemas.openxmlformats.org/officeDocument/2006/relationships/chart" Target="../charts/chart1.xml"/><Relationship Id="rId9" Type="http://schemas.openxmlformats.org/officeDocument/2006/relationships/image" Target="../media/image4.png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ight Triangle 5"/>
          <p:cNvSpPr/>
          <p:nvPr/>
        </p:nvSpPr>
        <p:spPr>
          <a:xfrm flipH="1">
            <a:off x="0" y="0"/>
            <a:ext cx="49377597" cy="32918400"/>
          </a:xfrm>
          <a:custGeom>
            <a:avLst/>
            <a:gdLst>
              <a:gd name="connsiteX0" fmla="*/ 0 w 21945600"/>
              <a:gd name="connsiteY0" fmla="*/ 8763000 h 8763000"/>
              <a:gd name="connsiteX1" fmla="*/ 0 w 21945600"/>
              <a:gd name="connsiteY1" fmla="*/ 0 h 8763000"/>
              <a:gd name="connsiteX2" fmla="*/ 21945600 w 21945600"/>
              <a:gd name="connsiteY2" fmla="*/ 8763000 h 8763000"/>
              <a:gd name="connsiteX3" fmla="*/ 0 w 21945600"/>
              <a:gd name="connsiteY3" fmla="*/ 8763000 h 8763000"/>
              <a:gd name="connsiteX0" fmla="*/ 0 w 21945600"/>
              <a:gd name="connsiteY0" fmla="*/ 8763000 h 8763000"/>
              <a:gd name="connsiteX1" fmla="*/ 0 w 21945600"/>
              <a:gd name="connsiteY1" fmla="*/ 0 h 8763000"/>
              <a:gd name="connsiteX2" fmla="*/ 21945600 w 21945600"/>
              <a:gd name="connsiteY2" fmla="*/ 8763000 h 8763000"/>
              <a:gd name="connsiteX3" fmla="*/ 0 w 21945600"/>
              <a:gd name="connsiteY3" fmla="*/ 8763000 h 8763000"/>
              <a:gd name="connsiteX0" fmla="*/ 0 w 21945600"/>
              <a:gd name="connsiteY0" fmla="*/ 8763000 h 8763000"/>
              <a:gd name="connsiteX1" fmla="*/ 0 w 21945600"/>
              <a:gd name="connsiteY1" fmla="*/ 0 h 8763000"/>
              <a:gd name="connsiteX2" fmla="*/ 21945600 w 21945600"/>
              <a:gd name="connsiteY2" fmla="*/ 8763000 h 8763000"/>
              <a:gd name="connsiteX3" fmla="*/ 0 w 21945600"/>
              <a:gd name="connsiteY3" fmla="*/ 8763000 h 876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45600" h="8763000">
                <a:moveTo>
                  <a:pt x="0" y="8763000"/>
                </a:moveTo>
                <a:lnTo>
                  <a:pt x="0" y="0"/>
                </a:lnTo>
                <a:cubicBezTo>
                  <a:pt x="3561347" y="5712327"/>
                  <a:pt x="14249071" y="3471596"/>
                  <a:pt x="21945600" y="8763000"/>
                </a:cubicBezTo>
                <a:lnTo>
                  <a:pt x="0" y="8763000"/>
                </a:lnTo>
                <a:close/>
              </a:path>
            </a:pathLst>
          </a:custGeom>
          <a:solidFill>
            <a:srgbClr val="FF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51EAC"/>
              </a:solidFill>
              <a:latin typeface="ArialMT"/>
              <a:hlinkClick r:id="rId2"/>
            </a:endParaRPr>
          </a:p>
          <a:p>
            <a:pPr algn="ctr"/>
            <a:endParaRPr lang="en-US" dirty="0"/>
          </a:p>
        </p:txBody>
      </p:sp>
      <p:sp>
        <p:nvSpPr>
          <p:cNvPr id="79" name="Flowchart: Delay 78"/>
          <p:cNvSpPr/>
          <p:nvPr/>
        </p:nvSpPr>
        <p:spPr>
          <a:xfrm>
            <a:off x="164728" y="3058498"/>
            <a:ext cx="49377598" cy="29771302"/>
          </a:xfrm>
          <a:prstGeom prst="flowChartDelay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smtClean="0"/>
              <a:t>Acknowledgements</a:t>
            </a:r>
            <a:endParaRPr lang="en-GB" dirty="0"/>
          </a:p>
        </p:txBody>
      </p:sp>
      <p:sp>
        <p:nvSpPr>
          <p:cNvPr id="80" name="Rectangle 10"/>
          <p:cNvSpPr>
            <a:spLocks noChangeArrowheads="1"/>
          </p:cNvSpPr>
          <p:nvPr/>
        </p:nvSpPr>
        <p:spPr bwMode="auto">
          <a:xfrm>
            <a:off x="37453367" y="12458772"/>
            <a:ext cx="10085573" cy="1066800"/>
          </a:xfrm>
          <a:prstGeom prst="rect">
            <a:avLst/>
          </a:prstGeom>
          <a:solidFill>
            <a:srgbClr val="0F5162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37126" tIns="0" rIns="137126" bIns="0" anchor="t" anchorCtr="0"/>
          <a:lstStyle/>
          <a:p>
            <a:pPr defTabSz="4702588">
              <a:defRPr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Conclusion</a:t>
            </a:r>
          </a:p>
        </p:txBody>
      </p:sp>
      <p:sp>
        <p:nvSpPr>
          <p:cNvPr id="81" name="TextBox 19"/>
          <p:cNvSpPr txBox="1">
            <a:spLocks noChangeArrowheads="1"/>
          </p:cNvSpPr>
          <p:nvPr/>
        </p:nvSpPr>
        <p:spPr bwMode="auto">
          <a:xfrm>
            <a:off x="7162800" y="6581174"/>
            <a:ext cx="9562483" cy="4401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algn="just"/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Obesity and  abdominal wall thickness has been associated with a significant increase in major post operative complications.  So, patients with high BMI needed proper pre-operative optimisation to reduce the complications. </a:t>
            </a:r>
          </a:p>
          <a:p>
            <a:endParaRPr lang="en-US" sz="4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Rectangle 10"/>
          <p:cNvSpPr>
            <a:spLocks noChangeArrowheads="1"/>
          </p:cNvSpPr>
          <p:nvPr/>
        </p:nvSpPr>
        <p:spPr bwMode="auto">
          <a:xfrm>
            <a:off x="7162800" y="4907643"/>
            <a:ext cx="9513281" cy="1005114"/>
          </a:xfrm>
          <a:prstGeom prst="rect">
            <a:avLst/>
          </a:prstGeom>
          <a:solidFill>
            <a:srgbClr val="0F5162"/>
          </a:solidFill>
          <a:ln w="1270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37126" tIns="0" rIns="137126" bIns="0" anchor="t" anchorCtr="0"/>
          <a:lstStyle/>
          <a:p>
            <a:pPr defTabSz="4702588">
              <a:defRPr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Introduction</a:t>
            </a:r>
          </a:p>
        </p:txBody>
      </p:sp>
      <p:sp>
        <p:nvSpPr>
          <p:cNvPr id="83" name="Rectangle 10"/>
          <p:cNvSpPr>
            <a:spLocks noChangeArrowheads="1"/>
          </p:cNvSpPr>
          <p:nvPr/>
        </p:nvSpPr>
        <p:spPr bwMode="auto">
          <a:xfrm>
            <a:off x="7162799" y="10490083"/>
            <a:ext cx="9466808" cy="1051560"/>
          </a:xfrm>
          <a:prstGeom prst="rect">
            <a:avLst/>
          </a:prstGeom>
          <a:solidFill>
            <a:srgbClr val="0F5162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37126" tIns="0" rIns="137126" bIns="0" anchor="t" anchorCtr="0"/>
          <a:lstStyle/>
          <a:p>
            <a:pPr defTabSz="4702588">
              <a:defRPr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Aim</a:t>
            </a:r>
          </a:p>
        </p:txBody>
      </p:sp>
      <p:sp>
        <p:nvSpPr>
          <p:cNvPr id="84" name="Rectangle 10"/>
          <p:cNvSpPr>
            <a:spLocks noChangeArrowheads="1"/>
          </p:cNvSpPr>
          <p:nvPr/>
        </p:nvSpPr>
        <p:spPr bwMode="auto">
          <a:xfrm>
            <a:off x="7162800" y="16118969"/>
            <a:ext cx="9829800" cy="1051560"/>
          </a:xfrm>
          <a:prstGeom prst="rect">
            <a:avLst/>
          </a:prstGeom>
          <a:solidFill>
            <a:srgbClr val="0F5162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37126" tIns="0" rIns="137126" bIns="0" anchor="t" anchorCtr="0"/>
          <a:lstStyle/>
          <a:p>
            <a:pPr defTabSz="4702588">
              <a:defRPr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Methods </a:t>
            </a:r>
          </a:p>
        </p:txBody>
      </p:sp>
      <p:sp>
        <p:nvSpPr>
          <p:cNvPr id="85" name="Rectangle 10"/>
          <p:cNvSpPr>
            <a:spLocks noChangeArrowheads="1"/>
          </p:cNvSpPr>
          <p:nvPr/>
        </p:nvSpPr>
        <p:spPr bwMode="auto">
          <a:xfrm>
            <a:off x="17641825" y="4907643"/>
            <a:ext cx="19174314" cy="1005114"/>
          </a:xfrm>
          <a:prstGeom prst="rect">
            <a:avLst/>
          </a:prstGeom>
          <a:solidFill>
            <a:srgbClr val="0F5162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37126" tIns="0" rIns="137126" bIns="0" anchor="t" anchorCtr="0"/>
          <a:lstStyle/>
          <a:p>
            <a:pPr defTabSz="4702588">
              <a:defRPr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Results</a:t>
            </a:r>
          </a:p>
        </p:txBody>
      </p:sp>
      <p:sp>
        <p:nvSpPr>
          <p:cNvPr id="86" name="TextBox 21"/>
          <p:cNvSpPr txBox="1">
            <a:spLocks noChangeArrowheads="1"/>
          </p:cNvSpPr>
          <p:nvPr/>
        </p:nvSpPr>
        <p:spPr bwMode="auto">
          <a:xfrm>
            <a:off x="27228982" y="6528673"/>
            <a:ext cx="9466810" cy="1055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marL="0" lvl="1" algn="just" eaLnBrk="1" hangingPunct="1"/>
            <a:r>
              <a:rPr lang="en-US" sz="4000" dirty="0">
                <a:latin typeface="Arial" pitchFamily="34" charset="0"/>
                <a:cs typeface="Arial" pitchFamily="34" charset="0"/>
              </a:rPr>
              <a:t>2/3 patients were non-smoker with no significant difference in complication rate (32% vs 42%)</a:t>
            </a:r>
          </a:p>
          <a:p>
            <a:pPr marL="0" lvl="1" algn="just" eaLnBrk="1" hangingPunct="1"/>
            <a:r>
              <a:rPr lang="en-US" sz="4000" dirty="0">
                <a:latin typeface="Arial" pitchFamily="34" charset="0"/>
                <a:cs typeface="Arial" pitchFamily="34" charset="0"/>
              </a:rPr>
              <a:t>Mean awaiting time for operation was 42 weeks with no noticeable changes in BMI during these time. Non obese patient shows  lowest complication rate. [Fig 4]</a:t>
            </a:r>
          </a:p>
          <a:p>
            <a:pPr marL="0" lvl="1" algn="just" eaLnBrk="1" hangingPunct="1"/>
            <a:r>
              <a:rPr lang="en-US" sz="4000" dirty="0">
                <a:latin typeface="Arial" pitchFamily="34" charset="0"/>
                <a:cs typeface="Arial" pitchFamily="34" charset="0"/>
              </a:rPr>
              <a:t>The amount of tissue excision was much higher in class 3 obese patients  (1.4 kg- 18 kg). Transverse panniculectomy was common in lower BMI whereas vertical was more common in higher BMI. [Fig 5]. Patients with &gt;40 BMI needed significant ITU support (45%) compared to none for non obese patients. No significant difference noted in total hospital stay. </a:t>
            </a:r>
          </a:p>
        </p:txBody>
      </p:sp>
      <p:sp>
        <p:nvSpPr>
          <p:cNvPr id="87" name="Rectangle 86"/>
          <p:cNvSpPr/>
          <p:nvPr/>
        </p:nvSpPr>
        <p:spPr>
          <a:xfrm>
            <a:off x="6967014" y="12032148"/>
            <a:ext cx="94668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4000" dirty="0">
                <a:latin typeface="Arial" pitchFamily="34" charset="0"/>
                <a:cs typeface="Arial" pitchFamily="34" charset="0"/>
              </a:rPr>
              <a:t>At the largest AWR centre in the UK we examine a 5-year experience of impact of BMI on complications and investigate how we can modify surgical approach in obese patients to minimise the morbidities in AWR.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27303912" y="23278965"/>
            <a:ext cx="9587157" cy="117570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i="1" dirty="0">
                <a:latin typeface="Arial" pitchFamily="34" charset="0"/>
                <a:cs typeface="Arial" pitchFamily="34" charset="0"/>
              </a:rPr>
              <a:t>Fig 4: BMI vs Complication rate  </a:t>
            </a:r>
          </a:p>
          <a:p>
            <a:pPr algn="ctr">
              <a:lnSpc>
                <a:spcPct val="110000"/>
              </a:lnSpc>
            </a:pPr>
            <a:r>
              <a:rPr lang="en-US" sz="3200" i="1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156004" y="609600"/>
            <a:ext cx="15764396" cy="2939143"/>
          </a:xfrm>
        </p:spPr>
        <p:txBody>
          <a:bodyPr/>
          <a:lstStyle/>
          <a:p>
            <a:pPr algn="ctr"/>
            <a:r>
              <a:rPr lang="en-US" sz="5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Mohammad </a:t>
            </a:r>
            <a:r>
              <a:rPr lang="en-US" sz="5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Hosain MBBS MRCS MSc FRCS </a:t>
            </a:r>
            <a:r>
              <a:rPr lang="en-US" sz="5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Plast</a:t>
            </a:r>
            <a:endParaRPr lang="en-US" sz="5000" b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Consultant Plastic Surgeon,</a:t>
            </a: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Wye Valley </a:t>
            </a:r>
            <a:r>
              <a:rPr lang="en-US" sz="4000" dirty="0" smtClean="0">
                <a:solidFill>
                  <a:schemeClr val="bg1"/>
                </a:solidFill>
              </a:rPr>
              <a:t>Plastic </a:t>
            </a:r>
            <a:r>
              <a:rPr lang="en-US" sz="4000" dirty="0">
                <a:solidFill>
                  <a:schemeClr val="bg1"/>
                </a:solidFill>
              </a:rPr>
              <a:t>Surgery Unit,  United Kingdom.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7162800" y="17429373"/>
            <a:ext cx="98298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dirty="0">
                <a:latin typeface="Arial" pitchFamily="34" charset="0"/>
                <a:cs typeface="Arial" pitchFamily="34" charset="0"/>
              </a:rPr>
              <a:t>Data was collected retrospectively from AWR database for 153 consecutive patients who underwent AWR performed by a single Plastic Surgeon and General Surgeon Consultant pair, between November 2015 to March 2020. Patients were divided into 4 groups on the basis of BMI : &lt;30 (nonobese), 30-34.9 (class I obese), and 35-39.9 (class II obese), and &gt;40 (Class III obese). We compared post-operative outcomes between these 4 groups.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7945959" y="6528673"/>
            <a:ext cx="8763000" cy="10556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dirty="0">
                <a:latin typeface="Arial" pitchFamily="34" charset="0"/>
                <a:cs typeface="Arial" pitchFamily="34" charset="0"/>
              </a:rPr>
              <a:t>More than half of the complications were wound related (52%). Second most common were respiratory (24%). [Fig 1]</a:t>
            </a:r>
          </a:p>
          <a:p>
            <a:pPr algn="just"/>
            <a:r>
              <a:rPr lang="en-GB" sz="4000" dirty="0">
                <a:latin typeface="Arial" pitchFamily="34" charset="0"/>
                <a:cs typeface="Arial" pitchFamily="34" charset="0"/>
              </a:rPr>
              <a:t>The mean age of the patients were 52 years (27-85 years) Complications were 5 times more in &gt;40 years age group. [Fig 2]</a:t>
            </a:r>
          </a:p>
          <a:p>
            <a:pPr algn="just"/>
            <a:r>
              <a:rPr lang="en-GB" sz="4000" dirty="0">
                <a:latin typeface="Arial" pitchFamily="34" charset="0"/>
                <a:cs typeface="Arial" pitchFamily="34" charset="0"/>
              </a:rPr>
              <a:t>Two third patients were female with no significant difference in rate of complications.</a:t>
            </a:r>
          </a:p>
          <a:p>
            <a:pPr algn="just"/>
            <a:r>
              <a:rPr lang="en-GB" sz="4000" dirty="0">
                <a:latin typeface="Arial" pitchFamily="34" charset="0"/>
                <a:cs typeface="Arial" pitchFamily="34" charset="0"/>
              </a:rPr>
              <a:t>75% of patients had some co-morbidities with 37% complication rate compared to healthy patients 26%. 14% patients were diabetic with nearly double complication rates.[Fig 3]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7453366" y="13721079"/>
            <a:ext cx="1008557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dirty="0">
                <a:latin typeface="Arial" pitchFamily="34" charset="0"/>
                <a:cs typeface="Arial" pitchFamily="34" charset="0"/>
              </a:rPr>
              <a:t>BMI is one of the important factors needed to be taken in to account to perform AWR. Specially if the BMI is &gt;40, special measures should be taken including availability of ITU support.</a:t>
            </a:r>
          </a:p>
        </p:txBody>
      </p:sp>
      <p:sp>
        <p:nvSpPr>
          <p:cNvPr id="95" name="TextBox 21"/>
          <p:cNvSpPr txBox="1">
            <a:spLocks noChangeArrowheads="1"/>
          </p:cNvSpPr>
          <p:nvPr/>
        </p:nvSpPr>
        <p:spPr bwMode="auto">
          <a:xfrm>
            <a:off x="17932941" y="21113783"/>
            <a:ext cx="8762999" cy="107719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8" tIns="45709" rIns="91418" bIns="45709">
            <a:spAutoFit/>
          </a:bodyPr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marL="0" lvl="1" algn="ctr" eaLnBrk="1" hangingPunct="1"/>
            <a:r>
              <a:rPr lang="en-US" sz="3200" i="1" dirty="0">
                <a:latin typeface="Arial" pitchFamily="34" charset="0"/>
                <a:cs typeface="Arial" pitchFamily="34" charset="0"/>
              </a:rPr>
              <a:t>Fig:1: % of Different complications  </a:t>
            </a:r>
          </a:p>
          <a:p>
            <a:pPr marL="0" lvl="1" algn="ctr" eaLnBrk="1" hangingPunct="1"/>
            <a:r>
              <a:rPr lang="en-US" sz="3200" i="1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8" name="Title 1"/>
          <p:cNvSpPr txBox="1">
            <a:spLocks/>
          </p:cNvSpPr>
          <p:nvPr/>
        </p:nvSpPr>
        <p:spPr>
          <a:xfrm>
            <a:off x="27228981" y="29678283"/>
            <a:ext cx="9587159" cy="7883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>
            <a:lvl1pPr algn="ctr" defTabSz="3757334" rtl="0" eaLnBrk="1" latinLnBrk="0" hangingPunct="1">
              <a:spcBef>
                <a:spcPct val="0"/>
              </a:spcBef>
              <a:buNone/>
              <a:defRPr sz="18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2400" b="1" dirty="0">
                <a:latin typeface="Arial" charset="0"/>
                <a:ea typeface="MS PGothic" charset="0"/>
              </a:rPr>
              <a:t> </a:t>
            </a:r>
            <a:r>
              <a:rPr lang="en-GB" sz="3200" i="1" dirty="0">
                <a:latin typeface="Arial" charset="0"/>
                <a:ea typeface="MS PGothic" charset="0"/>
              </a:rPr>
              <a:t>Fig 5: BMI vs Panniculectomy types 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37411093" y="23285394"/>
            <a:ext cx="100855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dirty="0">
                <a:latin typeface="Arial" pitchFamily="34" charset="0"/>
                <a:cs typeface="Arial" pitchFamily="34" charset="0"/>
              </a:rPr>
              <a:t>Mohammad  Hosain, </a:t>
            </a:r>
            <a:endParaRPr lang="en-US" sz="4000" i="1" dirty="0">
              <a:latin typeface="Arial" pitchFamily="34" charset="0"/>
              <a:cs typeface="Arial" pitchFamily="34" charset="0"/>
            </a:endParaRPr>
          </a:p>
          <a:p>
            <a:r>
              <a:rPr lang="en-GB" sz="4000" i="1" dirty="0" smtClean="0">
                <a:latin typeface="Arial" pitchFamily="34" charset="0"/>
                <a:cs typeface="Arial" pitchFamily="34" charset="0"/>
              </a:rPr>
              <a:t>Plastic </a:t>
            </a:r>
            <a:r>
              <a:rPr lang="en-GB" sz="4000" i="1" dirty="0">
                <a:latin typeface="Arial" pitchFamily="34" charset="0"/>
                <a:cs typeface="Arial" pitchFamily="34" charset="0"/>
              </a:rPr>
              <a:t>Surgery Unit</a:t>
            </a:r>
            <a:r>
              <a:rPr lang="en-US" sz="4000" i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4000" i="1" dirty="0" smtClean="0">
                <a:latin typeface="Arial" pitchFamily="34" charset="0"/>
                <a:cs typeface="Arial" pitchFamily="34" charset="0"/>
              </a:rPr>
              <a:t>Wye Valley NHS Trust. United </a:t>
            </a:r>
            <a:r>
              <a:rPr lang="en-US" sz="4000" i="1" dirty="0">
                <a:latin typeface="Arial" pitchFamily="34" charset="0"/>
                <a:cs typeface="Arial" pitchFamily="34" charset="0"/>
              </a:rPr>
              <a:t>Kingdom.</a:t>
            </a:r>
            <a:endParaRPr lang="en-GB" sz="4000" i="1" dirty="0">
              <a:latin typeface="Arial" pitchFamily="34" charset="0"/>
              <a:cs typeface="Arial" pitchFamily="34" charset="0"/>
            </a:endParaRPr>
          </a:p>
          <a:p>
            <a:r>
              <a:rPr lang="en-US" sz="4000" i="1" dirty="0">
                <a:latin typeface="Arial" pitchFamily="34" charset="0"/>
                <a:cs typeface="Arial" pitchFamily="34" charset="0"/>
              </a:rPr>
              <a:t>Email - </a:t>
            </a:r>
            <a:r>
              <a:rPr lang="en-US" sz="4000" i="1" dirty="0" smtClean="0">
                <a:latin typeface="Arial" pitchFamily="34" charset="0"/>
                <a:cs typeface="Arial" pitchFamily="34" charset="0"/>
                <a:hlinkClick r:id="rId3"/>
              </a:rPr>
              <a:t>drmozaffor@gmail.com</a:t>
            </a:r>
            <a:endParaRPr lang="en-US" sz="4000" i="1" dirty="0" smtClean="0">
              <a:latin typeface="Arial" pitchFamily="34" charset="0"/>
              <a:cs typeface="Arial" pitchFamily="34" charset="0"/>
            </a:endParaRPr>
          </a:p>
          <a:p>
            <a:endParaRPr lang="en-US" sz="4000" i="1" dirty="0">
              <a:latin typeface="Arial" pitchFamily="34" charset="0"/>
              <a:cs typeface="Arial" pitchFamily="34" charset="0"/>
            </a:endParaRPr>
          </a:p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GB" sz="40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Text Placeholder 7"/>
          <p:cNvSpPr txBox="1">
            <a:spLocks/>
          </p:cNvSpPr>
          <p:nvPr/>
        </p:nvSpPr>
        <p:spPr>
          <a:xfrm>
            <a:off x="2184763" y="444412"/>
            <a:ext cx="31089601" cy="2525486"/>
          </a:xfrm>
          <a:prstGeom prst="rect">
            <a:avLst/>
          </a:prstGeom>
        </p:spPr>
        <p:txBody>
          <a:bodyPr vert="horz" lIns="375729" tIns="187871" rIns="375729" bIns="187871" rtlCol="0">
            <a:noAutofit/>
          </a:bodyPr>
          <a:lstStyle>
            <a:lvl1pPr marL="0" indent="0" algn="l" defTabSz="3757334" rtl="0" eaLnBrk="1" latinLnBrk="0" hangingPunct="1">
              <a:spcBef>
                <a:spcPct val="20000"/>
              </a:spcBef>
              <a:buFont typeface="Arial" pitchFamily="34" charset="0"/>
              <a:buNone/>
              <a:defRPr sz="36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3052839" indent="-1174172" algn="l" defTabSz="375733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96668" indent="-939334" algn="l" defTabSz="3757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75335" indent="-939334" algn="l" defTabSz="375733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54002" indent="-939334" algn="l" defTabSz="375733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32673" indent="-939334" algn="l" defTabSz="3757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11341" indent="-939334" algn="l" defTabSz="3757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90008" indent="-939334" algn="l" defTabSz="3757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68675" indent="-939334" algn="l" defTabSz="375733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dirty="0">
                <a:solidFill>
                  <a:srgbClr val="FFFF00"/>
                </a:solidFill>
              </a:rPr>
              <a:t>The Impact of High BMI on AWR with panniculectomy</a:t>
            </a: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37453365" y="22190979"/>
            <a:ext cx="10085572" cy="880422"/>
          </a:xfrm>
          <a:prstGeom prst="rect">
            <a:avLst/>
          </a:prstGeom>
          <a:solidFill>
            <a:srgbClr val="0F5162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37126" tIns="0" rIns="137126" bIns="0" anchor="t" anchorCtr="0"/>
          <a:lstStyle/>
          <a:p>
            <a:pPr defTabSz="4702588">
              <a:defRPr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Correspondence: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23CD1D-74D2-5A48-A3E7-B10098B15C41}"/>
              </a:ext>
            </a:extLst>
          </p:cNvPr>
          <p:cNvSpPr txBox="1"/>
          <p:nvPr/>
        </p:nvSpPr>
        <p:spPr>
          <a:xfrm>
            <a:off x="44683680" y="5913120"/>
            <a:ext cx="184731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B5A863B3-CDF2-E045-9C0D-2176391C8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9810" y="25322930"/>
            <a:ext cx="9829800" cy="1051560"/>
          </a:xfrm>
          <a:prstGeom prst="rect">
            <a:avLst/>
          </a:prstGeom>
          <a:solidFill>
            <a:srgbClr val="0F5162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37126" tIns="0" rIns="137126" bIns="0" anchor="t" anchorCtr="0"/>
          <a:lstStyle/>
          <a:p>
            <a:pPr defTabSz="4702588">
              <a:defRPr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Results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2ACA366-C303-C545-84A1-0F437EE9E6B6}"/>
              </a:ext>
            </a:extLst>
          </p:cNvPr>
          <p:cNvSpPr/>
          <p:nvPr/>
        </p:nvSpPr>
        <p:spPr>
          <a:xfrm>
            <a:off x="7206343" y="26846050"/>
            <a:ext cx="995681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Total of 153 patients who have available data was evaluated. </a:t>
            </a:r>
          </a:p>
          <a:p>
            <a:pPr algn="just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The range of BMI was 16.6 to 55.4 with mean of 30.5 (SD 6) on the day of operation, whereas it was 17-54.4 with mean 30.9 (SD 5.9) on first clinic visit, indicates no significant difference. 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Overall complication rate was 35%.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1EA2EBF9-D51E-7B43-8DE3-829FE514BC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9602697"/>
              </p:ext>
            </p:extLst>
          </p:nvPr>
        </p:nvGraphicFramePr>
        <p:xfrm>
          <a:off x="17945959" y="17051122"/>
          <a:ext cx="8762999" cy="4044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E652CFEB-DA25-B545-9EC9-F4D95C314A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4129238"/>
              </p:ext>
            </p:extLst>
          </p:nvPr>
        </p:nvGraphicFramePr>
        <p:xfrm>
          <a:off x="17945958" y="22459377"/>
          <a:ext cx="8762999" cy="3120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09E83A8C-59E3-E547-9F73-593F340DD2AB}"/>
              </a:ext>
            </a:extLst>
          </p:cNvPr>
          <p:cNvSpPr/>
          <p:nvPr/>
        </p:nvSpPr>
        <p:spPr>
          <a:xfrm>
            <a:off x="17945958" y="25501356"/>
            <a:ext cx="8762999" cy="167539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i="1" dirty="0">
                <a:latin typeface="Arial" pitchFamily="34" charset="0"/>
                <a:cs typeface="Arial" pitchFamily="34" charset="0"/>
              </a:rPr>
              <a:t>Fig2: Complications related to age &lt;40=6%, &gt;40 =30%</a:t>
            </a:r>
          </a:p>
          <a:p>
            <a:pPr algn="ctr">
              <a:lnSpc>
                <a:spcPct val="110000"/>
              </a:lnSpc>
            </a:pPr>
            <a:r>
              <a:rPr lang="en-US" sz="3200" i="1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71" name="Picture 47" descr="Areas of Active Research - Penn Plastic Surgery Research Group">
            <a:extLst>
              <a:ext uri="{FF2B5EF4-FFF2-40B4-BE49-F238E27FC236}">
                <a16:creationId xmlns:a16="http://schemas.microsoft.com/office/drawing/2014/main" id="{19EA1521-316A-704A-9FC2-A96A1CC9D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677" y="10490083"/>
            <a:ext cx="6305117" cy="1054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3" name="Picture 49" descr="PDF) Abdominal Wall Reconstruction">
            <a:extLst>
              <a:ext uri="{FF2B5EF4-FFF2-40B4-BE49-F238E27FC236}">
                <a16:creationId xmlns:a16="http://schemas.microsoft.com/office/drawing/2014/main" id="{887F45F7-B48A-454A-AF74-84F3CE2C1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677" y="22423687"/>
            <a:ext cx="6432128" cy="1015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10">
            <a:extLst>
              <a:ext uri="{FF2B5EF4-FFF2-40B4-BE49-F238E27FC236}">
                <a16:creationId xmlns:a16="http://schemas.microsoft.com/office/drawing/2014/main" id="{6E468627-DF51-0B4D-B045-CA301C391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676" y="21095573"/>
            <a:ext cx="6305118" cy="1386680"/>
          </a:xfrm>
          <a:prstGeom prst="rect">
            <a:avLst/>
          </a:prstGeom>
          <a:solidFill>
            <a:srgbClr val="0F5162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37126" tIns="0" rIns="137126" bIns="0" anchor="t" anchorCtr="0"/>
          <a:lstStyle/>
          <a:p>
            <a:pPr defTabSz="4702588">
              <a:defRPr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1076" name="Picture 52" descr="Obesity is Not a Disease of Sloth and Gluttony">
            <a:extLst>
              <a:ext uri="{FF2B5EF4-FFF2-40B4-BE49-F238E27FC236}">
                <a16:creationId xmlns:a16="http://schemas.microsoft.com/office/drawing/2014/main" id="{6F13D798-4887-0649-961D-EDF26ACF7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3365" y="17115261"/>
            <a:ext cx="10085573" cy="489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9" name="Picture 55" descr="10 Health Risks Linked to Obesity | Medanta">
            <a:extLst>
              <a:ext uri="{FF2B5EF4-FFF2-40B4-BE49-F238E27FC236}">
                <a16:creationId xmlns:a16="http://schemas.microsoft.com/office/drawing/2014/main" id="{C915114C-E459-1748-80B5-4E7521205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729" y="4907643"/>
            <a:ext cx="6374170" cy="538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2897023C-47F8-B64B-B83E-9D178BE853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1776637"/>
              </p:ext>
            </p:extLst>
          </p:nvPr>
        </p:nvGraphicFramePr>
        <p:xfrm>
          <a:off x="17945958" y="27450911"/>
          <a:ext cx="8762999" cy="4099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933B06F0-C992-FE41-AB62-D922A5A67B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6827922"/>
              </p:ext>
            </p:extLst>
          </p:nvPr>
        </p:nvGraphicFramePr>
        <p:xfrm>
          <a:off x="27228981" y="24981217"/>
          <a:ext cx="9587157" cy="4808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mc:AlternateContent xmlns:mc="http://schemas.openxmlformats.org/markup-compatibility/2006">
        <mc:Choice xmlns:cx2="http://schemas.microsoft.com/office/drawing/2015/10/21/chartex" xmlns="" Requires="cx2">
          <p:graphicFrame>
            <p:nvGraphicFramePr>
              <p:cNvPr id="39" name="Chart 38">
                <a:extLst>
                  <a:ext uri="{FF2B5EF4-FFF2-40B4-BE49-F238E27FC236}">
                    <a16:creationId xmlns:a16="http://schemas.microsoft.com/office/drawing/2014/main" id="{AF44508F-D576-E846-80BB-21B4DF2510B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540509154"/>
                  </p:ext>
                </p:extLst>
              </p:nvPr>
            </p:nvGraphicFramePr>
            <p:xfrm>
              <a:off x="27317115" y="18181084"/>
              <a:ext cx="9587156" cy="51983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12"/>
              </a:graphicData>
            </a:graphic>
          </p:graphicFrame>
        </mc:Choice>
        <mc:Fallback>
          <p:pic>
            <p:nvPicPr>
              <p:cNvPr id="39" name="Chart 38">
                <a:extLst>
                  <a:ext uri="{FF2B5EF4-FFF2-40B4-BE49-F238E27FC236}">
                    <a16:creationId xmlns:a16="http://schemas.microsoft.com/office/drawing/2014/main" id="{AF44508F-D576-E846-80BB-21B4DF2510B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317115" y="18181084"/>
                <a:ext cx="9587156" cy="5198301"/>
              </a:xfrm>
              <a:prstGeom prst="rect">
                <a:avLst/>
              </a:prstGeom>
            </p:spPr>
          </p:pic>
        </mc:Fallback>
      </mc:AlternateContent>
      <p:sp>
        <p:nvSpPr>
          <p:cNvPr id="40" name="Title 1">
            <a:extLst>
              <a:ext uri="{FF2B5EF4-FFF2-40B4-BE49-F238E27FC236}">
                <a16:creationId xmlns:a16="http://schemas.microsoft.com/office/drawing/2014/main" id="{73EFECC8-05D8-CC4C-8602-6998D039DD50}"/>
              </a:ext>
            </a:extLst>
          </p:cNvPr>
          <p:cNvSpPr txBox="1">
            <a:spLocks/>
          </p:cNvSpPr>
          <p:nvPr/>
        </p:nvSpPr>
        <p:spPr>
          <a:xfrm>
            <a:off x="17932941" y="31522307"/>
            <a:ext cx="8762999" cy="9497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>
            <a:lvl1pPr algn="ctr" defTabSz="3757334" rtl="0" eaLnBrk="1" latinLnBrk="0" hangingPunct="1">
              <a:spcBef>
                <a:spcPct val="0"/>
              </a:spcBef>
              <a:buNone/>
              <a:defRPr sz="18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2400" b="1" dirty="0">
                <a:latin typeface="Arial" charset="0"/>
                <a:ea typeface="MS PGothic" charset="0"/>
              </a:rPr>
              <a:t> </a:t>
            </a:r>
            <a:r>
              <a:rPr lang="en-GB" sz="3200" i="1" dirty="0">
                <a:latin typeface="Arial" charset="0"/>
                <a:ea typeface="MS PGothic" charset="0"/>
              </a:rPr>
              <a:t>Fig 3: DM vs  Complications </a:t>
            </a:r>
          </a:p>
        </p:txBody>
      </p:sp>
      <p:sp>
        <p:nvSpPr>
          <p:cNvPr id="41" name="Rectangle 10"/>
          <p:cNvSpPr>
            <a:spLocks noChangeArrowheads="1"/>
          </p:cNvSpPr>
          <p:nvPr/>
        </p:nvSpPr>
        <p:spPr bwMode="auto">
          <a:xfrm>
            <a:off x="37506769" y="26107837"/>
            <a:ext cx="10085573" cy="1066800"/>
          </a:xfrm>
          <a:prstGeom prst="rect">
            <a:avLst/>
          </a:prstGeom>
          <a:solidFill>
            <a:srgbClr val="0F5162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37126" tIns="0" rIns="137126" bIns="0" anchor="t" anchorCtr="0"/>
          <a:lstStyle/>
          <a:p>
            <a:pPr defTabSz="4702588">
              <a:defRPr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Acknowledgement</a:t>
            </a:r>
          </a:p>
          <a:p>
            <a:pPr defTabSz="4702588">
              <a:defRPr/>
            </a:pPr>
            <a:endParaRPr lang="en-US" sz="4000" dirty="0" smtClean="0">
              <a:latin typeface="Arial" pitchFamily="34" charset="0"/>
              <a:cs typeface="Arial" pitchFamily="34" charset="0"/>
            </a:endParaRPr>
          </a:p>
          <a:p>
            <a:pPr defTabSz="4702588">
              <a:defRPr/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Mike Scott, Chris West, Emma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Snashall</a:t>
            </a:r>
            <a:endParaRPr lang="en-US" sz="4000" dirty="0" smtClean="0">
              <a:latin typeface="Arial" pitchFamily="34" charset="0"/>
              <a:cs typeface="Arial" pitchFamily="34" charset="0"/>
            </a:endParaRPr>
          </a:p>
          <a:p>
            <a:pPr defTabSz="4702588">
              <a:defRPr/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Merseyside Plastic Surgery Unit, UK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330132" y="17672438"/>
            <a:ext cx="15875268" cy="644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871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2791</TotalTime>
  <Words>629</Words>
  <Application>Microsoft Office PowerPoint</Application>
  <PresentationFormat>Custom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MS PGothic</vt:lpstr>
      <vt:lpstr>MS PGothic</vt:lpstr>
      <vt:lpstr>Arial</vt:lpstr>
      <vt:lpstr>ArialMT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for a scientific poster</dc:title>
  <dc:subject>Template For Scientific Poster Presentation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HOSAIN, Mohammad (WYE VALLEY NHS TRUST)</cp:lastModifiedBy>
  <cp:revision>61</cp:revision>
  <cp:lastPrinted>2011-01-21T18:13:44Z</cp:lastPrinted>
  <dcterms:created xsi:type="dcterms:W3CDTF">2011-01-12T16:45:58Z</dcterms:created>
  <dcterms:modified xsi:type="dcterms:W3CDTF">2025-09-15T22:21:28Z</dcterms:modified>
  <cp:category>science research poster</cp:category>
</cp:coreProperties>
</file>