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2" r:id="rId1"/>
  </p:sldMasterIdLst>
  <p:sldIdLst>
    <p:sldId id="298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40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6" r:id="rId28"/>
    <p:sldId id="327" r:id="rId29"/>
    <p:sldId id="328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11%209%2014\Desktop\Oil%20Feild%20Chemical\Copy%20of%2042%20inch%20NMOL%20BSW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Water</a:t>
            </a:r>
            <a:r>
              <a:rPr lang="en-US" baseline="0"/>
              <a:t> Cut Value (</a:t>
            </a:r>
            <a:r>
              <a:rPr lang="en-US"/>
              <a:t>BS &amp; W) </a:t>
            </a:r>
            <a:endParaRPr lang="en-US" baseline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16667161729803"/>
          <c:y val="0.18820282799382651"/>
          <c:w val="0.84500034383152012"/>
          <c:h val="0.57142049054213051"/>
        </c:manualLayout>
      </c:layout>
      <c:lineChart>
        <c:grouping val="stacked"/>
        <c:varyColors val="0"/>
        <c:ser>
          <c:idx val="0"/>
          <c:order val="0"/>
          <c:tx>
            <c:strRef>
              <c:f>SampleManager!$A$1</c:f>
              <c:strCache>
                <c:ptCount val="1"/>
                <c:pt idx="0">
                  <c:v>42" NMOL BS &amp; 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SampleManager!$G$3:$G$425</c:f>
              <c:strCache>
                <c:ptCount val="423"/>
                <c:pt idx="0">
                  <c:v>01/01/2018 4:33 PM</c:v>
                </c:pt>
                <c:pt idx="1">
                  <c:v>02/01/2018 9:09 PM</c:v>
                </c:pt>
                <c:pt idx="2">
                  <c:v>03/01/2018 2:18 PM</c:v>
                </c:pt>
                <c:pt idx="3">
                  <c:v>04/01/2018 9:32 AM</c:v>
                </c:pt>
                <c:pt idx="4">
                  <c:v>05/01/2018 5:27 PM</c:v>
                </c:pt>
                <c:pt idx="5">
                  <c:v>06/01/2018 9:44 AM</c:v>
                </c:pt>
                <c:pt idx="6">
                  <c:v>07/01/2018 10:55 AM</c:v>
                </c:pt>
                <c:pt idx="7">
                  <c:v>08/01/2018 10:49 AM</c:v>
                </c:pt>
                <c:pt idx="8">
                  <c:v>09/01/2018 9:13 AM</c:v>
                </c:pt>
                <c:pt idx="9">
                  <c:v>10/01/2018 10:59 AM</c:v>
                </c:pt>
                <c:pt idx="10">
                  <c:v>11/01/2018 4:38 PM</c:v>
                </c:pt>
                <c:pt idx="11">
                  <c:v>12/01/2018 9:26 AM</c:v>
                </c:pt>
                <c:pt idx="12">
                  <c:v>13/01/2018 10:58 AM</c:v>
                </c:pt>
                <c:pt idx="13">
                  <c:v>14/01/2018 10:59 AM</c:v>
                </c:pt>
                <c:pt idx="14">
                  <c:v>15/01/2018 10:56 AM</c:v>
                </c:pt>
                <c:pt idx="15">
                  <c:v>16/01/2018 10:50 AM</c:v>
                </c:pt>
                <c:pt idx="16">
                  <c:v>17/01/2018 11:05 AM</c:v>
                </c:pt>
                <c:pt idx="17">
                  <c:v>18/01/2018 10:46 AM</c:v>
                </c:pt>
                <c:pt idx="18">
                  <c:v>19/01/2018 10:05 AM</c:v>
                </c:pt>
                <c:pt idx="19">
                  <c:v>20/01/2018 11:04 AM</c:v>
                </c:pt>
                <c:pt idx="20">
                  <c:v>21/01/2018 12:07 PM</c:v>
                </c:pt>
                <c:pt idx="21">
                  <c:v>22/01/2018 11:16 AM</c:v>
                </c:pt>
                <c:pt idx="22">
                  <c:v>23/01/2018 2:07 PM</c:v>
                </c:pt>
                <c:pt idx="23">
                  <c:v>24/01/2018 10:28 AM</c:v>
                </c:pt>
                <c:pt idx="24">
                  <c:v>25/01/2018 9:49 AM</c:v>
                </c:pt>
                <c:pt idx="25">
                  <c:v>26/01/2018 12:15 PM</c:v>
                </c:pt>
                <c:pt idx="26">
                  <c:v>27/01/2018 9:30 AM</c:v>
                </c:pt>
                <c:pt idx="27">
                  <c:v>28/01/2018 10:33 AM</c:v>
                </c:pt>
                <c:pt idx="28">
                  <c:v>29/01/2018 11:38 AM</c:v>
                </c:pt>
                <c:pt idx="29">
                  <c:v>30/01/2018 10:46 AM</c:v>
                </c:pt>
                <c:pt idx="30">
                  <c:v>31/01/2018 10:06 AM</c:v>
                </c:pt>
                <c:pt idx="31">
                  <c:v>01/02/2018 9:42 AM</c:v>
                </c:pt>
                <c:pt idx="32">
                  <c:v>02/02/2018 9:42 AM</c:v>
                </c:pt>
                <c:pt idx="33">
                  <c:v>03/02/2018 10:48 AM</c:v>
                </c:pt>
                <c:pt idx="34">
                  <c:v>04/02/2018 9:41 AM</c:v>
                </c:pt>
                <c:pt idx="35">
                  <c:v>05/02/2018 9:57 AM</c:v>
                </c:pt>
                <c:pt idx="36">
                  <c:v>06/02/2018 9:50 AM</c:v>
                </c:pt>
                <c:pt idx="37">
                  <c:v>07/02/2018 10:25 AM</c:v>
                </c:pt>
                <c:pt idx="38">
                  <c:v>08/02/2018 9:35 AM</c:v>
                </c:pt>
                <c:pt idx="39">
                  <c:v>09/02/2018 10:43 AM</c:v>
                </c:pt>
                <c:pt idx="40">
                  <c:v>10/02/2018 9:39 AM</c:v>
                </c:pt>
                <c:pt idx="41">
                  <c:v>11/02/2018 9:56 AM</c:v>
                </c:pt>
                <c:pt idx="42">
                  <c:v>12/02/2018 9:02 AM</c:v>
                </c:pt>
                <c:pt idx="43">
                  <c:v>13/02/2018 9:53 AM</c:v>
                </c:pt>
                <c:pt idx="44">
                  <c:v>14/02/2018 9:21 AM</c:v>
                </c:pt>
                <c:pt idx="45">
                  <c:v>15/02/2018 9:39 AM</c:v>
                </c:pt>
                <c:pt idx="46">
                  <c:v>16/02/2018 9:58 AM</c:v>
                </c:pt>
                <c:pt idx="47">
                  <c:v>17/02/2018 9:50 AM</c:v>
                </c:pt>
                <c:pt idx="48">
                  <c:v>18/02/2018 9:09 AM</c:v>
                </c:pt>
                <c:pt idx="49">
                  <c:v>19/02/2018 9:46 AM</c:v>
                </c:pt>
                <c:pt idx="50">
                  <c:v>20/02/2018 9:57 AM</c:v>
                </c:pt>
                <c:pt idx="51">
                  <c:v>21/02/2018 9:36 AM</c:v>
                </c:pt>
                <c:pt idx="52">
                  <c:v>22/02/2018 9:27 AM</c:v>
                </c:pt>
                <c:pt idx="53">
                  <c:v>23/02/2018 9:14 AM</c:v>
                </c:pt>
                <c:pt idx="54">
                  <c:v>24/02/2018 9:25 AM</c:v>
                </c:pt>
                <c:pt idx="55">
                  <c:v>25/02/2018 10:38 AM</c:v>
                </c:pt>
                <c:pt idx="56">
                  <c:v>26/02/2018 2:19 PM</c:v>
                </c:pt>
                <c:pt idx="57">
                  <c:v>27/02/2018 9:08 AM</c:v>
                </c:pt>
                <c:pt idx="58">
                  <c:v>28/02/2018 9:20 AM</c:v>
                </c:pt>
                <c:pt idx="59">
                  <c:v>01/03/2018 8:57 AM</c:v>
                </c:pt>
                <c:pt idx="60">
                  <c:v>03/03/2018 9:53 AM</c:v>
                </c:pt>
                <c:pt idx="61">
                  <c:v>04/03/2018 10:17 AM</c:v>
                </c:pt>
                <c:pt idx="62">
                  <c:v>05/03/2018 9:19 AM</c:v>
                </c:pt>
                <c:pt idx="63">
                  <c:v>06/03/2018 11:26 AM</c:v>
                </c:pt>
                <c:pt idx="64">
                  <c:v>07/03/2018 8:32 AM</c:v>
                </c:pt>
                <c:pt idx="65">
                  <c:v>08/03/2018 9:50 AM</c:v>
                </c:pt>
                <c:pt idx="66">
                  <c:v>09/03/2018 10:35 AM</c:v>
                </c:pt>
                <c:pt idx="67">
                  <c:v>10/03/2018 9:07 AM</c:v>
                </c:pt>
                <c:pt idx="68">
                  <c:v>11/03/2018 9:12 AM</c:v>
                </c:pt>
                <c:pt idx="69">
                  <c:v>12/03/2018 9:03 AM</c:v>
                </c:pt>
                <c:pt idx="70">
                  <c:v>13/03/2018 9:09 AM</c:v>
                </c:pt>
                <c:pt idx="71">
                  <c:v>14/03/2018 8:59 AM</c:v>
                </c:pt>
                <c:pt idx="72">
                  <c:v>15/03/2018 9:03 AM</c:v>
                </c:pt>
                <c:pt idx="73">
                  <c:v>16/03/2018 8:36 AM</c:v>
                </c:pt>
                <c:pt idx="74">
                  <c:v>17/03/2018 9:11 AM</c:v>
                </c:pt>
                <c:pt idx="75">
                  <c:v>18/03/2018 9:54 AM</c:v>
                </c:pt>
                <c:pt idx="76">
                  <c:v>19/03/2018 8:31 AM</c:v>
                </c:pt>
                <c:pt idx="77">
                  <c:v>20/03/2018 8:50 AM</c:v>
                </c:pt>
                <c:pt idx="78">
                  <c:v>21/03/2018 8:36 AM</c:v>
                </c:pt>
                <c:pt idx="79">
                  <c:v>22/03/2018 10:21 AM</c:v>
                </c:pt>
                <c:pt idx="80">
                  <c:v>24/03/2018 8:36 AM</c:v>
                </c:pt>
                <c:pt idx="81">
                  <c:v>24/03/2018 9:56 AM</c:v>
                </c:pt>
                <c:pt idx="82">
                  <c:v>25/03/2018 10:56 AM</c:v>
                </c:pt>
                <c:pt idx="83">
                  <c:v>26/03/2018 12:55 PM</c:v>
                </c:pt>
                <c:pt idx="84">
                  <c:v>27/03/2018 9:27 AM</c:v>
                </c:pt>
                <c:pt idx="85">
                  <c:v>28/03/2018 11:37 AM</c:v>
                </c:pt>
                <c:pt idx="86">
                  <c:v>29/03/2018 9:52 AM</c:v>
                </c:pt>
                <c:pt idx="87">
                  <c:v>30/03/2018 9:18 AM</c:v>
                </c:pt>
                <c:pt idx="88">
                  <c:v>31/03/2018 10:15 AM</c:v>
                </c:pt>
                <c:pt idx="89">
                  <c:v>01/04/2018 9:21 AM</c:v>
                </c:pt>
                <c:pt idx="90">
                  <c:v>02/04/2018 9:51 AM</c:v>
                </c:pt>
                <c:pt idx="91">
                  <c:v>03/04/2018 11:02 AM</c:v>
                </c:pt>
                <c:pt idx="92">
                  <c:v>04/04/2018 8:55 AM</c:v>
                </c:pt>
                <c:pt idx="93">
                  <c:v>05/04/2018 12:47 PM</c:v>
                </c:pt>
                <c:pt idx="94">
                  <c:v>06/04/2018 8:59 AM</c:v>
                </c:pt>
                <c:pt idx="95">
                  <c:v>07/04/2018 9:52 AM</c:v>
                </c:pt>
                <c:pt idx="96">
                  <c:v>08/04/2018 9:31 AM</c:v>
                </c:pt>
                <c:pt idx="97">
                  <c:v>09/04/2018 9:33 AM</c:v>
                </c:pt>
                <c:pt idx="98">
                  <c:v>11/04/2018 2:51 AM</c:v>
                </c:pt>
                <c:pt idx="99">
                  <c:v>11/04/2018 9:28 AM</c:v>
                </c:pt>
                <c:pt idx="100">
                  <c:v>12/04/2018 9:23 AM</c:v>
                </c:pt>
                <c:pt idx="101">
                  <c:v>13/04/2018 9:22 AM</c:v>
                </c:pt>
                <c:pt idx="102">
                  <c:v>14/04/2018 9:33 AM</c:v>
                </c:pt>
                <c:pt idx="103">
                  <c:v>15/04/2018 9:40 AM</c:v>
                </c:pt>
                <c:pt idx="104">
                  <c:v>16/04/2018 8:40 AM</c:v>
                </c:pt>
                <c:pt idx="105">
                  <c:v>17/04/2018 2:15 PM</c:v>
                </c:pt>
                <c:pt idx="106">
                  <c:v>18/04/2018 10:41 AM</c:v>
                </c:pt>
                <c:pt idx="107">
                  <c:v>19/04/2018 8:52 AM</c:v>
                </c:pt>
                <c:pt idx="108">
                  <c:v>20/04/2018 8:51 AM</c:v>
                </c:pt>
                <c:pt idx="109">
                  <c:v>21/04/2018 10:53 AM</c:v>
                </c:pt>
                <c:pt idx="110">
                  <c:v>22/04/2018 9:48 AM</c:v>
                </c:pt>
                <c:pt idx="111">
                  <c:v>23/04/2018 9:07 AM</c:v>
                </c:pt>
                <c:pt idx="112">
                  <c:v>24/04/2018 10:15 AM</c:v>
                </c:pt>
                <c:pt idx="113">
                  <c:v>25/04/2018 8:38 AM</c:v>
                </c:pt>
                <c:pt idx="114">
                  <c:v>26/04/2018 8:37 AM</c:v>
                </c:pt>
                <c:pt idx="115">
                  <c:v>27/04/2018 8:19 AM</c:v>
                </c:pt>
                <c:pt idx="116">
                  <c:v>28/04/2018 8:28 AM</c:v>
                </c:pt>
                <c:pt idx="117">
                  <c:v>29/04/2018 8:24 AM</c:v>
                </c:pt>
                <c:pt idx="118">
                  <c:v>30/04/2018 8:17 AM</c:v>
                </c:pt>
                <c:pt idx="119">
                  <c:v>01/05/2018 8:21 AM</c:v>
                </c:pt>
                <c:pt idx="120">
                  <c:v>02/05/2018 9:10 AM</c:v>
                </c:pt>
                <c:pt idx="121">
                  <c:v>03/05/2018 8:23 AM</c:v>
                </c:pt>
                <c:pt idx="122">
                  <c:v>04/05/2018 8:51 AM</c:v>
                </c:pt>
                <c:pt idx="123">
                  <c:v>05/05/2018 9:52 AM</c:v>
                </c:pt>
                <c:pt idx="124">
                  <c:v>06/05/2018 10:32 AM</c:v>
                </c:pt>
                <c:pt idx="125">
                  <c:v>07/05/2018 3:17 PM</c:v>
                </c:pt>
                <c:pt idx="126">
                  <c:v>08/05/2018 2:31 PM</c:v>
                </c:pt>
                <c:pt idx="127">
                  <c:v>09/05/2018 10:45 AM</c:v>
                </c:pt>
                <c:pt idx="128">
                  <c:v>10/05/2018 9:39 AM</c:v>
                </c:pt>
                <c:pt idx="129">
                  <c:v>11/05/2018 10:09 AM</c:v>
                </c:pt>
                <c:pt idx="130">
                  <c:v>12/05/2018 10:43 AM</c:v>
                </c:pt>
                <c:pt idx="131">
                  <c:v>13/05/2018 9:23 AM</c:v>
                </c:pt>
                <c:pt idx="132">
                  <c:v>14/05/2018 10:24 AM</c:v>
                </c:pt>
                <c:pt idx="133">
                  <c:v>15/05/2018 9:47 AM</c:v>
                </c:pt>
                <c:pt idx="134">
                  <c:v>16/05/2018 1:28 PM</c:v>
                </c:pt>
                <c:pt idx="135">
                  <c:v>17/05/2018 9:10 AM</c:v>
                </c:pt>
                <c:pt idx="136">
                  <c:v>18/05/2018 9:56 AM</c:v>
                </c:pt>
                <c:pt idx="137">
                  <c:v>19/05/2018 9:25 AM</c:v>
                </c:pt>
                <c:pt idx="138">
                  <c:v>20/05/2018 10:06 AM</c:v>
                </c:pt>
                <c:pt idx="139">
                  <c:v>21/05/2018 10:27 AM</c:v>
                </c:pt>
                <c:pt idx="140">
                  <c:v>22/05/2018 9:39 AM</c:v>
                </c:pt>
                <c:pt idx="141">
                  <c:v>23/05/2018 10:47 AM</c:v>
                </c:pt>
                <c:pt idx="142">
                  <c:v>24/05/2018 9:28 AM</c:v>
                </c:pt>
                <c:pt idx="143">
                  <c:v>25/05/2018 9:07 AM</c:v>
                </c:pt>
                <c:pt idx="144">
                  <c:v>26/05/2018 9:23 AM</c:v>
                </c:pt>
                <c:pt idx="145">
                  <c:v>27/05/2018 8:40 AM</c:v>
                </c:pt>
                <c:pt idx="146">
                  <c:v>28/05/2018 8:27 AM</c:v>
                </c:pt>
                <c:pt idx="147">
                  <c:v>29/05/2018 8:58 AM</c:v>
                </c:pt>
                <c:pt idx="148">
                  <c:v>30/05/2018 8:02 AM</c:v>
                </c:pt>
                <c:pt idx="149">
                  <c:v>31/05/2018 7:52 AM</c:v>
                </c:pt>
                <c:pt idx="150">
                  <c:v>01/06/2018 8:22 AM</c:v>
                </c:pt>
                <c:pt idx="151">
                  <c:v>02/06/2018 8:00 AM</c:v>
                </c:pt>
                <c:pt idx="152">
                  <c:v>03/06/2018 8:13 AM</c:v>
                </c:pt>
                <c:pt idx="153">
                  <c:v>04/06/2018 8:31 AM</c:v>
                </c:pt>
                <c:pt idx="154">
                  <c:v>05/06/2018 7:39 AM</c:v>
                </c:pt>
                <c:pt idx="155">
                  <c:v>06/06/2018 8:18 AM</c:v>
                </c:pt>
                <c:pt idx="156">
                  <c:v>07/06/2018 8:10 AM</c:v>
                </c:pt>
                <c:pt idx="157">
                  <c:v>08/06/2018 8:12 AM</c:v>
                </c:pt>
                <c:pt idx="158">
                  <c:v>09/06/2018 8:48 AM</c:v>
                </c:pt>
                <c:pt idx="159">
                  <c:v>10/06/2018 7:57 AM</c:v>
                </c:pt>
                <c:pt idx="160">
                  <c:v>11/06/2018 7:56 AM</c:v>
                </c:pt>
                <c:pt idx="161">
                  <c:v>12/06/2018 8:26 AM</c:v>
                </c:pt>
                <c:pt idx="162">
                  <c:v>13/06/2018 8:24 AM</c:v>
                </c:pt>
                <c:pt idx="163">
                  <c:v>14/06/2018 8:18 AM</c:v>
                </c:pt>
                <c:pt idx="164">
                  <c:v>15/06/2018 9:36 AM</c:v>
                </c:pt>
                <c:pt idx="165">
                  <c:v>16/06/2018 8:43 AM</c:v>
                </c:pt>
                <c:pt idx="166">
                  <c:v>17/06/2018 8:25 AM</c:v>
                </c:pt>
                <c:pt idx="167">
                  <c:v>18/06/2018 9:21 AM</c:v>
                </c:pt>
                <c:pt idx="168">
                  <c:v>19/06/2018 9:43 AM</c:v>
                </c:pt>
                <c:pt idx="169">
                  <c:v>20/06/2018 9:37 AM</c:v>
                </c:pt>
                <c:pt idx="170">
                  <c:v>21/06/2018 8:51 AM</c:v>
                </c:pt>
                <c:pt idx="171">
                  <c:v>22/06/2018 9:05 AM</c:v>
                </c:pt>
                <c:pt idx="172">
                  <c:v>23/06/2018 10:02 AM</c:v>
                </c:pt>
                <c:pt idx="173">
                  <c:v>24/06/2018 5:30 PM</c:v>
                </c:pt>
                <c:pt idx="174">
                  <c:v>25/06/2018 10:48 AM</c:v>
                </c:pt>
                <c:pt idx="175">
                  <c:v>26/06/2018 9:41 AM</c:v>
                </c:pt>
                <c:pt idx="176">
                  <c:v>27/06/2018 9:49 AM</c:v>
                </c:pt>
                <c:pt idx="177">
                  <c:v>28/06/2018 8:42 AM</c:v>
                </c:pt>
                <c:pt idx="178">
                  <c:v>29/06/2018 4:57 PM</c:v>
                </c:pt>
                <c:pt idx="179">
                  <c:v>30/06/2018 2:20 PM</c:v>
                </c:pt>
                <c:pt idx="180">
                  <c:v>01/07/2018 7:35 PM</c:v>
                </c:pt>
                <c:pt idx="181">
                  <c:v>02/07/2018 5:56 PM</c:v>
                </c:pt>
                <c:pt idx="182">
                  <c:v>03/07/2018 3:04 PM</c:v>
                </c:pt>
                <c:pt idx="183">
                  <c:v>04/07/2018 3:44 PM</c:v>
                </c:pt>
                <c:pt idx="184">
                  <c:v>05/07/2018 11:24 AM</c:v>
                </c:pt>
                <c:pt idx="185">
                  <c:v>06/07/2018 5:06 PM</c:v>
                </c:pt>
                <c:pt idx="186">
                  <c:v>07/07/2018 2:29 PM</c:v>
                </c:pt>
                <c:pt idx="187">
                  <c:v>08/07/2018 6:58 PM</c:v>
                </c:pt>
                <c:pt idx="188">
                  <c:v>09/07/2018 6:42 PM</c:v>
                </c:pt>
                <c:pt idx="189">
                  <c:v>10/07/2018 6:58 PM</c:v>
                </c:pt>
                <c:pt idx="190">
                  <c:v>11/07/2018 9:36 PM</c:v>
                </c:pt>
                <c:pt idx="191">
                  <c:v>12/07/2018 12:39 PM</c:v>
                </c:pt>
                <c:pt idx="192">
                  <c:v>13/07/2018 10:34 AM</c:v>
                </c:pt>
                <c:pt idx="193">
                  <c:v>14/07/2018 2:40 PM</c:v>
                </c:pt>
                <c:pt idx="194">
                  <c:v>15/07/2018 9:11 AM</c:v>
                </c:pt>
                <c:pt idx="195">
                  <c:v>16/07/2018 9:08 AM</c:v>
                </c:pt>
                <c:pt idx="196">
                  <c:v>17/07/2018 9:06 AM</c:v>
                </c:pt>
                <c:pt idx="197">
                  <c:v>18/07/2018 8:10 AM</c:v>
                </c:pt>
                <c:pt idx="198">
                  <c:v>19/07/2018 5:01 PM</c:v>
                </c:pt>
                <c:pt idx="199">
                  <c:v>20/07/2018 8:33 AM</c:v>
                </c:pt>
                <c:pt idx="200">
                  <c:v>21/07/2018 8:49 AM</c:v>
                </c:pt>
                <c:pt idx="201">
                  <c:v>22/07/2018 8:28 AM</c:v>
                </c:pt>
                <c:pt idx="202">
                  <c:v>23/07/2018 8:29 AM</c:v>
                </c:pt>
                <c:pt idx="203">
                  <c:v>24/07/2018 9:11 AM</c:v>
                </c:pt>
                <c:pt idx="204">
                  <c:v>25/07/2018 9:07 AM</c:v>
                </c:pt>
                <c:pt idx="205">
                  <c:v>26/07/2018 8:47 AM</c:v>
                </c:pt>
                <c:pt idx="206">
                  <c:v>27/07/2018 9:53 AM</c:v>
                </c:pt>
                <c:pt idx="207">
                  <c:v>28/07/2018 8:59 AM</c:v>
                </c:pt>
                <c:pt idx="208">
                  <c:v>29/07/2018 10:29 AM</c:v>
                </c:pt>
                <c:pt idx="209">
                  <c:v>30/07/2018 8:49 AM</c:v>
                </c:pt>
                <c:pt idx="210">
                  <c:v>31/07/2018 11:12 AM</c:v>
                </c:pt>
                <c:pt idx="211">
                  <c:v>01/08/2018 10:37 AM</c:v>
                </c:pt>
                <c:pt idx="212">
                  <c:v>02/08/2018 12:46 PM</c:v>
                </c:pt>
                <c:pt idx="213">
                  <c:v>03/08/2018 10:15 AM</c:v>
                </c:pt>
                <c:pt idx="214">
                  <c:v>04/08/2018 11:01 AM</c:v>
                </c:pt>
                <c:pt idx="215">
                  <c:v>05/08/2018 10:37 AM</c:v>
                </c:pt>
                <c:pt idx="216">
                  <c:v>06/08/2018 9:57 AM</c:v>
                </c:pt>
                <c:pt idx="217">
                  <c:v>07/08/2018 10:38 AM</c:v>
                </c:pt>
                <c:pt idx="218">
                  <c:v>08/08/2018 9:42 AM</c:v>
                </c:pt>
                <c:pt idx="219">
                  <c:v>09/08/2018 9:28 AM</c:v>
                </c:pt>
                <c:pt idx="220">
                  <c:v>10/08/2018 9:38 AM</c:v>
                </c:pt>
                <c:pt idx="221">
                  <c:v>11/08/2018 10:09 AM</c:v>
                </c:pt>
                <c:pt idx="222">
                  <c:v>12/08/2018 8:52 AM</c:v>
                </c:pt>
                <c:pt idx="223">
                  <c:v>13/08/2018 9:21 AM</c:v>
                </c:pt>
                <c:pt idx="224">
                  <c:v>14/08/2018 1:50 PM</c:v>
                </c:pt>
                <c:pt idx="225">
                  <c:v>15/08/2018 8:38 AM</c:v>
                </c:pt>
                <c:pt idx="226">
                  <c:v>16/08/2018 8:59 AM</c:v>
                </c:pt>
                <c:pt idx="227">
                  <c:v>17/08/2018 11:01 AM</c:v>
                </c:pt>
                <c:pt idx="228">
                  <c:v>18/08/2018 10:10 AM</c:v>
                </c:pt>
                <c:pt idx="229">
                  <c:v>19/08/2018 10:09 AM</c:v>
                </c:pt>
                <c:pt idx="230">
                  <c:v>20/08/2018 10:15 AM</c:v>
                </c:pt>
                <c:pt idx="231">
                  <c:v>21/08/2018 9:41 AM</c:v>
                </c:pt>
                <c:pt idx="232">
                  <c:v>22/08/2018 9:48 AM</c:v>
                </c:pt>
                <c:pt idx="233">
                  <c:v>23/08/2018 10:27 AM</c:v>
                </c:pt>
                <c:pt idx="234">
                  <c:v>24/08/2018 9:06 AM</c:v>
                </c:pt>
                <c:pt idx="235">
                  <c:v>25/08/2018 10:04 AM</c:v>
                </c:pt>
                <c:pt idx="236">
                  <c:v>26/08/2018 9:09 AM</c:v>
                </c:pt>
                <c:pt idx="237">
                  <c:v>27/08/2018 10:19 AM</c:v>
                </c:pt>
                <c:pt idx="238">
                  <c:v>28/08/2018 10:50 AM</c:v>
                </c:pt>
                <c:pt idx="239">
                  <c:v>29/08/2018 9:03 AM</c:v>
                </c:pt>
                <c:pt idx="240">
                  <c:v>30/08/2018 9:12 AM</c:v>
                </c:pt>
                <c:pt idx="241">
                  <c:v>31/08/2018 10:52 AM</c:v>
                </c:pt>
                <c:pt idx="242">
                  <c:v>01/09/2018 11:46 AM</c:v>
                </c:pt>
                <c:pt idx="243">
                  <c:v>02/09/2018 9:18 AM</c:v>
                </c:pt>
                <c:pt idx="244">
                  <c:v>03/09/2018 9:26 AM</c:v>
                </c:pt>
                <c:pt idx="245">
                  <c:v>04/09/2018 9:17 AM</c:v>
                </c:pt>
                <c:pt idx="246">
                  <c:v>05/09/2018 8:57 AM</c:v>
                </c:pt>
                <c:pt idx="247">
                  <c:v>06/09/2018 11:10 AM</c:v>
                </c:pt>
                <c:pt idx="248">
                  <c:v>07/09/2018 8:52 AM</c:v>
                </c:pt>
                <c:pt idx="249">
                  <c:v>08/09/2018 9:23 AM</c:v>
                </c:pt>
                <c:pt idx="250">
                  <c:v>09/09/2018 11:45 AM</c:v>
                </c:pt>
                <c:pt idx="251">
                  <c:v>10/09/2018 9:43 AM</c:v>
                </c:pt>
                <c:pt idx="252">
                  <c:v>11/09/2018 9:52 AM</c:v>
                </c:pt>
                <c:pt idx="253">
                  <c:v>12/09/2018 9:32 AM</c:v>
                </c:pt>
                <c:pt idx="254">
                  <c:v>13/09/2018 9:46 AM</c:v>
                </c:pt>
                <c:pt idx="255">
                  <c:v>14/09/2018 9:40 AM</c:v>
                </c:pt>
                <c:pt idx="256">
                  <c:v>15/09/2018 9:16 AM</c:v>
                </c:pt>
                <c:pt idx="257">
                  <c:v>16/09/2018 3:06 PM</c:v>
                </c:pt>
                <c:pt idx="258">
                  <c:v>17/09/2018 9:44 AM</c:v>
                </c:pt>
                <c:pt idx="259">
                  <c:v>18/09/2018 9:46 AM</c:v>
                </c:pt>
                <c:pt idx="260">
                  <c:v>19/09/2018 10:25 AM</c:v>
                </c:pt>
                <c:pt idx="261">
                  <c:v>20/09/2018 9:45 AM</c:v>
                </c:pt>
                <c:pt idx="262">
                  <c:v>21/09/2018 10:32 AM</c:v>
                </c:pt>
                <c:pt idx="263">
                  <c:v>22/09/2018 9:43 AM</c:v>
                </c:pt>
                <c:pt idx="264">
                  <c:v>23/09/2018 9:30 AM</c:v>
                </c:pt>
                <c:pt idx="265">
                  <c:v>24/09/2018 9:37 AM</c:v>
                </c:pt>
                <c:pt idx="266">
                  <c:v>25/09/2018 9:28 AM</c:v>
                </c:pt>
                <c:pt idx="267">
                  <c:v>26/09/2018 10:52 AM</c:v>
                </c:pt>
                <c:pt idx="268">
                  <c:v>27/09/2018 11:01 AM</c:v>
                </c:pt>
                <c:pt idx="269">
                  <c:v>28/09/2018 3:24 PM</c:v>
                </c:pt>
                <c:pt idx="270">
                  <c:v>29/09/2018 11:59 AM</c:v>
                </c:pt>
                <c:pt idx="271">
                  <c:v>30/09/2018 12:39 PM</c:v>
                </c:pt>
                <c:pt idx="272">
                  <c:v>01/10/2018 10:08 AM</c:v>
                </c:pt>
                <c:pt idx="273">
                  <c:v>02/10/2018 10:59 AM</c:v>
                </c:pt>
                <c:pt idx="274">
                  <c:v>03/10/2018 10:13 AM</c:v>
                </c:pt>
                <c:pt idx="275">
                  <c:v>04/10/2018 10:31 AM</c:v>
                </c:pt>
                <c:pt idx="276">
                  <c:v>05/10/2018 10:34 AM</c:v>
                </c:pt>
                <c:pt idx="277">
                  <c:v>06/10/2018 11:12 AM</c:v>
                </c:pt>
                <c:pt idx="278">
                  <c:v>07/10/2018 10:28 AM</c:v>
                </c:pt>
                <c:pt idx="279">
                  <c:v>08/10/2018 8:53 AM</c:v>
                </c:pt>
                <c:pt idx="280">
                  <c:v>09/10/2018 9:18 AM</c:v>
                </c:pt>
                <c:pt idx="281">
                  <c:v>10/10/2018 10:18 AM</c:v>
                </c:pt>
                <c:pt idx="282">
                  <c:v>11/10/2018 11:08 AM</c:v>
                </c:pt>
                <c:pt idx="283">
                  <c:v>12/10/2018 10:49 AM</c:v>
                </c:pt>
                <c:pt idx="284">
                  <c:v>13/10/2018 10:33 AM</c:v>
                </c:pt>
                <c:pt idx="285">
                  <c:v>14/10/2018 10:28 AM</c:v>
                </c:pt>
                <c:pt idx="286">
                  <c:v>15/10/2018 11:27 AM</c:v>
                </c:pt>
                <c:pt idx="287">
                  <c:v>16/10/2018 9:54 AM</c:v>
                </c:pt>
                <c:pt idx="288">
                  <c:v>17/10/2018 10:32 AM</c:v>
                </c:pt>
                <c:pt idx="289">
                  <c:v>18/10/2018 9:33 AM</c:v>
                </c:pt>
                <c:pt idx="290">
                  <c:v>19/10/2018 9:45 AM</c:v>
                </c:pt>
                <c:pt idx="291">
                  <c:v>20/10/2018 10:19 AM</c:v>
                </c:pt>
                <c:pt idx="292">
                  <c:v>21/10/2018 9:03 PM</c:v>
                </c:pt>
                <c:pt idx="293">
                  <c:v>22/10/2018 1:46 PM</c:v>
                </c:pt>
                <c:pt idx="294">
                  <c:v>23/10/2018 2:01 PM</c:v>
                </c:pt>
                <c:pt idx="295">
                  <c:v>24/10/2018 8:59 AM</c:v>
                </c:pt>
                <c:pt idx="296">
                  <c:v>25/10/2018 9:20 AM</c:v>
                </c:pt>
                <c:pt idx="297">
                  <c:v>26/10/2018 9:29 AM</c:v>
                </c:pt>
                <c:pt idx="298">
                  <c:v>27/10/2018 1:48 PM</c:v>
                </c:pt>
                <c:pt idx="299">
                  <c:v>28/10/2018 11:24 AM</c:v>
                </c:pt>
                <c:pt idx="300">
                  <c:v>29/10/2018 1:50 PM</c:v>
                </c:pt>
                <c:pt idx="301">
                  <c:v>30/10/2018 1:56 PM</c:v>
                </c:pt>
                <c:pt idx="302">
                  <c:v>31/10/2018 4:50 PM</c:v>
                </c:pt>
                <c:pt idx="303">
                  <c:v>01/11/2018 5:43 PM</c:v>
                </c:pt>
                <c:pt idx="304">
                  <c:v>02/11/2018 6:31 PM</c:v>
                </c:pt>
                <c:pt idx="305">
                  <c:v>03/11/2018 11:33 AM</c:v>
                </c:pt>
                <c:pt idx="306">
                  <c:v>04/11/2018 9:43 AM</c:v>
                </c:pt>
                <c:pt idx="307">
                  <c:v>05/11/2018 5:49 PM</c:v>
                </c:pt>
                <c:pt idx="308">
                  <c:v>06/11/2018 5:26 PM</c:v>
                </c:pt>
                <c:pt idx="309">
                  <c:v>07/11/2018 1:57 PM</c:v>
                </c:pt>
                <c:pt idx="310">
                  <c:v>08/11/2018 2:12 PM</c:v>
                </c:pt>
                <c:pt idx="311">
                  <c:v>09/11/2018 9:56 AM</c:v>
                </c:pt>
                <c:pt idx="312">
                  <c:v>10/11/2018 2:10 PM</c:v>
                </c:pt>
                <c:pt idx="313">
                  <c:v>11/11/2018 4:50 PM</c:v>
                </c:pt>
                <c:pt idx="314">
                  <c:v>12/11/2018 10:34 AM</c:v>
                </c:pt>
                <c:pt idx="315">
                  <c:v>13/11/2018 10:02 AM</c:v>
                </c:pt>
                <c:pt idx="316">
                  <c:v>14/11/2018 5:36 PM</c:v>
                </c:pt>
                <c:pt idx="317">
                  <c:v>15/11/2018 8:54 AM</c:v>
                </c:pt>
                <c:pt idx="318">
                  <c:v>16/11/2018 3:34 PM</c:v>
                </c:pt>
                <c:pt idx="319">
                  <c:v>17/11/2018 1:47 PM</c:v>
                </c:pt>
                <c:pt idx="320">
                  <c:v>18/11/2018 3:32 PM</c:v>
                </c:pt>
                <c:pt idx="321">
                  <c:v>19/11/2018 3:37 PM</c:v>
                </c:pt>
                <c:pt idx="322">
                  <c:v>20/11/2018 2:25 PM</c:v>
                </c:pt>
                <c:pt idx="323">
                  <c:v>21/11/2018 3:14 PM</c:v>
                </c:pt>
                <c:pt idx="324">
                  <c:v>22/11/2018 5:04 PM</c:v>
                </c:pt>
                <c:pt idx="325">
                  <c:v>23/11/2018 12:57 PM</c:v>
                </c:pt>
                <c:pt idx="326">
                  <c:v>24/11/2018 12:55 PM</c:v>
                </c:pt>
                <c:pt idx="327">
                  <c:v>25/11/2018 9:44 AM</c:v>
                </c:pt>
                <c:pt idx="328">
                  <c:v>26/11/2018 9:34 AM</c:v>
                </c:pt>
                <c:pt idx="329">
                  <c:v>27/11/2018 10:09 AM</c:v>
                </c:pt>
                <c:pt idx="330">
                  <c:v>28/11/2018 8:42 AM</c:v>
                </c:pt>
                <c:pt idx="331">
                  <c:v>29/11/2018 11:30 AM</c:v>
                </c:pt>
                <c:pt idx="332">
                  <c:v>30/11/2018 4:38 PM</c:v>
                </c:pt>
                <c:pt idx="333">
                  <c:v>01/12/2018 3:05 PM</c:v>
                </c:pt>
                <c:pt idx="334">
                  <c:v>02/12/2018 11:04 AM</c:v>
                </c:pt>
                <c:pt idx="335">
                  <c:v>03/12/2018 8:37 AM</c:v>
                </c:pt>
                <c:pt idx="336">
                  <c:v>04/12/2018 11:11 AM</c:v>
                </c:pt>
                <c:pt idx="337">
                  <c:v>05/12/2018 9:42 AM</c:v>
                </c:pt>
                <c:pt idx="338">
                  <c:v>06/12/2018 3:39 PM</c:v>
                </c:pt>
                <c:pt idx="339">
                  <c:v>07/12/2018 9:45 AM</c:v>
                </c:pt>
                <c:pt idx="340">
                  <c:v>08/12/2018 10:24 AM</c:v>
                </c:pt>
                <c:pt idx="341">
                  <c:v>09/12/2018 11:37 AM</c:v>
                </c:pt>
                <c:pt idx="342">
                  <c:v>10/12/2018 10:56 AM</c:v>
                </c:pt>
                <c:pt idx="343">
                  <c:v>11/12/2018 10:14 AM</c:v>
                </c:pt>
                <c:pt idx="344">
                  <c:v>12/12/2018 11:58 AM</c:v>
                </c:pt>
                <c:pt idx="345">
                  <c:v>13/12/2018 11:01 AM</c:v>
                </c:pt>
                <c:pt idx="346">
                  <c:v>14/12/2018 2:57 PM</c:v>
                </c:pt>
                <c:pt idx="347">
                  <c:v>15/12/2018 8:50 AM</c:v>
                </c:pt>
                <c:pt idx="348">
                  <c:v>16/12/2018 2:05 PM</c:v>
                </c:pt>
                <c:pt idx="349">
                  <c:v>17/12/2018 10:08 AM</c:v>
                </c:pt>
                <c:pt idx="350">
                  <c:v>18/12/2018 9:55 AM</c:v>
                </c:pt>
                <c:pt idx="351">
                  <c:v>19/12/2018 10:07 AM</c:v>
                </c:pt>
                <c:pt idx="352">
                  <c:v>20/12/2018 2:27 PM</c:v>
                </c:pt>
                <c:pt idx="353">
                  <c:v>21/12/2018 10:31 AM</c:v>
                </c:pt>
                <c:pt idx="354">
                  <c:v>22/12/2018 6:11 PM</c:v>
                </c:pt>
                <c:pt idx="355">
                  <c:v>23/12/2018 1:01 PM</c:v>
                </c:pt>
                <c:pt idx="356">
                  <c:v>24/12/2018 12:59 PM</c:v>
                </c:pt>
                <c:pt idx="357">
                  <c:v>25/12/2018 3:27 PM</c:v>
                </c:pt>
                <c:pt idx="358">
                  <c:v>26/12/2018 10:48 AM</c:v>
                </c:pt>
                <c:pt idx="359">
                  <c:v>27/12/2018 11:32 AM</c:v>
                </c:pt>
                <c:pt idx="360">
                  <c:v>28/12/2018 8:52 AM</c:v>
                </c:pt>
                <c:pt idx="361">
                  <c:v>29/12/2018 9:43 AM</c:v>
                </c:pt>
                <c:pt idx="362">
                  <c:v>30/12/2018 9:27 AM</c:v>
                </c:pt>
                <c:pt idx="363">
                  <c:v>31/12/2018 9:39 AM</c:v>
                </c:pt>
                <c:pt idx="364">
                  <c:v>01/01/2019 10:58 AM</c:v>
                </c:pt>
                <c:pt idx="365">
                  <c:v>02/01/2019 11:29 AM</c:v>
                </c:pt>
                <c:pt idx="366">
                  <c:v>03/01/2019 9:02 AM</c:v>
                </c:pt>
                <c:pt idx="367">
                  <c:v>04/01/2019 3:58 PM</c:v>
                </c:pt>
                <c:pt idx="368">
                  <c:v>05/01/2019 9:31 AM</c:v>
                </c:pt>
                <c:pt idx="369">
                  <c:v>06/01/2019 11:36 AM</c:v>
                </c:pt>
                <c:pt idx="370">
                  <c:v>07/01/2019 6:00 PM</c:v>
                </c:pt>
                <c:pt idx="371">
                  <c:v>08/01/2019 1:51 PM</c:v>
                </c:pt>
                <c:pt idx="372">
                  <c:v>09/01/2019 10:37 AM</c:v>
                </c:pt>
                <c:pt idx="373">
                  <c:v>10/01/2019 10:20 AM</c:v>
                </c:pt>
                <c:pt idx="374">
                  <c:v>11/01/2019 3:00 PM</c:v>
                </c:pt>
                <c:pt idx="375">
                  <c:v>12/01/2019 2:23 PM</c:v>
                </c:pt>
                <c:pt idx="376">
                  <c:v>13/01/2019 2:14 PM</c:v>
                </c:pt>
                <c:pt idx="377">
                  <c:v>14/01/2019 9:44 AM</c:v>
                </c:pt>
                <c:pt idx="378">
                  <c:v>15/01/2019 9:19 AM</c:v>
                </c:pt>
                <c:pt idx="379">
                  <c:v>16/01/2019 9:46 AM</c:v>
                </c:pt>
                <c:pt idx="380">
                  <c:v>17/01/2019 10:03 AM</c:v>
                </c:pt>
                <c:pt idx="381">
                  <c:v>18/01/2019 11:29 AM</c:v>
                </c:pt>
                <c:pt idx="382">
                  <c:v>19/01/2019 10:45 AM</c:v>
                </c:pt>
                <c:pt idx="383">
                  <c:v>20/01/2019 8:30 AM</c:v>
                </c:pt>
                <c:pt idx="384">
                  <c:v>21/01/2019 9:11 AM</c:v>
                </c:pt>
                <c:pt idx="385">
                  <c:v>22/01/2019 9:15 AM</c:v>
                </c:pt>
                <c:pt idx="386">
                  <c:v>23/01/2019 9:36 AM</c:v>
                </c:pt>
                <c:pt idx="387">
                  <c:v>24/01/2019 10:37 AM</c:v>
                </c:pt>
                <c:pt idx="388">
                  <c:v>25/01/2019 10:38 AM</c:v>
                </c:pt>
                <c:pt idx="389">
                  <c:v>26/01/2019 10:10 AM</c:v>
                </c:pt>
                <c:pt idx="390">
                  <c:v>27/01/2019 8:23 AM</c:v>
                </c:pt>
                <c:pt idx="391">
                  <c:v>28/01/2019 12:51 PM</c:v>
                </c:pt>
                <c:pt idx="392">
                  <c:v>29/01/2019 9:58 AM</c:v>
                </c:pt>
                <c:pt idx="393">
                  <c:v>30/01/2019 9:55 AM</c:v>
                </c:pt>
                <c:pt idx="394">
                  <c:v>31/01/2019 9:33 AM</c:v>
                </c:pt>
                <c:pt idx="395">
                  <c:v>01/02/2019 2:15 PM</c:v>
                </c:pt>
                <c:pt idx="396">
                  <c:v>02/02/2019 10:12 AM</c:v>
                </c:pt>
                <c:pt idx="397">
                  <c:v>03/02/2019 10:25 AM</c:v>
                </c:pt>
                <c:pt idx="398">
                  <c:v>04/02/2019 9:01 AM</c:v>
                </c:pt>
                <c:pt idx="399">
                  <c:v>05/02/2019 12:27 PM</c:v>
                </c:pt>
                <c:pt idx="400">
                  <c:v>06/02/2019 10:15 AM</c:v>
                </c:pt>
                <c:pt idx="401">
                  <c:v>07/02/2019 10:34 AM</c:v>
                </c:pt>
                <c:pt idx="402">
                  <c:v>08/02/2019 9:25 AM</c:v>
                </c:pt>
                <c:pt idx="403">
                  <c:v>09/02/2019 11:06 AM</c:v>
                </c:pt>
                <c:pt idx="404">
                  <c:v>10/02/2019 9:41 AM</c:v>
                </c:pt>
                <c:pt idx="405">
                  <c:v>11/02/2019 4:27 PM</c:v>
                </c:pt>
                <c:pt idx="406">
                  <c:v>12/02/2019 12:00 PM</c:v>
                </c:pt>
                <c:pt idx="407">
                  <c:v>13/02/2019 2:34 PM</c:v>
                </c:pt>
                <c:pt idx="408">
                  <c:v>14/02/2019 2:05 PM</c:v>
                </c:pt>
                <c:pt idx="409">
                  <c:v>15/02/2019 8:27 AM</c:v>
                </c:pt>
                <c:pt idx="410">
                  <c:v>16/02/2019 9:09 AM</c:v>
                </c:pt>
                <c:pt idx="411">
                  <c:v>17/02/2019 1:17 PM</c:v>
                </c:pt>
                <c:pt idx="412">
                  <c:v>18/02/2019 11:16 PM</c:v>
                </c:pt>
                <c:pt idx="413">
                  <c:v>19/02/2019 8:49 AM</c:v>
                </c:pt>
                <c:pt idx="414">
                  <c:v>20/02/2019 9:52 AM</c:v>
                </c:pt>
                <c:pt idx="415">
                  <c:v>21/02/2019 2:54 PM</c:v>
                </c:pt>
                <c:pt idx="416">
                  <c:v>23/02/2019 10:27 AM</c:v>
                </c:pt>
                <c:pt idx="417">
                  <c:v>24/02/2019 9:41 AM</c:v>
                </c:pt>
                <c:pt idx="418">
                  <c:v>25/02/2019 9:15 AM</c:v>
                </c:pt>
                <c:pt idx="419">
                  <c:v>26/02/2019 8:56 AM</c:v>
                </c:pt>
                <c:pt idx="420">
                  <c:v>27/02/2019 9:49 AM</c:v>
                </c:pt>
                <c:pt idx="421">
                  <c:v>28/02/2019 8:30 AM</c:v>
                </c:pt>
                <c:pt idx="422">
                  <c:v>01/03/2019 9:48 AM</c:v>
                </c:pt>
              </c:strCache>
            </c:strRef>
          </c:cat>
          <c:val>
            <c:numRef>
              <c:f>SampleManager!$D$3:$D$425</c:f>
              <c:numCache>
                <c:formatCode>General</c:formatCode>
                <c:ptCount val="423"/>
                <c:pt idx="0">
                  <c:v>5</c:v>
                </c:pt>
                <c:pt idx="1">
                  <c:v>5</c:v>
                </c:pt>
                <c:pt idx="2">
                  <c:v>12</c:v>
                </c:pt>
                <c:pt idx="3">
                  <c:v>3.5</c:v>
                </c:pt>
                <c:pt idx="4">
                  <c:v>3.2</c:v>
                </c:pt>
                <c:pt idx="5">
                  <c:v>7.2</c:v>
                </c:pt>
                <c:pt idx="6">
                  <c:v>9</c:v>
                </c:pt>
                <c:pt idx="7">
                  <c:v>12</c:v>
                </c:pt>
                <c:pt idx="8">
                  <c:v>17</c:v>
                </c:pt>
                <c:pt idx="9">
                  <c:v>12</c:v>
                </c:pt>
                <c:pt idx="10">
                  <c:v>5</c:v>
                </c:pt>
                <c:pt idx="11">
                  <c:v>6.5</c:v>
                </c:pt>
                <c:pt idx="12">
                  <c:v>0.8</c:v>
                </c:pt>
                <c:pt idx="13">
                  <c:v>7.5</c:v>
                </c:pt>
                <c:pt idx="14">
                  <c:v>17</c:v>
                </c:pt>
                <c:pt idx="15">
                  <c:v>9</c:v>
                </c:pt>
                <c:pt idx="16">
                  <c:v>12</c:v>
                </c:pt>
                <c:pt idx="17">
                  <c:v>10</c:v>
                </c:pt>
                <c:pt idx="18">
                  <c:v>13</c:v>
                </c:pt>
                <c:pt idx="19">
                  <c:v>17</c:v>
                </c:pt>
                <c:pt idx="20">
                  <c:v>8</c:v>
                </c:pt>
                <c:pt idx="21">
                  <c:v>14</c:v>
                </c:pt>
                <c:pt idx="22">
                  <c:v>14</c:v>
                </c:pt>
                <c:pt idx="23">
                  <c:v>4</c:v>
                </c:pt>
                <c:pt idx="24">
                  <c:v>4.2</c:v>
                </c:pt>
                <c:pt idx="25">
                  <c:v>13</c:v>
                </c:pt>
                <c:pt idx="26">
                  <c:v>7</c:v>
                </c:pt>
                <c:pt idx="27">
                  <c:v>8</c:v>
                </c:pt>
                <c:pt idx="28">
                  <c:v>7</c:v>
                </c:pt>
                <c:pt idx="29">
                  <c:v>8</c:v>
                </c:pt>
                <c:pt idx="30">
                  <c:v>10</c:v>
                </c:pt>
                <c:pt idx="31">
                  <c:v>9</c:v>
                </c:pt>
                <c:pt idx="32">
                  <c:v>12</c:v>
                </c:pt>
                <c:pt idx="33">
                  <c:v>12</c:v>
                </c:pt>
                <c:pt idx="34">
                  <c:v>8</c:v>
                </c:pt>
                <c:pt idx="35">
                  <c:v>4</c:v>
                </c:pt>
                <c:pt idx="36">
                  <c:v>4</c:v>
                </c:pt>
                <c:pt idx="37">
                  <c:v>0.15</c:v>
                </c:pt>
                <c:pt idx="38">
                  <c:v>2.4</c:v>
                </c:pt>
                <c:pt idx="39">
                  <c:v>12</c:v>
                </c:pt>
                <c:pt idx="40">
                  <c:v>2.5</c:v>
                </c:pt>
                <c:pt idx="41">
                  <c:v>10</c:v>
                </c:pt>
                <c:pt idx="42">
                  <c:v>2</c:v>
                </c:pt>
                <c:pt idx="43">
                  <c:v>12</c:v>
                </c:pt>
                <c:pt idx="44">
                  <c:v>13</c:v>
                </c:pt>
                <c:pt idx="45">
                  <c:v>15</c:v>
                </c:pt>
                <c:pt idx="46">
                  <c:v>20</c:v>
                </c:pt>
                <c:pt idx="47">
                  <c:v>10</c:v>
                </c:pt>
                <c:pt idx="48">
                  <c:v>14</c:v>
                </c:pt>
                <c:pt idx="49">
                  <c:v>2</c:v>
                </c:pt>
                <c:pt idx="50">
                  <c:v>3</c:v>
                </c:pt>
                <c:pt idx="51">
                  <c:v>2.4</c:v>
                </c:pt>
                <c:pt idx="52">
                  <c:v>4</c:v>
                </c:pt>
                <c:pt idx="53">
                  <c:v>4.5</c:v>
                </c:pt>
                <c:pt idx="54">
                  <c:v>2.2000000000000002</c:v>
                </c:pt>
                <c:pt idx="55">
                  <c:v>2.6</c:v>
                </c:pt>
                <c:pt idx="56">
                  <c:v>3</c:v>
                </c:pt>
                <c:pt idx="57">
                  <c:v>4</c:v>
                </c:pt>
                <c:pt idx="58">
                  <c:v>8</c:v>
                </c:pt>
                <c:pt idx="59">
                  <c:v>4.5</c:v>
                </c:pt>
                <c:pt idx="60">
                  <c:v>8</c:v>
                </c:pt>
                <c:pt idx="61">
                  <c:v>6</c:v>
                </c:pt>
                <c:pt idx="62">
                  <c:v>19</c:v>
                </c:pt>
                <c:pt idx="63">
                  <c:v>13</c:v>
                </c:pt>
                <c:pt idx="64">
                  <c:v>9.5</c:v>
                </c:pt>
                <c:pt idx="65">
                  <c:v>12</c:v>
                </c:pt>
                <c:pt idx="66">
                  <c:v>8</c:v>
                </c:pt>
                <c:pt idx="67">
                  <c:v>15</c:v>
                </c:pt>
                <c:pt idx="68">
                  <c:v>6.5</c:v>
                </c:pt>
                <c:pt idx="69">
                  <c:v>12</c:v>
                </c:pt>
                <c:pt idx="70">
                  <c:v>7.5</c:v>
                </c:pt>
                <c:pt idx="71">
                  <c:v>8</c:v>
                </c:pt>
                <c:pt idx="72">
                  <c:v>8</c:v>
                </c:pt>
                <c:pt idx="73">
                  <c:v>9</c:v>
                </c:pt>
                <c:pt idx="74">
                  <c:v>2.8</c:v>
                </c:pt>
                <c:pt idx="75">
                  <c:v>5.5</c:v>
                </c:pt>
                <c:pt idx="76">
                  <c:v>20</c:v>
                </c:pt>
                <c:pt idx="77">
                  <c:v>9</c:v>
                </c:pt>
                <c:pt idx="78">
                  <c:v>4.5</c:v>
                </c:pt>
                <c:pt idx="79">
                  <c:v>9</c:v>
                </c:pt>
                <c:pt idx="80">
                  <c:v>6.5</c:v>
                </c:pt>
                <c:pt idx="81">
                  <c:v>7</c:v>
                </c:pt>
                <c:pt idx="82">
                  <c:v>4.5</c:v>
                </c:pt>
                <c:pt idx="83">
                  <c:v>6.5</c:v>
                </c:pt>
                <c:pt idx="84">
                  <c:v>3</c:v>
                </c:pt>
                <c:pt idx="85">
                  <c:v>3</c:v>
                </c:pt>
                <c:pt idx="86">
                  <c:v>3.8</c:v>
                </c:pt>
                <c:pt idx="87">
                  <c:v>3</c:v>
                </c:pt>
                <c:pt idx="88">
                  <c:v>4.2</c:v>
                </c:pt>
                <c:pt idx="89">
                  <c:v>14</c:v>
                </c:pt>
                <c:pt idx="90">
                  <c:v>6</c:v>
                </c:pt>
                <c:pt idx="91">
                  <c:v>4.8</c:v>
                </c:pt>
                <c:pt idx="92">
                  <c:v>6.4</c:v>
                </c:pt>
                <c:pt idx="93">
                  <c:v>12</c:v>
                </c:pt>
                <c:pt idx="94">
                  <c:v>10</c:v>
                </c:pt>
                <c:pt idx="95">
                  <c:v>17</c:v>
                </c:pt>
                <c:pt idx="96">
                  <c:v>19</c:v>
                </c:pt>
                <c:pt idx="97">
                  <c:v>10</c:v>
                </c:pt>
                <c:pt idx="98">
                  <c:v>4</c:v>
                </c:pt>
                <c:pt idx="99">
                  <c:v>14</c:v>
                </c:pt>
                <c:pt idx="100">
                  <c:v>8</c:v>
                </c:pt>
                <c:pt idx="101">
                  <c:v>13</c:v>
                </c:pt>
                <c:pt idx="102">
                  <c:v>5</c:v>
                </c:pt>
                <c:pt idx="103">
                  <c:v>6</c:v>
                </c:pt>
                <c:pt idx="104">
                  <c:v>5.5</c:v>
                </c:pt>
                <c:pt idx="105">
                  <c:v>21</c:v>
                </c:pt>
                <c:pt idx="106">
                  <c:v>20</c:v>
                </c:pt>
                <c:pt idx="107">
                  <c:v>6</c:v>
                </c:pt>
                <c:pt idx="108">
                  <c:v>6.5</c:v>
                </c:pt>
                <c:pt idx="109">
                  <c:v>9</c:v>
                </c:pt>
                <c:pt idx="110">
                  <c:v>6.5</c:v>
                </c:pt>
                <c:pt idx="111">
                  <c:v>8</c:v>
                </c:pt>
                <c:pt idx="112">
                  <c:v>9</c:v>
                </c:pt>
                <c:pt idx="113">
                  <c:v>7</c:v>
                </c:pt>
                <c:pt idx="114">
                  <c:v>10</c:v>
                </c:pt>
                <c:pt idx="115">
                  <c:v>6</c:v>
                </c:pt>
                <c:pt idx="116">
                  <c:v>8</c:v>
                </c:pt>
                <c:pt idx="117">
                  <c:v>6</c:v>
                </c:pt>
                <c:pt idx="118">
                  <c:v>7</c:v>
                </c:pt>
                <c:pt idx="119">
                  <c:v>10</c:v>
                </c:pt>
                <c:pt idx="120">
                  <c:v>12</c:v>
                </c:pt>
                <c:pt idx="121">
                  <c:v>8</c:v>
                </c:pt>
                <c:pt idx="122">
                  <c:v>7</c:v>
                </c:pt>
                <c:pt idx="123">
                  <c:v>5</c:v>
                </c:pt>
                <c:pt idx="124">
                  <c:v>6</c:v>
                </c:pt>
                <c:pt idx="125">
                  <c:v>10</c:v>
                </c:pt>
                <c:pt idx="126">
                  <c:v>9</c:v>
                </c:pt>
                <c:pt idx="127">
                  <c:v>8</c:v>
                </c:pt>
                <c:pt idx="128">
                  <c:v>9</c:v>
                </c:pt>
                <c:pt idx="129">
                  <c:v>9</c:v>
                </c:pt>
                <c:pt idx="130">
                  <c:v>9</c:v>
                </c:pt>
                <c:pt idx="131">
                  <c:v>14</c:v>
                </c:pt>
                <c:pt idx="132">
                  <c:v>8</c:v>
                </c:pt>
                <c:pt idx="133">
                  <c:v>11</c:v>
                </c:pt>
                <c:pt idx="134">
                  <c:v>10</c:v>
                </c:pt>
                <c:pt idx="135">
                  <c:v>8</c:v>
                </c:pt>
                <c:pt idx="136">
                  <c:v>8</c:v>
                </c:pt>
                <c:pt idx="137">
                  <c:v>10</c:v>
                </c:pt>
                <c:pt idx="138">
                  <c:v>8</c:v>
                </c:pt>
                <c:pt idx="139">
                  <c:v>10</c:v>
                </c:pt>
                <c:pt idx="140">
                  <c:v>8</c:v>
                </c:pt>
                <c:pt idx="141">
                  <c:v>10</c:v>
                </c:pt>
                <c:pt idx="142">
                  <c:v>12</c:v>
                </c:pt>
                <c:pt idx="143">
                  <c:v>10</c:v>
                </c:pt>
                <c:pt idx="144">
                  <c:v>12</c:v>
                </c:pt>
                <c:pt idx="145">
                  <c:v>8</c:v>
                </c:pt>
                <c:pt idx="146">
                  <c:v>14</c:v>
                </c:pt>
                <c:pt idx="147">
                  <c:v>8</c:v>
                </c:pt>
                <c:pt idx="148">
                  <c:v>9</c:v>
                </c:pt>
                <c:pt idx="149">
                  <c:v>7</c:v>
                </c:pt>
                <c:pt idx="150">
                  <c:v>10</c:v>
                </c:pt>
                <c:pt idx="151">
                  <c:v>8</c:v>
                </c:pt>
                <c:pt idx="152">
                  <c:v>8</c:v>
                </c:pt>
                <c:pt idx="153">
                  <c:v>10</c:v>
                </c:pt>
                <c:pt idx="154">
                  <c:v>8</c:v>
                </c:pt>
                <c:pt idx="155">
                  <c:v>10</c:v>
                </c:pt>
                <c:pt idx="156">
                  <c:v>8</c:v>
                </c:pt>
                <c:pt idx="157">
                  <c:v>9</c:v>
                </c:pt>
                <c:pt idx="158">
                  <c:v>8</c:v>
                </c:pt>
                <c:pt idx="159">
                  <c:v>7</c:v>
                </c:pt>
                <c:pt idx="160">
                  <c:v>6</c:v>
                </c:pt>
                <c:pt idx="161">
                  <c:v>8</c:v>
                </c:pt>
                <c:pt idx="162">
                  <c:v>10</c:v>
                </c:pt>
                <c:pt idx="163">
                  <c:v>7</c:v>
                </c:pt>
                <c:pt idx="164">
                  <c:v>11</c:v>
                </c:pt>
                <c:pt idx="165">
                  <c:v>8</c:v>
                </c:pt>
                <c:pt idx="166">
                  <c:v>7</c:v>
                </c:pt>
                <c:pt idx="167">
                  <c:v>8</c:v>
                </c:pt>
                <c:pt idx="168">
                  <c:v>6</c:v>
                </c:pt>
                <c:pt idx="169">
                  <c:v>5</c:v>
                </c:pt>
                <c:pt idx="170">
                  <c:v>8</c:v>
                </c:pt>
                <c:pt idx="171">
                  <c:v>8</c:v>
                </c:pt>
                <c:pt idx="172">
                  <c:v>7</c:v>
                </c:pt>
                <c:pt idx="173">
                  <c:v>6</c:v>
                </c:pt>
                <c:pt idx="174">
                  <c:v>6</c:v>
                </c:pt>
                <c:pt idx="175">
                  <c:v>7</c:v>
                </c:pt>
                <c:pt idx="176">
                  <c:v>4.5</c:v>
                </c:pt>
                <c:pt idx="177">
                  <c:v>8</c:v>
                </c:pt>
                <c:pt idx="178">
                  <c:v>8</c:v>
                </c:pt>
                <c:pt idx="179">
                  <c:v>9</c:v>
                </c:pt>
                <c:pt idx="180">
                  <c:v>10</c:v>
                </c:pt>
                <c:pt idx="181">
                  <c:v>9</c:v>
                </c:pt>
                <c:pt idx="182">
                  <c:v>11</c:v>
                </c:pt>
                <c:pt idx="183">
                  <c:v>10</c:v>
                </c:pt>
                <c:pt idx="184">
                  <c:v>8</c:v>
                </c:pt>
                <c:pt idx="185">
                  <c:v>4</c:v>
                </c:pt>
                <c:pt idx="186">
                  <c:v>6</c:v>
                </c:pt>
                <c:pt idx="187">
                  <c:v>9</c:v>
                </c:pt>
                <c:pt idx="188">
                  <c:v>11</c:v>
                </c:pt>
                <c:pt idx="189">
                  <c:v>12</c:v>
                </c:pt>
                <c:pt idx="190">
                  <c:v>10</c:v>
                </c:pt>
                <c:pt idx="191">
                  <c:v>11</c:v>
                </c:pt>
                <c:pt idx="192">
                  <c:v>4</c:v>
                </c:pt>
                <c:pt idx="193">
                  <c:v>8</c:v>
                </c:pt>
                <c:pt idx="194">
                  <c:v>7</c:v>
                </c:pt>
                <c:pt idx="195">
                  <c:v>9</c:v>
                </c:pt>
                <c:pt idx="196">
                  <c:v>7</c:v>
                </c:pt>
                <c:pt idx="197">
                  <c:v>9</c:v>
                </c:pt>
                <c:pt idx="198">
                  <c:v>9</c:v>
                </c:pt>
                <c:pt idx="199">
                  <c:v>6</c:v>
                </c:pt>
                <c:pt idx="200">
                  <c:v>7</c:v>
                </c:pt>
                <c:pt idx="201">
                  <c:v>8</c:v>
                </c:pt>
                <c:pt idx="202">
                  <c:v>8</c:v>
                </c:pt>
                <c:pt idx="203">
                  <c:v>9</c:v>
                </c:pt>
                <c:pt idx="204">
                  <c:v>9</c:v>
                </c:pt>
                <c:pt idx="205">
                  <c:v>6</c:v>
                </c:pt>
                <c:pt idx="206">
                  <c:v>9</c:v>
                </c:pt>
                <c:pt idx="207">
                  <c:v>8</c:v>
                </c:pt>
                <c:pt idx="208">
                  <c:v>9</c:v>
                </c:pt>
                <c:pt idx="209">
                  <c:v>11</c:v>
                </c:pt>
                <c:pt idx="210">
                  <c:v>4</c:v>
                </c:pt>
                <c:pt idx="211">
                  <c:v>6</c:v>
                </c:pt>
                <c:pt idx="212">
                  <c:v>9</c:v>
                </c:pt>
                <c:pt idx="213">
                  <c:v>10</c:v>
                </c:pt>
                <c:pt idx="214">
                  <c:v>5</c:v>
                </c:pt>
                <c:pt idx="215">
                  <c:v>4</c:v>
                </c:pt>
                <c:pt idx="216">
                  <c:v>4</c:v>
                </c:pt>
                <c:pt idx="217">
                  <c:v>8</c:v>
                </c:pt>
                <c:pt idx="218">
                  <c:v>9</c:v>
                </c:pt>
                <c:pt idx="219">
                  <c:v>3.2</c:v>
                </c:pt>
                <c:pt idx="220">
                  <c:v>2</c:v>
                </c:pt>
                <c:pt idx="221">
                  <c:v>2</c:v>
                </c:pt>
                <c:pt idx="222">
                  <c:v>5</c:v>
                </c:pt>
                <c:pt idx="223">
                  <c:v>4</c:v>
                </c:pt>
                <c:pt idx="224">
                  <c:v>4</c:v>
                </c:pt>
                <c:pt idx="225">
                  <c:v>2</c:v>
                </c:pt>
                <c:pt idx="226">
                  <c:v>4</c:v>
                </c:pt>
                <c:pt idx="227">
                  <c:v>15</c:v>
                </c:pt>
                <c:pt idx="228">
                  <c:v>14</c:v>
                </c:pt>
                <c:pt idx="229">
                  <c:v>14.5</c:v>
                </c:pt>
                <c:pt idx="230">
                  <c:v>17</c:v>
                </c:pt>
                <c:pt idx="231">
                  <c:v>15</c:v>
                </c:pt>
                <c:pt idx="232">
                  <c:v>17</c:v>
                </c:pt>
                <c:pt idx="233">
                  <c:v>16</c:v>
                </c:pt>
                <c:pt idx="234">
                  <c:v>15</c:v>
                </c:pt>
                <c:pt idx="235">
                  <c:v>17</c:v>
                </c:pt>
                <c:pt idx="236">
                  <c:v>16</c:v>
                </c:pt>
                <c:pt idx="237">
                  <c:v>17</c:v>
                </c:pt>
                <c:pt idx="238">
                  <c:v>10</c:v>
                </c:pt>
                <c:pt idx="239">
                  <c:v>7</c:v>
                </c:pt>
                <c:pt idx="240">
                  <c:v>7</c:v>
                </c:pt>
                <c:pt idx="241">
                  <c:v>9</c:v>
                </c:pt>
                <c:pt idx="242">
                  <c:v>8</c:v>
                </c:pt>
                <c:pt idx="243">
                  <c:v>8</c:v>
                </c:pt>
                <c:pt idx="244">
                  <c:v>8</c:v>
                </c:pt>
                <c:pt idx="245">
                  <c:v>8</c:v>
                </c:pt>
                <c:pt idx="246">
                  <c:v>7</c:v>
                </c:pt>
                <c:pt idx="247">
                  <c:v>8</c:v>
                </c:pt>
                <c:pt idx="248">
                  <c:v>7</c:v>
                </c:pt>
                <c:pt idx="249">
                  <c:v>9</c:v>
                </c:pt>
                <c:pt idx="250">
                  <c:v>8</c:v>
                </c:pt>
                <c:pt idx="251">
                  <c:v>9</c:v>
                </c:pt>
                <c:pt idx="252">
                  <c:v>7.5</c:v>
                </c:pt>
                <c:pt idx="253">
                  <c:v>9</c:v>
                </c:pt>
                <c:pt idx="254">
                  <c:v>8</c:v>
                </c:pt>
                <c:pt idx="255">
                  <c:v>8</c:v>
                </c:pt>
                <c:pt idx="256">
                  <c:v>10</c:v>
                </c:pt>
                <c:pt idx="257">
                  <c:v>10</c:v>
                </c:pt>
                <c:pt idx="258">
                  <c:v>10</c:v>
                </c:pt>
                <c:pt idx="259">
                  <c:v>1</c:v>
                </c:pt>
                <c:pt idx="260">
                  <c:v>11</c:v>
                </c:pt>
                <c:pt idx="261">
                  <c:v>7.5</c:v>
                </c:pt>
                <c:pt idx="262">
                  <c:v>4</c:v>
                </c:pt>
                <c:pt idx="263">
                  <c:v>12</c:v>
                </c:pt>
                <c:pt idx="264">
                  <c:v>12</c:v>
                </c:pt>
                <c:pt idx="265">
                  <c:v>10</c:v>
                </c:pt>
                <c:pt idx="266">
                  <c:v>7.5</c:v>
                </c:pt>
                <c:pt idx="267">
                  <c:v>9</c:v>
                </c:pt>
                <c:pt idx="268">
                  <c:v>8</c:v>
                </c:pt>
                <c:pt idx="269">
                  <c:v>12</c:v>
                </c:pt>
                <c:pt idx="270">
                  <c:v>15</c:v>
                </c:pt>
                <c:pt idx="271">
                  <c:v>11</c:v>
                </c:pt>
                <c:pt idx="272">
                  <c:v>9</c:v>
                </c:pt>
                <c:pt idx="273">
                  <c:v>14</c:v>
                </c:pt>
                <c:pt idx="274">
                  <c:v>10</c:v>
                </c:pt>
                <c:pt idx="275">
                  <c:v>4</c:v>
                </c:pt>
                <c:pt idx="276">
                  <c:v>5</c:v>
                </c:pt>
                <c:pt idx="277">
                  <c:v>6</c:v>
                </c:pt>
                <c:pt idx="278">
                  <c:v>8</c:v>
                </c:pt>
                <c:pt idx="279">
                  <c:v>10</c:v>
                </c:pt>
                <c:pt idx="280">
                  <c:v>8</c:v>
                </c:pt>
                <c:pt idx="281">
                  <c:v>7</c:v>
                </c:pt>
                <c:pt idx="282">
                  <c:v>6</c:v>
                </c:pt>
                <c:pt idx="283">
                  <c:v>5</c:v>
                </c:pt>
                <c:pt idx="284">
                  <c:v>7</c:v>
                </c:pt>
                <c:pt idx="285">
                  <c:v>8</c:v>
                </c:pt>
                <c:pt idx="286">
                  <c:v>7</c:v>
                </c:pt>
                <c:pt idx="287">
                  <c:v>8</c:v>
                </c:pt>
                <c:pt idx="288">
                  <c:v>6</c:v>
                </c:pt>
                <c:pt idx="289">
                  <c:v>9</c:v>
                </c:pt>
                <c:pt idx="290">
                  <c:v>10</c:v>
                </c:pt>
                <c:pt idx="291">
                  <c:v>8</c:v>
                </c:pt>
                <c:pt idx="292">
                  <c:v>9</c:v>
                </c:pt>
                <c:pt idx="293">
                  <c:v>7</c:v>
                </c:pt>
                <c:pt idx="294">
                  <c:v>8</c:v>
                </c:pt>
                <c:pt idx="295">
                  <c:v>10</c:v>
                </c:pt>
                <c:pt idx="296">
                  <c:v>8</c:v>
                </c:pt>
                <c:pt idx="297">
                  <c:v>7</c:v>
                </c:pt>
                <c:pt idx="298">
                  <c:v>10</c:v>
                </c:pt>
                <c:pt idx="299">
                  <c:v>8</c:v>
                </c:pt>
                <c:pt idx="300">
                  <c:v>8</c:v>
                </c:pt>
                <c:pt idx="301">
                  <c:v>9</c:v>
                </c:pt>
                <c:pt idx="302">
                  <c:v>8</c:v>
                </c:pt>
                <c:pt idx="303">
                  <c:v>8</c:v>
                </c:pt>
                <c:pt idx="304">
                  <c:v>10</c:v>
                </c:pt>
                <c:pt idx="305">
                  <c:v>8</c:v>
                </c:pt>
                <c:pt idx="306">
                  <c:v>6</c:v>
                </c:pt>
                <c:pt idx="307">
                  <c:v>7</c:v>
                </c:pt>
                <c:pt idx="308">
                  <c:v>5</c:v>
                </c:pt>
                <c:pt idx="309">
                  <c:v>12</c:v>
                </c:pt>
                <c:pt idx="310">
                  <c:v>9</c:v>
                </c:pt>
                <c:pt idx="311">
                  <c:v>12</c:v>
                </c:pt>
                <c:pt idx="312">
                  <c:v>9</c:v>
                </c:pt>
                <c:pt idx="313">
                  <c:v>9.5</c:v>
                </c:pt>
                <c:pt idx="314">
                  <c:v>9</c:v>
                </c:pt>
                <c:pt idx="315">
                  <c:v>11</c:v>
                </c:pt>
                <c:pt idx="316">
                  <c:v>11</c:v>
                </c:pt>
                <c:pt idx="317">
                  <c:v>8</c:v>
                </c:pt>
                <c:pt idx="318">
                  <c:v>9</c:v>
                </c:pt>
                <c:pt idx="319">
                  <c:v>9</c:v>
                </c:pt>
                <c:pt idx="320">
                  <c:v>10</c:v>
                </c:pt>
                <c:pt idx="321">
                  <c:v>12</c:v>
                </c:pt>
                <c:pt idx="322">
                  <c:v>10</c:v>
                </c:pt>
                <c:pt idx="323">
                  <c:v>12</c:v>
                </c:pt>
                <c:pt idx="324">
                  <c:v>8</c:v>
                </c:pt>
                <c:pt idx="325">
                  <c:v>10</c:v>
                </c:pt>
                <c:pt idx="326">
                  <c:v>14</c:v>
                </c:pt>
                <c:pt idx="327">
                  <c:v>5</c:v>
                </c:pt>
                <c:pt idx="328">
                  <c:v>8</c:v>
                </c:pt>
                <c:pt idx="329">
                  <c:v>10</c:v>
                </c:pt>
                <c:pt idx="330">
                  <c:v>14</c:v>
                </c:pt>
                <c:pt idx="331">
                  <c:v>11</c:v>
                </c:pt>
                <c:pt idx="332">
                  <c:v>9</c:v>
                </c:pt>
                <c:pt idx="333">
                  <c:v>8</c:v>
                </c:pt>
                <c:pt idx="334">
                  <c:v>9</c:v>
                </c:pt>
                <c:pt idx="335">
                  <c:v>11</c:v>
                </c:pt>
                <c:pt idx="336">
                  <c:v>9</c:v>
                </c:pt>
                <c:pt idx="337">
                  <c:v>10</c:v>
                </c:pt>
                <c:pt idx="338">
                  <c:v>11</c:v>
                </c:pt>
                <c:pt idx="339">
                  <c:v>11</c:v>
                </c:pt>
                <c:pt idx="340">
                  <c:v>11</c:v>
                </c:pt>
                <c:pt idx="341">
                  <c:v>11</c:v>
                </c:pt>
                <c:pt idx="342">
                  <c:v>12</c:v>
                </c:pt>
                <c:pt idx="343">
                  <c:v>9</c:v>
                </c:pt>
                <c:pt idx="344">
                  <c:v>10</c:v>
                </c:pt>
                <c:pt idx="345">
                  <c:v>9</c:v>
                </c:pt>
                <c:pt idx="346">
                  <c:v>9</c:v>
                </c:pt>
                <c:pt idx="347">
                  <c:v>11</c:v>
                </c:pt>
                <c:pt idx="348">
                  <c:v>12</c:v>
                </c:pt>
                <c:pt idx="349">
                  <c:v>10</c:v>
                </c:pt>
                <c:pt idx="350">
                  <c:v>9</c:v>
                </c:pt>
                <c:pt idx="351">
                  <c:v>9</c:v>
                </c:pt>
                <c:pt idx="352">
                  <c:v>12</c:v>
                </c:pt>
                <c:pt idx="353">
                  <c:v>12</c:v>
                </c:pt>
                <c:pt idx="354">
                  <c:v>8</c:v>
                </c:pt>
                <c:pt idx="355">
                  <c:v>9</c:v>
                </c:pt>
                <c:pt idx="356">
                  <c:v>8</c:v>
                </c:pt>
                <c:pt idx="357">
                  <c:v>9</c:v>
                </c:pt>
                <c:pt idx="358">
                  <c:v>8</c:v>
                </c:pt>
                <c:pt idx="359">
                  <c:v>10</c:v>
                </c:pt>
                <c:pt idx="360">
                  <c:v>7</c:v>
                </c:pt>
                <c:pt idx="361">
                  <c:v>8</c:v>
                </c:pt>
                <c:pt idx="362">
                  <c:v>10</c:v>
                </c:pt>
                <c:pt idx="363">
                  <c:v>7</c:v>
                </c:pt>
                <c:pt idx="364">
                  <c:v>6</c:v>
                </c:pt>
                <c:pt idx="365">
                  <c:v>8</c:v>
                </c:pt>
                <c:pt idx="366">
                  <c:v>7</c:v>
                </c:pt>
                <c:pt idx="367">
                  <c:v>7</c:v>
                </c:pt>
                <c:pt idx="368">
                  <c:v>8</c:v>
                </c:pt>
                <c:pt idx="369">
                  <c:v>8</c:v>
                </c:pt>
                <c:pt idx="370">
                  <c:v>11</c:v>
                </c:pt>
                <c:pt idx="371">
                  <c:v>13</c:v>
                </c:pt>
                <c:pt idx="372">
                  <c:v>12</c:v>
                </c:pt>
                <c:pt idx="373">
                  <c:v>11</c:v>
                </c:pt>
                <c:pt idx="374">
                  <c:v>12</c:v>
                </c:pt>
                <c:pt idx="375">
                  <c:v>9</c:v>
                </c:pt>
                <c:pt idx="376">
                  <c:v>11</c:v>
                </c:pt>
                <c:pt idx="377">
                  <c:v>10</c:v>
                </c:pt>
                <c:pt idx="378">
                  <c:v>9</c:v>
                </c:pt>
                <c:pt idx="379">
                  <c:v>11</c:v>
                </c:pt>
                <c:pt idx="380">
                  <c:v>11</c:v>
                </c:pt>
                <c:pt idx="381">
                  <c:v>11</c:v>
                </c:pt>
                <c:pt idx="382">
                  <c:v>10</c:v>
                </c:pt>
                <c:pt idx="383">
                  <c:v>12</c:v>
                </c:pt>
                <c:pt idx="384">
                  <c:v>10.5</c:v>
                </c:pt>
                <c:pt idx="385">
                  <c:v>9</c:v>
                </c:pt>
                <c:pt idx="386">
                  <c:v>11</c:v>
                </c:pt>
                <c:pt idx="387">
                  <c:v>12</c:v>
                </c:pt>
                <c:pt idx="388">
                  <c:v>11</c:v>
                </c:pt>
                <c:pt idx="389">
                  <c:v>9</c:v>
                </c:pt>
                <c:pt idx="390">
                  <c:v>9</c:v>
                </c:pt>
                <c:pt idx="391">
                  <c:v>8</c:v>
                </c:pt>
                <c:pt idx="392">
                  <c:v>12</c:v>
                </c:pt>
                <c:pt idx="393">
                  <c:v>9</c:v>
                </c:pt>
                <c:pt idx="394">
                  <c:v>9</c:v>
                </c:pt>
                <c:pt idx="395">
                  <c:v>9</c:v>
                </c:pt>
                <c:pt idx="396">
                  <c:v>10</c:v>
                </c:pt>
                <c:pt idx="397">
                  <c:v>10</c:v>
                </c:pt>
                <c:pt idx="398">
                  <c:v>9</c:v>
                </c:pt>
                <c:pt idx="399">
                  <c:v>10</c:v>
                </c:pt>
                <c:pt idx="400">
                  <c:v>4.8</c:v>
                </c:pt>
                <c:pt idx="401">
                  <c:v>8</c:v>
                </c:pt>
                <c:pt idx="402">
                  <c:v>5.8</c:v>
                </c:pt>
                <c:pt idx="403">
                  <c:v>9</c:v>
                </c:pt>
                <c:pt idx="404">
                  <c:v>7.5</c:v>
                </c:pt>
                <c:pt idx="405">
                  <c:v>5.6</c:v>
                </c:pt>
                <c:pt idx="406">
                  <c:v>8</c:v>
                </c:pt>
                <c:pt idx="407">
                  <c:v>10</c:v>
                </c:pt>
                <c:pt idx="408">
                  <c:v>9</c:v>
                </c:pt>
                <c:pt idx="409">
                  <c:v>14</c:v>
                </c:pt>
                <c:pt idx="410">
                  <c:v>15</c:v>
                </c:pt>
                <c:pt idx="411">
                  <c:v>10</c:v>
                </c:pt>
                <c:pt idx="412">
                  <c:v>8</c:v>
                </c:pt>
                <c:pt idx="413">
                  <c:v>8</c:v>
                </c:pt>
                <c:pt idx="414">
                  <c:v>8.5</c:v>
                </c:pt>
                <c:pt idx="415">
                  <c:v>9</c:v>
                </c:pt>
                <c:pt idx="416">
                  <c:v>10</c:v>
                </c:pt>
                <c:pt idx="417">
                  <c:v>8</c:v>
                </c:pt>
                <c:pt idx="418">
                  <c:v>6.5</c:v>
                </c:pt>
                <c:pt idx="419">
                  <c:v>5</c:v>
                </c:pt>
                <c:pt idx="420">
                  <c:v>6.5</c:v>
                </c:pt>
                <c:pt idx="421">
                  <c:v>6</c:v>
                </c:pt>
                <c:pt idx="422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C9-46B8-A83B-3BE2B9656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427584"/>
        <c:axId val="47446272"/>
      </c:lineChart>
      <c:catAx>
        <c:axId val="47427584"/>
        <c:scaling>
          <c:orientation val="minMax"/>
        </c:scaling>
        <c:delete val="1"/>
        <c:axPos val="b"/>
        <c:numFmt formatCode="[$-409]d\-mmm;@" sourceLinked="0"/>
        <c:majorTickMark val="none"/>
        <c:minorTickMark val="none"/>
        <c:tickLblPos val="nextTo"/>
        <c:crossAx val="47446272"/>
        <c:crosses val="autoZero"/>
        <c:auto val="1"/>
        <c:lblAlgn val="ctr"/>
        <c:lblOffset val="100"/>
        <c:noMultiLvlLbl val="0"/>
      </c:catAx>
      <c:valAx>
        <c:axId val="4744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Water Cut</a:t>
                </a:r>
                <a:r>
                  <a:rPr lang="en-US" baseline="0"/>
                  <a:t> Value of X Feild 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275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273063-0DF6-4043-B522-0B02E7572AC0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 bwMode="white">
          <a:xfrm>
            <a:off x="7909822" y="1"/>
            <a:ext cx="692444" cy="1627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8844D0-934B-47B2-976A-5DC706F184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804" y="2420938"/>
            <a:ext cx="6691312" cy="2418262"/>
          </a:xfrm>
        </p:spPr>
        <p:txBody>
          <a:bodyPr anchor="t"/>
          <a:lstStyle>
            <a:lvl1pPr algn="l">
              <a:defRPr sz="67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DE0155-5A26-4810-BD12-030B4D703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802" y="5787109"/>
            <a:ext cx="3861197" cy="252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EAD42DE-DDCB-4B3A-8426-83D77A703FC9}"/>
              </a:ext>
            </a:extLst>
          </p:cNvPr>
          <p:cNvCxnSpPr>
            <a:cxnSpLocks/>
          </p:cNvCxnSpPr>
          <p:nvPr userDrawn="1"/>
        </p:nvCxnSpPr>
        <p:spPr>
          <a:xfrm>
            <a:off x="544116" y="6138000"/>
            <a:ext cx="8059885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219BBB8-DB32-437A-919F-970F1C8615B6}"/>
              </a:ext>
            </a:extLst>
          </p:cNvPr>
          <p:cNvSpPr txBox="1"/>
          <p:nvPr userDrawn="1"/>
        </p:nvSpPr>
        <p:spPr>
          <a:xfrm>
            <a:off x="5812466" y="6180248"/>
            <a:ext cx="2789800" cy="375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spcBef>
                <a:spcPts val="800"/>
              </a:spcBef>
            </a:pPr>
            <a:r>
              <a:rPr lang="en-GB" sz="1600" b="1" dirty="0">
                <a:solidFill>
                  <a:srgbClr val="1859A9"/>
                </a:solidFill>
              </a:rPr>
              <a:t>ABU DHABI NATIONAL OIL COMPANY</a:t>
            </a:r>
          </a:p>
        </p:txBody>
      </p:sp>
      <p:grpSp>
        <p:nvGrpSpPr>
          <p:cNvPr id="9" name="Group 8"/>
          <p:cNvGrpSpPr>
            <a:grpSpLocks noChangeAspect="1"/>
          </p:cNvGrpSpPr>
          <p:nvPr userDrawn="1"/>
        </p:nvGrpSpPr>
        <p:grpSpPr>
          <a:xfrm>
            <a:off x="7979308" y="333830"/>
            <a:ext cx="575956" cy="1201994"/>
            <a:chOff x="3986213" y="0"/>
            <a:chExt cx="4381501" cy="6858001"/>
          </a:xfrm>
          <a:solidFill>
            <a:schemeClr val="tx2"/>
          </a:solidFill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6521451" y="1746250"/>
              <a:ext cx="1846263" cy="2443163"/>
            </a:xfrm>
            <a:custGeom>
              <a:avLst/>
              <a:gdLst>
                <a:gd name="T0" fmla="*/ 113 w 206"/>
                <a:gd name="T1" fmla="*/ 196 h 273"/>
                <a:gd name="T2" fmla="*/ 70 w 206"/>
                <a:gd name="T3" fmla="*/ 273 h 273"/>
                <a:gd name="T4" fmla="*/ 184 w 206"/>
                <a:gd name="T5" fmla="*/ 273 h 273"/>
                <a:gd name="T6" fmla="*/ 0 w 206"/>
                <a:gd name="T7" fmla="*/ 0 h 273"/>
                <a:gd name="T8" fmla="*/ 113 w 206"/>
                <a:gd name="T9" fmla="*/ 19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73">
                  <a:moveTo>
                    <a:pt x="113" y="196"/>
                  </a:moveTo>
                  <a:cubicBezTo>
                    <a:pt x="106" y="226"/>
                    <a:pt x="91" y="252"/>
                    <a:pt x="70" y="273"/>
                  </a:cubicBezTo>
                  <a:cubicBezTo>
                    <a:pt x="184" y="273"/>
                    <a:pt x="184" y="273"/>
                    <a:pt x="184" y="273"/>
                  </a:cubicBezTo>
                  <a:cubicBezTo>
                    <a:pt x="206" y="154"/>
                    <a:pt x="128" y="28"/>
                    <a:pt x="0" y="0"/>
                  </a:cubicBezTo>
                  <a:cubicBezTo>
                    <a:pt x="26" y="7"/>
                    <a:pt x="138" y="60"/>
                    <a:pt x="113" y="1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3986213" y="0"/>
              <a:ext cx="4219575" cy="4189413"/>
            </a:xfrm>
            <a:custGeom>
              <a:avLst/>
              <a:gdLst>
                <a:gd name="T0" fmla="*/ 0 w 471"/>
                <a:gd name="T1" fmla="*/ 0 h 468"/>
                <a:gd name="T2" fmla="*/ 0 w 471"/>
                <a:gd name="T3" fmla="*/ 468 h 468"/>
                <a:gd name="T4" fmla="*/ 50 w 471"/>
                <a:gd name="T5" fmla="*/ 468 h 468"/>
                <a:gd name="T6" fmla="*/ 104 w 471"/>
                <a:gd name="T7" fmla="*/ 466 h 468"/>
                <a:gd name="T8" fmla="*/ 247 w 471"/>
                <a:gd name="T9" fmla="*/ 346 h 468"/>
                <a:gd name="T10" fmla="*/ 161 w 471"/>
                <a:gd name="T11" fmla="*/ 219 h 468"/>
                <a:gd name="T12" fmla="*/ 157 w 471"/>
                <a:gd name="T13" fmla="*/ 218 h 468"/>
                <a:gd name="T14" fmla="*/ 100 w 471"/>
                <a:gd name="T15" fmla="*/ 212 h 468"/>
                <a:gd name="T16" fmla="*/ 92 w 471"/>
                <a:gd name="T17" fmla="*/ 243 h 468"/>
                <a:gd name="T18" fmla="*/ 81 w 471"/>
                <a:gd name="T19" fmla="*/ 165 h 468"/>
                <a:gd name="T20" fmla="*/ 124 w 471"/>
                <a:gd name="T21" fmla="*/ 123 h 468"/>
                <a:gd name="T22" fmla="*/ 124 w 471"/>
                <a:gd name="T23" fmla="*/ 122 h 468"/>
                <a:gd name="T24" fmla="*/ 186 w 471"/>
                <a:gd name="T25" fmla="*/ 78 h 468"/>
                <a:gd name="T26" fmla="*/ 259 w 471"/>
                <a:gd name="T27" fmla="*/ 58 h 468"/>
                <a:gd name="T28" fmla="*/ 471 w 471"/>
                <a:gd name="T29" fmla="*/ 151 h 468"/>
                <a:gd name="T30" fmla="*/ 471 w 471"/>
                <a:gd name="T31" fmla="*/ 0 h 468"/>
                <a:gd name="T32" fmla="*/ 0 w 471"/>
                <a:gd name="T3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1" h="468">
                  <a:moveTo>
                    <a:pt x="0" y="0"/>
                  </a:moveTo>
                  <a:cubicBezTo>
                    <a:pt x="0" y="468"/>
                    <a:pt x="0" y="468"/>
                    <a:pt x="0" y="468"/>
                  </a:cubicBezTo>
                  <a:cubicBezTo>
                    <a:pt x="50" y="468"/>
                    <a:pt x="50" y="468"/>
                    <a:pt x="50" y="468"/>
                  </a:cubicBezTo>
                  <a:cubicBezTo>
                    <a:pt x="80" y="468"/>
                    <a:pt x="87" y="468"/>
                    <a:pt x="104" y="466"/>
                  </a:cubicBezTo>
                  <a:cubicBezTo>
                    <a:pt x="175" y="455"/>
                    <a:pt x="240" y="397"/>
                    <a:pt x="247" y="346"/>
                  </a:cubicBezTo>
                  <a:cubicBezTo>
                    <a:pt x="258" y="285"/>
                    <a:pt x="225" y="232"/>
                    <a:pt x="161" y="219"/>
                  </a:cubicBezTo>
                  <a:cubicBezTo>
                    <a:pt x="160" y="219"/>
                    <a:pt x="159" y="218"/>
                    <a:pt x="157" y="218"/>
                  </a:cubicBezTo>
                  <a:cubicBezTo>
                    <a:pt x="155" y="218"/>
                    <a:pt x="124" y="218"/>
                    <a:pt x="100" y="212"/>
                  </a:cubicBezTo>
                  <a:cubicBezTo>
                    <a:pt x="100" y="212"/>
                    <a:pt x="87" y="223"/>
                    <a:pt x="92" y="243"/>
                  </a:cubicBezTo>
                  <a:cubicBezTo>
                    <a:pt x="92" y="243"/>
                    <a:pt x="61" y="210"/>
                    <a:pt x="81" y="165"/>
                  </a:cubicBezTo>
                  <a:cubicBezTo>
                    <a:pt x="81" y="165"/>
                    <a:pt x="90" y="144"/>
                    <a:pt x="124" y="123"/>
                  </a:cubicBezTo>
                  <a:cubicBezTo>
                    <a:pt x="124" y="123"/>
                    <a:pt x="124" y="122"/>
                    <a:pt x="124" y="122"/>
                  </a:cubicBezTo>
                  <a:cubicBezTo>
                    <a:pt x="133" y="111"/>
                    <a:pt x="155" y="93"/>
                    <a:pt x="186" y="78"/>
                  </a:cubicBezTo>
                  <a:cubicBezTo>
                    <a:pt x="201" y="71"/>
                    <a:pt x="228" y="61"/>
                    <a:pt x="259" y="58"/>
                  </a:cubicBezTo>
                  <a:cubicBezTo>
                    <a:pt x="397" y="45"/>
                    <a:pt x="471" y="151"/>
                    <a:pt x="471" y="151"/>
                  </a:cubicBezTo>
                  <a:cubicBezTo>
                    <a:pt x="471" y="0"/>
                    <a:pt x="471" y="0"/>
                    <a:pt x="47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5545138" y="939800"/>
              <a:ext cx="2660650" cy="1011238"/>
            </a:xfrm>
            <a:custGeom>
              <a:avLst/>
              <a:gdLst>
                <a:gd name="T0" fmla="*/ 167 w 297"/>
                <a:gd name="T1" fmla="*/ 9 h 113"/>
                <a:gd name="T2" fmla="*/ 0 w 297"/>
                <a:gd name="T3" fmla="*/ 48 h 113"/>
                <a:gd name="T4" fmla="*/ 33 w 297"/>
                <a:gd name="T5" fmla="*/ 33 h 113"/>
                <a:gd name="T6" fmla="*/ 61 w 297"/>
                <a:gd name="T7" fmla="*/ 60 h 113"/>
                <a:gd name="T8" fmla="*/ 103 w 297"/>
                <a:gd name="T9" fmla="*/ 34 h 113"/>
                <a:gd name="T10" fmla="*/ 103 w 297"/>
                <a:gd name="T11" fmla="*/ 20 h 113"/>
                <a:gd name="T12" fmla="*/ 297 w 297"/>
                <a:gd name="T13" fmla="*/ 113 h 113"/>
                <a:gd name="T14" fmla="*/ 297 w 297"/>
                <a:gd name="T15" fmla="*/ 71 h 113"/>
                <a:gd name="T16" fmla="*/ 167 w 297"/>
                <a:gd name="T1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13">
                  <a:moveTo>
                    <a:pt x="167" y="9"/>
                  </a:moveTo>
                  <a:cubicBezTo>
                    <a:pt x="100" y="0"/>
                    <a:pt x="44" y="17"/>
                    <a:pt x="0" y="48"/>
                  </a:cubicBezTo>
                  <a:cubicBezTo>
                    <a:pt x="0" y="48"/>
                    <a:pt x="13" y="40"/>
                    <a:pt x="33" y="33"/>
                  </a:cubicBezTo>
                  <a:cubicBezTo>
                    <a:pt x="36" y="46"/>
                    <a:pt x="47" y="57"/>
                    <a:pt x="61" y="60"/>
                  </a:cubicBezTo>
                  <a:cubicBezTo>
                    <a:pt x="81" y="64"/>
                    <a:pt x="100" y="52"/>
                    <a:pt x="103" y="34"/>
                  </a:cubicBezTo>
                  <a:cubicBezTo>
                    <a:pt x="104" y="30"/>
                    <a:pt x="104" y="25"/>
                    <a:pt x="103" y="20"/>
                  </a:cubicBezTo>
                  <a:cubicBezTo>
                    <a:pt x="230" y="16"/>
                    <a:pt x="297" y="113"/>
                    <a:pt x="297" y="113"/>
                  </a:cubicBezTo>
                  <a:cubicBezTo>
                    <a:pt x="297" y="71"/>
                    <a:pt x="297" y="71"/>
                    <a:pt x="297" y="71"/>
                  </a:cubicBezTo>
                  <a:cubicBezTo>
                    <a:pt x="278" y="52"/>
                    <a:pt x="226" y="15"/>
                    <a:pt x="16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 noEditPoints="1"/>
            </p:cNvSpPr>
            <p:nvPr/>
          </p:nvSpPr>
          <p:spPr bwMode="auto">
            <a:xfrm>
              <a:off x="3986213" y="6007100"/>
              <a:ext cx="796925" cy="833438"/>
            </a:xfrm>
            <a:custGeom>
              <a:avLst/>
              <a:gdLst>
                <a:gd name="T0" fmla="*/ 310 w 502"/>
                <a:gd name="T1" fmla="*/ 311 h 525"/>
                <a:gd name="T2" fmla="*/ 248 w 502"/>
                <a:gd name="T3" fmla="*/ 124 h 525"/>
                <a:gd name="T4" fmla="*/ 186 w 502"/>
                <a:gd name="T5" fmla="*/ 311 h 525"/>
                <a:gd name="T6" fmla="*/ 310 w 502"/>
                <a:gd name="T7" fmla="*/ 311 h 525"/>
                <a:gd name="T8" fmla="*/ 198 w 502"/>
                <a:gd name="T9" fmla="*/ 0 h 525"/>
                <a:gd name="T10" fmla="*/ 305 w 502"/>
                <a:gd name="T11" fmla="*/ 0 h 525"/>
                <a:gd name="T12" fmla="*/ 502 w 502"/>
                <a:gd name="T13" fmla="*/ 525 h 525"/>
                <a:gd name="T14" fmla="*/ 384 w 502"/>
                <a:gd name="T15" fmla="*/ 525 h 525"/>
                <a:gd name="T16" fmla="*/ 339 w 502"/>
                <a:gd name="T17" fmla="*/ 401 h 525"/>
                <a:gd name="T18" fmla="*/ 158 w 502"/>
                <a:gd name="T19" fmla="*/ 401 h 525"/>
                <a:gd name="T20" fmla="*/ 113 w 502"/>
                <a:gd name="T21" fmla="*/ 525 h 525"/>
                <a:gd name="T22" fmla="*/ 0 w 502"/>
                <a:gd name="T23" fmla="*/ 525 h 525"/>
                <a:gd name="T24" fmla="*/ 198 w 502"/>
                <a:gd name="T2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525">
                  <a:moveTo>
                    <a:pt x="310" y="311"/>
                  </a:moveTo>
                  <a:lnTo>
                    <a:pt x="248" y="124"/>
                  </a:lnTo>
                  <a:lnTo>
                    <a:pt x="186" y="311"/>
                  </a:lnTo>
                  <a:lnTo>
                    <a:pt x="310" y="311"/>
                  </a:lnTo>
                  <a:close/>
                  <a:moveTo>
                    <a:pt x="198" y="0"/>
                  </a:moveTo>
                  <a:lnTo>
                    <a:pt x="305" y="0"/>
                  </a:lnTo>
                  <a:lnTo>
                    <a:pt x="502" y="525"/>
                  </a:lnTo>
                  <a:lnTo>
                    <a:pt x="384" y="525"/>
                  </a:lnTo>
                  <a:lnTo>
                    <a:pt x="339" y="401"/>
                  </a:lnTo>
                  <a:lnTo>
                    <a:pt x="158" y="401"/>
                  </a:lnTo>
                  <a:lnTo>
                    <a:pt x="113" y="525"/>
                  </a:lnTo>
                  <a:lnTo>
                    <a:pt x="0" y="525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4881563" y="6007100"/>
              <a:ext cx="717550" cy="833438"/>
            </a:xfrm>
            <a:custGeom>
              <a:avLst/>
              <a:gdLst>
                <a:gd name="T0" fmla="*/ 32 w 80"/>
                <a:gd name="T1" fmla="*/ 76 h 93"/>
                <a:gd name="T2" fmla="*/ 45 w 80"/>
                <a:gd name="T3" fmla="*/ 74 h 93"/>
                <a:gd name="T4" fmla="*/ 53 w 80"/>
                <a:gd name="T5" fmla="*/ 68 h 93"/>
                <a:gd name="T6" fmla="*/ 58 w 80"/>
                <a:gd name="T7" fmla="*/ 58 h 93"/>
                <a:gd name="T8" fmla="*/ 60 w 80"/>
                <a:gd name="T9" fmla="*/ 46 h 93"/>
                <a:gd name="T10" fmla="*/ 59 w 80"/>
                <a:gd name="T11" fmla="*/ 34 h 93"/>
                <a:gd name="T12" fmla="*/ 54 w 80"/>
                <a:gd name="T13" fmla="*/ 24 h 93"/>
                <a:gd name="T14" fmla="*/ 46 w 80"/>
                <a:gd name="T15" fmla="*/ 18 h 93"/>
                <a:gd name="T16" fmla="*/ 35 w 80"/>
                <a:gd name="T17" fmla="*/ 16 h 93"/>
                <a:gd name="T18" fmla="*/ 19 w 80"/>
                <a:gd name="T19" fmla="*/ 16 h 93"/>
                <a:gd name="T20" fmla="*/ 19 w 80"/>
                <a:gd name="T21" fmla="*/ 76 h 93"/>
                <a:gd name="T22" fmla="*/ 32 w 80"/>
                <a:gd name="T23" fmla="*/ 76 h 93"/>
                <a:gd name="T24" fmla="*/ 0 w 80"/>
                <a:gd name="T25" fmla="*/ 0 h 93"/>
                <a:gd name="T26" fmla="*/ 35 w 80"/>
                <a:gd name="T27" fmla="*/ 0 h 93"/>
                <a:gd name="T28" fmla="*/ 68 w 80"/>
                <a:gd name="T29" fmla="*/ 11 h 93"/>
                <a:gd name="T30" fmla="*/ 80 w 80"/>
                <a:gd name="T31" fmla="*/ 46 h 93"/>
                <a:gd name="T32" fmla="*/ 77 w 80"/>
                <a:gd name="T33" fmla="*/ 66 h 93"/>
                <a:gd name="T34" fmla="*/ 67 w 80"/>
                <a:gd name="T35" fmla="*/ 81 h 93"/>
                <a:gd name="T36" fmla="*/ 52 w 80"/>
                <a:gd name="T37" fmla="*/ 90 h 93"/>
                <a:gd name="T38" fmla="*/ 31 w 80"/>
                <a:gd name="T39" fmla="*/ 93 h 93"/>
                <a:gd name="T40" fmla="*/ 0 w 80"/>
                <a:gd name="T41" fmla="*/ 93 h 93"/>
                <a:gd name="T42" fmla="*/ 0 w 80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93">
                  <a:moveTo>
                    <a:pt x="32" y="76"/>
                  </a:moveTo>
                  <a:cubicBezTo>
                    <a:pt x="37" y="76"/>
                    <a:pt x="41" y="76"/>
                    <a:pt x="45" y="74"/>
                  </a:cubicBezTo>
                  <a:cubicBezTo>
                    <a:pt x="48" y="73"/>
                    <a:pt x="51" y="71"/>
                    <a:pt x="53" y="68"/>
                  </a:cubicBezTo>
                  <a:cubicBezTo>
                    <a:pt x="56" y="65"/>
                    <a:pt x="57" y="62"/>
                    <a:pt x="58" y="58"/>
                  </a:cubicBezTo>
                  <a:cubicBezTo>
                    <a:pt x="59" y="55"/>
                    <a:pt x="60" y="51"/>
                    <a:pt x="60" y="46"/>
                  </a:cubicBezTo>
                  <a:cubicBezTo>
                    <a:pt x="60" y="41"/>
                    <a:pt x="59" y="37"/>
                    <a:pt x="59" y="34"/>
                  </a:cubicBezTo>
                  <a:cubicBezTo>
                    <a:pt x="58" y="30"/>
                    <a:pt x="56" y="27"/>
                    <a:pt x="54" y="24"/>
                  </a:cubicBezTo>
                  <a:cubicBezTo>
                    <a:pt x="52" y="22"/>
                    <a:pt x="50" y="20"/>
                    <a:pt x="46" y="18"/>
                  </a:cubicBezTo>
                  <a:cubicBezTo>
                    <a:pt x="43" y="17"/>
                    <a:pt x="39" y="16"/>
                    <a:pt x="35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76"/>
                    <a:pt x="19" y="76"/>
                    <a:pt x="19" y="76"/>
                  </a:cubicBezTo>
                  <a:lnTo>
                    <a:pt x="32" y="76"/>
                  </a:lnTo>
                  <a:close/>
                  <a:moveTo>
                    <a:pt x="0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9" y="0"/>
                    <a:pt x="60" y="4"/>
                    <a:pt x="68" y="11"/>
                  </a:cubicBezTo>
                  <a:cubicBezTo>
                    <a:pt x="76" y="19"/>
                    <a:pt x="80" y="31"/>
                    <a:pt x="80" y="46"/>
                  </a:cubicBezTo>
                  <a:cubicBezTo>
                    <a:pt x="80" y="54"/>
                    <a:pt x="79" y="60"/>
                    <a:pt x="77" y="66"/>
                  </a:cubicBezTo>
                  <a:cubicBezTo>
                    <a:pt x="74" y="72"/>
                    <a:pt x="71" y="77"/>
                    <a:pt x="67" y="81"/>
                  </a:cubicBezTo>
                  <a:cubicBezTo>
                    <a:pt x="63" y="85"/>
                    <a:pt x="58" y="88"/>
                    <a:pt x="52" y="90"/>
                  </a:cubicBezTo>
                  <a:cubicBezTo>
                    <a:pt x="46" y="92"/>
                    <a:pt x="39" y="93"/>
                    <a:pt x="31" y="93"/>
                  </a:cubicBezTo>
                  <a:cubicBezTo>
                    <a:pt x="0" y="93"/>
                    <a:pt x="0" y="93"/>
                    <a:pt x="0" y="9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5734051" y="6007100"/>
              <a:ext cx="671513" cy="833438"/>
            </a:xfrm>
            <a:custGeom>
              <a:avLst/>
              <a:gdLst>
                <a:gd name="T0" fmla="*/ 0 w 423"/>
                <a:gd name="T1" fmla="*/ 0 h 525"/>
                <a:gd name="T2" fmla="*/ 101 w 423"/>
                <a:gd name="T3" fmla="*/ 0 h 525"/>
                <a:gd name="T4" fmla="*/ 316 w 423"/>
                <a:gd name="T5" fmla="*/ 344 h 525"/>
                <a:gd name="T6" fmla="*/ 316 w 423"/>
                <a:gd name="T7" fmla="*/ 0 h 525"/>
                <a:gd name="T8" fmla="*/ 423 w 423"/>
                <a:gd name="T9" fmla="*/ 0 h 525"/>
                <a:gd name="T10" fmla="*/ 423 w 423"/>
                <a:gd name="T11" fmla="*/ 525 h 525"/>
                <a:gd name="T12" fmla="*/ 327 w 423"/>
                <a:gd name="T13" fmla="*/ 525 h 525"/>
                <a:gd name="T14" fmla="*/ 107 w 423"/>
                <a:gd name="T15" fmla="*/ 181 h 525"/>
                <a:gd name="T16" fmla="*/ 107 w 423"/>
                <a:gd name="T17" fmla="*/ 525 h 525"/>
                <a:gd name="T18" fmla="*/ 0 w 423"/>
                <a:gd name="T19" fmla="*/ 525 h 525"/>
                <a:gd name="T20" fmla="*/ 0 w 423"/>
                <a:gd name="T21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3" h="525">
                  <a:moveTo>
                    <a:pt x="0" y="0"/>
                  </a:moveTo>
                  <a:lnTo>
                    <a:pt x="101" y="0"/>
                  </a:lnTo>
                  <a:lnTo>
                    <a:pt x="316" y="344"/>
                  </a:lnTo>
                  <a:lnTo>
                    <a:pt x="316" y="0"/>
                  </a:lnTo>
                  <a:lnTo>
                    <a:pt x="423" y="0"/>
                  </a:lnTo>
                  <a:lnTo>
                    <a:pt x="423" y="525"/>
                  </a:lnTo>
                  <a:lnTo>
                    <a:pt x="327" y="525"/>
                  </a:lnTo>
                  <a:lnTo>
                    <a:pt x="107" y="181"/>
                  </a:lnTo>
                  <a:lnTo>
                    <a:pt x="107" y="525"/>
                  </a:lnTo>
                  <a:lnTo>
                    <a:pt x="0" y="5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6548438" y="5980113"/>
              <a:ext cx="796925" cy="877888"/>
            </a:xfrm>
            <a:custGeom>
              <a:avLst/>
              <a:gdLst>
                <a:gd name="T0" fmla="*/ 45 w 89"/>
                <a:gd name="T1" fmla="*/ 82 h 98"/>
                <a:gd name="T2" fmla="*/ 63 w 89"/>
                <a:gd name="T3" fmla="*/ 73 h 98"/>
                <a:gd name="T4" fmla="*/ 69 w 89"/>
                <a:gd name="T5" fmla="*/ 49 h 98"/>
                <a:gd name="T6" fmla="*/ 63 w 89"/>
                <a:gd name="T7" fmla="*/ 26 h 98"/>
                <a:gd name="T8" fmla="*/ 45 w 89"/>
                <a:gd name="T9" fmla="*/ 17 h 98"/>
                <a:gd name="T10" fmla="*/ 26 w 89"/>
                <a:gd name="T11" fmla="*/ 26 h 98"/>
                <a:gd name="T12" fmla="*/ 20 w 89"/>
                <a:gd name="T13" fmla="*/ 49 h 98"/>
                <a:gd name="T14" fmla="*/ 26 w 89"/>
                <a:gd name="T15" fmla="*/ 73 h 98"/>
                <a:gd name="T16" fmla="*/ 45 w 89"/>
                <a:gd name="T17" fmla="*/ 82 h 98"/>
                <a:gd name="T18" fmla="*/ 45 w 89"/>
                <a:gd name="T19" fmla="*/ 98 h 98"/>
                <a:gd name="T20" fmla="*/ 26 w 89"/>
                <a:gd name="T21" fmla="*/ 95 h 98"/>
                <a:gd name="T22" fmla="*/ 12 w 89"/>
                <a:gd name="T23" fmla="*/ 85 h 98"/>
                <a:gd name="T24" fmla="*/ 3 w 89"/>
                <a:gd name="T25" fmla="*/ 70 h 98"/>
                <a:gd name="T26" fmla="*/ 0 w 89"/>
                <a:gd name="T27" fmla="*/ 49 h 98"/>
                <a:gd name="T28" fmla="*/ 3 w 89"/>
                <a:gd name="T29" fmla="*/ 29 h 98"/>
                <a:gd name="T30" fmla="*/ 12 w 89"/>
                <a:gd name="T31" fmla="*/ 14 h 98"/>
                <a:gd name="T32" fmla="*/ 26 w 89"/>
                <a:gd name="T33" fmla="*/ 4 h 98"/>
                <a:gd name="T34" fmla="*/ 45 w 89"/>
                <a:gd name="T35" fmla="*/ 0 h 98"/>
                <a:gd name="T36" fmla="*/ 63 w 89"/>
                <a:gd name="T37" fmla="*/ 4 h 98"/>
                <a:gd name="T38" fmla="*/ 77 w 89"/>
                <a:gd name="T39" fmla="*/ 14 h 98"/>
                <a:gd name="T40" fmla="*/ 86 w 89"/>
                <a:gd name="T41" fmla="*/ 29 h 98"/>
                <a:gd name="T42" fmla="*/ 89 w 89"/>
                <a:gd name="T43" fmla="*/ 49 h 98"/>
                <a:gd name="T44" fmla="*/ 86 w 89"/>
                <a:gd name="T45" fmla="*/ 70 h 98"/>
                <a:gd name="T46" fmla="*/ 77 w 89"/>
                <a:gd name="T47" fmla="*/ 85 h 98"/>
                <a:gd name="T48" fmla="*/ 63 w 89"/>
                <a:gd name="T49" fmla="*/ 95 h 98"/>
                <a:gd name="T50" fmla="*/ 45 w 89"/>
                <a:gd name="T5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9" h="98">
                  <a:moveTo>
                    <a:pt x="45" y="82"/>
                  </a:moveTo>
                  <a:cubicBezTo>
                    <a:pt x="53" y="82"/>
                    <a:pt x="59" y="79"/>
                    <a:pt x="63" y="73"/>
                  </a:cubicBezTo>
                  <a:cubicBezTo>
                    <a:pt x="67" y="68"/>
                    <a:pt x="69" y="60"/>
                    <a:pt x="69" y="49"/>
                  </a:cubicBezTo>
                  <a:cubicBezTo>
                    <a:pt x="69" y="39"/>
                    <a:pt x="67" y="31"/>
                    <a:pt x="63" y="26"/>
                  </a:cubicBezTo>
                  <a:cubicBezTo>
                    <a:pt x="59" y="20"/>
                    <a:pt x="53" y="17"/>
                    <a:pt x="45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2" y="68"/>
                    <a:pt x="26" y="73"/>
                  </a:cubicBezTo>
                  <a:cubicBezTo>
                    <a:pt x="30" y="79"/>
                    <a:pt x="36" y="82"/>
                    <a:pt x="45" y="82"/>
                  </a:cubicBezTo>
                  <a:moveTo>
                    <a:pt x="45" y="98"/>
                  </a:moveTo>
                  <a:cubicBezTo>
                    <a:pt x="38" y="98"/>
                    <a:pt x="31" y="97"/>
                    <a:pt x="26" y="95"/>
                  </a:cubicBezTo>
                  <a:cubicBezTo>
                    <a:pt x="21" y="93"/>
                    <a:pt x="16" y="89"/>
                    <a:pt x="12" y="85"/>
                  </a:cubicBezTo>
                  <a:cubicBezTo>
                    <a:pt x="8" y="81"/>
                    <a:pt x="5" y="76"/>
                    <a:pt x="3" y="70"/>
                  </a:cubicBezTo>
                  <a:cubicBezTo>
                    <a:pt x="1" y="64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6" y="9"/>
                    <a:pt x="21" y="6"/>
                    <a:pt x="26" y="4"/>
                  </a:cubicBezTo>
                  <a:cubicBezTo>
                    <a:pt x="32" y="2"/>
                    <a:pt x="38" y="0"/>
                    <a:pt x="45" y="0"/>
                  </a:cubicBezTo>
                  <a:cubicBezTo>
                    <a:pt x="52" y="0"/>
                    <a:pt x="58" y="2"/>
                    <a:pt x="63" y="4"/>
                  </a:cubicBezTo>
                  <a:cubicBezTo>
                    <a:pt x="69" y="6"/>
                    <a:pt x="73" y="9"/>
                    <a:pt x="77" y="14"/>
                  </a:cubicBezTo>
                  <a:cubicBezTo>
                    <a:pt x="81" y="18"/>
                    <a:pt x="84" y="23"/>
                    <a:pt x="86" y="29"/>
                  </a:cubicBezTo>
                  <a:cubicBezTo>
                    <a:pt x="88" y="35"/>
                    <a:pt x="89" y="42"/>
                    <a:pt x="89" y="49"/>
                  </a:cubicBezTo>
                  <a:cubicBezTo>
                    <a:pt x="89" y="57"/>
                    <a:pt x="88" y="64"/>
                    <a:pt x="86" y="70"/>
                  </a:cubicBezTo>
                  <a:cubicBezTo>
                    <a:pt x="84" y="76"/>
                    <a:pt x="81" y="81"/>
                    <a:pt x="77" y="85"/>
                  </a:cubicBezTo>
                  <a:cubicBezTo>
                    <a:pt x="74" y="89"/>
                    <a:pt x="69" y="93"/>
                    <a:pt x="63" y="95"/>
                  </a:cubicBezTo>
                  <a:cubicBezTo>
                    <a:pt x="58" y="97"/>
                    <a:pt x="52" y="98"/>
                    <a:pt x="45" y="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7453313" y="5980113"/>
              <a:ext cx="742950" cy="877888"/>
            </a:xfrm>
            <a:custGeom>
              <a:avLst/>
              <a:gdLst>
                <a:gd name="T0" fmla="*/ 83 w 83"/>
                <a:gd name="T1" fmla="*/ 64 h 98"/>
                <a:gd name="T2" fmla="*/ 79 w 83"/>
                <a:gd name="T3" fmla="*/ 77 h 98"/>
                <a:gd name="T4" fmla="*/ 71 w 83"/>
                <a:gd name="T5" fmla="*/ 88 h 98"/>
                <a:gd name="T6" fmla="*/ 59 w 83"/>
                <a:gd name="T7" fmla="*/ 96 h 98"/>
                <a:gd name="T8" fmla="*/ 43 w 83"/>
                <a:gd name="T9" fmla="*/ 98 h 98"/>
                <a:gd name="T10" fmla="*/ 24 w 83"/>
                <a:gd name="T11" fmla="*/ 95 h 98"/>
                <a:gd name="T12" fmla="*/ 11 w 83"/>
                <a:gd name="T13" fmla="*/ 85 h 98"/>
                <a:gd name="T14" fmla="*/ 3 w 83"/>
                <a:gd name="T15" fmla="*/ 69 h 98"/>
                <a:gd name="T16" fmla="*/ 0 w 83"/>
                <a:gd name="T17" fmla="*/ 49 h 98"/>
                <a:gd name="T18" fmla="*/ 3 w 83"/>
                <a:gd name="T19" fmla="*/ 29 h 98"/>
                <a:gd name="T20" fmla="*/ 12 w 83"/>
                <a:gd name="T21" fmla="*/ 14 h 98"/>
                <a:gd name="T22" fmla="*/ 25 w 83"/>
                <a:gd name="T23" fmla="*/ 4 h 98"/>
                <a:gd name="T24" fmla="*/ 43 w 83"/>
                <a:gd name="T25" fmla="*/ 0 h 98"/>
                <a:gd name="T26" fmla="*/ 59 w 83"/>
                <a:gd name="T27" fmla="*/ 3 h 98"/>
                <a:gd name="T28" fmla="*/ 70 w 83"/>
                <a:gd name="T29" fmla="*/ 9 h 98"/>
                <a:gd name="T30" fmla="*/ 77 w 83"/>
                <a:gd name="T31" fmla="*/ 19 h 98"/>
                <a:gd name="T32" fmla="*/ 81 w 83"/>
                <a:gd name="T33" fmla="*/ 32 h 98"/>
                <a:gd name="T34" fmla="*/ 62 w 83"/>
                <a:gd name="T35" fmla="*/ 35 h 98"/>
                <a:gd name="T36" fmla="*/ 56 w 83"/>
                <a:gd name="T37" fmla="*/ 22 h 98"/>
                <a:gd name="T38" fmla="*/ 43 w 83"/>
                <a:gd name="T39" fmla="*/ 17 h 98"/>
                <a:gd name="T40" fmla="*/ 26 w 83"/>
                <a:gd name="T41" fmla="*/ 26 h 98"/>
                <a:gd name="T42" fmla="*/ 20 w 83"/>
                <a:gd name="T43" fmla="*/ 49 h 98"/>
                <a:gd name="T44" fmla="*/ 27 w 83"/>
                <a:gd name="T45" fmla="*/ 73 h 98"/>
                <a:gd name="T46" fmla="*/ 43 w 83"/>
                <a:gd name="T47" fmla="*/ 82 h 98"/>
                <a:gd name="T48" fmla="*/ 56 w 83"/>
                <a:gd name="T49" fmla="*/ 77 h 98"/>
                <a:gd name="T50" fmla="*/ 62 w 83"/>
                <a:gd name="T51" fmla="*/ 64 h 98"/>
                <a:gd name="T52" fmla="*/ 83 w 83"/>
                <a:gd name="T53" fmla="*/ 6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98">
                  <a:moveTo>
                    <a:pt x="83" y="64"/>
                  </a:moveTo>
                  <a:cubicBezTo>
                    <a:pt x="82" y="69"/>
                    <a:pt x="81" y="73"/>
                    <a:pt x="79" y="77"/>
                  </a:cubicBezTo>
                  <a:cubicBezTo>
                    <a:pt x="77" y="82"/>
                    <a:pt x="75" y="85"/>
                    <a:pt x="71" y="88"/>
                  </a:cubicBezTo>
                  <a:cubicBezTo>
                    <a:pt x="68" y="91"/>
                    <a:pt x="64" y="94"/>
                    <a:pt x="59" y="96"/>
                  </a:cubicBezTo>
                  <a:cubicBezTo>
                    <a:pt x="55" y="97"/>
                    <a:pt x="49" y="98"/>
                    <a:pt x="43" y="98"/>
                  </a:cubicBezTo>
                  <a:cubicBezTo>
                    <a:pt x="36" y="98"/>
                    <a:pt x="30" y="97"/>
                    <a:pt x="24" y="95"/>
                  </a:cubicBezTo>
                  <a:cubicBezTo>
                    <a:pt x="19" y="92"/>
                    <a:pt x="15" y="89"/>
                    <a:pt x="11" y="85"/>
                  </a:cubicBezTo>
                  <a:cubicBezTo>
                    <a:pt x="7" y="81"/>
                    <a:pt x="5" y="75"/>
                    <a:pt x="3" y="69"/>
                  </a:cubicBezTo>
                  <a:cubicBezTo>
                    <a:pt x="1" y="63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5" y="9"/>
                    <a:pt x="20" y="6"/>
                    <a:pt x="25" y="4"/>
                  </a:cubicBezTo>
                  <a:cubicBezTo>
                    <a:pt x="31" y="2"/>
                    <a:pt x="37" y="0"/>
                    <a:pt x="43" y="0"/>
                  </a:cubicBezTo>
                  <a:cubicBezTo>
                    <a:pt x="49" y="0"/>
                    <a:pt x="54" y="1"/>
                    <a:pt x="59" y="3"/>
                  </a:cubicBezTo>
                  <a:cubicBezTo>
                    <a:pt x="63" y="4"/>
                    <a:pt x="67" y="6"/>
                    <a:pt x="70" y="9"/>
                  </a:cubicBezTo>
                  <a:cubicBezTo>
                    <a:pt x="73" y="12"/>
                    <a:pt x="75" y="15"/>
                    <a:pt x="77" y="19"/>
                  </a:cubicBezTo>
                  <a:cubicBezTo>
                    <a:pt x="79" y="23"/>
                    <a:pt x="80" y="27"/>
                    <a:pt x="81" y="32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29"/>
                    <a:pt x="59" y="25"/>
                    <a:pt x="56" y="22"/>
                  </a:cubicBezTo>
                  <a:cubicBezTo>
                    <a:pt x="53" y="19"/>
                    <a:pt x="49" y="17"/>
                    <a:pt x="43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3" y="68"/>
                    <a:pt x="27" y="73"/>
                  </a:cubicBezTo>
                  <a:cubicBezTo>
                    <a:pt x="31" y="79"/>
                    <a:pt x="36" y="82"/>
                    <a:pt x="43" y="82"/>
                  </a:cubicBezTo>
                  <a:cubicBezTo>
                    <a:pt x="49" y="82"/>
                    <a:pt x="54" y="80"/>
                    <a:pt x="56" y="77"/>
                  </a:cubicBezTo>
                  <a:cubicBezTo>
                    <a:pt x="59" y="74"/>
                    <a:pt x="61" y="69"/>
                    <a:pt x="62" y="64"/>
                  </a:cubicBezTo>
                  <a:lnTo>
                    <a:pt x="83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3986213" y="4735513"/>
              <a:ext cx="1066800" cy="887413"/>
            </a:xfrm>
            <a:custGeom>
              <a:avLst/>
              <a:gdLst>
                <a:gd name="T0" fmla="*/ 82 w 119"/>
                <a:gd name="T1" fmla="*/ 40 h 99"/>
                <a:gd name="T2" fmla="*/ 82 w 119"/>
                <a:gd name="T3" fmla="*/ 47 h 99"/>
                <a:gd name="T4" fmla="*/ 57 w 119"/>
                <a:gd name="T5" fmla="*/ 47 h 99"/>
                <a:gd name="T6" fmla="*/ 57 w 119"/>
                <a:gd name="T7" fmla="*/ 40 h 99"/>
                <a:gd name="T8" fmla="*/ 60 w 119"/>
                <a:gd name="T9" fmla="*/ 40 h 99"/>
                <a:gd name="T10" fmla="*/ 60 w 119"/>
                <a:gd name="T11" fmla="*/ 36 h 99"/>
                <a:gd name="T12" fmla="*/ 63 w 119"/>
                <a:gd name="T13" fmla="*/ 28 h 99"/>
                <a:gd name="T14" fmla="*/ 71 w 119"/>
                <a:gd name="T15" fmla="*/ 25 h 99"/>
                <a:gd name="T16" fmla="*/ 78 w 119"/>
                <a:gd name="T17" fmla="*/ 28 h 99"/>
                <a:gd name="T18" fmla="*/ 81 w 119"/>
                <a:gd name="T19" fmla="*/ 35 h 99"/>
                <a:gd name="T20" fmla="*/ 75 w 119"/>
                <a:gd name="T21" fmla="*/ 36 h 99"/>
                <a:gd name="T22" fmla="*/ 74 w 119"/>
                <a:gd name="T23" fmla="*/ 32 h 99"/>
                <a:gd name="T24" fmla="*/ 71 w 119"/>
                <a:gd name="T25" fmla="*/ 32 h 99"/>
                <a:gd name="T26" fmla="*/ 67 w 119"/>
                <a:gd name="T27" fmla="*/ 36 h 99"/>
                <a:gd name="T28" fmla="*/ 67 w 119"/>
                <a:gd name="T29" fmla="*/ 40 h 99"/>
                <a:gd name="T30" fmla="*/ 82 w 119"/>
                <a:gd name="T31" fmla="*/ 40 h 99"/>
                <a:gd name="T32" fmla="*/ 100 w 119"/>
                <a:gd name="T33" fmla="*/ 82 h 99"/>
                <a:gd name="T34" fmla="*/ 100 w 119"/>
                <a:gd name="T35" fmla="*/ 0 h 99"/>
                <a:gd name="T36" fmla="*/ 119 w 119"/>
                <a:gd name="T37" fmla="*/ 0 h 99"/>
                <a:gd name="T38" fmla="*/ 119 w 119"/>
                <a:gd name="T39" fmla="*/ 99 h 99"/>
                <a:gd name="T40" fmla="*/ 38 w 119"/>
                <a:gd name="T41" fmla="*/ 99 h 99"/>
                <a:gd name="T42" fmla="*/ 10 w 119"/>
                <a:gd name="T43" fmla="*/ 91 h 99"/>
                <a:gd name="T44" fmla="*/ 0 w 119"/>
                <a:gd name="T45" fmla="*/ 65 h 99"/>
                <a:gd name="T46" fmla="*/ 4 w 119"/>
                <a:gd name="T47" fmla="*/ 49 h 99"/>
                <a:gd name="T48" fmla="*/ 16 w 119"/>
                <a:gd name="T49" fmla="*/ 37 h 99"/>
                <a:gd name="T50" fmla="*/ 34 w 119"/>
                <a:gd name="T51" fmla="*/ 33 h 99"/>
                <a:gd name="T52" fmla="*/ 36 w 119"/>
                <a:gd name="T53" fmla="*/ 49 h 99"/>
                <a:gd name="T54" fmla="*/ 23 w 119"/>
                <a:gd name="T55" fmla="*/ 54 h 99"/>
                <a:gd name="T56" fmla="*/ 19 w 119"/>
                <a:gd name="T57" fmla="*/ 65 h 99"/>
                <a:gd name="T58" fmla="*/ 23 w 119"/>
                <a:gd name="T59" fmla="*/ 78 h 99"/>
                <a:gd name="T60" fmla="*/ 38 w 119"/>
                <a:gd name="T61" fmla="*/ 82 h 99"/>
                <a:gd name="T62" fmla="*/ 100 w 119"/>
                <a:gd name="T63" fmla="*/ 8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9" h="99">
                  <a:moveTo>
                    <a:pt x="82" y="40"/>
                  </a:moveTo>
                  <a:cubicBezTo>
                    <a:pt x="82" y="47"/>
                    <a:pt x="82" y="47"/>
                    <a:pt x="82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3"/>
                    <a:pt x="61" y="30"/>
                    <a:pt x="63" y="28"/>
                  </a:cubicBezTo>
                  <a:cubicBezTo>
                    <a:pt x="65" y="26"/>
                    <a:pt x="67" y="25"/>
                    <a:pt x="71" y="25"/>
                  </a:cubicBezTo>
                  <a:cubicBezTo>
                    <a:pt x="74" y="25"/>
                    <a:pt x="77" y="26"/>
                    <a:pt x="78" y="28"/>
                  </a:cubicBezTo>
                  <a:cubicBezTo>
                    <a:pt x="80" y="29"/>
                    <a:pt x="81" y="31"/>
                    <a:pt x="81" y="35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4"/>
                    <a:pt x="75" y="33"/>
                    <a:pt x="74" y="32"/>
                  </a:cubicBezTo>
                  <a:cubicBezTo>
                    <a:pt x="74" y="32"/>
                    <a:pt x="73" y="32"/>
                    <a:pt x="71" y="32"/>
                  </a:cubicBezTo>
                  <a:cubicBezTo>
                    <a:pt x="68" y="32"/>
                    <a:pt x="67" y="33"/>
                    <a:pt x="67" y="36"/>
                  </a:cubicBezTo>
                  <a:cubicBezTo>
                    <a:pt x="67" y="40"/>
                    <a:pt x="67" y="40"/>
                    <a:pt x="67" y="40"/>
                  </a:cubicBezTo>
                  <a:lnTo>
                    <a:pt x="82" y="40"/>
                  </a:lnTo>
                  <a:close/>
                  <a:moveTo>
                    <a:pt x="100" y="82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99"/>
                    <a:pt x="119" y="99"/>
                    <a:pt x="119" y="99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25" y="99"/>
                    <a:pt x="16" y="96"/>
                    <a:pt x="10" y="91"/>
                  </a:cubicBezTo>
                  <a:cubicBezTo>
                    <a:pt x="3" y="85"/>
                    <a:pt x="0" y="77"/>
                    <a:pt x="0" y="65"/>
                  </a:cubicBezTo>
                  <a:cubicBezTo>
                    <a:pt x="0" y="59"/>
                    <a:pt x="2" y="54"/>
                    <a:pt x="4" y="49"/>
                  </a:cubicBezTo>
                  <a:cubicBezTo>
                    <a:pt x="7" y="44"/>
                    <a:pt x="11" y="40"/>
                    <a:pt x="16" y="37"/>
                  </a:cubicBezTo>
                  <a:cubicBezTo>
                    <a:pt x="21" y="34"/>
                    <a:pt x="27" y="33"/>
                    <a:pt x="34" y="33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0" y="50"/>
                    <a:pt x="25" y="51"/>
                    <a:pt x="23" y="54"/>
                  </a:cubicBezTo>
                  <a:cubicBezTo>
                    <a:pt x="20" y="56"/>
                    <a:pt x="19" y="60"/>
                    <a:pt x="19" y="65"/>
                  </a:cubicBezTo>
                  <a:cubicBezTo>
                    <a:pt x="19" y="71"/>
                    <a:pt x="20" y="76"/>
                    <a:pt x="23" y="78"/>
                  </a:cubicBezTo>
                  <a:cubicBezTo>
                    <a:pt x="26" y="81"/>
                    <a:pt x="31" y="82"/>
                    <a:pt x="38" y="82"/>
                  </a:cubicBezTo>
                  <a:lnTo>
                    <a:pt x="10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5195888" y="5005388"/>
              <a:ext cx="1684338" cy="903288"/>
            </a:xfrm>
            <a:custGeom>
              <a:avLst/>
              <a:gdLst>
                <a:gd name="T0" fmla="*/ 44 w 188"/>
                <a:gd name="T1" fmla="*/ 52 h 101"/>
                <a:gd name="T2" fmla="*/ 38 w 188"/>
                <a:gd name="T3" fmla="*/ 52 h 101"/>
                <a:gd name="T4" fmla="*/ 19 w 188"/>
                <a:gd name="T5" fmla="*/ 32 h 101"/>
                <a:gd name="T6" fmla="*/ 22 w 188"/>
                <a:gd name="T7" fmla="*/ 20 h 101"/>
                <a:gd name="T8" fmla="*/ 32 w 188"/>
                <a:gd name="T9" fmla="*/ 16 h 101"/>
                <a:gd name="T10" fmla="*/ 39 w 188"/>
                <a:gd name="T11" fmla="*/ 17 h 101"/>
                <a:gd name="T12" fmla="*/ 43 w 188"/>
                <a:gd name="T13" fmla="*/ 23 h 101"/>
                <a:gd name="T14" fmla="*/ 44 w 188"/>
                <a:gd name="T15" fmla="*/ 37 h 101"/>
                <a:gd name="T16" fmla="*/ 44 w 188"/>
                <a:gd name="T17" fmla="*/ 52 h 101"/>
                <a:gd name="T18" fmla="*/ 170 w 188"/>
                <a:gd name="T19" fmla="*/ 0 h 101"/>
                <a:gd name="T20" fmla="*/ 170 w 188"/>
                <a:gd name="T21" fmla="*/ 52 h 101"/>
                <a:gd name="T22" fmla="*/ 63 w 188"/>
                <a:gd name="T23" fmla="*/ 52 h 101"/>
                <a:gd name="T24" fmla="*/ 63 w 188"/>
                <a:gd name="T25" fmla="*/ 32 h 101"/>
                <a:gd name="T26" fmla="*/ 55 w 188"/>
                <a:gd name="T27" fmla="*/ 8 h 101"/>
                <a:gd name="T28" fmla="*/ 32 w 188"/>
                <a:gd name="T29" fmla="*/ 0 h 101"/>
                <a:gd name="T30" fmla="*/ 8 w 188"/>
                <a:gd name="T31" fmla="*/ 9 h 101"/>
                <a:gd name="T32" fmla="*/ 0 w 188"/>
                <a:gd name="T33" fmla="*/ 32 h 101"/>
                <a:gd name="T34" fmla="*/ 11 w 188"/>
                <a:gd name="T35" fmla="*/ 60 h 101"/>
                <a:gd name="T36" fmla="*/ 42 w 188"/>
                <a:gd name="T37" fmla="*/ 69 h 101"/>
                <a:gd name="T38" fmla="*/ 44 w 188"/>
                <a:gd name="T39" fmla="*/ 69 h 101"/>
                <a:gd name="T40" fmla="*/ 44 w 188"/>
                <a:gd name="T41" fmla="*/ 72 h 101"/>
                <a:gd name="T42" fmla="*/ 41 w 188"/>
                <a:gd name="T43" fmla="*/ 86 h 101"/>
                <a:gd name="T44" fmla="*/ 51 w 188"/>
                <a:gd name="T45" fmla="*/ 101 h 101"/>
                <a:gd name="T46" fmla="*/ 55 w 188"/>
                <a:gd name="T47" fmla="*/ 97 h 101"/>
                <a:gd name="T48" fmla="*/ 63 w 188"/>
                <a:gd name="T49" fmla="*/ 69 h 101"/>
                <a:gd name="T50" fmla="*/ 188 w 188"/>
                <a:gd name="T51" fmla="*/ 69 h 101"/>
                <a:gd name="T52" fmla="*/ 188 w 188"/>
                <a:gd name="T53" fmla="*/ 0 h 101"/>
                <a:gd name="T54" fmla="*/ 170 w 188"/>
                <a:gd name="T5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01">
                  <a:moveTo>
                    <a:pt x="44" y="52"/>
                  </a:moveTo>
                  <a:cubicBezTo>
                    <a:pt x="38" y="52"/>
                    <a:pt x="38" y="52"/>
                    <a:pt x="38" y="52"/>
                  </a:cubicBezTo>
                  <a:cubicBezTo>
                    <a:pt x="25" y="52"/>
                    <a:pt x="19" y="45"/>
                    <a:pt x="19" y="32"/>
                  </a:cubicBezTo>
                  <a:cubicBezTo>
                    <a:pt x="19" y="27"/>
                    <a:pt x="20" y="23"/>
                    <a:pt x="22" y="20"/>
                  </a:cubicBezTo>
                  <a:cubicBezTo>
                    <a:pt x="24" y="17"/>
                    <a:pt x="27" y="16"/>
                    <a:pt x="32" y="16"/>
                  </a:cubicBezTo>
                  <a:cubicBezTo>
                    <a:pt x="35" y="16"/>
                    <a:pt x="37" y="16"/>
                    <a:pt x="39" y="17"/>
                  </a:cubicBezTo>
                  <a:cubicBezTo>
                    <a:pt x="41" y="19"/>
                    <a:pt x="42" y="20"/>
                    <a:pt x="43" y="23"/>
                  </a:cubicBezTo>
                  <a:cubicBezTo>
                    <a:pt x="44" y="26"/>
                    <a:pt x="44" y="32"/>
                    <a:pt x="44" y="37"/>
                  </a:cubicBezTo>
                  <a:lnTo>
                    <a:pt x="44" y="52"/>
                  </a:lnTo>
                  <a:close/>
                  <a:moveTo>
                    <a:pt x="170" y="0"/>
                  </a:moveTo>
                  <a:cubicBezTo>
                    <a:pt x="170" y="52"/>
                    <a:pt x="170" y="52"/>
                    <a:pt x="170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2"/>
                    <a:pt x="60" y="13"/>
                    <a:pt x="55" y="8"/>
                  </a:cubicBezTo>
                  <a:cubicBezTo>
                    <a:pt x="50" y="3"/>
                    <a:pt x="42" y="0"/>
                    <a:pt x="32" y="0"/>
                  </a:cubicBezTo>
                  <a:cubicBezTo>
                    <a:pt x="22" y="0"/>
                    <a:pt x="14" y="3"/>
                    <a:pt x="8" y="9"/>
                  </a:cubicBezTo>
                  <a:cubicBezTo>
                    <a:pt x="3" y="14"/>
                    <a:pt x="0" y="22"/>
                    <a:pt x="0" y="32"/>
                  </a:cubicBezTo>
                  <a:cubicBezTo>
                    <a:pt x="0" y="44"/>
                    <a:pt x="3" y="54"/>
                    <a:pt x="11" y="60"/>
                  </a:cubicBezTo>
                  <a:cubicBezTo>
                    <a:pt x="18" y="66"/>
                    <a:pt x="28" y="69"/>
                    <a:pt x="42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9"/>
                    <a:pt x="43" y="83"/>
                    <a:pt x="41" y="8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3" y="100"/>
                    <a:pt x="54" y="99"/>
                    <a:pt x="55" y="97"/>
                  </a:cubicBezTo>
                  <a:cubicBezTo>
                    <a:pt x="60" y="92"/>
                    <a:pt x="63" y="80"/>
                    <a:pt x="63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8" y="0"/>
                    <a:pt x="188" y="0"/>
                    <a:pt x="188" y="0"/>
                  </a:cubicBezTo>
                  <a:lnTo>
                    <a:pt x="1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6718301" y="4754563"/>
              <a:ext cx="161925" cy="169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7013576" y="5005388"/>
              <a:ext cx="833438" cy="617538"/>
            </a:xfrm>
            <a:custGeom>
              <a:avLst/>
              <a:gdLst>
                <a:gd name="T0" fmla="*/ 74 w 93"/>
                <a:gd name="T1" fmla="*/ 52 h 69"/>
                <a:gd name="T2" fmla="*/ 74 w 93"/>
                <a:gd name="T3" fmla="*/ 42 h 69"/>
                <a:gd name="T4" fmla="*/ 70 w 93"/>
                <a:gd name="T5" fmla="*/ 23 h 69"/>
                <a:gd name="T6" fmla="*/ 55 w 93"/>
                <a:gd name="T7" fmla="*/ 17 h 69"/>
                <a:gd name="T8" fmla="*/ 41 w 93"/>
                <a:gd name="T9" fmla="*/ 20 h 69"/>
                <a:gd name="T10" fmla="*/ 36 w 93"/>
                <a:gd name="T11" fmla="*/ 3 h 69"/>
                <a:gd name="T12" fmla="*/ 56 w 93"/>
                <a:gd name="T13" fmla="*/ 0 h 69"/>
                <a:gd name="T14" fmla="*/ 84 w 93"/>
                <a:gd name="T15" fmla="*/ 10 h 69"/>
                <a:gd name="T16" fmla="*/ 93 w 93"/>
                <a:gd name="T17" fmla="*/ 40 h 69"/>
                <a:gd name="T18" fmla="*/ 93 w 93"/>
                <a:gd name="T19" fmla="*/ 69 h 69"/>
                <a:gd name="T20" fmla="*/ 0 w 93"/>
                <a:gd name="T21" fmla="*/ 69 h 69"/>
                <a:gd name="T22" fmla="*/ 0 w 93"/>
                <a:gd name="T23" fmla="*/ 52 h 69"/>
                <a:gd name="T24" fmla="*/ 74 w 93"/>
                <a:gd name="T25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69">
                  <a:moveTo>
                    <a:pt x="74" y="52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4" y="34"/>
                    <a:pt x="73" y="27"/>
                    <a:pt x="70" y="23"/>
                  </a:cubicBezTo>
                  <a:cubicBezTo>
                    <a:pt x="66" y="19"/>
                    <a:pt x="61" y="17"/>
                    <a:pt x="55" y="17"/>
                  </a:cubicBezTo>
                  <a:cubicBezTo>
                    <a:pt x="50" y="17"/>
                    <a:pt x="46" y="18"/>
                    <a:pt x="41" y="2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42" y="1"/>
                    <a:pt x="49" y="0"/>
                    <a:pt x="56" y="0"/>
                  </a:cubicBezTo>
                  <a:cubicBezTo>
                    <a:pt x="68" y="0"/>
                    <a:pt x="77" y="3"/>
                    <a:pt x="84" y="10"/>
                  </a:cubicBezTo>
                  <a:cubicBezTo>
                    <a:pt x="90" y="17"/>
                    <a:pt x="93" y="27"/>
                    <a:pt x="93" y="40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7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7972426" y="4565650"/>
              <a:ext cx="223838" cy="188913"/>
            </a:xfrm>
            <a:custGeom>
              <a:avLst/>
              <a:gdLst>
                <a:gd name="T0" fmla="*/ 25 w 25"/>
                <a:gd name="T1" fmla="*/ 14 h 21"/>
                <a:gd name="T2" fmla="*/ 25 w 25"/>
                <a:gd name="T3" fmla="*/ 21 h 21"/>
                <a:gd name="T4" fmla="*/ 0 w 25"/>
                <a:gd name="T5" fmla="*/ 21 h 21"/>
                <a:gd name="T6" fmla="*/ 0 w 25"/>
                <a:gd name="T7" fmla="*/ 14 h 21"/>
                <a:gd name="T8" fmla="*/ 3 w 25"/>
                <a:gd name="T9" fmla="*/ 14 h 21"/>
                <a:gd name="T10" fmla="*/ 3 w 25"/>
                <a:gd name="T11" fmla="*/ 10 h 21"/>
                <a:gd name="T12" fmla="*/ 6 w 25"/>
                <a:gd name="T13" fmla="*/ 2 h 21"/>
                <a:gd name="T14" fmla="*/ 14 w 25"/>
                <a:gd name="T15" fmla="*/ 0 h 21"/>
                <a:gd name="T16" fmla="*/ 21 w 25"/>
                <a:gd name="T17" fmla="*/ 2 h 21"/>
                <a:gd name="T18" fmla="*/ 24 w 25"/>
                <a:gd name="T19" fmla="*/ 9 h 21"/>
                <a:gd name="T20" fmla="*/ 18 w 25"/>
                <a:gd name="T21" fmla="*/ 10 h 21"/>
                <a:gd name="T22" fmla="*/ 17 w 25"/>
                <a:gd name="T23" fmla="*/ 7 h 21"/>
                <a:gd name="T24" fmla="*/ 14 w 25"/>
                <a:gd name="T25" fmla="*/ 6 h 21"/>
                <a:gd name="T26" fmla="*/ 10 w 25"/>
                <a:gd name="T27" fmla="*/ 11 h 21"/>
                <a:gd name="T28" fmla="*/ 10 w 25"/>
                <a:gd name="T29" fmla="*/ 14 h 21"/>
                <a:gd name="T30" fmla="*/ 25 w 25"/>
                <a:gd name="T3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21">
                  <a:moveTo>
                    <a:pt x="25" y="1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4" y="4"/>
                    <a:pt x="6" y="2"/>
                  </a:cubicBezTo>
                  <a:cubicBezTo>
                    <a:pt x="8" y="1"/>
                    <a:pt x="10" y="0"/>
                    <a:pt x="14" y="0"/>
                  </a:cubicBezTo>
                  <a:cubicBezTo>
                    <a:pt x="17" y="0"/>
                    <a:pt x="20" y="0"/>
                    <a:pt x="21" y="2"/>
                  </a:cubicBezTo>
                  <a:cubicBezTo>
                    <a:pt x="23" y="3"/>
                    <a:pt x="24" y="6"/>
                    <a:pt x="24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1" y="6"/>
                    <a:pt x="10" y="7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lnTo>
                    <a:pt x="2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Rectangle 18"/>
            <p:cNvSpPr>
              <a:spLocks noChangeArrowheads="1"/>
            </p:cNvSpPr>
            <p:nvPr/>
          </p:nvSpPr>
          <p:spPr bwMode="auto">
            <a:xfrm>
              <a:off x="7991476" y="4816475"/>
              <a:ext cx="169863" cy="806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820B125-6366-4323-A287-39A0472EAB2B}"/>
              </a:ext>
            </a:extLst>
          </p:cNvPr>
          <p:cNvCxnSpPr>
            <a:cxnSpLocks/>
          </p:cNvCxnSpPr>
          <p:nvPr userDrawn="1"/>
        </p:nvCxnSpPr>
        <p:spPr>
          <a:xfrm>
            <a:off x="710100" y="6138000"/>
            <a:ext cx="789216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D37BEDD-DE22-453C-BDA6-052325CFC0E3}"/>
              </a:ext>
            </a:extLst>
          </p:cNvPr>
          <p:cNvSpPr txBox="1"/>
          <p:nvPr userDrawn="1"/>
        </p:nvSpPr>
        <p:spPr>
          <a:xfrm>
            <a:off x="5813100" y="6181200"/>
            <a:ext cx="2789800" cy="375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spcBef>
                <a:spcPts val="800"/>
              </a:spcBef>
            </a:pPr>
            <a:r>
              <a:rPr lang="en-GB" sz="1600" b="1" dirty="0">
                <a:solidFill>
                  <a:prstClr val="white"/>
                </a:solidFill>
              </a:rPr>
              <a:t>ADNOC OFFSHORE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0803" y="5499315"/>
            <a:ext cx="3861196" cy="252000"/>
          </a:xfrm>
        </p:spPr>
        <p:txBody>
          <a:bodyPr/>
          <a:lstStyle>
            <a:lvl1pPr>
              <a:defRPr sz="1600" b="1" cap="all" baseline="0">
                <a:solidFill>
                  <a:schemeClr val="bg1"/>
                </a:solidFill>
              </a:defRPr>
            </a:lvl1pPr>
          </a:lstStyle>
          <a:p>
            <a:fld id="{2B4A9A8E-61D5-AC43-BB9B-16688A085183}" type="datetime4">
              <a:rPr lang="en-GB" smtClean="0">
                <a:solidFill>
                  <a:prstClr val="white"/>
                </a:solidFill>
              </a:rPr>
              <a:pPr/>
              <a:t>15 April 2019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20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273063-0DF6-4043-B522-0B02E7572AC0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 bwMode="white">
          <a:xfrm>
            <a:off x="7909822" y="1"/>
            <a:ext cx="692444" cy="1627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8844D0-934B-47B2-976A-5DC706F184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803" y="2420938"/>
            <a:ext cx="6691313" cy="2418262"/>
          </a:xfrm>
        </p:spPr>
        <p:txBody>
          <a:bodyPr anchor="t"/>
          <a:lstStyle>
            <a:lvl1pPr algn="l">
              <a:defRPr sz="67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EAD42DE-DDCB-4B3A-8426-83D77A703FC9}"/>
              </a:ext>
            </a:extLst>
          </p:cNvPr>
          <p:cNvCxnSpPr>
            <a:cxnSpLocks/>
          </p:cNvCxnSpPr>
          <p:nvPr userDrawn="1"/>
        </p:nvCxnSpPr>
        <p:spPr>
          <a:xfrm>
            <a:off x="544116" y="6138000"/>
            <a:ext cx="8059885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>
            <a:grpSpLocks noChangeAspect="1"/>
          </p:cNvGrpSpPr>
          <p:nvPr userDrawn="1"/>
        </p:nvGrpSpPr>
        <p:grpSpPr>
          <a:xfrm>
            <a:off x="7979308" y="333830"/>
            <a:ext cx="575956" cy="1201994"/>
            <a:chOff x="3986213" y="0"/>
            <a:chExt cx="4381501" cy="6858001"/>
          </a:xfrm>
          <a:solidFill>
            <a:schemeClr val="tx2"/>
          </a:solidFill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6521451" y="1746250"/>
              <a:ext cx="1846263" cy="2443163"/>
            </a:xfrm>
            <a:custGeom>
              <a:avLst/>
              <a:gdLst>
                <a:gd name="T0" fmla="*/ 113 w 206"/>
                <a:gd name="T1" fmla="*/ 196 h 273"/>
                <a:gd name="T2" fmla="*/ 70 w 206"/>
                <a:gd name="T3" fmla="*/ 273 h 273"/>
                <a:gd name="T4" fmla="*/ 184 w 206"/>
                <a:gd name="T5" fmla="*/ 273 h 273"/>
                <a:gd name="T6" fmla="*/ 0 w 206"/>
                <a:gd name="T7" fmla="*/ 0 h 273"/>
                <a:gd name="T8" fmla="*/ 113 w 206"/>
                <a:gd name="T9" fmla="*/ 19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73">
                  <a:moveTo>
                    <a:pt x="113" y="196"/>
                  </a:moveTo>
                  <a:cubicBezTo>
                    <a:pt x="106" y="226"/>
                    <a:pt x="91" y="252"/>
                    <a:pt x="70" y="273"/>
                  </a:cubicBezTo>
                  <a:cubicBezTo>
                    <a:pt x="184" y="273"/>
                    <a:pt x="184" y="273"/>
                    <a:pt x="184" y="273"/>
                  </a:cubicBezTo>
                  <a:cubicBezTo>
                    <a:pt x="206" y="154"/>
                    <a:pt x="128" y="28"/>
                    <a:pt x="0" y="0"/>
                  </a:cubicBezTo>
                  <a:cubicBezTo>
                    <a:pt x="26" y="7"/>
                    <a:pt x="138" y="60"/>
                    <a:pt x="113" y="1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3986213" y="0"/>
              <a:ext cx="4219575" cy="4189413"/>
            </a:xfrm>
            <a:custGeom>
              <a:avLst/>
              <a:gdLst>
                <a:gd name="T0" fmla="*/ 0 w 471"/>
                <a:gd name="T1" fmla="*/ 0 h 468"/>
                <a:gd name="T2" fmla="*/ 0 w 471"/>
                <a:gd name="T3" fmla="*/ 468 h 468"/>
                <a:gd name="T4" fmla="*/ 50 w 471"/>
                <a:gd name="T5" fmla="*/ 468 h 468"/>
                <a:gd name="T6" fmla="*/ 104 w 471"/>
                <a:gd name="T7" fmla="*/ 466 h 468"/>
                <a:gd name="T8" fmla="*/ 247 w 471"/>
                <a:gd name="T9" fmla="*/ 346 h 468"/>
                <a:gd name="T10" fmla="*/ 161 w 471"/>
                <a:gd name="T11" fmla="*/ 219 h 468"/>
                <a:gd name="T12" fmla="*/ 157 w 471"/>
                <a:gd name="T13" fmla="*/ 218 h 468"/>
                <a:gd name="T14" fmla="*/ 100 w 471"/>
                <a:gd name="T15" fmla="*/ 212 h 468"/>
                <a:gd name="T16" fmla="*/ 92 w 471"/>
                <a:gd name="T17" fmla="*/ 243 h 468"/>
                <a:gd name="T18" fmla="*/ 81 w 471"/>
                <a:gd name="T19" fmla="*/ 165 h 468"/>
                <a:gd name="T20" fmla="*/ 124 w 471"/>
                <a:gd name="T21" fmla="*/ 123 h 468"/>
                <a:gd name="T22" fmla="*/ 124 w 471"/>
                <a:gd name="T23" fmla="*/ 122 h 468"/>
                <a:gd name="T24" fmla="*/ 186 w 471"/>
                <a:gd name="T25" fmla="*/ 78 h 468"/>
                <a:gd name="T26" fmla="*/ 259 w 471"/>
                <a:gd name="T27" fmla="*/ 58 h 468"/>
                <a:gd name="T28" fmla="*/ 471 w 471"/>
                <a:gd name="T29" fmla="*/ 151 h 468"/>
                <a:gd name="T30" fmla="*/ 471 w 471"/>
                <a:gd name="T31" fmla="*/ 0 h 468"/>
                <a:gd name="T32" fmla="*/ 0 w 471"/>
                <a:gd name="T3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1" h="468">
                  <a:moveTo>
                    <a:pt x="0" y="0"/>
                  </a:moveTo>
                  <a:cubicBezTo>
                    <a:pt x="0" y="468"/>
                    <a:pt x="0" y="468"/>
                    <a:pt x="0" y="468"/>
                  </a:cubicBezTo>
                  <a:cubicBezTo>
                    <a:pt x="50" y="468"/>
                    <a:pt x="50" y="468"/>
                    <a:pt x="50" y="468"/>
                  </a:cubicBezTo>
                  <a:cubicBezTo>
                    <a:pt x="80" y="468"/>
                    <a:pt x="87" y="468"/>
                    <a:pt x="104" y="466"/>
                  </a:cubicBezTo>
                  <a:cubicBezTo>
                    <a:pt x="175" y="455"/>
                    <a:pt x="240" y="397"/>
                    <a:pt x="247" y="346"/>
                  </a:cubicBezTo>
                  <a:cubicBezTo>
                    <a:pt x="258" y="285"/>
                    <a:pt x="225" y="232"/>
                    <a:pt x="161" y="219"/>
                  </a:cubicBezTo>
                  <a:cubicBezTo>
                    <a:pt x="160" y="219"/>
                    <a:pt x="159" y="218"/>
                    <a:pt x="157" y="218"/>
                  </a:cubicBezTo>
                  <a:cubicBezTo>
                    <a:pt x="155" y="218"/>
                    <a:pt x="124" y="218"/>
                    <a:pt x="100" y="212"/>
                  </a:cubicBezTo>
                  <a:cubicBezTo>
                    <a:pt x="100" y="212"/>
                    <a:pt x="87" y="223"/>
                    <a:pt x="92" y="243"/>
                  </a:cubicBezTo>
                  <a:cubicBezTo>
                    <a:pt x="92" y="243"/>
                    <a:pt x="61" y="210"/>
                    <a:pt x="81" y="165"/>
                  </a:cubicBezTo>
                  <a:cubicBezTo>
                    <a:pt x="81" y="165"/>
                    <a:pt x="90" y="144"/>
                    <a:pt x="124" y="123"/>
                  </a:cubicBezTo>
                  <a:cubicBezTo>
                    <a:pt x="124" y="123"/>
                    <a:pt x="124" y="122"/>
                    <a:pt x="124" y="122"/>
                  </a:cubicBezTo>
                  <a:cubicBezTo>
                    <a:pt x="133" y="111"/>
                    <a:pt x="155" y="93"/>
                    <a:pt x="186" y="78"/>
                  </a:cubicBezTo>
                  <a:cubicBezTo>
                    <a:pt x="201" y="71"/>
                    <a:pt x="228" y="61"/>
                    <a:pt x="259" y="58"/>
                  </a:cubicBezTo>
                  <a:cubicBezTo>
                    <a:pt x="397" y="45"/>
                    <a:pt x="471" y="151"/>
                    <a:pt x="471" y="151"/>
                  </a:cubicBezTo>
                  <a:cubicBezTo>
                    <a:pt x="471" y="0"/>
                    <a:pt x="471" y="0"/>
                    <a:pt x="47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5545138" y="939800"/>
              <a:ext cx="2660650" cy="1011238"/>
            </a:xfrm>
            <a:custGeom>
              <a:avLst/>
              <a:gdLst>
                <a:gd name="T0" fmla="*/ 167 w 297"/>
                <a:gd name="T1" fmla="*/ 9 h 113"/>
                <a:gd name="T2" fmla="*/ 0 w 297"/>
                <a:gd name="T3" fmla="*/ 48 h 113"/>
                <a:gd name="T4" fmla="*/ 33 w 297"/>
                <a:gd name="T5" fmla="*/ 33 h 113"/>
                <a:gd name="T6" fmla="*/ 61 w 297"/>
                <a:gd name="T7" fmla="*/ 60 h 113"/>
                <a:gd name="T8" fmla="*/ 103 w 297"/>
                <a:gd name="T9" fmla="*/ 34 h 113"/>
                <a:gd name="T10" fmla="*/ 103 w 297"/>
                <a:gd name="T11" fmla="*/ 20 h 113"/>
                <a:gd name="T12" fmla="*/ 297 w 297"/>
                <a:gd name="T13" fmla="*/ 113 h 113"/>
                <a:gd name="T14" fmla="*/ 297 w 297"/>
                <a:gd name="T15" fmla="*/ 71 h 113"/>
                <a:gd name="T16" fmla="*/ 167 w 297"/>
                <a:gd name="T1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13">
                  <a:moveTo>
                    <a:pt x="167" y="9"/>
                  </a:moveTo>
                  <a:cubicBezTo>
                    <a:pt x="100" y="0"/>
                    <a:pt x="44" y="17"/>
                    <a:pt x="0" y="48"/>
                  </a:cubicBezTo>
                  <a:cubicBezTo>
                    <a:pt x="0" y="48"/>
                    <a:pt x="13" y="40"/>
                    <a:pt x="33" y="33"/>
                  </a:cubicBezTo>
                  <a:cubicBezTo>
                    <a:pt x="36" y="46"/>
                    <a:pt x="47" y="57"/>
                    <a:pt x="61" y="60"/>
                  </a:cubicBezTo>
                  <a:cubicBezTo>
                    <a:pt x="81" y="64"/>
                    <a:pt x="100" y="52"/>
                    <a:pt x="103" y="34"/>
                  </a:cubicBezTo>
                  <a:cubicBezTo>
                    <a:pt x="104" y="30"/>
                    <a:pt x="104" y="25"/>
                    <a:pt x="103" y="20"/>
                  </a:cubicBezTo>
                  <a:cubicBezTo>
                    <a:pt x="230" y="16"/>
                    <a:pt x="297" y="113"/>
                    <a:pt x="297" y="113"/>
                  </a:cubicBezTo>
                  <a:cubicBezTo>
                    <a:pt x="297" y="71"/>
                    <a:pt x="297" y="71"/>
                    <a:pt x="297" y="71"/>
                  </a:cubicBezTo>
                  <a:cubicBezTo>
                    <a:pt x="278" y="52"/>
                    <a:pt x="226" y="15"/>
                    <a:pt x="16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 noEditPoints="1"/>
            </p:cNvSpPr>
            <p:nvPr/>
          </p:nvSpPr>
          <p:spPr bwMode="auto">
            <a:xfrm>
              <a:off x="3986213" y="6007100"/>
              <a:ext cx="796925" cy="833438"/>
            </a:xfrm>
            <a:custGeom>
              <a:avLst/>
              <a:gdLst>
                <a:gd name="T0" fmla="*/ 310 w 502"/>
                <a:gd name="T1" fmla="*/ 311 h 525"/>
                <a:gd name="T2" fmla="*/ 248 w 502"/>
                <a:gd name="T3" fmla="*/ 124 h 525"/>
                <a:gd name="T4" fmla="*/ 186 w 502"/>
                <a:gd name="T5" fmla="*/ 311 h 525"/>
                <a:gd name="T6" fmla="*/ 310 w 502"/>
                <a:gd name="T7" fmla="*/ 311 h 525"/>
                <a:gd name="T8" fmla="*/ 198 w 502"/>
                <a:gd name="T9" fmla="*/ 0 h 525"/>
                <a:gd name="T10" fmla="*/ 305 w 502"/>
                <a:gd name="T11" fmla="*/ 0 h 525"/>
                <a:gd name="T12" fmla="*/ 502 w 502"/>
                <a:gd name="T13" fmla="*/ 525 h 525"/>
                <a:gd name="T14" fmla="*/ 384 w 502"/>
                <a:gd name="T15" fmla="*/ 525 h 525"/>
                <a:gd name="T16" fmla="*/ 339 w 502"/>
                <a:gd name="T17" fmla="*/ 401 h 525"/>
                <a:gd name="T18" fmla="*/ 158 w 502"/>
                <a:gd name="T19" fmla="*/ 401 h 525"/>
                <a:gd name="T20" fmla="*/ 113 w 502"/>
                <a:gd name="T21" fmla="*/ 525 h 525"/>
                <a:gd name="T22" fmla="*/ 0 w 502"/>
                <a:gd name="T23" fmla="*/ 525 h 525"/>
                <a:gd name="T24" fmla="*/ 198 w 502"/>
                <a:gd name="T2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525">
                  <a:moveTo>
                    <a:pt x="310" y="311"/>
                  </a:moveTo>
                  <a:lnTo>
                    <a:pt x="248" y="124"/>
                  </a:lnTo>
                  <a:lnTo>
                    <a:pt x="186" y="311"/>
                  </a:lnTo>
                  <a:lnTo>
                    <a:pt x="310" y="311"/>
                  </a:lnTo>
                  <a:close/>
                  <a:moveTo>
                    <a:pt x="198" y="0"/>
                  </a:moveTo>
                  <a:lnTo>
                    <a:pt x="305" y="0"/>
                  </a:lnTo>
                  <a:lnTo>
                    <a:pt x="502" y="525"/>
                  </a:lnTo>
                  <a:lnTo>
                    <a:pt x="384" y="525"/>
                  </a:lnTo>
                  <a:lnTo>
                    <a:pt x="339" y="401"/>
                  </a:lnTo>
                  <a:lnTo>
                    <a:pt x="158" y="401"/>
                  </a:lnTo>
                  <a:lnTo>
                    <a:pt x="113" y="525"/>
                  </a:lnTo>
                  <a:lnTo>
                    <a:pt x="0" y="525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4881563" y="6007100"/>
              <a:ext cx="717550" cy="833438"/>
            </a:xfrm>
            <a:custGeom>
              <a:avLst/>
              <a:gdLst>
                <a:gd name="T0" fmla="*/ 32 w 80"/>
                <a:gd name="T1" fmla="*/ 76 h 93"/>
                <a:gd name="T2" fmla="*/ 45 w 80"/>
                <a:gd name="T3" fmla="*/ 74 h 93"/>
                <a:gd name="T4" fmla="*/ 53 w 80"/>
                <a:gd name="T5" fmla="*/ 68 h 93"/>
                <a:gd name="T6" fmla="*/ 58 w 80"/>
                <a:gd name="T7" fmla="*/ 58 h 93"/>
                <a:gd name="T8" fmla="*/ 60 w 80"/>
                <a:gd name="T9" fmla="*/ 46 h 93"/>
                <a:gd name="T10" fmla="*/ 59 w 80"/>
                <a:gd name="T11" fmla="*/ 34 h 93"/>
                <a:gd name="T12" fmla="*/ 54 w 80"/>
                <a:gd name="T13" fmla="*/ 24 h 93"/>
                <a:gd name="T14" fmla="*/ 46 w 80"/>
                <a:gd name="T15" fmla="*/ 18 h 93"/>
                <a:gd name="T16" fmla="*/ 35 w 80"/>
                <a:gd name="T17" fmla="*/ 16 h 93"/>
                <a:gd name="T18" fmla="*/ 19 w 80"/>
                <a:gd name="T19" fmla="*/ 16 h 93"/>
                <a:gd name="T20" fmla="*/ 19 w 80"/>
                <a:gd name="T21" fmla="*/ 76 h 93"/>
                <a:gd name="T22" fmla="*/ 32 w 80"/>
                <a:gd name="T23" fmla="*/ 76 h 93"/>
                <a:gd name="T24" fmla="*/ 0 w 80"/>
                <a:gd name="T25" fmla="*/ 0 h 93"/>
                <a:gd name="T26" fmla="*/ 35 w 80"/>
                <a:gd name="T27" fmla="*/ 0 h 93"/>
                <a:gd name="T28" fmla="*/ 68 w 80"/>
                <a:gd name="T29" fmla="*/ 11 h 93"/>
                <a:gd name="T30" fmla="*/ 80 w 80"/>
                <a:gd name="T31" fmla="*/ 46 h 93"/>
                <a:gd name="T32" fmla="*/ 77 w 80"/>
                <a:gd name="T33" fmla="*/ 66 h 93"/>
                <a:gd name="T34" fmla="*/ 67 w 80"/>
                <a:gd name="T35" fmla="*/ 81 h 93"/>
                <a:gd name="T36" fmla="*/ 52 w 80"/>
                <a:gd name="T37" fmla="*/ 90 h 93"/>
                <a:gd name="T38" fmla="*/ 31 w 80"/>
                <a:gd name="T39" fmla="*/ 93 h 93"/>
                <a:gd name="T40" fmla="*/ 0 w 80"/>
                <a:gd name="T41" fmla="*/ 93 h 93"/>
                <a:gd name="T42" fmla="*/ 0 w 80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93">
                  <a:moveTo>
                    <a:pt x="32" y="76"/>
                  </a:moveTo>
                  <a:cubicBezTo>
                    <a:pt x="37" y="76"/>
                    <a:pt x="41" y="76"/>
                    <a:pt x="45" y="74"/>
                  </a:cubicBezTo>
                  <a:cubicBezTo>
                    <a:pt x="48" y="73"/>
                    <a:pt x="51" y="71"/>
                    <a:pt x="53" y="68"/>
                  </a:cubicBezTo>
                  <a:cubicBezTo>
                    <a:pt x="56" y="65"/>
                    <a:pt x="57" y="62"/>
                    <a:pt x="58" y="58"/>
                  </a:cubicBezTo>
                  <a:cubicBezTo>
                    <a:pt x="59" y="55"/>
                    <a:pt x="60" y="51"/>
                    <a:pt x="60" y="46"/>
                  </a:cubicBezTo>
                  <a:cubicBezTo>
                    <a:pt x="60" y="41"/>
                    <a:pt x="59" y="37"/>
                    <a:pt x="59" y="34"/>
                  </a:cubicBezTo>
                  <a:cubicBezTo>
                    <a:pt x="58" y="30"/>
                    <a:pt x="56" y="27"/>
                    <a:pt x="54" y="24"/>
                  </a:cubicBezTo>
                  <a:cubicBezTo>
                    <a:pt x="52" y="22"/>
                    <a:pt x="50" y="20"/>
                    <a:pt x="46" y="18"/>
                  </a:cubicBezTo>
                  <a:cubicBezTo>
                    <a:pt x="43" y="17"/>
                    <a:pt x="39" y="16"/>
                    <a:pt x="35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76"/>
                    <a:pt x="19" y="76"/>
                    <a:pt x="19" y="76"/>
                  </a:cubicBezTo>
                  <a:lnTo>
                    <a:pt x="32" y="76"/>
                  </a:lnTo>
                  <a:close/>
                  <a:moveTo>
                    <a:pt x="0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9" y="0"/>
                    <a:pt x="60" y="4"/>
                    <a:pt x="68" y="11"/>
                  </a:cubicBezTo>
                  <a:cubicBezTo>
                    <a:pt x="76" y="19"/>
                    <a:pt x="80" y="31"/>
                    <a:pt x="80" y="46"/>
                  </a:cubicBezTo>
                  <a:cubicBezTo>
                    <a:pt x="80" y="54"/>
                    <a:pt x="79" y="60"/>
                    <a:pt x="77" y="66"/>
                  </a:cubicBezTo>
                  <a:cubicBezTo>
                    <a:pt x="74" y="72"/>
                    <a:pt x="71" y="77"/>
                    <a:pt x="67" y="81"/>
                  </a:cubicBezTo>
                  <a:cubicBezTo>
                    <a:pt x="63" y="85"/>
                    <a:pt x="58" y="88"/>
                    <a:pt x="52" y="90"/>
                  </a:cubicBezTo>
                  <a:cubicBezTo>
                    <a:pt x="46" y="92"/>
                    <a:pt x="39" y="93"/>
                    <a:pt x="31" y="93"/>
                  </a:cubicBezTo>
                  <a:cubicBezTo>
                    <a:pt x="0" y="93"/>
                    <a:pt x="0" y="93"/>
                    <a:pt x="0" y="9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5734051" y="6007100"/>
              <a:ext cx="671513" cy="833438"/>
            </a:xfrm>
            <a:custGeom>
              <a:avLst/>
              <a:gdLst>
                <a:gd name="T0" fmla="*/ 0 w 423"/>
                <a:gd name="T1" fmla="*/ 0 h 525"/>
                <a:gd name="T2" fmla="*/ 101 w 423"/>
                <a:gd name="T3" fmla="*/ 0 h 525"/>
                <a:gd name="T4" fmla="*/ 316 w 423"/>
                <a:gd name="T5" fmla="*/ 344 h 525"/>
                <a:gd name="T6" fmla="*/ 316 w 423"/>
                <a:gd name="T7" fmla="*/ 0 h 525"/>
                <a:gd name="T8" fmla="*/ 423 w 423"/>
                <a:gd name="T9" fmla="*/ 0 h 525"/>
                <a:gd name="T10" fmla="*/ 423 w 423"/>
                <a:gd name="T11" fmla="*/ 525 h 525"/>
                <a:gd name="T12" fmla="*/ 327 w 423"/>
                <a:gd name="T13" fmla="*/ 525 h 525"/>
                <a:gd name="T14" fmla="*/ 107 w 423"/>
                <a:gd name="T15" fmla="*/ 181 h 525"/>
                <a:gd name="T16" fmla="*/ 107 w 423"/>
                <a:gd name="T17" fmla="*/ 525 h 525"/>
                <a:gd name="T18" fmla="*/ 0 w 423"/>
                <a:gd name="T19" fmla="*/ 525 h 525"/>
                <a:gd name="T20" fmla="*/ 0 w 423"/>
                <a:gd name="T21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3" h="525">
                  <a:moveTo>
                    <a:pt x="0" y="0"/>
                  </a:moveTo>
                  <a:lnTo>
                    <a:pt x="101" y="0"/>
                  </a:lnTo>
                  <a:lnTo>
                    <a:pt x="316" y="344"/>
                  </a:lnTo>
                  <a:lnTo>
                    <a:pt x="316" y="0"/>
                  </a:lnTo>
                  <a:lnTo>
                    <a:pt x="423" y="0"/>
                  </a:lnTo>
                  <a:lnTo>
                    <a:pt x="423" y="525"/>
                  </a:lnTo>
                  <a:lnTo>
                    <a:pt x="327" y="525"/>
                  </a:lnTo>
                  <a:lnTo>
                    <a:pt x="107" y="181"/>
                  </a:lnTo>
                  <a:lnTo>
                    <a:pt x="107" y="525"/>
                  </a:lnTo>
                  <a:lnTo>
                    <a:pt x="0" y="5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6548438" y="5980113"/>
              <a:ext cx="796925" cy="877888"/>
            </a:xfrm>
            <a:custGeom>
              <a:avLst/>
              <a:gdLst>
                <a:gd name="T0" fmla="*/ 45 w 89"/>
                <a:gd name="T1" fmla="*/ 82 h 98"/>
                <a:gd name="T2" fmla="*/ 63 w 89"/>
                <a:gd name="T3" fmla="*/ 73 h 98"/>
                <a:gd name="T4" fmla="*/ 69 w 89"/>
                <a:gd name="T5" fmla="*/ 49 h 98"/>
                <a:gd name="T6" fmla="*/ 63 w 89"/>
                <a:gd name="T7" fmla="*/ 26 h 98"/>
                <a:gd name="T8" fmla="*/ 45 w 89"/>
                <a:gd name="T9" fmla="*/ 17 h 98"/>
                <a:gd name="T10" fmla="*/ 26 w 89"/>
                <a:gd name="T11" fmla="*/ 26 h 98"/>
                <a:gd name="T12" fmla="*/ 20 w 89"/>
                <a:gd name="T13" fmla="*/ 49 h 98"/>
                <a:gd name="T14" fmla="*/ 26 w 89"/>
                <a:gd name="T15" fmla="*/ 73 h 98"/>
                <a:gd name="T16" fmla="*/ 45 w 89"/>
                <a:gd name="T17" fmla="*/ 82 h 98"/>
                <a:gd name="T18" fmla="*/ 45 w 89"/>
                <a:gd name="T19" fmla="*/ 98 h 98"/>
                <a:gd name="T20" fmla="*/ 26 w 89"/>
                <a:gd name="T21" fmla="*/ 95 h 98"/>
                <a:gd name="T22" fmla="*/ 12 w 89"/>
                <a:gd name="T23" fmla="*/ 85 h 98"/>
                <a:gd name="T24" fmla="*/ 3 w 89"/>
                <a:gd name="T25" fmla="*/ 70 h 98"/>
                <a:gd name="T26" fmla="*/ 0 w 89"/>
                <a:gd name="T27" fmla="*/ 49 h 98"/>
                <a:gd name="T28" fmla="*/ 3 w 89"/>
                <a:gd name="T29" fmla="*/ 29 h 98"/>
                <a:gd name="T30" fmla="*/ 12 w 89"/>
                <a:gd name="T31" fmla="*/ 14 h 98"/>
                <a:gd name="T32" fmla="*/ 26 w 89"/>
                <a:gd name="T33" fmla="*/ 4 h 98"/>
                <a:gd name="T34" fmla="*/ 45 w 89"/>
                <a:gd name="T35" fmla="*/ 0 h 98"/>
                <a:gd name="T36" fmla="*/ 63 w 89"/>
                <a:gd name="T37" fmla="*/ 4 h 98"/>
                <a:gd name="T38" fmla="*/ 77 w 89"/>
                <a:gd name="T39" fmla="*/ 14 h 98"/>
                <a:gd name="T40" fmla="*/ 86 w 89"/>
                <a:gd name="T41" fmla="*/ 29 h 98"/>
                <a:gd name="T42" fmla="*/ 89 w 89"/>
                <a:gd name="T43" fmla="*/ 49 h 98"/>
                <a:gd name="T44" fmla="*/ 86 w 89"/>
                <a:gd name="T45" fmla="*/ 70 h 98"/>
                <a:gd name="T46" fmla="*/ 77 w 89"/>
                <a:gd name="T47" fmla="*/ 85 h 98"/>
                <a:gd name="T48" fmla="*/ 63 w 89"/>
                <a:gd name="T49" fmla="*/ 95 h 98"/>
                <a:gd name="T50" fmla="*/ 45 w 89"/>
                <a:gd name="T5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9" h="98">
                  <a:moveTo>
                    <a:pt x="45" y="82"/>
                  </a:moveTo>
                  <a:cubicBezTo>
                    <a:pt x="53" y="82"/>
                    <a:pt x="59" y="79"/>
                    <a:pt x="63" y="73"/>
                  </a:cubicBezTo>
                  <a:cubicBezTo>
                    <a:pt x="67" y="68"/>
                    <a:pt x="69" y="60"/>
                    <a:pt x="69" y="49"/>
                  </a:cubicBezTo>
                  <a:cubicBezTo>
                    <a:pt x="69" y="39"/>
                    <a:pt x="67" y="31"/>
                    <a:pt x="63" y="26"/>
                  </a:cubicBezTo>
                  <a:cubicBezTo>
                    <a:pt x="59" y="20"/>
                    <a:pt x="53" y="17"/>
                    <a:pt x="45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2" y="68"/>
                    <a:pt x="26" y="73"/>
                  </a:cubicBezTo>
                  <a:cubicBezTo>
                    <a:pt x="30" y="79"/>
                    <a:pt x="36" y="82"/>
                    <a:pt x="45" y="82"/>
                  </a:cubicBezTo>
                  <a:moveTo>
                    <a:pt x="45" y="98"/>
                  </a:moveTo>
                  <a:cubicBezTo>
                    <a:pt x="38" y="98"/>
                    <a:pt x="31" y="97"/>
                    <a:pt x="26" y="95"/>
                  </a:cubicBezTo>
                  <a:cubicBezTo>
                    <a:pt x="21" y="93"/>
                    <a:pt x="16" y="89"/>
                    <a:pt x="12" y="85"/>
                  </a:cubicBezTo>
                  <a:cubicBezTo>
                    <a:pt x="8" y="81"/>
                    <a:pt x="5" y="76"/>
                    <a:pt x="3" y="70"/>
                  </a:cubicBezTo>
                  <a:cubicBezTo>
                    <a:pt x="1" y="64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6" y="9"/>
                    <a:pt x="21" y="6"/>
                    <a:pt x="26" y="4"/>
                  </a:cubicBezTo>
                  <a:cubicBezTo>
                    <a:pt x="32" y="2"/>
                    <a:pt x="38" y="0"/>
                    <a:pt x="45" y="0"/>
                  </a:cubicBezTo>
                  <a:cubicBezTo>
                    <a:pt x="52" y="0"/>
                    <a:pt x="58" y="2"/>
                    <a:pt x="63" y="4"/>
                  </a:cubicBezTo>
                  <a:cubicBezTo>
                    <a:pt x="69" y="6"/>
                    <a:pt x="73" y="9"/>
                    <a:pt x="77" y="14"/>
                  </a:cubicBezTo>
                  <a:cubicBezTo>
                    <a:pt x="81" y="18"/>
                    <a:pt x="84" y="23"/>
                    <a:pt x="86" y="29"/>
                  </a:cubicBezTo>
                  <a:cubicBezTo>
                    <a:pt x="88" y="35"/>
                    <a:pt x="89" y="42"/>
                    <a:pt x="89" y="49"/>
                  </a:cubicBezTo>
                  <a:cubicBezTo>
                    <a:pt x="89" y="57"/>
                    <a:pt x="88" y="64"/>
                    <a:pt x="86" y="70"/>
                  </a:cubicBezTo>
                  <a:cubicBezTo>
                    <a:pt x="84" y="76"/>
                    <a:pt x="81" y="81"/>
                    <a:pt x="77" y="85"/>
                  </a:cubicBezTo>
                  <a:cubicBezTo>
                    <a:pt x="74" y="89"/>
                    <a:pt x="69" y="93"/>
                    <a:pt x="63" y="95"/>
                  </a:cubicBezTo>
                  <a:cubicBezTo>
                    <a:pt x="58" y="97"/>
                    <a:pt x="52" y="98"/>
                    <a:pt x="45" y="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7453313" y="5980113"/>
              <a:ext cx="742950" cy="877888"/>
            </a:xfrm>
            <a:custGeom>
              <a:avLst/>
              <a:gdLst>
                <a:gd name="T0" fmla="*/ 83 w 83"/>
                <a:gd name="T1" fmla="*/ 64 h 98"/>
                <a:gd name="T2" fmla="*/ 79 w 83"/>
                <a:gd name="T3" fmla="*/ 77 h 98"/>
                <a:gd name="T4" fmla="*/ 71 w 83"/>
                <a:gd name="T5" fmla="*/ 88 h 98"/>
                <a:gd name="T6" fmla="*/ 59 w 83"/>
                <a:gd name="T7" fmla="*/ 96 h 98"/>
                <a:gd name="T8" fmla="*/ 43 w 83"/>
                <a:gd name="T9" fmla="*/ 98 h 98"/>
                <a:gd name="T10" fmla="*/ 24 w 83"/>
                <a:gd name="T11" fmla="*/ 95 h 98"/>
                <a:gd name="T12" fmla="*/ 11 w 83"/>
                <a:gd name="T13" fmla="*/ 85 h 98"/>
                <a:gd name="T14" fmla="*/ 3 w 83"/>
                <a:gd name="T15" fmla="*/ 69 h 98"/>
                <a:gd name="T16" fmla="*/ 0 w 83"/>
                <a:gd name="T17" fmla="*/ 49 h 98"/>
                <a:gd name="T18" fmla="*/ 3 w 83"/>
                <a:gd name="T19" fmla="*/ 29 h 98"/>
                <a:gd name="T20" fmla="*/ 12 w 83"/>
                <a:gd name="T21" fmla="*/ 14 h 98"/>
                <a:gd name="T22" fmla="*/ 25 w 83"/>
                <a:gd name="T23" fmla="*/ 4 h 98"/>
                <a:gd name="T24" fmla="*/ 43 w 83"/>
                <a:gd name="T25" fmla="*/ 0 h 98"/>
                <a:gd name="T26" fmla="*/ 59 w 83"/>
                <a:gd name="T27" fmla="*/ 3 h 98"/>
                <a:gd name="T28" fmla="*/ 70 w 83"/>
                <a:gd name="T29" fmla="*/ 9 h 98"/>
                <a:gd name="T30" fmla="*/ 77 w 83"/>
                <a:gd name="T31" fmla="*/ 19 h 98"/>
                <a:gd name="T32" fmla="*/ 81 w 83"/>
                <a:gd name="T33" fmla="*/ 32 h 98"/>
                <a:gd name="T34" fmla="*/ 62 w 83"/>
                <a:gd name="T35" fmla="*/ 35 h 98"/>
                <a:gd name="T36" fmla="*/ 56 w 83"/>
                <a:gd name="T37" fmla="*/ 22 h 98"/>
                <a:gd name="T38" fmla="*/ 43 w 83"/>
                <a:gd name="T39" fmla="*/ 17 h 98"/>
                <a:gd name="T40" fmla="*/ 26 w 83"/>
                <a:gd name="T41" fmla="*/ 26 h 98"/>
                <a:gd name="T42" fmla="*/ 20 w 83"/>
                <a:gd name="T43" fmla="*/ 49 h 98"/>
                <a:gd name="T44" fmla="*/ 27 w 83"/>
                <a:gd name="T45" fmla="*/ 73 h 98"/>
                <a:gd name="T46" fmla="*/ 43 w 83"/>
                <a:gd name="T47" fmla="*/ 82 h 98"/>
                <a:gd name="T48" fmla="*/ 56 w 83"/>
                <a:gd name="T49" fmla="*/ 77 h 98"/>
                <a:gd name="T50" fmla="*/ 62 w 83"/>
                <a:gd name="T51" fmla="*/ 64 h 98"/>
                <a:gd name="T52" fmla="*/ 83 w 83"/>
                <a:gd name="T53" fmla="*/ 6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98">
                  <a:moveTo>
                    <a:pt x="83" y="64"/>
                  </a:moveTo>
                  <a:cubicBezTo>
                    <a:pt x="82" y="69"/>
                    <a:pt x="81" y="73"/>
                    <a:pt x="79" y="77"/>
                  </a:cubicBezTo>
                  <a:cubicBezTo>
                    <a:pt x="77" y="82"/>
                    <a:pt x="75" y="85"/>
                    <a:pt x="71" y="88"/>
                  </a:cubicBezTo>
                  <a:cubicBezTo>
                    <a:pt x="68" y="91"/>
                    <a:pt x="64" y="94"/>
                    <a:pt x="59" y="96"/>
                  </a:cubicBezTo>
                  <a:cubicBezTo>
                    <a:pt x="55" y="97"/>
                    <a:pt x="49" y="98"/>
                    <a:pt x="43" y="98"/>
                  </a:cubicBezTo>
                  <a:cubicBezTo>
                    <a:pt x="36" y="98"/>
                    <a:pt x="30" y="97"/>
                    <a:pt x="24" y="95"/>
                  </a:cubicBezTo>
                  <a:cubicBezTo>
                    <a:pt x="19" y="92"/>
                    <a:pt x="15" y="89"/>
                    <a:pt x="11" y="85"/>
                  </a:cubicBezTo>
                  <a:cubicBezTo>
                    <a:pt x="7" y="81"/>
                    <a:pt x="5" y="75"/>
                    <a:pt x="3" y="69"/>
                  </a:cubicBezTo>
                  <a:cubicBezTo>
                    <a:pt x="1" y="63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5" y="9"/>
                    <a:pt x="20" y="6"/>
                    <a:pt x="25" y="4"/>
                  </a:cubicBezTo>
                  <a:cubicBezTo>
                    <a:pt x="31" y="2"/>
                    <a:pt x="37" y="0"/>
                    <a:pt x="43" y="0"/>
                  </a:cubicBezTo>
                  <a:cubicBezTo>
                    <a:pt x="49" y="0"/>
                    <a:pt x="54" y="1"/>
                    <a:pt x="59" y="3"/>
                  </a:cubicBezTo>
                  <a:cubicBezTo>
                    <a:pt x="63" y="4"/>
                    <a:pt x="67" y="6"/>
                    <a:pt x="70" y="9"/>
                  </a:cubicBezTo>
                  <a:cubicBezTo>
                    <a:pt x="73" y="12"/>
                    <a:pt x="75" y="15"/>
                    <a:pt x="77" y="19"/>
                  </a:cubicBezTo>
                  <a:cubicBezTo>
                    <a:pt x="79" y="23"/>
                    <a:pt x="80" y="27"/>
                    <a:pt x="81" y="32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29"/>
                    <a:pt x="59" y="25"/>
                    <a:pt x="56" y="22"/>
                  </a:cubicBezTo>
                  <a:cubicBezTo>
                    <a:pt x="53" y="19"/>
                    <a:pt x="49" y="17"/>
                    <a:pt x="43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3" y="68"/>
                    <a:pt x="27" y="73"/>
                  </a:cubicBezTo>
                  <a:cubicBezTo>
                    <a:pt x="31" y="79"/>
                    <a:pt x="36" y="82"/>
                    <a:pt x="43" y="82"/>
                  </a:cubicBezTo>
                  <a:cubicBezTo>
                    <a:pt x="49" y="82"/>
                    <a:pt x="54" y="80"/>
                    <a:pt x="56" y="77"/>
                  </a:cubicBezTo>
                  <a:cubicBezTo>
                    <a:pt x="59" y="74"/>
                    <a:pt x="61" y="69"/>
                    <a:pt x="62" y="64"/>
                  </a:cubicBezTo>
                  <a:lnTo>
                    <a:pt x="83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3986213" y="4735513"/>
              <a:ext cx="1066800" cy="887413"/>
            </a:xfrm>
            <a:custGeom>
              <a:avLst/>
              <a:gdLst>
                <a:gd name="T0" fmla="*/ 82 w 119"/>
                <a:gd name="T1" fmla="*/ 40 h 99"/>
                <a:gd name="T2" fmla="*/ 82 w 119"/>
                <a:gd name="T3" fmla="*/ 47 h 99"/>
                <a:gd name="T4" fmla="*/ 57 w 119"/>
                <a:gd name="T5" fmla="*/ 47 h 99"/>
                <a:gd name="T6" fmla="*/ 57 w 119"/>
                <a:gd name="T7" fmla="*/ 40 h 99"/>
                <a:gd name="T8" fmla="*/ 60 w 119"/>
                <a:gd name="T9" fmla="*/ 40 h 99"/>
                <a:gd name="T10" fmla="*/ 60 w 119"/>
                <a:gd name="T11" fmla="*/ 36 h 99"/>
                <a:gd name="T12" fmla="*/ 63 w 119"/>
                <a:gd name="T13" fmla="*/ 28 h 99"/>
                <a:gd name="T14" fmla="*/ 71 w 119"/>
                <a:gd name="T15" fmla="*/ 25 h 99"/>
                <a:gd name="T16" fmla="*/ 78 w 119"/>
                <a:gd name="T17" fmla="*/ 28 h 99"/>
                <a:gd name="T18" fmla="*/ 81 w 119"/>
                <a:gd name="T19" fmla="*/ 35 h 99"/>
                <a:gd name="T20" fmla="*/ 75 w 119"/>
                <a:gd name="T21" fmla="*/ 36 h 99"/>
                <a:gd name="T22" fmla="*/ 74 w 119"/>
                <a:gd name="T23" fmla="*/ 32 h 99"/>
                <a:gd name="T24" fmla="*/ 71 w 119"/>
                <a:gd name="T25" fmla="*/ 32 h 99"/>
                <a:gd name="T26" fmla="*/ 67 w 119"/>
                <a:gd name="T27" fmla="*/ 36 h 99"/>
                <a:gd name="T28" fmla="*/ 67 w 119"/>
                <a:gd name="T29" fmla="*/ 40 h 99"/>
                <a:gd name="T30" fmla="*/ 82 w 119"/>
                <a:gd name="T31" fmla="*/ 40 h 99"/>
                <a:gd name="T32" fmla="*/ 100 w 119"/>
                <a:gd name="T33" fmla="*/ 82 h 99"/>
                <a:gd name="T34" fmla="*/ 100 w 119"/>
                <a:gd name="T35" fmla="*/ 0 h 99"/>
                <a:gd name="T36" fmla="*/ 119 w 119"/>
                <a:gd name="T37" fmla="*/ 0 h 99"/>
                <a:gd name="T38" fmla="*/ 119 w 119"/>
                <a:gd name="T39" fmla="*/ 99 h 99"/>
                <a:gd name="T40" fmla="*/ 38 w 119"/>
                <a:gd name="T41" fmla="*/ 99 h 99"/>
                <a:gd name="T42" fmla="*/ 10 w 119"/>
                <a:gd name="T43" fmla="*/ 91 h 99"/>
                <a:gd name="T44" fmla="*/ 0 w 119"/>
                <a:gd name="T45" fmla="*/ 65 h 99"/>
                <a:gd name="T46" fmla="*/ 4 w 119"/>
                <a:gd name="T47" fmla="*/ 49 h 99"/>
                <a:gd name="T48" fmla="*/ 16 w 119"/>
                <a:gd name="T49" fmla="*/ 37 h 99"/>
                <a:gd name="T50" fmla="*/ 34 w 119"/>
                <a:gd name="T51" fmla="*/ 33 h 99"/>
                <a:gd name="T52" fmla="*/ 36 w 119"/>
                <a:gd name="T53" fmla="*/ 49 h 99"/>
                <a:gd name="T54" fmla="*/ 23 w 119"/>
                <a:gd name="T55" fmla="*/ 54 h 99"/>
                <a:gd name="T56" fmla="*/ 19 w 119"/>
                <a:gd name="T57" fmla="*/ 65 h 99"/>
                <a:gd name="T58" fmla="*/ 23 w 119"/>
                <a:gd name="T59" fmla="*/ 78 h 99"/>
                <a:gd name="T60" fmla="*/ 38 w 119"/>
                <a:gd name="T61" fmla="*/ 82 h 99"/>
                <a:gd name="T62" fmla="*/ 100 w 119"/>
                <a:gd name="T63" fmla="*/ 8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9" h="99">
                  <a:moveTo>
                    <a:pt x="82" y="40"/>
                  </a:moveTo>
                  <a:cubicBezTo>
                    <a:pt x="82" y="47"/>
                    <a:pt x="82" y="47"/>
                    <a:pt x="82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3"/>
                    <a:pt x="61" y="30"/>
                    <a:pt x="63" y="28"/>
                  </a:cubicBezTo>
                  <a:cubicBezTo>
                    <a:pt x="65" y="26"/>
                    <a:pt x="67" y="25"/>
                    <a:pt x="71" y="25"/>
                  </a:cubicBezTo>
                  <a:cubicBezTo>
                    <a:pt x="74" y="25"/>
                    <a:pt x="77" y="26"/>
                    <a:pt x="78" y="28"/>
                  </a:cubicBezTo>
                  <a:cubicBezTo>
                    <a:pt x="80" y="29"/>
                    <a:pt x="81" y="31"/>
                    <a:pt x="81" y="35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4"/>
                    <a:pt x="75" y="33"/>
                    <a:pt x="74" y="32"/>
                  </a:cubicBezTo>
                  <a:cubicBezTo>
                    <a:pt x="74" y="32"/>
                    <a:pt x="73" y="32"/>
                    <a:pt x="71" y="32"/>
                  </a:cubicBezTo>
                  <a:cubicBezTo>
                    <a:pt x="68" y="32"/>
                    <a:pt x="67" y="33"/>
                    <a:pt x="67" y="36"/>
                  </a:cubicBezTo>
                  <a:cubicBezTo>
                    <a:pt x="67" y="40"/>
                    <a:pt x="67" y="40"/>
                    <a:pt x="67" y="40"/>
                  </a:cubicBezTo>
                  <a:lnTo>
                    <a:pt x="82" y="40"/>
                  </a:lnTo>
                  <a:close/>
                  <a:moveTo>
                    <a:pt x="100" y="82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99"/>
                    <a:pt x="119" y="99"/>
                    <a:pt x="119" y="99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25" y="99"/>
                    <a:pt x="16" y="96"/>
                    <a:pt x="10" y="91"/>
                  </a:cubicBezTo>
                  <a:cubicBezTo>
                    <a:pt x="3" y="85"/>
                    <a:pt x="0" y="77"/>
                    <a:pt x="0" y="65"/>
                  </a:cubicBezTo>
                  <a:cubicBezTo>
                    <a:pt x="0" y="59"/>
                    <a:pt x="2" y="54"/>
                    <a:pt x="4" y="49"/>
                  </a:cubicBezTo>
                  <a:cubicBezTo>
                    <a:pt x="7" y="44"/>
                    <a:pt x="11" y="40"/>
                    <a:pt x="16" y="37"/>
                  </a:cubicBezTo>
                  <a:cubicBezTo>
                    <a:pt x="21" y="34"/>
                    <a:pt x="27" y="33"/>
                    <a:pt x="34" y="33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0" y="50"/>
                    <a:pt x="25" y="51"/>
                    <a:pt x="23" y="54"/>
                  </a:cubicBezTo>
                  <a:cubicBezTo>
                    <a:pt x="20" y="56"/>
                    <a:pt x="19" y="60"/>
                    <a:pt x="19" y="65"/>
                  </a:cubicBezTo>
                  <a:cubicBezTo>
                    <a:pt x="19" y="71"/>
                    <a:pt x="20" y="76"/>
                    <a:pt x="23" y="78"/>
                  </a:cubicBezTo>
                  <a:cubicBezTo>
                    <a:pt x="26" y="81"/>
                    <a:pt x="31" y="82"/>
                    <a:pt x="38" y="82"/>
                  </a:cubicBezTo>
                  <a:lnTo>
                    <a:pt x="10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5195888" y="5005388"/>
              <a:ext cx="1684338" cy="903288"/>
            </a:xfrm>
            <a:custGeom>
              <a:avLst/>
              <a:gdLst>
                <a:gd name="T0" fmla="*/ 44 w 188"/>
                <a:gd name="T1" fmla="*/ 52 h 101"/>
                <a:gd name="T2" fmla="*/ 38 w 188"/>
                <a:gd name="T3" fmla="*/ 52 h 101"/>
                <a:gd name="T4" fmla="*/ 19 w 188"/>
                <a:gd name="T5" fmla="*/ 32 h 101"/>
                <a:gd name="T6" fmla="*/ 22 w 188"/>
                <a:gd name="T7" fmla="*/ 20 h 101"/>
                <a:gd name="T8" fmla="*/ 32 w 188"/>
                <a:gd name="T9" fmla="*/ 16 h 101"/>
                <a:gd name="T10" fmla="*/ 39 w 188"/>
                <a:gd name="T11" fmla="*/ 17 h 101"/>
                <a:gd name="T12" fmla="*/ 43 w 188"/>
                <a:gd name="T13" fmla="*/ 23 h 101"/>
                <a:gd name="T14" fmla="*/ 44 w 188"/>
                <a:gd name="T15" fmla="*/ 37 h 101"/>
                <a:gd name="T16" fmla="*/ 44 w 188"/>
                <a:gd name="T17" fmla="*/ 52 h 101"/>
                <a:gd name="T18" fmla="*/ 170 w 188"/>
                <a:gd name="T19" fmla="*/ 0 h 101"/>
                <a:gd name="T20" fmla="*/ 170 w 188"/>
                <a:gd name="T21" fmla="*/ 52 h 101"/>
                <a:gd name="T22" fmla="*/ 63 w 188"/>
                <a:gd name="T23" fmla="*/ 52 h 101"/>
                <a:gd name="T24" fmla="*/ 63 w 188"/>
                <a:gd name="T25" fmla="*/ 32 h 101"/>
                <a:gd name="T26" fmla="*/ 55 w 188"/>
                <a:gd name="T27" fmla="*/ 8 h 101"/>
                <a:gd name="T28" fmla="*/ 32 w 188"/>
                <a:gd name="T29" fmla="*/ 0 h 101"/>
                <a:gd name="T30" fmla="*/ 8 w 188"/>
                <a:gd name="T31" fmla="*/ 9 h 101"/>
                <a:gd name="T32" fmla="*/ 0 w 188"/>
                <a:gd name="T33" fmla="*/ 32 h 101"/>
                <a:gd name="T34" fmla="*/ 11 w 188"/>
                <a:gd name="T35" fmla="*/ 60 h 101"/>
                <a:gd name="T36" fmla="*/ 42 w 188"/>
                <a:gd name="T37" fmla="*/ 69 h 101"/>
                <a:gd name="T38" fmla="*/ 44 w 188"/>
                <a:gd name="T39" fmla="*/ 69 h 101"/>
                <a:gd name="T40" fmla="*/ 44 w 188"/>
                <a:gd name="T41" fmla="*/ 72 h 101"/>
                <a:gd name="T42" fmla="*/ 41 w 188"/>
                <a:gd name="T43" fmla="*/ 86 h 101"/>
                <a:gd name="T44" fmla="*/ 51 w 188"/>
                <a:gd name="T45" fmla="*/ 101 h 101"/>
                <a:gd name="T46" fmla="*/ 55 w 188"/>
                <a:gd name="T47" fmla="*/ 97 h 101"/>
                <a:gd name="T48" fmla="*/ 63 w 188"/>
                <a:gd name="T49" fmla="*/ 69 h 101"/>
                <a:gd name="T50" fmla="*/ 188 w 188"/>
                <a:gd name="T51" fmla="*/ 69 h 101"/>
                <a:gd name="T52" fmla="*/ 188 w 188"/>
                <a:gd name="T53" fmla="*/ 0 h 101"/>
                <a:gd name="T54" fmla="*/ 170 w 188"/>
                <a:gd name="T5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01">
                  <a:moveTo>
                    <a:pt x="44" y="52"/>
                  </a:moveTo>
                  <a:cubicBezTo>
                    <a:pt x="38" y="52"/>
                    <a:pt x="38" y="52"/>
                    <a:pt x="38" y="52"/>
                  </a:cubicBezTo>
                  <a:cubicBezTo>
                    <a:pt x="25" y="52"/>
                    <a:pt x="19" y="45"/>
                    <a:pt x="19" y="32"/>
                  </a:cubicBezTo>
                  <a:cubicBezTo>
                    <a:pt x="19" y="27"/>
                    <a:pt x="20" y="23"/>
                    <a:pt x="22" y="20"/>
                  </a:cubicBezTo>
                  <a:cubicBezTo>
                    <a:pt x="24" y="17"/>
                    <a:pt x="27" y="16"/>
                    <a:pt x="32" y="16"/>
                  </a:cubicBezTo>
                  <a:cubicBezTo>
                    <a:pt x="35" y="16"/>
                    <a:pt x="37" y="16"/>
                    <a:pt x="39" y="17"/>
                  </a:cubicBezTo>
                  <a:cubicBezTo>
                    <a:pt x="41" y="19"/>
                    <a:pt x="42" y="20"/>
                    <a:pt x="43" y="23"/>
                  </a:cubicBezTo>
                  <a:cubicBezTo>
                    <a:pt x="44" y="26"/>
                    <a:pt x="44" y="32"/>
                    <a:pt x="44" y="37"/>
                  </a:cubicBezTo>
                  <a:lnTo>
                    <a:pt x="44" y="52"/>
                  </a:lnTo>
                  <a:close/>
                  <a:moveTo>
                    <a:pt x="170" y="0"/>
                  </a:moveTo>
                  <a:cubicBezTo>
                    <a:pt x="170" y="52"/>
                    <a:pt x="170" y="52"/>
                    <a:pt x="170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2"/>
                    <a:pt x="60" y="13"/>
                    <a:pt x="55" y="8"/>
                  </a:cubicBezTo>
                  <a:cubicBezTo>
                    <a:pt x="50" y="3"/>
                    <a:pt x="42" y="0"/>
                    <a:pt x="32" y="0"/>
                  </a:cubicBezTo>
                  <a:cubicBezTo>
                    <a:pt x="22" y="0"/>
                    <a:pt x="14" y="3"/>
                    <a:pt x="8" y="9"/>
                  </a:cubicBezTo>
                  <a:cubicBezTo>
                    <a:pt x="3" y="14"/>
                    <a:pt x="0" y="22"/>
                    <a:pt x="0" y="32"/>
                  </a:cubicBezTo>
                  <a:cubicBezTo>
                    <a:pt x="0" y="44"/>
                    <a:pt x="3" y="54"/>
                    <a:pt x="11" y="60"/>
                  </a:cubicBezTo>
                  <a:cubicBezTo>
                    <a:pt x="18" y="66"/>
                    <a:pt x="28" y="69"/>
                    <a:pt x="42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9"/>
                    <a:pt x="43" y="83"/>
                    <a:pt x="41" y="8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3" y="100"/>
                    <a:pt x="54" y="99"/>
                    <a:pt x="55" y="97"/>
                  </a:cubicBezTo>
                  <a:cubicBezTo>
                    <a:pt x="60" y="92"/>
                    <a:pt x="63" y="80"/>
                    <a:pt x="63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8" y="0"/>
                    <a:pt x="188" y="0"/>
                    <a:pt x="188" y="0"/>
                  </a:cubicBezTo>
                  <a:lnTo>
                    <a:pt x="1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6718301" y="4754563"/>
              <a:ext cx="161925" cy="169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7013576" y="5005388"/>
              <a:ext cx="833438" cy="617538"/>
            </a:xfrm>
            <a:custGeom>
              <a:avLst/>
              <a:gdLst>
                <a:gd name="T0" fmla="*/ 74 w 93"/>
                <a:gd name="T1" fmla="*/ 52 h 69"/>
                <a:gd name="T2" fmla="*/ 74 w 93"/>
                <a:gd name="T3" fmla="*/ 42 h 69"/>
                <a:gd name="T4" fmla="*/ 70 w 93"/>
                <a:gd name="T5" fmla="*/ 23 h 69"/>
                <a:gd name="T6" fmla="*/ 55 w 93"/>
                <a:gd name="T7" fmla="*/ 17 h 69"/>
                <a:gd name="T8" fmla="*/ 41 w 93"/>
                <a:gd name="T9" fmla="*/ 20 h 69"/>
                <a:gd name="T10" fmla="*/ 36 w 93"/>
                <a:gd name="T11" fmla="*/ 3 h 69"/>
                <a:gd name="T12" fmla="*/ 56 w 93"/>
                <a:gd name="T13" fmla="*/ 0 h 69"/>
                <a:gd name="T14" fmla="*/ 84 w 93"/>
                <a:gd name="T15" fmla="*/ 10 h 69"/>
                <a:gd name="T16" fmla="*/ 93 w 93"/>
                <a:gd name="T17" fmla="*/ 40 h 69"/>
                <a:gd name="T18" fmla="*/ 93 w 93"/>
                <a:gd name="T19" fmla="*/ 69 h 69"/>
                <a:gd name="T20" fmla="*/ 0 w 93"/>
                <a:gd name="T21" fmla="*/ 69 h 69"/>
                <a:gd name="T22" fmla="*/ 0 w 93"/>
                <a:gd name="T23" fmla="*/ 52 h 69"/>
                <a:gd name="T24" fmla="*/ 74 w 93"/>
                <a:gd name="T25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69">
                  <a:moveTo>
                    <a:pt x="74" y="52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4" y="34"/>
                    <a:pt x="73" y="27"/>
                    <a:pt x="70" y="23"/>
                  </a:cubicBezTo>
                  <a:cubicBezTo>
                    <a:pt x="66" y="19"/>
                    <a:pt x="61" y="17"/>
                    <a:pt x="55" y="17"/>
                  </a:cubicBezTo>
                  <a:cubicBezTo>
                    <a:pt x="50" y="17"/>
                    <a:pt x="46" y="18"/>
                    <a:pt x="41" y="2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42" y="1"/>
                    <a:pt x="49" y="0"/>
                    <a:pt x="56" y="0"/>
                  </a:cubicBezTo>
                  <a:cubicBezTo>
                    <a:pt x="68" y="0"/>
                    <a:pt x="77" y="3"/>
                    <a:pt x="84" y="10"/>
                  </a:cubicBezTo>
                  <a:cubicBezTo>
                    <a:pt x="90" y="17"/>
                    <a:pt x="93" y="27"/>
                    <a:pt x="93" y="40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7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7972426" y="4565650"/>
              <a:ext cx="223838" cy="188913"/>
            </a:xfrm>
            <a:custGeom>
              <a:avLst/>
              <a:gdLst>
                <a:gd name="T0" fmla="*/ 25 w 25"/>
                <a:gd name="T1" fmla="*/ 14 h 21"/>
                <a:gd name="T2" fmla="*/ 25 w 25"/>
                <a:gd name="T3" fmla="*/ 21 h 21"/>
                <a:gd name="T4" fmla="*/ 0 w 25"/>
                <a:gd name="T5" fmla="*/ 21 h 21"/>
                <a:gd name="T6" fmla="*/ 0 w 25"/>
                <a:gd name="T7" fmla="*/ 14 h 21"/>
                <a:gd name="T8" fmla="*/ 3 w 25"/>
                <a:gd name="T9" fmla="*/ 14 h 21"/>
                <a:gd name="T10" fmla="*/ 3 w 25"/>
                <a:gd name="T11" fmla="*/ 10 h 21"/>
                <a:gd name="T12" fmla="*/ 6 w 25"/>
                <a:gd name="T13" fmla="*/ 2 h 21"/>
                <a:gd name="T14" fmla="*/ 14 w 25"/>
                <a:gd name="T15" fmla="*/ 0 h 21"/>
                <a:gd name="T16" fmla="*/ 21 w 25"/>
                <a:gd name="T17" fmla="*/ 2 h 21"/>
                <a:gd name="T18" fmla="*/ 24 w 25"/>
                <a:gd name="T19" fmla="*/ 9 h 21"/>
                <a:gd name="T20" fmla="*/ 18 w 25"/>
                <a:gd name="T21" fmla="*/ 10 h 21"/>
                <a:gd name="T22" fmla="*/ 17 w 25"/>
                <a:gd name="T23" fmla="*/ 7 h 21"/>
                <a:gd name="T24" fmla="*/ 14 w 25"/>
                <a:gd name="T25" fmla="*/ 6 h 21"/>
                <a:gd name="T26" fmla="*/ 10 w 25"/>
                <a:gd name="T27" fmla="*/ 11 h 21"/>
                <a:gd name="T28" fmla="*/ 10 w 25"/>
                <a:gd name="T29" fmla="*/ 14 h 21"/>
                <a:gd name="T30" fmla="*/ 25 w 25"/>
                <a:gd name="T3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21">
                  <a:moveTo>
                    <a:pt x="25" y="1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4" y="4"/>
                    <a:pt x="6" y="2"/>
                  </a:cubicBezTo>
                  <a:cubicBezTo>
                    <a:pt x="8" y="1"/>
                    <a:pt x="10" y="0"/>
                    <a:pt x="14" y="0"/>
                  </a:cubicBezTo>
                  <a:cubicBezTo>
                    <a:pt x="17" y="0"/>
                    <a:pt x="20" y="0"/>
                    <a:pt x="21" y="2"/>
                  </a:cubicBezTo>
                  <a:cubicBezTo>
                    <a:pt x="23" y="3"/>
                    <a:pt x="24" y="6"/>
                    <a:pt x="24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1" y="6"/>
                    <a:pt x="10" y="7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lnTo>
                    <a:pt x="2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Rectangle 18"/>
            <p:cNvSpPr>
              <a:spLocks noChangeArrowheads="1"/>
            </p:cNvSpPr>
            <p:nvPr/>
          </p:nvSpPr>
          <p:spPr bwMode="auto">
            <a:xfrm>
              <a:off x="7991476" y="4816475"/>
              <a:ext cx="169863" cy="806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820B125-6366-4323-A287-39A0472EAB2B}"/>
              </a:ext>
            </a:extLst>
          </p:cNvPr>
          <p:cNvCxnSpPr>
            <a:cxnSpLocks/>
          </p:cNvCxnSpPr>
          <p:nvPr userDrawn="1"/>
        </p:nvCxnSpPr>
        <p:spPr>
          <a:xfrm>
            <a:off x="710100" y="6138000"/>
            <a:ext cx="789216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ubtitle 2">
            <a:extLst>
              <a:ext uri="{FF2B5EF4-FFF2-40B4-BE49-F238E27FC236}">
                <a16:creationId xmlns:a16="http://schemas.microsoft.com/office/drawing/2014/main" id="{84DE0155-5A26-4810-BD12-030B4D703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101" y="5787109"/>
            <a:ext cx="3861899" cy="252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27" name="Date Placeholder 4"/>
          <p:cNvSpPr>
            <a:spLocks noGrp="1"/>
          </p:cNvSpPr>
          <p:nvPr>
            <p:ph type="dt" sz="half" idx="10"/>
          </p:nvPr>
        </p:nvSpPr>
        <p:spPr>
          <a:xfrm>
            <a:off x="710803" y="5499315"/>
            <a:ext cx="3861196" cy="252000"/>
          </a:xfrm>
        </p:spPr>
        <p:txBody>
          <a:bodyPr/>
          <a:lstStyle>
            <a:lvl1pPr>
              <a:defRPr sz="1600" b="1" cap="all" baseline="0">
                <a:solidFill>
                  <a:schemeClr val="bg1"/>
                </a:solidFill>
              </a:defRPr>
            </a:lvl1pPr>
          </a:lstStyle>
          <a:p>
            <a:fld id="{CDB52F4C-EF15-4C4B-B6A8-ACC601162415}" type="datetime4">
              <a:rPr lang="en-GB" smtClean="0">
                <a:solidFill>
                  <a:prstClr val="white"/>
                </a:solidFill>
              </a:rPr>
              <a:pPr/>
              <a:t>15 April 2019</a:t>
            </a:fld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37BEDD-DE22-453C-BDA6-052325CFC0E3}"/>
              </a:ext>
            </a:extLst>
          </p:cNvPr>
          <p:cNvSpPr txBox="1"/>
          <p:nvPr userDrawn="1"/>
        </p:nvSpPr>
        <p:spPr>
          <a:xfrm>
            <a:off x="5813100" y="6181200"/>
            <a:ext cx="2789800" cy="375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spcBef>
                <a:spcPts val="800"/>
              </a:spcBef>
              <a:defRPr/>
            </a:pPr>
            <a:r>
              <a:rPr lang="en-GB" sz="1600" b="1" dirty="0">
                <a:solidFill>
                  <a:prstClr val="white"/>
                </a:solidFill>
              </a:rPr>
              <a:t>ADNOC OFFSHORE</a:t>
            </a:r>
          </a:p>
          <a:p>
            <a:pPr algn="r">
              <a:spcBef>
                <a:spcPts val="800"/>
              </a:spcBef>
            </a:pPr>
            <a:endParaRPr lang="en-GB" sz="1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528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273063-0DF6-4043-B522-0B02E7572AC0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 bwMode="white">
          <a:xfrm>
            <a:off x="7909822" y="1"/>
            <a:ext cx="692444" cy="1627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8844D0-934B-47B2-976A-5DC706F184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803" y="2420938"/>
            <a:ext cx="6691313" cy="2418262"/>
          </a:xfrm>
        </p:spPr>
        <p:txBody>
          <a:bodyPr anchor="t"/>
          <a:lstStyle>
            <a:lvl1pPr algn="l">
              <a:defRPr sz="67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19BBB8-DB32-437A-919F-970F1C8615B6}"/>
              </a:ext>
            </a:extLst>
          </p:cNvPr>
          <p:cNvSpPr txBox="1"/>
          <p:nvPr userDrawn="1"/>
        </p:nvSpPr>
        <p:spPr>
          <a:xfrm>
            <a:off x="5812466" y="6180248"/>
            <a:ext cx="2789800" cy="375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spcBef>
                <a:spcPts val="800"/>
              </a:spcBef>
              <a:defRPr/>
            </a:pPr>
            <a:r>
              <a:rPr lang="en-GB" sz="1600" b="1" dirty="0">
                <a:solidFill>
                  <a:srgbClr val="1859A9"/>
                </a:solidFill>
              </a:rPr>
              <a:t>ADNOC OFFSHORE</a:t>
            </a:r>
          </a:p>
          <a:p>
            <a:pPr algn="r">
              <a:spcBef>
                <a:spcPts val="800"/>
              </a:spcBef>
            </a:pPr>
            <a:endParaRPr lang="en-GB" sz="1600" b="1" dirty="0">
              <a:solidFill>
                <a:srgbClr val="1859A9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 userDrawn="1"/>
        </p:nvGrpSpPr>
        <p:grpSpPr>
          <a:xfrm>
            <a:off x="7979308" y="333830"/>
            <a:ext cx="575956" cy="1201994"/>
            <a:chOff x="3986213" y="0"/>
            <a:chExt cx="4381501" cy="6858001"/>
          </a:xfrm>
          <a:solidFill>
            <a:schemeClr val="tx2"/>
          </a:solidFill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6521451" y="1746250"/>
              <a:ext cx="1846263" cy="2443163"/>
            </a:xfrm>
            <a:custGeom>
              <a:avLst/>
              <a:gdLst>
                <a:gd name="T0" fmla="*/ 113 w 206"/>
                <a:gd name="T1" fmla="*/ 196 h 273"/>
                <a:gd name="T2" fmla="*/ 70 w 206"/>
                <a:gd name="T3" fmla="*/ 273 h 273"/>
                <a:gd name="T4" fmla="*/ 184 w 206"/>
                <a:gd name="T5" fmla="*/ 273 h 273"/>
                <a:gd name="T6" fmla="*/ 0 w 206"/>
                <a:gd name="T7" fmla="*/ 0 h 273"/>
                <a:gd name="T8" fmla="*/ 113 w 206"/>
                <a:gd name="T9" fmla="*/ 19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73">
                  <a:moveTo>
                    <a:pt x="113" y="196"/>
                  </a:moveTo>
                  <a:cubicBezTo>
                    <a:pt x="106" y="226"/>
                    <a:pt x="91" y="252"/>
                    <a:pt x="70" y="273"/>
                  </a:cubicBezTo>
                  <a:cubicBezTo>
                    <a:pt x="184" y="273"/>
                    <a:pt x="184" y="273"/>
                    <a:pt x="184" y="273"/>
                  </a:cubicBezTo>
                  <a:cubicBezTo>
                    <a:pt x="206" y="154"/>
                    <a:pt x="128" y="28"/>
                    <a:pt x="0" y="0"/>
                  </a:cubicBezTo>
                  <a:cubicBezTo>
                    <a:pt x="26" y="7"/>
                    <a:pt x="138" y="60"/>
                    <a:pt x="113" y="1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3986213" y="0"/>
              <a:ext cx="4219575" cy="4189413"/>
            </a:xfrm>
            <a:custGeom>
              <a:avLst/>
              <a:gdLst>
                <a:gd name="T0" fmla="*/ 0 w 471"/>
                <a:gd name="T1" fmla="*/ 0 h 468"/>
                <a:gd name="T2" fmla="*/ 0 w 471"/>
                <a:gd name="T3" fmla="*/ 468 h 468"/>
                <a:gd name="T4" fmla="*/ 50 w 471"/>
                <a:gd name="T5" fmla="*/ 468 h 468"/>
                <a:gd name="T6" fmla="*/ 104 w 471"/>
                <a:gd name="T7" fmla="*/ 466 h 468"/>
                <a:gd name="T8" fmla="*/ 247 w 471"/>
                <a:gd name="T9" fmla="*/ 346 h 468"/>
                <a:gd name="T10" fmla="*/ 161 w 471"/>
                <a:gd name="T11" fmla="*/ 219 h 468"/>
                <a:gd name="T12" fmla="*/ 157 w 471"/>
                <a:gd name="T13" fmla="*/ 218 h 468"/>
                <a:gd name="T14" fmla="*/ 100 w 471"/>
                <a:gd name="T15" fmla="*/ 212 h 468"/>
                <a:gd name="T16" fmla="*/ 92 w 471"/>
                <a:gd name="T17" fmla="*/ 243 h 468"/>
                <a:gd name="T18" fmla="*/ 81 w 471"/>
                <a:gd name="T19" fmla="*/ 165 h 468"/>
                <a:gd name="T20" fmla="*/ 124 w 471"/>
                <a:gd name="T21" fmla="*/ 123 h 468"/>
                <a:gd name="T22" fmla="*/ 124 w 471"/>
                <a:gd name="T23" fmla="*/ 122 h 468"/>
                <a:gd name="T24" fmla="*/ 186 w 471"/>
                <a:gd name="T25" fmla="*/ 78 h 468"/>
                <a:gd name="T26" fmla="*/ 259 w 471"/>
                <a:gd name="T27" fmla="*/ 58 h 468"/>
                <a:gd name="T28" fmla="*/ 471 w 471"/>
                <a:gd name="T29" fmla="*/ 151 h 468"/>
                <a:gd name="T30" fmla="*/ 471 w 471"/>
                <a:gd name="T31" fmla="*/ 0 h 468"/>
                <a:gd name="T32" fmla="*/ 0 w 471"/>
                <a:gd name="T3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1" h="468">
                  <a:moveTo>
                    <a:pt x="0" y="0"/>
                  </a:moveTo>
                  <a:cubicBezTo>
                    <a:pt x="0" y="468"/>
                    <a:pt x="0" y="468"/>
                    <a:pt x="0" y="468"/>
                  </a:cubicBezTo>
                  <a:cubicBezTo>
                    <a:pt x="50" y="468"/>
                    <a:pt x="50" y="468"/>
                    <a:pt x="50" y="468"/>
                  </a:cubicBezTo>
                  <a:cubicBezTo>
                    <a:pt x="80" y="468"/>
                    <a:pt x="87" y="468"/>
                    <a:pt x="104" y="466"/>
                  </a:cubicBezTo>
                  <a:cubicBezTo>
                    <a:pt x="175" y="455"/>
                    <a:pt x="240" y="397"/>
                    <a:pt x="247" y="346"/>
                  </a:cubicBezTo>
                  <a:cubicBezTo>
                    <a:pt x="258" y="285"/>
                    <a:pt x="225" y="232"/>
                    <a:pt x="161" y="219"/>
                  </a:cubicBezTo>
                  <a:cubicBezTo>
                    <a:pt x="160" y="219"/>
                    <a:pt x="159" y="218"/>
                    <a:pt x="157" y="218"/>
                  </a:cubicBezTo>
                  <a:cubicBezTo>
                    <a:pt x="155" y="218"/>
                    <a:pt x="124" y="218"/>
                    <a:pt x="100" y="212"/>
                  </a:cubicBezTo>
                  <a:cubicBezTo>
                    <a:pt x="100" y="212"/>
                    <a:pt x="87" y="223"/>
                    <a:pt x="92" y="243"/>
                  </a:cubicBezTo>
                  <a:cubicBezTo>
                    <a:pt x="92" y="243"/>
                    <a:pt x="61" y="210"/>
                    <a:pt x="81" y="165"/>
                  </a:cubicBezTo>
                  <a:cubicBezTo>
                    <a:pt x="81" y="165"/>
                    <a:pt x="90" y="144"/>
                    <a:pt x="124" y="123"/>
                  </a:cubicBezTo>
                  <a:cubicBezTo>
                    <a:pt x="124" y="123"/>
                    <a:pt x="124" y="122"/>
                    <a:pt x="124" y="122"/>
                  </a:cubicBezTo>
                  <a:cubicBezTo>
                    <a:pt x="133" y="111"/>
                    <a:pt x="155" y="93"/>
                    <a:pt x="186" y="78"/>
                  </a:cubicBezTo>
                  <a:cubicBezTo>
                    <a:pt x="201" y="71"/>
                    <a:pt x="228" y="61"/>
                    <a:pt x="259" y="58"/>
                  </a:cubicBezTo>
                  <a:cubicBezTo>
                    <a:pt x="397" y="45"/>
                    <a:pt x="471" y="151"/>
                    <a:pt x="471" y="151"/>
                  </a:cubicBezTo>
                  <a:cubicBezTo>
                    <a:pt x="471" y="0"/>
                    <a:pt x="471" y="0"/>
                    <a:pt x="47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5545138" y="939800"/>
              <a:ext cx="2660650" cy="1011238"/>
            </a:xfrm>
            <a:custGeom>
              <a:avLst/>
              <a:gdLst>
                <a:gd name="T0" fmla="*/ 167 w 297"/>
                <a:gd name="T1" fmla="*/ 9 h 113"/>
                <a:gd name="T2" fmla="*/ 0 w 297"/>
                <a:gd name="T3" fmla="*/ 48 h 113"/>
                <a:gd name="T4" fmla="*/ 33 w 297"/>
                <a:gd name="T5" fmla="*/ 33 h 113"/>
                <a:gd name="T6" fmla="*/ 61 w 297"/>
                <a:gd name="T7" fmla="*/ 60 h 113"/>
                <a:gd name="T8" fmla="*/ 103 w 297"/>
                <a:gd name="T9" fmla="*/ 34 h 113"/>
                <a:gd name="T10" fmla="*/ 103 w 297"/>
                <a:gd name="T11" fmla="*/ 20 h 113"/>
                <a:gd name="T12" fmla="*/ 297 w 297"/>
                <a:gd name="T13" fmla="*/ 113 h 113"/>
                <a:gd name="T14" fmla="*/ 297 w 297"/>
                <a:gd name="T15" fmla="*/ 71 h 113"/>
                <a:gd name="T16" fmla="*/ 167 w 297"/>
                <a:gd name="T1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13">
                  <a:moveTo>
                    <a:pt x="167" y="9"/>
                  </a:moveTo>
                  <a:cubicBezTo>
                    <a:pt x="100" y="0"/>
                    <a:pt x="44" y="17"/>
                    <a:pt x="0" y="48"/>
                  </a:cubicBezTo>
                  <a:cubicBezTo>
                    <a:pt x="0" y="48"/>
                    <a:pt x="13" y="40"/>
                    <a:pt x="33" y="33"/>
                  </a:cubicBezTo>
                  <a:cubicBezTo>
                    <a:pt x="36" y="46"/>
                    <a:pt x="47" y="57"/>
                    <a:pt x="61" y="60"/>
                  </a:cubicBezTo>
                  <a:cubicBezTo>
                    <a:pt x="81" y="64"/>
                    <a:pt x="100" y="52"/>
                    <a:pt x="103" y="34"/>
                  </a:cubicBezTo>
                  <a:cubicBezTo>
                    <a:pt x="104" y="30"/>
                    <a:pt x="104" y="25"/>
                    <a:pt x="103" y="20"/>
                  </a:cubicBezTo>
                  <a:cubicBezTo>
                    <a:pt x="230" y="16"/>
                    <a:pt x="297" y="113"/>
                    <a:pt x="297" y="113"/>
                  </a:cubicBezTo>
                  <a:cubicBezTo>
                    <a:pt x="297" y="71"/>
                    <a:pt x="297" y="71"/>
                    <a:pt x="297" y="71"/>
                  </a:cubicBezTo>
                  <a:cubicBezTo>
                    <a:pt x="278" y="52"/>
                    <a:pt x="226" y="15"/>
                    <a:pt x="16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 noEditPoints="1"/>
            </p:cNvSpPr>
            <p:nvPr/>
          </p:nvSpPr>
          <p:spPr bwMode="auto">
            <a:xfrm>
              <a:off x="3986213" y="6007100"/>
              <a:ext cx="796925" cy="833438"/>
            </a:xfrm>
            <a:custGeom>
              <a:avLst/>
              <a:gdLst>
                <a:gd name="T0" fmla="*/ 310 w 502"/>
                <a:gd name="T1" fmla="*/ 311 h 525"/>
                <a:gd name="T2" fmla="*/ 248 w 502"/>
                <a:gd name="T3" fmla="*/ 124 h 525"/>
                <a:gd name="T4" fmla="*/ 186 w 502"/>
                <a:gd name="T5" fmla="*/ 311 h 525"/>
                <a:gd name="T6" fmla="*/ 310 w 502"/>
                <a:gd name="T7" fmla="*/ 311 h 525"/>
                <a:gd name="T8" fmla="*/ 198 w 502"/>
                <a:gd name="T9" fmla="*/ 0 h 525"/>
                <a:gd name="T10" fmla="*/ 305 w 502"/>
                <a:gd name="T11" fmla="*/ 0 h 525"/>
                <a:gd name="T12" fmla="*/ 502 w 502"/>
                <a:gd name="T13" fmla="*/ 525 h 525"/>
                <a:gd name="T14" fmla="*/ 384 w 502"/>
                <a:gd name="T15" fmla="*/ 525 h 525"/>
                <a:gd name="T16" fmla="*/ 339 w 502"/>
                <a:gd name="T17" fmla="*/ 401 h 525"/>
                <a:gd name="T18" fmla="*/ 158 w 502"/>
                <a:gd name="T19" fmla="*/ 401 h 525"/>
                <a:gd name="T20" fmla="*/ 113 w 502"/>
                <a:gd name="T21" fmla="*/ 525 h 525"/>
                <a:gd name="T22" fmla="*/ 0 w 502"/>
                <a:gd name="T23" fmla="*/ 525 h 525"/>
                <a:gd name="T24" fmla="*/ 198 w 502"/>
                <a:gd name="T2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525">
                  <a:moveTo>
                    <a:pt x="310" y="311"/>
                  </a:moveTo>
                  <a:lnTo>
                    <a:pt x="248" y="124"/>
                  </a:lnTo>
                  <a:lnTo>
                    <a:pt x="186" y="311"/>
                  </a:lnTo>
                  <a:lnTo>
                    <a:pt x="310" y="311"/>
                  </a:lnTo>
                  <a:close/>
                  <a:moveTo>
                    <a:pt x="198" y="0"/>
                  </a:moveTo>
                  <a:lnTo>
                    <a:pt x="305" y="0"/>
                  </a:lnTo>
                  <a:lnTo>
                    <a:pt x="502" y="525"/>
                  </a:lnTo>
                  <a:lnTo>
                    <a:pt x="384" y="525"/>
                  </a:lnTo>
                  <a:lnTo>
                    <a:pt x="339" y="401"/>
                  </a:lnTo>
                  <a:lnTo>
                    <a:pt x="158" y="401"/>
                  </a:lnTo>
                  <a:lnTo>
                    <a:pt x="113" y="525"/>
                  </a:lnTo>
                  <a:lnTo>
                    <a:pt x="0" y="525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4881563" y="6007100"/>
              <a:ext cx="717550" cy="833438"/>
            </a:xfrm>
            <a:custGeom>
              <a:avLst/>
              <a:gdLst>
                <a:gd name="T0" fmla="*/ 32 w 80"/>
                <a:gd name="T1" fmla="*/ 76 h 93"/>
                <a:gd name="T2" fmla="*/ 45 w 80"/>
                <a:gd name="T3" fmla="*/ 74 h 93"/>
                <a:gd name="T4" fmla="*/ 53 w 80"/>
                <a:gd name="T5" fmla="*/ 68 h 93"/>
                <a:gd name="T6" fmla="*/ 58 w 80"/>
                <a:gd name="T7" fmla="*/ 58 h 93"/>
                <a:gd name="T8" fmla="*/ 60 w 80"/>
                <a:gd name="T9" fmla="*/ 46 h 93"/>
                <a:gd name="T10" fmla="*/ 59 w 80"/>
                <a:gd name="T11" fmla="*/ 34 h 93"/>
                <a:gd name="T12" fmla="*/ 54 w 80"/>
                <a:gd name="T13" fmla="*/ 24 h 93"/>
                <a:gd name="T14" fmla="*/ 46 w 80"/>
                <a:gd name="T15" fmla="*/ 18 h 93"/>
                <a:gd name="T16" fmla="*/ 35 w 80"/>
                <a:gd name="T17" fmla="*/ 16 h 93"/>
                <a:gd name="T18" fmla="*/ 19 w 80"/>
                <a:gd name="T19" fmla="*/ 16 h 93"/>
                <a:gd name="T20" fmla="*/ 19 w 80"/>
                <a:gd name="T21" fmla="*/ 76 h 93"/>
                <a:gd name="T22" fmla="*/ 32 w 80"/>
                <a:gd name="T23" fmla="*/ 76 h 93"/>
                <a:gd name="T24" fmla="*/ 0 w 80"/>
                <a:gd name="T25" fmla="*/ 0 h 93"/>
                <a:gd name="T26" fmla="*/ 35 w 80"/>
                <a:gd name="T27" fmla="*/ 0 h 93"/>
                <a:gd name="T28" fmla="*/ 68 w 80"/>
                <a:gd name="T29" fmla="*/ 11 h 93"/>
                <a:gd name="T30" fmla="*/ 80 w 80"/>
                <a:gd name="T31" fmla="*/ 46 h 93"/>
                <a:gd name="T32" fmla="*/ 77 w 80"/>
                <a:gd name="T33" fmla="*/ 66 h 93"/>
                <a:gd name="T34" fmla="*/ 67 w 80"/>
                <a:gd name="T35" fmla="*/ 81 h 93"/>
                <a:gd name="T36" fmla="*/ 52 w 80"/>
                <a:gd name="T37" fmla="*/ 90 h 93"/>
                <a:gd name="T38" fmla="*/ 31 w 80"/>
                <a:gd name="T39" fmla="*/ 93 h 93"/>
                <a:gd name="T40" fmla="*/ 0 w 80"/>
                <a:gd name="T41" fmla="*/ 93 h 93"/>
                <a:gd name="T42" fmla="*/ 0 w 80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93">
                  <a:moveTo>
                    <a:pt x="32" y="76"/>
                  </a:moveTo>
                  <a:cubicBezTo>
                    <a:pt x="37" y="76"/>
                    <a:pt x="41" y="76"/>
                    <a:pt x="45" y="74"/>
                  </a:cubicBezTo>
                  <a:cubicBezTo>
                    <a:pt x="48" y="73"/>
                    <a:pt x="51" y="71"/>
                    <a:pt x="53" y="68"/>
                  </a:cubicBezTo>
                  <a:cubicBezTo>
                    <a:pt x="56" y="65"/>
                    <a:pt x="57" y="62"/>
                    <a:pt x="58" y="58"/>
                  </a:cubicBezTo>
                  <a:cubicBezTo>
                    <a:pt x="59" y="55"/>
                    <a:pt x="60" y="51"/>
                    <a:pt x="60" y="46"/>
                  </a:cubicBezTo>
                  <a:cubicBezTo>
                    <a:pt x="60" y="41"/>
                    <a:pt x="59" y="37"/>
                    <a:pt x="59" y="34"/>
                  </a:cubicBezTo>
                  <a:cubicBezTo>
                    <a:pt x="58" y="30"/>
                    <a:pt x="56" y="27"/>
                    <a:pt x="54" y="24"/>
                  </a:cubicBezTo>
                  <a:cubicBezTo>
                    <a:pt x="52" y="22"/>
                    <a:pt x="50" y="20"/>
                    <a:pt x="46" y="18"/>
                  </a:cubicBezTo>
                  <a:cubicBezTo>
                    <a:pt x="43" y="17"/>
                    <a:pt x="39" y="16"/>
                    <a:pt x="35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76"/>
                    <a:pt x="19" y="76"/>
                    <a:pt x="19" y="76"/>
                  </a:cubicBezTo>
                  <a:lnTo>
                    <a:pt x="32" y="76"/>
                  </a:lnTo>
                  <a:close/>
                  <a:moveTo>
                    <a:pt x="0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9" y="0"/>
                    <a:pt x="60" y="4"/>
                    <a:pt x="68" y="11"/>
                  </a:cubicBezTo>
                  <a:cubicBezTo>
                    <a:pt x="76" y="19"/>
                    <a:pt x="80" y="31"/>
                    <a:pt x="80" y="46"/>
                  </a:cubicBezTo>
                  <a:cubicBezTo>
                    <a:pt x="80" y="54"/>
                    <a:pt x="79" y="60"/>
                    <a:pt x="77" y="66"/>
                  </a:cubicBezTo>
                  <a:cubicBezTo>
                    <a:pt x="74" y="72"/>
                    <a:pt x="71" y="77"/>
                    <a:pt x="67" y="81"/>
                  </a:cubicBezTo>
                  <a:cubicBezTo>
                    <a:pt x="63" y="85"/>
                    <a:pt x="58" y="88"/>
                    <a:pt x="52" y="90"/>
                  </a:cubicBezTo>
                  <a:cubicBezTo>
                    <a:pt x="46" y="92"/>
                    <a:pt x="39" y="93"/>
                    <a:pt x="31" y="93"/>
                  </a:cubicBezTo>
                  <a:cubicBezTo>
                    <a:pt x="0" y="93"/>
                    <a:pt x="0" y="93"/>
                    <a:pt x="0" y="9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5734051" y="6007100"/>
              <a:ext cx="671513" cy="833438"/>
            </a:xfrm>
            <a:custGeom>
              <a:avLst/>
              <a:gdLst>
                <a:gd name="T0" fmla="*/ 0 w 423"/>
                <a:gd name="T1" fmla="*/ 0 h 525"/>
                <a:gd name="T2" fmla="*/ 101 w 423"/>
                <a:gd name="T3" fmla="*/ 0 h 525"/>
                <a:gd name="T4" fmla="*/ 316 w 423"/>
                <a:gd name="T5" fmla="*/ 344 h 525"/>
                <a:gd name="T6" fmla="*/ 316 w 423"/>
                <a:gd name="T7" fmla="*/ 0 h 525"/>
                <a:gd name="T8" fmla="*/ 423 w 423"/>
                <a:gd name="T9" fmla="*/ 0 h 525"/>
                <a:gd name="T10" fmla="*/ 423 w 423"/>
                <a:gd name="T11" fmla="*/ 525 h 525"/>
                <a:gd name="T12" fmla="*/ 327 w 423"/>
                <a:gd name="T13" fmla="*/ 525 h 525"/>
                <a:gd name="T14" fmla="*/ 107 w 423"/>
                <a:gd name="T15" fmla="*/ 181 h 525"/>
                <a:gd name="T16" fmla="*/ 107 w 423"/>
                <a:gd name="T17" fmla="*/ 525 h 525"/>
                <a:gd name="T18" fmla="*/ 0 w 423"/>
                <a:gd name="T19" fmla="*/ 525 h 525"/>
                <a:gd name="T20" fmla="*/ 0 w 423"/>
                <a:gd name="T21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3" h="525">
                  <a:moveTo>
                    <a:pt x="0" y="0"/>
                  </a:moveTo>
                  <a:lnTo>
                    <a:pt x="101" y="0"/>
                  </a:lnTo>
                  <a:lnTo>
                    <a:pt x="316" y="344"/>
                  </a:lnTo>
                  <a:lnTo>
                    <a:pt x="316" y="0"/>
                  </a:lnTo>
                  <a:lnTo>
                    <a:pt x="423" y="0"/>
                  </a:lnTo>
                  <a:lnTo>
                    <a:pt x="423" y="525"/>
                  </a:lnTo>
                  <a:lnTo>
                    <a:pt x="327" y="525"/>
                  </a:lnTo>
                  <a:lnTo>
                    <a:pt x="107" y="181"/>
                  </a:lnTo>
                  <a:lnTo>
                    <a:pt x="107" y="525"/>
                  </a:lnTo>
                  <a:lnTo>
                    <a:pt x="0" y="5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6548438" y="5980113"/>
              <a:ext cx="796925" cy="877888"/>
            </a:xfrm>
            <a:custGeom>
              <a:avLst/>
              <a:gdLst>
                <a:gd name="T0" fmla="*/ 45 w 89"/>
                <a:gd name="T1" fmla="*/ 82 h 98"/>
                <a:gd name="T2" fmla="*/ 63 w 89"/>
                <a:gd name="T3" fmla="*/ 73 h 98"/>
                <a:gd name="T4" fmla="*/ 69 w 89"/>
                <a:gd name="T5" fmla="*/ 49 h 98"/>
                <a:gd name="T6" fmla="*/ 63 w 89"/>
                <a:gd name="T7" fmla="*/ 26 h 98"/>
                <a:gd name="T8" fmla="*/ 45 w 89"/>
                <a:gd name="T9" fmla="*/ 17 h 98"/>
                <a:gd name="T10" fmla="*/ 26 w 89"/>
                <a:gd name="T11" fmla="*/ 26 h 98"/>
                <a:gd name="T12" fmla="*/ 20 w 89"/>
                <a:gd name="T13" fmla="*/ 49 h 98"/>
                <a:gd name="T14" fmla="*/ 26 w 89"/>
                <a:gd name="T15" fmla="*/ 73 h 98"/>
                <a:gd name="T16" fmla="*/ 45 w 89"/>
                <a:gd name="T17" fmla="*/ 82 h 98"/>
                <a:gd name="T18" fmla="*/ 45 w 89"/>
                <a:gd name="T19" fmla="*/ 98 h 98"/>
                <a:gd name="T20" fmla="*/ 26 w 89"/>
                <a:gd name="T21" fmla="*/ 95 h 98"/>
                <a:gd name="T22" fmla="*/ 12 w 89"/>
                <a:gd name="T23" fmla="*/ 85 h 98"/>
                <a:gd name="T24" fmla="*/ 3 w 89"/>
                <a:gd name="T25" fmla="*/ 70 h 98"/>
                <a:gd name="T26" fmla="*/ 0 w 89"/>
                <a:gd name="T27" fmla="*/ 49 h 98"/>
                <a:gd name="T28" fmla="*/ 3 w 89"/>
                <a:gd name="T29" fmla="*/ 29 h 98"/>
                <a:gd name="T30" fmla="*/ 12 w 89"/>
                <a:gd name="T31" fmla="*/ 14 h 98"/>
                <a:gd name="T32" fmla="*/ 26 w 89"/>
                <a:gd name="T33" fmla="*/ 4 h 98"/>
                <a:gd name="T34" fmla="*/ 45 w 89"/>
                <a:gd name="T35" fmla="*/ 0 h 98"/>
                <a:gd name="T36" fmla="*/ 63 w 89"/>
                <a:gd name="T37" fmla="*/ 4 h 98"/>
                <a:gd name="T38" fmla="*/ 77 w 89"/>
                <a:gd name="T39" fmla="*/ 14 h 98"/>
                <a:gd name="T40" fmla="*/ 86 w 89"/>
                <a:gd name="T41" fmla="*/ 29 h 98"/>
                <a:gd name="T42" fmla="*/ 89 w 89"/>
                <a:gd name="T43" fmla="*/ 49 h 98"/>
                <a:gd name="T44" fmla="*/ 86 w 89"/>
                <a:gd name="T45" fmla="*/ 70 h 98"/>
                <a:gd name="T46" fmla="*/ 77 w 89"/>
                <a:gd name="T47" fmla="*/ 85 h 98"/>
                <a:gd name="T48" fmla="*/ 63 w 89"/>
                <a:gd name="T49" fmla="*/ 95 h 98"/>
                <a:gd name="T50" fmla="*/ 45 w 89"/>
                <a:gd name="T5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9" h="98">
                  <a:moveTo>
                    <a:pt x="45" y="82"/>
                  </a:moveTo>
                  <a:cubicBezTo>
                    <a:pt x="53" y="82"/>
                    <a:pt x="59" y="79"/>
                    <a:pt x="63" y="73"/>
                  </a:cubicBezTo>
                  <a:cubicBezTo>
                    <a:pt x="67" y="68"/>
                    <a:pt x="69" y="60"/>
                    <a:pt x="69" y="49"/>
                  </a:cubicBezTo>
                  <a:cubicBezTo>
                    <a:pt x="69" y="39"/>
                    <a:pt x="67" y="31"/>
                    <a:pt x="63" y="26"/>
                  </a:cubicBezTo>
                  <a:cubicBezTo>
                    <a:pt x="59" y="20"/>
                    <a:pt x="53" y="17"/>
                    <a:pt x="45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2" y="68"/>
                    <a:pt x="26" y="73"/>
                  </a:cubicBezTo>
                  <a:cubicBezTo>
                    <a:pt x="30" y="79"/>
                    <a:pt x="36" y="82"/>
                    <a:pt x="45" y="82"/>
                  </a:cubicBezTo>
                  <a:moveTo>
                    <a:pt x="45" y="98"/>
                  </a:moveTo>
                  <a:cubicBezTo>
                    <a:pt x="38" y="98"/>
                    <a:pt x="31" y="97"/>
                    <a:pt x="26" y="95"/>
                  </a:cubicBezTo>
                  <a:cubicBezTo>
                    <a:pt x="21" y="93"/>
                    <a:pt x="16" y="89"/>
                    <a:pt x="12" y="85"/>
                  </a:cubicBezTo>
                  <a:cubicBezTo>
                    <a:pt x="8" y="81"/>
                    <a:pt x="5" y="76"/>
                    <a:pt x="3" y="70"/>
                  </a:cubicBezTo>
                  <a:cubicBezTo>
                    <a:pt x="1" y="64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6" y="9"/>
                    <a:pt x="21" y="6"/>
                    <a:pt x="26" y="4"/>
                  </a:cubicBezTo>
                  <a:cubicBezTo>
                    <a:pt x="32" y="2"/>
                    <a:pt x="38" y="0"/>
                    <a:pt x="45" y="0"/>
                  </a:cubicBezTo>
                  <a:cubicBezTo>
                    <a:pt x="52" y="0"/>
                    <a:pt x="58" y="2"/>
                    <a:pt x="63" y="4"/>
                  </a:cubicBezTo>
                  <a:cubicBezTo>
                    <a:pt x="69" y="6"/>
                    <a:pt x="73" y="9"/>
                    <a:pt x="77" y="14"/>
                  </a:cubicBezTo>
                  <a:cubicBezTo>
                    <a:pt x="81" y="18"/>
                    <a:pt x="84" y="23"/>
                    <a:pt x="86" y="29"/>
                  </a:cubicBezTo>
                  <a:cubicBezTo>
                    <a:pt x="88" y="35"/>
                    <a:pt x="89" y="42"/>
                    <a:pt x="89" y="49"/>
                  </a:cubicBezTo>
                  <a:cubicBezTo>
                    <a:pt x="89" y="57"/>
                    <a:pt x="88" y="64"/>
                    <a:pt x="86" y="70"/>
                  </a:cubicBezTo>
                  <a:cubicBezTo>
                    <a:pt x="84" y="76"/>
                    <a:pt x="81" y="81"/>
                    <a:pt x="77" y="85"/>
                  </a:cubicBezTo>
                  <a:cubicBezTo>
                    <a:pt x="74" y="89"/>
                    <a:pt x="69" y="93"/>
                    <a:pt x="63" y="95"/>
                  </a:cubicBezTo>
                  <a:cubicBezTo>
                    <a:pt x="58" y="97"/>
                    <a:pt x="52" y="98"/>
                    <a:pt x="45" y="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7453313" y="5980113"/>
              <a:ext cx="742950" cy="877888"/>
            </a:xfrm>
            <a:custGeom>
              <a:avLst/>
              <a:gdLst>
                <a:gd name="T0" fmla="*/ 83 w 83"/>
                <a:gd name="T1" fmla="*/ 64 h 98"/>
                <a:gd name="T2" fmla="*/ 79 w 83"/>
                <a:gd name="T3" fmla="*/ 77 h 98"/>
                <a:gd name="T4" fmla="*/ 71 w 83"/>
                <a:gd name="T5" fmla="*/ 88 h 98"/>
                <a:gd name="T6" fmla="*/ 59 w 83"/>
                <a:gd name="T7" fmla="*/ 96 h 98"/>
                <a:gd name="T8" fmla="*/ 43 w 83"/>
                <a:gd name="T9" fmla="*/ 98 h 98"/>
                <a:gd name="T10" fmla="*/ 24 w 83"/>
                <a:gd name="T11" fmla="*/ 95 h 98"/>
                <a:gd name="T12" fmla="*/ 11 w 83"/>
                <a:gd name="T13" fmla="*/ 85 h 98"/>
                <a:gd name="T14" fmla="*/ 3 w 83"/>
                <a:gd name="T15" fmla="*/ 69 h 98"/>
                <a:gd name="T16" fmla="*/ 0 w 83"/>
                <a:gd name="T17" fmla="*/ 49 h 98"/>
                <a:gd name="T18" fmla="*/ 3 w 83"/>
                <a:gd name="T19" fmla="*/ 29 h 98"/>
                <a:gd name="T20" fmla="*/ 12 w 83"/>
                <a:gd name="T21" fmla="*/ 14 h 98"/>
                <a:gd name="T22" fmla="*/ 25 w 83"/>
                <a:gd name="T23" fmla="*/ 4 h 98"/>
                <a:gd name="T24" fmla="*/ 43 w 83"/>
                <a:gd name="T25" fmla="*/ 0 h 98"/>
                <a:gd name="T26" fmla="*/ 59 w 83"/>
                <a:gd name="T27" fmla="*/ 3 h 98"/>
                <a:gd name="T28" fmla="*/ 70 w 83"/>
                <a:gd name="T29" fmla="*/ 9 h 98"/>
                <a:gd name="T30" fmla="*/ 77 w 83"/>
                <a:gd name="T31" fmla="*/ 19 h 98"/>
                <a:gd name="T32" fmla="*/ 81 w 83"/>
                <a:gd name="T33" fmla="*/ 32 h 98"/>
                <a:gd name="T34" fmla="*/ 62 w 83"/>
                <a:gd name="T35" fmla="*/ 35 h 98"/>
                <a:gd name="T36" fmla="*/ 56 w 83"/>
                <a:gd name="T37" fmla="*/ 22 h 98"/>
                <a:gd name="T38" fmla="*/ 43 w 83"/>
                <a:gd name="T39" fmla="*/ 17 h 98"/>
                <a:gd name="T40" fmla="*/ 26 w 83"/>
                <a:gd name="T41" fmla="*/ 26 h 98"/>
                <a:gd name="T42" fmla="*/ 20 w 83"/>
                <a:gd name="T43" fmla="*/ 49 h 98"/>
                <a:gd name="T44" fmla="*/ 27 w 83"/>
                <a:gd name="T45" fmla="*/ 73 h 98"/>
                <a:gd name="T46" fmla="*/ 43 w 83"/>
                <a:gd name="T47" fmla="*/ 82 h 98"/>
                <a:gd name="T48" fmla="*/ 56 w 83"/>
                <a:gd name="T49" fmla="*/ 77 h 98"/>
                <a:gd name="T50" fmla="*/ 62 w 83"/>
                <a:gd name="T51" fmla="*/ 64 h 98"/>
                <a:gd name="T52" fmla="*/ 83 w 83"/>
                <a:gd name="T53" fmla="*/ 6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98">
                  <a:moveTo>
                    <a:pt x="83" y="64"/>
                  </a:moveTo>
                  <a:cubicBezTo>
                    <a:pt x="82" y="69"/>
                    <a:pt x="81" y="73"/>
                    <a:pt x="79" y="77"/>
                  </a:cubicBezTo>
                  <a:cubicBezTo>
                    <a:pt x="77" y="82"/>
                    <a:pt x="75" y="85"/>
                    <a:pt x="71" y="88"/>
                  </a:cubicBezTo>
                  <a:cubicBezTo>
                    <a:pt x="68" y="91"/>
                    <a:pt x="64" y="94"/>
                    <a:pt x="59" y="96"/>
                  </a:cubicBezTo>
                  <a:cubicBezTo>
                    <a:pt x="55" y="97"/>
                    <a:pt x="49" y="98"/>
                    <a:pt x="43" y="98"/>
                  </a:cubicBezTo>
                  <a:cubicBezTo>
                    <a:pt x="36" y="98"/>
                    <a:pt x="30" y="97"/>
                    <a:pt x="24" y="95"/>
                  </a:cubicBezTo>
                  <a:cubicBezTo>
                    <a:pt x="19" y="92"/>
                    <a:pt x="15" y="89"/>
                    <a:pt x="11" y="85"/>
                  </a:cubicBezTo>
                  <a:cubicBezTo>
                    <a:pt x="7" y="81"/>
                    <a:pt x="5" y="75"/>
                    <a:pt x="3" y="69"/>
                  </a:cubicBezTo>
                  <a:cubicBezTo>
                    <a:pt x="1" y="63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5" y="9"/>
                    <a:pt x="20" y="6"/>
                    <a:pt x="25" y="4"/>
                  </a:cubicBezTo>
                  <a:cubicBezTo>
                    <a:pt x="31" y="2"/>
                    <a:pt x="37" y="0"/>
                    <a:pt x="43" y="0"/>
                  </a:cubicBezTo>
                  <a:cubicBezTo>
                    <a:pt x="49" y="0"/>
                    <a:pt x="54" y="1"/>
                    <a:pt x="59" y="3"/>
                  </a:cubicBezTo>
                  <a:cubicBezTo>
                    <a:pt x="63" y="4"/>
                    <a:pt x="67" y="6"/>
                    <a:pt x="70" y="9"/>
                  </a:cubicBezTo>
                  <a:cubicBezTo>
                    <a:pt x="73" y="12"/>
                    <a:pt x="75" y="15"/>
                    <a:pt x="77" y="19"/>
                  </a:cubicBezTo>
                  <a:cubicBezTo>
                    <a:pt x="79" y="23"/>
                    <a:pt x="80" y="27"/>
                    <a:pt x="81" y="32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29"/>
                    <a:pt x="59" y="25"/>
                    <a:pt x="56" y="22"/>
                  </a:cubicBezTo>
                  <a:cubicBezTo>
                    <a:pt x="53" y="19"/>
                    <a:pt x="49" y="17"/>
                    <a:pt x="43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3" y="68"/>
                    <a:pt x="27" y="73"/>
                  </a:cubicBezTo>
                  <a:cubicBezTo>
                    <a:pt x="31" y="79"/>
                    <a:pt x="36" y="82"/>
                    <a:pt x="43" y="82"/>
                  </a:cubicBezTo>
                  <a:cubicBezTo>
                    <a:pt x="49" y="82"/>
                    <a:pt x="54" y="80"/>
                    <a:pt x="56" y="77"/>
                  </a:cubicBezTo>
                  <a:cubicBezTo>
                    <a:pt x="59" y="74"/>
                    <a:pt x="61" y="69"/>
                    <a:pt x="62" y="64"/>
                  </a:cubicBezTo>
                  <a:lnTo>
                    <a:pt x="83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3986213" y="4735513"/>
              <a:ext cx="1066800" cy="887413"/>
            </a:xfrm>
            <a:custGeom>
              <a:avLst/>
              <a:gdLst>
                <a:gd name="T0" fmla="*/ 82 w 119"/>
                <a:gd name="T1" fmla="*/ 40 h 99"/>
                <a:gd name="T2" fmla="*/ 82 w 119"/>
                <a:gd name="T3" fmla="*/ 47 h 99"/>
                <a:gd name="T4" fmla="*/ 57 w 119"/>
                <a:gd name="T5" fmla="*/ 47 h 99"/>
                <a:gd name="T6" fmla="*/ 57 w 119"/>
                <a:gd name="T7" fmla="*/ 40 h 99"/>
                <a:gd name="T8" fmla="*/ 60 w 119"/>
                <a:gd name="T9" fmla="*/ 40 h 99"/>
                <a:gd name="T10" fmla="*/ 60 w 119"/>
                <a:gd name="T11" fmla="*/ 36 h 99"/>
                <a:gd name="T12" fmla="*/ 63 w 119"/>
                <a:gd name="T13" fmla="*/ 28 h 99"/>
                <a:gd name="T14" fmla="*/ 71 w 119"/>
                <a:gd name="T15" fmla="*/ 25 h 99"/>
                <a:gd name="T16" fmla="*/ 78 w 119"/>
                <a:gd name="T17" fmla="*/ 28 h 99"/>
                <a:gd name="T18" fmla="*/ 81 w 119"/>
                <a:gd name="T19" fmla="*/ 35 h 99"/>
                <a:gd name="T20" fmla="*/ 75 w 119"/>
                <a:gd name="T21" fmla="*/ 36 h 99"/>
                <a:gd name="T22" fmla="*/ 74 w 119"/>
                <a:gd name="T23" fmla="*/ 32 h 99"/>
                <a:gd name="T24" fmla="*/ 71 w 119"/>
                <a:gd name="T25" fmla="*/ 32 h 99"/>
                <a:gd name="T26" fmla="*/ 67 w 119"/>
                <a:gd name="T27" fmla="*/ 36 h 99"/>
                <a:gd name="T28" fmla="*/ 67 w 119"/>
                <a:gd name="T29" fmla="*/ 40 h 99"/>
                <a:gd name="T30" fmla="*/ 82 w 119"/>
                <a:gd name="T31" fmla="*/ 40 h 99"/>
                <a:gd name="T32" fmla="*/ 100 w 119"/>
                <a:gd name="T33" fmla="*/ 82 h 99"/>
                <a:gd name="T34" fmla="*/ 100 w 119"/>
                <a:gd name="T35" fmla="*/ 0 h 99"/>
                <a:gd name="T36" fmla="*/ 119 w 119"/>
                <a:gd name="T37" fmla="*/ 0 h 99"/>
                <a:gd name="T38" fmla="*/ 119 w 119"/>
                <a:gd name="T39" fmla="*/ 99 h 99"/>
                <a:gd name="T40" fmla="*/ 38 w 119"/>
                <a:gd name="T41" fmla="*/ 99 h 99"/>
                <a:gd name="T42" fmla="*/ 10 w 119"/>
                <a:gd name="T43" fmla="*/ 91 h 99"/>
                <a:gd name="T44" fmla="*/ 0 w 119"/>
                <a:gd name="T45" fmla="*/ 65 h 99"/>
                <a:gd name="T46" fmla="*/ 4 w 119"/>
                <a:gd name="T47" fmla="*/ 49 h 99"/>
                <a:gd name="T48" fmla="*/ 16 w 119"/>
                <a:gd name="T49" fmla="*/ 37 h 99"/>
                <a:gd name="T50" fmla="*/ 34 w 119"/>
                <a:gd name="T51" fmla="*/ 33 h 99"/>
                <a:gd name="T52" fmla="*/ 36 w 119"/>
                <a:gd name="T53" fmla="*/ 49 h 99"/>
                <a:gd name="T54" fmla="*/ 23 w 119"/>
                <a:gd name="T55" fmla="*/ 54 h 99"/>
                <a:gd name="T56" fmla="*/ 19 w 119"/>
                <a:gd name="T57" fmla="*/ 65 h 99"/>
                <a:gd name="T58" fmla="*/ 23 w 119"/>
                <a:gd name="T59" fmla="*/ 78 h 99"/>
                <a:gd name="T60" fmla="*/ 38 w 119"/>
                <a:gd name="T61" fmla="*/ 82 h 99"/>
                <a:gd name="T62" fmla="*/ 100 w 119"/>
                <a:gd name="T63" fmla="*/ 8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9" h="99">
                  <a:moveTo>
                    <a:pt x="82" y="40"/>
                  </a:moveTo>
                  <a:cubicBezTo>
                    <a:pt x="82" y="47"/>
                    <a:pt x="82" y="47"/>
                    <a:pt x="82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3"/>
                    <a:pt x="61" y="30"/>
                    <a:pt x="63" y="28"/>
                  </a:cubicBezTo>
                  <a:cubicBezTo>
                    <a:pt x="65" y="26"/>
                    <a:pt x="67" y="25"/>
                    <a:pt x="71" y="25"/>
                  </a:cubicBezTo>
                  <a:cubicBezTo>
                    <a:pt x="74" y="25"/>
                    <a:pt x="77" y="26"/>
                    <a:pt x="78" y="28"/>
                  </a:cubicBezTo>
                  <a:cubicBezTo>
                    <a:pt x="80" y="29"/>
                    <a:pt x="81" y="31"/>
                    <a:pt x="81" y="35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4"/>
                    <a:pt x="75" y="33"/>
                    <a:pt x="74" y="32"/>
                  </a:cubicBezTo>
                  <a:cubicBezTo>
                    <a:pt x="74" y="32"/>
                    <a:pt x="73" y="32"/>
                    <a:pt x="71" y="32"/>
                  </a:cubicBezTo>
                  <a:cubicBezTo>
                    <a:pt x="68" y="32"/>
                    <a:pt x="67" y="33"/>
                    <a:pt x="67" y="36"/>
                  </a:cubicBezTo>
                  <a:cubicBezTo>
                    <a:pt x="67" y="40"/>
                    <a:pt x="67" y="40"/>
                    <a:pt x="67" y="40"/>
                  </a:cubicBezTo>
                  <a:lnTo>
                    <a:pt x="82" y="40"/>
                  </a:lnTo>
                  <a:close/>
                  <a:moveTo>
                    <a:pt x="100" y="82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99"/>
                    <a:pt x="119" y="99"/>
                    <a:pt x="119" y="99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25" y="99"/>
                    <a:pt x="16" y="96"/>
                    <a:pt x="10" y="91"/>
                  </a:cubicBezTo>
                  <a:cubicBezTo>
                    <a:pt x="3" y="85"/>
                    <a:pt x="0" y="77"/>
                    <a:pt x="0" y="65"/>
                  </a:cubicBezTo>
                  <a:cubicBezTo>
                    <a:pt x="0" y="59"/>
                    <a:pt x="2" y="54"/>
                    <a:pt x="4" y="49"/>
                  </a:cubicBezTo>
                  <a:cubicBezTo>
                    <a:pt x="7" y="44"/>
                    <a:pt x="11" y="40"/>
                    <a:pt x="16" y="37"/>
                  </a:cubicBezTo>
                  <a:cubicBezTo>
                    <a:pt x="21" y="34"/>
                    <a:pt x="27" y="33"/>
                    <a:pt x="34" y="33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0" y="50"/>
                    <a:pt x="25" y="51"/>
                    <a:pt x="23" y="54"/>
                  </a:cubicBezTo>
                  <a:cubicBezTo>
                    <a:pt x="20" y="56"/>
                    <a:pt x="19" y="60"/>
                    <a:pt x="19" y="65"/>
                  </a:cubicBezTo>
                  <a:cubicBezTo>
                    <a:pt x="19" y="71"/>
                    <a:pt x="20" y="76"/>
                    <a:pt x="23" y="78"/>
                  </a:cubicBezTo>
                  <a:cubicBezTo>
                    <a:pt x="26" y="81"/>
                    <a:pt x="31" y="82"/>
                    <a:pt x="38" y="82"/>
                  </a:cubicBezTo>
                  <a:lnTo>
                    <a:pt x="10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5195888" y="5005388"/>
              <a:ext cx="1684338" cy="903288"/>
            </a:xfrm>
            <a:custGeom>
              <a:avLst/>
              <a:gdLst>
                <a:gd name="T0" fmla="*/ 44 w 188"/>
                <a:gd name="T1" fmla="*/ 52 h 101"/>
                <a:gd name="T2" fmla="*/ 38 w 188"/>
                <a:gd name="T3" fmla="*/ 52 h 101"/>
                <a:gd name="T4" fmla="*/ 19 w 188"/>
                <a:gd name="T5" fmla="*/ 32 h 101"/>
                <a:gd name="T6" fmla="*/ 22 w 188"/>
                <a:gd name="T7" fmla="*/ 20 h 101"/>
                <a:gd name="T8" fmla="*/ 32 w 188"/>
                <a:gd name="T9" fmla="*/ 16 h 101"/>
                <a:gd name="T10" fmla="*/ 39 w 188"/>
                <a:gd name="T11" fmla="*/ 17 h 101"/>
                <a:gd name="T12" fmla="*/ 43 w 188"/>
                <a:gd name="T13" fmla="*/ 23 h 101"/>
                <a:gd name="T14" fmla="*/ 44 w 188"/>
                <a:gd name="T15" fmla="*/ 37 h 101"/>
                <a:gd name="T16" fmla="*/ 44 w 188"/>
                <a:gd name="T17" fmla="*/ 52 h 101"/>
                <a:gd name="T18" fmla="*/ 170 w 188"/>
                <a:gd name="T19" fmla="*/ 0 h 101"/>
                <a:gd name="T20" fmla="*/ 170 w 188"/>
                <a:gd name="T21" fmla="*/ 52 h 101"/>
                <a:gd name="T22" fmla="*/ 63 w 188"/>
                <a:gd name="T23" fmla="*/ 52 h 101"/>
                <a:gd name="T24" fmla="*/ 63 w 188"/>
                <a:gd name="T25" fmla="*/ 32 h 101"/>
                <a:gd name="T26" fmla="*/ 55 w 188"/>
                <a:gd name="T27" fmla="*/ 8 h 101"/>
                <a:gd name="T28" fmla="*/ 32 w 188"/>
                <a:gd name="T29" fmla="*/ 0 h 101"/>
                <a:gd name="T30" fmla="*/ 8 w 188"/>
                <a:gd name="T31" fmla="*/ 9 h 101"/>
                <a:gd name="T32" fmla="*/ 0 w 188"/>
                <a:gd name="T33" fmla="*/ 32 h 101"/>
                <a:gd name="T34" fmla="*/ 11 w 188"/>
                <a:gd name="T35" fmla="*/ 60 h 101"/>
                <a:gd name="T36" fmla="*/ 42 w 188"/>
                <a:gd name="T37" fmla="*/ 69 h 101"/>
                <a:gd name="T38" fmla="*/ 44 w 188"/>
                <a:gd name="T39" fmla="*/ 69 h 101"/>
                <a:gd name="T40" fmla="*/ 44 w 188"/>
                <a:gd name="T41" fmla="*/ 72 h 101"/>
                <a:gd name="T42" fmla="*/ 41 w 188"/>
                <a:gd name="T43" fmla="*/ 86 h 101"/>
                <a:gd name="T44" fmla="*/ 51 w 188"/>
                <a:gd name="T45" fmla="*/ 101 h 101"/>
                <a:gd name="T46" fmla="*/ 55 w 188"/>
                <a:gd name="T47" fmla="*/ 97 h 101"/>
                <a:gd name="T48" fmla="*/ 63 w 188"/>
                <a:gd name="T49" fmla="*/ 69 h 101"/>
                <a:gd name="T50" fmla="*/ 188 w 188"/>
                <a:gd name="T51" fmla="*/ 69 h 101"/>
                <a:gd name="T52" fmla="*/ 188 w 188"/>
                <a:gd name="T53" fmla="*/ 0 h 101"/>
                <a:gd name="T54" fmla="*/ 170 w 188"/>
                <a:gd name="T5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01">
                  <a:moveTo>
                    <a:pt x="44" y="52"/>
                  </a:moveTo>
                  <a:cubicBezTo>
                    <a:pt x="38" y="52"/>
                    <a:pt x="38" y="52"/>
                    <a:pt x="38" y="52"/>
                  </a:cubicBezTo>
                  <a:cubicBezTo>
                    <a:pt x="25" y="52"/>
                    <a:pt x="19" y="45"/>
                    <a:pt x="19" y="32"/>
                  </a:cubicBezTo>
                  <a:cubicBezTo>
                    <a:pt x="19" y="27"/>
                    <a:pt x="20" y="23"/>
                    <a:pt x="22" y="20"/>
                  </a:cubicBezTo>
                  <a:cubicBezTo>
                    <a:pt x="24" y="17"/>
                    <a:pt x="27" y="16"/>
                    <a:pt x="32" y="16"/>
                  </a:cubicBezTo>
                  <a:cubicBezTo>
                    <a:pt x="35" y="16"/>
                    <a:pt x="37" y="16"/>
                    <a:pt x="39" y="17"/>
                  </a:cubicBezTo>
                  <a:cubicBezTo>
                    <a:pt x="41" y="19"/>
                    <a:pt x="42" y="20"/>
                    <a:pt x="43" y="23"/>
                  </a:cubicBezTo>
                  <a:cubicBezTo>
                    <a:pt x="44" y="26"/>
                    <a:pt x="44" y="32"/>
                    <a:pt x="44" y="37"/>
                  </a:cubicBezTo>
                  <a:lnTo>
                    <a:pt x="44" y="52"/>
                  </a:lnTo>
                  <a:close/>
                  <a:moveTo>
                    <a:pt x="170" y="0"/>
                  </a:moveTo>
                  <a:cubicBezTo>
                    <a:pt x="170" y="52"/>
                    <a:pt x="170" y="52"/>
                    <a:pt x="170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2"/>
                    <a:pt x="60" y="13"/>
                    <a:pt x="55" y="8"/>
                  </a:cubicBezTo>
                  <a:cubicBezTo>
                    <a:pt x="50" y="3"/>
                    <a:pt x="42" y="0"/>
                    <a:pt x="32" y="0"/>
                  </a:cubicBezTo>
                  <a:cubicBezTo>
                    <a:pt x="22" y="0"/>
                    <a:pt x="14" y="3"/>
                    <a:pt x="8" y="9"/>
                  </a:cubicBezTo>
                  <a:cubicBezTo>
                    <a:pt x="3" y="14"/>
                    <a:pt x="0" y="22"/>
                    <a:pt x="0" y="32"/>
                  </a:cubicBezTo>
                  <a:cubicBezTo>
                    <a:pt x="0" y="44"/>
                    <a:pt x="3" y="54"/>
                    <a:pt x="11" y="60"/>
                  </a:cubicBezTo>
                  <a:cubicBezTo>
                    <a:pt x="18" y="66"/>
                    <a:pt x="28" y="69"/>
                    <a:pt x="42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9"/>
                    <a:pt x="43" y="83"/>
                    <a:pt x="41" y="8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3" y="100"/>
                    <a:pt x="54" y="99"/>
                    <a:pt x="55" y="97"/>
                  </a:cubicBezTo>
                  <a:cubicBezTo>
                    <a:pt x="60" y="92"/>
                    <a:pt x="63" y="80"/>
                    <a:pt x="63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8" y="0"/>
                    <a:pt x="188" y="0"/>
                    <a:pt x="188" y="0"/>
                  </a:cubicBezTo>
                  <a:lnTo>
                    <a:pt x="1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6718301" y="4754563"/>
              <a:ext cx="161925" cy="169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7013576" y="5005388"/>
              <a:ext cx="833438" cy="617538"/>
            </a:xfrm>
            <a:custGeom>
              <a:avLst/>
              <a:gdLst>
                <a:gd name="T0" fmla="*/ 74 w 93"/>
                <a:gd name="T1" fmla="*/ 52 h 69"/>
                <a:gd name="T2" fmla="*/ 74 w 93"/>
                <a:gd name="T3" fmla="*/ 42 h 69"/>
                <a:gd name="T4" fmla="*/ 70 w 93"/>
                <a:gd name="T5" fmla="*/ 23 h 69"/>
                <a:gd name="T6" fmla="*/ 55 w 93"/>
                <a:gd name="T7" fmla="*/ 17 h 69"/>
                <a:gd name="T8" fmla="*/ 41 w 93"/>
                <a:gd name="T9" fmla="*/ 20 h 69"/>
                <a:gd name="T10" fmla="*/ 36 w 93"/>
                <a:gd name="T11" fmla="*/ 3 h 69"/>
                <a:gd name="T12" fmla="*/ 56 w 93"/>
                <a:gd name="T13" fmla="*/ 0 h 69"/>
                <a:gd name="T14" fmla="*/ 84 w 93"/>
                <a:gd name="T15" fmla="*/ 10 h 69"/>
                <a:gd name="T16" fmla="*/ 93 w 93"/>
                <a:gd name="T17" fmla="*/ 40 h 69"/>
                <a:gd name="T18" fmla="*/ 93 w 93"/>
                <a:gd name="T19" fmla="*/ 69 h 69"/>
                <a:gd name="T20" fmla="*/ 0 w 93"/>
                <a:gd name="T21" fmla="*/ 69 h 69"/>
                <a:gd name="T22" fmla="*/ 0 w 93"/>
                <a:gd name="T23" fmla="*/ 52 h 69"/>
                <a:gd name="T24" fmla="*/ 74 w 93"/>
                <a:gd name="T25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69">
                  <a:moveTo>
                    <a:pt x="74" y="52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4" y="34"/>
                    <a:pt x="73" y="27"/>
                    <a:pt x="70" y="23"/>
                  </a:cubicBezTo>
                  <a:cubicBezTo>
                    <a:pt x="66" y="19"/>
                    <a:pt x="61" y="17"/>
                    <a:pt x="55" y="17"/>
                  </a:cubicBezTo>
                  <a:cubicBezTo>
                    <a:pt x="50" y="17"/>
                    <a:pt x="46" y="18"/>
                    <a:pt x="41" y="2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42" y="1"/>
                    <a:pt x="49" y="0"/>
                    <a:pt x="56" y="0"/>
                  </a:cubicBezTo>
                  <a:cubicBezTo>
                    <a:pt x="68" y="0"/>
                    <a:pt x="77" y="3"/>
                    <a:pt x="84" y="10"/>
                  </a:cubicBezTo>
                  <a:cubicBezTo>
                    <a:pt x="90" y="17"/>
                    <a:pt x="93" y="27"/>
                    <a:pt x="93" y="40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7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7972426" y="4565650"/>
              <a:ext cx="223838" cy="188913"/>
            </a:xfrm>
            <a:custGeom>
              <a:avLst/>
              <a:gdLst>
                <a:gd name="T0" fmla="*/ 25 w 25"/>
                <a:gd name="T1" fmla="*/ 14 h 21"/>
                <a:gd name="T2" fmla="*/ 25 w 25"/>
                <a:gd name="T3" fmla="*/ 21 h 21"/>
                <a:gd name="T4" fmla="*/ 0 w 25"/>
                <a:gd name="T5" fmla="*/ 21 h 21"/>
                <a:gd name="T6" fmla="*/ 0 w 25"/>
                <a:gd name="T7" fmla="*/ 14 h 21"/>
                <a:gd name="T8" fmla="*/ 3 w 25"/>
                <a:gd name="T9" fmla="*/ 14 h 21"/>
                <a:gd name="T10" fmla="*/ 3 w 25"/>
                <a:gd name="T11" fmla="*/ 10 h 21"/>
                <a:gd name="T12" fmla="*/ 6 w 25"/>
                <a:gd name="T13" fmla="*/ 2 h 21"/>
                <a:gd name="T14" fmla="*/ 14 w 25"/>
                <a:gd name="T15" fmla="*/ 0 h 21"/>
                <a:gd name="T16" fmla="*/ 21 w 25"/>
                <a:gd name="T17" fmla="*/ 2 h 21"/>
                <a:gd name="T18" fmla="*/ 24 w 25"/>
                <a:gd name="T19" fmla="*/ 9 h 21"/>
                <a:gd name="T20" fmla="*/ 18 w 25"/>
                <a:gd name="T21" fmla="*/ 10 h 21"/>
                <a:gd name="T22" fmla="*/ 17 w 25"/>
                <a:gd name="T23" fmla="*/ 7 h 21"/>
                <a:gd name="T24" fmla="*/ 14 w 25"/>
                <a:gd name="T25" fmla="*/ 6 h 21"/>
                <a:gd name="T26" fmla="*/ 10 w 25"/>
                <a:gd name="T27" fmla="*/ 11 h 21"/>
                <a:gd name="T28" fmla="*/ 10 w 25"/>
                <a:gd name="T29" fmla="*/ 14 h 21"/>
                <a:gd name="T30" fmla="*/ 25 w 25"/>
                <a:gd name="T3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21">
                  <a:moveTo>
                    <a:pt x="25" y="1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4" y="4"/>
                    <a:pt x="6" y="2"/>
                  </a:cubicBezTo>
                  <a:cubicBezTo>
                    <a:pt x="8" y="1"/>
                    <a:pt x="10" y="0"/>
                    <a:pt x="14" y="0"/>
                  </a:cubicBezTo>
                  <a:cubicBezTo>
                    <a:pt x="17" y="0"/>
                    <a:pt x="20" y="0"/>
                    <a:pt x="21" y="2"/>
                  </a:cubicBezTo>
                  <a:cubicBezTo>
                    <a:pt x="23" y="3"/>
                    <a:pt x="24" y="6"/>
                    <a:pt x="24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1" y="6"/>
                    <a:pt x="10" y="7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lnTo>
                    <a:pt x="2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Rectangle 18"/>
            <p:cNvSpPr>
              <a:spLocks noChangeArrowheads="1"/>
            </p:cNvSpPr>
            <p:nvPr/>
          </p:nvSpPr>
          <p:spPr bwMode="auto">
            <a:xfrm>
              <a:off x="7991476" y="4816475"/>
              <a:ext cx="169863" cy="806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820B125-6366-4323-A287-39A0472EAB2B}"/>
              </a:ext>
            </a:extLst>
          </p:cNvPr>
          <p:cNvCxnSpPr>
            <a:cxnSpLocks/>
          </p:cNvCxnSpPr>
          <p:nvPr userDrawn="1"/>
        </p:nvCxnSpPr>
        <p:spPr>
          <a:xfrm>
            <a:off x="710100" y="6138000"/>
            <a:ext cx="789216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ubtitle 2">
            <a:extLst>
              <a:ext uri="{FF2B5EF4-FFF2-40B4-BE49-F238E27FC236}">
                <a16:creationId xmlns:a16="http://schemas.microsoft.com/office/drawing/2014/main" id="{84DE0155-5A26-4810-BD12-030B4D703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802" y="5787109"/>
            <a:ext cx="3861197" cy="252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 b="1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27" name="Date Placeholder 4"/>
          <p:cNvSpPr>
            <a:spLocks noGrp="1"/>
          </p:cNvSpPr>
          <p:nvPr>
            <p:ph type="dt" sz="half" idx="10"/>
          </p:nvPr>
        </p:nvSpPr>
        <p:spPr>
          <a:xfrm>
            <a:off x="710803" y="5499315"/>
            <a:ext cx="3861196" cy="252000"/>
          </a:xfrm>
        </p:spPr>
        <p:txBody>
          <a:bodyPr/>
          <a:lstStyle>
            <a:lvl1pPr>
              <a:defRPr sz="1600" b="1" cap="all" baseline="0">
                <a:solidFill>
                  <a:schemeClr val="tx2"/>
                </a:solidFill>
              </a:defRPr>
            </a:lvl1pPr>
          </a:lstStyle>
          <a:p>
            <a:fld id="{07B6C3B8-A7E0-B546-9E87-FE828BAA2ED9}" type="datetime4">
              <a:rPr lang="en-GB" smtClean="0">
                <a:solidFill>
                  <a:srgbClr val="1859A9"/>
                </a:solidFill>
              </a:rPr>
              <a:pPr/>
              <a:t>15 April 2019</a:t>
            </a:fld>
            <a:endParaRPr lang="en-GB" dirty="0">
              <a:solidFill>
                <a:srgbClr val="1859A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01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77E6E5-10F2-4009-B776-A7F5C9BE046A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FFE213-8CBB-48D7-A171-8548BB907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6224B-EA79-4BC8-A7F5-F620B624A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6E15C-D408-4765-943E-DB77FC82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5C9F-4734-4A4E-9850-B4801AF89EE2}" type="datetime4">
              <a:rPr lang="en-GB" smtClean="0">
                <a:solidFill>
                  <a:srgbClr val="4D5156"/>
                </a:solidFill>
              </a:rPr>
              <a:pPr/>
              <a:t>15 April 2019</a:t>
            </a:fld>
            <a:endParaRPr lang="en-GB">
              <a:solidFill>
                <a:srgbClr val="4D5156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5E229-DAA5-4345-AE76-815779D7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1859A9"/>
                </a:solidFill>
              </a:rPr>
              <a:t>Adnoc Offshore | Presentation title</a:t>
            </a:r>
            <a:endParaRPr lang="en-GB" dirty="0">
              <a:solidFill>
                <a:srgbClr val="1859A9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30760-A444-416F-83F2-0E9E7E46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1956-BF2E-4170-9809-8254439A8799}" type="slidenum">
              <a:rPr lang="en-GB" smtClean="0">
                <a:solidFill>
                  <a:srgbClr val="1859A9"/>
                </a:solidFill>
              </a:rPr>
              <a:pPr/>
              <a:t>‹#›</a:t>
            </a:fld>
            <a:endParaRPr lang="en-GB">
              <a:solidFill>
                <a:srgbClr val="1859A9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4BDDA1-D11F-444B-A19F-8F1AF77F9D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803" y="1620001"/>
            <a:ext cx="4023122" cy="200025"/>
          </a:xfrm>
        </p:spPr>
        <p:txBody>
          <a:bodyPr/>
          <a:lstStyle>
            <a:lvl1pPr>
              <a:spcBef>
                <a:spcPts val="0"/>
              </a:spcBef>
              <a:defRPr sz="1070" b="1" cap="all" spc="360" baseline="0"/>
            </a:lvl1pPr>
            <a:lvl2pPr>
              <a:defRPr sz="1070"/>
            </a:lvl2pPr>
            <a:lvl3pPr>
              <a:defRPr sz="1070"/>
            </a:lvl3pPr>
            <a:lvl4pPr>
              <a:defRPr sz="1070"/>
            </a:lvl4pPr>
            <a:lvl5pPr>
              <a:defRPr sz="107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8" name="Group 27"/>
          <p:cNvGrpSpPr>
            <a:grpSpLocks noChangeAspect="1"/>
          </p:cNvGrpSpPr>
          <p:nvPr userDrawn="1"/>
        </p:nvGrpSpPr>
        <p:grpSpPr>
          <a:xfrm>
            <a:off x="8108166" y="1"/>
            <a:ext cx="494100" cy="1222741"/>
            <a:chOff x="10546428" y="-86005"/>
            <a:chExt cx="923259" cy="1713580"/>
          </a:xfrm>
        </p:grpSpPr>
        <p:sp>
          <p:nvSpPr>
            <p:cNvPr id="29" name="Rectangle 28"/>
            <p:cNvSpPr/>
            <p:nvPr userDrawn="1"/>
          </p:nvSpPr>
          <p:spPr bwMode="white">
            <a:xfrm>
              <a:off x="10546428" y="-86005"/>
              <a:ext cx="923259" cy="1713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30" name="Group 29"/>
            <p:cNvGrpSpPr>
              <a:grpSpLocks noChangeAspect="1"/>
            </p:cNvGrpSpPr>
            <p:nvPr userDrawn="1"/>
          </p:nvGrpSpPr>
          <p:grpSpPr>
            <a:xfrm>
              <a:off x="10639077" y="333830"/>
              <a:ext cx="767941" cy="1201994"/>
              <a:chOff x="3986213" y="0"/>
              <a:chExt cx="4381501" cy="6858001"/>
            </a:xfrm>
            <a:solidFill>
              <a:schemeClr val="tx2"/>
            </a:solidFill>
          </p:grpSpPr>
          <p:sp>
            <p:nvSpPr>
              <p:cNvPr id="31" name="Freeform 5"/>
              <p:cNvSpPr>
                <a:spLocks/>
              </p:cNvSpPr>
              <p:nvPr/>
            </p:nvSpPr>
            <p:spPr bwMode="auto">
              <a:xfrm>
                <a:off x="6521451" y="1746250"/>
                <a:ext cx="1846263" cy="2443163"/>
              </a:xfrm>
              <a:custGeom>
                <a:avLst/>
                <a:gdLst>
                  <a:gd name="T0" fmla="*/ 113 w 206"/>
                  <a:gd name="T1" fmla="*/ 196 h 273"/>
                  <a:gd name="T2" fmla="*/ 70 w 206"/>
                  <a:gd name="T3" fmla="*/ 273 h 273"/>
                  <a:gd name="T4" fmla="*/ 184 w 206"/>
                  <a:gd name="T5" fmla="*/ 273 h 273"/>
                  <a:gd name="T6" fmla="*/ 0 w 206"/>
                  <a:gd name="T7" fmla="*/ 0 h 273"/>
                  <a:gd name="T8" fmla="*/ 113 w 206"/>
                  <a:gd name="T9" fmla="*/ 196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73">
                    <a:moveTo>
                      <a:pt x="113" y="196"/>
                    </a:moveTo>
                    <a:cubicBezTo>
                      <a:pt x="106" y="226"/>
                      <a:pt x="91" y="252"/>
                      <a:pt x="70" y="273"/>
                    </a:cubicBezTo>
                    <a:cubicBezTo>
                      <a:pt x="184" y="273"/>
                      <a:pt x="184" y="273"/>
                      <a:pt x="184" y="273"/>
                    </a:cubicBezTo>
                    <a:cubicBezTo>
                      <a:pt x="206" y="154"/>
                      <a:pt x="128" y="28"/>
                      <a:pt x="0" y="0"/>
                    </a:cubicBezTo>
                    <a:cubicBezTo>
                      <a:pt x="26" y="7"/>
                      <a:pt x="138" y="60"/>
                      <a:pt x="113" y="1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6"/>
              <p:cNvSpPr>
                <a:spLocks/>
              </p:cNvSpPr>
              <p:nvPr/>
            </p:nvSpPr>
            <p:spPr bwMode="auto">
              <a:xfrm>
                <a:off x="3986213" y="0"/>
                <a:ext cx="4219575" cy="4189413"/>
              </a:xfrm>
              <a:custGeom>
                <a:avLst/>
                <a:gdLst>
                  <a:gd name="T0" fmla="*/ 0 w 471"/>
                  <a:gd name="T1" fmla="*/ 0 h 468"/>
                  <a:gd name="T2" fmla="*/ 0 w 471"/>
                  <a:gd name="T3" fmla="*/ 468 h 468"/>
                  <a:gd name="T4" fmla="*/ 50 w 471"/>
                  <a:gd name="T5" fmla="*/ 468 h 468"/>
                  <a:gd name="T6" fmla="*/ 104 w 471"/>
                  <a:gd name="T7" fmla="*/ 466 h 468"/>
                  <a:gd name="T8" fmla="*/ 247 w 471"/>
                  <a:gd name="T9" fmla="*/ 346 h 468"/>
                  <a:gd name="T10" fmla="*/ 161 w 471"/>
                  <a:gd name="T11" fmla="*/ 219 h 468"/>
                  <a:gd name="T12" fmla="*/ 157 w 471"/>
                  <a:gd name="T13" fmla="*/ 218 h 468"/>
                  <a:gd name="T14" fmla="*/ 100 w 471"/>
                  <a:gd name="T15" fmla="*/ 212 h 468"/>
                  <a:gd name="T16" fmla="*/ 92 w 471"/>
                  <a:gd name="T17" fmla="*/ 243 h 468"/>
                  <a:gd name="T18" fmla="*/ 81 w 471"/>
                  <a:gd name="T19" fmla="*/ 165 h 468"/>
                  <a:gd name="T20" fmla="*/ 124 w 471"/>
                  <a:gd name="T21" fmla="*/ 123 h 468"/>
                  <a:gd name="T22" fmla="*/ 124 w 471"/>
                  <a:gd name="T23" fmla="*/ 122 h 468"/>
                  <a:gd name="T24" fmla="*/ 186 w 471"/>
                  <a:gd name="T25" fmla="*/ 78 h 468"/>
                  <a:gd name="T26" fmla="*/ 259 w 471"/>
                  <a:gd name="T27" fmla="*/ 58 h 468"/>
                  <a:gd name="T28" fmla="*/ 471 w 471"/>
                  <a:gd name="T29" fmla="*/ 151 h 468"/>
                  <a:gd name="T30" fmla="*/ 471 w 471"/>
                  <a:gd name="T31" fmla="*/ 0 h 468"/>
                  <a:gd name="T32" fmla="*/ 0 w 471"/>
                  <a:gd name="T3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1" h="468">
                    <a:moveTo>
                      <a:pt x="0" y="0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50" y="468"/>
                      <a:pt x="50" y="468"/>
                      <a:pt x="50" y="468"/>
                    </a:cubicBezTo>
                    <a:cubicBezTo>
                      <a:pt x="80" y="468"/>
                      <a:pt x="87" y="468"/>
                      <a:pt x="104" y="466"/>
                    </a:cubicBezTo>
                    <a:cubicBezTo>
                      <a:pt x="175" y="455"/>
                      <a:pt x="240" y="397"/>
                      <a:pt x="247" y="346"/>
                    </a:cubicBezTo>
                    <a:cubicBezTo>
                      <a:pt x="258" y="285"/>
                      <a:pt x="225" y="232"/>
                      <a:pt x="161" y="219"/>
                    </a:cubicBezTo>
                    <a:cubicBezTo>
                      <a:pt x="160" y="219"/>
                      <a:pt x="159" y="218"/>
                      <a:pt x="157" y="218"/>
                    </a:cubicBezTo>
                    <a:cubicBezTo>
                      <a:pt x="155" y="218"/>
                      <a:pt x="124" y="218"/>
                      <a:pt x="100" y="212"/>
                    </a:cubicBezTo>
                    <a:cubicBezTo>
                      <a:pt x="100" y="212"/>
                      <a:pt x="87" y="223"/>
                      <a:pt x="92" y="243"/>
                    </a:cubicBezTo>
                    <a:cubicBezTo>
                      <a:pt x="92" y="243"/>
                      <a:pt x="61" y="210"/>
                      <a:pt x="81" y="165"/>
                    </a:cubicBezTo>
                    <a:cubicBezTo>
                      <a:pt x="81" y="165"/>
                      <a:pt x="90" y="144"/>
                      <a:pt x="124" y="123"/>
                    </a:cubicBezTo>
                    <a:cubicBezTo>
                      <a:pt x="124" y="123"/>
                      <a:pt x="124" y="122"/>
                      <a:pt x="124" y="122"/>
                    </a:cubicBezTo>
                    <a:cubicBezTo>
                      <a:pt x="133" y="111"/>
                      <a:pt x="155" y="93"/>
                      <a:pt x="186" y="78"/>
                    </a:cubicBezTo>
                    <a:cubicBezTo>
                      <a:pt x="201" y="71"/>
                      <a:pt x="228" y="61"/>
                      <a:pt x="259" y="58"/>
                    </a:cubicBezTo>
                    <a:cubicBezTo>
                      <a:pt x="397" y="45"/>
                      <a:pt x="471" y="151"/>
                      <a:pt x="471" y="151"/>
                    </a:cubicBezTo>
                    <a:cubicBezTo>
                      <a:pt x="471" y="0"/>
                      <a:pt x="471" y="0"/>
                      <a:pt x="47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7"/>
              <p:cNvSpPr>
                <a:spLocks/>
              </p:cNvSpPr>
              <p:nvPr/>
            </p:nvSpPr>
            <p:spPr bwMode="auto">
              <a:xfrm>
                <a:off x="5545138" y="939800"/>
                <a:ext cx="2660650" cy="1011238"/>
              </a:xfrm>
              <a:custGeom>
                <a:avLst/>
                <a:gdLst>
                  <a:gd name="T0" fmla="*/ 167 w 297"/>
                  <a:gd name="T1" fmla="*/ 9 h 113"/>
                  <a:gd name="T2" fmla="*/ 0 w 297"/>
                  <a:gd name="T3" fmla="*/ 48 h 113"/>
                  <a:gd name="T4" fmla="*/ 33 w 297"/>
                  <a:gd name="T5" fmla="*/ 33 h 113"/>
                  <a:gd name="T6" fmla="*/ 61 w 297"/>
                  <a:gd name="T7" fmla="*/ 60 h 113"/>
                  <a:gd name="T8" fmla="*/ 103 w 297"/>
                  <a:gd name="T9" fmla="*/ 34 h 113"/>
                  <a:gd name="T10" fmla="*/ 103 w 297"/>
                  <a:gd name="T11" fmla="*/ 20 h 113"/>
                  <a:gd name="T12" fmla="*/ 297 w 297"/>
                  <a:gd name="T13" fmla="*/ 113 h 113"/>
                  <a:gd name="T14" fmla="*/ 297 w 297"/>
                  <a:gd name="T15" fmla="*/ 71 h 113"/>
                  <a:gd name="T16" fmla="*/ 167 w 297"/>
                  <a:gd name="T17" fmla="*/ 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113">
                    <a:moveTo>
                      <a:pt x="167" y="9"/>
                    </a:moveTo>
                    <a:cubicBezTo>
                      <a:pt x="100" y="0"/>
                      <a:pt x="44" y="17"/>
                      <a:pt x="0" y="48"/>
                    </a:cubicBezTo>
                    <a:cubicBezTo>
                      <a:pt x="0" y="48"/>
                      <a:pt x="13" y="40"/>
                      <a:pt x="33" y="33"/>
                    </a:cubicBezTo>
                    <a:cubicBezTo>
                      <a:pt x="36" y="46"/>
                      <a:pt x="47" y="57"/>
                      <a:pt x="61" y="60"/>
                    </a:cubicBezTo>
                    <a:cubicBezTo>
                      <a:pt x="81" y="64"/>
                      <a:pt x="100" y="52"/>
                      <a:pt x="103" y="34"/>
                    </a:cubicBezTo>
                    <a:cubicBezTo>
                      <a:pt x="104" y="30"/>
                      <a:pt x="104" y="25"/>
                      <a:pt x="103" y="20"/>
                    </a:cubicBezTo>
                    <a:cubicBezTo>
                      <a:pt x="230" y="16"/>
                      <a:pt x="297" y="113"/>
                      <a:pt x="297" y="113"/>
                    </a:cubicBezTo>
                    <a:cubicBezTo>
                      <a:pt x="297" y="71"/>
                      <a:pt x="297" y="71"/>
                      <a:pt x="297" y="71"/>
                    </a:cubicBezTo>
                    <a:cubicBezTo>
                      <a:pt x="278" y="52"/>
                      <a:pt x="226" y="15"/>
                      <a:pt x="167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8"/>
              <p:cNvSpPr>
                <a:spLocks noEditPoints="1"/>
              </p:cNvSpPr>
              <p:nvPr/>
            </p:nvSpPr>
            <p:spPr bwMode="auto">
              <a:xfrm>
                <a:off x="3986213" y="6007100"/>
                <a:ext cx="796925" cy="833438"/>
              </a:xfrm>
              <a:custGeom>
                <a:avLst/>
                <a:gdLst>
                  <a:gd name="T0" fmla="*/ 310 w 502"/>
                  <a:gd name="T1" fmla="*/ 311 h 525"/>
                  <a:gd name="T2" fmla="*/ 248 w 502"/>
                  <a:gd name="T3" fmla="*/ 124 h 525"/>
                  <a:gd name="T4" fmla="*/ 186 w 502"/>
                  <a:gd name="T5" fmla="*/ 311 h 525"/>
                  <a:gd name="T6" fmla="*/ 310 w 502"/>
                  <a:gd name="T7" fmla="*/ 311 h 525"/>
                  <a:gd name="T8" fmla="*/ 198 w 502"/>
                  <a:gd name="T9" fmla="*/ 0 h 525"/>
                  <a:gd name="T10" fmla="*/ 305 w 502"/>
                  <a:gd name="T11" fmla="*/ 0 h 525"/>
                  <a:gd name="T12" fmla="*/ 502 w 502"/>
                  <a:gd name="T13" fmla="*/ 525 h 525"/>
                  <a:gd name="T14" fmla="*/ 384 w 502"/>
                  <a:gd name="T15" fmla="*/ 525 h 525"/>
                  <a:gd name="T16" fmla="*/ 339 w 502"/>
                  <a:gd name="T17" fmla="*/ 401 h 525"/>
                  <a:gd name="T18" fmla="*/ 158 w 502"/>
                  <a:gd name="T19" fmla="*/ 401 h 525"/>
                  <a:gd name="T20" fmla="*/ 113 w 502"/>
                  <a:gd name="T21" fmla="*/ 525 h 525"/>
                  <a:gd name="T22" fmla="*/ 0 w 502"/>
                  <a:gd name="T23" fmla="*/ 525 h 525"/>
                  <a:gd name="T24" fmla="*/ 198 w 502"/>
                  <a:gd name="T25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2" h="525">
                    <a:moveTo>
                      <a:pt x="310" y="311"/>
                    </a:moveTo>
                    <a:lnTo>
                      <a:pt x="248" y="124"/>
                    </a:lnTo>
                    <a:lnTo>
                      <a:pt x="186" y="311"/>
                    </a:lnTo>
                    <a:lnTo>
                      <a:pt x="310" y="311"/>
                    </a:lnTo>
                    <a:close/>
                    <a:moveTo>
                      <a:pt x="198" y="0"/>
                    </a:moveTo>
                    <a:lnTo>
                      <a:pt x="305" y="0"/>
                    </a:lnTo>
                    <a:lnTo>
                      <a:pt x="502" y="525"/>
                    </a:lnTo>
                    <a:lnTo>
                      <a:pt x="384" y="525"/>
                    </a:lnTo>
                    <a:lnTo>
                      <a:pt x="339" y="401"/>
                    </a:lnTo>
                    <a:lnTo>
                      <a:pt x="158" y="401"/>
                    </a:lnTo>
                    <a:lnTo>
                      <a:pt x="113" y="525"/>
                    </a:lnTo>
                    <a:lnTo>
                      <a:pt x="0" y="525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9"/>
              <p:cNvSpPr>
                <a:spLocks noEditPoints="1"/>
              </p:cNvSpPr>
              <p:nvPr/>
            </p:nvSpPr>
            <p:spPr bwMode="auto">
              <a:xfrm>
                <a:off x="4881563" y="6007100"/>
                <a:ext cx="717550" cy="833438"/>
              </a:xfrm>
              <a:custGeom>
                <a:avLst/>
                <a:gdLst>
                  <a:gd name="T0" fmla="*/ 32 w 80"/>
                  <a:gd name="T1" fmla="*/ 76 h 93"/>
                  <a:gd name="T2" fmla="*/ 45 w 80"/>
                  <a:gd name="T3" fmla="*/ 74 h 93"/>
                  <a:gd name="T4" fmla="*/ 53 w 80"/>
                  <a:gd name="T5" fmla="*/ 68 h 93"/>
                  <a:gd name="T6" fmla="*/ 58 w 80"/>
                  <a:gd name="T7" fmla="*/ 58 h 93"/>
                  <a:gd name="T8" fmla="*/ 60 w 80"/>
                  <a:gd name="T9" fmla="*/ 46 h 93"/>
                  <a:gd name="T10" fmla="*/ 59 w 80"/>
                  <a:gd name="T11" fmla="*/ 34 h 93"/>
                  <a:gd name="T12" fmla="*/ 54 w 80"/>
                  <a:gd name="T13" fmla="*/ 24 h 93"/>
                  <a:gd name="T14" fmla="*/ 46 w 80"/>
                  <a:gd name="T15" fmla="*/ 18 h 93"/>
                  <a:gd name="T16" fmla="*/ 35 w 80"/>
                  <a:gd name="T17" fmla="*/ 16 h 93"/>
                  <a:gd name="T18" fmla="*/ 19 w 80"/>
                  <a:gd name="T19" fmla="*/ 16 h 93"/>
                  <a:gd name="T20" fmla="*/ 19 w 80"/>
                  <a:gd name="T21" fmla="*/ 76 h 93"/>
                  <a:gd name="T22" fmla="*/ 32 w 80"/>
                  <a:gd name="T23" fmla="*/ 76 h 93"/>
                  <a:gd name="T24" fmla="*/ 0 w 80"/>
                  <a:gd name="T25" fmla="*/ 0 h 93"/>
                  <a:gd name="T26" fmla="*/ 35 w 80"/>
                  <a:gd name="T27" fmla="*/ 0 h 93"/>
                  <a:gd name="T28" fmla="*/ 68 w 80"/>
                  <a:gd name="T29" fmla="*/ 11 h 93"/>
                  <a:gd name="T30" fmla="*/ 80 w 80"/>
                  <a:gd name="T31" fmla="*/ 46 h 93"/>
                  <a:gd name="T32" fmla="*/ 77 w 80"/>
                  <a:gd name="T33" fmla="*/ 66 h 93"/>
                  <a:gd name="T34" fmla="*/ 67 w 80"/>
                  <a:gd name="T35" fmla="*/ 81 h 93"/>
                  <a:gd name="T36" fmla="*/ 52 w 80"/>
                  <a:gd name="T37" fmla="*/ 90 h 93"/>
                  <a:gd name="T38" fmla="*/ 31 w 80"/>
                  <a:gd name="T39" fmla="*/ 93 h 93"/>
                  <a:gd name="T40" fmla="*/ 0 w 80"/>
                  <a:gd name="T41" fmla="*/ 93 h 93"/>
                  <a:gd name="T42" fmla="*/ 0 w 80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93">
                    <a:moveTo>
                      <a:pt x="32" y="76"/>
                    </a:moveTo>
                    <a:cubicBezTo>
                      <a:pt x="37" y="76"/>
                      <a:pt x="41" y="76"/>
                      <a:pt x="45" y="74"/>
                    </a:cubicBezTo>
                    <a:cubicBezTo>
                      <a:pt x="48" y="73"/>
                      <a:pt x="51" y="71"/>
                      <a:pt x="53" y="68"/>
                    </a:cubicBezTo>
                    <a:cubicBezTo>
                      <a:pt x="56" y="65"/>
                      <a:pt x="57" y="62"/>
                      <a:pt x="58" y="58"/>
                    </a:cubicBezTo>
                    <a:cubicBezTo>
                      <a:pt x="59" y="55"/>
                      <a:pt x="60" y="51"/>
                      <a:pt x="60" y="46"/>
                    </a:cubicBezTo>
                    <a:cubicBezTo>
                      <a:pt x="60" y="41"/>
                      <a:pt x="59" y="37"/>
                      <a:pt x="59" y="34"/>
                    </a:cubicBezTo>
                    <a:cubicBezTo>
                      <a:pt x="58" y="30"/>
                      <a:pt x="56" y="27"/>
                      <a:pt x="54" y="24"/>
                    </a:cubicBezTo>
                    <a:cubicBezTo>
                      <a:pt x="52" y="22"/>
                      <a:pt x="50" y="20"/>
                      <a:pt x="46" y="18"/>
                    </a:cubicBezTo>
                    <a:cubicBezTo>
                      <a:pt x="43" y="17"/>
                      <a:pt x="39" y="16"/>
                      <a:pt x="35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76"/>
                      <a:pt x="19" y="76"/>
                      <a:pt x="19" y="76"/>
                    </a:cubicBezTo>
                    <a:lnTo>
                      <a:pt x="32" y="76"/>
                    </a:lnTo>
                    <a:close/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49" y="0"/>
                      <a:pt x="60" y="4"/>
                      <a:pt x="68" y="11"/>
                    </a:cubicBezTo>
                    <a:cubicBezTo>
                      <a:pt x="76" y="19"/>
                      <a:pt x="80" y="31"/>
                      <a:pt x="80" y="46"/>
                    </a:cubicBezTo>
                    <a:cubicBezTo>
                      <a:pt x="80" y="54"/>
                      <a:pt x="79" y="60"/>
                      <a:pt x="77" y="66"/>
                    </a:cubicBezTo>
                    <a:cubicBezTo>
                      <a:pt x="74" y="72"/>
                      <a:pt x="71" y="77"/>
                      <a:pt x="67" y="81"/>
                    </a:cubicBezTo>
                    <a:cubicBezTo>
                      <a:pt x="63" y="85"/>
                      <a:pt x="58" y="88"/>
                      <a:pt x="52" y="90"/>
                    </a:cubicBezTo>
                    <a:cubicBezTo>
                      <a:pt x="46" y="92"/>
                      <a:pt x="39" y="93"/>
                      <a:pt x="31" y="93"/>
                    </a:cubicBezTo>
                    <a:cubicBezTo>
                      <a:pt x="0" y="93"/>
                      <a:pt x="0" y="93"/>
                      <a:pt x="0" y="9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0"/>
              <p:cNvSpPr>
                <a:spLocks/>
              </p:cNvSpPr>
              <p:nvPr/>
            </p:nvSpPr>
            <p:spPr bwMode="auto">
              <a:xfrm>
                <a:off x="5734051" y="6007100"/>
                <a:ext cx="671513" cy="833438"/>
              </a:xfrm>
              <a:custGeom>
                <a:avLst/>
                <a:gdLst>
                  <a:gd name="T0" fmla="*/ 0 w 423"/>
                  <a:gd name="T1" fmla="*/ 0 h 525"/>
                  <a:gd name="T2" fmla="*/ 101 w 423"/>
                  <a:gd name="T3" fmla="*/ 0 h 525"/>
                  <a:gd name="T4" fmla="*/ 316 w 423"/>
                  <a:gd name="T5" fmla="*/ 344 h 525"/>
                  <a:gd name="T6" fmla="*/ 316 w 423"/>
                  <a:gd name="T7" fmla="*/ 0 h 525"/>
                  <a:gd name="T8" fmla="*/ 423 w 423"/>
                  <a:gd name="T9" fmla="*/ 0 h 525"/>
                  <a:gd name="T10" fmla="*/ 423 w 423"/>
                  <a:gd name="T11" fmla="*/ 525 h 525"/>
                  <a:gd name="T12" fmla="*/ 327 w 423"/>
                  <a:gd name="T13" fmla="*/ 525 h 525"/>
                  <a:gd name="T14" fmla="*/ 107 w 423"/>
                  <a:gd name="T15" fmla="*/ 181 h 525"/>
                  <a:gd name="T16" fmla="*/ 107 w 423"/>
                  <a:gd name="T17" fmla="*/ 525 h 525"/>
                  <a:gd name="T18" fmla="*/ 0 w 423"/>
                  <a:gd name="T19" fmla="*/ 525 h 525"/>
                  <a:gd name="T20" fmla="*/ 0 w 423"/>
                  <a:gd name="T21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3" h="525">
                    <a:moveTo>
                      <a:pt x="0" y="0"/>
                    </a:moveTo>
                    <a:lnTo>
                      <a:pt x="101" y="0"/>
                    </a:lnTo>
                    <a:lnTo>
                      <a:pt x="316" y="344"/>
                    </a:lnTo>
                    <a:lnTo>
                      <a:pt x="316" y="0"/>
                    </a:lnTo>
                    <a:lnTo>
                      <a:pt x="423" y="0"/>
                    </a:lnTo>
                    <a:lnTo>
                      <a:pt x="423" y="525"/>
                    </a:lnTo>
                    <a:lnTo>
                      <a:pt x="327" y="525"/>
                    </a:lnTo>
                    <a:lnTo>
                      <a:pt x="107" y="181"/>
                    </a:lnTo>
                    <a:lnTo>
                      <a:pt x="107" y="525"/>
                    </a:lnTo>
                    <a:lnTo>
                      <a:pt x="0" y="5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1"/>
              <p:cNvSpPr>
                <a:spLocks noEditPoints="1"/>
              </p:cNvSpPr>
              <p:nvPr/>
            </p:nvSpPr>
            <p:spPr bwMode="auto">
              <a:xfrm>
                <a:off x="6548438" y="5980113"/>
                <a:ext cx="796925" cy="877888"/>
              </a:xfrm>
              <a:custGeom>
                <a:avLst/>
                <a:gdLst>
                  <a:gd name="T0" fmla="*/ 45 w 89"/>
                  <a:gd name="T1" fmla="*/ 82 h 98"/>
                  <a:gd name="T2" fmla="*/ 63 w 89"/>
                  <a:gd name="T3" fmla="*/ 73 h 98"/>
                  <a:gd name="T4" fmla="*/ 69 w 89"/>
                  <a:gd name="T5" fmla="*/ 49 h 98"/>
                  <a:gd name="T6" fmla="*/ 63 w 89"/>
                  <a:gd name="T7" fmla="*/ 26 h 98"/>
                  <a:gd name="T8" fmla="*/ 45 w 89"/>
                  <a:gd name="T9" fmla="*/ 17 h 98"/>
                  <a:gd name="T10" fmla="*/ 26 w 89"/>
                  <a:gd name="T11" fmla="*/ 26 h 98"/>
                  <a:gd name="T12" fmla="*/ 20 w 89"/>
                  <a:gd name="T13" fmla="*/ 49 h 98"/>
                  <a:gd name="T14" fmla="*/ 26 w 89"/>
                  <a:gd name="T15" fmla="*/ 73 h 98"/>
                  <a:gd name="T16" fmla="*/ 45 w 89"/>
                  <a:gd name="T17" fmla="*/ 82 h 98"/>
                  <a:gd name="T18" fmla="*/ 45 w 89"/>
                  <a:gd name="T19" fmla="*/ 98 h 98"/>
                  <a:gd name="T20" fmla="*/ 26 w 89"/>
                  <a:gd name="T21" fmla="*/ 95 h 98"/>
                  <a:gd name="T22" fmla="*/ 12 w 89"/>
                  <a:gd name="T23" fmla="*/ 85 h 98"/>
                  <a:gd name="T24" fmla="*/ 3 w 89"/>
                  <a:gd name="T25" fmla="*/ 70 h 98"/>
                  <a:gd name="T26" fmla="*/ 0 w 89"/>
                  <a:gd name="T27" fmla="*/ 49 h 98"/>
                  <a:gd name="T28" fmla="*/ 3 w 89"/>
                  <a:gd name="T29" fmla="*/ 29 h 98"/>
                  <a:gd name="T30" fmla="*/ 12 w 89"/>
                  <a:gd name="T31" fmla="*/ 14 h 98"/>
                  <a:gd name="T32" fmla="*/ 26 w 89"/>
                  <a:gd name="T33" fmla="*/ 4 h 98"/>
                  <a:gd name="T34" fmla="*/ 45 w 89"/>
                  <a:gd name="T35" fmla="*/ 0 h 98"/>
                  <a:gd name="T36" fmla="*/ 63 w 89"/>
                  <a:gd name="T37" fmla="*/ 4 h 98"/>
                  <a:gd name="T38" fmla="*/ 77 w 89"/>
                  <a:gd name="T39" fmla="*/ 14 h 98"/>
                  <a:gd name="T40" fmla="*/ 86 w 89"/>
                  <a:gd name="T41" fmla="*/ 29 h 98"/>
                  <a:gd name="T42" fmla="*/ 89 w 89"/>
                  <a:gd name="T43" fmla="*/ 49 h 98"/>
                  <a:gd name="T44" fmla="*/ 86 w 89"/>
                  <a:gd name="T45" fmla="*/ 70 h 98"/>
                  <a:gd name="T46" fmla="*/ 77 w 89"/>
                  <a:gd name="T47" fmla="*/ 85 h 98"/>
                  <a:gd name="T48" fmla="*/ 63 w 89"/>
                  <a:gd name="T49" fmla="*/ 95 h 98"/>
                  <a:gd name="T50" fmla="*/ 45 w 89"/>
                  <a:gd name="T51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98">
                    <a:moveTo>
                      <a:pt x="45" y="82"/>
                    </a:moveTo>
                    <a:cubicBezTo>
                      <a:pt x="53" y="82"/>
                      <a:pt x="59" y="79"/>
                      <a:pt x="63" y="73"/>
                    </a:cubicBezTo>
                    <a:cubicBezTo>
                      <a:pt x="67" y="68"/>
                      <a:pt x="69" y="60"/>
                      <a:pt x="69" y="49"/>
                    </a:cubicBezTo>
                    <a:cubicBezTo>
                      <a:pt x="69" y="39"/>
                      <a:pt x="67" y="31"/>
                      <a:pt x="63" y="26"/>
                    </a:cubicBezTo>
                    <a:cubicBezTo>
                      <a:pt x="59" y="20"/>
                      <a:pt x="53" y="17"/>
                      <a:pt x="45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2" y="68"/>
                      <a:pt x="26" y="73"/>
                    </a:cubicBezTo>
                    <a:cubicBezTo>
                      <a:pt x="30" y="79"/>
                      <a:pt x="36" y="82"/>
                      <a:pt x="45" y="82"/>
                    </a:cubicBezTo>
                    <a:moveTo>
                      <a:pt x="45" y="98"/>
                    </a:moveTo>
                    <a:cubicBezTo>
                      <a:pt x="38" y="98"/>
                      <a:pt x="31" y="97"/>
                      <a:pt x="26" y="95"/>
                    </a:cubicBezTo>
                    <a:cubicBezTo>
                      <a:pt x="21" y="93"/>
                      <a:pt x="16" y="89"/>
                      <a:pt x="12" y="85"/>
                    </a:cubicBezTo>
                    <a:cubicBezTo>
                      <a:pt x="8" y="81"/>
                      <a:pt x="5" y="76"/>
                      <a:pt x="3" y="70"/>
                    </a:cubicBezTo>
                    <a:cubicBezTo>
                      <a:pt x="1" y="64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6" y="9"/>
                      <a:pt x="21" y="6"/>
                      <a:pt x="26" y="4"/>
                    </a:cubicBezTo>
                    <a:cubicBezTo>
                      <a:pt x="32" y="2"/>
                      <a:pt x="38" y="0"/>
                      <a:pt x="45" y="0"/>
                    </a:cubicBezTo>
                    <a:cubicBezTo>
                      <a:pt x="52" y="0"/>
                      <a:pt x="58" y="2"/>
                      <a:pt x="63" y="4"/>
                    </a:cubicBezTo>
                    <a:cubicBezTo>
                      <a:pt x="69" y="6"/>
                      <a:pt x="73" y="9"/>
                      <a:pt x="77" y="14"/>
                    </a:cubicBezTo>
                    <a:cubicBezTo>
                      <a:pt x="81" y="18"/>
                      <a:pt x="84" y="23"/>
                      <a:pt x="86" y="29"/>
                    </a:cubicBezTo>
                    <a:cubicBezTo>
                      <a:pt x="88" y="35"/>
                      <a:pt x="89" y="42"/>
                      <a:pt x="89" y="49"/>
                    </a:cubicBezTo>
                    <a:cubicBezTo>
                      <a:pt x="89" y="57"/>
                      <a:pt x="88" y="64"/>
                      <a:pt x="86" y="70"/>
                    </a:cubicBezTo>
                    <a:cubicBezTo>
                      <a:pt x="84" y="76"/>
                      <a:pt x="81" y="81"/>
                      <a:pt x="77" y="85"/>
                    </a:cubicBezTo>
                    <a:cubicBezTo>
                      <a:pt x="74" y="89"/>
                      <a:pt x="69" y="93"/>
                      <a:pt x="63" y="95"/>
                    </a:cubicBezTo>
                    <a:cubicBezTo>
                      <a:pt x="58" y="97"/>
                      <a:pt x="52" y="98"/>
                      <a:pt x="45" y="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7453313" y="5980113"/>
                <a:ext cx="742950" cy="877888"/>
              </a:xfrm>
              <a:custGeom>
                <a:avLst/>
                <a:gdLst>
                  <a:gd name="T0" fmla="*/ 83 w 83"/>
                  <a:gd name="T1" fmla="*/ 64 h 98"/>
                  <a:gd name="T2" fmla="*/ 79 w 83"/>
                  <a:gd name="T3" fmla="*/ 77 h 98"/>
                  <a:gd name="T4" fmla="*/ 71 w 83"/>
                  <a:gd name="T5" fmla="*/ 88 h 98"/>
                  <a:gd name="T6" fmla="*/ 59 w 83"/>
                  <a:gd name="T7" fmla="*/ 96 h 98"/>
                  <a:gd name="T8" fmla="*/ 43 w 83"/>
                  <a:gd name="T9" fmla="*/ 98 h 98"/>
                  <a:gd name="T10" fmla="*/ 24 w 83"/>
                  <a:gd name="T11" fmla="*/ 95 h 98"/>
                  <a:gd name="T12" fmla="*/ 11 w 83"/>
                  <a:gd name="T13" fmla="*/ 85 h 98"/>
                  <a:gd name="T14" fmla="*/ 3 w 83"/>
                  <a:gd name="T15" fmla="*/ 69 h 98"/>
                  <a:gd name="T16" fmla="*/ 0 w 83"/>
                  <a:gd name="T17" fmla="*/ 49 h 98"/>
                  <a:gd name="T18" fmla="*/ 3 w 83"/>
                  <a:gd name="T19" fmla="*/ 29 h 98"/>
                  <a:gd name="T20" fmla="*/ 12 w 83"/>
                  <a:gd name="T21" fmla="*/ 14 h 98"/>
                  <a:gd name="T22" fmla="*/ 25 w 83"/>
                  <a:gd name="T23" fmla="*/ 4 h 98"/>
                  <a:gd name="T24" fmla="*/ 43 w 83"/>
                  <a:gd name="T25" fmla="*/ 0 h 98"/>
                  <a:gd name="T26" fmla="*/ 59 w 83"/>
                  <a:gd name="T27" fmla="*/ 3 h 98"/>
                  <a:gd name="T28" fmla="*/ 70 w 83"/>
                  <a:gd name="T29" fmla="*/ 9 h 98"/>
                  <a:gd name="T30" fmla="*/ 77 w 83"/>
                  <a:gd name="T31" fmla="*/ 19 h 98"/>
                  <a:gd name="T32" fmla="*/ 81 w 83"/>
                  <a:gd name="T33" fmla="*/ 32 h 98"/>
                  <a:gd name="T34" fmla="*/ 62 w 83"/>
                  <a:gd name="T35" fmla="*/ 35 h 98"/>
                  <a:gd name="T36" fmla="*/ 56 w 83"/>
                  <a:gd name="T37" fmla="*/ 22 h 98"/>
                  <a:gd name="T38" fmla="*/ 43 w 83"/>
                  <a:gd name="T39" fmla="*/ 17 h 98"/>
                  <a:gd name="T40" fmla="*/ 26 w 83"/>
                  <a:gd name="T41" fmla="*/ 26 h 98"/>
                  <a:gd name="T42" fmla="*/ 20 w 83"/>
                  <a:gd name="T43" fmla="*/ 49 h 98"/>
                  <a:gd name="T44" fmla="*/ 27 w 83"/>
                  <a:gd name="T45" fmla="*/ 73 h 98"/>
                  <a:gd name="T46" fmla="*/ 43 w 83"/>
                  <a:gd name="T47" fmla="*/ 82 h 98"/>
                  <a:gd name="T48" fmla="*/ 56 w 83"/>
                  <a:gd name="T49" fmla="*/ 77 h 98"/>
                  <a:gd name="T50" fmla="*/ 62 w 83"/>
                  <a:gd name="T51" fmla="*/ 64 h 98"/>
                  <a:gd name="T52" fmla="*/ 83 w 83"/>
                  <a:gd name="T53" fmla="*/ 6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3" h="98">
                    <a:moveTo>
                      <a:pt x="83" y="64"/>
                    </a:moveTo>
                    <a:cubicBezTo>
                      <a:pt x="82" y="69"/>
                      <a:pt x="81" y="73"/>
                      <a:pt x="79" y="77"/>
                    </a:cubicBezTo>
                    <a:cubicBezTo>
                      <a:pt x="77" y="82"/>
                      <a:pt x="75" y="85"/>
                      <a:pt x="71" y="88"/>
                    </a:cubicBezTo>
                    <a:cubicBezTo>
                      <a:pt x="68" y="91"/>
                      <a:pt x="64" y="94"/>
                      <a:pt x="59" y="96"/>
                    </a:cubicBezTo>
                    <a:cubicBezTo>
                      <a:pt x="55" y="97"/>
                      <a:pt x="49" y="98"/>
                      <a:pt x="43" y="98"/>
                    </a:cubicBezTo>
                    <a:cubicBezTo>
                      <a:pt x="36" y="98"/>
                      <a:pt x="30" y="97"/>
                      <a:pt x="24" y="95"/>
                    </a:cubicBezTo>
                    <a:cubicBezTo>
                      <a:pt x="19" y="92"/>
                      <a:pt x="15" y="89"/>
                      <a:pt x="11" y="85"/>
                    </a:cubicBezTo>
                    <a:cubicBezTo>
                      <a:pt x="7" y="81"/>
                      <a:pt x="5" y="75"/>
                      <a:pt x="3" y="69"/>
                    </a:cubicBezTo>
                    <a:cubicBezTo>
                      <a:pt x="1" y="63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5" y="9"/>
                      <a:pt x="20" y="6"/>
                      <a:pt x="25" y="4"/>
                    </a:cubicBezTo>
                    <a:cubicBezTo>
                      <a:pt x="31" y="2"/>
                      <a:pt x="37" y="0"/>
                      <a:pt x="43" y="0"/>
                    </a:cubicBezTo>
                    <a:cubicBezTo>
                      <a:pt x="49" y="0"/>
                      <a:pt x="54" y="1"/>
                      <a:pt x="59" y="3"/>
                    </a:cubicBezTo>
                    <a:cubicBezTo>
                      <a:pt x="63" y="4"/>
                      <a:pt x="67" y="6"/>
                      <a:pt x="70" y="9"/>
                    </a:cubicBezTo>
                    <a:cubicBezTo>
                      <a:pt x="73" y="12"/>
                      <a:pt x="75" y="15"/>
                      <a:pt x="77" y="19"/>
                    </a:cubicBezTo>
                    <a:cubicBezTo>
                      <a:pt x="79" y="23"/>
                      <a:pt x="80" y="27"/>
                      <a:pt x="81" y="32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29"/>
                      <a:pt x="59" y="25"/>
                      <a:pt x="56" y="22"/>
                    </a:cubicBezTo>
                    <a:cubicBezTo>
                      <a:pt x="53" y="19"/>
                      <a:pt x="49" y="17"/>
                      <a:pt x="43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3" y="68"/>
                      <a:pt x="27" y="73"/>
                    </a:cubicBezTo>
                    <a:cubicBezTo>
                      <a:pt x="31" y="79"/>
                      <a:pt x="36" y="82"/>
                      <a:pt x="43" y="82"/>
                    </a:cubicBezTo>
                    <a:cubicBezTo>
                      <a:pt x="49" y="82"/>
                      <a:pt x="54" y="80"/>
                      <a:pt x="56" y="77"/>
                    </a:cubicBezTo>
                    <a:cubicBezTo>
                      <a:pt x="59" y="74"/>
                      <a:pt x="61" y="69"/>
                      <a:pt x="62" y="64"/>
                    </a:cubicBezTo>
                    <a:lnTo>
                      <a:pt x="8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3"/>
              <p:cNvSpPr>
                <a:spLocks noEditPoints="1"/>
              </p:cNvSpPr>
              <p:nvPr/>
            </p:nvSpPr>
            <p:spPr bwMode="auto">
              <a:xfrm>
                <a:off x="3986213" y="4735513"/>
                <a:ext cx="1066800" cy="887413"/>
              </a:xfrm>
              <a:custGeom>
                <a:avLst/>
                <a:gdLst>
                  <a:gd name="T0" fmla="*/ 82 w 119"/>
                  <a:gd name="T1" fmla="*/ 40 h 99"/>
                  <a:gd name="T2" fmla="*/ 82 w 119"/>
                  <a:gd name="T3" fmla="*/ 47 h 99"/>
                  <a:gd name="T4" fmla="*/ 57 w 119"/>
                  <a:gd name="T5" fmla="*/ 47 h 99"/>
                  <a:gd name="T6" fmla="*/ 57 w 119"/>
                  <a:gd name="T7" fmla="*/ 40 h 99"/>
                  <a:gd name="T8" fmla="*/ 60 w 119"/>
                  <a:gd name="T9" fmla="*/ 40 h 99"/>
                  <a:gd name="T10" fmla="*/ 60 w 119"/>
                  <a:gd name="T11" fmla="*/ 36 h 99"/>
                  <a:gd name="T12" fmla="*/ 63 w 119"/>
                  <a:gd name="T13" fmla="*/ 28 h 99"/>
                  <a:gd name="T14" fmla="*/ 71 w 119"/>
                  <a:gd name="T15" fmla="*/ 25 h 99"/>
                  <a:gd name="T16" fmla="*/ 78 w 119"/>
                  <a:gd name="T17" fmla="*/ 28 h 99"/>
                  <a:gd name="T18" fmla="*/ 81 w 119"/>
                  <a:gd name="T19" fmla="*/ 35 h 99"/>
                  <a:gd name="T20" fmla="*/ 75 w 119"/>
                  <a:gd name="T21" fmla="*/ 36 h 99"/>
                  <a:gd name="T22" fmla="*/ 74 w 119"/>
                  <a:gd name="T23" fmla="*/ 32 h 99"/>
                  <a:gd name="T24" fmla="*/ 71 w 119"/>
                  <a:gd name="T25" fmla="*/ 32 h 99"/>
                  <a:gd name="T26" fmla="*/ 67 w 119"/>
                  <a:gd name="T27" fmla="*/ 36 h 99"/>
                  <a:gd name="T28" fmla="*/ 67 w 119"/>
                  <a:gd name="T29" fmla="*/ 40 h 99"/>
                  <a:gd name="T30" fmla="*/ 82 w 119"/>
                  <a:gd name="T31" fmla="*/ 40 h 99"/>
                  <a:gd name="T32" fmla="*/ 100 w 119"/>
                  <a:gd name="T33" fmla="*/ 82 h 99"/>
                  <a:gd name="T34" fmla="*/ 100 w 119"/>
                  <a:gd name="T35" fmla="*/ 0 h 99"/>
                  <a:gd name="T36" fmla="*/ 119 w 119"/>
                  <a:gd name="T37" fmla="*/ 0 h 99"/>
                  <a:gd name="T38" fmla="*/ 119 w 119"/>
                  <a:gd name="T39" fmla="*/ 99 h 99"/>
                  <a:gd name="T40" fmla="*/ 38 w 119"/>
                  <a:gd name="T41" fmla="*/ 99 h 99"/>
                  <a:gd name="T42" fmla="*/ 10 w 119"/>
                  <a:gd name="T43" fmla="*/ 91 h 99"/>
                  <a:gd name="T44" fmla="*/ 0 w 119"/>
                  <a:gd name="T45" fmla="*/ 65 h 99"/>
                  <a:gd name="T46" fmla="*/ 4 w 119"/>
                  <a:gd name="T47" fmla="*/ 49 h 99"/>
                  <a:gd name="T48" fmla="*/ 16 w 119"/>
                  <a:gd name="T49" fmla="*/ 37 h 99"/>
                  <a:gd name="T50" fmla="*/ 34 w 119"/>
                  <a:gd name="T51" fmla="*/ 33 h 99"/>
                  <a:gd name="T52" fmla="*/ 36 w 119"/>
                  <a:gd name="T53" fmla="*/ 49 h 99"/>
                  <a:gd name="T54" fmla="*/ 23 w 119"/>
                  <a:gd name="T55" fmla="*/ 54 h 99"/>
                  <a:gd name="T56" fmla="*/ 19 w 119"/>
                  <a:gd name="T57" fmla="*/ 65 h 99"/>
                  <a:gd name="T58" fmla="*/ 23 w 119"/>
                  <a:gd name="T59" fmla="*/ 78 h 99"/>
                  <a:gd name="T60" fmla="*/ 38 w 119"/>
                  <a:gd name="T61" fmla="*/ 82 h 99"/>
                  <a:gd name="T62" fmla="*/ 100 w 119"/>
                  <a:gd name="T63" fmla="*/ 8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99">
                    <a:moveTo>
                      <a:pt x="82" y="40"/>
                    </a:moveTo>
                    <a:cubicBezTo>
                      <a:pt x="82" y="47"/>
                      <a:pt x="82" y="47"/>
                      <a:pt x="82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3"/>
                      <a:pt x="61" y="30"/>
                      <a:pt x="63" y="28"/>
                    </a:cubicBezTo>
                    <a:cubicBezTo>
                      <a:pt x="65" y="26"/>
                      <a:pt x="67" y="25"/>
                      <a:pt x="71" y="25"/>
                    </a:cubicBezTo>
                    <a:cubicBezTo>
                      <a:pt x="74" y="25"/>
                      <a:pt x="77" y="26"/>
                      <a:pt x="78" y="28"/>
                    </a:cubicBezTo>
                    <a:cubicBezTo>
                      <a:pt x="80" y="29"/>
                      <a:pt x="81" y="31"/>
                      <a:pt x="81" y="35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4"/>
                      <a:pt x="75" y="33"/>
                      <a:pt x="74" y="32"/>
                    </a:cubicBezTo>
                    <a:cubicBezTo>
                      <a:pt x="74" y="32"/>
                      <a:pt x="73" y="32"/>
                      <a:pt x="71" y="32"/>
                    </a:cubicBezTo>
                    <a:cubicBezTo>
                      <a:pt x="68" y="32"/>
                      <a:pt x="67" y="33"/>
                      <a:pt x="67" y="36"/>
                    </a:cubicBezTo>
                    <a:cubicBezTo>
                      <a:pt x="67" y="40"/>
                      <a:pt x="67" y="40"/>
                      <a:pt x="67" y="40"/>
                    </a:cubicBezTo>
                    <a:lnTo>
                      <a:pt x="82" y="40"/>
                    </a:lnTo>
                    <a:close/>
                    <a:moveTo>
                      <a:pt x="100" y="82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25" y="99"/>
                      <a:pt x="16" y="96"/>
                      <a:pt x="10" y="91"/>
                    </a:cubicBezTo>
                    <a:cubicBezTo>
                      <a:pt x="3" y="85"/>
                      <a:pt x="0" y="77"/>
                      <a:pt x="0" y="65"/>
                    </a:cubicBezTo>
                    <a:cubicBezTo>
                      <a:pt x="0" y="59"/>
                      <a:pt x="2" y="54"/>
                      <a:pt x="4" y="49"/>
                    </a:cubicBezTo>
                    <a:cubicBezTo>
                      <a:pt x="7" y="44"/>
                      <a:pt x="11" y="40"/>
                      <a:pt x="16" y="37"/>
                    </a:cubicBezTo>
                    <a:cubicBezTo>
                      <a:pt x="21" y="34"/>
                      <a:pt x="27" y="33"/>
                      <a:pt x="34" y="33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0" y="50"/>
                      <a:pt x="25" y="51"/>
                      <a:pt x="23" y="54"/>
                    </a:cubicBezTo>
                    <a:cubicBezTo>
                      <a:pt x="20" y="56"/>
                      <a:pt x="19" y="60"/>
                      <a:pt x="19" y="65"/>
                    </a:cubicBezTo>
                    <a:cubicBezTo>
                      <a:pt x="19" y="71"/>
                      <a:pt x="20" y="76"/>
                      <a:pt x="23" y="78"/>
                    </a:cubicBezTo>
                    <a:cubicBezTo>
                      <a:pt x="26" y="81"/>
                      <a:pt x="31" y="82"/>
                      <a:pt x="38" y="82"/>
                    </a:cubicBezTo>
                    <a:lnTo>
                      <a:pt x="10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4"/>
              <p:cNvSpPr>
                <a:spLocks noEditPoints="1"/>
              </p:cNvSpPr>
              <p:nvPr/>
            </p:nvSpPr>
            <p:spPr bwMode="auto">
              <a:xfrm>
                <a:off x="5195888" y="5005388"/>
                <a:ext cx="1684338" cy="903288"/>
              </a:xfrm>
              <a:custGeom>
                <a:avLst/>
                <a:gdLst>
                  <a:gd name="T0" fmla="*/ 44 w 188"/>
                  <a:gd name="T1" fmla="*/ 52 h 101"/>
                  <a:gd name="T2" fmla="*/ 38 w 188"/>
                  <a:gd name="T3" fmla="*/ 52 h 101"/>
                  <a:gd name="T4" fmla="*/ 19 w 188"/>
                  <a:gd name="T5" fmla="*/ 32 h 101"/>
                  <a:gd name="T6" fmla="*/ 22 w 188"/>
                  <a:gd name="T7" fmla="*/ 20 h 101"/>
                  <a:gd name="T8" fmla="*/ 32 w 188"/>
                  <a:gd name="T9" fmla="*/ 16 h 101"/>
                  <a:gd name="T10" fmla="*/ 39 w 188"/>
                  <a:gd name="T11" fmla="*/ 17 h 101"/>
                  <a:gd name="T12" fmla="*/ 43 w 188"/>
                  <a:gd name="T13" fmla="*/ 23 h 101"/>
                  <a:gd name="T14" fmla="*/ 44 w 188"/>
                  <a:gd name="T15" fmla="*/ 37 h 101"/>
                  <a:gd name="T16" fmla="*/ 44 w 188"/>
                  <a:gd name="T17" fmla="*/ 52 h 101"/>
                  <a:gd name="T18" fmla="*/ 170 w 188"/>
                  <a:gd name="T19" fmla="*/ 0 h 101"/>
                  <a:gd name="T20" fmla="*/ 170 w 188"/>
                  <a:gd name="T21" fmla="*/ 52 h 101"/>
                  <a:gd name="T22" fmla="*/ 63 w 188"/>
                  <a:gd name="T23" fmla="*/ 52 h 101"/>
                  <a:gd name="T24" fmla="*/ 63 w 188"/>
                  <a:gd name="T25" fmla="*/ 32 h 101"/>
                  <a:gd name="T26" fmla="*/ 55 w 188"/>
                  <a:gd name="T27" fmla="*/ 8 h 101"/>
                  <a:gd name="T28" fmla="*/ 32 w 188"/>
                  <a:gd name="T29" fmla="*/ 0 h 101"/>
                  <a:gd name="T30" fmla="*/ 8 w 188"/>
                  <a:gd name="T31" fmla="*/ 9 h 101"/>
                  <a:gd name="T32" fmla="*/ 0 w 188"/>
                  <a:gd name="T33" fmla="*/ 32 h 101"/>
                  <a:gd name="T34" fmla="*/ 11 w 188"/>
                  <a:gd name="T35" fmla="*/ 60 h 101"/>
                  <a:gd name="T36" fmla="*/ 42 w 188"/>
                  <a:gd name="T37" fmla="*/ 69 h 101"/>
                  <a:gd name="T38" fmla="*/ 44 w 188"/>
                  <a:gd name="T39" fmla="*/ 69 h 101"/>
                  <a:gd name="T40" fmla="*/ 44 w 188"/>
                  <a:gd name="T41" fmla="*/ 72 h 101"/>
                  <a:gd name="T42" fmla="*/ 41 w 188"/>
                  <a:gd name="T43" fmla="*/ 86 h 101"/>
                  <a:gd name="T44" fmla="*/ 51 w 188"/>
                  <a:gd name="T45" fmla="*/ 101 h 101"/>
                  <a:gd name="T46" fmla="*/ 55 w 188"/>
                  <a:gd name="T47" fmla="*/ 97 h 101"/>
                  <a:gd name="T48" fmla="*/ 63 w 188"/>
                  <a:gd name="T49" fmla="*/ 69 h 101"/>
                  <a:gd name="T50" fmla="*/ 188 w 188"/>
                  <a:gd name="T51" fmla="*/ 69 h 101"/>
                  <a:gd name="T52" fmla="*/ 188 w 188"/>
                  <a:gd name="T53" fmla="*/ 0 h 101"/>
                  <a:gd name="T54" fmla="*/ 170 w 188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8" h="101">
                    <a:moveTo>
                      <a:pt x="44" y="52"/>
                    </a:moveTo>
                    <a:cubicBezTo>
                      <a:pt x="38" y="52"/>
                      <a:pt x="38" y="52"/>
                      <a:pt x="38" y="52"/>
                    </a:cubicBezTo>
                    <a:cubicBezTo>
                      <a:pt x="25" y="52"/>
                      <a:pt x="19" y="45"/>
                      <a:pt x="19" y="32"/>
                    </a:cubicBezTo>
                    <a:cubicBezTo>
                      <a:pt x="19" y="27"/>
                      <a:pt x="20" y="23"/>
                      <a:pt x="22" y="20"/>
                    </a:cubicBezTo>
                    <a:cubicBezTo>
                      <a:pt x="24" y="17"/>
                      <a:pt x="27" y="16"/>
                      <a:pt x="32" y="16"/>
                    </a:cubicBezTo>
                    <a:cubicBezTo>
                      <a:pt x="35" y="16"/>
                      <a:pt x="37" y="16"/>
                      <a:pt x="39" y="17"/>
                    </a:cubicBezTo>
                    <a:cubicBezTo>
                      <a:pt x="41" y="19"/>
                      <a:pt x="42" y="20"/>
                      <a:pt x="43" y="23"/>
                    </a:cubicBezTo>
                    <a:cubicBezTo>
                      <a:pt x="44" y="26"/>
                      <a:pt x="44" y="32"/>
                      <a:pt x="44" y="37"/>
                    </a:cubicBezTo>
                    <a:lnTo>
                      <a:pt x="44" y="52"/>
                    </a:lnTo>
                    <a:close/>
                    <a:moveTo>
                      <a:pt x="170" y="0"/>
                    </a:moveTo>
                    <a:cubicBezTo>
                      <a:pt x="170" y="52"/>
                      <a:pt x="170" y="52"/>
                      <a:pt x="170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2"/>
                      <a:pt x="60" y="13"/>
                      <a:pt x="55" y="8"/>
                    </a:cubicBezTo>
                    <a:cubicBezTo>
                      <a:pt x="50" y="3"/>
                      <a:pt x="42" y="0"/>
                      <a:pt x="32" y="0"/>
                    </a:cubicBezTo>
                    <a:cubicBezTo>
                      <a:pt x="22" y="0"/>
                      <a:pt x="14" y="3"/>
                      <a:pt x="8" y="9"/>
                    </a:cubicBezTo>
                    <a:cubicBezTo>
                      <a:pt x="3" y="14"/>
                      <a:pt x="0" y="22"/>
                      <a:pt x="0" y="32"/>
                    </a:cubicBezTo>
                    <a:cubicBezTo>
                      <a:pt x="0" y="44"/>
                      <a:pt x="3" y="54"/>
                      <a:pt x="11" y="60"/>
                    </a:cubicBezTo>
                    <a:cubicBezTo>
                      <a:pt x="18" y="66"/>
                      <a:pt x="28" y="69"/>
                      <a:pt x="42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9"/>
                      <a:pt x="43" y="83"/>
                      <a:pt x="41" y="8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3" y="100"/>
                      <a:pt x="54" y="99"/>
                      <a:pt x="55" y="97"/>
                    </a:cubicBezTo>
                    <a:cubicBezTo>
                      <a:pt x="60" y="92"/>
                      <a:pt x="63" y="80"/>
                      <a:pt x="63" y="69"/>
                    </a:cubicBezTo>
                    <a:cubicBezTo>
                      <a:pt x="188" y="69"/>
                      <a:pt x="188" y="69"/>
                      <a:pt x="188" y="69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1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Rectangle 15"/>
              <p:cNvSpPr>
                <a:spLocks noChangeArrowheads="1"/>
              </p:cNvSpPr>
              <p:nvPr/>
            </p:nvSpPr>
            <p:spPr bwMode="auto">
              <a:xfrm>
                <a:off x="6718301" y="4754563"/>
                <a:ext cx="161925" cy="169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16"/>
              <p:cNvSpPr>
                <a:spLocks/>
              </p:cNvSpPr>
              <p:nvPr/>
            </p:nvSpPr>
            <p:spPr bwMode="auto">
              <a:xfrm>
                <a:off x="7013576" y="5005388"/>
                <a:ext cx="833438" cy="617538"/>
              </a:xfrm>
              <a:custGeom>
                <a:avLst/>
                <a:gdLst>
                  <a:gd name="T0" fmla="*/ 74 w 93"/>
                  <a:gd name="T1" fmla="*/ 52 h 69"/>
                  <a:gd name="T2" fmla="*/ 74 w 93"/>
                  <a:gd name="T3" fmla="*/ 42 h 69"/>
                  <a:gd name="T4" fmla="*/ 70 w 93"/>
                  <a:gd name="T5" fmla="*/ 23 h 69"/>
                  <a:gd name="T6" fmla="*/ 55 w 93"/>
                  <a:gd name="T7" fmla="*/ 17 h 69"/>
                  <a:gd name="T8" fmla="*/ 41 w 93"/>
                  <a:gd name="T9" fmla="*/ 20 h 69"/>
                  <a:gd name="T10" fmla="*/ 36 w 93"/>
                  <a:gd name="T11" fmla="*/ 3 h 69"/>
                  <a:gd name="T12" fmla="*/ 56 w 93"/>
                  <a:gd name="T13" fmla="*/ 0 h 69"/>
                  <a:gd name="T14" fmla="*/ 84 w 93"/>
                  <a:gd name="T15" fmla="*/ 10 h 69"/>
                  <a:gd name="T16" fmla="*/ 93 w 93"/>
                  <a:gd name="T17" fmla="*/ 40 h 69"/>
                  <a:gd name="T18" fmla="*/ 93 w 93"/>
                  <a:gd name="T19" fmla="*/ 69 h 69"/>
                  <a:gd name="T20" fmla="*/ 0 w 93"/>
                  <a:gd name="T21" fmla="*/ 69 h 69"/>
                  <a:gd name="T22" fmla="*/ 0 w 93"/>
                  <a:gd name="T23" fmla="*/ 52 h 69"/>
                  <a:gd name="T24" fmla="*/ 74 w 93"/>
                  <a:gd name="T25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69">
                    <a:moveTo>
                      <a:pt x="74" y="52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4" y="34"/>
                      <a:pt x="73" y="27"/>
                      <a:pt x="70" y="23"/>
                    </a:cubicBezTo>
                    <a:cubicBezTo>
                      <a:pt x="66" y="19"/>
                      <a:pt x="61" y="17"/>
                      <a:pt x="55" y="17"/>
                    </a:cubicBezTo>
                    <a:cubicBezTo>
                      <a:pt x="50" y="17"/>
                      <a:pt x="46" y="18"/>
                      <a:pt x="41" y="2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42" y="1"/>
                      <a:pt x="49" y="0"/>
                      <a:pt x="56" y="0"/>
                    </a:cubicBezTo>
                    <a:cubicBezTo>
                      <a:pt x="68" y="0"/>
                      <a:pt x="77" y="3"/>
                      <a:pt x="84" y="10"/>
                    </a:cubicBezTo>
                    <a:cubicBezTo>
                      <a:pt x="90" y="17"/>
                      <a:pt x="93" y="27"/>
                      <a:pt x="93" y="40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2"/>
                      <a:pt x="0" y="52"/>
                      <a:pt x="0" y="52"/>
                    </a:cubicBezTo>
                    <a:lnTo>
                      <a:pt x="7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7"/>
              <p:cNvSpPr>
                <a:spLocks/>
              </p:cNvSpPr>
              <p:nvPr/>
            </p:nvSpPr>
            <p:spPr bwMode="auto">
              <a:xfrm>
                <a:off x="7972426" y="4565650"/>
                <a:ext cx="223838" cy="188913"/>
              </a:xfrm>
              <a:custGeom>
                <a:avLst/>
                <a:gdLst>
                  <a:gd name="T0" fmla="*/ 25 w 25"/>
                  <a:gd name="T1" fmla="*/ 14 h 21"/>
                  <a:gd name="T2" fmla="*/ 25 w 25"/>
                  <a:gd name="T3" fmla="*/ 21 h 21"/>
                  <a:gd name="T4" fmla="*/ 0 w 25"/>
                  <a:gd name="T5" fmla="*/ 21 h 21"/>
                  <a:gd name="T6" fmla="*/ 0 w 25"/>
                  <a:gd name="T7" fmla="*/ 14 h 21"/>
                  <a:gd name="T8" fmla="*/ 3 w 25"/>
                  <a:gd name="T9" fmla="*/ 14 h 21"/>
                  <a:gd name="T10" fmla="*/ 3 w 25"/>
                  <a:gd name="T11" fmla="*/ 10 h 21"/>
                  <a:gd name="T12" fmla="*/ 6 w 25"/>
                  <a:gd name="T13" fmla="*/ 2 h 21"/>
                  <a:gd name="T14" fmla="*/ 14 w 25"/>
                  <a:gd name="T15" fmla="*/ 0 h 21"/>
                  <a:gd name="T16" fmla="*/ 21 w 25"/>
                  <a:gd name="T17" fmla="*/ 2 h 21"/>
                  <a:gd name="T18" fmla="*/ 24 w 25"/>
                  <a:gd name="T19" fmla="*/ 9 h 21"/>
                  <a:gd name="T20" fmla="*/ 18 w 25"/>
                  <a:gd name="T21" fmla="*/ 10 h 21"/>
                  <a:gd name="T22" fmla="*/ 17 w 25"/>
                  <a:gd name="T23" fmla="*/ 7 h 21"/>
                  <a:gd name="T24" fmla="*/ 14 w 25"/>
                  <a:gd name="T25" fmla="*/ 6 h 21"/>
                  <a:gd name="T26" fmla="*/ 10 w 25"/>
                  <a:gd name="T27" fmla="*/ 11 h 21"/>
                  <a:gd name="T28" fmla="*/ 10 w 25"/>
                  <a:gd name="T29" fmla="*/ 14 h 21"/>
                  <a:gd name="T30" fmla="*/ 25 w 25"/>
                  <a:gd name="T3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1">
                    <a:moveTo>
                      <a:pt x="25" y="14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7"/>
                      <a:pt x="4" y="4"/>
                      <a:pt x="6" y="2"/>
                    </a:cubicBezTo>
                    <a:cubicBezTo>
                      <a:pt x="8" y="1"/>
                      <a:pt x="10" y="0"/>
                      <a:pt x="14" y="0"/>
                    </a:cubicBezTo>
                    <a:cubicBezTo>
                      <a:pt x="17" y="0"/>
                      <a:pt x="20" y="0"/>
                      <a:pt x="21" y="2"/>
                    </a:cubicBezTo>
                    <a:cubicBezTo>
                      <a:pt x="23" y="3"/>
                      <a:pt x="24" y="6"/>
                      <a:pt x="24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7" y="7"/>
                    </a:cubicBezTo>
                    <a:cubicBezTo>
                      <a:pt x="16" y="6"/>
                      <a:pt x="15" y="6"/>
                      <a:pt x="14" y="6"/>
                    </a:cubicBezTo>
                    <a:cubicBezTo>
                      <a:pt x="11" y="6"/>
                      <a:pt x="10" y="7"/>
                      <a:pt x="10" y="11"/>
                    </a:cubicBezTo>
                    <a:cubicBezTo>
                      <a:pt x="10" y="14"/>
                      <a:pt x="10" y="14"/>
                      <a:pt x="10" y="14"/>
                    </a:cubicBezTo>
                    <a:lnTo>
                      <a:pt x="2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Rectangle 18"/>
              <p:cNvSpPr>
                <a:spLocks noChangeArrowheads="1"/>
              </p:cNvSpPr>
              <p:nvPr/>
            </p:nvSpPr>
            <p:spPr bwMode="auto">
              <a:xfrm>
                <a:off x="7991476" y="4816475"/>
                <a:ext cx="169863" cy="806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12283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77E6E5-10F2-4009-B776-A7F5C9BE046A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FFE213-8CBB-48D7-A171-8548BB907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6224B-EA79-4BC8-A7F5-F620B624A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03" y="2060575"/>
            <a:ext cx="7891463" cy="39989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6E15C-D408-4765-943E-DB77FC82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81C3C-2CB1-0C45-8AE5-13156FAB1210}" type="datetime4">
              <a:rPr lang="en-GB" smtClean="0">
                <a:solidFill>
                  <a:srgbClr val="4D5156"/>
                </a:solidFill>
              </a:rPr>
              <a:pPr/>
              <a:t>15 April 2019</a:t>
            </a:fld>
            <a:endParaRPr lang="en-GB">
              <a:solidFill>
                <a:srgbClr val="4D5156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5E229-DAA5-4345-AE76-815779D7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1859A9"/>
                </a:solidFill>
              </a:rPr>
              <a:t>Adnoc Offshore | Presentation title</a:t>
            </a:r>
            <a:endParaRPr lang="en-GB" dirty="0">
              <a:solidFill>
                <a:srgbClr val="1859A9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30760-A444-416F-83F2-0E9E7E46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1956-BF2E-4170-9809-8254439A8799}" type="slidenum">
              <a:rPr lang="en-GB" smtClean="0">
                <a:solidFill>
                  <a:srgbClr val="1859A9"/>
                </a:solidFill>
              </a:rPr>
              <a:pPr/>
              <a:t>‹#›</a:t>
            </a:fld>
            <a:endParaRPr lang="en-GB">
              <a:solidFill>
                <a:srgbClr val="1859A9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4BDDA1-D11F-444B-A19F-8F1AF77F9D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803" y="1620001"/>
            <a:ext cx="4023122" cy="200025"/>
          </a:xfrm>
        </p:spPr>
        <p:txBody>
          <a:bodyPr/>
          <a:lstStyle>
            <a:lvl1pPr>
              <a:spcBef>
                <a:spcPts val="0"/>
              </a:spcBef>
              <a:defRPr sz="1070" b="1" cap="all" spc="360" baseline="0"/>
            </a:lvl1pPr>
            <a:lvl2pPr>
              <a:defRPr sz="1070"/>
            </a:lvl2pPr>
            <a:lvl3pPr>
              <a:defRPr sz="1070"/>
            </a:lvl3pPr>
            <a:lvl4pPr>
              <a:defRPr sz="1070"/>
            </a:lvl4pPr>
            <a:lvl5pPr>
              <a:defRPr sz="107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>
          <a:xfrm>
            <a:off x="8108166" y="1"/>
            <a:ext cx="494100" cy="1222741"/>
            <a:chOff x="10546428" y="-86005"/>
            <a:chExt cx="923259" cy="1713580"/>
          </a:xfrm>
        </p:grpSpPr>
        <p:sp>
          <p:nvSpPr>
            <p:cNvPr id="11" name="Rectangle 10"/>
            <p:cNvSpPr/>
            <p:nvPr userDrawn="1"/>
          </p:nvSpPr>
          <p:spPr bwMode="white">
            <a:xfrm>
              <a:off x="10546428" y="-86005"/>
              <a:ext cx="923259" cy="1713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>
              <a:grpSpLocks noChangeAspect="1"/>
            </p:cNvGrpSpPr>
            <p:nvPr userDrawn="1"/>
          </p:nvGrpSpPr>
          <p:grpSpPr>
            <a:xfrm>
              <a:off x="10639077" y="333830"/>
              <a:ext cx="767941" cy="1201994"/>
              <a:chOff x="3986213" y="0"/>
              <a:chExt cx="4381501" cy="6858001"/>
            </a:xfrm>
            <a:solidFill>
              <a:schemeClr val="tx2"/>
            </a:solidFill>
          </p:grpSpPr>
          <p:sp>
            <p:nvSpPr>
              <p:cNvPr id="14" name="Freeform 5"/>
              <p:cNvSpPr>
                <a:spLocks/>
              </p:cNvSpPr>
              <p:nvPr/>
            </p:nvSpPr>
            <p:spPr bwMode="auto">
              <a:xfrm>
                <a:off x="6521451" y="1746250"/>
                <a:ext cx="1846263" cy="2443163"/>
              </a:xfrm>
              <a:custGeom>
                <a:avLst/>
                <a:gdLst>
                  <a:gd name="T0" fmla="*/ 113 w 206"/>
                  <a:gd name="T1" fmla="*/ 196 h 273"/>
                  <a:gd name="T2" fmla="*/ 70 w 206"/>
                  <a:gd name="T3" fmla="*/ 273 h 273"/>
                  <a:gd name="T4" fmla="*/ 184 w 206"/>
                  <a:gd name="T5" fmla="*/ 273 h 273"/>
                  <a:gd name="T6" fmla="*/ 0 w 206"/>
                  <a:gd name="T7" fmla="*/ 0 h 273"/>
                  <a:gd name="T8" fmla="*/ 113 w 206"/>
                  <a:gd name="T9" fmla="*/ 196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73">
                    <a:moveTo>
                      <a:pt x="113" y="196"/>
                    </a:moveTo>
                    <a:cubicBezTo>
                      <a:pt x="106" y="226"/>
                      <a:pt x="91" y="252"/>
                      <a:pt x="70" y="273"/>
                    </a:cubicBezTo>
                    <a:cubicBezTo>
                      <a:pt x="184" y="273"/>
                      <a:pt x="184" y="273"/>
                      <a:pt x="184" y="273"/>
                    </a:cubicBezTo>
                    <a:cubicBezTo>
                      <a:pt x="206" y="154"/>
                      <a:pt x="128" y="28"/>
                      <a:pt x="0" y="0"/>
                    </a:cubicBezTo>
                    <a:cubicBezTo>
                      <a:pt x="26" y="7"/>
                      <a:pt x="138" y="60"/>
                      <a:pt x="113" y="1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6"/>
              <p:cNvSpPr>
                <a:spLocks/>
              </p:cNvSpPr>
              <p:nvPr/>
            </p:nvSpPr>
            <p:spPr bwMode="auto">
              <a:xfrm>
                <a:off x="3986213" y="0"/>
                <a:ext cx="4219575" cy="4189413"/>
              </a:xfrm>
              <a:custGeom>
                <a:avLst/>
                <a:gdLst>
                  <a:gd name="T0" fmla="*/ 0 w 471"/>
                  <a:gd name="T1" fmla="*/ 0 h 468"/>
                  <a:gd name="T2" fmla="*/ 0 w 471"/>
                  <a:gd name="T3" fmla="*/ 468 h 468"/>
                  <a:gd name="T4" fmla="*/ 50 w 471"/>
                  <a:gd name="T5" fmla="*/ 468 h 468"/>
                  <a:gd name="T6" fmla="*/ 104 w 471"/>
                  <a:gd name="T7" fmla="*/ 466 h 468"/>
                  <a:gd name="T8" fmla="*/ 247 w 471"/>
                  <a:gd name="T9" fmla="*/ 346 h 468"/>
                  <a:gd name="T10" fmla="*/ 161 w 471"/>
                  <a:gd name="T11" fmla="*/ 219 h 468"/>
                  <a:gd name="T12" fmla="*/ 157 w 471"/>
                  <a:gd name="T13" fmla="*/ 218 h 468"/>
                  <a:gd name="T14" fmla="*/ 100 w 471"/>
                  <a:gd name="T15" fmla="*/ 212 h 468"/>
                  <a:gd name="T16" fmla="*/ 92 w 471"/>
                  <a:gd name="T17" fmla="*/ 243 h 468"/>
                  <a:gd name="T18" fmla="*/ 81 w 471"/>
                  <a:gd name="T19" fmla="*/ 165 h 468"/>
                  <a:gd name="T20" fmla="*/ 124 w 471"/>
                  <a:gd name="T21" fmla="*/ 123 h 468"/>
                  <a:gd name="T22" fmla="*/ 124 w 471"/>
                  <a:gd name="T23" fmla="*/ 122 h 468"/>
                  <a:gd name="T24" fmla="*/ 186 w 471"/>
                  <a:gd name="T25" fmla="*/ 78 h 468"/>
                  <a:gd name="T26" fmla="*/ 259 w 471"/>
                  <a:gd name="T27" fmla="*/ 58 h 468"/>
                  <a:gd name="T28" fmla="*/ 471 w 471"/>
                  <a:gd name="T29" fmla="*/ 151 h 468"/>
                  <a:gd name="T30" fmla="*/ 471 w 471"/>
                  <a:gd name="T31" fmla="*/ 0 h 468"/>
                  <a:gd name="T32" fmla="*/ 0 w 471"/>
                  <a:gd name="T3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1" h="468">
                    <a:moveTo>
                      <a:pt x="0" y="0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50" y="468"/>
                      <a:pt x="50" y="468"/>
                      <a:pt x="50" y="468"/>
                    </a:cubicBezTo>
                    <a:cubicBezTo>
                      <a:pt x="80" y="468"/>
                      <a:pt x="87" y="468"/>
                      <a:pt x="104" y="466"/>
                    </a:cubicBezTo>
                    <a:cubicBezTo>
                      <a:pt x="175" y="455"/>
                      <a:pt x="240" y="397"/>
                      <a:pt x="247" y="346"/>
                    </a:cubicBezTo>
                    <a:cubicBezTo>
                      <a:pt x="258" y="285"/>
                      <a:pt x="225" y="232"/>
                      <a:pt x="161" y="219"/>
                    </a:cubicBezTo>
                    <a:cubicBezTo>
                      <a:pt x="160" y="219"/>
                      <a:pt x="159" y="218"/>
                      <a:pt x="157" y="218"/>
                    </a:cubicBezTo>
                    <a:cubicBezTo>
                      <a:pt x="155" y="218"/>
                      <a:pt x="124" y="218"/>
                      <a:pt x="100" y="212"/>
                    </a:cubicBezTo>
                    <a:cubicBezTo>
                      <a:pt x="100" y="212"/>
                      <a:pt x="87" y="223"/>
                      <a:pt x="92" y="243"/>
                    </a:cubicBezTo>
                    <a:cubicBezTo>
                      <a:pt x="92" y="243"/>
                      <a:pt x="61" y="210"/>
                      <a:pt x="81" y="165"/>
                    </a:cubicBezTo>
                    <a:cubicBezTo>
                      <a:pt x="81" y="165"/>
                      <a:pt x="90" y="144"/>
                      <a:pt x="124" y="123"/>
                    </a:cubicBezTo>
                    <a:cubicBezTo>
                      <a:pt x="124" y="123"/>
                      <a:pt x="124" y="122"/>
                      <a:pt x="124" y="122"/>
                    </a:cubicBezTo>
                    <a:cubicBezTo>
                      <a:pt x="133" y="111"/>
                      <a:pt x="155" y="93"/>
                      <a:pt x="186" y="78"/>
                    </a:cubicBezTo>
                    <a:cubicBezTo>
                      <a:pt x="201" y="71"/>
                      <a:pt x="228" y="61"/>
                      <a:pt x="259" y="58"/>
                    </a:cubicBezTo>
                    <a:cubicBezTo>
                      <a:pt x="397" y="45"/>
                      <a:pt x="471" y="151"/>
                      <a:pt x="471" y="151"/>
                    </a:cubicBezTo>
                    <a:cubicBezTo>
                      <a:pt x="471" y="0"/>
                      <a:pt x="471" y="0"/>
                      <a:pt x="47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7"/>
              <p:cNvSpPr>
                <a:spLocks/>
              </p:cNvSpPr>
              <p:nvPr/>
            </p:nvSpPr>
            <p:spPr bwMode="auto">
              <a:xfrm>
                <a:off x="5545138" y="939800"/>
                <a:ext cx="2660650" cy="1011238"/>
              </a:xfrm>
              <a:custGeom>
                <a:avLst/>
                <a:gdLst>
                  <a:gd name="T0" fmla="*/ 167 w 297"/>
                  <a:gd name="T1" fmla="*/ 9 h 113"/>
                  <a:gd name="T2" fmla="*/ 0 w 297"/>
                  <a:gd name="T3" fmla="*/ 48 h 113"/>
                  <a:gd name="T4" fmla="*/ 33 w 297"/>
                  <a:gd name="T5" fmla="*/ 33 h 113"/>
                  <a:gd name="T6" fmla="*/ 61 w 297"/>
                  <a:gd name="T7" fmla="*/ 60 h 113"/>
                  <a:gd name="T8" fmla="*/ 103 w 297"/>
                  <a:gd name="T9" fmla="*/ 34 h 113"/>
                  <a:gd name="T10" fmla="*/ 103 w 297"/>
                  <a:gd name="T11" fmla="*/ 20 h 113"/>
                  <a:gd name="T12" fmla="*/ 297 w 297"/>
                  <a:gd name="T13" fmla="*/ 113 h 113"/>
                  <a:gd name="T14" fmla="*/ 297 w 297"/>
                  <a:gd name="T15" fmla="*/ 71 h 113"/>
                  <a:gd name="T16" fmla="*/ 167 w 297"/>
                  <a:gd name="T17" fmla="*/ 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113">
                    <a:moveTo>
                      <a:pt x="167" y="9"/>
                    </a:moveTo>
                    <a:cubicBezTo>
                      <a:pt x="100" y="0"/>
                      <a:pt x="44" y="17"/>
                      <a:pt x="0" y="48"/>
                    </a:cubicBezTo>
                    <a:cubicBezTo>
                      <a:pt x="0" y="48"/>
                      <a:pt x="13" y="40"/>
                      <a:pt x="33" y="33"/>
                    </a:cubicBezTo>
                    <a:cubicBezTo>
                      <a:pt x="36" y="46"/>
                      <a:pt x="47" y="57"/>
                      <a:pt x="61" y="60"/>
                    </a:cubicBezTo>
                    <a:cubicBezTo>
                      <a:pt x="81" y="64"/>
                      <a:pt x="100" y="52"/>
                      <a:pt x="103" y="34"/>
                    </a:cubicBezTo>
                    <a:cubicBezTo>
                      <a:pt x="104" y="30"/>
                      <a:pt x="104" y="25"/>
                      <a:pt x="103" y="20"/>
                    </a:cubicBezTo>
                    <a:cubicBezTo>
                      <a:pt x="230" y="16"/>
                      <a:pt x="297" y="113"/>
                      <a:pt x="297" y="113"/>
                    </a:cubicBezTo>
                    <a:cubicBezTo>
                      <a:pt x="297" y="71"/>
                      <a:pt x="297" y="71"/>
                      <a:pt x="297" y="71"/>
                    </a:cubicBezTo>
                    <a:cubicBezTo>
                      <a:pt x="278" y="52"/>
                      <a:pt x="226" y="15"/>
                      <a:pt x="167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8"/>
              <p:cNvSpPr>
                <a:spLocks noEditPoints="1"/>
              </p:cNvSpPr>
              <p:nvPr/>
            </p:nvSpPr>
            <p:spPr bwMode="auto">
              <a:xfrm>
                <a:off x="3986213" y="6007100"/>
                <a:ext cx="796925" cy="833438"/>
              </a:xfrm>
              <a:custGeom>
                <a:avLst/>
                <a:gdLst>
                  <a:gd name="T0" fmla="*/ 310 w 502"/>
                  <a:gd name="T1" fmla="*/ 311 h 525"/>
                  <a:gd name="T2" fmla="*/ 248 w 502"/>
                  <a:gd name="T3" fmla="*/ 124 h 525"/>
                  <a:gd name="T4" fmla="*/ 186 w 502"/>
                  <a:gd name="T5" fmla="*/ 311 h 525"/>
                  <a:gd name="T6" fmla="*/ 310 w 502"/>
                  <a:gd name="T7" fmla="*/ 311 h 525"/>
                  <a:gd name="T8" fmla="*/ 198 w 502"/>
                  <a:gd name="T9" fmla="*/ 0 h 525"/>
                  <a:gd name="T10" fmla="*/ 305 w 502"/>
                  <a:gd name="T11" fmla="*/ 0 h 525"/>
                  <a:gd name="T12" fmla="*/ 502 w 502"/>
                  <a:gd name="T13" fmla="*/ 525 h 525"/>
                  <a:gd name="T14" fmla="*/ 384 w 502"/>
                  <a:gd name="T15" fmla="*/ 525 h 525"/>
                  <a:gd name="T16" fmla="*/ 339 w 502"/>
                  <a:gd name="T17" fmla="*/ 401 h 525"/>
                  <a:gd name="T18" fmla="*/ 158 w 502"/>
                  <a:gd name="T19" fmla="*/ 401 h 525"/>
                  <a:gd name="T20" fmla="*/ 113 w 502"/>
                  <a:gd name="T21" fmla="*/ 525 h 525"/>
                  <a:gd name="T22" fmla="*/ 0 w 502"/>
                  <a:gd name="T23" fmla="*/ 525 h 525"/>
                  <a:gd name="T24" fmla="*/ 198 w 502"/>
                  <a:gd name="T25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2" h="525">
                    <a:moveTo>
                      <a:pt x="310" y="311"/>
                    </a:moveTo>
                    <a:lnTo>
                      <a:pt x="248" y="124"/>
                    </a:lnTo>
                    <a:lnTo>
                      <a:pt x="186" y="311"/>
                    </a:lnTo>
                    <a:lnTo>
                      <a:pt x="310" y="311"/>
                    </a:lnTo>
                    <a:close/>
                    <a:moveTo>
                      <a:pt x="198" y="0"/>
                    </a:moveTo>
                    <a:lnTo>
                      <a:pt x="305" y="0"/>
                    </a:lnTo>
                    <a:lnTo>
                      <a:pt x="502" y="525"/>
                    </a:lnTo>
                    <a:lnTo>
                      <a:pt x="384" y="525"/>
                    </a:lnTo>
                    <a:lnTo>
                      <a:pt x="339" y="401"/>
                    </a:lnTo>
                    <a:lnTo>
                      <a:pt x="158" y="401"/>
                    </a:lnTo>
                    <a:lnTo>
                      <a:pt x="113" y="525"/>
                    </a:lnTo>
                    <a:lnTo>
                      <a:pt x="0" y="525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9"/>
              <p:cNvSpPr>
                <a:spLocks noEditPoints="1"/>
              </p:cNvSpPr>
              <p:nvPr/>
            </p:nvSpPr>
            <p:spPr bwMode="auto">
              <a:xfrm>
                <a:off x="4881563" y="6007100"/>
                <a:ext cx="717550" cy="833438"/>
              </a:xfrm>
              <a:custGeom>
                <a:avLst/>
                <a:gdLst>
                  <a:gd name="T0" fmla="*/ 32 w 80"/>
                  <a:gd name="T1" fmla="*/ 76 h 93"/>
                  <a:gd name="T2" fmla="*/ 45 w 80"/>
                  <a:gd name="T3" fmla="*/ 74 h 93"/>
                  <a:gd name="T4" fmla="*/ 53 w 80"/>
                  <a:gd name="T5" fmla="*/ 68 h 93"/>
                  <a:gd name="T6" fmla="*/ 58 w 80"/>
                  <a:gd name="T7" fmla="*/ 58 h 93"/>
                  <a:gd name="T8" fmla="*/ 60 w 80"/>
                  <a:gd name="T9" fmla="*/ 46 h 93"/>
                  <a:gd name="T10" fmla="*/ 59 w 80"/>
                  <a:gd name="T11" fmla="*/ 34 h 93"/>
                  <a:gd name="T12" fmla="*/ 54 w 80"/>
                  <a:gd name="T13" fmla="*/ 24 h 93"/>
                  <a:gd name="T14" fmla="*/ 46 w 80"/>
                  <a:gd name="T15" fmla="*/ 18 h 93"/>
                  <a:gd name="T16" fmla="*/ 35 w 80"/>
                  <a:gd name="T17" fmla="*/ 16 h 93"/>
                  <a:gd name="T18" fmla="*/ 19 w 80"/>
                  <a:gd name="T19" fmla="*/ 16 h 93"/>
                  <a:gd name="T20" fmla="*/ 19 w 80"/>
                  <a:gd name="T21" fmla="*/ 76 h 93"/>
                  <a:gd name="T22" fmla="*/ 32 w 80"/>
                  <a:gd name="T23" fmla="*/ 76 h 93"/>
                  <a:gd name="T24" fmla="*/ 0 w 80"/>
                  <a:gd name="T25" fmla="*/ 0 h 93"/>
                  <a:gd name="T26" fmla="*/ 35 w 80"/>
                  <a:gd name="T27" fmla="*/ 0 h 93"/>
                  <a:gd name="T28" fmla="*/ 68 w 80"/>
                  <a:gd name="T29" fmla="*/ 11 h 93"/>
                  <a:gd name="T30" fmla="*/ 80 w 80"/>
                  <a:gd name="T31" fmla="*/ 46 h 93"/>
                  <a:gd name="T32" fmla="*/ 77 w 80"/>
                  <a:gd name="T33" fmla="*/ 66 h 93"/>
                  <a:gd name="T34" fmla="*/ 67 w 80"/>
                  <a:gd name="T35" fmla="*/ 81 h 93"/>
                  <a:gd name="T36" fmla="*/ 52 w 80"/>
                  <a:gd name="T37" fmla="*/ 90 h 93"/>
                  <a:gd name="T38" fmla="*/ 31 w 80"/>
                  <a:gd name="T39" fmla="*/ 93 h 93"/>
                  <a:gd name="T40" fmla="*/ 0 w 80"/>
                  <a:gd name="T41" fmla="*/ 93 h 93"/>
                  <a:gd name="T42" fmla="*/ 0 w 80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93">
                    <a:moveTo>
                      <a:pt x="32" y="76"/>
                    </a:moveTo>
                    <a:cubicBezTo>
                      <a:pt x="37" y="76"/>
                      <a:pt x="41" y="76"/>
                      <a:pt x="45" y="74"/>
                    </a:cubicBezTo>
                    <a:cubicBezTo>
                      <a:pt x="48" y="73"/>
                      <a:pt x="51" y="71"/>
                      <a:pt x="53" y="68"/>
                    </a:cubicBezTo>
                    <a:cubicBezTo>
                      <a:pt x="56" y="65"/>
                      <a:pt x="57" y="62"/>
                      <a:pt x="58" y="58"/>
                    </a:cubicBezTo>
                    <a:cubicBezTo>
                      <a:pt x="59" y="55"/>
                      <a:pt x="60" y="51"/>
                      <a:pt x="60" y="46"/>
                    </a:cubicBezTo>
                    <a:cubicBezTo>
                      <a:pt x="60" y="41"/>
                      <a:pt x="59" y="37"/>
                      <a:pt x="59" y="34"/>
                    </a:cubicBezTo>
                    <a:cubicBezTo>
                      <a:pt x="58" y="30"/>
                      <a:pt x="56" y="27"/>
                      <a:pt x="54" y="24"/>
                    </a:cubicBezTo>
                    <a:cubicBezTo>
                      <a:pt x="52" y="22"/>
                      <a:pt x="50" y="20"/>
                      <a:pt x="46" y="18"/>
                    </a:cubicBezTo>
                    <a:cubicBezTo>
                      <a:pt x="43" y="17"/>
                      <a:pt x="39" y="16"/>
                      <a:pt x="35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76"/>
                      <a:pt x="19" y="76"/>
                      <a:pt x="19" y="76"/>
                    </a:cubicBezTo>
                    <a:lnTo>
                      <a:pt x="32" y="76"/>
                    </a:lnTo>
                    <a:close/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49" y="0"/>
                      <a:pt x="60" y="4"/>
                      <a:pt x="68" y="11"/>
                    </a:cubicBezTo>
                    <a:cubicBezTo>
                      <a:pt x="76" y="19"/>
                      <a:pt x="80" y="31"/>
                      <a:pt x="80" y="46"/>
                    </a:cubicBezTo>
                    <a:cubicBezTo>
                      <a:pt x="80" y="54"/>
                      <a:pt x="79" y="60"/>
                      <a:pt x="77" y="66"/>
                    </a:cubicBezTo>
                    <a:cubicBezTo>
                      <a:pt x="74" y="72"/>
                      <a:pt x="71" y="77"/>
                      <a:pt x="67" y="81"/>
                    </a:cubicBezTo>
                    <a:cubicBezTo>
                      <a:pt x="63" y="85"/>
                      <a:pt x="58" y="88"/>
                      <a:pt x="52" y="90"/>
                    </a:cubicBezTo>
                    <a:cubicBezTo>
                      <a:pt x="46" y="92"/>
                      <a:pt x="39" y="93"/>
                      <a:pt x="31" y="93"/>
                    </a:cubicBezTo>
                    <a:cubicBezTo>
                      <a:pt x="0" y="93"/>
                      <a:pt x="0" y="93"/>
                      <a:pt x="0" y="9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5734051" y="6007100"/>
                <a:ext cx="671513" cy="833438"/>
              </a:xfrm>
              <a:custGeom>
                <a:avLst/>
                <a:gdLst>
                  <a:gd name="T0" fmla="*/ 0 w 423"/>
                  <a:gd name="T1" fmla="*/ 0 h 525"/>
                  <a:gd name="T2" fmla="*/ 101 w 423"/>
                  <a:gd name="T3" fmla="*/ 0 h 525"/>
                  <a:gd name="T4" fmla="*/ 316 w 423"/>
                  <a:gd name="T5" fmla="*/ 344 h 525"/>
                  <a:gd name="T6" fmla="*/ 316 w 423"/>
                  <a:gd name="T7" fmla="*/ 0 h 525"/>
                  <a:gd name="T8" fmla="*/ 423 w 423"/>
                  <a:gd name="T9" fmla="*/ 0 h 525"/>
                  <a:gd name="T10" fmla="*/ 423 w 423"/>
                  <a:gd name="T11" fmla="*/ 525 h 525"/>
                  <a:gd name="T12" fmla="*/ 327 w 423"/>
                  <a:gd name="T13" fmla="*/ 525 h 525"/>
                  <a:gd name="T14" fmla="*/ 107 w 423"/>
                  <a:gd name="T15" fmla="*/ 181 h 525"/>
                  <a:gd name="T16" fmla="*/ 107 w 423"/>
                  <a:gd name="T17" fmla="*/ 525 h 525"/>
                  <a:gd name="T18" fmla="*/ 0 w 423"/>
                  <a:gd name="T19" fmla="*/ 525 h 525"/>
                  <a:gd name="T20" fmla="*/ 0 w 423"/>
                  <a:gd name="T21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3" h="525">
                    <a:moveTo>
                      <a:pt x="0" y="0"/>
                    </a:moveTo>
                    <a:lnTo>
                      <a:pt x="101" y="0"/>
                    </a:lnTo>
                    <a:lnTo>
                      <a:pt x="316" y="344"/>
                    </a:lnTo>
                    <a:lnTo>
                      <a:pt x="316" y="0"/>
                    </a:lnTo>
                    <a:lnTo>
                      <a:pt x="423" y="0"/>
                    </a:lnTo>
                    <a:lnTo>
                      <a:pt x="423" y="525"/>
                    </a:lnTo>
                    <a:lnTo>
                      <a:pt x="327" y="525"/>
                    </a:lnTo>
                    <a:lnTo>
                      <a:pt x="107" y="181"/>
                    </a:lnTo>
                    <a:lnTo>
                      <a:pt x="107" y="525"/>
                    </a:lnTo>
                    <a:lnTo>
                      <a:pt x="0" y="5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1"/>
              <p:cNvSpPr>
                <a:spLocks noEditPoints="1"/>
              </p:cNvSpPr>
              <p:nvPr/>
            </p:nvSpPr>
            <p:spPr bwMode="auto">
              <a:xfrm>
                <a:off x="6548438" y="5980113"/>
                <a:ext cx="796925" cy="877888"/>
              </a:xfrm>
              <a:custGeom>
                <a:avLst/>
                <a:gdLst>
                  <a:gd name="T0" fmla="*/ 45 w 89"/>
                  <a:gd name="T1" fmla="*/ 82 h 98"/>
                  <a:gd name="T2" fmla="*/ 63 w 89"/>
                  <a:gd name="T3" fmla="*/ 73 h 98"/>
                  <a:gd name="T4" fmla="*/ 69 w 89"/>
                  <a:gd name="T5" fmla="*/ 49 h 98"/>
                  <a:gd name="T6" fmla="*/ 63 w 89"/>
                  <a:gd name="T7" fmla="*/ 26 h 98"/>
                  <a:gd name="T8" fmla="*/ 45 w 89"/>
                  <a:gd name="T9" fmla="*/ 17 h 98"/>
                  <a:gd name="T10" fmla="*/ 26 w 89"/>
                  <a:gd name="T11" fmla="*/ 26 h 98"/>
                  <a:gd name="T12" fmla="*/ 20 w 89"/>
                  <a:gd name="T13" fmla="*/ 49 h 98"/>
                  <a:gd name="T14" fmla="*/ 26 w 89"/>
                  <a:gd name="T15" fmla="*/ 73 h 98"/>
                  <a:gd name="T16" fmla="*/ 45 w 89"/>
                  <a:gd name="T17" fmla="*/ 82 h 98"/>
                  <a:gd name="T18" fmla="*/ 45 w 89"/>
                  <a:gd name="T19" fmla="*/ 98 h 98"/>
                  <a:gd name="T20" fmla="*/ 26 w 89"/>
                  <a:gd name="T21" fmla="*/ 95 h 98"/>
                  <a:gd name="T22" fmla="*/ 12 w 89"/>
                  <a:gd name="T23" fmla="*/ 85 h 98"/>
                  <a:gd name="T24" fmla="*/ 3 w 89"/>
                  <a:gd name="T25" fmla="*/ 70 h 98"/>
                  <a:gd name="T26" fmla="*/ 0 w 89"/>
                  <a:gd name="T27" fmla="*/ 49 h 98"/>
                  <a:gd name="T28" fmla="*/ 3 w 89"/>
                  <a:gd name="T29" fmla="*/ 29 h 98"/>
                  <a:gd name="T30" fmla="*/ 12 w 89"/>
                  <a:gd name="T31" fmla="*/ 14 h 98"/>
                  <a:gd name="T32" fmla="*/ 26 w 89"/>
                  <a:gd name="T33" fmla="*/ 4 h 98"/>
                  <a:gd name="T34" fmla="*/ 45 w 89"/>
                  <a:gd name="T35" fmla="*/ 0 h 98"/>
                  <a:gd name="T36" fmla="*/ 63 w 89"/>
                  <a:gd name="T37" fmla="*/ 4 h 98"/>
                  <a:gd name="T38" fmla="*/ 77 w 89"/>
                  <a:gd name="T39" fmla="*/ 14 h 98"/>
                  <a:gd name="T40" fmla="*/ 86 w 89"/>
                  <a:gd name="T41" fmla="*/ 29 h 98"/>
                  <a:gd name="T42" fmla="*/ 89 w 89"/>
                  <a:gd name="T43" fmla="*/ 49 h 98"/>
                  <a:gd name="T44" fmla="*/ 86 w 89"/>
                  <a:gd name="T45" fmla="*/ 70 h 98"/>
                  <a:gd name="T46" fmla="*/ 77 w 89"/>
                  <a:gd name="T47" fmla="*/ 85 h 98"/>
                  <a:gd name="T48" fmla="*/ 63 w 89"/>
                  <a:gd name="T49" fmla="*/ 95 h 98"/>
                  <a:gd name="T50" fmla="*/ 45 w 89"/>
                  <a:gd name="T51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98">
                    <a:moveTo>
                      <a:pt x="45" y="82"/>
                    </a:moveTo>
                    <a:cubicBezTo>
                      <a:pt x="53" y="82"/>
                      <a:pt x="59" y="79"/>
                      <a:pt x="63" y="73"/>
                    </a:cubicBezTo>
                    <a:cubicBezTo>
                      <a:pt x="67" y="68"/>
                      <a:pt x="69" y="60"/>
                      <a:pt x="69" y="49"/>
                    </a:cubicBezTo>
                    <a:cubicBezTo>
                      <a:pt x="69" y="39"/>
                      <a:pt x="67" y="31"/>
                      <a:pt x="63" y="26"/>
                    </a:cubicBezTo>
                    <a:cubicBezTo>
                      <a:pt x="59" y="20"/>
                      <a:pt x="53" y="17"/>
                      <a:pt x="45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2" y="68"/>
                      <a:pt x="26" y="73"/>
                    </a:cubicBezTo>
                    <a:cubicBezTo>
                      <a:pt x="30" y="79"/>
                      <a:pt x="36" y="82"/>
                      <a:pt x="45" y="82"/>
                    </a:cubicBezTo>
                    <a:moveTo>
                      <a:pt x="45" y="98"/>
                    </a:moveTo>
                    <a:cubicBezTo>
                      <a:pt x="38" y="98"/>
                      <a:pt x="31" y="97"/>
                      <a:pt x="26" y="95"/>
                    </a:cubicBezTo>
                    <a:cubicBezTo>
                      <a:pt x="21" y="93"/>
                      <a:pt x="16" y="89"/>
                      <a:pt x="12" y="85"/>
                    </a:cubicBezTo>
                    <a:cubicBezTo>
                      <a:pt x="8" y="81"/>
                      <a:pt x="5" y="76"/>
                      <a:pt x="3" y="70"/>
                    </a:cubicBezTo>
                    <a:cubicBezTo>
                      <a:pt x="1" y="64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6" y="9"/>
                      <a:pt x="21" y="6"/>
                      <a:pt x="26" y="4"/>
                    </a:cubicBezTo>
                    <a:cubicBezTo>
                      <a:pt x="32" y="2"/>
                      <a:pt x="38" y="0"/>
                      <a:pt x="45" y="0"/>
                    </a:cubicBezTo>
                    <a:cubicBezTo>
                      <a:pt x="52" y="0"/>
                      <a:pt x="58" y="2"/>
                      <a:pt x="63" y="4"/>
                    </a:cubicBezTo>
                    <a:cubicBezTo>
                      <a:pt x="69" y="6"/>
                      <a:pt x="73" y="9"/>
                      <a:pt x="77" y="14"/>
                    </a:cubicBezTo>
                    <a:cubicBezTo>
                      <a:pt x="81" y="18"/>
                      <a:pt x="84" y="23"/>
                      <a:pt x="86" y="29"/>
                    </a:cubicBezTo>
                    <a:cubicBezTo>
                      <a:pt x="88" y="35"/>
                      <a:pt x="89" y="42"/>
                      <a:pt x="89" y="49"/>
                    </a:cubicBezTo>
                    <a:cubicBezTo>
                      <a:pt x="89" y="57"/>
                      <a:pt x="88" y="64"/>
                      <a:pt x="86" y="70"/>
                    </a:cubicBezTo>
                    <a:cubicBezTo>
                      <a:pt x="84" y="76"/>
                      <a:pt x="81" y="81"/>
                      <a:pt x="77" y="85"/>
                    </a:cubicBezTo>
                    <a:cubicBezTo>
                      <a:pt x="74" y="89"/>
                      <a:pt x="69" y="93"/>
                      <a:pt x="63" y="95"/>
                    </a:cubicBezTo>
                    <a:cubicBezTo>
                      <a:pt x="58" y="97"/>
                      <a:pt x="52" y="98"/>
                      <a:pt x="45" y="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7453313" y="5980113"/>
                <a:ext cx="742950" cy="877888"/>
              </a:xfrm>
              <a:custGeom>
                <a:avLst/>
                <a:gdLst>
                  <a:gd name="T0" fmla="*/ 83 w 83"/>
                  <a:gd name="T1" fmla="*/ 64 h 98"/>
                  <a:gd name="T2" fmla="*/ 79 w 83"/>
                  <a:gd name="T3" fmla="*/ 77 h 98"/>
                  <a:gd name="T4" fmla="*/ 71 w 83"/>
                  <a:gd name="T5" fmla="*/ 88 h 98"/>
                  <a:gd name="T6" fmla="*/ 59 w 83"/>
                  <a:gd name="T7" fmla="*/ 96 h 98"/>
                  <a:gd name="T8" fmla="*/ 43 w 83"/>
                  <a:gd name="T9" fmla="*/ 98 h 98"/>
                  <a:gd name="T10" fmla="*/ 24 w 83"/>
                  <a:gd name="T11" fmla="*/ 95 h 98"/>
                  <a:gd name="T12" fmla="*/ 11 w 83"/>
                  <a:gd name="T13" fmla="*/ 85 h 98"/>
                  <a:gd name="T14" fmla="*/ 3 w 83"/>
                  <a:gd name="T15" fmla="*/ 69 h 98"/>
                  <a:gd name="T16" fmla="*/ 0 w 83"/>
                  <a:gd name="T17" fmla="*/ 49 h 98"/>
                  <a:gd name="T18" fmla="*/ 3 w 83"/>
                  <a:gd name="T19" fmla="*/ 29 h 98"/>
                  <a:gd name="T20" fmla="*/ 12 w 83"/>
                  <a:gd name="T21" fmla="*/ 14 h 98"/>
                  <a:gd name="T22" fmla="*/ 25 w 83"/>
                  <a:gd name="T23" fmla="*/ 4 h 98"/>
                  <a:gd name="T24" fmla="*/ 43 w 83"/>
                  <a:gd name="T25" fmla="*/ 0 h 98"/>
                  <a:gd name="T26" fmla="*/ 59 w 83"/>
                  <a:gd name="T27" fmla="*/ 3 h 98"/>
                  <a:gd name="T28" fmla="*/ 70 w 83"/>
                  <a:gd name="T29" fmla="*/ 9 h 98"/>
                  <a:gd name="T30" fmla="*/ 77 w 83"/>
                  <a:gd name="T31" fmla="*/ 19 h 98"/>
                  <a:gd name="T32" fmla="*/ 81 w 83"/>
                  <a:gd name="T33" fmla="*/ 32 h 98"/>
                  <a:gd name="T34" fmla="*/ 62 w 83"/>
                  <a:gd name="T35" fmla="*/ 35 h 98"/>
                  <a:gd name="T36" fmla="*/ 56 w 83"/>
                  <a:gd name="T37" fmla="*/ 22 h 98"/>
                  <a:gd name="T38" fmla="*/ 43 w 83"/>
                  <a:gd name="T39" fmla="*/ 17 h 98"/>
                  <a:gd name="T40" fmla="*/ 26 w 83"/>
                  <a:gd name="T41" fmla="*/ 26 h 98"/>
                  <a:gd name="T42" fmla="*/ 20 w 83"/>
                  <a:gd name="T43" fmla="*/ 49 h 98"/>
                  <a:gd name="T44" fmla="*/ 27 w 83"/>
                  <a:gd name="T45" fmla="*/ 73 h 98"/>
                  <a:gd name="T46" fmla="*/ 43 w 83"/>
                  <a:gd name="T47" fmla="*/ 82 h 98"/>
                  <a:gd name="T48" fmla="*/ 56 w 83"/>
                  <a:gd name="T49" fmla="*/ 77 h 98"/>
                  <a:gd name="T50" fmla="*/ 62 w 83"/>
                  <a:gd name="T51" fmla="*/ 64 h 98"/>
                  <a:gd name="T52" fmla="*/ 83 w 83"/>
                  <a:gd name="T53" fmla="*/ 6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3" h="98">
                    <a:moveTo>
                      <a:pt x="83" y="64"/>
                    </a:moveTo>
                    <a:cubicBezTo>
                      <a:pt x="82" y="69"/>
                      <a:pt x="81" y="73"/>
                      <a:pt x="79" y="77"/>
                    </a:cubicBezTo>
                    <a:cubicBezTo>
                      <a:pt x="77" y="82"/>
                      <a:pt x="75" y="85"/>
                      <a:pt x="71" y="88"/>
                    </a:cubicBezTo>
                    <a:cubicBezTo>
                      <a:pt x="68" y="91"/>
                      <a:pt x="64" y="94"/>
                      <a:pt x="59" y="96"/>
                    </a:cubicBezTo>
                    <a:cubicBezTo>
                      <a:pt x="55" y="97"/>
                      <a:pt x="49" y="98"/>
                      <a:pt x="43" y="98"/>
                    </a:cubicBezTo>
                    <a:cubicBezTo>
                      <a:pt x="36" y="98"/>
                      <a:pt x="30" y="97"/>
                      <a:pt x="24" y="95"/>
                    </a:cubicBezTo>
                    <a:cubicBezTo>
                      <a:pt x="19" y="92"/>
                      <a:pt x="15" y="89"/>
                      <a:pt x="11" y="85"/>
                    </a:cubicBezTo>
                    <a:cubicBezTo>
                      <a:pt x="7" y="81"/>
                      <a:pt x="5" y="75"/>
                      <a:pt x="3" y="69"/>
                    </a:cubicBezTo>
                    <a:cubicBezTo>
                      <a:pt x="1" y="63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5" y="9"/>
                      <a:pt x="20" y="6"/>
                      <a:pt x="25" y="4"/>
                    </a:cubicBezTo>
                    <a:cubicBezTo>
                      <a:pt x="31" y="2"/>
                      <a:pt x="37" y="0"/>
                      <a:pt x="43" y="0"/>
                    </a:cubicBezTo>
                    <a:cubicBezTo>
                      <a:pt x="49" y="0"/>
                      <a:pt x="54" y="1"/>
                      <a:pt x="59" y="3"/>
                    </a:cubicBezTo>
                    <a:cubicBezTo>
                      <a:pt x="63" y="4"/>
                      <a:pt x="67" y="6"/>
                      <a:pt x="70" y="9"/>
                    </a:cubicBezTo>
                    <a:cubicBezTo>
                      <a:pt x="73" y="12"/>
                      <a:pt x="75" y="15"/>
                      <a:pt x="77" y="19"/>
                    </a:cubicBezTo>
                    <a:cubicBezTo>
                      <a:pt x="79" y="23"/>
                      <a:pt x="80" y="27"/>
                      <a:pt x="81" y="32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29"/>
                      <a:pt x="59" y="25"/>
                      <a:pt x="56" y="22"/>
                    </a:cubicBezTo>
                    <a:cubicBezTo>
                      <a:pt x="53" y="19"/>
                      <a:pt x="49" y="17"/>
                      <a:pt x="43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3" y="68"/>
                      <a:pt x="27" y="73"/>
                    </a:cubicBezTo>
                    <a:cubicBezTo>
                      <a:pt x="31" y="79"/>
                      <a:pt x="36" y="82"/>
                      <a:pt x="43" y="82"/>
                    </a:cubicBezTo>
                    <a:cubicBezTo>
                      <a:pt x="49" y="82"/>
                      <a:pt x="54" y="80"/>
                      <a:pt x="56" y="77"/>
                    </a:cubicBezTo>
                    <a:cubicBezTo>
                      <a:pt x="59" y="74"/>
                      <a:pt x="61" y="69"/>
                      <a:pt x="62" y="64"/>
                    </a:cubicBezTo>
                    <a:lnTo>
                      <a:pt x="8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3"/>
              <p:cNvSpPr>
                <a:spLocks noEditPoints="1"/>
              </p:cNvSpPr>
              <p:nvPr/>
            </p:nvSpPr>
            <p:spPr bwMode="auto">
              <a:xfrm>
                <a:off x="3986213" y="4735513"/>
                <a:ext cx="1066800" cy="887413"/>
              </a:xfrm>
              <a:custGeom>
                <a:avLst/>
                <a:gdLst>
                  <a:gd name="T0" fmla="*/ 82 w 119"/>
                  <a:gd name="T1" fmla="*/ 40 h 99"/>
                  <a:gd name="T2" fmla="*/ 82 w 119"/>
                  <a:gd name="T3" fmla="*/ 47 h 99"/>
                  <a:gd name="T4" fmla="*/ 57 w 119"/>
                  <a:gd name="T5" fmla="*/ 47 h 99"/>
                  <a:gd name="T6" fmla="*/ 57 w 119"/>
                  <a:gd name="T7" fmla="*/ 40 h 99"/>
                  <a:gd name="T8" fmla="*/ 60 w 119"/>
                  <a:gd name="T9" fmla="*/ 40 h 99"/>
                  <a:gd name="T10" fmla="*/ 60 w 119"/>
                  <a:gd name="T11" fmla="*/ 36 h 99"/>
                  <a:gd name="T12" fmla="*/ 63 w 119"/>
                  <a:gd name="T13" fmla="*/ 28 h 99"/>
                  <a:gd name="T14" fmla="*/ 71 w 119"/>
                  <a:gd name="T15" fmla="*/ 25 h 99"/>
                  <a:gd name="T16" fmla="*/ 78 w 119"/>
                  <a:gd name="T17" fmla="*/ 28 h 99"/>
                  <a:gd name="T18" fmla="*/ 81 w 119"/>
                  <a:gd name="T19" fmla="*/ 35 h 99"/>
                  <a:gd name="T20" fmla="*/ 75 w 119"/>
                  <a:gd name="T21" fmla="*/ 36 h 99"/>
                  <a:gd name="T22" fmla="*/ 74 w 119"/>
                  <a:gd name="T23" fmla="*/ 32 h 99"/>
                  <a:gd name="T24" fmla="*/ 71 w 119"/>
                  <a:gd name="T25" fmla="*/ 32 h 99"/>
                  <a:gd name="T26" fmla="*/ 67 w 119"/>
                  <a:gd name="T27" fmla="*/ 36 h 99"/>
                  <a:gd name="T28" fmla="*/ 67 w 119"/>
                  <a:gd name="T29" fmla="*/ 40 h 99"/>
                  <a:gd name="T30" fmla="*/ 82 w 119"/>
                  <a:gd name="T31" fmla="*/ 40 h 99"/>
                  <a:gd name="T32" fmla="*/ 100 w 119"/>
                  <a:gd name="T33" fmla="*/ 82 h 99"/>
                  <a:gd name="T34" fmla="*/ 100 w 119"/>
                  <a:gd name="T35" fmla="*/ 0 h 99"/>
                  <a:gd name="T36" fmla="*/ 119 w 119"/>
                  <a:gd name="T37" fmla="*/ 0 h 99"/>
                  <a:gd name="T38" fmla="*/ 119 w 119"/>
                  <a:gd name="T39" fmla="*/ 99 h 99"/>
                  <a:gd name="T40" fmla="*/ 38 w 119"/>
                  <a:gd name="T41" fmla="*/ 99 h 99"/>
                  <a:gd name="T42" fmla="*/ 10 w 119"/>
                  <a:gd name="T43" fmla="*/ 91 h 99"/>
                  <a:gd name="T44" fmla="*/ 0 w 119"/>
                  <a:gd name="T45" fmla="*/ 65 h 99"/>
                  <a:gd name="T46" fmla="*/ 4 w 119"/>
                  <a:gd name="T47" fmla="*/ 49 h 99"/>
                  <a:gd name="T48" fmla="*/ 16 w 119"/>
                  <a:gd name="T49" fmla="*/ 37 h 99"/>
                  <a:gd name="T50" fmla="*/ 34 w 119"/>
                  <a:gd name="T51" fmla="*/ 33 h 99"/>
                  <a:gd name="T52" fmla="*/ 36 w 119"/>
                  <a:gd name="T53" fmla="*/ 49 h 99"/>
                  <a:gd name="T54" fmla="*/ 23 w 119"/>
                  <a:gd name="T55" fmla="*/ 54 h 99"/>
                  <a:gd name="T56" fmla="*/ 19 w 119"/>
                  <a:gd name="T57" fmla="*/ 65 h 99"/>
                  <a:gd name="T58" fmla="*/ 23 w 119"/>
                  <a:gd name="T59" fmla="*/ 78 h 99"/>
                  <a:gd name="T60" fmla="*/ 38 w 119"/>
                  <a:gd name="T61" fmla="*/ 82 h 99"/>
                  <a:gd name="T62" fmla="*/ 100 w 119"/>
                  <a:gd name="T63" fmla="*/ 8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99">
                    <a:moveTo>
                      <a:pt x="82" y="40"/>
                    </a:moveTo>
                    <a:cubicBezTo>
                      <a:pt x="82" y="47"/>
                      <a:pt x="82" y="47"/>
                      <a:pt x="82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3"/>
                      <a:pt x="61" y="30"/>
                      <a:pt x="63" y="28"/>
                    </a:cubicBezTo>
                    <a:cubicBezTo>
                      <a:pt x="65" y="26"/>
                      <a:pt x="67" y="25"/>
                      <a:pt x="71" y="25"/>
                    </a:cubicBezTo>
                    <a:cubicBezTo>
                      <a:pt x="74" y="25"/>
                      <a:pt x="77" y="26"/>
                      <a:pt x="78" y="28"/>
                    </a:cubicBezTo>
                    <a:cubicBezTo>
                      <a:pt x="80" y="29"/>
                      <a:pt x="81" y="31"/>
                      <a:pt x="81" y="35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4"/>
                      <a:pt x="75" y="33"/>
                      <a:pt x="74" y="32"/>
                    </a:cubicBezTo>
                    <a:cubicBezTo>
                      <a:pt x="74" y="32"/>
                      <a:pt x="73" y="32"/>
                      <a:pt x="71" y="32"/>
                    </a:cubicBezTo>
                    <a:cubicBezTo>
                      <a:pt x="68" y="32"/>
                      <a:pt x="67" y="33"/>
                      <a:pt x="67" y="36"/>
                    </a:cubicBezTo>
                    <a:cubicBezTo>
                      <a:pt x="67" y="40"/>
                      <a:pt x="67" y="40"/>
                      <a:pt x="67" y="40"/>
                    </a:cubicBezTo>
                    <a:lnTo>
                      <a:pt x="82" y="40"/>
                    </a:lnTo>
                    <a:close/>
                    <a:moveTo>
                      <a:pt x="100" y="82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25" y="99"/>
                      <a:pt x="16" y="96"/>
                      <a:pt x="10" y="91"/>
                    </a:cubicBezTo>
                    <a:cubicBezTo>
                      <a:pt x="3" y="85"/>
                      <a:pt x="0" y="77"/>
                      <a:pt x="0" y="65"/>
                    </a:cubicBezTo>
                    <a:cubicBezTo>
                      <a:pt x="0" y="59"/>
                      <a:pt x="2" y="54"/>
                      <a:pt x="4" y="49"/>
                    </a:cubicBezTo>
                    <a:cubicBezTo>
                      <a:pt x="7" y="44"/>
                      <a:pt x="11" y="40"/>
                      <a:pt x="16" y="37"/>
                    </a:cubicBezTo>
                    <a:cubicBezTo>
                      <a:pt x="21" y="34"/>
                      <a:pt x="27" y="33"/>
                      <a:pt x="34" y="33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0" y="50"/>
                      <a:pt x="25" y="51"/>
                      <a:pt x="23" y="54"/>
                    </a:cubicBezTo>
                    <a:cubicBezTo>
                      <a:pt x="20" y="56"/>
                      <a:pt x="19" y="60"/>
                      <a:pt x="19" y="65"/>
                    </a:cubicBezTo>
                    <a:cubicBezTo>
                      <a:pt x="19" y="71"/>
                      <a:pt x="20" y="76"/>
                      <a:pt x="23" y="78"/>
                    </a:cubicBezTo>
                    <a:cubicBezTo>
                      <a:pt x="26" y="81"/>
                      <a:pt x="31" y="82"/>
                      <a:pt x="38" y="82"/>
                    </a:cubicBezTo>
                    <a:lnTo>
                      <a:pt x="10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4"/>
              <p:cNvSpPr>
                <a:spLocks noEditPoints="1"/>
              </p:cNvSpPr>
              <p:nvPr/>
            </p:nvSpPr>
            <p:spPr bwMode="auto">
              <a:xfrm>
                <a:off x="5195888" y="5005388"/>
                <a:ext cx="1684338" cy="903288"/>
              </a:xfrm>
              <a:custGeom>
                <a:avLst/>
                <a:gdLst>
                  <a:gd name="T0" fmla="*/ 44 w 188"/>
                  <a:gd name="T1" fmla="*/ 52 h 101"/>
                  <a:gd name="T2" fmla="*/ 38 w 188"/>
                  <a:gd name="T3" fmla="*/ 52 h 101"/>
                  <a:gd name="T4" fmla="*/ 19 w 188"/>
                  <a:gd name="T5" fmla="*/ 32 h 101"/>
                  <a:gd name="T6" fmla="*/ 22 w 188"/>
                  <a:gd name="T7" fmla="*/ 20 h 101"/>
                  <a:gd name="T8" fmla="*/ 32 w 188"/>
                  <a:gd name="T9" fmla="*/ 16 h 101"/>
                  <a:gd name="T10" fmla="*/ 39 w 188"/>
                  <a:gd name="T11" fmla="*/ 17 h 101"/>
                  <a:gd name="T12" fmla="*/ 43 w 188"/>
                  <a:gd name="T13" fmla="*/ 23 h 101"/>
                  <a:gd name="T14" fmla="*/ 44 w 188"/>
                  <a:gd name="T15" fmla="*/ 37 h 101"/>
                  <a:gd name="T16" fmla="*/ 44 w 188"/>
                  <a:gd name="T17" fmla="*/ 52 h 101"/>
                  <a:gd name="T18" fmla="*/ 170 w 188"/>
                  <a:gd name="T19" fmla="*/ 0 h 101"/>
                  <a:gd name="T20" fmla="*/ 170 w 188"/>
                  <a:gd name="T21" fmla="*/ 52 h 101"/>
                  <a:gd name="T22" fmla="*/ 63 w 188"/>
                  <a:gd name="T23" fmla="*/ 52 h 101"/>
                  <a:gd name="T24" fmla="*/ 63 w 188"/>
                  <a:gd name="T25" fmla="*/ 32 h 101"/>
                  <a:gd name="T26" fmla="*/ 55 w 188"/>
                  <a:gd name="T27" fmla="*/ 8 h 101"/>
                  <a:gd name="T28" fmla="*/ 32 w 188"/>
                  <a:gd name="T29" fmla="*/ 0 h 101"/>
                  <a:gd name="T30" fmla="*/ 8 w 188"/>
                  <a:gd name="T31" fmla="*/ 9 h 101"/>
                  <a:gd name="T32" fmla="*/ 0 w 188"/>
                  <a:gd name="T33" fmla="*/ 32 h 101"/>
                  <a:gd name="T34" fmla="*/ 11 w 188"/>
                  <a:gd name="T35" fmla="*/ 60 h 101"/>
                  <a:gd name="T36" fmla="*/ 42 w 188"/>
                  <a:gd name="T37" fmla="*/ 69 h 101"/>
                  <a:gd name="T38" fmla="*/ 44 w 188"/>
                  <a:gd name="T39" fmla="*/ 69 h 101"/>
                  <a:gd name="T40" fmla="*/ 44 w 188"/>
                  <a:gd name="T41" fmla="*/ 72 h 101"/>
                  <a:gd name="T42" fmla="*/ 41 w 188"/>
                  <a:gd name="T43" fmla="*/ 86 h 101"/>
                  <a:gd name="T44" fmla="*/ 51 w 188"/>
                  <a:gd name="T45" fmla="*/ 101 h 101"/>
                  <a:gd name="T46" fmla="*/ 55 w 188"/>
                  <a:gd name="T47" fmla="*/ 97 h 101"/>
                  <a:gd name="T48" fmla="*/ 63 w 188"/>
                  <a:gd name="T49" fmla="*/ 69 h 101"/>
                  <a:gd name="T50" fmla="*/ 188 w 188"/>
                  <a:gd name="T51" fmla="*/ 69 h 101"/>
                  <a:gd name="T52" fmla="*/ 188 w 188"/>
                  <a:gd name="T53" fmla="*/ 0 h 101"/>
                  <a:gd name="T54" fmla="*/ 170 w 188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8" h="101">
                    <a:moveTo>
                      <a:pt x="44" y="52"/>
                    </a:moveTo>
                    <a:cubicBezTo>
                      <a:pt x="38" y="52"/>
                      <a:pt x="38" y="52"/>
                      <a:pt x="38" y="52"/>
                    </a:cubicBezTo>
                    <a:cubicBezTo>
                      <a:pt x="25" y="52"/>
                      <a:pt x="19" y="45"/>
                      <a:pt x="19" y="32"/>
                    </a:cubicBezTo>
                    <a:cubicBezTo>
                      <a:pt x="19" y="27"/>
                      <a:pt x="20" y="23"/>
                      <a:pt x="22" y="20"/>
                    </a:cubicBezTo>
                    <a:cubicBezTo>
                      <a:pt x="24" y="17"/>
                      <a:pt x="27" y="16"/>
                      <a:pt x="32" y="16"/>
                    </a:cubicBezTo>
                    <a:cubicBezTo>
                      <a:pt x="35" y="16"/>
                      <a:pt x="37" y="16"/>
                      <a:pt x="39" y="17"/>
                    </a:cubicBezTo>
                    <a:cubicBezTo>
                      <a:pt x="41" y="19"/>
                      <a:pt x="42" y="20"/>
                      <a:pt x="43" y="23"/>
                    </a:cubicBezTo>
                    <a:cubicBezTo>
                      <a:pt x="44" y="26"/>
                      <a:pt x="44" y="32"/>
                      <a:pt x="44" y="37"/>
                    </a:cubicBezTo>
                    <a:lnTo>
                      <a:pt x="44" y="52"/>
                    </a:lnTo>
                    <a:close/>
                    <a:moveTo>
                      <a:pt x="170" y="0"/>
                    </a:moveTo>
                    <a:cubicBezTo>
                      <a:pt x="170" y="52"/>
                      <a:pt x="170" y="52"/>
                      <a:pt x="170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2"/>
                      <a:pt x="60" y="13"/>
                      <a:pt x="55" y="8"/>
                    </a:cubicBezTo>
                    <a:cubicBezTo>
                      <a:pt x="50" y="3"/>
                      <a:pt x="42" y="0"/>
                      <a:pt x="32" y="0"/>
                    </a:cubicBezTo>
                    <a:cubicBezTo>
                      <a:pt x="22" y="0"/>
                      <a:pt x="14" y="3"/>
                      <a:pt x="8" y="9"/>
                    </a:cubicBezTo>
                    <a:cubicBezTo>
                      <a:pt x="3" y="14"/>
                      <a:pt x="0" y="22"/>
                      <a:pt x="0" y="32"/>
                    </a:cubicBezTo>
                    <a:cubicBezTo>
                      <a:pt x="0" y="44"/>
                      <a:pt x="3" y="54"/>
                      <a:pt x="11" y="60"/>
                    </a:cubicBezTo>
                    <a:cubicBezTo>
                      <a:pt x="18" y="66"/>
                      <a:pt x="28" y="69"/>
                      <a:pt x="42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9"/>
                      <a:pt x="43" y="83"/>
                      <a:pt x="41" y="8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3" y="100"/>
                      <a:pt x="54" y="99"/>
                      <a:pt x="55" y="97"/>
                    </a:cubicBezTo>
                    <a:cubicBezTo>
                      <a:pt x="60" y="92"/>
                      <a:pt x="63" y="80"/>
                      <a:pt x="63" y="69"/>
                    </a:cubicBezTo>
                    <a:cubicBezTo>
                      <a:pt x="188" y="69"/>
                      <a:pt x="188" y="69"/>
                      <a:pt x="188" y="69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1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Rectangle 15"/>
              <p:cNvSpPr>
                <a:spLocks noChangeArrowheads="1"/>
              </p:cNvSpPr>
              <p:nvPr/>
            </p:nvSpPr>
            <p:spPr bwMode="auto">
              <a:xfrm>
                <a:off x="6718301" y="4754563"/>
                <a:ext cx="161925" cy="169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6"/>
              <p:cNvSpPr>
                <a:spLocks/>
              </p:cNvSpPr>
              <p:nvPr/>
            </p:nvSpPr>
            <p:spPr bwMode="auto">
              <a:xfrm>
                <a:off x="7013576" y="5005388"/>
                <a:ext cx="833438" cy="617538"/>
              </a:xfrm>
              <a:custGeom>
                <a:avLst/>
                <a:gdLst>
                  <a:gd name="T0" fmla="*/ 74 w 93"/>
                  <a:gd name="T1" fmla="*/ 52 h 69"/>
                  <a:gd name="T2" fmla="*/ 74 w 93"/>
                  <a:gd name="T3" fmla="*/ 42 h 69"/>
                  <a:gd name="T4" fmla="*/ 70 w 93"/>
                  <a:gd name="T5" fmla="*/ 23 h 69"/>
                  <a:gd name="T6" fmla="*/ 55 w 93"/>
                  <a:gd name="T7" fmla="*/ 17 h 69"/>
                  <a:gd name="T8" fmla="*/ 41 w 93"/>
                  <a:gd name="T9" fmla="*/ 20 h 69"/>
                  <a:gd name="T10" fmla="*/ 36 w 93"/>
                  <a:gd name="T11" fmla="*/ 3 h 69"/>
                  <a:gd name="T12" fmla="*/ 56 w 93"/>
                  <a:gd name="T13" fmla="*/ 0 h 69"/>
                  <a:gd name="T14" fmla="*/ 84 w 93"/>
                  <a:gd name="T15" fmla="*/ 10 h 69"/>
                  <a:gd name="T16" fmla="*/ 93 w 93"/>
                  <a:gd name="T17" fmla="*/ 40 h 69"/>
                  <a:gd name="T18" fmla="*/ 93 w 93"/>
                  <a:gd name="T19" fmla="*/ 69 h 69"/>
                  <a:gd name="T20" fmla="*/ 0 w 93"/>
                  <a:gd name="T21" fmla="*/ 69 h 69"/>
                  <a:gd name="T22" fmla="*/ 0 w 93"/>
                  <a:gd name="T23" fmla="*/ 52 h 69"/>
                  <a:gd name="T24" fmla="*/ 74 w 93"/>
                  <a:gd name="T25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69">
                    <a:moveTo>
                      <a:pt x="74" y="52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4" y="34"/>
                      <a:pt x="73" y="27"/>
                      <a:pt x="70" y="23"/>
                    </a:cubicBezTo>
                    <a:cubicBezTo>
                      <a:pt x="66" y="19"/>
                      <a:pt x="61" y="17"/>
                      <a:pt x="55" y="17"/>
                    </a:cubicBezTo>
                    <a:cubicBezTo>
                      <a:pt x="50" y="17"/>
                      <a:pt x="46" y="18"/>
                      <a:pt x="41" y="2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42" y="1"/>
                      <a:pt x="49" y="0"/>
                      <a:pt x="56" y="0"/>
                    </a:cubicBezTo>
                    <a:cubicBezTo>
                      <a:pt x="68" y="0"/>
                      <a:pt x="77" y="3"/>
                      <a:pt x="84" y="10"/>
                    </a:cubicBezTo>
                    <a:cubicBezTo>
                      <a:pt x="90" y="17"/>
                      <a:pt x="93" y="27"/>
                      <a:pt x="93" y="40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2"/>
                      <a:pt x="0" y="52"/>
                      <a:pt x="0" y="52"/>
                    </a:cubicBezTo>
                    <a:lnTo>
                      <a:pt x="7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17"/>
              <p:cNvSpPr>
                <a:spLocks/>
              </p:cNvSpPr>
              <p:nvPr/>
            </p:nvSpPr>
            <p:spPr bwMode="auto">
              <a:xfrm>
                <a:off x="7972426" y="4565650"/>
                <a:ext cx="223838" cy="188913"/>
              </a:xfrm>
              <a:custGeom>
                <a:avLst/>
                <a:gdLst>
                  <a:gd name="T0" fmla="*/ 25 w 25"/>
                  <a:gd name="T1" fmla="*/ 14 h 21"/>
                  <a:gd name="T2" fmla="*/ 25 w 25"/>
                  <a:gd name="T3" fmla="*/ 21 h 21"/>
                  <a:gd name="T4" fmla="*/ 0 w 25"/>
                  <a:gd name="T5" fmla="*/ 21 h 21"/>
                  <a:gd name="T6" fmla="*/ 0 w 25"/>
                  <a:gd name="T7" fmla="*/ 14 h 21"/>
                  <a:gd name="T8" fmla="*/ 3 w 25"/>
                  <a:gd name="T9" fmla="*/ 14 h 21"/>
                  <a:gd name="T10" fmla="*/ 3 w 25"/>
                  <a:gd name="T11" fmla="*/ 10 h 21"/>
                  <a:gd name="T12" fmla="*/ 6 w 25"/>
                  <a:gd name="T13" fmla="*/ 2 h 21"/>
                  <a:gd name="T14" fmla="*/ 14 w 25"/>
                  <a:gd name="T15" fmla="*/ 0 h 21"/>
                  <a:gd name="T16" fmla="*/ 21 w 25"/>
                  <a:gd name="T17" fmla="*/ 2 h 21"/>
                  <a:gd name="T18" fmla="*/ 24 w 25"/>
                  <a:gd name="T19" fmla="*/ 9 h 21"/>
                  <a:gd name="T20" fmla="*/ 18 w 25"/>
                  <a:gd name="T21" fmla="*/ 10 h 21"/>
                  <a:gd name="T22" fmla="*/ 17 w 25"/>
                  <a:gd name="T23" fmla="*/ 7 h 21"/>
                  <a:gd name="T24" fmla="*/ 14 w 25"/>
                  <a:gd name="T25" fmla="*/ 6 h 21"/>
                  <a:gd name="T26" fmla="*/ 10 w 25"/>
                  <a:gd name="T27" fmla="*/ 11 h 21"/>
                  <a:gd name="T28" fmla="*/ 10 w 25"/>
                  <a:gd name="T29" fmla="*/ 14 h 21"/>
                  <a:gd name="T30" fmla="*/ 25 w 25"/>
                  <a:gd name="T3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1">
                    <a:moveTo>
                      <a:pt x="25" y="14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7"/>
                      <a:pt x="4" y="4"/>
                      <a:pt x="6" y="2"/>
                    </a:cubicBezTo>
                    <a:cubicBezTo>
                      <a:pt x="8" y="1"/>
                      <a:pt x="10" y="0"/>
                      <a:pt x="14" y="0"/>
                    </a:cubicBezTo>
                    <a:cubicBezTo>
                      <a:pt x="17" y="0"/>
                      <a:pt x="20" y="0"/>
                      <a:pt x="21" y="2"/>
                    </a:cubicBezTo>
                    <a:cubicBezTo>
                      <a:pt x="23" y="3"/>
                      <a:pt x="24" y="6"/>
                      <a:pt x="24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7" y="7"/>
                    </a:cubicBezTo>
                    <a:cubicBezTo>
                      <a:pt x="16" y="6"/>
                      <a:pt x="15" y="6"/>
                      <a:pt x="14" y="6"/>
                    </a:cubicBezTo>
                    <a:cubicBezTo>
                      <a:pt x="11" y="6"/>
                      <a:pt x="10" y="7"/>
                      <a:pt x="10" y="11"/>
                    </a:cubicBezTo>
                    <a:cubicBezTo>
                      <a:pt x="10" y="14"/>
                      <a:pt x="10" y="14"/>
                      <a:pt x="10" y="14"/>
                    </a:cubicBezTo>
                    <a:lnTo>
                      <a:pt x="2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Rectangle 18"/>
              <p:cNvSpPr>
                <a:spLocks noChangeArrowheads="1"/>
              </p:cNvSpPr>
              <p:nvPr/>
            </p:nvSpPr>
            <p:spPr bwMode="auto">
              <a:xfrm>
                <a:off x="7991476" y="4816475"/>
                <a:ext cx="169863" cy="806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77296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904485-B9AA-421C-92A9-10ECD97E74ED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11BC3D-310E-4C57-8C3E-0836A08AC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04" y="2732401"/>
            <a:ext cx="7891462" cy="2322200"/>
          </a:xfrm>
        </p:spPr>
        <p:txBody>
          <a:bodyPr anchor="t"/>
          <a:lstStyle>
            <a:lvl1pPr>
              <a:defRPr sz="67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20B125-6366-4323-A287-39A0472EAB2B}"/>
              </a:ext>
            </a:extLst>
          </p:cNvPr>
          <p:cNvCxnSpPr>
            <a:cxnSpLocks/>
          </p:cNvCxnSpPr>
          <p:nvPr userDrawn="1"/>
        </p:nvCxnSpPr>
        <p:spPr>
          <a:xfrm>
            <a:off x="710100" y="6138000"/>
            <a:ext cx="789216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D37BEDD-DE22-453C-BDA6-052325CFC0E3}"/>
              </a:ext>
            </a:extLst>
          </p:cNvPr>
          <p:cNvSpPr txBox="1"/>
          <p:nvPr userDrawn="1"/>
        </p:nvSpPr>
        <p:spPr>
          <a:xfrm>
            <a:off x="5812466" y="6180248"/>
            <a:ext cx="2789800" cy="375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spcBef>
                <a:spcPts val="800"/>
              </a:spcBef>
            </a:pPr>
            <a:r>
              <a:rPr lang="en-GB" sz="1600" b="1" dirty="0">
                <a:solidFill>
                  <a:prstClr val="white"/>
                </a:solidFill>
              </a:rPr>
              <a:t>ADNOC OFFSHORE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7909822" y="1"/>
            <a:ext cx="692444" cy="1627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7979308" y="333830"/>
            <a:ext cx="575956" cy="1201994"/>
            <a:chOff x="3986213" y="0"/>
            <a:chExt cx="4381501" cy="6858001"/>
          </a:xfrm>
          <a:solidFill>
            <a:schemeClr val="tx2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6521451" y="1746250"/>
              <a:ext cx="1846263" cy="2443163"/>
            </a:xfrm>
            <a:custGeom>
              <a:avLst/>
              <a:gdLst>
                <a:gd name="T0" fmla="*/ 113 w 206"/>
                <a:gd name="T1" fmla="*/ 196 h 273"/>
                <a:gd name="T2" fmla="*/ 70 w 206"/>
                <a:gd name="T3" fmla="*/ 273 h 273"/>
                <a:gd name="T4" fmla="*/ 184 w 206"/>
                <a:gd name="T5" fmla="*/ 273 h 273"/>
                <a:gd name="T6" fmla="*/ 0 w 206"/>
                <a:gd name="T7" fmla="*/ 0 h 273"/>
                <a:gd name="T8" fmla="*/ 113 w 206"/>
                <a:gd name="T9" fmla="*/ 19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73">
                  <a:moveTo>
                    <a:pt x="113" y="196"/>
                  </a:moveTo>
                  <a:cubicBezTo>
                    <a:pt x="106" y="226"/>
                    <a:pt x="91" y="252"/>
                    <a:pt x="70" y="273"/>
                  </a:cubicBezTo>
                  <a:cubicBezTo>
                    <a:pt x="184" y="273"/>
                    <a:pt x="184" y="273"/>
                    <a:pt x="184" y="273"/>
                  </a:cubicBezTo>
                  <a:cubicBezTo>
                    <a:pt x="206" y="154"/>
                    <a:pt x="128" y="28"/>
                    <a:pt x="0" y="0"/>
                  </a:cubicBezTo>
                  <a:cubicBezTo>
                    <a:pt x="26" y="7"/>
                    <a:pt x="138" y="60"/>
                    <a:pt x="113" y="1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3986213" y="0"/>
              <a:ext cx="4219575" cy="4189413"/>
            </a:xfrm>
            <a:custGeom>
              <a:avLst/>
              <a:gdLst>
                <a:gd name="T0" fmla="*/ 0 w 471"/>
                <a:gd name="T1" fmla="*/ 0 h 468"/>
                <a:gd name="T2" fmla="*/ 0 w 471"/>
                <a:gd name="T3" fmla="*/ 468 h 468"/>
                <a:gd name="T4" fmla="*/ 50 w 471"/>
                <a:gd name="T5" fmla="*/ 468 h 468"/>
                <a:gd name="T6" fmla="*/ 104 w 471"/>
                <a:gd name="T7" fmla="*/ 466 h 468"/>
                <a:gd name="T8" fmla="*/ 247 w 471"/>
                <a:gd name="T9" fmla="*/ 346 h 468"/>
                <a:gd name="T10" fmla="*/ 161 w 471"/>
                <a:gd name="T11" fmla="*/ 219 h 468"/>
                <a:gd name="T12" fmla="*/ 157 w 471"/>
                <a:gd name="T13" fmla="*/ 218 h 468"/>
                <a:gd name="T14" fmla="*/ 100 w 471"/>
                <a:gd name="T15" fmla="*/ 212 h 468"/>
                <a:gd name="T16" fmla="*/ 92 w 471"/>
                <a:gd name="T17" fmla="*/ 243 h 468"/>
                <a:gd name="T18" fmla="*/ 81 w 471"/>
                <a:gd name="T19" fmla="*/ 165 h 468"/>
                <a:gd name="T20" fmla="*/ 124 w 471"/>
                <a:gd name="T21" fmla="*/ 123 h 468"/>
                <a:gd name="T22" fmla="*/ 124 w 471"/>
                <a:gd name="T23" fmla="*/ 122 h 468"/>
                <a:gd name="T24" fmla="*/ 186 w 471"/>
                <a:gd name="T25" fmla="*/ 78 h 468"/>
                <a:gd name="T26" fmla="*/ 259 w 471"/>
                <a:gd name="T27" fmla="*/ 58 h 468"/>
                <a:gd name="T28" fmla="*/ 471 w 471"/>
                <a:gd name="T29" fmla="*/ 151 h 468"/>
                <a:gd name="T30" fmla="*/ 471 w 471"/>
                <a:gd name="T31" fmla="*/ 0 h 468"/>
                <a:gd name="T32" fmla="*/ 0 w 471"/>
                <a:gd name="T3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1" h="468">
                  <a:moveTo>
                    <a:pt x="0" y="0"/>
                  </a:moveTo>
                  <a:cubicBezTo>
                    <a:pt x="0" y="468"/>
                    <a:pt x="0" y="468"/>
                    <a:pt x="0" y="468"/>
                  </a:cubicBezTo>
                  <a:cubicBezTo>
                    <a:pt x="50" y="468"/>
                    <a:pt x="50" y="468"/>
                    <a:pt x="50" y="468"/>
                  </a:cubicBezTo>
                  <a:cubicBezTo>
                    <a:pt x="80" y="468"/>
                    <a:pt x="87" y="468"/>
                    <a:pt x="104" y="466"/>
                  </a:cubicBezTo>
                  <a:cubicBezTo>
                    <a:pt x="175" y="455"/>
                    <a:pt x="240" y="397"/>
                    <a:pt x="247" y="346"/>
                  </a:cubicBezTo>
                  <a:cubicBezTo>
                    <a:pt x="258" y="285"/>
                    <a:pt x="225" y="232"/>
                    <a:pt x="161" y="219"/>
                  </a:cubicBezTo>
                  <a:cubicBezTo>
                    <a:pt x="160" y="219"/>
                    <a:pt x="159" y="218"/>
                    <a:pt x="157" y="218"/>
                  </a:cubicBezTo>
                  <a:cubicBezTo>
                    <a:pt x="155" y="218"/>
                    <a:pt x="124" y="218"/>
                    <a:pt x="100" y="212"/>
                  </a:cubicBezTo>
                  <a:cubicBezTo>
                    <a:pt x="100" y="212"/>
                    <a:pt x="87" y="223"/>
                    <a:pt x="92" y="243"/>
                  </a:cubicBezTo>
                  <a:cubicBezTo>
                    <a:pt x="92" y="243"/>
                    <a:pt x="61" y="210"/>
                    <a:pt x="81" y="165"/>
                  </a:cubicBezTo>
                  <a:cubicBezTo>
                    <a:pt x="81" y="165"/>
                    <a:pt x="90" y="144"/>
                    <a:pt x="124" y="123"/>
                  </a:cubicBezTo>
                  <a:cubicBezTo>
                    <a:pt x="124" y="123"/>
                    <a:pt x="124" y="122"/>
                    <a:pt x="124" y="122"/>
                  </a:cubicBezTo>
                  <a:cubicBezTo>
                    <a:pt x="133" y="111"/>
                    <a:pt x="155" y="93"/>
                    <a:pt x="186" y="78"/>
                  </a:cubicBezTo>
                  <a:cubicBezTo>
                    <a:pt x="201" y="71"/>
                    <a:pt x="228" y="61"/>
                    <a:pt x="259" y="58"/>
                  </a:cubicBezTo>
                  <a:cubicBezTo>
                    <a:pt x="397" y="45"/>
                    <a:pt x="471" y="151"/>
                    <a:pt x="471" y="151"/>
                  </a:cubicBezTo>
                  <a:cubicBezTo>
                    <a:pt x="471" y="0"/>
                    <a:pt x="471" y="0"/>
                    <a:pt x="47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5545138" y="939800"/>
              <a:ext cx="2660650" cy="1011238"/>
            </a:xfrm>
            <a:custGeom>
              <a:avLst/>
              <a:gdLst>
                <a:gd name="T0" fmla="*/ 167 w 297"/>
                <a:gd name="T1" fmla="*/ 9 h 113"/>
                <a:gd name="T2" fmla="*/ 0 w 297"/>
                <a:gd name="T3" fmla="*/ 48 h 113"/>
                <a:gd name="T4" fmla="*/ 33 w 297"/>
                <a:gd name="T5" fmla="*/ 33 h 113"/>
                <a:gd name="T6" fmla="*/ 61 w 297"/>
                <a:gd name="T7" fmla="*/ 60 h 113"/>
                <a:gd name="T8" fmla="*/ 103 w 297"/>
                <a:gd name="T9" fmla="*/ 34 h 113"/>
                <a:gd name="T10" fmla="*/ 103 w 297"/>
                <a:gd name="T11" fmla="*/ 20 h 113"/>
                <a:gd name="T12" fmla="*/ 297 w 297"/>
                <a:gd name="T13" fmla="*/ 113 h 113"/>
                <a:gd name="T14" fmla="*/ 297 w 297"/>
                <a:gd name="T15" fmla="*/ 71 h 113"/>
                <a:gd name="T16" fmla="*/ 167 w 297"/>
                <a:gd name="T1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13">
                  <a:moveTo>
                    <a:pt x="167" y="9"/>
                  </a:moveTo>
                  <a:cubicBezTo>
                    <a:pt x="100" y="0"/>
                    <a:pt x="44" y="17"/>
                    <a:pt x="0" y="48"/>
                  </a:cubicBezTo>
                  <a:cubicBezTo>
                    <a:pt x="0" y="48"/>
                    <a:pt x="13" y="40"/>
                    <a:pt x="33" y="33"/>
                  </a:cubicBezTo>
                  <a:cubicBezTo>
                    <a:pt x="36" y="46"/>
                    <a:pt x="47" y="57"/>
                    <a:pt x="61" y="60"/>
                  </a:cubicBezTo>
                  <a:cubicBezTo>
                    <a:pt x="81" y="64"/>
                    <a:pt x="100" y="52"/>
                    <a:pt x="103" y="34"/>
                  </a:cubicBezTo>
                  <a:cubicBezTo>
                    <a:pt x="104" y="30"/>
                    <a:pt x="104" y="25"/>
                    <a:pt x="103" y="20"/>
                  </a:cubicBezTo>
                  <a:cubicBezTo>
                    <a:pt x="230" y="16"/>
                    <a:pt x="297" y="113"/>
                    <a:pt x="297" y="113"/>
                  </a:cubicBezTo>
                  <a:cubicBezTo>
                    <a:pt x="297" y="71"/>
                    <a:pt x="297" y="71"/>
                    <a:pt x="297" y="71"/>
                  </a:cubicBezTo>
                  <a:cubicBezTo>
                    <a:pt x="278" y="52"/>
                    <a:pt x="226" y="15"/>
                    <a:pt x="16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986213" y="6007100"/>
              <a:ext cx="796925" cy="833438"/>
            </a:xfrm>
            <a:custGeom>
              <a:avLst/>
              <a:gdLst>
                <a:gd name="T0" fmla="*/ 310 w 502"/>
                <a:gd name="T1" fmla="*/ 311 h 525"/>
                <a:gd name="T2" fmla="*/ 248 w 502"/>
                <a:gd name="T3" fmla="*/ 124 h 525"/>
                <a:gd name="T4" fmla="*/ 186 w 502"/>
                <a:gd name="T5" fmla="*/ 311 h 525"/>
                <a:gd name="T6" fmla="*/ 310 w 502"/>
                <a:gd name="T7" fmla="*/ 311 h 525"/>
                <a:gd name="T8" fmla="*/ 198 w 502"/>
                <a:gd name="T9" fmla="*/ 0 h 525"/>
                <a:gd name="T10" fmla="*/ 305 w 502"/>
                <a:gd name="T11" fmla="*/ 0 h 525"/>
                <a:gd name="T12" fmla="*/ 502 w 502"/>
                <a:gd name="T13" fmla="*/ 525 h 525"/>
                <a:gd name="T14" fmla="*/ 384 w 502"/>
                <a:gd name="T15" fmla="*/ 525 h 525"/>
                <a:gd name="T16" fmla="*/ 339 w 502"/>
                <a:gd name="T17" fmla="*/ 401 h 525"/>
                <a:gd name="T18" fmla="*/ 158 w 502"/>
                <a:gd name="T19" fmla="*/ 401 h 525"/>
                <a:gd name="T20" fmla="*/ 113 w 502"/>
                <a:gd name="T21" fmla="*/ 525 h 525"/>
                <a:gd name="T22" fmla="*/ 0 w 502"/>
                <a:gd name="T23" fmla="*/ 525 h 525"/>
                <a:gd name="T24" fmla="*/ 198 w 502"/>
                <a:gd name="T2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525">
                  <a:moveTo>
                    <a:pt x="310" y="311"/>
                  </a:moveTo>
                  <a:lnTo>
                    <a:pt x="248" y="124"/>
                  </a:lnTo>
                  <a:lnTo>
                    <a:pt x="186" y="311"/>
                  </a:lnTo>
                  <a:lnTo>
                    <a:pt x="310" y="311"/>
                  </a:lnTo>
                  <a:close/>
                  <a:moveTo>
                    <a:pt x="198" y="0"/>
                  </a:moveTo>
                  <a:lnTo>
                    <a:pt x="305" y="0"/>
                  </a:lnTo>
                  <a:lnTo>
                    <a:pt x="502" y="525"/>
                  </a:lnTo>
                  <a:lnTo>
                    <a:pt x="384" y="525"/>
                  </a:lnTo>
                  <a:lnTo>
                    <a:pt x="339" y="401"/>
                  </a:lnTo>
                  <a:lnTo>
                    <a:pt x="158" y="401"/>
                  </a:lnTo>
                  <a:lnTo>
                    <a:pt x="113" y="525"/>
                  </a:lnTo>
                  <a:lnTo>
                    <a:pt x="0" y="525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4881563" y="6007100"/>
              <a:ext cx="717550" cy="833438"/>
            </a:xfrm>
            <a:custGeom>
              <a:avLst/>
              <a:gdLst>
                <a:gd name="T0" fmla="*/ 32 w 80"/>
                <a:gd name="T1" fmla="*/ 76 h 93"/>
                <a:gd name="T2" fmla="*/ 45 w 80"/>
                <a:gd name="T3" fmla="*/ 74 h 93"/>
                <a:gd name="T4" fmla="*/ 53 w 80"/>
                <a:gd name="T5" fmla="*/ 68 h 93"/>
                <a:gd name="T6" fmla="*/ 58 w 80"/>
                <a:gd name="T7" fmla="*/ 58 h 93"/>
                <a:gd name="T8" fmla="*/ 60 w 80"/>
                <a:gd name="T9" fmla="*/ 46 h 93"/>
                <a:gd name="T10" fmla="*/ 59 w 80"/>
                <a:gd name="T11" fmla="*/ 34 h 93"/>
                <a:gd name="T12" fmla="*/ 54 w 80"/>
                <a:gd name="T13" fmla="*/ 24 h 93"/>
                <a:gd name="T14" fmla="*/ 46 w 80"/>
                <a:gd name="T15" fmla="*/ 18 h 93"/>
                <a:gd name="T16" fmla="*/ 35 w 80"/>
                <a:gd name="T17" fmla="*/ 16 h 93"/>
                <a:gd name="T18" fmla="*/ 19 w 80"/>
                <a:gd name="T19" fmla="*/ 16 h 93"/>
                <a:gd name="T20" fmla="*/ 19 w 80"/>
                <a:gd name="T21" fmla="*/ 76 h 93"/>
                <a:gd name="T22" fmla="*/ 32 w 80"/>
                <a:gd name="T23" fmla="*/ 76 h 93"/>
                <a:gd name="T24" fmla="*/ 0 w 80"/>
                <a:gd name="T25" fmla="*/ 0 h 93"/>
                <a:gd name="T26" fmla="*/ 35 w 80"/>
                <a:gd name="T27" fmla="*/ 0 h 93"/>
                <a:gd name="T28" fmla="*/ 68 w 80"/>
                <a:gd name="T29" fmla="*/ 11 h 93"/>
                <a:gd name="T30" fmla="*/ 80 w 80"/>
                <a:gd name="T31" fmla="*/ 46 h 93"/>
                <a:gd name="T32" fmla="*/ 77 w 80"/>
                <a:gd name="T33" fmla="*/ 66 h 93"/>
                <a:gd name="T34" fmla="*/ 67 w 80"/>
                <a:gd name="T35" fmla="*/ 81 h 93"/>
                <a:gd name="T36" fmla="*/ 52 w 80"/>
                <a:gd name="T37" fmla="*/ 90 h 93"/>
                <a:gd name="T38" fmla="*/ 31 w 80"/>
                <a:gd name="T39" fmla="*/ 93 h 93"/>
                <a:gd name="T40" fmla="*/ 0 w 80"/>
                <a:gd name="T41" fmla="*/ 93 h 93"/>
                <a:gd name="T42" fmla="*/ 0 w 80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93">
                  <a:moveTo>
                    <a:pt x="32" y="76"/>
                  </a:moveTo>
                  <a:cubicBezTo>
                    <a:pt x="37" y="76"/>
                    <a:pt x="41" y="76"/>
                    <a:pt x="45" y="74"/>
                  </a:cubicBezTo>
                  <a:cubicBezTo>
                    <a:pt x="48" y="73"/>
                    <a:pt x="51" y="71"/>
                    <a:pt x="53" y="68"/>
                  </a:cubicBezTo>
                  <a:cubicBezTo>
                    <a:pt x="56" y="65"/>
                    <a:pt x="57" y="62"/>
                    <a:pt x="58" y="58"/>
                  </a:cubicBezTo>
                  <a:cubicBezTo>
                    <a:pt x="59" y="55"/>
                    <a:pt x="60" y="51"/>
                    <a:pt x="60" y="46"/>
                  </a:cubicBezTo>
                  <a:cubicBezTo>
                    <a:pt x="60" y="41"/>
                    <a:pt x="59" y="37"/>
                    <a:pt x="59" y="34"/>
                  </a:cubicBezTo>
                  <a:cubicBezTo>
                    <a:pt x="58" y="30"/>
                    <a:pt x="56" y="27"/>
                    <a:pt x="54" y="24"/>
                  </a:cubicBezTo>
                  <a:cubicBezTo>
                    <a:pt x="52" y="22"/>
                    <a:pt x="50" y="20"/>
                    <a:pt x="46" y="18"/>
                  </a:cubicBezTo>
                  <a:cubicBezTo>
                    <a:pt x="43" y="17"/>
                    <a:pt x="39" y="16"/>
                    <a:pt x="35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76"/>
                    <a:pt x="19" y="76"/>
                    <a:pt x="19" y="76"/>
                  </a:cubicBezTo>
                  <a:lnTo>
                    <a:pt x="32" y="76"/>
                  </a:lnTo>
                  <a:close/>
                  <a:moveTo>
                    <a:pt x="0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9" y="0"/>
                    <a:pt x="60" y="4"/>
                    <a:pt x="68" y="11"/>
                  </a:cubicBezTo>
                  <a:cubicBezTo>
                    <a:pt x="76" y="19"/>
                    <a:pt x="80" y="31"/>
                    <a:pt x="80" y="46"/>
                  </a:cubicBezTo>
                  <a:cubicBezTo>
                    <a:pt x="80" y="54"/>
                    <a:pt x="79" y="60"/>
                    <a:pt x="77" y="66"/>
                  </a:cubicBezTo>
                  <a:cubicBezTo>
                    <a:pt x="74" y="72"/>
                    <a:pt x="71" y="77"/>
                    <a:pt x="67" y="81"/>
                  </a:cubicBezTo>
                  <a:cubicBezTo>
                    <a:pt x="63" y="85"/>
                    <a:pt x="58" y="88"/>
                    <a:pt x="52" y="90"/>
                  </a:cubicBezTo>
                  <a:cubicBezTo>
                    <a:pt x="46" y="92"/>
                    <a:pt x="39" y="93"/>
                    <a:pt x="31" y="93"/>
                  </a:cubicBezTo>
                  <a:cubicBezTo>
                    <a:pt x="0" y="93"/>
                    <a:pt x="0" y="93"/>
                    <a:pt x="0" y="9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5734051" y="6007100"/>
              <a:ext cx="671513" cy="833438"/>
            </a:xfrm>
            <a:custGeom>
              <a:avLst/>
              <a:gdLst>
                <a:gd name="T0" fmla="*/ 0 w 423"/>
                <a:gd name="T1" fmla="*/ 0 h 525"/>
                <a:gd name="T2" fmla="*/ 101 w 423"/>
                <a:gd name="T3" fmla="*/ 0 h 525"/>
                <a:gd name="T4" fmla="*/ 316 w 423"/>
                <a:gd name="T5" fmla="*/ 344 h 525"/>
                <a:gd name="T6" fmla="*/ 316 w 423"/>
                <a:gd name="T7" fmla="*/ 0 h 525"/>
                <a:gd name="T8" fmla="*/ 423 w 423"/>
                <a:gd name="T9" fmla="*/ 0 h 525"/>
                <a:gd name="T10" fmla="*/ 423 w 423"/>
                <a:gd name="T11" fmla="*/ 525 h 525"/>
                <a:gd name="T12" fmla="*/ 327 w 423"/>
                <a:gd name="T13" fmla="*/ 525 h 525"/>
                <a:gd name="T14" fmla="*/ 107 w 423"/>
                <a:gd name="T15" fmla="*/ 181 h 525"/>
                <a:gd name="T16" fmla="*/ 107 w 423"/>
                <a:gd name="T17" fmla="*/ 525 h 525"/>
                <a:gd name="T18" fmla="*/ 0 w 423"/>
                <a:gd name="T19" fmla="*/ 525 h 525"/>
                <a:gd name="T20" fmla="*/ 0 w 423"/>
                <a:gd name="T21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3" h="525">
                  <a:moveTo>
                    <a:pt x="0" y="0"/>
                  </a:moveTo>
                  <a:lnTo>
                    <a:pt x="101" y="0"/>
                  </a:lnTo>
                  <a:lnTo>
                    <a:pt x="316" y="344"/>
                  </a:lnTo>
                  <a:lnTo>
                    <a:pt x="316" y="0"/>
                  </a:lnTo>
                  <a:lnTo>
                    <a:pt x="423" y="0"/>
                  </a:lnTo>
                  <a:lnTo>
                    <a:pt x="423" y="525"/>
                  </a:lnTo>
                  <a:lnTo>
                    <a:pt x="327" y="525"/>
                  </a:lnTo>
                  <a:lnTo>
                    <a:pt x="107" y="181"/>
                  </a:lnTo>
                  <a:lnTo>
                    <a:pt x="107" y="525"/>
                  </a:lnTo>
                  <a:lnTo>
                    <a:pt x="0" y="5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6548438" y="5980113"/>
              <a:ext cx="796925" cy="877888"/>
            </a:xfrm>
            <a:custGeom>
              <a:avLst/>
              <a:gdLst>
                <a:gd name="T0" fmla="*/ 45 w 89"/>
                <a:gd name="T1" fmla="*/ 82 h 98"/>
                <a:gd name="T2" fmla="*/ 63 w 89"/>
                <a:gd name="T3" fmla="*/ 73 h 98"/>
                <a:gd name="T4" fmla="*/ 69 w 89"/>
                <a:gd name="T5" fmla="*/ 49 h 98"/>
                <a:gd name="T6" fmla="*/ 63 w 89"/>
                <a:gd name="T7" fmla="*/ 26 h 98"/>
                <a:gd name="T8" fmla="*/ 45 w 89"/>
                <a:gd name="T9" fmla="*/ 17 h 98"/>
                <a:gd name="T10" fmla="*/ 26 w 89"/>
                <a:gd name="T11" fmla="*/ 26 h 98"/>
                <a:gd name="T12" fmla="*/ 20 w 89"/>
                <a:gd name="T13" fmla="*/ 49 h 98"/>
                <a:gd name="T14" fmla="*/ 26 w 89"/>
                <a:gd name="T15" fmla="*/ 73 h 98"/>
                <a:gd name="T16" fmla="*/ 45 w 89"/>
                <a:gd name="T17" fmla="*/ 82 h 98"/>
                <a:gd name="T18" fmla="*/ 45 w 89"/>
                <a:gd name="T19" fmla="*/ 98 h 98"/>
                <a:gd name="T20" fmla="*/ 26 w 89"/>
                <a:gd name="T21" fmla="*/ 95 h 98"/>
                <a:gd name="T22" fmla="*/ 12 w 89"/>
                <a:gd name="T23" fmla="*/ 85 h 98"/>
                <a:gd name="T24" fmla="*/ 3 w 89"/>
                <a:gd name="T25" fmla="*/ 70 h 98"/>
                <a:gd name="T26" fmla="*/ 0 w 89"/>
                <a:gd name="T27" fmla="*/ 49 h 98"/>
                <a:gd name="T28" fmla="*/ 3 w 89"/>
                <a:gd name="T29" fmla="*/ 29 h 98"/>
                <a:gd name="T30" fmla="*/ 12 w 89"/>
                <a:gd name="T31" fmla="*/ 14 h 98"/>
                <a:gd name="T32" fmla="*/ 26 w 89"/>
                <a:gd name="T33" fmla="*/ 4 h 98"/>
                <a:gd name="T34" fmla="*/ 45 w 89"/>
                <a:gd name="T35" fmla="*/ 0 h 98"/>
                <a:gd name="T36" fmla="*/ 63 w 89"/>
                <a:gd name="T37" fmla="*/ 4 h 98"/>
                <a:gd name="T38" fmla="*/ 77 w 89"/>
                <a:gd name="T39" fmla="*/ 14 h 98"/>
                <a:gd name="T40" fmla="*/ 86 w 89"/>
                <a:gd name="T41" fmla="*/ 29 h 98"/>
                <a:gd name="T42" fmla="*/ 89 w 89"/>
                <a:gd name="T43" fmla="*/ 49 h 98"/>
                <a:gd name="T44" fmla="*/ 86 w 89"/>
                <a:gd name="T45" fmla="*/ 70 h 98"/>
                <a:gd name="T46" fmla="*/ 77 w 89"/>
                <a:gd name="T47" fmla="*/ 85 h 98"/>
                <a:gd name="T48" fmla="*/ 63 w 89"/>
                <a:gd name="T49" fmla="*/ 95 h 98"/>
                <a:gd name="T50" fmla="*/ 45 w 89"/>
                <a:gd name="T5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9" h="98">
                  <a:moveTo>
                    <a:pt x="45" y="82"/>
                  </a:moveTo>
                  <a:cubicBezTo>
                    <a:pt x="53" y="82"/>
                    <a:pt x="59" y="79"/>
                    <a:pt x="63" y="73"/>
                  </a:cubicBezTo>
                  <a:cubicBezTo>
                    <a:pt x="67" y="68"/>
                    <a:pt x="69" y="60"/>
                    <a:pt x="69" y="49"/>
                  </a:cubicBezTo>
                  <a:cubicBezTo>
                    <a:pt x="69" y="39"/>
                    <a:pt x="67" y="31"/>
                    <a:pt x="63" y="26"/>
                  </a:cubicBezTo>
                  <a:cubicBezTo>
                    <a:pt x="59" y="20"/>
                    <a:pt x="53" y="17"/>
                    <a:pt x="45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2" y="68"/>
                    <a:pt x="26" y="73"/>
                  </a:cubicBezTo>
                  <a:cubicBezTo>
                    <a:pt x="30" y="79"/>
                    <a:pt x="36" y="82"/>
                    <a:pt x="45" y="82"/>
                  </a:cubicBezTo>
                  <a:moveTo>
                    <a:pt x="45" y="98"/>
                  </a:moveTo>
                  <a:cubicBezTo>
                    <a:pt x="38" y="98"/>
                    <a:pt x="31" y="97"/>
                    <a:pt x="26" y="95"/>
                  </a:cubicBezTo>
                  <a:cubicBezTo>
                    <a:pt x="21" y="93"/>
                    <a:pt x="16" y="89"/>
                    <a:pt x="12" y="85"/>
                  </a:cubicBezTo>
                  <a:cubicBezTo>
                    <a:pt x="8" y="81"/>
                    <a:pt x="5" y="76"/>
                    <a:pt x="3" y="70"/>
                  </a:cubicBezTo>
                  <a:cubicBezTo>
                    <a:pt x="1" y="64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6" y="9"/>
                    <a:pt x="21" y="6"/>
                    <a:pt x="26" y="4"/>
                  </a:cubicBezTo>
                  <a:cubicBezTo>
                    <a:pt x="32" y="2"/>
                    <a:pt x="38" y="0"/>
                    <a:pt x="45" y="0"/>
                  </a:cubicBezTo>
                  <a:cubicBezTo>
                    <a:pt x="52" y="0"/>
                    <a:pt x="58" y="2"/>
                    <a:pt x="63" y="4"/>
                  </a:cubicBezTo>
                  <a:cubicBezTo>
                    <a:pt x="69" y="6"/>
                    <a:pt x="73" y="9"/>
                    <a:pt x="77" y="14"/>
                  </a:cubicBezTo>
                  <a:cubicBezTo>
                    <a:pt x="81" y="18"/>
                    <a:pt x="84" y="23"/>
                    <a:pt x="86" y="29"/>
                  </a:cubicBezTo>
                  <a:cubicBezTo>
                    <a:pt x="88" y="35"/>
                    <a:pt x="89" y="42"/>
                    <a:pt x="89" y="49"/>
                  </a:cubicBezTo>
                  <a:cubicBezTo>
                    <a:pt x="89" y="57"/>
                    <a:pt x="88" y="64"/>
                    <a:pt x="86" y="70"/>
                  </a:cubicBezTo>
                  <a:cubicBezTo>
                    <a:pt x="84" y="76"/>
                    <a:pt x="81" y="81"/>
                    <a:pt x="77" y="85"/>
                  </a:cubicBezTo>
                  <a:cubicBezTo>
                    <a:pt x="74" y="89"/>
                    <a:pt x="69" y="93"/>
                    <a:pt x="63" y="95"/>
                  </a:cubicBezTo>
                  <a:cubicBezTo>
                    <a:pt x="58" y="97"/>
                    <a:pt x="52" y="98"/>
                    <a:pt x="45" y="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7453313" y="5980113"/>
              <a:ext cx="742950" cy="877888"/>
            </a:xfrm>
            <a:custGeom>
              <a:avLst/>
              <a:gdLst>
                <a:gd name="T0" fmla="*/ 83 w 83"/>
                <a:gd name="T1" fmla="*/ 64 h 98"/>
                <a:gd name="T2" fmla="*/ 79 w 83"/>
                <a:gd name="T3" fmla="*/ 77 h 98"/>
                <a:gd name="T4" fmla="*/ 71 w 83"/>
                <a:gd name="T5" fmla="*/ 88 h 98"/>
                <a:gd name="T6" fmla="*/ 59 w 83"/>
                <a:gd name="T7" fmla="*/ 96 h 98"/>
                <a:gd name="T8" fmla="*/ 43 w 83"/>
                <a:gd name="T9" fmla="*/ 98 h 98"/>
                <a:gd name="T10" fmla="*/ 24 w 83"/>
                <a:gd name="T11" fmla="*/ 95 h 98"/>
                <a:gd name="T12" fmla="*/ 11 w 83"/>
                <a:gd name="T13" fmla="*/ 85 h 98"/>
                <a:gd name="T14" fmla="*/ 3 w 83"/>
                <a:gd name="T15" fmla="*/ 69 h 98"/>
                <a:gd name="T16" fmla="*/ 0 w 83"/>
                <a:gd name="T17" fmla="*/ 49 h 98"/>
                <a:gd name="T18" fmla="*/ 3 w 83"/>
                <a:gd name="T19" fmla="*/ 29 h 98"/>
                <a:gd name="T20" fmla="*/ 12 w 83"/>
                <a:gd name="T21" fmla="*/ 14 h 98"/>
                <a:gd name="T22" fmla="*/ 25 w 83"/>
                <a:gd name="T23" fmla="*/ 4 h 98"/>
                <a:gd name="T24" fmla="*/ 43 w 83"/>
                <a:gd name="T25" fmla="*/ 0 h 98"/>
                <a:gd name="T26" fmla="*/ 59 w 83"/>
                <a:gd name="T27" fmla="*/ 3 h 98"/>
                <a:gd name="T28" fmla="*/ 70 w 83"/>
                <a:gd name="T29" fmla="*/ 9 h 98"/>
                <a:gd name="T30" fmla="*/ 77 w 83"/>
                <a:gd name="T31" fmla="*/ 19 h 98"/>
                <a:gd name="T32" fmla="*/ 81 w 83"/>
                <a:gd name="T33" fmla="*/ 32 h 98"/>
                <a:gd name="T34" fmla="*/ 62 w 83"/>
                <a:gd name="T35" fmla="*/ 35 h 98"/>
                <a:gd name="T36" fmla="*/ 56 w 83"/>
                <a:gd name="T37" fmla="*/ 22 h 98"/>
                <a:gd name="T38" fmla="*/ 43 w 83"/>
                <a:gd name="T39" fmla="*/ 17 h 98"/>
                <a:gd name="T40" fmla="*/ 26 w 83"/>
                <a:gd name="T41" fmla="*/ 26 h 98"/>
                <a:gd name="T42" fmla="*/ 20 w 83"/>
                <a:gd name="T43" fmla="*/ 49 h 98"/>
                <a:gd name="T44" fmla="*/ 27 w 83"/>
                <a:gd name="T45" fmla="*/ 73 h 98"/>
                <a:gd name="T46" fmla="*/ 43 w 83"/>
                <a:gd name="T47" fmla="*/ 82 h 98"/>
                <a:gd name="T48" fmla="*/ 56 w 83"/>
                <a:gd name="T49" fmla="*/ 77 h 98"/>
                <a:gd name="T50" fmla="*/ 62 w 83"/>
                <a:gd name="T51" fmla="*/ 64 h 98"/>
                <a:gd name="T52" fmla="*/ 83 w 83"/>
                <a:gd name="T53" fmla="*/ 6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98">
                  <a:moveTo>
                    <a:pt x="83" y="64"/>
                  </a:moveTo>
                  <a:cubicBezTo>
                    <a:pt x="82" y="69"/>
                    <a:pt x="81" y="73"/>
                    <a:pt x="79" y="77"/>
                  </a:cubicBezTo>
                  <a:cubicBezTo>
                    <a:pt x="77" y="82"/>
                    <a:pt x="75" y="85"/>
                    <a:pt x="71" y="88"/>
                  </a:cubicBezTo>
                  <a:cubicBezTo>
                    <a:pt x="68" y="91"/>
                    <a:pt x="64" y="94"/>
                    <a:pt x="59" y="96"/>
                  </a:cubicBezTo>
                  <a:cubicBezTo>
                    <a:pt x="55" y="97"/>
                    <a:pt x="49" y="98"/>
                    <a:pt x="43" y="98"/>
                  </a:cubicBezTo>
                  <a:cubicBezTo>
                    <a:pt x="36" y="98"/>
                    <a:pt x="30" y="97"/>
                    <a:pt x="24" y="95"/>
                  </a:cubicBezTo>
                  <a:cubicBezTo>
                    <a:pt x="19" y="92"/>
                    <a:pt x="15" y="89"/>
                    <a:pt x="11" y="85"/>
                  </a:cubicBezTo>
                  <a:cubicBezTo>
                    <a:pt x="7" y="81"/>
                    <a:pt x="5" y="75"/>
                    <a:pt x="3" y="69"/>
                  </a:cubicBezTo>
                  <a:cubicBezTo>
                    <a:pt x="1" y="63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5" y="9"/>
                    <a:pt x="20" y="6"/>
                    <a:pt x="25" y="4"/>
                  </a:cubicBezTo>
                  <a:cubicBezTo>
                    <a:pt x="31" y="2"/>
                    <a:pt x="37" y="0"/>
                    <a:pt x="43" y="0"/>
                  </a:cubicBezTo>
                  <a:cubicBezTo>
                    <a:pt x="49" y="0"/>
                    <a:pt x="54" y="1"/>
                    <a:pt x="59" y="3"/>
                  </a:cubicBezTo>
                  <a:cubicBezTo>
                    <a:pt x="63" y="4"/>
                    <a:pt x="67" y="6"/>
                    <a:pt x="70" y="9"/>
                  </a:cubicBezTo>
                  <a:cubicBezTo>
                    <a:pt x="73" y="12"/>
                    <a:pt x="75" y="15"/>
                    <a:pt x="77" y="19"/>
                  </a:cubicBezTo>
                  <a:cubicBezTo>
                    <a:pt x="79" y="23"/>
                    <a:pt x="80" y="27"/>
                    <a:pt x="81" y="32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29"/>
                    <a:pt x="59" y="25"/>
                    <a:pt x="56" y="22"/>
                  </a:cubicBezTo>
                  <a:cubicBezTo>
                    <a:pt x="53" y="19"/>
                    <a:pt x="49" y="17"/>
                    <a:pt x="43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3" y="68"/>
                    <a:pt x="27" y="73"/>
                  </a:cubicBezTo>
                  <a:cubicBezTo>
                    <a:pt x="31" y="79"/>
                    <a:pt x="36" y="82"/>
                    <a:pt x="43" y="82"/>
                  </a:cubicBezTo>
                  <a:cubicBezTo>
                    <a:pt x="49" y="82"/>
                    <a:pt x="54" y="80"/>
                    <a:pt x="56" y="77"/>
                  </a:cubicBezTo>
                  <a:cubicBezTo>
                    <a:pt x="59" y="74"/>
                    <a:pt x="61" y="69"/>
                    <a:pt x="62" y="64"/>
                  </a:cubicBezTo>
                  <a:lnTo>
                    <a:pt x="83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3986213" y="4735513"/>
              <a:ext cx="1066800" cy="887413"/>
            </a:xfrm>
            <a:custGeom>
              <a:avLst/>
              <a:gdLst>
                <a:gd name="T0" fmla="*/ 82 w 119"/>
                <a:gd name="T1" fmla="*/ 40 h 99"/>
                <a:gd name="T2" fmla="*/ 82 w 119"/>
                <a:gd name="T3" fmla="*/ 47 h 99"/>
                <a:gd name="T4" fmla="*/ 57 w 119"/>
                <a:gd name="T5" fmla="*/ 47 h 99"/>
                <a:gd name="T6" fmla="*/ 57 w 119"/>
                <a:gd name="T7" fmla="*/ 40 h 99"/>
                <a:gd name="T8" fmla="*/ 60 w 119"/>
                <a:gd name="T9" fmla="*/ 40 h 99"/>
                <a:gd name="T10" fmla="*/ 60 w 119"/>
                <a:gd name="T11" fmla="*/ 36 h 99"/>
                <a:gd name="T12" fmla="*/ 63 w 119"/>
                <a:gd name="T13" fmla="*/ 28 h 99"/>
                <a:gd name="T14" fmla="*/ 71 w 119"/>
                <a:gd name="T15" fmla="*/ 25 h 99"/>
                <a:gd name="T16" fmla="*/ 78 w 119"/>
                <a:gd name="T17" fmla="*/ 28 h 99"/>
                <a:gd name="T18" fmla="*/ 81 w 119"/>
                <a:gd name="T19" fmla="*/ 35 h 99"/>
                <a:gd name="T20" fmla="*/ 75 w 119"/>
                <a:gd name="T21" fmla="*/ 36 h 99"/>
                <a:gd name="T22" fmla="*/ 74 w 119"/>
                <a:gd name="T23" fmla="*/ 32 h 99"/>
                <a:gd name="T24" fmla="*/ 71 w 119"/>
                <a:gd name="T25" fmla="*/ 32 h 99"/>
                <a:gd name="T26" fmla="*/ 67 w 119"/>
                <a:gd name="T27" fmla="*/ 36 h 99"/>
                <a:gd name="T28" fmla="*/ 67 w 119"/>
                <a:gd name="T29" fmla="*/ 40 h 99"/>
                <a:gd name="T30" fmla="*/ 82 w 119"/>
                <a:gd name="T31" fmla="*/ 40 h 99"/>
                <a:gd name="T32" fmla="*/ 100 w 119"/>
                <a:gd name="T33" fmla="*/ 82 h 99"/>
                <a:gd name="T34" fmla="*/ 100 w 119"/>
                <a:gd name="T35" fmla="*/ 0 h 99"/>
                <a:gd name="T36" fmla="*/ 119 w 119"/>
                <a:gd name="T37" fmla="*/ 0 h 99"/>
                <a:gd name="T38" fmla="*/ 119 w 119"/>
                <a:gd name="T39" fmla="*/ 99 h 99"/>
                <a:gd name="T40" fmla="*/ 38 w 119"/>
                <a:gd name="T41" fmla="*/ 99 h 99"/>
                <a:gd name="T42" fmla="*/ 10 w 119"/>
                <a:gd name="T43" fmla="*/ 91 h 99"/>
                <a:gd name="T44" fmla="*/ 0 w 119"/>
                <a:gd name="T45" fmla="*/ 65 h 99"/>
                <a:gd name="T46" fmla="*/ 4 w 119"/>
                <a:gd name="T47" fmla="*/ 49 h 99"/>
                <a:gd name="T48" fmla="*/ 16 w 119"/>
                <a:gd name="T49" fmla="*/ 37 h 99"/>
                <a:gd name="T50" fmla="*/ 34 w 119"/>
                <a:gd name="T51" fmla="*/ 33 h 99"/>
                <a:gd name="T52" fmla="*/ 36 w 119"/>
                <a:gd name="T53" fmla="*/ 49 h 99"/>
                <a:gd name="T54" fmla="*/ 23 w 119"/>
                <a:gd name="T55" fmla="*/ 54 h 99"/>
                <a:gd name="T56" fmla="*/ 19 w 119"/>
                <a:gd name="T57" fmla="*/ 65 h 99"/>
                <a:gd name="T58" fmla="*/ 23 w 119"/>
                <a:gd name="T59" fmla="*/ 78 h 99"/>
                <a:gd name="T60" fmla="*/ 38 w 119"/>
                <a:gd name="T61" fmla="*/ 82 h 99"/>
                <a:gd name="T62" fmla="*/ 100 w 119"/>
                <a:gd name="T63" fmla="*/ 8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9" h="99">
                  <a:moveTo>
                    <a:pt x="82" y="40"/>
                  </a:moveTo>
                  <a:cubicBezTo>
                    <a:pt x="82" y="47"/>
                    <a:pt x="82" y="47"/>
                    <a:pt x="82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3"/>
                    <a:pt x="61" y="30"/>
                    <a:pt x="63" y="28"/>
                  </a:cubicBezTo>
                  <a:cubicBezTo>
                    <a:pt x="65" y="26"/>
                    <a:pt x="67" y="25"/>
                    <a:pt x="71" y="25"/>
                  </a:cubicBezTo>
                  <a:cubicBezTo>
                    <a:pt x="74" y="25"/>
                    <a:pt x="77" y="26"/>
                    <a:pt x="78" y="28"/>
                  </a:cubicBezTo>
                  <a:cubicBezTo>
                    <a:pt x="80" y="29"/>
                    <a:pt x="81" y="31"/>
                    <a:pt x="81" y="35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4"/>
                    <a:pt x="75" y="33"/>
                    <a:pt x="74" y="32"/>
                  </a:cubicBezTo>
                  <a:cubicBezTo>
                    <a:pt x="74" y="32"/>
                    <a:pt x="73" y="32"/>
                    <a:pt x="71" y="32"/>
                  </a:cubicBezTo>
                  <a:cubicBezTo>
                    <a:pt x="68" y="32"/>
                    <a:pt x="67" y="33"/>
                    <a:pt x="67" y="36"/>
                  </a:cubicBezTo>
                  <a:cubicBezTo>
                    <a:pt x="67" y="40"/>
                    <a:pt x="67" y="40"/>
                    <a:pt x="67" y="40"/>
                  </a:cubicBezTo>
                  <a:lnTo>
                    <a:pt x="82" y="40"/>
                  </a:lnTo>
                  <a:close/>
                  <a:moveTo>
                    <a:pt x="100" y="82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99"/>
                    <a:pt x="119" y="99"/>
                    <a:pt x="119" y="99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25" y="99"/>
                    <a:pt x="16" y="96"/>
                    <a:pt x="10" y="91"/>
                  </a:cubicBezTo>
                  <a:cubicBezTo>
                    <a:pt x="3" y="85"/>
                    <a:pt x="0" y="77"/>
                    <a:pt x="0" y="65"/>
                  </a:cubicBezTo>
                  <a:cubicBezTo>
                    <a:pt x="0" y="59"/>
                    <a:pt x="2" y="54"/>
                    <a:pt x="4" y="49"/>
                  </a:cubicBezTo>
                  <a:cubicBezTo>
                    <a:pt x="7" y="44"/>
                    <a:pt x="11" y="40"/>
                    <a:pt x="16" y="37"/>
                  </a:cubicBezTo>
                  <a:cubicBezTo>
                    <a:pt x="21" y="34"/>
                    <a:pt x="27" y="33"/>
                    <a:pt x="34" y="33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0" y="50"/>
                    <a:pt x="25" y="51"/>
                    <a:pt x="23" y="54"/>
                  </a:cubicBezTo>
                  <a:cubicBezTo>
                    <a:pt x="20" y="56"/>
                    <a:pt x="19" y="60"/>
                    <a:pt x="19" y="65"/>
                  </a:cubicBezTo>
                  <a:cubicBezTo>
                    <a:pt x="19" y="71"/>
                    <a:pt x="20" y="76"/>
                    <a:pt x="23" y="78"/>
                  </a:cubicBezTo>
                  <a:cubicBezTo>
                    <a:pt x="26" y="81"/>
                    <a:pt x="31" y="82"/>
                    <a:pt x="38" y="82"/>
                  </a:cubicBezTo>
                  <a:lnTo>
                    <a:pt x="10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Freeform 14"/>
            <p:cNvSpPr>
              <a:spLocks noEditPoints="1"/>
            </p:cNvSpPr>
            <p:nvPr/>
          </p:nvSpPr>
          <p:spPr bwMode="auto">
            <a:xfrm>
              <a:off x="5195888" y="5005388"/>
              <a:ext cx="1684338" cy="903288"/>
            </a:xfrm>
            <a:custGeom>
              <a:avLst/>
              <a:gdLst>
                <a:gd name="T0" fmla="*/ 44 w 188"/>
                <a:gd name="T1" fmla="*/ 52 h 101"/>
                <a:gd name="T2" fmla="*/ 38 w 188"/>
                <a:gd name="T3" fmla="*/ 52 h 101"/>
                <a:gd name="T4" fmla="*/ 19 w 188"/>
                <a:gd name="T5" fmla="*/ 32 h 101"/>
                <a:gd name="T6" fmla="*/ 22 w 188"/>
                <a:gd name="T7" fmla="*/ 20 h 101"/>
                <a:gd name="T8" fmla="*/ 32 w 188"/>
                <a:gd name="T9" fmla="*/ 16 h 101"/>
                <a:gd name="T10" fmla="*/ 39 w 188"/>
                <a:gd name="T11" fmla="*/ 17 h 101"/>
                <a:gd name="T12" fmla="*/ 43 w 188"/>
                <a:gd name="T13" fmla="*/ 23 h 101"/>
                <a:gd name="T14" fmla="*/ 44 w 188"/>
                <a:gd name="T15" fmla="*/ 37 h 101"/>
                <a:gd name="T16" fmla="*/ 44 w 188"/>
                <a:gd name="T17" fmla="*/ 52 h 101"/>
                <a:gd name="T18" fmla="*/ 170 w 188"/>
                <a:gd name="T19" fmla="*/ 0 h 101"/>
                <a:gd name="T20" fmla="*/ 170 w 188"/>
                <a:gd name="T21" fmla="*/ 52 h 101"/>
                <a:gd name="T22" fmla="*/ 63 w 188"/>
                <a:gd name="T23" fmla="*/ 52 h 101"/>
                <a:gd name="T24" fmla="*/ 63 w 188"/>
                <a:gd name="T25" fmla="*/ 32 h 101"/>
                <a:gd name="T26" fmla="*/ 55 w 188"/>
                <a:gd name="T27" fmla="*/ 8 h 101"/>
                <a:gd name="T28" fmla="*/ 32 w 188"/>
                <a:gd name="T29" fmla="*/ 0 h 101"/>
                <a:gd name="T30" fmla="*/ 8 w 188"/>
                <a:gd name="T31" fmla="*/ 9 h 101"/>
                <a:gd name="T32" fmla="*/ 0 w 188"/>
                <a:gd name="T33" fmla="*/ 32 h 101"/>
                <a:gd name="T34" fmla="*/ 11 w 188"/>
                <a:gd name="T35" fmla="*/ 60 h 101"/>
                <a:gd name="T36" fmla="*/ 42 w 188"/>
                <a:gd name="T37" fmla="*/ 69 h 101"/>
                <a:gd name="T38" fmla="*/ 44 w 188"/>
                <a:gd name="T39" fmla="*/ 69 h 101"/>
                <a:gd name="T40" fmla="*/ 44 w 188"/>
                <a:gd name="T41" fmla="*/ 72 h 101"/>
                <a:gd name="T42" fmla="*/ 41 w 188"/>
                <a:gd name="T43" fmla="*/ 86 h 101"/>
                <a:gd name="T44" fmla="*/ 51 w 188"/>
                <a:gd name="T45" fmla="*/ 101 h 101"/>
                <a:gd name="T46" fmla="*/ 55 w 188"/>
                <a:gd name="T47" fmla="*/ 97 h 101"/>
                <a:gd name="T48" fmla="*/ 63 w 188"/>
                <a:gd name="T49" fmla="*/ 69 h 101"/>
                <a:gd name="T50" fmla="*/ 188 w 188"/>
                <a:gd name="T51" fmla="*/ 69 h 101"/>
                <a:gd name="T52" fmla="*/ 188 w 188"/>
                <a:gd name="T53" fmla="*/ 0 h 101"/>
                <a:gd name="T54" fmla="*/ 170 w 188"/>
                <a:gd name="T5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01">
                  <a:moveTo>
                    <a:pt x="44" y="52"/>
                  </a:moveTo>
                  <a:cubicBezTo>
                    <a:pt x="38" y="52"/>
                    <a:pt x="38" y="52"/>
                    <a:pt x="38" y="52"/>
                  </a:cubicBezTo>
                  <a:cubicBezTo>
                    <a:pt x="25" y="52"/>
                    <a:pt x="19" y="45"/>
                    <a:pt x="19" y="32"/>
                  </a:cubicBezTo>
                  <a:cubicBezTo>
                    <a:pt x="19" y="27"/>
                    <a:pt x="20" y="23"/>
                    <a:pt x="22" y="20"/>
                  </a:cubicBezTo>
                  <a:cubicBezTo>
                    <a:pt x="24" y="17"/>
                    <a:pt x="27" y="16"/>
                    <a:pt x="32" y="16"/>
                  </a:cubicBezTo>
                  <a:cubicBezTo>
                    <a:pt x="35" y="16"/>
                    <a:pt x="37" y="16"/>
                    <a:pt x="39" y="17"/>
                  </a:cubicBezTo>
                  <a:cubicBezTo>
                    <a:pt x="41" y="19"/>
                    <a:pt x="42" y="20"/>
                    <a:pt x="43" y="23"/>
                  </a:cubicBezTo>
                  <a:cubicBezTo>
                    <a:pt x="44" y="26"/>
                    <a:pt x="44" y="32"/>
                    <a:pt x="44" y="37"/>
                  </a:cubicBezTo>
                  <a:lnTo>
                    <a:pt x="44" y="52"/>
                  </a:lnTo>
                  <a:close/>
                  <a:moveTo>
                    <a:pt x="170" y="0"/>
                  </a:moveTo>
                  <a:cubicBezTo>
                    <a:pt x="170" y="52"/>
                    <a:pt x="170" y="52"/>
                    <a:pt x="170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2"/>
                    <a:pt x="60" y="13"/>
                    <a:pt x="55" y="8"/>
                  </a:cubicBezTo>
                  <a:cubicBezTo>
                    <a:pt x="50" y="3"/>
                    <a:pt x="42" y="0"/>
                    <a:pt x="32" y="0"/>
                  </a:cubicBezTo>
                  <a:cubicBezTo>
                    <a:pt x="22" y="0"/>
                    <a:pt x="14" y="3"/>
                    <a:pt x="8" y="9"/>
                  </a:cubicBezTo>
                  <a:cubicBezTo>
                    <a:pt x="3" y="14"/>
                    <a:pt x="0" y="22"/>
                    <a:pt x="0" y="32"/>
                  </a:cubicBezTo>
                  <a:cubicBezTo>
                    <a:pt x="0" y="44"/>
                    <a:pt x="3" y="54"/>
                    <a:pt x="11" y="60"/>
                  </a:cubicBezTo>
                  <a:cubicBezTo>
                    <a:pt x="18" y="66"/>
                    <a:pt x="28" y="69"/>
                    <a:pt x="42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9"/>
                    <a:pt x="43" y="83"/>
                    <a:pt x="41" y="8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3" y="100"/>
                    <a:pt x="54" y="99"/>
                    <a:pt x="55" y="97"/>
                  </a:cubicBezTo>
                  <a:cubicBezTo>
                    <a:pt x="60" y="92"/>
                    <a:pt x="63" y="80"/>
                    <a:pt x="63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8" y="0"/>
                    <a:pt x="188" y="0"/>
                    <a:pt x="188" y="0"/>
                  </a:cubicBezTo>
                  <a:lnTo>
                    <a:pt x="1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Rectangle 15"/>
            <p:cNvSpPr>
              <a:spLocks noChangeArrowheads="1"/>
            </p:cNvSpPr>
            <p:nvPr/>
          </p:nvSpPr>
          <p:spPr bwMode="auto">
            <a:xfrm>
              <a:off x="6718301" y="4754563"/>
              <a:ext cx="161925" cy="169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7013576" y="5005388"/>
              <a:ext cx="833438" cy="617538"/>
            </a:xfrm>
            <a:custGeom>
              <a:avLst/>
              <a:gdLst>
                <a:gd name="T0" fmla="*/ 74 w 93"/>
                <a:gd name="T1" fmla="*/ 52 h 69"/>
                <a:gd name="T2" fmla="*/ 74 w 93"/>
                <a:gd name="T3" fmla="*/ 42 h 69"/>
                <a:gd name="T4" fmla="*/ 70 w 93"/>
                <a:gd name="T5" fmla="*/ 23 h 69"/>
                <a:gd name="T6" fmla="*/ 55 w 93"/>
                <a:gd name="T7" fmla="*/ 17 h 69"/>
                <a:gd name="T8" fmla="*/ 41 w 93"/>
                <a:gd name="T9" fmla="*/ 20 h 69"/>
                <a:gd name="T10" fmla="*/ 36 w 93"/>
                <a:gd name="T11" fmla="*/ 3 h 69"/>
                <a:gd name="T12" fmla="*/ 56 w 93"/>
                <a:gd name="T13" fmla="*/ 0 h 69"/>
                <a:gd name="T14" fmla="*/ 84 w 93"/>
                <a:gd name="T15" fmla="*/ 10 h 69"/>
                <a:gd name="T16" fmla="*/ 93 w 93"/>
                <a:gd name="T17" fmla="*/ 40 h 69"/>
                <a:gd name="T18" fmla="*/ 93 w 93"/>
                <a:gd name="T19" fmla="*/ 69 h 69"/>
                <a:gd name="T20" fmla="*/ 0 w 93"/>
                <a:gd name="T21" fmla="*/ 69 h 69"/>
                <a:gd name="T22" fmla="*/ 0 w 93"/>
                <a:gd name="T23" fmla="*/ 52 h 69"/>
                <a:gd name="T24" fmla="*/ 74 w 93"/>
                <a:gd name="T25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69">
                  <a:moveTo>
                    <a:pt x="74" y="52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4" y="34"/>
                    <a:pt x="73" y="27"/>
                    <a:pt x="70" y="23"/>
                  </a:cubicBezTo>
                  <a:cubicBezTo>
                    <a:pt x="66" y="19"/>
                    <a:pt x="61" y="17"/>
                    <a:pt x="55" y="17"/>
                  </a:cubicBezTo>
                  <a:cubicBezTo>
                    <a:pt x="50" y="17"/>
                    <a:pt x="46" y="18"/>
                    <a:pt x="41" y="2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42" y="1"/>
                    <a:pt x="49" y="0"/>
                    <a:pt x="56" y="0"/>
                  </a:cubicBezTo>
                  <a:cubicBezTo>
                    <a:pt x="68" y="0"/>
                    <a:pt x="77" y="3"/>
                    <a:pt x="84" y="10"/>
                  </a:cubicBezTo>
                  <a:cubicBezTo>
                    <a:pt x="90" y="17"/>
                    <a:pt x="93" y="27"/>
                    <a:pt x="93" y="40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7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7972426" y="4565650"/>
              <a:ext cx="223838" cy="188913"/>
            </a:xfrm>
            <a:custGeom>
              <a:avLst/>
              <a:gdLst>
                <a:gd name="T0" fmla="*/ 25 w 25"/>
                <a:gd name="T1" fmla="*/ 14 h 21"/>
                <a:gd name="T2" fmla="*/ 25 w 25"/>
                <a:gd name="T3" fmla="*/ 21 h 21"/>
                <a:gd name="T4" fmla="*/ 0 w 25"/>
                <a:gd name="T5" fmla="*/ 21 h 21"/>
                <a:gd name="T6" fmla="*/ 0 w 25"/>
                <a:gd name="T7" fmla="*/ 14 h 21"/>
                <a:gd name="T8" fmla="*/ 3 w 25"/>
                <a:gd name="T9" fmla="*/ 14 h 21"/>
                <a:gd name="T10" fmla="*/ 3 w 25"/>
                <a:gd name="T11" fmla="*/ 10 h 21"/>
                <a:gd name="T12" fmla="*/ 6 w 25"/>
                <a:gd name="T13" fmla="*/ 2 h 21"/>
                <a:gd name="T14" fmla="*/ 14 w 25"/>
                <a:gd name="T15" fmla="*/ 0 h 21"/>
                <a:gd name="T16" fmla="*/ 21 w 25"/>
                <a:gd name="T17" fmla="*/ 2 h 21"/>
                <a:gd name="T18" fmla="*/ 24 w 25"/>
                <a:gd name="T19" fmla="*/ 9 h 21"/>
                <a:gd name="T20" fmla="*/ 18 w 25"/>
                <a:gd name="T21" fmla="*/ 10 h 21"/>
                <a:gd name="T22" fmla="*/ 17 w 25"/>
                <a:gd name="T23" fmla="*/ 7 h 21"/>
                <a:gd name="T24" fmla="*/ 14 w 25"/>
                <a:gd name="T25" fmla="*/ 6 h 21"/>
                <a:gd name="T26" fmla="*/ 10 w 25"/>
                <a:gd name="T27" fmla="*/ 11 h 21"/>
                <a:gd name="T28" fmla="*/ 10 w 25"/>
                <a:gd name="T29" fmla="*/ 14 h 21"/>
                <a:gd name="T30" fmla="*/ 25 w 25"/>
                <a:gd name="T3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21">
                  <a:moveTo>
                    <a:pt x="25" y="1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4" y="4"/>
                    <a:pt x="6" y="2"/>
                  </a:cubicBezTo>
                  <a:cubicBezTo>
                    <a:pt x="8" y="1"/>
                    <a:pt x="10" y="0"/>
                    <a:pt x="14" y="0"/>
                  </a:cubicBezTo>
                  <a:cubicBezTo>
                    <a:pt x="17" y="0"/>
                    <a:pt x="20" y="0"/>
                    <a:pt x="21" y="2"/>
                  </a:cubicBezTo>
                  <a:cubicBezTo>
                    <a:pt x="23" y="3"/>
                    <a:pt x="24" y="6"/>
                    <a:pt x="24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1" y="6"/>
                    <a:pt x="10" y="7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lnTo>
                    <a:pt x="2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7991476" y="4816475"/>
              <a:ext cx="169863" cy="806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2173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904485-B9AA-421C-92A9-10ECD97E74ED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11BC3D-310E-4C57-8C3E-0836A08AC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03" y="2732401"/>
            <a:ext cx="7891463" cy="2340278"/>
          </a:xfrm>
        </p:spPr>
        <p:txBody>
          <a:bodyPr anchor="t"/>
          <a:lstStyle>
            <a:lvl1pPr>
              <a:defRPr sz="67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20B125-6366-4323-A287-39A0472EAB2B}"/>
              </a:ext>
            </a:extLst>
          </p:cNvPr>
          <p:cNvCxnSpPr>
            <a:cxnSpLocks/>
          </p:cNvCxnSpPr>
          <p:nvPr userDrawn="1"/>
        </p:nvCxnSpPr>
        <p:spPr>
          <a:xfrm flipV="1">
            <a:off x="710100" y="6137330"/>
            <a:ext cx="7892166" cy="67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D37BEDD-DE22-453C-BDA6-052325CFC0E3}"/>
              </a:ext>
            </a:extLst>
          </p:cNvPr>
          <p:cNvSpPr txBox="1"/>
          <p:nvPr userDrawn="1"/>
        </p:nvSpPr>
        <p:spPr>
          <a:xfrm>
            <a:off x="5812466" y="6180248"/>
            <a:ext cx="2789800" cy="375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spcBef>
                <a:spcPts val="800"/>
              </a:spcBef>
              <a:defRPr/>
            </a:pPr>
            <a:r>
              <a:rPr lang="en-GB" sz="1600" b="1" dirty="0">
                <a:solidFill>
                  <a:prstClr val="white"/>
                </a:solidFill>
              </a:rPr>
              <a:t>ADNOC OFFSHORE</a:t>
            </a:r>
          </a:p>
          <a:p>
            <a:pPr algn="r">
              <a:spcBef>
                <a:spcPts val="800"/>
              </a:spcBef>
            </a:pPr>
            <a:endParaRPr lang="en-GB" sz="1600" b="1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7909822" y="1"/>
            <a:ext cx="692444" cy="1627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7979308" y="333830"/>
            <a:ext cx="575956" cy="1201994"/>
            <a:chOff x="3986213" y="0"/>
            <a:chExt cx="4381501" cy="6858001"/>
          </a:xfrm>
          <a:solidFill>
            <a:schemeClr val="tx2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6521451" y="1746250"/>
              <a:ext cx="1846263" cy="2443163"/>
            </a:xfrm>
            <a:custGeom>
              <a:avLst/>
              <a:gdLst>
                <a:gd name="T0" fmla="*/ 113 w 206"/>
                <a:gd name="T1" fmla="*/ 196 h 273"/>
                <a:gd name="T2" fmla="*/ 70 w 206"/>
                <a:gd name="T3" fmla="*/ 273 h 273"/>
                <a:gd name="T4" fmla="*/ 184 w 206"/>
                <a:gd name="T5" fmla="*/ 273 h 273"/>
                <a:gd name="T6" fmla="*/ 0 w 206"/>
                <a:gd name="T7" fmla="*/ 0 h 273"/>
                <a:gd name="T8" fmla="*/ 113 w 206"/>
                <a:gd name="T9" fmla="*/ 19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73">
                  <a:moveTo>
                    <a:pt x="113" y="196"/>
                  </a:moveTo>
                  <a:cubicBezTo>
                    <a:pt x="106" y="226"/>
                    <a:pt x="91" y="252"/>
                    <a:pt x="70" y="273"/>
                  </a:cubicBezTo>
                  <a:cubicBezTo>
                    <a:pt x="184" y="273"/>
                    <a:pt x="184" y="273"/>
                    <a:pt x="184" y="273"/>
                  </a:cubicBezTo>
                  <a:cubicBezTo>
                    <a:pt x="206" y="154"/>
                    <a:pt x="128" y="28"/>
                    <a:pt x="0" y="0"/>
                  </a:cubicBezTo>
                  <a:cubicBezTo>
                    <a:pt x="26" y="7"/>
                    <a:pt x="138" y="60"/>
                    <a:pt x="113" y="1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3986213" y="0"/>
              <a:ext cx="4219575" cy="4189413"/>
            </a:xfrm>
            <a:custGeom>
              <a:avLst/>
              <a:gdLst>
                <a:gd name="T0" fmla="*/ 0 w 471"/>
                <a:gd name="T1" fmla="*/ 0 h 468"/>
                <a:gd name="T2" fmla="*/ 0 w 471"/>
                <a:gd name="T3" fmla="*/ 468 h 468"/>
                <a:gd name="T4" fmla="*/ 50 w 471"/>
                <a:gd name="T5" fmla="*/ 468 h 468"/>
                <a:gd name="T6" fmla="*/ 104 w 471"/>
                <a:gd name="T7" fmla="*/ 466 h 468"/>
                <a:gd name="T8" fmla="*/ 247 w 471"/>
                <a:gd name="T9" fmla="*/ 346 h 468"/>
                <a:gd name="T10" fmla="*/ 161 w 471"/>
                <a:gd name="T11" fmla="*/ 219 h 468"/>
                <a:gd name="T12" fmla="*/ 157 w 471"/>
                <a:gd name="T13" fmla="*/ 218 h 468"/>
                <a:gd name="T14" fmla="*/ 100 w 471"/>
                <a:gd name="T15" fmla="*/ 212 h 468"/>
                <a:gd name="T16" fmla="*/ 92 w 471"/>
                <a:gd name="T17" fmla="*/ 243 h 468"/>
                <a:gd name="T18" fmla="*/ 81 w 471"/>
                <a:gd name="T19" fmla="*/ 165 h 468"/>
                <a:gd name="T20" fmla="*/ 124 w 471"/>
                <a:gd name="T21" fmla="*/ 123 h 468"/>
                <a:gd name="T22" fmla="*/ 124 w 471"/>
                <a:gd name="T23" fmla="*/ 122 h 468"/>
                <a:gd name="T24" fmla="*/ 186 w 471"/>
                <a:gd name="T25" fmla="*/ 78 h 468"/>
                <a:gd name="T26" fmla="*/ 259 w 471"/>
                <a:gd name="T27" fmla="*/ 58 h 468"/>
                <a:gd name="T28" fmla="*/ 471 w 471"/>
                <a:gd name="T29" fmla="*/ 151 h 468"/>
                <a:gd name="T30" fmla="*/ 471 w 471"/>
                <a:gd name="T31" fmla="*/ 0 h 468"/>
                <a:gd name="T32" fmla="*/ 0 w 471"/>
                <a:gd name="T3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1" h="468">
                  <a:moveTo>
                    <a:pt x="0" y="0"/>
                  </a:moveTo>
                  <a:cubicBezTo>
                    <a:pt x="0" y="468"/>
                    <a:pt x="0" y="468"/>
                    <a:pt x="0" y="468"/>
                  </a:cubicBezTo>
                  <a:cubicBezTo>
                    <a:pt x="50" y="468"/>
                    <a:pt x="50" y="468"/>
                    <a:pt x="50" y="468"/>
                  </a:cubicBezTo>
                  <a:cubicBezTo>
                    <a:pt x="80" y="468"/>
                    <a:pt x="87" y="468"/>
                    <a:pt x="104" y="466"/>
                  </a:cubicBezTo>
                  <a:cubicBezTo>
                    <a:pt x="175" y="455"/>
                    <a:pt x="240" y="397"/>
                    <a:pt x="247" y="346"/>
                  </a:cubicBezTo>
                  <a:cubicBezTo>
                    <a:pt x="258" y="285"/>
                    <a:pt x="225" y="232"/>
                    <a:pt x="161" y="219"/>
                  </a:cubicBezTo>
                  <a:cubicBezTo>
                    <a:pt x="160" y="219"/>
                    <a:pt x="159" y="218"/>
                    <a:pt x="157" y="218"/>
                  </a:cubicBezTo>
                  <a:cubicBezTo>
                    <a:pt x="155" y="218"/>
                    <a:pt x="124" y="218"/>
                    <a:pt x="100" y="212"/>
                  </a:cubicBezTo>
                  <a:cubicBezTo>
                    <a:pt x="100" y="212"/>
                    <a:pt x="87" y="223"/>
                    <a:pt x="92" y="243"/>
                  </a:cubicBezTo>
                  <a:cubicBezTo>
                    <a:pt x="92" y="243"/>
                    <a:pt x="61" y="210"/>
                    <a:pt x="81" y="165"/>
                  </a:cubicBezTo>
                  <a:cubicBezTo>
                    <a:pt x="81" y="165"/>
                    <a:pt x="90" y="144"/>
                    <a:pt x="124" y="123"/>
                  </a:cubicBezTo>
                  <a:cubicBezTo>
                    <a:pt x="124" y="123"/>
                    <a:pt x="124" y="122"/>
                    <a:pt x="124" y="122"/>
                  </a:cubicBezTo>
                  <a:cubicBezTo>
                    <a:pt x="133" y="111"/>
                    <a:pt x="155" y="93"/>
                    <a:pt x="186" y="78"/>
                  </a:cubicBezTo>
                  <a:cubicBezTo>
                    <a:pt x="201" y="71"/>
                    <a:pt x="228" y="61"/>
                    <a:pt x="259" y="58"/>
                  </a:cubicBezTo>
                  <a:cubicBezTo>
                    <a:pt x="397" y="45"/>
                    <a:pt x="471" y="151"/>
                    <a:pt x="471" y="151"/>
                  </a:cubicBezTo>
                  <a:cubicBezTo>
                    <a:pt x="471" y="0"/>
                    <a:pt x="471" y="0"/>
                    <a:pt x="47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5545138" y="939800"/>
              <a:ext cx="2660650" cy="1011238"/>
            </a:xfrm>
            <a:custGeom>
              <a:avLst/>
              <a:gdLst>
                <a:gd name="T0" fmla="*/ 167 w 297"/>
                <a:gd name="T1" fmla="*/ 9 h 113"/>
                <a:gd name="T2" fmla="*/ 0 w 297"/>
                <a:gd name="T3" fmla="*/ 48 h 113"/>
                <a:gd name="T4" fmla="*/ 33 w 297"/>
                <a:gd name="T5" fmla="*/ 33 h 113"/>
                <a:gd name="T6" fmla="*/ 61 w 297"/>
                <a:gd name="T7" fmla="*/ 60 h 113"/>
                <a:gd name="T8" fmla="*/ 103 w 297"/>
                <a:gd name="T9" fmla="*/ 34 h 113"/>
                <a:gd name="T10" fmla="*/ 103 w 297"/>
                <a:gd name="T11" fmla="*/ 20 h 113"/>
                <a:gd name="T12" fmla="*/ 297 w 297"/>
                <a:gd name="T13" fmla="*/ 113 h 113"/>
                <a:gd name="T14" fmla="*/ 297 w 297"/>
                <a:gd name="T15" fmla="*/ 71 h 113"/>
                <a:gd name="T16" fmla="*/ 167 w 297"/>
                <a:gd name="T1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13">
                  <a:moveTo>
                    <a:pt x="167" y="9"/>
                  </a:moveTo>
                  <a:cubicBezTo>
                    <a:pt x="100" y="0"/>
                    <a:pt x="44" y="17"/>
                    <a:pt x="0" y="48"/>
                  </a:cubicBezTo>
                  <a:cubicBezTo>
                    <a:pt x="0" y="48"/>
                    <a:pt x="13" y="40"/>
                    <a:pt x="33" y="33"/>
                  </a:cubicBezTo>
                  <a:cubicBezTo>
                    <a:pt x="36" y="46"/>
                    <a:pt x="47" y="57"/>
                    <a:pt x="61" y="60"/>
                  </a:cubicBezTo>
                  <a:cubicBezTo>
                    <a:pt x="81" y="64"/>
                    <a:pt x="100" y="52"/>
                    <a:pt x="103" y="34"/>
                  </a:cubicBezTo>
                  <a:cubicBezTo>
                    <a:pt x="104" y="30"/>
                    <a:pt x="104" y="25"/>
                    <a:pt x="103" y="20"/>
                  </a:cubicBezTo>
                  <a:cubicBezTo>
                    <a:pt x="230" y="16"/>
                    <a:pt x="297" y="113"/>
                    <a:pt x="297" y="113"/>
                  </a:cubicBezTo>
                  <a:cubicBezTo>
                    <a:pt x="297" y="71"/>
                    <a:pt x="297" y="71"/>
                    <a:pt x="297" y="71"/>
                  </a:cubicBezTo>
                  <a:cubicBezTo>
                    <a:pt x="278" y="52"/>
                    <a:pt x="226" y="15"/>
                    <a:pt x="16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986213" y="6007100"/>
              <a:ext cx="796925" cy="833438"/>
            </a:xfrm>
            <a:custGeom>
              <a:avLst/>
              <a:gdLst>
                <a:gd name="T0" fmla="*/ 310 w 502"/>
                <a:gd name="T1" fmla="*/ 311 h 525"/>
                <a:gd name="T2" fmla="*/ 248 w 502"/>
                <a:gd name="T3" fmla="*/ 124 h 525"/>
                <a:gd name="T4" fmla="*/ 186 w 502"/>
                <a:gd name="T5" fmla="*/ 311 h 525"/>
                <a:gd name="T6" fmla="*/ 310 w 502"/>
                <a:gd name="T7" fmla="*/ 311 h 525"/>
                <a:gd name="T8" fmla="*/ 198 w 502"/>
                <a:gd name="T9" fmla="*/ 0 h 525"/>
                <a:gd name="T10" fmla="*/ 305 w 502"/>
                <a:gd name="T11" fmla="*/ 0 h 525"/>
                <a:gd name="T12" fmla="*/ 502 w 502"/>
                <a:gd name="T13" fmla="*/ 525 h 525"/>
                <a:gd name="T14" fmla="*/ 384 w 502"/>
                <a:gd name="T15" fmla="*/ 525 h 525"/>
                <a:gd name="T16" fmla="*/ 339 w 502"/>
                <a:gd name="T17" fmla="*/ 401 h 525"/>
                <a:gd name="T18" fmla="*/ 158 w 502"/>
                <a:gd name="T19" fmla="*/ 401 h 525"/>
                <a:gd name="T20" fmla="*/ 113 w 502"/>
                <a:gd name="T21" fmla="*/ 525 h 525"/>
                <a:gd name="T22" fmla="*/ 0 w 502"/>
                <a:gd name="T23" fmla="*/ 525 h 525"/>
                <a:gd name="T24" fmla="*/ 198 w 502"/>
                <a:gd name="T2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525">
                  <a:moveTo>
                    <a:pt x="310" y="311"/>
                  </a:moveTo>
                  <a:lnTo>
                    <a:pt x="248" y="124"/>
                  </a:lnTo>
                  <a:lnTo>
                    <a:pt x="186" y="311"/>
                  </a:lnTo>
                  <a:lnTo>
                    <a:pt x="310" y="311"/>
                  </a:lnTo>
                  <a:close/>
                  <a:moveTo>
                    <a:pt x="198" y="0"/>
                  </a:moveTo>
                  <a:lnTo>
                    <a:pt x="305" y="0"/>
                  </a:lnTo>
                  <a:lnTo>
                    <a:pt x="502" y="525"/>
                  </a:lnTo>
                  <a:lnTo>
                    <a:pt x="384" y="525"/>
                  </a:lnTo>
                  <a:lnTo>
                    <a:pt x="339" y="401"/>
                  </a:lnTo>
                  <a:lnTo>
                    <a:pt x="158" y="401"/>
                  </a:lnTo>
                  <a:lnTo>
                    <a:pt x="113" y="525"/>
                  </a:lnTo>
                  <a:lnTo>
                    <a:pt x="0" y="525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4881563" y="6007100"/>
              <a:ext cx="717550" cy="833438"/>
            </a:xfrm>
            <a:custGeom>
              <a:avLst/>
              <a:gdLst>
                <a:gd name="T0" fmla="*/ 32 w 80"/>
                <a:gd name="T1" fmla="*/ 76 h 93"/>
                <a:gd name="T2" fmla="*/ 45 w 80"/>
                <a:gd name="T3" fmla="*/ 74 h 93"/>
                <a:gd name="T4" fmla="*/ 53 w 80"/>
                <a:gd name="T5" fmla="*/ 68 h 93"/>
                <a:gd name="T6" fmla="*/ 58 w 80"/>
                <a:gd name="T7" fmla="*/ 58 h 93"/>
                <a:gd name="T8" fmla="*/ 60 w 80"/>
                <a:gd name="T9" fmla="*/ 46 h 93"/>
                <a:gd name="T10" fmla="*/ 59 w 80"/>
                <a:gd name="T11" fmla="*/ 34 h 93"/>
                <a:gd name="T12" fmla="*/ 54 w 80"/>
                <a:gd name="T13" fmla="*/ 24 h 93"/>
                <a:gd name="T14" fmla="*/ 46 w 80"/>
                <a:gd name="T15" fmla="*/ 18 h 93"/>
                <a:gd name="T16" fmla="*/ 35 w 80"/>
                <a:gd name="T17" fmla="*/ 16 h 93"/>
                <a:gd name="T18" fmla="*/ 19 w 80"/>
                <a:gd name="T19" fmla="*/ 16 h 93"/>
                <a:gd name="T20" fmla="*/ 19 w 80"/>
                <a:gd name="T21" fmla="*/ 76 h 93"/>
                <a:gd name="T22" fmla="*/ 32 w 80"/>
                <a:gd name="T23" fmla="*/ 76 h 93"/>
                <a:gd name="T24" fmla="*/ 0 w 80"/>
                <a:gd name="T25" fmla="*/ 0 h 93"/>
                <a:gd name="T26" fmla="*/ 35 w 80"/>
                <a:gd name="T27" fmla="*/ 0 h 93"/>
                <a:gd name="T28" fmla="*/ 68 w 80"/>
                <a:gd name="T29" fmla="*/ 11 h 93"/>
                <a:gd name="T30" fmla="*/ 80 w 80"/>
                <a:gd name="T31" fmla="*/ 46 h 93"/>
                <a:gd name="T32" fmla="*/ 77 w 80"/>
                <a:gd name="T33" fmla="*/ 66 h 93"/>
                <a:gd name="T34" fmla="*/ 67 w 80"/>
                <a:gd name="T35" fmla="*/ 81 h 93"/>
                <a:gd name="T36" fmla="*/ 52 w 80"/>
                <a:gd name="T37" fmla="*/ 90 h 93"/>
                <a:gd name="T38" fmla="*/ 31 w 80"/>
                <a:gd name="T39" fmla="*/ 93 h 93"/>
                <a:gd name="T40" fmla="*/ 0 w 80"/>
                <a:gd name="T41" fmla="*/ 93 h 93"/>
                <a:gd name="T42" fmla="*/ 0 w 80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93">
                  <a:moveTo>
                    <a:pt x="32" y="76"/>
                  </a:moveTo>
                  <a:cubicBezTo>
                    <a:pt x="37" y="76"/>
                    <a:pt x="41" y="76"/>
                    <a:pt x="45" y="74"/>
                  </a:cubicBezTo>
                  <a:cubicBezTo>
                    <a:pt x="48" y="73"/>
                    <a:pt x="51" y="71"/>
                    <a:pt x="53" y="68"/>
                  </a:cubicBezTo>
                  <a:cubicBezTo>
                    <a:pt x="56" y="65"/>
                    <a:pt x="57" y="62"/>
                    <a:pt x="58" y="58"/>
                  </a:cubicBezTo>
                  <a:cubicBezTo>
                    <a:pt x="59" y="55"/>
                    <a:pt x="60" y="51"/>
                    <a:pt x="60" y="46"/>
                  </a:cubicBezTo>
                  <a:cubicBezTo>
                    <a:pt x="60" y="41"/>
                    <a:pt x="59" y="37"/>
                    <a:pt x="59" y="34"/>
                  </a:cubicBezTo>
                  <a:cubicBezTo>
                    <a:pt x="58" y="30"/>
                    <a:pt x="56" y="27"/>
                    <a:pt x="54" y="24"/>
                  </a:cubicBezTo>
                  <a:cubicBezTo>
                    <a:pt x="52" y="22"/>
                    <a:pt x="50" y="20"/>
                    <a:pt x="46" y="18"/>
                  </a:cubicBezTo>
                  <a:cubicBezTo>
                    <a:pt x="43" y="17"/>
                    <a:pt x="39" y="16"/>
                    <a:pt x="35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76"/>
                    <a:pt x="19" y="76"/>
                    <a:pt x="19" y="76"/>
                  </a:cubicBezTo>
                  <a:lnTo>
                    <a:pt x="32" y="76"/>
                  </a:lnTo>
                  <a:close/>
                  <a:moveTo>
                    <a:pt x="0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9" y="0"/>
                    <a:pt x="60" y="4"/>
                    <a:pt x="68" y="11"/>
                  </a:cubicBezTo>
                  <a:cubicBezTo>
                    <a:pt x="76" y="19"/>
                    <a:pt x="80" y="31"/>
                    <a:pt x="80" y="46"/>
                  </a:cubicBezTo>
                  <a:cubicBezTo>
                    <a:pt x="80" y="54"/>
                    <a:pt x="79" y="60"/>
                    <a:pt x="77" y="66"/>
                  </a:cubicBezTo>
                  <a:cubicBezTo>
                    <a:pt x="74" y="72"/>
                    <a:pt x="71" y="77"/>
                    <a:pt x="67" y="81"/>
                  </a:cubicBezTo>
                  <a:cubicBezTo>
                    <a:pt x="63" y="85"/>
                    <a:pt x="58" y="88"/>
                    <a:pt x="52" y="90"/>
                  </a:cubicBezTo>
                  <a:cubicBezTo>
                    <a:pt x="46" y="92"/>
                    <a:pt x="39" y="93"/>
                    <a:pt x="31" y="93"/>
                  </a:cubicBezTo>
                  <a:cubicBezTo>
                    <a:pt x="0" y="93"/>
                    <a:pt x="0" y="93"/>
                    <a:pt x="0" y="9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5734051" y="6007100"/>
              <a:ext cx="671513" cy="833438"/>
            </a:xfrm>
            <a:custGeom>
              <a:avLst/>
              <a:gdLst>
                <a:gd name="T0" fmla="*/ 0 w 423"/>
                <a:gd name="T1" fmla="*/ 0 h 525"/>
                <a:gd name="T2" fmla="*/ 101 w 423"/>
                <a:gd name="T3" fmla="*/ 0 h 525"/>
                <a:gd name="T4" fmla="*/ 316 w 423"/>
                <a:gd name="T5" fmla="*/ 344 h 525"/>
                <a:gd name="T6" fmla="*/ 316 w 423"/>
                <a:gd name="T7" fmla="*/ 0 h 525"/>
                <a:gd name="T8" fmla="*/ 423 w 423"/>
                <a:gd name="T9" fmla="*/ 0 h 525"/>
                <a:gd name="T10" fmla="*/ 423 w 423"/>
                <a:gd name="T11" fmla="*/ 525 h 525"/>
                <a:gd name="T12" fmla="*/ 327 w 423"/>
                <a:gd name="T13" fmla="*/ 525 h 525"/>
                <a:gd name="T14" fmla="*/ 107 w 423"/>
                <a:gd name="T15" fmla="*/ 181 h 525"/>
                <a:gd name="T16" fmla="*/ 107 w 423"/>
                <a:gd name="T17" fmla="*/ 525 h 525"/>
                <a:gd name="T18" fmla="*/ 0 w 423"/>
                <a:gd name="T19" fmla="*/ 525 h 525"/>
                <a:gd name="T20" fmla="*/ 0 w 423"/>
                <a:gd name="T21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3" h="525">
                  <a:moveTo>
                    <a:pt x="0" y="0"/>
                  </a:moveTo>
                  <a:lnTo>
                    <a:pt x="101" y="0"/>
                  </a:lnTo>
                  <a:lnTo>
                    <a:pt x="316" y="344"/>
                  </a:lnTo>
                  <a:lnTo>
                    <a:pt x="316" y="0"/>
                  </a:lnTo>
                  <a:lnTo>
                    <a:pt x="423" y="0"/>
                  </a:lnTo>
                  <a:lnTo>
                    <a:pt x="423" y="525"/>
                  </a:lnTo>
                  <a:lnTo>
                    <a:pt x="327" y="525"/>
                  </a:lnTo>
                  <a:lnTo>
                    <a:pt x="107" y="181"/>
                  </a:lnTo>
                  <a:lnTo>
                    <a:pt x="107" y="525"/>
                  </a:lnTo>
                  <a:lnTo>
                    <a:pt x="0" y="5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6548438" y="5980113"/>
              <a:ext cx="796925" cy="877888"/>
            </a:xfrm>
            <a:custGeom>
              <a:avLst/>
              <a:gdLst>
                <a:gd name="T0" fmla="*/ 45 w 89"/>
                <a:gd name="T1" fmla="*/ 82 h 98"/>
                <a:gd name="T2" fmla="*/ 63 w 89"/>
                <a:gd name="T3" fmla="*/ 73 h 98"/>
                <a:gd name="T4" fmla="*/ 69 w 89"/>
                <a:gd name="T5" fmla="*/ 49 h 98"/>
                <a:gd name="T6" fmla="*/ 63 w 89"/>
                <a:gd name="T7" fmla="*/ 26 h 98"/>
                <a:gd name="T8" fmla="*/ 45 w 89"/>
                <a:gd name="T9" fmla="*/ 17 h 98"/>
                <a:gd name="T10" fmla="*/ 26 w 89"/>
                <a:gd name="T11" fmla="*/ 26 h 98"/>
                <a:gd name="T12" fmla="*/ 20 w 89"/>
                <a:gd name="T13" fmla="*/ 49 h 98"/>
                <a:gd name="T14" fmla="*/ 26 w 89"/>
                <a:gd name="T15" fmla="*/ 73 h 98"/>
                <a:gd name="T16" fmla="*/ 45 w 89"/>
                <a:gd name="T17" fmla="*/ 82 h 98"/>
                <a:gd name="T18" fmla="*/ 45 w 89"/>
                <a:gd name="T19" fmla="*/ 98 h 98"/>
                <a:gd name="T20" fmla="*/ 26 w 89"/>
                <a:gd name="T21" fmla="*/ 95 h 98"/>
                <a:gd name="T22" fmla="*/ 12 w 89"/>
                <a:gd name="T23" fmla="*/ 85 h 98"/>
                <a:gd name="T24" fmla="*/ 3 w 89"/>
                <a:gd name="T25" fmla="*/ 70 h 98"/>
                <a:gd name="T26" fmla="*/ 0 w 89"/>
                <a:gd name="T27" fmla="*/ 49 h 98"/>
                <a:gd name="T28" fmla="*/ 3 w 89"/>
                <a:gd name="T29" fmla="*/ 29 h 98"/>
                <a:gd name="T30" fmla="*/ 12 w 89"/>
                <a:gd name="T31" fmla="*/ 14 h 98"/>
                <a:gd name="T32" fmla="*/ 26 w 89"/>
                <a:gd name="T33" fmla="*/ 4 h 98"/>
                <a:gd name="T34" fmla="*/ 45 w 89"/>
                <a:gd name="T35" fmla="*/ 0 h 98"/>
                <a:gd name="T36" fmla="*/ 63 w 89"/>
                <a:gd name="T37" fmla="*/ 4 h 98"/>
                <a:gd name="T38" fmla="*/ 77 w 89"/>
                <a:gd name="T39" fmla="*/ 14 h 98"/>
                <a:gd name="T40" fmla="*/ 86 w 89"/>
                <a:gd name="T41" fmla="*/ 29 h 98"/>
                <a:gd name="T42" fmla="*/ 89 w 89"/>
                <a:gd name="T43" fmla="*/ 49 h 98"/>
                <a:gd name="T44" fmla="*/ 86 w 89"/>
                <a:gd name="T45" fmla="*/ 70 h 98"/>
                <a:gd name="T46" fmla="*/ 77 w 89"/>
                <a:gd name="T47" fmla="*/ 85 h 98"/>
                <a:gd name="T48" fmla="*/ 63 w 89"/>
                <a:gd name="T49" fmla="*/ 95 h 98"/>
                <a:gd name="T50" fmla="*/ 45 w 89"/>
                <a:gd name="T5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9" h="98">
                  <a:moveTo>
                    <a:pt x="45" y="82"/>
                  </a:moveTo>
                  <a:cubicBezTo>
                    <a:pt x="53" y="82"/>
                    <a:pt x="59" y="79"/>
                    <a:pt x="63" y="73"/>
                  </a:cubicBezTo>
                  <a:cubicBezTo>
                    <a:pt x="67" y="68"/>
                    <a:pt x="69" y="60"/>
                    <a:pt x="69" y="49"/>
                  </a:cubicBezTo>
                  <a:cubicBezTo>
                    <a:pt x="69" y="39"/>
                    <a:pt x="67" y="31"/>
                    <a:pt x="63" y="26"/>
                  </a:cubicBezTo>
                  <a:cubicBezTo>
                    <a:pt x="59" y="20"/>
                    <a:pt x="53" y="17"/>
                    <a:pt x="45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2" y="68"/>
                    <a:pt x="26" y="73"/>
                  </a:cubicBezTo>
                  <a:cubicBezTo>
                    <a:pt x="30" y="79"/>
                    <a:pt x="36" y="82"/>
                    <a:pt x="45" y="82"/>
                  </a:cubicBezTo>
                  <a:moveTo>
                    <a:pt x="45" y="98"/>
                  </a:moveTo>
                  <a:cubicBezTo>
                    <a:pt x="38" y="98"/>
                    <a:pt x="31" y="97"/>
                    <a:pt x="26" y="95"/>
                  </a:cubicBezTo>
                  <a:cubicBezTo>
                    <a:pt x="21" y="93"/>
                    <a:pt x="16" y="89"/>
                    <a:pt x="12" y="85"/>
                  </a:cubicBezTo>
                  <a:cubicBezTo>
                    <a:pt x="8" y="81"/>
                    <a:pt x="5" y="76"/>
                    <a:pt x="3" y="70"/>
                  </a:cubicBezTo>
                  <a:cubicBezTo>
                    <a:pt x="1" y="64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6" y="9"/>
                    <a:pt x="21" y="6"/>
                    <a:pt x="26" y="4"/>
                  </a:cubicBezTo>
                  <a:cubicBezTo>
                    <a:pt x="32" y="2"/>
                    <a:pt x="38" y="0"/>
                    <a:pt x="45" y="0"/>
                  </a:cubicBezTo>
                  <a:cubicBezTo>
                    <a:pt x="52" y="0"/>
                    <a:pt x="58" y="2"/>
                    <a:pt x="63" y="4"/>
                  </a:cubicBezTo>
                  <a:cubicBezTo>
                    <a:pt x="69" y="6"/>
                    <a:pt x="73" y="9"/>
                    <a:pt x="77" y="14"/>
                  </a:cubicBezTo>
                  <a:cubicBezTo>
                    <a:pt x="81" y="18"/>
                    <a:pt x="84" y="23"/>
                    <a:pt x="86" y="29"/>
                  </a:cubicBezTo>
                  <a:cubicBezTo>
                    <a:pt x="88" y="35"/>
                    <a:pt x="89" y="42"/>
                    <a:pt x="89" y="49"/>
                  </a:cubicBezTo>
                  <a:cubicBezTo>
                    <a:pt x="89" y="57"/>
                    <a:pt x="88" y="64"/>
                    <a:pt x="86" y="70"/>
                  </a:cubicBezTo>
                  <a:cubicBezTo>
                    <a:pt x="84" y="76"/>
                    <a:pt x="81" y="81"/>
                    <a:pt x="77" y="85"/>
                  </a:cubicBezTo>
                  <a:cubicBezTo>
                    <a:pt x="74" y="89"/>
                    <a:pt x="69" y="93"/>
                    <a:pt x="63" y="95"/>
                  </a:cubicBezTo>
                  <a:cubicBezTo>
                    <a:pt x="58" y="97"/>
                    <a:pt x="52" y="98"/>
                    <a:pt x="45" y="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7453313" y="5980113"/>
              <a:ext cx="742950" cy="877888"/>
            </a:xfrm>
            <a:custGeom>
              <a:avLst/>
              <a:gdLst>
                <a:gd name="T0" fmla="*/ 83 w 83"/>
                <a:gd name="T1" fmla="*/ 64 h 98"/>
                <a:gd name="T2" fmla="*/ 79 w 83"/>
                <a:gd name="T3" fmla="*/ 77 h 98"/>
                <a:gd name="T4" fmla="*/ 71 w 83"/>
                <a:gd name="T5" fmla="*/ 88 h 98"/>
                <a:gd name="T6" fmla="*/ 59 w 83"/>
                <a:gd name="T7" fmla="*/ 96 h 98"/>
                <a:gd name="T8" fmla="*/ 43 w 83"/>
                <a:gd name="T9" fmla="*/ 98 h 98"/>
                <a:gd name="T10" fmla="*/ 24 w 83"/>
                <a:gd name="T11" fmla="*/ 95 h 98"/>
                <a:gd name="T12" fmla="*/ 11 w 83"/>
                <a:gd name="T13" fmla="*/ 85 h 98"/>
                <a:gd name="T14" fmla="*/ 3 w 83"/>
                <a:gd name="T15" fmla="*/ 69 h 98"/>
                <a:gd name="T16" fmla="*/ 0 w 83"/>
                <a:gd name="T17" fmla="*/ 49 h 98"/>
                <a:gd name="T18" fmla="*/ 3 w 83"/>
                <a:gd name="T19" fmla="*/ 29 h 98"/>
                <a:gd name="T20" fmla="*/ 12 w 83"/>
                <a:gd name="T21" fmla="*/ 14 h 98"/>
                <a:gd name="T22" fmla="*/ 25 w 83"/>
                <a:gd name="T23" fmla="*/ 4 h 98"/>
                <a:gd name="T24" fmla="*/ 43 w 83"/>
                <a:gd name="T25" fmla="*/ 0 h 98"/>
                <a:gd name="T26" fmla="*/ 59 w 83"/>
                <a:gd name="T27" fmla="*/ 3 h 98"/>
                <a:gd name="T28" fmla="*/ 70 w 83"/>
                <a:gd name="T29" fmla="*/ 9 h 98"/>
                <a:gd name="T30" fmla="*/ 77 w 83"/>
                <a:gd name="T31" fmla="*/ 19 h 98"/>
                <a:gd name="T32" fmla="*/ 81 w 83"/>
                <a:gd name="T33" fmla="*/ 32 h 98"/>
                <a:gd name="T34" fmla="*/ 62 w 83"/>
                <a:gd name="T35" fmla="*/ 35 h 98"/>
                <a:gd name="T36" fmla="*/ 56 w 83"/>
                <a:gd name="T37" fmla="*/ 22 h 98"/>
                <a:gd name="T38" fmla="*/ 43 w 83"/>
                <a:gd name="T39" fmla="*/ 17 h 98"/>
                <a:gd name="T40" fmla="*/ 26 w 83"/>
                <a:gd name="T41" fmla="*/ 26 h 98"/>
                <a:gd name="T42" fmla="*/ 20 w 83"/>
                <a:gd name="T43" fmla="*/ 49 h 98"/>
                <a:gd name="T44" fmla="*/ 27 w 83"/>
                <a:gd name="T45" fmla="*/ 73 h 98"/>
                <a:gd name="T46" fmla="*/ 43 w 83"/>
                <a:gd name="T47" fmla="*/ 82 h 98"/>
                <a:gd name="T48" fmla="*/ 56 w 83"/>
                <a:gd name="T49" fmla="*/ 77 h 98"/>
                <a:gd name="T50" fmla="*/ 62 w 83"/>
                <a:gd name="T51" fmla="*/ 64 h 98"/>
                <a:gd name="T52" fmla="*/ 83 w 83"/>
                <a:gd name="T53" fmla="*/ 6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98">
                  <a:moveTo>
                    <a:pt x="83" y="64"/>
                  </a:moveTo>
                  <a:cubicBezTo>
                    <a:pt x="82" y="69"/>
                    <a:pt x="81" y="73"/>
                    <a:pt x="79" y="77"/>
                  </a:cubicBezTo>
                  <a:cubicBezTo>
                    <a:pt x="77" y="82"/>
                    <a:pt x="75" y="85"/>
                    <a:pt x="71" y="88"/>
                  </a:cubicBezTo>
                  <a:cubicBezTo>
                    <a:pt x="68" y="91"/>
                    <a:pt x="64" y="94"/>
                    <a:pt x="59" y="96"/>
                  </a:cubicBezTo>
                  <a:cubicBezTo>
                    <a:pt x="55" y="97"/>
                    <a:pt x="49" y="98"/>
                    <a:pt x="43" y="98"/>
                  </a:cubicBezTo>
                  <a:cubicBezTo>
                    <a:pt x="36" y="98"/>
                    <a:pt x="30" y="97"/>
                    <a:pt x="24" y="95"/>
                  </a:cubicBezTo>
                  <a:cubicBezTo>
                    <a:pt x="19" y="92"/>
                    <a:pt x="15" y="89"/>
                    <a:pt x="11" y="85"/>
                  </a:cubicBezTo>
                  <a:cubicBezTo>
                    <a:pt x="7" y="81"/>
                    <a:pt x="5" y="75"/>
                    <a:pt x="3" y="69"/>
                  </a:cubicBezTo>
                  <a:cubicBezTo>
                    <a:pt x="1" y="63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5" y="9"/>
                    <a:pt x="20" y="6"/>
                    <a:pt x="25" y="4"/>
                  </a:cubicBezTo>
                  <a:cubicBezTo>
                    <a:pt x="31" y="2"/>
                    <a:pt x="37" y="0"/>
                    <a:pt x="43" y="0"/>
                  </a:cubicBezTo>
                  <a:cubicBezTo>
                    <a:pt x="49" y="0"/>
                    <a:pt x="54" y="1"/>
                    <a:pt x="59" y="3"/>
                  </a:cubicBezTo>
                  <a:cubicBezTo>
                    <a:pt x="63" y="4"/>
                    <a:pt x="67" y="6"/>
                    <a:pt x="70" y="9"/>
                  </a:cubicBezTo>
                  <a:cubicBezTo>
                    <a:pt x="73" y="12"/>
                    <a:pt x="75" y="15"/>
                    <a:pt x="77" y="19"/>
                  </a:cubicBezTo>
                  <a:cubicBezTo>
                    <a:pt x="79" y="23"/>
                    <a:pt x="80" y="27"/>
                    <a:pt x="81" y="32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29"/>
                    <a:pt x="59" y="25"/>
                    <a:pt x="56" y="22"/>
                  </a:cubicBezTo>
                  <a:cubicBezTo>
                    <a:pt x="53" y="19"/>
                    <a:pt x="49" y="17"/>
                    <a:pt x="43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3" y="68"/>
                    <a:pt x="27" y="73"/>
                  </a:cubicBezTo>
                  <a:cubicBezTo>
                    <a:pt x="31" y="79"/>
                    <a:pt x="36" y="82"/>
                    <a:pt x="43" y="82"/>
                  </a:cubicBezTo>
                  <a:cubicBezTo>
                    <a:pt x="49" y="82"/>
                    <a:pt x="54" y="80"/>
                    <a:pt x="56" y="77"/>
                  </a:cubicBezTo>
                  <a:cubicBezTo>
                    <a:pt x="59" y="74"/>
                    <a:pt x="61" y="69"/>
                    <a:pt x="62" y="64"/>
                  </a:cubicBezTo>
                  <a:lnTo>
                    <a:pt x="83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3986213" y="4735513"/>
              <a:ext cx="1066800" cy="887413"/>
            </a:xfrm>
            <a:custGeom>
              <a:avLst/>
              <a:gdLst>
                <a:gd name="T0" fmla="*/ 82 w 119"/>
                <a:gd name="T1" fmla="*/ 40 h 99"/>
                <a:gd name="T2" fmla="*/ 82 w 119"/>
                <a:gd name="T3" fmla="*/ 47 h 99"/>
                <a:gd name="T4" fmla="*/ 57 w 119"/>
                <a:gd name="T5" fmla="*/ 47 h 99"/>
                <a:gd name="T6" fmla="*/ 57 w 119"/>
                <a:gd name="T7" fmla="*/ 40 h 99"/>
                <a:gd name="T8" fmla="*/ 60 w 119"/>
                <a:gd name="T9" fmla="*/ 40 h 99"/>
                <a:gd name="T10" fmla="*/ 60 w 119"/>
                <a:gd name="T11" fmla="*/ 36 h 99"/>
                <a:gd name="T12" fmla="*/ 63 w 119"/>
                <a:gd name="T13" fmla="*/ 28 h 99"/>
                <a:gd name="T14" fmla="*/ 71 w 119"/>
                <a:gd name="T15" fmla="*/ 25 h 99"/>
                <a:gd name="T16" fmla="*/ 78 w 119"/>
                <a:gd name="T17" fmla="*/ 28 h 99"/>
                <a:gd name="T18" fmla="*/ 81 w 119"/>
                <a:gd name="T19" fmla="*/ 35 h 99"/>
                <a:gd name="T20" fmla="*/ 75 w 119"/>
                <a:gd name="T21" fmla="*/ 36 h 99"/>
                <a:gd name="T22" fmla="*/ 74 w 119"/>
                <a:gd name="T23" fmla="*/ 32 h 99"/>
                <a:gd name="T24" fmla="*/ 71 w 119"/>
                <a:gd name="T25" fmla="*/ 32 h 99"/>
                <a:gd name="T26" fmla="*/ 67 w 119"/>
                <a:gd name="T27" fmla="*/ 36 h 99"/>
                <a:gd name="T28" fmla="*/ 67 w 119"/>
                <a:gd name="T29" fmla="*/ 40 h 99"/>
                <a:gd name="T30" fmla="*/ 82 w 119"/>
                <a:gd name="T31" fmla="*/ 40 h 99"/>
                <a:gd name="T32" fmla="*/ 100 w 119"/>
                <a:gd name="T33" fmla="*/ 82 h 99"/>
                <a:gd name="T34" fmla="*/ 100 w 119"/>
                <a:gd name="T35" fmla="*/ 0 h 99"/>
                <a:gd name="T36" fmla="*/ 119 w 119"/>
                <a:gd name="T37" fmla="*/ 0 h 99"/>
                <a:gd name="T38" fmla="*/ 119 w 119"/>
                <a:gd name="T39" fmla="*/ 99 h 99"/>
                <a:gd name="T40" fmla="*/ 38 w 119"/>
                <a:gd name="T41" fmla="*/ 99 h 99"/>
                <a:gd name="T42" fmla="*/ 10 w 119"/>
                <a:gd name="T43" fmla="*/ 91 h 99"/>
                <a:gd name="T44" fmla="*/ 0 w 119"/>
                <a:gd name="T45" fmla="*/ 65 h 99"/>
                <a:gd name="T46" fmla="*/ 4 w 119"/>
                <a:gd name="T47" fmla="*/ 49 h 99"/>
                <a:gd name="T48" fmla="*/ 16 w 119"/>
                <a:gd name="T49" fmla="*/ 37 h 99"/>
                <a:gd name="T50" fmla="*/ 34 w 119"/>
                <a:gd name="T51" fmla="*/ 33 h 99"/>
                <a:gd name="T52" fmla="*/ 36 w 119"/>
                <a:gd name="T53" fmla="*/ 49 h 99"/>
                <a:gd name="T54" fmla="*/ 23 w 119"/>
                <a:gd name="T55" fmla="*/ 54 h 99"/>
                <a:gd name="T56" fmla="*/ 19 w 119"/>
                <a:gd name="T57" fmla="*/ 65 h 99"/>
                <a:gd name="T58" fmla="*/ 23 w 119"/>
                <a:gd name="T59" fmla="*/ 78 h 99"/>
                <a:gd name="T60" fmla="*/ 38 w 119"/>
                <a:gd name="T61" fmla="*/ 82 h 99"/>
                <a:gd name="T62" fmla="*/ 100 w 119"/>
                <a:gd name="T63" fmla="*/ 8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9" h="99">
                  <a:moveTo>
                    <a:pt x="82" y="40"/>
                  </a:moveTo>
                  <a:cubicBezTo>
                    <a:pt x="82" y="47"/>
                    <a:pt x="82" y="47"/>
                    <a:pt x="82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3"/>
                    <a:pt x="61" y="30"/>
                    <a:pt x="63" y="28"/>
                  </a:cubicBezTo>
                  <a:cubicBezTo>
                    <a:pt x="65" y="26"/>
                    <a:pt x="67" y="25"/>
                    <a:pt x="71" y="25"/>
                  </a:cubicBezTo>
                  <a:cubicBezTo>
                    <a:pt x="74" y="25"/>
                    <a:pt x="77" y="26"/>
                    <a:pt x="78" y="28"/>
                  </a:cubicBezTo>
                  <a:cubicBezTo>
                    <a:pt x="80" y="29"/>
                    <a:pt x="81" y="31"/>
                    <a:pt x="81" y="35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4"/>
                    <a:pt x="75" y="33"/>
                    <a:pt x="74" y="32"/>
                  </a:cubicBezTo>
                  <a:cubicBezTo>
                    <a:pt x="74" y="32"/>
                    <a:pt x="73" y="32"/>
                    <a:pt x="71" y="32"/>
                  </a:cubicBezTo>
                  <a:cubicBezTo>
                    <a:pt x="68" y="32"/>
                    <a:pt x="67" y="33"/>
                    <a:pt x="67" y="36"/>
                  </a:cubicBezTo>
                  <a:cubicBezTo>
                    <a:pt x="67" y="40"/>
                    <a:pt x="67" y="40"/>
                    <a:pt x="67" y="40"/>
                  </a:cubicBezTo>
                  <a:lnTo>
                    <a:pt x="82" y="40"/>
                  </a:lnTo>
                  <a:close/>
                  <a:moveTo>
                    <a:pt x="100" y="82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99"/>
                    <a:pt x="119" y="99"/>
                    <a:pt x="119" y="99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25" y="99"/>
                    <a:pt x="16" y="96"/>
                    <a:pt x="10" y="91"/>
                  </a:cubicBezTo>
                  <a:cubicBezTo>
                    <a:pt x="3" y="85"/>
                    <a:pt x="0" y="77"/>
                    <a:pt x="0" y="65"/>
                  </a:cubicBezTo>
                  <a:cubicBezTo>
                    <a:pt x="0" y="59"/>
                    <a:pt x="2" y="54"/>
                    <a:pt x="4" y="49"/>
                  </a:cubicBezTo>
                  <a:cubicBezTo>
                    <a:pt x="7" y="44"/>
                    <a:pt x="11" y="40"/>
                    <a:pt x="16" y="37"/>
                  </a:cubicBezTo>
                  <a:cubicBezTo>
                    <a:pt x="21" y="34"/>
                    <a:pt x="27" y="33"/>
                    <a:pt x="34" y="33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0" y="50"/>
                    <a:pt x="25" y="51"/>
                    <a:pt x="23" y="54"/>
                  </a:cubicBezTo>
                  <a:cubicBezTo>
                    <a:pt x="20" y="56"/>
                    <a:pt x="19" y="60"/>
                    <a:pt x="19" y="65"/>
                  </a:cubicBezTo>
                  <a:cubicBezTo>
                    <a:pt x="19" y="71"/>
                    <a:pt x="20" y="76"/>
                    <a:pt x="23" y="78"/>
                  </a:cubicBezTo>
                  <a:cubicBezTo>
                    <a:pt x="26" y="81"/>
                    <a:pt x="31" y="82"/>
                    <a:pt x="38" y="82"/>
                  </a:cubicBezTo>
                  <a:lnTo>
                    <a:pt x="10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Freeform 14"/>
            <p:cNvSpPr>
              <a:spLocks noEditPoints="1"/>
            </p:cNvSpPr>
            <p:nvPr/>
          </p:nvSpPr>
          <p:spPr bwMode="auto">
            <a:xfrm>
              <a:off x="5195888" y="5005388"/>
              <a:ext cx="1684338" cy="903288"/>
            </a:xfrm>
            <a:custGeom>
              <a:avLst/>
              <a:gdLst>
                <a:gd name="T0" fmla="*/ 44 w 188"/>
                <a:gd name="T1" fmla="*/ 52 h 101"/>
                <a:gd name="T2" fmla="*/ 38 w 188"/>
                <a:gd name="T3" fmla="*/ 52 h 101"/>
                <a:gd name="T4" fmla="*/ 19 w 188"/>
                <a:gd name="T5" fmla="*/ 32 h 101"/>
                <a:gd name="T6" fmla="*/ 22 w 188"/>
                <a:gd name="T7" fmla="*/ 20 h 101"/>
                <a:gd name="T8" fmla="*/ 32 w 188"/>
                <a:gd name="T9" fmla="*/ 16 h 101"/>
                <a:gd name="T10" fmla="*/ 39 w 188"/>
                <a:gd name="T11" fmla="*/ 17 h 101"/>
                <a:gd name="T12" fmla="*/ 43 w 188"/>
                <a:gd name="T13" fmla="*/ 23 h 101"/>
                <a:gd name="T14" fmla="*/ 44 w 188"/>
                <a:gd name="T15" fmla="*/ 37 h 101"/>
                <a:gd name="T16" fmla="*/ 44 w 188"/>
                <a:gd name="T17" fmla="*/ 52 h 101"/>
                <a:gd name="T18" fmla="*/ 170 w 188"/>
                <a:gd name="T19" fmla="*/ 0 h 101"/>
                <a:gd name="T20" fmla="*/ 170 w 188"/>
                <a:gd name="T21" fmla="*/ 52 h 101"/>
                <a:gd name="T22" fmla="*/ 63 w 188"/>
                <a:gd name="T23" fmla="*/ 52 h 101"/>
                <a:gd name="T24" fmla="*/ 63 w 188"/>
                <a:gd name="T25" fmla="*/ 32 h 101"/>
                <a:gd name="T26" fmla="*/ 55 w 188"/>
                <a:gd name="T27" fmla="*/ 8 h 101"/>
                <a:gd name="T28" fmla="*/ 32 w 188"/>
                <a:gd name="T29" fmla="*/ 0 h 101"/>
                <a:gd name="T30" fmla="*/ 8 w 188"/>
                <a:gd name="T31" fmla="*/ 9 h 101"/>
                <a:gd name="T32" fmla="*/ 0 w 188"/>
                <a:gd name="T33" fmla="*/ 32 h 101"/>
                <a:gd name="T34" fmla="*/ 11 w 188"/>
                <a:gd name="T35" fmla="*/ 60 h 101"/>
                <a:gd name="T36" fmla="*/ 42 w 188"/>
                <a:gd name="T37" fmla="*/ 69 h 101"/>
                <a:gd name="T38" fmla="*/ 44 w 188"/>
                <a:gd name="T39" fmla="*/ 69 h 101"/>
                <a:gd name="T40" fmla="*/ 44 w 188"/>
                <a:gd name="T41" fmla="*/ 72 h 101"/>
                <a:gd name="T42" fmla="*/ 41 w 188"/>
                <a:gd name="T43" fmla="*/ 86 h 101"/>
                <a:gd name="T44" fmla="*/ 51 w 188"/>
                <a:gd name="T45" fmla="*/ 101 h 101"/>
                <a:gd name="T46" fmla="*/ 55 w 188"/>
                <a:gd name="T47" fmla="*/ 97 h 101"/>
                <a:gd name="T48" fmla="*/ 63 w 188"/>
                <a:gd name="T49" fmla="*/ 69 h 101"/>
                <a:gd name="T50" fmla="*/ 188 w 188"/>
                <a:gd name="T51" fmla="*/ 69 h 101"/>
                <a:gd name="T52" fmla="*/ 188 w 188"/>
                <a:gd name="T53" fmla="*/ 0 h 101"/>
                <a:gd name="T54" fmla="*/ 170 w 188"/>
                <a:gd name="T5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01">
                  <a:moveTo>
                    <a:pt x="44" y="52"/>
                  </a:moveTo>
                  <a:cubicBezTo>
                    <a:pt x="38" y="52"/>
                    <a:pt x="38" y="52"/>
                    <a:pt x="38" y="52"/>
                  </a:cubicBezTo>
                  <a:cubicBezTo>
                    <a:pt x="25" y="52"/>
                    <a:pt x="19" y="45"/>
                    <a:pt x="19" y="32"/>
                  </a:cubicBezTo>
                  <a:cubicBezTo>
                    <a:pt x="19" y="27"/>
                    <a:pt x="20" y="23"/>
                    <a:pt x="22" y="20"/>
                  </a:cubicBezTo>
                  <a:cubicBezTo>
                    <a:pt x="24" y="17"/>
                    <a:pt x="27" y="16"/>
                    <a:pt x="32" y="16"/>
                  </a:cubicBezTo>
                  <a:cubicBezTo>
                    <a:pt x="35" y="16"/>
                    <a:pt x="37" y="16"/>
                    <a:pt x="39" y="17"/>
                  </a:cubicBezTo>
                  <a:cubicBezTo>
                    <a:pt x="41" y="19"/>
                    <a:pt x="42" y="20"/>
                    <a:pt x="43" y="23"/>
                  </a:cubicBezTo>
                  <a:cubicBezTo>
                    <a:pt x="44" y="26"/>
                    <a:pt x="44" y="32"/>
                    <a:pt x="44" y="37"/>
                  </a:cubicBezTo>
                  <a:lnTo>
                    <a:pt x="44" y="52"/>
                  </a:lnTo>
                  <a:close/>
                  <a:moveTo>
                    <a:pt x="170" y="0"/>
                  </a:moveTo>
                  <a:cubicBezTo>
                    <a:pt x="170" y="52"/>
                    <a:pt x="170" y="52"/>
                    <a:pt x="170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2"/>
                    <a:pt x="60" y="13"/>
                    <a:pt x="55" y="8"/>
                  </a:cubicBezTo>
                  <a:cubicBezTo>
                    <a:pt x="50" y="3"/>
                    <a:pt x="42" y="0"/>
                    <a:pt x="32" y="0"/>
                  </a:cubicBezTo>
                  <a:cubicBezTo>
                    <a:pt x="22" y="0"/>
                    <a:pt x="14" y="3"/>
                    <a:pt x="8" y="9"/>
                  </a:cubicBezTo>
                  <a:cubicBezTo>
                    <a:pt x="3" y="14"/>
                    <a:pt x="0" y="22"/>
                    <a:pt x="0" y="32"/>
                  </a:cubicBezTo>
                  <a:cubicBezTo>
                    <a:pt x="0" y="44"/>
                    <a:pt x="3" y="54"/>
                    <a:pt x="11" y="60"/>
                  </a:cubicBezTo>
                  <a:cubicBezTo>
                    <a:pt x="18" y="66"/>
                    <a:pt x="28" y="69"/>
                    <a:pt x="42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9"/>
                    <a:pt x="43" y="83"/>
                    <a:pt x="41" y="8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3" y="100"/>
                    <a:pt x="54" y="99"/>
                    <a:pt x="55" y="97"/>
                  </a:cubicBezTo>
                  <a:cubicBezTo>
                    <a:pt x="60" y="92"/>
                    <a:pt x="63" y="80"/>
                    <a:pt x="63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8" y="0"/>
                    <a:pt x="188" y="0"/>
                    <a:pt x="188" y="0"/>
                  </a:cubicBezTo>
                  <a:lnTo>
                    <a:pt x="1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Rectangle 15"/>
            <p:cNvSpPr>
              <a:spLocks noChangeArrowheads="1"/>
            </p:cNvSpPr>
            <p:nvPr/>
          </p:nvSpPr>
          <p:spPr bwMode="auto">
            <a:xfrm>
              <a:off x="6718301" y="4754563"/>
              <a:ext cx="161925" cy="169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7013576" y="5005388"/>
              <a:ext cx="833438" cy="617538"/>
            </a:xfrm>
            <a:custGeom>
              <a:avLst/>
              <a:gdLst>
                <a:gd name="T0" fmla="*/ 74 w 93"/>
                <a:gd name="T1" fmla="*/ 52 h 69"/>
                <a:gd name="T2" fmla="*/ 74 w 93"/>
                <a:gd name="T3" fmla="*/ 42 h 69"/>
                <a:gd name="T4" fmla="*/ 70 w 93"/>
                <a:gd name="T5" fmla="*/ 23 h 69"/>
                <a:gd name="T6" fmla="*/ 55 w 93"/>
                <a:gd name="T7" fmla="*/ 17 h 69"/>
                <a:gd name="T8" fmla="*/ 41 w 93"/>
                <a:gd name="T9" fmla="*/ 20 h 69"/>
                <a:gd name="T10" fmla="*/ 36 w 93"/>
                <a:gd name="T11" fmla="*/ 3 h 69"/>
                <a:gd name="T12" fmla="*/ 56 w 93"/>
                <a:gd name="T13" fmla="*/ 0 h 69"/>
                <a:gd name="T14" fmla="*/ 84 w 93"/>
                <a:gd name="T15" fmla="*/ 10 h 69"/>
                <a:gd name="T16" fmla="*/ 93 w 93"/>
                <a:gd name="T17" fmla="*/ 40 h 69"/>
                <a:gd name="T18" fmla="*/ 93 w 93"/>
                <a:gd name="T19" fmla="*/ 69 h 69"/>
                <a:gd name="T20" fmla="*/ 0 w 93"/>
                <a:gd name="T21" fmla="*/ 69 h 69"/>
                <a:gd name="T22" fmla="*/ 0 w 93"/>
                <a:gd name="T23" fmla="*/ 52 h 69"/>
                <a:gd name="T24" fmla="*/ 74 w 93"/>
                <a:gd name="T25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69">
                  <a:moveTo>
                    <a:pt x="74" y="52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4" y="34"/>
                    <a:pt x="73" y="27"/>
                    <a:pt x="70" y="23"/>
                  </a:cubicBezTo>
                  <a:cubicBezTo>
                    <a:pt x="66" y="19"/>
                    <a:pt x="61" y="17"/>
                    <a:pt x="55" y="17"/>
                  </a:cubicBezTo>
                  <a:cubicBezTo>
                    <a:pt x="50" y="17"/>
                    <a:pt x="46" y="18"/>
                    <a:pt x="41" y="2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42" y="1"/>
                    <a:pt x="49" y="0"/>
                    <a:pt x="56" y="0"/>
                  </a:cubicBezTo>
                  <a:cubicBezTo>
                    <a:pt x="68" y="0"/>
                    <a:pt x="77" y="3"/>
                    <a:pt x="84" y="10"/>
                  </a:cubicBezTo>
                  <a:cubicBezTo>
                    <a:pt x="90" y="17"/>
                    <a:pt x="93" y="27"/>
                    <a:pt x="93" y="40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7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7972426" y="4565650"/>
              <a:ext cx="223838" cy="188913"/>
            </a:xfrm>
            <a:custGeom>
              <a:avLst/>
              <a:gdLst>
                <a:gd name="T0" fmla="*/ 25 w 25"/>
                <a:gd name="T1" fmla="*/ 14 h 21"/>
                <a:gd name="T2" fmla="*/ 25 w 25"/>
                <a:gd name="T3" fmla="*/ 21 h 21"/>
                <a:gd name="T4" fmla="*/ 0 w 25"/>
                <a:gd name="T5" fmla="*/ 21 h 21"/>
                <a:gd name="T6" fmla="*/ 0 w 25"/>
                <a:gd name="T7" fmla="*/ 14 h 21"/>
                <a:gd name="T8" fmla="*/ 3 w 25"/>
                <a:gd name="T9" fmla="*/ 14 h 21"/>
                <a:gd name="T10" fmla="*/ 3 w 25"/>
                <a:gd name="T11" fmla="*/ 10 h 21"/>
                <a:gd name="T12" fmla="*/ 6 w 25"/>
                <a:gd name="T13" fmla="*/ 2 h 21"/>
                <a:gd name="T14" fmla="*/ 14 w 25"/>
                <a:gd name="T15" fmla="*/ 0 h 21"/>
                <a:gd name="T16" fmla="*/ 21 w 25"/>
                <a:gd name="T17" fmla="*/ 2 h 21"/>
                <a:gd name="T18" fmla="*/ 24 w 25"/>
                <a:gd name="T19" fmla="*/ 9 h 21"/>
                <a:gd name="T20" fmla="*/ 18 w 25"/>
                <a:gd name="T21" fmla="*/ 10 h 21"/>
                <a:gd name="T22" fmla="*/ 17 w 25"/>
                <a:gd name="T23" fmla="*/ 7 h 21"/>
                <a:gd name="T24" fmla="*/ 14 w 25"/>
                <a:gd name="T25" fmla="*/ 6 h 21"/>
                <a:gd name="T26" fmla="*/ 10 w 25"/>
                <a:gd name="T27" fmla="*/ 11 h 21"/>
                <a:gd name="T28" fmla="*/ 10 w 25"/>
                <a:gd name="T29" fmla="*/ 14 h 21"/>
                <a:gd name="T30" fmla="*/ 25 w 25"/>
                <a:gd name="T3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21">
                  <a:moveTo>
                    <a:pt x="25" y="1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4" y="4"/>
                    <a:pt x="6" y="2"/>
                  </a:cubicBezTo>
                  <a:cubicBezTo>
                    <a:pt x="8" y="1"/>
                    <a:pt x="10" y="0"/>
                    <a:pt x="14" y="0"/>
                  </a:cubicBezTo>
                  <a:cubicBezTo>
                    <a:pt x="17" y="0"/>
                    <a:pt x="20" y="0"/>
                    <a:pt x="21" y="2"/>
                  </a:cubicBezTo>
                  <a:cubicBezTo>
                    <a:pt x="23" y="3"/>
                    <a:pt x="24" y="6"/>
                    <a:pt x="24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1" y="6"/>
                    <a:pt x="10" y="7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lnTo>
                    <a:pt x="2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7991476" y="4816475"/>
              <a:ext cx="169863" cy="806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6517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904485-B9AA-421C-92A9-10ECD97E74ED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11BC3D-310E-4C57-8C3E-0836A08AC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03" y="2732401"/>
            <a:ext cx="7891463" cy="2340278"/>
          </a:xfrm>
        </p:spPr>
        <p:txBody>
          <a:bodyPr anchor="t"/>
          <a:lstStyle>
            <a:lvl1pPr>
              <a:defRPr sz="67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20B125-6366-4323-A287-39A0472EAB2B}"/>
              </a:ext>
            </a:extLst>
          </p:cNvPr>
          <p:cNvCxnSpPr>
            <a:cxnSpLocks/>
          </p:cNvCxnSpPr>
          <p:nvPr userDrawn="1"/>
        </p:nvCxnSpPr>
        <p:spPr>
          <a:xfrm flipV="1">
            <a:off x="710100" y="6137330"/>
            <a:ext cx="7892166" cy="67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D37BEDD-DE22-453C-BDA6-052325CFC0E3}"/>
              </a:ext>
            </a:extLst>
          </p:cNvPr>
          <p:cNvSpPr txBox="1"/>
          <p:nvPr userDrawn="1"/>
        </p:nvSpPr>
        <p:spPr>
          <a:xfrm>
            <a:off x="5812466" y="6180248"/>
            <a:ext cx="2789800" cy="375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spcBef>
                <a:spcPts val="800"/>
              </a:spcBef>
            </a:pPr>
            <a:r>
              <a:rPr lang="en-GB" sz="1600" b="1" dirty="0">
                <a:solidFill>
                  <a:srgbClr val="1859A9"/>
                </a:solidFill>
              </a:rPr>
              <a:t>ADNOC OFFSHORE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7909822" y="1"/>
            <a:ext cx="692444" cy="1627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7979308" y="333830"/>
            <a:ext cx="575956" cy="1201994"/>
            <a:chOff x="3986213" y="0"/>
            <a:chExt cx="4381501" cy="6858001"/>
          </a:xfrm>
          <a:solidFill>
            <a:schemeClr val="tx2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6521451" y="1746250"/>
              <a:ext cx="1846263" cy="2443163"/>
            </a:xfrm>
            <a:custGeom>
              <a:avLst/>
              <a:gdLst>
                <a:gd name="T0" fmla="*/ 113 w 206"/>
                <a:gd name="T1" fmla="*/ 196 h 273"/>
                <a:gd name="T2" fmla="*/ 70 w 206"/>
                <a:gd name="T3" fmla="*/ 273 h 273"/>
                <a:gd name="T4" fmla="*/ 184 w 206"/>
                <a:gd name="T5" fmla="*/ 273 h 273"/>
                <a:gd name="T6" fmla="*/ 0 w 206"/>
                <a:gd name="T7" fmla="*/ 0 h 273"/>
                <a:gd name="T8" fmla="*/ 113 w 206"/>
                <a:gd name="T9" fmla="*/ 19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73">
                  <a:moveTo>
                    <a:pt x="113" y="196"/>
                  </a:moveTo>
                  <a:cubicBezTo>
                    <a:pt x="106" y="226"/>
                    <a:pt x="91" y="252"/>
                    <a:pt x="70" y="273"/>
                  </a:cubicBezTo>
                  <a:cubicBezTo>
                    <a:pt x="184" y="273"/>
                    <a:pt x="184" y="273"/>
                    <a:pt x="184" y="273"/>
                  </a:cubicBezTo>
                  <a:cubicBezTo>
                    <a:pt x="206" y="154"/>
                    <a:pt x="128" y="28"/>
                    <a:pt x="0" y="0"/>
                  </a:cubicBezTo>
                  <a:cubicBezTo>
                    <a:pt x="26" y="7"/>
                    <a:pt x="138" y="60"/>
                    <a:pt x="113" y="1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3986213" y="0"/>
              <a:ext cx="4219575" cy="4189413"/>
            </a:xfrm>
            <a:custGeom>
              <a:avLst/>
              <a:gdLst>
                <a:gd name="T0" fmla="*/ 0 w 471"/>
                <a:gd name="T1" fmla="*/ 0 h 468"/>
                <a:gd name="T2" fmla="*/ 0 w 471"/>
                <a:gd name="T3" fmla="*/ 468 h 468"/>
                <a:gd name="T4" fmla="*/ 50 w 471"/>
                <a:gd name="T5" fmla="*/ 468 h 468"/>
                <a:gd name="T6" fmla="*/ 104 w 471"/>
                <a:gd name="T7" fmla="*/ 466 h 468"/>
                <a:gd name="T8" fmla="*/ 247 w 471"/>
                <a:gd name="T9" fmla="*/ 346 h 468"/>
                <a:gd name="T10" fmla="*/ 161 w 471"/>
                <a:gd name="T11" fmla="*/ 219 h 468"/>
                <a:gd name="T12" fmla="*/ 157 w 471"/>
                <a:gd name="T13" fmla="*/ 218 h 468"/>
                <a:gd name="T14" fmla="*/ 100 w 471"/>
                <a:gd name="T15" fmla="*/ 212 h 468"/>
                <a:gd name="T16" fmla="*/ 92 w 471"/>
                <a:gd name="T17" fmla="*/ 243 h 468"/>
                <a:gd name="T18" fmla="*/ 81 w 471"/>
                <a:gd name="T19" fmla="*/ 165 h 468"/>
                <a:gd name="T20" fmla="*/ 124 w 471"/>
                <a:gd name="T21" fmla="*/ 123 h 468"/>
                <a:gd name="T22" fmla="*/ 124 w 471"/>
                <a:gd name="T23" fmla="*/ 122 h 468"/>
                <a:gd name="T24" fmla="*/ 186 w 471"/>
                <a:gd name="T25" fmla="*/ 78 h 468"/>
                <a:gd name="T26" fmla="*/ 259 w 471"/>
                <a:gd name="T27" fmla="*/ 58 h 468"/>
                <a:gd name="T28" fmla="*/ 471 w 471"/>
                <a:gd name="T29" fmla="*/ 151 h 468"/>
                <a:gd name="T30" fmla="*/ 471 w 471"/>
                <a:gd name="T31" fmla="*/ 0 h 468"/>
                <a:gd name="T32" fmla="*/ 0 w 471"/>
                <a:gd name="T3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1" h="468">
                  <a:moveTo>
                    <a:pt x="0" y="0"/>
                  </a:moveTo>
                  <a:cubicBezTo>
                    <a:pt x="0" y="468"/>
                    <a:pt x="0" y="468"/>
                    <a:pt x="0" y="468"/>
                  </a:cubicBezTo>
                  <a:cubicBezTo>
                    <a:pt x="50" y="468"/>
                    <a:pt x="50" y="468"/>
                    <a:pt x="50" y="468"/>
                  </a:cubicBezTo>
                  <a:cubicBezTo>
                    <a:pt x="80" y="468"/>
                    <a:pt x="87" y="468"/>
                    <a:pt x="104" y="466"/>
                  </a:cubicBezTo>
                  <a:cubicBezTo>
                    <a:pt x="175" y="455"/>
                    <a:pt x="240" y="397"/>
                    <a:pt x="247" y="346"/>
                  </a:cubicBezTo>
                  <a:cubicBezTo>
                    <a:pt x="258" y="285"/>
                    <a:pt x="225" y="232"/>
                    <a:pt x="161" y="219"/>
                  </a:cubicBezTo>
                  <a:cubicBezTo>
                    <a:pt x="160" y="219"/>
                    <a:pt x="159" y="218"/>
                    <a:pt x="157" y="218"/>
                  </a:cubicBezTo>
                  <a:cubicBezTo>
                    <a:pt x="155" y="218"/>
                    <a:pt x="124" y="218"/>
                    <a:pt x="100" y="212"/>
                  </a:cubicBezTo>
                  <a:cubicBezTo>
                    <a:pt x="100" y="212"/>
                    <a:pt x="87" y="223"/>
                    <a:pt x="92" y="243"/>
                  </a:cubicBezTo>
                  <a:cubicBezTo>
                    <a:pt x="92" y="243"/>
                    <a:pt x="61" y="210"/>
                    <a:pt x="81" y="165"/>
                  </a:cubicBezTo>
                  <a:cubicBezTo>
                    <a:pt x="81" y="165"/>
                    <a:pt x="90" y="144"/>
                    <a:pt x="124" y="123"/>
                  </a:cubicBezTo>
                  <a:cubicBezTo>
                    <a:pt x="124" y="123"/>
                    <a:pt x="124" y="122"/>
                    <a:pt x="124" y="122"/>
                  </a:cubicBezTo>
                  <a:cubicBezTo>
                    <a:pt x="133" y="111"/>
                    <a:pt x="155" y="93"/>
                    <a:pt x="186" y="78"/>
                  </a:cubicBezTo>
                  <a:cubicBezTo>
                    <a:pt x="201" y="71"/>
                    <a:pt x="228" y="61"/>
                    <a:pt x="259" y="58"/>
                  </a:cubicBezTo>
                  <a:cubicBezTo>
                    <a:pt x="397" y="45"/>
                    <a:pt x="471" y="151"/>
                    <a:pt x="471" y="151"/>
                  </a:cubicBezTo>
                  <a:cubicBezTo>
                    <a:pt x="471" y="0"/>
                    <a:pt x="471" y="0"/>
                    <a:pt x="47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5545138" y="939800"/>
              <a:ext cx="2660650" cy="1011238"/>
            </a:xfrm>
            <a:custGeom>
              <a:avLst/>
              <a:gdLst>
                <a:gd name="T0" fmla="*/ 167 w 297"/>
                <a:gd name="T1" fmla="*/ 9 h 113"/>
                <a:gd name="T2" fmla="*/ 0 w 297"/>
                <a:gd name="T3" fmla="*/ 48 h 113"/>
                <a:gd name="T4" fmla="*/ 33 w 297"/>
                <a:gd name="T5" fmla="*/ 33 h 113"/>
                <a:gd name="T6" fmla="*/ 61 w 297"/>
                <a:gd name="T7" fmla="*/ 60 h 113"/>
                <a:gd name="T8" fmla="*/ 103 w 297"/>
                <a:gd name="T9" fmla="*/ 34 h 113"/>
                <a:gd name="T10" fmla="*/ 103 w 297"/>
                <a:gd name="T11" fmla="*/ 20 h 113"/>
                <a:gd name="T12" fmla="*/ 297 w 297"/>
                <a:gd name="T13" fmla="*/ 113 h 113"/>
                <a:gd name="T14" fmla="*/ 297 w 297"/>
                <a:gd name="T15" fmla="*/ 71 h 113"/>
                <a:gd name="T16" fmla="*/ 167 w 297"/>
                <a:gd name="T1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13">
                  <a:moveTo>
                    <a:pt x="167" y="9"/>
                  </a:moveTo>
                  <a:cubicBezTo>
                    <a:pt x="100" y="0"/>
                    <a:pt x="44" y="17"/>
                    <a:pt x="0" y="48"/>
                  </a:cubicBezTo>
                  <a:cubicBezTo>
                    <a:pt x="0" y="48"/>
                    <a:pt x="13" y="40"/>
                    <a:pt x="33" y="33"/>
                  </a:cubicBezTo>
                  <a:cubicBezTo>
                    <a:pt x="36" y="46"/>
                    <a:pt x="47" y="57"/>
                    <a:pt x="61" y="60"/>
                  </a:cubicBezTo>
                  <a:cubicBezTo>
                    <a:pt x="81" y="64"/>
                    <a:pt x="100" y="52"/>
                    <a:pt x="103" y="34"/>
                  </a:cubicBezTo>
                  <a:cubicBezTo>
                    <a:pt x="104" y="30"/>
                    <a:pt x="104" y="25"/>
                    <a:pt x="103" y="20"/>
                  </a:cubicBezTo>
                  <a:cubicBezTo>
                    <a:pt x="230" y="16"/>
                    <a:pt x="297" y="113"/>
                    <a:pt x="297" y="113"/>
                  </a:cubicBezTo>
                  <a:cubicBezTo>
                    <a:pt x="297" y="71"/>
                    <a:pt x="297" y="71"/>
                    <a:pt x="297" y="71"/>
                  </a:cubicBezTo>
                  <a:cubicBezTo>
                    <a:pt x="278" y="52"/>
                    <a:pt x="226" y="15"/>
                    <a:pt x="16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986213" y="6007100"/>
              <a:ext cx="796925" cy="833438"/>
            </a:xfrm>
            <a:custGeom>
              <a:avLst/>
              <a:gdLst>
                <a:gd name="T0" fmla="*/ 310 w 502"/>
                <a:gd name="T1" fmla="*/ 311 h 525"/>
                <a:gd name="T2" fmla="*/ 248 w 502"/>
                <a:gd name="T3" fmla="*/ 124 h 525"/>
                <a:gd name="T4" fmla="*/ 186 w 502"/>
                <a:gd name="T5" fmla="*/ 311 h 525"/>
                <a:gd name="T6" fmla="*/ 310 w 502"/>
                <a:gd name="T7" fmla="*/ 311 h 525"/>
                <a:gd name="T8" fmla="*/ 198 w 502"/>
                <a:gd name="T9" fmla="*/ 0 h 525"/>
                <a:gd name="T10" fmla="*/ 305 w 502"/>
                <a:gd name="T11" fmla="*/ 0 h 525"/>
                <a:gd name="T12" fmla="*/ 502 w 502"/>
                <a:gd name="T13" fmla="*/ 525 h 525"/>
                <a:gd name="T14" fmla="*/ 384 w 502"/>
                <a:gd name="T15" fmla="*/ 525 h 525"/>
                <a:gd name="T16" fmla="*/ 339 w 502"/>
                <a:gd name="T17" fmla="*/ 401 h 525"/>
                <a:gd name="T18" fmla="*/ 158 w 502"/>
                <a:gd name="T19" fmla="*/ 401 h 525"/>
                <a:gd name="T20" fmla="*/ 113 w 502"/>
                <a:gd name="T21" fmla="*/ 525 h 525"/>
                <a:gd name="T22" fmla="*/ 0 w 502"/>
                <a:gd name="T23" fmla="*/ 525 h 525"/>
                <a:gd name="T24" fmla="*/ 198 w 502"/>
                <a:gd name="T2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525">
                  <a:moveTo>
                    <a:pt x="310" y="311"/>
                  </a:moveTo>
                  <a:lnTo>
                    <a:pt x="248" y="124"/>
                  </a:lnTo>
                  <a:lnTo>
                    <a:pt x="186" y="311"/>
                  </a:lnTo>
                  <a:lnTo>
                    <a:pt x="310" y="311"/>
                  </a:lnTo>
                  <a:close/>
                  <a:moveTo>
                    <a:pt x="198" y="0"/>
                  </a:moveTo>
                  <a:lnTo>
                    <a:pt x="305" y="0"/>
                  </a:lnTo>
                  <a:lnTo>
                    <a:pt x="502" y="525"/>
                  </a:lnTo>
                  <a:lnTo>
                    <a:pt x="384" y="525"/>
                  </a:lnTo>
                  <a:lnTo>
                    <a:pt x="339" y="401"/>
                  </a:lnTo>
                  <a:lnTo>
                    <a:pt x="158" y="401"/>
                  </a:lnTo>
                  <a:lnTo>
                    <a:pt x="113" y="525"/>
                  </a:lnTo>
                  <a:lnTo>
                    <a:pt x="0" y="525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4881563" y="6007100"/>
              <a:ext cx="717550" cy="833438"/>
            </a:xfrm>
            <a:custGeom>
              <a:avLst/>
              <a:gdLst>
                <a:gd name="T0" fmla="*/ 32 w 80"/>
                <a:gd name="T1" fmla="*/ 76 h 93"/>
                <a:gd name="T2" fmla="*/ 45 w 80"/>
                <a:gd name="T3" fmla="*/ 74 h 93"/>
                <a:gd name="T4" fmla="*/ 53 w 80"/>
                <a:gd name="T5" fmla="*/ 68 h 93"/>
                <a:gd name="T6" fmla="*/ 58 w 80"/>
                <a:gd name="T7" fmla="*/ 58 h 93"/>
                <a:gd name="T8" fmla="*/ 60 w 80"/>
                <a:gd name="T9" fmla="*/ 46 h 93"/>
                <a:gd name="T10" fmla="*/ 59 w 80"/>
                <a:gd name="T11" fmla="*/ 34 h 93"/>
                <a:gd name="T12" fmla="*/ 54 w 80"/>
                <a:gd name="T13" fmla="*/ 24 h 93"/>
                <a:gd name="T14" fmla="*/ 46 w 80"/>
                <a:gd name="T15" fmla="*/ 18 h 93"/>
                <a:gd name="T16" fmla="*/ 35 w 80"/>
                <a:gd name="T17" fmla="*/ 16 h 93"/>
                <a:gd name="T18" fmla="*/ 19 w 80"/>
                <a:gd name="T19" fmla="*/ 16 h 93"/>
                <a:gd name="T20" fmla="*/ 19 w 80"/>
                <a:gd name="T21" fmla="*/ 76 h 93"/>
                <a:gd name="T22" fmla="*/ 32 w 80"/>
                <a:gd name="T23" fmla="*/ 76 h 93"/>
                <a:gd name="T24" fmla="*/ 0 w 80"/>
                <a:gd name="T25" fmla="*/ 0 h 93"/>
                <a:gd name="T26" fmla="*/ 35 w 80"/>
                <a:gd name="T27" fmla="*/ 0 h 93"/>
                <a:gd name="T28" fmla="*/ 68 w 80"/>
                <a:gd name="T29" fmla="*/ 11 h 93"/>
                <a:gd name="T30" fmla="*/ 80 w 80"/>
                <a:gd name="T31" fmla="*/ 46 h 93"/>
                <a:gd name="T32" fmla="*/ 77 w 80"/>
                <a:gd name="T33" fmla="*/ 66 h 93"/>
                <a:gd name="T34" fmla="*/ 67 w 80"/>
                <a:gd name="T35" fmla="*/ 81 h 93"/>
                <a:gd name="T36" fmla="*/ 52 w 80"/>
                <a:gd name="T37" fmla="*/ 90 h 93"/>
                <a:gd name="T38" fmla="*/ 31 w 80"/>
                <a:gd name="T39" fmla="*/ 93 h 93"/>
                <a:gd name="T40" fmla="*/ 0 w 80"/>
                <a:gd name="T41" fmla="*/ 93 h 93"/>
                <a:gd name="T42" fmla="*/ 0 w 80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93">
                  <a:moveTo>
                    <a:pt x="32" y="76"/>
                  </a:moveTo>
                  <a:cubicBezTo>
                    <a:pt x="37" y="76"/>
                    <a:pt x="41" y="76"/>
                    <a:pt x="45" y="74"/>
                  </a:cubicBezTo>
                  <a:cubicBezTo>
                    <a:pt x="48" y="73"/>
                    <a:pt x="51" y="71"/>
                    <a:pt x="53" y="68"/>
                  </a:cubicBezTo>
                  <a:cubicBezTo>
                    <a:pt x="56" y="65"/>
                    <a:pt x="57" y="62"/>
                    <a:pt x="58" y="58"/>
                  </a:cubicBezTo>
                  <a:cubicBezTo>
                    <a:pt x="59" y="55"/>
                    <a:pt x="60" y="51"/>
                    <a:pt x="60" y="46"/>
                  </a:cubicBezTo>
                  <a:cubicBezTo>
                    <a:pt x="60" y="41"/>
                    <a:pt x="59" y="37"/>
                    <a:pt x="59" y="34"/>
                  </a:cubicBezTo>
                  <a:cubicBezTo>
                    <a:pt x="58" y="30"/>
                    <a:pt x="56" y="27"/>
                    <a:pt x="54" y="24"/>
                  </a:cubicBezTo>
                  <a:cubicBezTo>
                    <a:pt x="52" y="22"/>
                    <a:pt x="50" y="20"/>
                    <a:pt x="46" y="18"/>
                  </a:cubicBezTo>
                  <a:cubicBezTo>
                    <a:pt x="43" y="17"/>
                    <a:pt x="39" y="16"/>
                    <a:pt x="35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76"/>
                    <a:pt x="19" y="76"/>
                    <a:pt x="19" y="76"/>
                  </a:cubicBezTo>
                  <a:lnTo>
                    <a:pt x="32" y="76"/>
                  </a:lnTo>
                  <a:close/>
                  <a:moveTo>
                    <a:pt x="0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9" y="0"/>
                    <a:pt x="60" y="4"/>
                    <a:pt x="68" y="11"/>
                  </a:cubicBezTo>
                  <a:cubicBezTo>
                    <a:pt x="76" y="19"/>
                    <a:pt x="80" y="31"/>
                    <a:pt x="80" y="46"/>
                  </a:cubicBezTo>
                  <a:cubicBezTo>
                    <a:pt x="80" y="54"/>
                    <a:pt x="79" y="60"/>
                    <a:pt x="77" y="66"/>
                  </a:cubicBezTo>
                  <a:cubicBezTo>
                    <a:pt x="74" y="72"/>
                    <a:pt x="71" y="77"/>
                    <a:pt x="67" y="81"/>
                  </a:cubicBezTo>
                  <a:cubicBezTo>
                    <a:pt x="63" y="85"/>
                    <a:pt x="58" y="88"/>
                    <a:pt x="52" y="90"/>
                  </a:cubicBezTo>
                  <a:cubicBezTo>
                    <a:pt x="46" y="92"/>
                    <a:pt x="39" y="93"/>
                    <a:pt x="31" y="93"/>
                  </a:cubicBezTo>
                  <a:cubicBezTo>
                    <a:pt x="0" y="93"/>
                    <a:pt x="0" y="93"/>
                    <a:pt x="0" y="9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5734051" y="6007100"/>
              <a:ext cx="671513" cy="833438"/>
            </a:xfrm>
            <a:custGeom>
              <a:avLst/>
              <a:gdLst>
                <a:gd name="T0" fmla="*/ 0 w 423"/>
                <a:gd name="T1" fmla="*/ 0 h 525"/>
                <a:gd name="T2" fmla="*/ 101 w 423"/>
                <a:gd name="T3" fmla="*/ 0 h 525"/>
                <a:gd name="T4" fmla="*/ 316 w 423"/>
                <a:gd name="T5" fmla="*/ 344 h 525"/>
                <a:gd name="T6" fmla="*/ 316 w 423"/>
                <a:gd name="T7" fmla="*/ 0 h 525"/>
                <a:gd name="T8" fmla="*/ 423 w 423"/>
                <a:gd name="T9" fmla="*/ 0 h 525"/>
                <a:gd name="T10" fmla="*/ 423 w 423"/>
                <a:gd name="T11" fmla="*/ 525 h 525"/>
                <a:gd name="T12" fmla="*/ 327 w 423"/>
                <a:gd name="T13" fmla="*/ 525 h 525"/>
                <a:gd name="T14" fmla="*/ 107 w 423"/>
                <a:gd name="T15" fmla="*/ 181 h 525"/>
                <a:gd name="T16" fmla="*/ 107 w 423"/>
                <a:gd name="T17" fmla="*/ 525 h 525"/>
                <a:gd name="T18" fmla="*/ 0 w 423"/>
                <a:gd name="T19" fmla="*/ 525 h 525"/>
                <a:gd name="T20" fmla="*/ 0 w 423"/>
                <a:gd name="T21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3" h="525">
                  <a:moveTo>
                    <a:pt x="0" y="0"/>
                  </a:moveTo>
                  <a:lnTo>
                    <a:pt x="101" y="0"/>
                  </a:lnTo>
                  <a:lnTo>
                    <a:pt x="316" y="344"/>
                  </a:lnTo>
                  <a:lnTo>
                    <a:pt x="316" y="0"/>
                  </a:lnTo>
                  <a:lnTo>
                    <a:pt x="423" y="0"/>
                  </a:lnTo>
                  <a:lnTo>
                    <a:pt x="423" y="525"/>
                  </a:lnTo>
                  <a:lnTo>
                    <a:pt x="327" y="525"/>
                  </a:lnTo>
                  <a:lnTo>
                    <a:pt x="107" y="181"/>
                  </a:lnTo>
                  <a:lnTo>
                    <a:pt x="107" y="525"/>
                  </a:lnTo>
                  <a:lnTo>
                    <a:pt x="0" y="5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6548438" y="5980113"/>
              <a:ext cx="796925" cy="877888"/>
            </a:xfrm>
            <a:custGeom>
              <a:avLst/>
              <a:gdLst>
                <a:gd name="T0" fmla="*/ 45 w 89"/>
                <a:gd name="T1" fmla="*/ 82 h 98"/>
                <a:gd name="T2" fmla="*/ 63 w 89"/>
                <a:gd name="T3" fmla="*/ 73 h 98"/>
                <a:gd name="T4" fmla="*/ 69 w 89"/>
                <a:gd name="T5" fmla="*/ 49 h 98"/>
                <a:gd name="T6" fmla="*/ 63 w 89"/>
                <a:gd name="T7" fmla="*/ 26 h 98"/>
                <a:gd name="T8" fmla="*/ 45 w 89"/>
                <a:gd name="T9" fmla="*/ 17 h 98"/>
                <a:gd name="T10" fmla="*/ 26 w 89"/>
                <a:gd name="T11" fmla="*/ 26 h 98"/>
                <a:gd name="T12" fmla="*/ 20 w 89"/>
                <a:gd name="T13" fmla="*/ 49 h 98"/>
                <a:gd name="T14" fmla="*/ 26 w 89"/>
                <a:gd name="T15" fmla="*/ 73 h 98"/>
                <a:gd name="T16" fmla="*/ 45 w 89"/>
                <a:gd name="T17" fmla="*/ 82 h 98"/>
                <a:gd name="T18" fmla="*/ 45 w 89"/>
                <a:gd name="T19" fmla="*/ 98 h 98"/>
                <a:gd name="T20" fmla="*/ 26 w 89"/>
                <a:gd name="T21" fmla="*/ 95 h 98"/>
                <a:gd name="T22" fmla="*/ 12 w 89"/>
                <a:gd name="T23" fmla="*/ 85 h 98"/>
                <a:gd name="T24" fmla="*/ 3 w 89"/>
                <a:gd name="T25" fmla="*/ 70 h 98"/>
                <a:gd name="T26" fmla="*/ 0 w 89"/>
                <a:gd name="T27" fmla="*/ 49 h 98"/>
                <a:gd name="T28" fmla="*/ 3 w 89"/>
                <a:gd name="T29" fmla="*/ 29 h 98"/>
                <a:gd name="T30" fmla="*/ 12 w 89"/>
                <a:gd name="T31" fmla="*/ 14 h 98"/>
                <a:gd name="T32" fmla="*/ 26 w 89"/>
                <a:gd name="T33" fmla="*/ 4 h 98"/>
                <a:gd name="T34" fmla="*/ 45 w 89"/>
                <a:gd name="T35" fmla="*/ 0 h 98"/>
                <a:gd name="T36" fmla="*/ 63 w 89"/>
                <a:gd name="T37" fmla="*/ 4 h 98"/>
                <a:gd name="T38" fmla="*/ 77 w 89"/>
                <a:gd name="T39" fmla="*/ 14 h 98"/>
                <a:gd name="T40" fmla="*/ 86 w 89"/>
                <a:gd name="T41" fmla="*/ 29 h 98"/>
                <a:gd name="T42" fmla="*/ 89 w 89"/>
                <a:gd name="T43" fmla="*/ 49 h 98"/>
                <a:gd name="T44" fmla="*/ 86 w 89"/>
                <a:gd name="T45" fmla="*/ 70 h 98"/>
                <a:gd name="T46" fmla="*/ 77 w 89"/>
                <a:gd name="T47" fmla="*/ 85 h 98"/>
                <a:gd name="T48" fmla="*/ 63 w 89"/>
                <a:gd name="T49" fmla="*/ 95 h 98"/>
                <a:gd name="T50" fmla="*/ 45 w 89"/>
                <a:gd name="T5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9" h="98">
                  <a:moveTo>
                    <a:pt x="45" y="82"/>
                  </a:moveTo>
                  <a:cubicBezTo>
                    <a:pt x="53" y="82"/>
                    <a:pt x="59" y="79"/>
                    <a:pt x="63" y="73"/>
                  </a:cubicBezTo>
                  <a:cubicBezTo>
                    <a:pt x="67" y="68"/>
                    <a:pt x="69" y="60"/>
                    <a:pt x="69" y="49"/>
                  </a:cubicBezTo>
                  <a:cubicBezTo>
                    <a:pt x="69" y="39"/>
                    <a:pt x="67" y="31"/>
                    <a:pt x="63" y="26"/>
                  </a:cubicBezTo>
                  <a:cubicBezTo>
                    <a:pt x="59" y="20"/>
                    <a:pt x="53" y="17"/>
                    <a:pt x="45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2" y="68"/>
                    <a:pt x="26" y="73"/>
                  </a:cubicBezTo>
                  <a:cubicBezTo>
                    <a:pt x="30" y="79"/>
                    <a:pt x="36" y="82"/>
                    <a:pt x="45" y="82"/>
                  </a:cubicBezTo>
                  <a:moveTo>
                    <a:pt x="45" y="98"/>
                  </a:moveTo>
                  <a:cubicBezTo>
                    <a:pt x="38" y="98"/>
                    <a:pt x="31" y="97"/>
                    <a:pt x="26" y="95"/>
                  </a:cubicBezTo>
                  <a:cubicBezTo>
                    <a:pt x="21" y="93"/>
                    <a:pt x="16" y="89"/>
                    <a:pt x="12" y="85"/>
                  </a:cubicBezTo>
                  <a:cubicBezTo>
                    <a:pt x="8" y="81"/>
                    <a:pt x="5" y="76"/>
                    <a:pt x="3" y="70"/>
                  </a:cubicBezTo>
                  <a:cubicBezTo>
                    <a:pt x="1" y="64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6" y="9"/>
                    <a:pt x="21" y="6"/>
                    <a:pt x="26" y="4"/>
                  </a:cubicBezTo>
                  <a:cubicBezTo>
                    <a:pt x="32" y="2"/>
                    <a:pt x="38" y="0"/>
                    <a:pt x="45" y="0"/>
                  </a:cubicBezTo>
                  <a:cubicBezTo>
                    <a:pt x="52" y="0"/>
                    <a:pt x="58" y="2"/>
                    <a:pt x="63" y="4"/>
                  </a:cubicBezTo>
                  <a:cubicBezTo>
                    <a:pt x="69" y="6"/>
                    <a:pt x="73" y="9"/>
                    <a:pt x="77" y="14"/>
                  </a:cubicBezTo>
                  <a:cubicBezTo>
                    <a:pt x="81" y="18"/>
                    <a:pt x="84" y="23"/>
                    <a:pt x="86" y="29"/>
                  </a:cubicBezTo>
                  <a:cubicBezTo>
                    <a:pt x="88" y="35"/>
                    <a:pt x="89" y="42"/>
                    <a:pt x="89" y="49"/>
                  </a:cubicBezTo>
                  <a:cubicBezTo>
                    <a:pt x="89" y="57"/>
                    <a:pt x="88" y="64"/>
                    <a:pt x="86" y="70"/>
                  </a:cubicBezTo>
                  <a:cubicBezTo>
                    <a:pt x="84" y="76"/>
                    <a:pt x="81" y="81"/>
                    <a:pt x="77" y="85"/>
                  </a:cubicBezTo>
                  <a:cubicBezTo>
                    <a:pt x="74" y="89"/>
                    <a:pt x="69" y="93"/>
                    <a:pt x="63" y="95"/>
                  </a:cubicBezTo>
                  <a:cubicBezTo>
                    <a:pt x="58" y="97"/>
                    <a:pt x="52" y="98"/>
                    <a:pt x="45" y="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7453313" y="5980113"/>
              <a:ext cx="742950" cy="877888"/>
            </a:xfrm>
            <a:custGeom>
              <a:avLst/>
              <a:gdLst>
                <a:gd name="T0" fmla="*/ 83 w 83"/>
                <a:gd name="T1" fmla="*/ 64 h 98"/>
                <a:gd name="T2" fmla="*/ 79 w 83"/>
                <a:gd name="T3" fmla="*/ 77 h 98"/>
                <a:gd name="T4" fmla="*/ 71 w 83"/>
                <a:gd name="T5" fmla="*/ 88 h 98"/>
                <a:gd name="T6" fmla="*/ 59 w 83"/>
                <a:gd name="T7" fmla="*/ 96 h 98"/>
                <a:gd name="T8" fmla="*/ 43 w 83"/>
                <a:gd name="T9" fmla="*/ 98 h 98"/>
                <a:gd name="T10" fmla="*/ 24 w 83"/>
                <a:gd name="T11" fmla="*/ 95 h 98"/>
                <a:gd name="T12" fmla="*/ 11 w 83"/>
                <a:gd name="T13" fmla="*/ 85 h 98"/>
                <a:gd name="T14" fmla="*/ 3 w 83"/>
                <a:gd name="T15" fmla="*/ 69 h 98"/>
                <a:gd name="T16" fmla="*/ 0 w 83"/>
                <a:gd name="T17" fmla="*/ 49 h 98"/>
                <a:gd name="T18" fmla="*/ 3 w 83"/>
                <a:gd name="T19" fmla="*/ 29 h 98"/>
                <a:gd name="T20" fmla="*/ 12 w 83"/>
                <a:gd name="T21" fmla="*/ 14 h 98"/>
                <a:gd name="T22" fmla="*/ 25 w 83"/>
                <a:gd name="T23" fmla="*/ 4 h 98"/>
                <a:gd name="T24" fmla="*/ 43 w 83"/>
                <a:gd name="T25" fmla="*/ 0 h 98"/>
                <a:gd name="T26" fmla="*/ 59 w 83"/>
                <a:gd name="T27" fmla="*/ 3 h 98"/>
                <a:gd name="T28" fmla="*/ 70 w 83"/>
                <a:gd name="T29" fmla="*/ 9 h 98"/>
                <a:gd name="T30" fmla="*/ 77 w 83"/>
                <a:gd name="T31" fmla="*/ 19 h 98"/>
                <a:gd name="T32" fmla="*/ 81 w 83"/>
                <a:gd name="T33" fmla="*/ 32 h 98"/>
                <a:gd name="T34" fmla="*/ 62 w 83"/>
                <a:gd name="T35" fmla="*/ 35 h 98"/>
                <a:gd name="T36" fmla="*/ 56 w 83"/>
                <a:gd name="T37" fmla="*/ 22 h 98"/>
                <a:gd name="T38" fmla="*/ 43 w 83"/>
                <a:gd name="T39" fmla="*/ 17 h 98"/>
                <a:gd name="T40" fmla="*/ 26 w 83"/>
                <a:gd name="T41" fmla="*/ 26 h 98"/>
                <a:gd name="T42" fmla="*/ 20 w 83"/>
                <a:gd name="T43" fmla="*/ 49 h 98"/>
                <a:gd name="T44" fmla="*/ 27 w 83"/>
                <a:gd name="T45" fmla="*/ 73 h 98"/>
                <a:gd name="T46" fmla="*/ 43 w 83"/>
                <a:gd name="T47" fmla="*/ 82 h 98"/>
                <a:gd name="T48" fmla="*/ 56 w 83"/>
                <a:gd name="T49" fmla="*/ 77 h 98"/>
                <a:gd name="T50" fmla="*/ 62 w 83"/>
                <a:gd name="T51" fmla="*/ 64 h 98"/>
                <a:gd name="T52" fmla="*/ 83 w 83"/>
                <a:gd name="T53" fmla="*/ 6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98">
                  <a:moveTo>
                    <a:pt x="83" y="64"/>
                  </a:moveTo>
                  <a:cubicBezTo>
                    <a:pt x="82" y="69"/>
                    <a:pt x="81" y="73"/>
                    <a:pt x="79" y="77"/>
                  </a:cubicBezTo>
                  <a:cubicBezTo>
                    <a:pt x="77" y="82"/>
                    <a:pt x="75" y="85"/>
                    <a:pt x="71" y="88"/>
                  </a:cubicBezTo>
                  <a:cubicBezTo>
                    <a:pt x="68" y="91"/>
                    <a:pt x="64" y="94"/>
                    <a:pt x="59" y="96"/>
                  </a:cubicBezTo>
                  <a:cubicBezTo>
                    <a:pt x="55" y="97"/>
                    <a:pt x="49" y="98"/>
                    <a:pt x="43" y="98"/>
                  </a:cubicBezTo>
                  <a:cubicBezTo>
                    <a:pt x="36" y="98"/>
                    <a:pt x="30" y="97"/>
                    <a:pt x="24" y="95"/>
                  </a:cubicBezTo>
                  <a:cubicBezTo>
                    <a:pt x="19" y="92"/>
                    <a:pt x="15" y="89"/>
                    <a:pt x="11" y="85"/>
                  </a:cubicBezTo>
                  <a:cubicBezTo>
                    <a:pt x="7" y="81"/>
                    <a:pt x="5" y="75"/>
                    <a:pt x="3" y="69"/>
                  </a:cubicBezTo>
                  <a:cubicBezTo>
                    <a:pt x="1" y="63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5" y="9"/>
                    <a:pt x="20" y="6"/>
                    <a:pt x="25" y="4"/>
                  </a:cubicBezTo>
                  <a:cubicBezTo>
                    <a:pt x="31" y="2"/>
                    <a:pt x="37" y="0"/>
                    <a:pt x="43" y="0"/>
                  </a:cubicBezTo>
                  <a:cubicBezTo>
                    <a:pt x="49" y="0"/>
                    <a:pt x="54" y="1"/>
                    <a:pt x="59" y="3"/>
                  </a:cubicBezTo>
                  <a:cubicBezTo>
                    <a:pt x="63" y="4"/>
                    <a:pt x="67" y="6"/>
                    <a:pt x="70" y="9"/>
                  </a:cubicBezTo>
                  <a:cubicBezTo>
                    <a:pt x="73" y="12"/>
                    <a:pt x="75" y="15"/>
                    <a:pt x="77" y="19"/>
                  </a:cubicBezTo>
                  <a:cubicBezTo>
                    <a:pt x="79" y="23"/>
                    <a:pt x="80" y="27"/>
                    <a:pt x="81" y="32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29"/>
                    <a:pt x="59" y="25"/>
                    <a:pt x="56" y="22"/>
                  </a:cubicBezTo>
                  <a:cubicBezTo>
                    <a:pt x="53" y="19"/>
                    <a:pt x="49" y="17"/>
                    <a:pt x="43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3" y="68"/>
                    <a:pt x="27" y="73"/>
                  </a:cubicBezTo>
                  <a:cubicBezTo>
                    <a:pt x="31" y="79"/>
                    <a:pt x="36" y="82"/>
                    <a:pt x="43" y="82"/>
                  </a:cubicBezTo>
                  <a:cubicBezTo>
                    <a:pt x="49" y="82"/>
                    <a:pt x="54" y="80"/>
                    <a:pt x="56" y="77"/>
                  </a:cubicBezTo>
                  <a:cubicBezTo>
                    <a:pt x="59" y="74"/>
                    <a:pt x="61" y="69"/>
                    <a:pt x="62" y="64"/>
                  </a:cubicBezTo>
                  <a:lnTo>
                    <a:pt x="83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3986213" y="4735513"/>
              <a:ext cx="1066800" cy="887413"/>
            </a:xfrm>
            <a:custGeom>
              <a:avLst/>
              <a:gdLst>
                <a:gd name="T0" fmla="*/ 82 w 119"/>
                <a:gd name="T1" fmla="*/ 40 h 99"/>
                <a:gd name="T2" fmla="*/ 82 w 119"/>
                <a:gd name="T3" fmla="*/ 47 h 99"/>
                <a:gd name="T4" fmla="*/ 57 w 119"/>
                <a:gd name="T5" fmla="*/ 47 h 99"/>
                <a:gd name="T6" fmla="*/ 57 w 119"/>
                <a:gd name="T7" fmla="*/ 40 h 99"/>
                <a:gd name="T8" fmla="*/ 60 w 119"/>
                <a:gd name="T9" fmla="*/ 40 h 99"/>
                <a:gd name="T10" fmla="*/ 60 w 119"/>
                <a:gd name="T11" fmla="*/ 36 h 99"/>
                <a:gd name="T12" fmla="*/ 63 w 119"/>
                <a:gd name="T13" fmla="*/ 28 h 99"/>
                <a:gd name="T14" fmla="*/ 71 w 119"/>
                <a:gd name="T15" fmla="*/ 25 h 99"/>
                <a:gd name="T16" fmla="*/ 78 w 119"/>
                <a:gd name="T17" fmla="*/ 28 h 99"/>
                <a:gd name="T18" fmla="*/ 81 w 119"/>
                <a:gd name="T19" fmla="*/ 35 h 99"/>
                <a:gd name="T20" fmla="*/ 75 w 119"/>
                <a:gd name="T21" fmla="*/ 36 h 99"/>
                <a:gd name="T22" fmla="*/ 74 w 119"/>
                <a:gd name="T23" fmla="*/ 32 h 99"/>
                <a:gd name="T24" fmla="*/ 71 w 119"/>
                <a:gd name="T25" fmla="*/ 32 h 99"/>
                <a:gd name="T26" fmla="*/ 67 w 119"/>
                <a:gd name="T27" fmla="*/ 36 h 99"/>
                <a:gd name="T28" fmla="*/ 67 w 119"/>
                <a:gd name="T29" fmla="*/ 40 h 99"/>
                <a:gd name="T30" fmla="*/ 82 w 119"/>
                <a:gd name="T31" fmla="*/ 40 h 99"/>
                <a:gd name="T32" fmla="*/ 100 w 119"/>
                <a:gd name="T33" fmla="*/ 82 h 99"/>
                <a:gd name="T34" fmla="*/ 100 w 119"/>
                <a:gd name="T35" fmla="*/ 0 h 99"/>
                <a:gd name="T36" fmla="*/ 119 w 119"/>
                <a:gd name="T37" fmla="*/ 0 h 99"/>
                <a:gd name="T38" fmla="*/ 119 w 119"/>
                <a:gd name="T39" fmla="*/ 99 h 99"/>
                <a:gd name="T40" fmla="*/ 38 w 119"/>
                <a:gd name="T41" fmla="*/ 99 h 99"/>
                <a:gd name="T42" fmla="*/ 10 w 119"/>
                <a:gd name="T43" fmla="*/ 91 h 99"/>
                <a:gd name="T44" fmla="*/ 0 w 119"/>
                <a:gd name="T45" fmla="*/ 65 h 99"/>
                <a:gd name="T46" fmla="*/ 4 w 119"/>
                <a:gd name="T47" fmla="*/ 49 h 99"/>
                <a:gd name="T48" fmla="*/ 16 w 119"/>
                <a:gd name="T49" fmla="*/ 37 h 99"/>
                <a:gd name="T50" fmla="*/ 34 w 119"/>
                <a:gd name="T51" fmla="*/ 33 h 99"/>
                <a:gd name="T52" fmla="*/ 36 w 119"/>
                <a:gd name="T53" fmla="*/ 49 h 99"/>
                <a:gd name="T54" fmla="*/ 23 w 119"/>
                <a:gd name="T55" fmla="*/ 54 h 99"/>
                <a:gd name="T56" fmla="*/ 19 w 119"/>
                <a:gd name="T57" fmla="*/ 65 h 99"/>
                <a:gd name="T58" fmla="*/ 23 w 119"/>
                <a:gd name="T59" fmla="*/ 78 h 99"/>
                <a:gd name="T60" fmla="*/ 38 w 119"/>
                <a:gd name="T61" fmla="*/ 82 h 99"/>
                <a:gd name="T62" fmla="*/ 100 w 119"/>
                <a:gd name="T63" fmla="*/ 8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9" h="99">
                  <a:moveTo>
                    <a:pt x="82" y="40"/>
                  </a:moveTo>
                  <a:cubicBezTo>
                    <a:pt x="82" y="47"/>
                    <a:pt x="82" y="47"/>
                    <a:pt x="82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3"/>
                    <a:pt x="61" y="30"/>
                    <a:pt x="63" y="28"/>
                  </a:cubicBezTo>
                  <a:cubicBezTo>
                    <a:pt x="65" y="26"/>
                    <a:pt x="67" y="25"/>
                    <a:pt x="71" y="25"/>
                  </a:cubicBezTo>
                  <a:cubicBezTo>
                    <a:pt x="74" y="25"/>
                    <a:pt x="77" y="26"/>
                    <a:pt x="78" y="28"/>
                  </a:cubicBezTo>
                  <a:cubicBezTo>
                    <a:pt x="80" y="29"/>
                    <a:pt x="81" y="31"/>
                    <a:pt x="81" y="35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4"/>
                    <a:pt x="75" y="33"/>
                    <a:pt x="74" y="32"/>
                  </a:cubicBezTo>
                  <a:cubicBezTo>
                    <a:pt x="74" y="32"/>
                    <a:pt x="73" y="32"/>
                    <a:pt x="71" y="32"/>
                  </a:cubicBezTo>
                  <a:cubicBezTo>
                    <a:pt x="68" y="32"/>
                    <a:pt x="67" y="33"/>
                    <a:pt x="67" y="36"/>
                  </a:cubicBezTo>
                  <a:cubicBezTo>
                    <a:pt x="67" y="40"/>
                    <a:pt x="67" y="40"/>
                    <a:pt x="67" y="40"/>
                  </a:cubicBezTo>
                  <a:lnTo>
                    <a:pt x="82" y="40"/>
                  </a:lnTo>
                  <a:close/>
                  <a:moveTo>
                    <a:pt x="100" y="82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99"/>
                    <a:pt x="119" y="99"/>
                    <a:pt x="119" y="99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25" y="99"/>
                    <a:pt x="16" y="96"/>
                    <a:pt x="10" y="91"/>
                  </a:cubicBezTo>
                  <a:cubicBezTo>
                    <a:pt x="3" y="85"/>
                    <a:pt x="0" y="77"/>
                    <a:pt x="0" y="65"/>
                  </a:cubicBezTo>
                  <a:cubicBezTo>
                    <a:pt x="0" y="59"/>
                    <a:pt x="2" y="54"/>
                    <a:pt x="4" y="49"/>
                  </a:cubicBezTo>
                  <a:cubicBezTo>
                    <a:pt x="7" y="44"/>
                    <a:pt x="11" y="40"/>
                    <a:pt x="16" y="37"/>
                  </a:cubicBezTo>
                  <a:cubicBezTo>
                    <a:pt x="21" y="34"/>
                    <a:pt x="27" y="33"/>
                    <a:pt x="34" y="33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0" y="50"/>
                    <a:pt x="25" y="51"/>
                    <a:pt x="23" y="54"/>
                  </a:cubicBezTo>
                  <a:cubicBezTo>
                    <a:pt x="20" y="56"/>
                    <a:pt x="19" y="60"/>
                    <a:pt x="19" y="65"/>
                  </a:cubicBezTo>
                  <a:cubicBezTo>
                    <a:pt x="19" y="71"/>
                    <a:pt x="20" y="76"/>
                    <a:pt x="23" y="78"/>
                  </a:cubicBezTo>
                  <a:cubicBezTo>
                    <a:pt x="26" y="81"/>
                    <a:pt x="31" y="82"/>
                    <a:pt x="38" y="82"/>
                  </a:cubicBezTo>
                  <a:lnTo>
                    <a:pt x="10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Freeform 14"/>
            <p:cNvSpPr>
              <a:spLocks noEditPoints="1"/>
            </p:cNvSpPr>
            <p:nvPr/>
          </p:nvSpPr>
          <p:spPr bwMode="auto">
            <a:xfrm>
              <a:off x="5195888" y="5005388"/>
              <a:ext cx="1684338" cy="903288"/>
            </a:xfrm>
            <a:custGeom>
              <a:avLst/>
              <a:gdLst>
                <a:gd name="T0" fmla="*/ 44 w 188"/>
                <a:gd name="T1" fmla="*/ 52 h 101"/>
                <a:gd name="T2" fmla="*/ 38 w 188"/>
                <a:gd name="T3" fmla="*/ 52 h 101"/>
                <a:gd name="T4" fmla="*/ 19 w 188"/>
                <a:gd name="T5" fmla="*/ 32 h 101"/>
                <a:gd name="T6" fmla="*/ 22 w 188"/>
                <a:gd name="T7" fmla="*/ 20 h 101"/>
                <a:gd name="T8" fmla="*/ 32 w 188"/>
                <a:gd name="T9" fmla="*/ 16 h 101"/>
                <a:gd name="T10" fmla="*/ 39 w 188"/>
                <a:gd name="T11" fmla="*/ 17 h 101"/>
                <a:gd name="T12" fmla="*/ 43 w 188"/>
                <a:gd name="T13" fmla="*/ 23 h 101"/>
                <a:gd name="T14" fmla="*/ 44 w 188"/>
                <a:gd name="T15" fmla="*/ 37 h 101"/>
                <a:gd name="T16" fmla="*/ 44 w 188"/>
                <a:gd name="T17" fmla="*/ 52 h 101"/>
                <a:gd name="T18" fmla="*/ 170 w 188"/>
                <a:gd name="T19" fmla="*/ 0 h 101"/>
                <a:gd name="T20" fmla="*/ 170 w 188"/>
                <a:gd name="T21" fmla="*/ 52 h 101"/>
                <a:gd name="T22" fmla="*/ 63 w 188"/>
                <a:gd name="T23" fmla="*/ 52 h 101"/>
                <a:gd name="T24" fmla="*/ 63 w 188"/>
                <a:gd name="T25" fmla="*/ 32 h 101"/>
                <a:gd name="T26" fmla="*/ 55 w 188"/>
                <a:gd name="T27" fmla="*/ 8 h 101"/>
                <a:gd name="T28" fmla="*/ 32 w 188"/>
                <a:gd name="T29" fmla="*/ 0 h 101"/>
                <a:gd name="T30" fmla="*/ 8 w 188"/>
                <a:gd name="T31" fmla="*/ 9 h 101"/>
                <a:gd name="T32" fmla="*/ 0 w 188"/>
                <a:gd name="T33" fmla="*/ 32 h 101"/>
                <a:gd name="T34" fmla="*/ 11 w 188"/>
                <a:gd name="T35" fmla="*/ 60 h 101"/>
                <a:gd name="T36" fmla="*/ 42 w 188"/>
                <a:gd name="T37" fmla="*/ 69 h 101"/>
                <a:gd name="T38" fmla="*/ 44 w 188"/>
                <a:gd name="T39" fmla="*/ 69 h 101"/>
                <a:gd name="T40" fmla="*/ 44 w 188"/>
                <a:gd name="T41" fmla="*/ 72 h 101"/>
                <a:gd name="T42" fmla="*/ 41 w 188"/>
                <a:gd name="T43" fmla="*/ 86 h 101"/>
                <a:gd name="T44" fmla="*/ 51 w 188"/>
                <a:gd name="T45" fmla="*/ 101 h 101"/>
                <a:gd name="T46" fmla="*/ 55 w 188"/>
                <a:gd name="T47" fmla="*/ 97 h 101"/>
                <a:gd name="T48" fmla="*/ 63 w 188"/>
                <a:gd name="T49" fmla="*/ 69 h 101"/>
                <a:gd name="T50" fmla="*/ 188 w 188"/>
                <a:gd name="T51" fmla="*/ 69 h 101"/>
                <a:gd name="T52" fmla="*/ 188 w 188"/>
                <a:gd name="T53" fmla="*/ 0 h 101"/>
                <a:gd name="T54" fmla="*/ 170 w 188"/>
                <a:gd name="T5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01">
                  <a:moveTo>
                    <a:pt x="44" y="52"/>
                  </a:moveTo>
                  <a:cubicBezTo>
                    <a:pt x="38" y="52"/>
                    <a:pt x="38" y="52"/>
                    <a:pt x="38" y="52"/>
                  </a:cubicBezTo>
                  <a:cubicBezTo>
                    <a:pt x="25" y="52"/>
                    <a:pt x="19" y="45"/>
                    <a:pt x="19" y="32"/>
                  </a:cubicBezTo>
                  <a:cubicBezTo>
                    <a:pt x="19" y="27"/>
                    <a:pt x="20" y="23"/>
                    <a:pt x="22" y="20"/>
                  </a:cubicBezTo>
                  <a:cubicBezTo>
                    <a:pt x="24" y="17"/>
                    <a:pt x="27" y="16"/>
                    <a:pt x="32" y="16"/>
                  </a:cubicBezTo>
                  <a:cubicBezTo>
                    <a:pt x="35" y="16"/>
                    <a:pt x="37" y="16"/>
                    <a:pt x="39" y="17"/>
                  </a:cubicBezTo>
                  <a:cubicBezTo>
                    <a:pt x="41" y="19"/>
                    <a:pt x="42" y="20"/>
                    <a:pt x="43" y="23"/>
                  </a:cubicBezTo>
                  <a:cubicBezTo>
                    <a:pt x="44" y="26"/>
                    <a:pt x="44" y="32"/>
                    <a:pt x="44" y="37"/>
                  </a:cubicBezTo>
                  <a:lnTo>
                    <a:pt x="44" y="52"/>
                  </a:lnTo>
                  <a:close/>
                  <a:moveTo>
                    <a:pt x="170" y="0"/>
                  </a:moveTo>
                  <a:cubicBezTo>
                    <a:pt x="170" y="52"/>
                    <a:pt x="170" y="52"/>
                    <a:pt x="170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2"/>
                    <a:pt x="60" y="13"/>
                    <a:pt x="55" y="8"/>
                  </a:cubicBezTo>
                  <a:cubicBezTo>
                    <a:pt x="50" y="3"/>
                    <a:pt x="42" y="0"/>
                    <a:pt x="32" y="0"/>
                  </a:cubicBezTo>
                  <a:cubicBezTo>
                    <a:pt x="22" y="0"/>
                    <a:pt x="14" y="3"/>
                    <a:pt x="8" y="9"/>
                  </a:cubicBezTo>
                  <a:cubicBezTo>
                    <a:pt x="3" y="14"/>
                    <a:pt x="0" y="22"/>
                    <a:pt x="0" y="32"/>
                  </a:cubicBezTo>
                  <a:cubicBezTo>
                    <a:pt x="0" y="44"/>
                    <a:pt x="3" y="54"/>
                    <a:pt x="11" y="60"/>
                  </a:cubicBezTo>
                  <a:cubicBezTo>
                    <a:pt x="18" y="66"/>
                    <a:pt x="28" y="69"/>
                    <a:pt x="42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9"/>
                    <a:pt x="43" y="83"/>
                    <a:pt x="41" y="8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3" y="100"/>
                    <a:pt x="54" y="99"/>
                    <a:pt x="55" y="97"/>
                  </a:cubicBezTo>
                  <a:cubicBezTo>
                    <a:pt x="60" y="92"/>
                    <a:pt x="63" y="80"/>
                    <a:pt x="63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8" y="0"/>
                    <a:pt x="188" y="0"/>
                    <a:pt x="188" y="0"/>
                  </a:cubicBezTo>
                  <a:lnTo>
                    <a:pt x="1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Rectangle 15"/>
            <p:cNvSpPr>
              <a:spLocks noChangeArrowheads="1"/>
            </p:cNvSpPr>
            <p:nvPr/>
          </p:nvSpPr>
          <p:spPr bwMode="auto">
            <a:xfrm>
              <a:off x="6718301" y="4754563"/>
              <a:ext cx="161925" cy="169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7013576" y="5005388"/>
              <a:ext cx="833438" cy="617538"/>
            </a:xfrm>
            <a:custGeom>
              <a:avLst/>
              <a:gdLst>
                <a:gd name="T0" fmla="*/ 74 w 93"/>
                <a:gd name="T1" fmla="*/ 52 h 69"/>
                <a:gd name="T2" fmla="*/ 74 w 93"/>
                <a:gd name="T3" fmla="*/ 42 h 69"/>
                <a:gd name="T4" fmla="*/ 70 w 93"/>
                <a:gd name="T5" fmla="*/ 23 h 69"/>
                <a:gd name="T6" fmla="*/ 55 w 93"/>
                <a:gd name="T7" fmla="*/ 17 h 69"/>
                <a:gd name="T8" fmla="*/ 41 w 93"/>
                <a:gd name="T9" fmla="*/ 20 h 69"/>
                <a:gd name="T10" fmla="*/ 36 w 93"/>
                <a:gd name="T11" fmla="*/ 3 h 69"/>
                <a:gd name="T12" fmla="*/ 56 w 93"/>
                <a:gd name="T13" fmla="*/ 0 h 69"/>
                <a:gd name="T14" fmla="*/ 84 w 93"/>
                <a:gd name="T15" fmla="*/ 10 h 69"/>
                <a:gd name="T16" fmla="*/ 93 w 93"/>
                <a:gd name="T17" fmla="*/ 40 h 69"/>
                <a:gd name="T18" fmla="*/ 93 w 93"/>
                <a:gd name="T19" fmla="*/ 69 h 69"/>
                <a:gd name="T20" fmla="*/ 0 w 93"/>
                <a:gd name="T21" fmla="*/ 69 h 69"/>
                <a:gd name="T22" fmla="*/ 0 w 93"/>
                <a:gd name="T23" fmla="*/ 52 h 69"/>
                <a:gd name="T24" fmla="*/ 74 w 93"/>
                <a:gd name="T25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69">
                  <a:moveTo>
                    <a:pt x="74" y="52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4" y="34"/>
                    <a:pt x="73" y="27"/>
                    <a:pt x="70" y="23"/>
                  </a:cubicBezTo>
                  <a:cubicBezTo>
                    <a:pt x="66" y="19"/>
                    <a:pt x="61" y="17"/>
                    <a:pt x="55" y="17"/>
                  </a:cubicBezTo>
                  <a:cubicBezTo>
                    <a:pt x="50" y="17"/>
                    <a:pt x="46" y="18"/>
                    <a:pt x="41" y="2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42" y="1"/>
                    <a:pt x="49" y="0"/>
                    <a:pt x="56" y="0"/>
                  </a:cubicBezTo>
                  <a:cubicBezTo>
                    <a:pt x="68" y="0"/>
                    <a:pt x="77" y="3"/>
                    <a:pt x="84" y="10"/>
                  </a:cubicBezTo>
                  <a:cubicBezTo>
                    <a:pt x="90" y="17"/>
                    <a:pt x="93" y="27"/>
                    <a:pt x="93" y="40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7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7972426" y="4565650"/>
              <a:ext cx="223838" cy="188913"/>
            </a:xfrm>
            <a:custGeom>
              <a:avLst/>
              <a:gdLst>
                <a:gd name="T0" fmla="*/ 25 w 25"/>
                <a:gd name="T1" fmla="*/ 14 h 21"/>
                <a:gd name="T2" fmla="*/ 25 w 25"/>
                <a:gd name="T3" fmla="*/ 21 h 21"/>
                <a:gd name="T4" fmla="*/ 0 w 25"/>
                <a:gd name="T5" fmla="*/ 21 h 21"/>
                <a:gd name="T6" fmla="*/ 0 w 25"/>
                <a:gd name="T7" fmla="*/ 14 h 21"/>
                <a:gd name="T8" fmla="*/ 3 w 25"/>
                <a:gd name="T9" fmla="*/ 14 h 21"/>
                <a:gd name="T10" fmla="*/ 3 w 25"/>
                <a:gd name="T11" fmla="*/ 10 h 21"/>
                <a:gd name="T12" fmla="*/ 6 w 25"/>
                <a:gd name="T13" fmla="*/ 2 h 21"/>
                <a:gd name="T14" fmla="*/ 14 w 25"/>
                <a:gd name="T15" fmla="*/ 0 h 21"/>
                <a:gd name="T16" fmla="*/ 21 w 25"/>
                <a:gd name="T17" fmla="*/ 2 h 21"/>
                <a:gd name="T18" fmla="*/ 24 w 25"/>
                <a:gd name="T19" fmla="*/ 9 h 21"/>
                <a:gd name="T20" fmla="*/ 18 w 25"/>
                <a:gd name="T21" fmla="*/ 10 h 21"/>
                <a:gd name="T22" fmla="*/ 17 w 25"/>
                <a:gd name="T23" fmla="*/ 7 h 21"/>
                <a:gd name="T24" fmla="*/ 14 w 25"/>
                <a:gd name="T25" fmla="*/ 6 h 21"/>
                <a:gd name="T26" fmla="*/ 10 w 25"/>
                <a:gd name="T27" fmla="*/ 11 h 21"/>
                <a:gd name="T28" fmla="*/ 10 w 25"/>
                <a:gd name="T29" fmla="*/ 14 h 21"/>
                <a:gd name="T30" fmla="*/ 25 w 25"/>
                <a:gd name="T3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21">
                  <a:moveTo>
                    <a:pt x="25" y="1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4" y="4"/>
                    <a:pt x="6" y="2"/>
                  </a:cubicBezTo>
                  <a:cubicBezTo>
                    <a:pt x="8" y="1"/>
                    <a:pt x="10" y="0"/>
                    <a:pt x="14" y="0"/>
                  </a:cubicBezTo>
                  <a:cubicBezTo>
                    <a:pt x="17" y="0"/>
                    <a:pt x="20" y="0"/>
                    <a:pt x="21" y="2"/>
                  </a:cubicBezTo>
                  <a:cubicBezTo>
                    <a:pt x="23" y="3"/>
                    <a:pt x="24" y="6"/>
                    <a:pt x="24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1" y="6"/>
                    <a:pt x="10" y="7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lnTo>
                    <a:pt x="2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7991476" y="4816475"/>
              <a:ext cx="169863" cy="806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4701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9756D81-CD19-4A02-8677-592C3864EA14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C5D0F6-4EAA-42EE-BA30-5B67AEFCE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F8B9E-AB46-4BE2-A5B1-941246A1F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FDD3-7C82-C947-AEEC-9B986BAABA5C}" type="datetime4">
              <a:rPr lang="en-GB" smtClean="0">
                <a:solidFill>
                  <a:srgbClr val="4D5156"/>
                </a:solidFill>
              </a:rPr>
              <a:pPr/>
              <a:t>15 April 2019</a:t>
            </a:fld>
            <a:endParaRPr lang="en-GB">
              <a:solidFill>
                <a:srgbClr val="4D5156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C26A8-6FE0-43C7-AA4D-547FADAB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1859A9"/>
                </a:solidFill>
              </a:rPr>
              <a:t>Adnoc Offshore | Presentation title</a:t>
            </a:r>
            <a:endParaRPr lang="en-GB">
              <a:solidFill>
                <a:srgbClr val="1859A9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9E20F6-0D16-4E7A-8505-96573591A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1956-BF2E-4170-9809-8254439A8799}" type="slidenum">
              <a:rPr lang="en-GB" smtClean="0">
                <a:solidFill>
                  <a:srgbClr val="1859A9"/>
                </a:solidFill>
              </a:rPr>
              <a:pPr/>
              <a:t>‹#›</a:t>
            </a:fld>
            <a:endParaRPr lang="en-GB">
              <a:solidFill>
                <a:srgbClr val="1859A9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A4B1A43A-BE05-43C8-BBC6-DC87AA89C6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803" y="1620001"/>
            <a:ext cx="4023122" cy="200025"/>
          </a:xfrm>
        </p:spPr>
        <p:txBody>
          <a:bodyPr/>
          <a:lstStyle>
            <a:lvl1pPr>
              <a:spcBef>
                <a:spcPts val="0"/>
              </a:spcBef>
              <a:defRPr sz="1070" b="1" cap="all" spc="360" baseline="0"/>
            </a:lvl1pPr>
            <a:lvl2pPr>
              <a:defRPr sz="1070"/>
            </a:lvl2pPr>
            <a:lvl3pPr>
              <a:defRPr sz="1070"/>
            </a:lvl3pPr>
            <a:lvl4pPr>
              <a:defRPr sz="1070"/>
            </a:lvl4pPr>
            <a:lvl5pPr>
              <a:defRPr sz="107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F860E4C-5CCD-49F3-831A-52D4B2B97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02" y="2060576"/>
            <a:ext cx="3861198" cy="39989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8E6AD55-6843-479D-8C8B-5E75C90FD94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33925" y="2059425"/>
            <a:ext cx="3870076" cy="40000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grpSp>
        <p:nvGrpSpPr>
          <p:cNvPr id="47" name="Group 46"/>
          <p:cNvGrpSpPr>
            <a:grpSpLocks noChangeAspect="1"/>
          </p:cNvGrpSpPr>
          <p:nvPr userDrawn="1"/>
        </p:nvGrpSpPr>
        <p:grpSpPr>
          <a:xfrm>
            <a:off x="8108166" y="1"/>
            <a:ext cx="494100" cy="1222741"/>
            <a:chOff x="10546428" y="-86005"/>
            <a:chExt cx="923259" cy="1713580"/>
          </a:xfrm>
        </p:grpSpPr>
        <p:sp>
          <p:nvSpPr>
            <p:cNvPr id="48" name="Rectangle 47"/>
            <p:cNvSpPr/>
            <p:nvPr userDrawn="1"/>
          </p:nvSpPr>
          <p:spPr bwMode="white">
            <a:xfrm>
              <a:off x="10546428" y="-86005"/>
              <a:ext cx="923259" cy="1713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49" name="Group 48"/>
            <p:cNvGrpSpPr>
              <a:grpSpLocks noChangeAspect="1"/>
            </p:cNvGrpSpPr>
            <p:nvPr userDrawn="1"/>
          </p:nvGrpSpPr>
          <p:grpSpPr>
            <a:xfrm>
              <a:off x="10639077" y="333830"/>
              <a:ext cx="767941" cy="1201994"/>
              <a:chOff x="3986213" y="0"/>
              <a:chExt cx="4381501" cy="6858001"/>
            </a:xfrm>
            <a:solidFill>
              <a:schemeClr val="tx2"/>
            </a:solidFill>
          </p:grpSpPr>
          <p:sp>
            <p:nvSpPr>
              <p:cNvPr id="50" name="Freeform 5"/>
              <p:cNvSpPr>
                <a:spLocks/>
              </p:cNvSpPr>
              <p:nvPr/>
            </p:nvSpPr>
            <p:spPr bwMode="auto">
              <a:xfrm>
                <a:off x="6521451" y="1746250"/>
                <a:ext cx="1846263" cy="2443163"/>
              </a:xfrm>
              <a:custGeom>
                <a:avLst/>
                <a:gdLst>
                  <a:gd name="T0" fmla="*/ 113 w 206"/>
                  <a:gd name="T1" fmla="*/ 196 h 273"/>
                  <a:gd name="T2" fmla="*/ 70 w 206"/>
                  <a:gd name="T3" fmla="*/ 273 h 273"/>
                  <a:gd name="T4" fmla="*/ 184 w 206"/>
                  <a:gd name="T5" fmla="*/ 273 h 273"/>
                  <a:gd name="T6" fmla="*/ 0 w 206"/>
                  <a:gd name="T7" fmla="*/ 0 h 273"/>
                  <a:gd name="T8" fmla="*/ 113 w 206"/>
                  <a:gd name="T9" fmla="*/ 196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73">
                    <a:moveTo>
                      <a:pt x="113" y="196"/>
                    </a:moveTo>
                    <a:cubicBezTo>
                      <a:pt x="106" y="226"/>
                      <a:pt x="91" y="252"/>
                      <a:pt x="70" y="273"/>
                    </a:cubicBezTo>
                    <a:cubicBezTo>
                      <a:pt x="184" y="273"/>
                      <a:pt x="184" y="273"/>
                      <a:pt x="184" y="273"/>
                    </a:cubicBezTo>
                    <a:cubicBezTo>
                      <a:pt x="206" y="154"/>
                      <a:pt x="128" y="28"/>
                      <a:pt x="0" y="0"/>
                    </a:cubicBezTo>
                    <a:cubicBezTo>
                      <a:pt x="26" y="7"/>
                      <a:pt x="138" y="60"/>
                      <a:pt x="113" y="1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6"/>
              <p:cNvSpPr>
                <a:spLocks/>
              </p:cNvSpPr>
              <p:nvPr/>
            </p:nvSpPr>
            <p:spPr bwMode="auto">
              <a:xfrm>
                <a:off x="3986213" y="0"/>
                <a:ext cx="4219575" cy="4189413"/>
              </a:xfrm>
              <a:custGeom>
                <a:avLst/>
                <a:gdLst>
                  <a:gd name="T0" fmla="*/ 0 w 471"/>
                  <a:gd name="T1" fmla="*/ 0 h 468"/>
                  <a:gd name="T2" fmla="*/ 0 w 471"/>
                  <a:gd name="T3" fmla="*/ 468 h 468"/>
                  <a:gd name="T4" fmla="*/ 50 w 471"/>
                  <a:gd name="T5" fmla="*/ 468 h 468"/>
                  <a:gd name="T6" fmla="*/ 104 w 471"/>
                  <a:gd name="T7" fmla="*/ 466 h 468"/>
                  <a:gd name="T8" fmla="*/ 247 w 471"/>
                  <a:gd name="T9" fmla="*/ 346 h 468"/>
                  <a:gd name="T10" fmla="*/ 161 w 471"/>
                  <a:gd name="T11" fmla="*/ 219 h 468"/>
                  <a:gd name="T12" fmla="*/ 157 w 471"/>
                  <a:gd name="T13" fmla="*/ 218 h 468"/>
                  <a:gd name="T14" fmla="*/ 100 w 471"/>
                  <a:gd name="T15" fmla="*/ 212 h 468"/>
                  <a:gd name="T16" fmla="*/ 92 w 471"/>
                  <a:gd name="T17" fmla="*/ 243 h 468"/>
                  <a:gd name="T18" fmla="*/ 81 w 471"/>
                  <a:gd name="T19" fmla="*/ 165 h 468"/>
                  <a:gd name="T20" fmla="*/ 124 w 471"/>
                  <a:gd name="T21" fmla="*/ 123 h 468"/>
                  <a:gd name="T22" fmla="*/ 124 w 471"/>
                  <a:gd name="T23" fmla="*/ 122 h 468"/>
                  <a:gd name="T24" fmla="*/ 186 w 471"/>
                  <a:gd name="T25" fmla="*/ 78 h 468"/>
                  <a:gd name="T26" fmla="*/ 259 w 471"/>
                  <a:gd name="T27" fmla="*/ 58 h 468"/>
                  <a:gd name="T28" fmla="*/ 471 w 471"/>
                  <a:gd name="T29" fmla="*/ 151 h 468"/>
                  <a:gd name="T30" fmla="*/ 471 w 471"/>
                  <a:gd name="T31" fmla="*/ 0 h 468"/>
                  <a:gd name="T32" fmla="*/ 0 w 471"/>
                  <a:gd name="T3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1" h="468">
                    <a:moveTo>
                      <a:pt x="0" y="0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50" y="468"/>
                      <a:pt x="50" y="468"/>
                      <a:pt x="50" y="468"/>
                    </a:cubicBezTo>
                    <a:cubicBezTo>
                      <a:pt x="80" y="468"/>
                      <a:pt x="87" y="468"/>
                      <a:pt x="104" y="466"/>
                    </a:cubicBezTo>
                    <a:cubicBezTo>
                      <a:pt x="175" y="455"/>
                      <a:pt x="240" y="397"/>
                      <a:pt x="247" y="346"/>
                    </a:cubicBezTo>
                    <a:cubicBezTo>
                      <a:pt x="258" y="285"/>
                      <a:pt x="225" y="232"/>
                      <a:pt x="161" y="219"/>
                    </a:cubicBezTo>
                    <a:cubicBezTo>
                      <a:pt x="160" y="219"/>
                      <a:pt x="159" y="218"/>
                      <a:pt x="157" y="218"/>
                    </a:cubicBezTo>
                    <a:cubicBezTo>
                      <a:pt x="155" y="218"/>
                      <a:pt x="124" y="218"/>
                      <a:pt x="100" y="212"/>
                    </a:cubicBezTo>
                    <a:cubicBezTo>
                      <a:pt x="100" y="212"/>
                      <a:pt x="87" y="223"/>
                      <a:pt x="92" y="243"/>
                    </a:cubicBezTo>
                    <a:cubicBezTo>
                      <a:pt x="92" y="243"/>
                      <a:pt x="61" y="210"/>
                      <a:pt x="81" y="165"/>
                    </a:cubicBezTo>
                    <a:cubicBezTo>
                      <a:pt x="81" y="165"/>
                      <a:pt x="90" y="144"/>
                      <a:pt x="124" y="123"/>
                    </a:cubicBezTo>
                    <a:cubicBezTo>
                      <a:pt x="124" y="123"/>
                      <a:pt x="124" y="122"/>
                      <a:pt x="124" y="122"/>
                    </a:cubicBezTo>
                    <a:cubicBezTo>
                      <a:pt x="133" y="111"/>
                      <a:pt x="155" y="93"/>
                      <a:pt x="186" y="78"/>
                    </a:cubicBezTo>
                    <a:cubicBezTo>
                      <a:pt x="201" y="71"/>
                      <a:pt x="228" y="61"/>
                      <a:pt x="259" y="58"/>
                    </a:cubicBezTo>
                    <a:cubicBezTo>
                      <a:pt x="397" y="45"/>
                      <a:pt x="471" y="151"/>
                      <a:pt x="471" y="151"/>
                    </a:cubicBezTo>
                    <a:cubicBezTo>
                      <a:pt x="471" y="0"/>
                      <a:pt x="471" y="0"/>
                      <a:pt x="47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7"/>
              <p:cNvSpPr>
                <a:spLocks/>
              </p:cNvSpPr>
              <p:nvPr/>
            </p:nvSpPr>
            <p:spPr bwMode="auto">
              <a:xfrm>
                <a:off x="5545138" y="939800"/>
                <a:ext cx="2660650" cy="1011238"/>
              </a:xfrm>
              <a:custGeom>
                <a:avLst/>
                <a:gdLst>
                  <a:gd name="T0" fmla="*/ 167 w 297"/>
                  <a:gd name="T1" fmla="*/ 9 h 113"/>
                  <a:gd name="T2" fmla="*/ 0 w 297"/>
                  <a:gd name="T3" fmla="*/ 48 h 113"/>
                  <a:gd name="T4" fmla="*/ 33 w 297"/>
                  <a:gd name="T5" fmla="*/ 33 h 113"/>
                  <a:gd name="T6" fmla="*/ 61 w 297"/>
                  <a:gd name="T7" fmla="*/ 60 h 113"/>
                  <a:gd name="T8" fmla="*/ 103 w 297"/>
                  <a:gd name="T9" fmla="*/ 34 h 113"/>
                  <a:gd name="T10" fmla="*/ 103 w 297"/>
                  <a:gd name="T11" fmla="*/ 20 h 113"/>
                  <a:gd name="T12" fmla="*/ 297 w 297"/>
                  <a:gd name="T13" fmla="*/ 113 h 113"/>
                  <a:gd name="T14" fmla="*/ 297 w 297"/>
                  <a:gd name="T15" fmla="*/ 71 h 113"/>
                  <a:gd name="T16" fmla="*/ 167 w 297"/>
                  <a:gd name="T17" fmla="*/ 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113">
                    <a:moveTo>
                      <a:pt x="167" y="9"/>
                    </a:moveTo>
                    <a:cubicBezTo>
                      <a:pt x="100" y="0"/>
                      <a:pt x="44" y="17"/>
                      <a:pt x="0" y="48"/>
                    </a:cubicBezTo>
                    <a:cubicBezTo>
                      <a:pt x="0" y="48"/>
                      <a:pt x="13" y="40"/>
                      <a:pt x="33" y="33"/>
                    </a:cubicBezTo>
                    <a:cubicBezTo>
                      <a:pt x="36" y="46"/>
                      <a:pt x="47" y="57"/>
                      <a:pt x="61" y="60"/>
                    </a:cubicBezTo>
                    <a:cubicBezTo>
                      <a:pt x="81" y="64"/>
                      <a:pt x="100" y="52"/>
                      <a:pt x="103" y="34"/>
                    </a:cubicBezTo>
                    <a:cubicBezTo>
                      <a:pt x="104" y="30"/>
                      <a:pt x="104" y="25"/>
                      <a:pt x="103" y="20"/>
                    </a:cubicBezTo>
                    <a:cubicBezTo>
                      <a:pt x="230" y="16"/>
                      <a:pt x="297" y="113"/>
                      <a:pt x="297" y="113"/>
                    </a:cubicBezTo>
                    <a:cubicBezTo>
                      <a:pt x="297" y="71"/>
                      <a:pt x="297" y="71"/>
                      <a:pt x="297" y="71"/>
                    </a:cubicBezTo>
                    <a:cubicBezTo>
                      <a:pt x="278" y="52"/>
                      <a:pt x="226" y="15"/>
                      <a:pt x="167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8"/>
              <p:cNvSpPr>
                <a:spLocks noEditPoints="1"/>
              </p:cNvSpPr>
              <p:nvPr/>
            </p:nvSpPr>
            <p:spPr bwMode="auto">
              <a:xfrm>
                <a:off x="3986213" y="6007100"/>
                <a:ext cx="796925" cy="833438"/>
              </a:xfrm>
              <a:custGeom>
                <a:avLst/>
                <a:gdLst>
                  <a:gd name="T0" fmla="*/ 310 w 502"/>
                  <a:gd name="T1" fmla="*/ 311 h 525"/>
                  <a:gd name="T2" fmla="*/ 248 w 502"/>
                  <a:gd name="T3" fmla="*/ 124 h 525"/>
                  <a:gd name="T4" fmla="*/ 186 w 502"/>
                  <a:gd name="T5" fmla="*/ 311 h 525"/>
                  <a:gd name="T6" fmla="*/ 310 w 502"/>
                  <a:gd name="T7" fmla="*/ 311 h 525"/>
                  <a:gd name="T8" fmla="*/ 198 w 502"/>
                  <a:gd name="T9" fmla="*/ 0 h 525"/>
                  <a:gd name="T10" fmla="*/ 305 w 502"/>
                  <a:gd name="T11" fmla="*/ 0 h 525"/>
                  <a:gd name="T12" fmla="*/ 502 w 502"/>
                  <a:gd name="T13" fmla="*/ 525 h 525"/>
                  <a:gd name="T14" fmla="*/ 384 w 502"/>
                  <a:gd name="T15" fmla="*/ 525 h 525"/>
                  <a:gd name="T16" fmla="*/ 339 w 502"/>
                  <a:gd name="T17" fmla="*/ 401 h 525"/>
                  <a:gd name="T18" fmla="*/ 158 w 502"/>
                  <a:gd name="T19" fmla="*/ 401 h 525"/>
                  <a:gd name="T20" fmla="*/ 113 w 502"/>
                  <a:gd name="T21" fmla="*/ 525 h 525"/>
                  <a:gd name="T22" fmla="*/ 0 w 502"/>
                  <a:gd name="T23" fmla="*/ 525 h 525"/>
                  <a:gd name="T24" fmla="*/ 198 w 502"/>
                  <a:gd name="T25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2" h="525">
                    <a:moveTo>
                      <a:pt x="310" y="311"/>
                    </a:moveTo>
                    <a:lnTo>
                      <a:pt x="248" y="124"/>
                    </a:lnTo>
                    <a:lnTo>
                      <a:pt x="186" y="311"/>
                    </a:lnTo>
                    <a:lnTo>
                      <a:pt x="310" y="311"/>
                    </a:lnTo>
                    <a:close/>
                    <a:moveTo>
                      <a:pt x="198" y="0"/>
                    </a:moveTo>
                    <a:lnTo>
                      <a:pt x="305" y="0"/>
                    </a:lnTo>
                    <a:lnTo>
                      <a:pt x="502" y="525"/>
                    </a:lnTo>
                    <a:lnTo>
                      <a:pt x="384" y="525"/>
                    </a:lnTo>
                    <a:lnTo>
                      <a:pt x="339" y="401"/>
                    </a:lnTo>
                    <a:lnTo>
                      <a:pt x="158" y="401"/>
                    </a:lnTo>
                    <a:lnTo>
                      <a:pt x="113" y="525"/>
                    </a:lnTo>
                    <a:lnTo>
                      <a:pt x="0" y="525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9"/>
              <p:cNvSpPr>
                <a:spLocks noEditPoints="1"/>
              </p:cNvSpPr>
              <p:nvPr/>
            </p:nvSpPr>
            <p:spPr bwMode="auto">
              <a:xfrm>
                <a:off x="4881563" y="6007100"/>
                <a:ext cx="717550" cy="833438"/>
              </a:xfrm>
              <a:custGeom>
                <a:avLst/>
                <a:gdLst>
                  <a:gd name="T0" fmla="*/ 32 w 80"/>
                  <a:gd name="T1" fmla="*/ 76 h 93"/>
                  <a:gd name="T2" fmla="*/ 45 w 80"/>
                  <a:gd name="T3" fmla="*/ 74 h 93"/>
                  <a:gd name="T4" fmla="*/ 53 w 80"/>
                  <a:gd name="T5" fmla="*/ 68 h 93"/>
                  <a:gd name="T6" fmla="*/ 58 w 80"/>
                  <a:gd name="T7" fmla="*/ 58 h 93"/>
                  <a:gd name="T8" fmla="*/ 60 w 80"/>
                  <a:gd name="T9" fmla="*/ 46 h 93"/>
                  <a:gd name="T10" fmla="*/ 59 w 80"/>
                  <a:gd name="T11" fmla="*/ 34 h 93"/>
                  <a:gd name="T12" fmla="*/ 54 w 80"/>
                  <a:gd name="T13" fmla="*/ 24 h 93"/>
                  <a:gd name="T14" fmla="*/ 46 w 80"/>
                  <a:gd name="T15" fmla="*/ 18 h 93"/>
                  <a:gd name="T16" fmla="*/ 35 w 80"/>
                  <a:gd name="T17" fmla="*/ 16 h 93"/>
                  <a:gd name="T18" fmla="*/ 19 w 80"/>
                  <a:gd name="T19" fmla="*/ 16 h 93"/>
                  <a:gd name="T20" fmla="*/ 19 w 80"/>
                  <a:gd name="T21" fmla="*/ 76 h 93"/>
                  <a:gd name="T22" fmla="*/ 32 w 80"/>
                  <a:gd name="T23" fmla="*/ 76 h 93"/>
                  <a:gd name="T24" fmla="*/ 0 w 80"/>
                  <a:gd name="T25" fmla="*/ 0 h 93"/>
                  <a:gd name="T26" fmla="*/ 35 w 80"/>
                  <a:gd name="T27" fmla="*/ 0 h 93"/>
                  <a:gd name="T28" fmla="*/ 68 w 80"/>
                  <a:gd name="T29" fmla="*/ 11 h 93"/>
                  <a:gd name="T30" fmla="*/ 80 w 80"/>
                  <a:gd name="T31" fmla="*/ 46 h 93"/>
                  <a:gd name="T32" fmla="*/ 77 w 80"/>
                  <a:gd name="T33" fmla="*/ 66 h 93"/>
                  <a:gd name="T34" fmla="*/ 67 w 80"/>
                  <a:gd name="T35" fmla="*/ 81 h 93"/>
                  <a:gd name="T36" fmla="*/ 52 w 80"/>
                  <a:gd name="T37" fmla="*/ 90 h 93"/>
                  <a:gd name="T38" fmla="*/ 31 w 80"/>
                  <a:gd name="T39" fmla="*/ 93 h 93"/>
                  <a:gd name="T40" fmla="*/ 0 w 80"/>
                  <a:gd name="T41" fmla="*/ 93 h 93"/>
                  <a:gd name="T42" fmla="*/ 0 w 80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93">
                    <a:moveTo>
                      <a:pt x="32" y="76"/>
                    </a:moveTo>
                    <a:cubicBezTo>
                      <a:pt x="37" y="76"/>
                      <a:pt x="41" y="76"/>
                      <a:pt x="45" y="74"/>
                    </a:cubicBezTo>
                    <a:cubicBezTo>
                      <a:pt x="48" y="73"/>
                      <a:pt x="51" y="71"/>
                      <a:pt x="53" y="68"/>
                    </a:cubicBezTo>
                    <a:cubicBezTo>
                      <a:pt x="56" y="65"/>
                      <a:pt x="57" y="62"/>
                      <a:pt x="58" y="58"/>
                    </a:cubicBezTo>
                    <a:cubicBezTo>
                      <a:pt x="59" y="55"/>
                      <a:pt x="60" y="51"/>
                      <a:pt x="60" y="46"/>
                    </a:cubicBezTo>
                    <a:cubicBezTo>
                      <a:pt x="60" y="41"/>
                      <a:pt x="59" y="37"/>
                      <a:pt x="59" y="34"/>
                    </a:cubicBezTo>
                    <a:cubicBezTo>
                      <a:pt x="58" y="30"/>
                      <a:pt x="56" y="27"/>
                      <a:pt x="54" y="24"/>
                    </a:cubicBezTo>
                    <a:cubicBezTo>
                      <a:pt x="52" y="22"/>
                      <a:pt x="50" y="20"/>
                      <a:pt x="46" y="18"/>
                    </a:cubicBezTo>
                    <a:cubicBezTo>
                      <a:pt x="43" y="17"/>
                      <a:pt x="39" y="16"/>
                      <a:pt x="35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76"/>
                      <a:pt x="19" y="76"/>
                      <a:pt x="19" y="76"/>
                    </a:cubicBezTo>
                    <a:lnTo>
                      <a:pt x="32" y="76"/>
                    </a:lnTo>
                    <a:close/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49" y="0"/>
                      <a:pt x="60" y="4"/>
                      <a:pt x="68" y="11"/>
                    </a:cubicBezTo>
                    <a:cubicBezTo>
                      <a:pt x="76" y="19"/>
                      <a:pt x="80" y="31"/>
                      <a:pt x="80" y="46"/>
                    </a:cubicBezTo>
                    <a:cubicBezTo>
                      <a:pt x="80" y="54"/>
                      <a:pt x="79" y="60"/>
                      <a:pt x="77" y="66"/>
                    </a:cubicBezTo>
                    <a:cubicBezTo>
                      <a:pt x="74" y="72"/>
                      <a:pt x="71" y="77"/>
                      <a:pt x="67" y="81"/>
                    </a:cubicBezTo>
                    <a:cubicBezTo>
                      <a:pt x="63" y="85"/>
                      <a:pt x="58" y="88"/>
                      <a:pt x="52" y="90"/>
                    </a:cubicBezTo>
                    <a:cubicBezTo>
                      <a:pt x="46" y="92"/>
                      <a:pt x="39" y="93"/>
                      <a:pt x="31" y="93"/>
                    </a:cubicBezTo>
                    <a:cubicBezTo>
                      <a:pt x="0" y="93"/>
                      <a:pt x="0" y="93"/>
                      <a:pt x="0" y="9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10"/>
              <p:cNvSpPr>
                <a:spLocks/>
              </p:cNvSpPr>
              <p:nvPr/>
            </p:nvSpPr>
            <p:spPr bwMode="auto">
              <a:xfrm>
                <a:off x="5734051" y="6007100"/>
                <a:ext cx="671513" cy="833438"/>
              </a:xfrm>
              <a:custGeom>
                <a:avLst/>
                <a:gdLst>
                  <a:gd name="T0" fmla="*/ 0 w 423"/>
                  <a:gd name="T1" fmla="*/ 0 h 525"/>
                  <a:gd name="T2" fmla="*/ 101 w 423"/>
                  <a:gd name="T3" fmla="*/ 0 h 525"/>
                  <a:gd name="T4" fmla="*/ 316 w 423"/>
                  <a:gd name="T5" fmla="*/ 344 h 525"/>
                  <a:gd name="T6" fmla="*/ 316 w 423"/>
                  <a:gd name="T7" fmla="*/ 0 h 525"/>
                  <a:gd name="T8" fmla="*/ 423 w 423"/>
                  <a:gd name="T9" fmla="*/ 0 h 525"/>
                  <a:gd name="T10" fmla="*/ 423 w 423"/>
                  <a:gd name="T11" fmla="*/ 525 h 525"/>
                  <a:gd name="T12" fmla="*/ 327 w 423"/>
                  <a:gd name="T13" fmla="*/ 525 h 525"/>
                  <a:gd name="T14" fmla="*/ 107 w 423"/>
                  <a:gd name="T15" fmla="*/ 181 h 525"/>
                  <a:gd name="T16" fmla="*/ 107 w 423"/>
                  <a:gd name="T17" fmla="*/ 525 h 525"/>
                  <a:gd name="T18" fmla="*/ 0 w 423"/>
                  <a:gd name="T19" fmla="*/ 525 h 525"/>
                  <a:gd name="T20" fmla="*/ 0 w 423"/>
                  <a:gd name="T21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3" h="525">
                    <a:moveTo>
                      <a:pt x="0" y="0"/>
                    </a:moveTo>
                    <a:lnTo>
                      <a:pt x="101" y="0"/>
                    </a:lnTo>
                    <a:lnTo>
                      <a:pt x="316" y="344"/>
                    </a:lnTo>
                    <a:lnTo>
                      <a:pt x="316" y="0"/>
                    </a:lnTo>
                    <a:lnTo>
                      <a:pt x="423" y="0"/>
                    </a:lnTo>
                    <a:lnTo>
                      <a:pt x="423" y="525"/>
                    </a:lnTo>
                    <a:lnTo>
                      <a:pt x="327" y="525"/>
                    </a:lnTo>
                    <a:lnTo>
                      <a:pt x="107" y="181"/>
                    </a:lnTo>
                    <a:lnTo>
                      <a:pt x="107" y="525"/>
                    </a:lnTo>
                    <a:lnTo>
                      <a:pt x="0" y="5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11"/>
              <p:cNvSpPr>
                <a:spLocks noEditPoints="1"/>
              </p:cNvSpPr>
              <p:nvPr/>
            </p:nvSpPr>
            <p:spPr bwMode="auto">
              <a:xfrm>
                <a:off x="6548438" y="5980113"/>
                <a:ext cx="796925" cy="877888"/>
              </a:xfrm>
              <a:custGeom>
                <a:avLst/>
                <a:gdLst>
                  <a:gd name="T0" fmla="*/ 45 w 89"/>
                  <a:gd name="T1" fmla="*/ 82 h 98"/>
                  <a:gd name="T2" fmla="*/ 63 w 89"/>
                  <a:gd name="T3" fmla="*/ 73 h 98"/>
                  <a:gd name="T4" fmla="*/ 69 w 89"/>
                  <a:gd name="T5" fmla="*/ 49 h 98"/>
                  <a:gd name="T6" fmla="*/ 63 w 89"/>
                  <a:gd name="T7" fmla="*/ 26 h 98"/>
                  <a:gd name="T8" fmla="*/ 45 w 89"/>
                  <a:gd name="T9" fmla="*/ 17 h 98"/>
                  <a:gd name="T10" fmla="*/ 26 w 89"/>
                  <a:gd name="T11" fmla="*/ 26 h 98"/>
                  <a:gd name="T12" fmla="*/ 20 w 89"/>
                  <a:gd name="T13" fmla="*/ 49 h 98"/>
                  <a:gd name="T14" fmla="*/ 26 w 89"/>
                  <a:gd name="T15" fmla="*/ 73 h 98"/>
                  <a:gd name="T16" fmla="*/ 45 w 89"/>
                  <a:gd name="T17" fmla="*/ 82 h 98"/>
                  <a:gd name="T18" fmla="*/ 45 w 89"/>
                  <a:gd name="T19" fmla="*/ 98 h 98"/>
                  <a:gd name="T20" fmla="*/ 26 w 89"/>
                  <a:gd name="T21" fmla="*/ 95 h 98"/>
                  <a:gd name="T22" fmla="*/ 12 w 89"/>
                  <a:gd name="T23" fmla="*/ 85 h 98"/>
                  <a:gd name="T24" fmla="*/ 3 w 89"/>
                  <a:gd name="T25" fmla="*/ 70 h 98"/>
                  <a:gd name="T26" fmla="*/ 0 w 89"/>
                  <a:gd name="T27" fmla="*/ 49 h 98"/>
                  <a:gd name="T28" fmla="*/ 3 w 89"/>
                  <a:gd name="T29" fmla="*/ 29 h 98"/>
                  <a:gd name="T30" fmla="*/ 12 w 89"/>
                  <a:gd name="T31" fmla="*/ 14 h 98"/>
                  <a:gd name="T32" fmla="*/ 26 w 89"/>
                  <a:gd name="T33" fmla="*/ 4 h 98"/>
                  <a:gd name="T34" fmla="*/ 45 w 89"/>
                  <a:gd name="T35" fmla="*/ 0 h 98"/>
                  <a:gd name="T36" fmla="*/ 63 w 89"/>
                  <a:gd name="T37" fmla="*/ 4 h 98"/>
                  <a:gd name="T38" fmla="*/ 77 w 89"/>
                  <a:gd name="T39" fmla="*/ 14 h 98"/>
                  <a:gd name="T40" fmla="*/ 86 w 89"/>
                  <a:gd name="T41" fmla="*/ 29 h 98"/>
                  <a:gd name="T42" fmla="*/ 89 w 89"/>
                  <a:gd name="T43" fmla="*/ 49 h 98"/>
                  <a:gd name="T44" fmla="*/ 86 w 89"/>
                  <a:gd name="T45" fmla="*/ 70 h 98"/>
                  <a:gd name="T46" fmla="*/ 77 w 89"/>
                  <a:gd name="T47" fmla="*/ 85 h 98"/>
                  <a:gd name="T48" fmla="*/ 63 w 89"/>
                  <a:gd name="T49" fmla="*/ 95 h 98"/>
                  <a:gd name="T50" fmla="*/ 45 w 89"/>
                  <a:gd name="T51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98">
                    <a:moveTo>
                      <a:pt x="45" y="82"/>
                    </a:moveTo>
                    <a:cubicBezTo>
                      <a:pt x="53" y="82"/>
                      <a:pt x="59" y="79"/>
                      <a:pt x="63" y="73"/>
                    </a:cubicBezTo>
                    <a:cubicBezTo>
                      <a:pt x="67" y="68"/>
                      <a:pt x="69" y="60"/>
                      <a:pt x="69" y="49"/>
                    </a:cubicBezTo>
                    <a:cubicBezTo>
                      <a:pt x="69" y="39"/>
                      <a:pt x="67" y="31"/>
                      <a:pt x="63" y="26"/>
                    </a:cubicBezTo>
                    <a:cubicBezTo>
                      <a:pt x="59" y="20"/>
                      <a:pt x="53" y="17"/>
                      <a:pt x="45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2" y="68"/>
                      <a:pt x="26" y="73"/>
                    </a:cubicBezTo>
                    <a:cubicBezTo>
                      <a:pt x="30" y="79"/>
                      <a:pt x="36" y="82"/>
                      <a:pt x="45" y="82"/>
                    </a:cubicBezTo>
                    <a:moveTo>
                      <a:pt x="45" y="98"/>
                    </a:moveTo>
                    <a:cubicBezTo>
                      <a:pt x="38" y="98"/>
                      <a:pt x="31" y="97"/>
                      <a:pt x="26" y="95"/>
                    </a:cubicBezTo>
                    <a:cubicBezTo>
                      <a:pt x="21" y="93"/>
                      <a:pt x="16" y="89"/>
                      <a:pt x="12" y="85"/>
                    </a:cubicBezTo>
                    <a:cubicBezTo>
                      <a:pt x="8" y="81"/>
                      <a:pt x="5" y="76"/>
                      <a:pt x="3" y="70"/>
                    </a:cubicBezTo>
                    <a:cubicBezTo>
                      <a:pt x="1" y="64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6" y="9"/>
                      <a:pt x="21" y="6"/>
                      <a:pt x="26" y="4"/>
                    </a:cubicBezTo>
                    <a:cubicBezTo>
                      <a:pt x="32" y="2"/>
                      <a:pt x="38" y="0"/>
                      <a:pt x="45" y="0"/>
                    </a:cubicBezTo>
                    <a:cubicBezTo>
                      <a:pt x="52" y="0"/>
                      <a:pt x="58" y="2"/>
                      <a:pt x="63" y="4"/>
                    </a:cubicBezTo>
                    <a:cubicBezTo>
                      <a:pt x="69" y="6"/>
                      <a:pt x="73" y="9"/>
                      <a:pt x="77" y="14"/>
                    </a:cubicBezTo>
                    <a:cubicBezTo>
                      <a:pt x="81" y="18"/>
                      <a:pt x="84" y="23"/>
                      <a:pt x="86" y="29"/>
                    </a:cubicBezTo>
                    <a:cubicBezTo>
                      <a:pt x="88" y="35"/>
                      <a:pt x="89" y="42"/>
                      <a:pt x="89" y="49"/>
                    </a:cubicBezTo>
                    <a:cubicBezTo>
                      <a:pt x="89" y="57"/>
                      <a:pt x="88" y="64"/>
                      <a:pt x="86" y="70"/>
                    </a:cubicBezTo>
                    <a:cubicBezTo>
                      <a:pt x="84" y="76"/>
                      <a:pt x="81" y="81"/>
                      <a:pt x="77" y="85"/>
                    </a:cubicBezTo>
                    <a:cubicBezTo>
                      <a:pt x="74" y="89"/>
                      <a:pt x="69" y="93"/>
                      <a:pt x="63" y="95"/>
                    </a:cubicBezTo>
                    <a:cubicBezTo>
                      <a:pt x="58" y="97"/>
                      <a:pt x="52" y="98"/>
                      <a:pt x="45" y="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12"/>
              <p:cNvSpPr>
                <a:spLocks/>
              </p:cNvSpPr>
              <p:nvPr/>
            </p:nvSpPr>
            <p:spPr bwMode="auto">
              <a:xfrm>
                <a:off x="7453313" y="5980113"/>
                <a:ext cx="742950" cy="877888"/>
              </a:xfrm>
              <a:custGeom>
                <a:avLst/>
                <a:gdLst>
                  <a:gd name="T0" fmla="*/ 83 w 83"/>
                  <a:gd name="T1" fmla="*/ 64 h 98"/>
                  <a:gd name="T2" fmla="*/ 79 w 83"/>
                  <a:gd name="T3" fmla="*/ 77 h 98"/>
                  <a:gd name="T4" fmla="*/ 71 w 83"/>
                  <a:gd name="T5" fmla="*/ 88 h 98"/>
                  <a:gd name="T6" fmla="*/ 59 w 83"/>
                  <a:gd name="T7" fmla="*/ 96 h 98"/>
                  <a:gd name="T8" fmla="*/ 43 w 83"/>
                  <a:gd name="T9" fmla="*/ 98 h 98"/>
                  <a:gd name="T10" fmla="*/ 24 w 83"/>
                  <a:gd name="T11" fmla="*/ 95 h 98"/>
                  <a:gd name="T12" fmla="*/ 11 w 83"/>
                  <a:gd name="T13" fmla="*/ 85 h 98"/>
                  <a:gd name="T14" fmla="*/ 3 w 83"/>
                  <a:gd name="T15" fmla="*/ 69 h 98"/>
                  <a:gd name="T16" fmla="*/ 0 w 83"/>
                  <a:gd name="T17" fmla="*/ 49 h 98"/>
                  <a:gd name="T18" fmla="*/ 3 w 83"/>
                  <a:gd name="T19" fmla="*/ 29 h 98"/>
                  <a:gd name="T20" fmla="*/ 12 w 83"/>
                  <a:gd name="T21" fmla="*/ 14 h 98"/>
                  <a:gd name="T22" fmla="*/ 25 w 83"/>
                  <a:gd name="T23" fmla="*/ 4 h 98"/>
                  <a:gd name="T24" fmla="*/ 43 w 83"/>
                  <a:gd name="T25" fmla="*/ 0 h 98"/>
                  <a:gd name="T26" fmla="*/ 59 w 83"/>
                  <a:gd name="T27" fmla="*/ 3 h 98"/>
                  <a:gd name="T28" fmla="*/ 70 w 83"/>
                  <a:gd name="T29" fmla="*/ 9 h 98"/>
                  <a:gd name="T30" fmla="*/ 77 w 83"/>
                  <a:gd name="T31" fmla="*/ 19 h 98"/>
                  <a:gd name="T32" fmla="*/ 81 w 83"/>
                  <a:gd name="T33" fmla="*/ 32 h 98"/>
                  <a:gd name="T34" fmla="*/ 62 w 83"/>
                  <a:gd name="T35" fmla="*/ 35 h 98"/>
                  <a:gd name="T36" fmla="*/ 56 w 83"/>
                  <a:gd name="T37" fmla="*/ 22 h 98"/>
                  <a:gd name="T38" fmla="*/ 43 w 83"/>
                  <a:gd name="T39" fmla="*/ 17 h 98"/>
                  <a:gd name="T40" fmla="*/ 26 w 83"/>
                  <a:gd name="T41" fmla="*/ 26 h 98"/>
                  <a:gd name="T42" fmla="*/ 20 w 83"/>
                  <a:gd name="T43" fmla="*/ 49 h 98"/>
                  <a:gd name="T44" fmla="*/ 27 w 83"/>
                  <a:gd name="T45" fmla="*/ 73 h 98"/>
                  <a:gd name="T46" fmla="*/ 43 w 83"/>
                  <a:gd name="T47" fmla="*/ 82 h 98"/>
                  <a:gd name="T48" fmla="*/ 56 w 83"/>
                  <a:gd name="T49" fmla="*/ 77 h 98"/>
                  <a:gd name="T50" fmla="*/ 62 w 83"/>
                  <a:gd name="T51" fmla="*/ 64 h 98"/>
                  <a:gd name="T52" fmla="*/ 83 w 83"/>
                  <a:gd name="T53" fmla="*/ 6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3" h="98">
                    <a:moveTo>
                      <a:pt x="83" y="64"/>
                    </a:moveTo>
                    <a:cubicBezTo>
                      <a:pt x="82" y="69"/>
                      <a:pt x="81" y="73"/>
                      <a:pt x="79" y="77"/>
                    </a:cubicBezTo>
                    <a:cubicBezTo>
                      <a:pt x="77" y="82"/>
                      <a:pt x="75" y="85"/>
                      <a:pt x="71" y="88"/>
                    </a:cubicBezTo>
                    <a:cubicBezTo>
                      <a:pt x="68" y="91"/>
                      <a:pt x="64" y="94"/>
                      <a:pt x="59" y="96"/>
                    </a:cubicBezTo>
                    <a:cubicBezTo>
                      <a:pt x="55" y="97"/>
                      <a:pt x="49" y="98"/>
                      <a:pt x="43" y="98"/>
                    </a:cubicBezTo>
                    <a:cubicBezTo>
                      <a:pt x="36" y="98"/>
                      <a:pt x="30" y="97"/>
                      <a:pt x="24" y="95"/>
                    </a:cubicBezTo>
                    <a:cubicBezTo>
                      <a:pt x="19" y="92"/>
                      <a:pt x="15" y="89"/>
                      <a:pt x="11" y="85"/>
                    </a:cubicBezTo>
                    <a:cubicBezTo>
                      <a:pt x="7" y="81"/>
                      <a:pt x="5" y="75"/>
                      <a:pt x="3" y="69"/>
                    </a:cubicBezTo>
                    <a:cubicBezTo>
                      <a:pt x="1" y="63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5" y="9"/>
                      <a:pt x="20" y="6"/>
                      <a:pt x="25" y="4"/>
                    </a:cubicBezTo>
                    <a:cubicBezTo>
                      <a:pt x="31" y="2"/>
                      <a:pt x="37" y="0"/>
                      <a:pt x="43" y="0"/>
                    </a:cubicBezTo>
                    <a:cubicBezTo>
                      <a:pt x="49" y="0"/>
                      <a:pt x="54" y="1"/>
                      <a:pt x="59" y="3"/>
                    </a:cubicBezTo>
                    <a:cubicBezTo>
                      <a:pt x="63" y="4"/>
                      <a:pt x="67" y="6"/>
                      <a:pt x="70" y="9"/>
                    </a:cubicBezTo>
                    <a:cubicBezTo>
                      <a:pt x="73" y="12"/>
                      <a:pt x="75" y="15"/>
                      <a:pt x="77" y="19"/>
                    </a:cubicBezTo>
                    <a:cubicBezTo>
                      <a:pt x="79" y="23"/>
                      <a:pt x="80" y="27"/>
                      <a:pt x="81" y="32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29"/>
                      <a:pt x="59" y="25"/>
                      <a:pt x="56" y="22"/>
                    </a:cubicBezTo>
                    <a:cubicBezTo>
                      <a:pt x="53" y="19"/>
                      <a:pt x="49" y="17"/>
                      <a:pt x="43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3" y="68"/>
                      <a:pt x="27" y="73"/>
                    </a:cubicBezTo>
                    <a:cubicBezTo>
                      <a:pt x="31" y="79"/>
                      <a:pt x="36" y="82"/>
                      <a:pt x="43" y="82"/>
                    </a:cubicBezTo>
                    <a:cubicBezTo>
                      <a:pt x="49" y="82"/>
                      <a:pt x="54" y="80"/>
                      <a:pt x="56" y="77"/>
                    </a:cubicBezTo>
                    <a:cubicBezTo>
                      <a:pt x="59" y="74"/>
                      <a:pt x="61" y="69"/>
                      <a:pt x="62" y="64"/>
                    </a:cubicBezTo>
                    <a:lnTo>
                      <a:pt x="8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13"/>
              <p:cNvSpPr>
                <a:spLocks noEditPoints="1"/>
              </p:cNvSpPr>
              <p:nvPr/>
            </p:nvSpPr>
            <p:spPr bwMode="auto">
              <a:xfrm>
                <a:off x="3986213" y="4735513"/>
                <a:ext cx="1066800" cy="887413"/>
              </a:xfrm>
              <a:custGeom>
                <a:avLst/>
                <a:gdLst>
                  <a:gd name="T0" fmla="*/ 82 w 119"/>
                  <a:gd name="T1" fmla="*/ 40 h 99"/>
                  <a:gd name="T2" fmla="*/ 82 w 119"/>
                  <a:gd name="T3" fmla="*/ 47 h 99"/>
                  <a:gd name="T4" fmla="*/ 57 w 119"/>
                  <a:gd name="T5" fmla="*/ 47 h 99"/>
                  <a:gd name="T6" fmla="*/ 57 w 119"/>
                  <a:gd name="T7" fmla="*/ 40 h 99"/>
                  <a:gd name="T8" fmla="*/ 60 w 119"/>
                  <a:gd name="T9" fmla="*/ 40 h 99"/>
                  <a:gd name="T10" fmla="*/ 60 w 119"/>
                  <a:gd name="T11" fmla="*/ 36 h 99"/>
                  <a:gd name="T12" fmla="*/ 63 w 119"/>
                  <a:gd name="T13" fmla="*/ 28 h 99"/>
                  <a:gd name="T14" fmla="*/ 71 w 119"/>
                  <a:gd name="T15" fmla="*/ 25 h 99"/>
                  <a:gd name="T16" fmla="*/ 78 w 119"/>
                  <a:gd name="T17" fmla="*/ 28 h 99"/>
                  <a:gd name="T18" fmla="*/ 81 w 119"/>
                  <a:gd name="T19" fmla="*/ 35 h 99"/>
                  <a:gd name="T20" fmla="*/ 75 w 119"/>
                  <a:gd name="T21" fmla="*/ 36 h 99"/>
                  <a:gd name="T22" fmla="*/ 74 w 119"/>
                  <a:gd name="T23" fmla="*/ 32 h 99"/>
                  <a:gd name="T24" fmla="*/ 71 w 119"/>
                  <a:gd name="T25" fmla="*/ 32 h 99"/>
                  <a:gd name="T26" fmla="*/ 67 w 119"/>
                  <a:gd name="T27" fmla="*/ 36 h 99"/>
                  <a:gd name="T28" fmla="*/ 67 w 119"/>
                  <a:gd name="T29" fmla="*/ 40 h 99"/>
                  <a:gd name="T30" fmla="*/ 82 w 119"/>
                  <a:gd name="T31" fmla="*/ 40 h 99"/>
                  <a:gd name="T32" fmla="*/ 100 w 119"/>
                  <a:gd name="T33" fmla="*/ 82 h 99"/>
                  <a:gd name="T34" fmla="*/ 100 w 119"/>
                  <a:gd name="T35" fmla="*/ 0 h 99"/>
                  <a:gd name="T36" fmla="*/ 119 w 119"/>
                  <a:gd name="T37" fmla="*/ 0 h 99"/>
                  <a:gd name="T38" fmla="*/ 119 w 119"/>
                  <a:gd name="T39" fmla="*/ 99 h 99"/>
                  <a:gd name="T40" fmla="*/ 38 w 119"/>
                  <a:gd name="T41" fmla="*/ 99 h 99"/>
                  <a:gd name="T42" fmla="*/ 10 w 119"/>
                  <a:gd name="T43" fmla="*/ 91 h 99"/>
                  <a:gd name="T44" fmla="*/ 0 w 119"/>
                  <a:gd name="T45" fmla="*/ 65 h 99"/>
                  <a:gd name="T46" fmla="*/ 4 w 119"/>
                  <a:gd name="T47" fmla="*/ 49 h 99"/>
                  <a:gd name="T48" fmla="*/ 16 w 119"/>
                  <a:gd name="T49" fmla="*/ 37 h 99"/>
                  <a:gd name="T50" fmla="*/ 34 w 119"/>
                  <a:gd name="T51" fmla="*/ 33 h 99"/>
                  <a:gd name="T52" fmla="*/ 36 w 119"/>
                  <a:gd name="T53" fmla="*/ 49 h 99"/>
                  <a:gd name="T54" fmla="*/ 23 w 119"/>
                  <a:gd name="T55" fmla="*/ 54 h 99"/>
                  <a:gd name="T56" fmla="*/ 19 w 119"/>
                  <a:gd name="T57" fmla="*/ 65 h 99"/>
                  <a:gd name="T58" fmla="*/ 23 w 119"/>
                  <a:gd name="T59" fmla="*/ 78 h 99"/>
                  <a:gd name="T60" fmla="*/ 38 w 119"/>
                  <a:gd name="T61" fmla="*/ 82 h 99"/>
                  <a:gd name="T62" fmla="*/ 100 w 119"/>
                  <a:gd name="T63" fmla="*/ 8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99">
                    <a:moveTo>
                      <a:pt x="82" y="40"/>
                    </a:moveTo>
                    <a:cubicBezTo>
                      <a:pt x="82" y="47"/>
                      <a:pt x="82" y="47"/>
                      <a:pt x="82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3"/>
                      <a:pt x="61" y="30"/>
                      <a:pt x="63" y="28"/>
                    </a:cubicBezTo>
                    <a:cubicBezTo>
                      <a:pt x="65" y="26"/>
                      <a:pt x="67" y="25"/>
                      <a:pt x="71" y="25"/>
                    </a:cubicBezTo>
                    <a:cubicBezTo>
                      <a:pt x="74" y="25"/>
                      <a:pt x="77" y="26"/>
                      <a:pt x="78" y="28"/>
                    </a:cubicBezTo>
                    <a:cubicBezTo>
                      <a:pt x="80" y="29"/>
                      <a:pt x="81" y="31"/>
                      <a:pt x="81" y="35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4"/>
                      <a:pt x="75" y="33"/>
                      <a:pt x="74" y="32"/>
                    </a:cubicBezTo>
                    <a:cubicBezTo>
                      <a:pt x="74" y="32"/>
                      <a:pt x="73" y="32"/>
                      <a:pt x="71" y="32"/>
                    </a:cubicBezTo>
                    <a:cubicBezTo>
                      <a:pt x="68" y="32"/>
                      <a:pt x="67" y="33"/>
                      <a:pt x="67" y="36"/>
                    </a:cubicBezTo>
                    <a:cubicBezTo>
                      <a:pt x="67" y="40"/>
                      <a:pt x="67" y="40"/>
                      <a:pt x="67" y="40"/>
                    </a:cubicBezTo>
                    <a:lnTo>
                      <a:pt x="82" y="40"/>
                    </a:lnTo>
                    <a:close/>
                    <a:moveTo>
                      <a:pt x="100" y="82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25" y="99"/>
                      <a:pt x="16" y="96"/>
                      <a:pt x="10" y="91"/>
                    </a:cubicBezTo>
                    <a:cubicBezTo>
                      <a:pt x="3" y="85"/>
                      <a:pt x="0" y="77"/>
                      <a:pt x="0" y="65"/>
                    </a:cubicBezTo>
                    <a:cubicBezTo>
                      <a:pt x="0" y="59"/>
                      <a:pt x="2" y="54"/>
                      <a:pt x="4" y="49"/>
                    </a:cubicBezTo>
                    <a:cubicBezTo>
                      <a:pt x="7" y="44"/>
                      <a:pt x="11" y="40"/>
                      <a:pt x="16" y="37"/>
                    </a:cubicBezTo>
                    <a:cubicBezTo>
                      <a:pt x="21" y="34"/>
                      <a:pt x="27" y="33"/>
                      <a:pt x="34" y="33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0" y="50"/>
                      <a:pt x="25" y="51"/>
                      <a:pt x="23" y="54"/>
                    </a:cubicBezTo>
                    <a:cubicBezTo>
                      <a:pt x="20" y="56"/>
                      <a:pt x="19" y="60"/>
                      <a:pt x="19" y="65"/>
                    </a:cubicBezTo>
                    <a:cubicBezTo>
                      <a:pt x="19" y="71"/>
                      <a:pt x="20" y="76"/>
                      <a:pt x="23" y="78"/>
                    </a:cubicBezTo>
                    <a:cubicBezTo>
                      <a:pt x="26" y="81"/>
                      <a:pt x="31" y="82"/>
                      <a:pt x="38" y="82"/>
                    </a:cubicBezTo>
                    <a:lnTo>
                      <a:pt x="10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14"/>
              <p:cNvSpPr>
                <a:spLocks noEditPoints="1"/>
              </p:cNvSpPr>
              <p:nvPr/>
            </p:nvSpPr>
            <p:spPr bwMode="auto">
              <a:xfrm>
                <a:off x="5195888" y="5005388"/>
                <a:ext cx="1684338" cy="903288"/>
              </a:xfrm>
              <a:custGeom>
                <a:avLst/>
                <a:gdLst>
                  <a:gd name="T0" fmla="*/ 44 w 188"/>
                  <a:gd name="T1" fmla="*/ 52 h 101"/>
                  <a:gd name="T2" fmla="*/ 38 w 188"/>
                  <a:gd name="T3" fmla="*/ 52 h 101"/>
                  <a:gd name="T4" fmla="*/ 19 w 188"/>
                  <a:gd name="T5" fmla="*/ 32 h 101"/>
                  <a:gd name="T6" fmla="*/ 22 w 188"/>
                  <a:gd name="T7" fmla="*/ 20 h 101"/>
                  <a:gd name="T8" fmla="*/ 32 w 188"/>
                  <a:gd name="T9" fmla="*/ 16 h 101"/>
                  <a:gd name="T10" fmla="*/ 39 w 188"/>
                  <a:gd name="T11" fmla="*/ 17 h 101"/>
                  <a:gd name="T12" fmla="*/ 43 w 188"/>
                  <a:gd name="T13" fmla="*/ 23 h 101"/>
                  <a:gd name="T14" fmla="*/ 44 w 188"/>
                  <a:gd name="T15" fmla="*/ 37 h 101"/>
                  <a:gd name="T16" fmla="*/ 44 w 188"/>
                  <a:gd name="T17" fmla="*/ 52 h 101"/>
                  <a:gd name="T18" fmla="*/ 170 w 188"/>
                  <a:gd name="T19" fmla="*/ 0 h 101"/>
                  <a:gd name="T20" fmla="*/ 170 w 188"/>
                  <a:gd name="T21" fmla="*/ 52 h 101"/>
                  <a:gd name="T22" fmla="*/ 63 w 188"/>
                  <a:gd name="T23" fmla="*/ 52 h 101"/>
                  <a:gd name="T24" fmla="*/ 63 w 188"/>
                  <a:gd name="T25" fmla="*/ 32 h 101"/>
                  <a:gd name="T26" fmla="*/ 55 w 188"/>
                  <a:gd name="T27" fmla="*/ 8 h 101"/>
                  <a:gd name="T28" fmla="*/ 32 w 188"/>
                  <a:gd name="T29" fmla="*/ 0 h 101"/>
                  <a:gd name="T30" fmla="*/ 8 w 188"/>
                  <a:gd name="T31" fmla="*/ 9 h 101"/>
                  <a:gd name="T32" fmla="*/ 0 w 188"/>
                  <a:gd name="T33" fmla="*/ 32 h 101"/>
                  <a:gd name="T34" fmla="*/ 11 w 188"/>
                  <a:gd name="T35" fmla="*/ 60 h 101"/>
                  <a:gd name="T36" fmla="*/ 42 w 188"/>
                  <a:gd name="T37" fmla="*/ 69 h 101"/>
                  <a:gd name="T38" fmla="*/ 44 w 188"/>
                  <a:gd name="T39" fmla="*/ 69 h 101"/>
                  <a:gd name="T40" fmla="*/ 44 w 188"/>
                  <a:gd name="T41" fmla="*/ 72 h 101"/>
                  <a:gd name="T42" fmla="*/ 41 w 188"/>
                  <a:gd name="T43" fmla="*/ 86 h 101"/>
                  <a:gd name="T44" fmla="*/ 51 w 188"/>
                  <a:gd name="T45" fmla="*/ 101 h 101"/>
                  <a:gd name="T46" fmla="*/ 55 w 188"/>
                  <a:gd name="T47" fmla="*/ 97 h 101"/>
                  <a:gd name="T48" fmla="*/ 63 w 188"/>
                  <a:gd name="T49" fmla="*/ 69 h 101"/>
                  <a:gd name="T50" fmla="*/ 188 w 188"/>
                  <a:gd name="T51" fmla="*/ 69 h 101"/>
                  <a:gd name="T52" fmla="*/ 188 w 188"/>
                  <a:gd name="T53" fmla="*/ 0 h 101"/>
                  <a:gd name="T54" fmla="*/ 170 w 188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8" h="101">
                    <a:moveTo>
                      <a:pt x="44" y="52"/>
                    </a:moveTo>
                    <a:cubicBezTo>
                      <a:pt x="38" y="52"/>
                      <a:pt x="38" y="52"/>
                      <a:pt x="38" y="52"/>
                    </a:cubicBezTo>
                    <a:cubicBezTo>
                      <a:pt x="25" y="52"/>
                      <a:pt x="19" y="45"/>
                      <a:pt x="19" y="32"/>
                    </a:cubicBezTo>
                    <a:cubicBezTo>
                      <a:pt x="19" y="27"/>
                      <a:pt x="20" y="23"/>
                      <a:pt x="22" y="20"/>
                    </a:cubicBezTo>
                    <a:cubicBezTo>
                      <a:pt x="24" y="17"/>
                      <a:pt x="27" y="16"/>
                      <a:pt x="32" y="16"/>
                    </a:cubicBezTo>
                    <a:cubicBezTo>
                      <a:pt x="35" y="16"/>
                      <a:pt x="37" y="16"/>
                      <a:pt x="39" y="17"/>
                    </a:cubicBezTo>
                    <a:cubicBezTo>
                      <a:pt x="41" y="19"/>
                      <a:pt x="42" y="20"/>
                      <a:pt x="43" y="23"/>
                    </a:cubicBezTo>
                    <a:cubicBezTo>
                      <a:pt x="44" y="26"/>
                      <a:pt x="44" y="32"/>
                      <a:pt x="44" y="37"/>
                    </a:cubicBezTo>
                    <a:lnTo>
                      <a:pt x="44" y="52"/>
                    </a:lnTo>
                    <a:close/>
                    <a:moveTo>
                      <a:pt x="170" y="0"/>
                    </a:moveTo>
                    <a:cubicBezTo>
                      <a:pt x="170" y="52"/>
                      <a:pt x="170" y="52"/>
                      <a:pt x="170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2"/>
                      <a:pt x="60" y="13"/>
                      <a:pt x="55" y="8"/>
                    </a:cubicBezTo>
                    <a:cubicBezTo>
                      <a:pt x="50" y="3"/>
                      <a:pt x="42" y="0"/>
                      <a:pt x="32" y="0"/>
                    </a:cubicBezTo>
                    <a:cubicBezTo>
                      <a:pt x="22" y="0"/>
                      <a:pt x="14" y="3"/>
                      <a:pt x="8" y="9"/>
                    </a:cubicBezTo>
                    <a:cubicBezTo>
                      <a:pt x="3" y="14"/>
                      <a:pt x="0" y="22"/>
                      <a:pt x="0" y="32"/>
                    </a:cubicBezTo>
                    <a:cubicBezTo>
                      <a:pt x="0" y="44"/>
                      <a:pt x="3" y="54"/>
                      <a:pt x="11" y="60"/>
                    </a:cubicBezTo>
                    <a:cubicBezTo>
                      <a:pt x="18" y="66"/>
                      <a:pt x="28" y="69"/>
                      <a:pt x="42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9"/>
                      <a:pt x="43" y="83"/>
                      <a:pt x="41" y="8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3" y="100"/>
                      <a:pt x="54" y="99"/>
                      <a:pt x="55" y="97"/>
                    </a:cubicBezTo>
                    <a:cubicBezTo>
                      <a:pt x="60" y="92"/>
                      <a:pt x="63" y="80"/>
                      <a:pt x="63" y="69"/>
                    </a:cubicBezTo>
                    <a:cubicBezTo>
                      <a:pt x="188" y="69"/>
                      <a:pt x="188" y="69"/>
                      <a:pt x="188" y="69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1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Rectangle 15"/>
              <p:cNvSpPr>
                <a:spLocks noChangeArrowheads="1"/>
              </p:cNvSpPr>
              <p:nvPr/>
            </p:nvSpPr>
            <p:spPr bwMode="auto">
              <a:xfrm>
                <a:off x="6718301" y="4754563"/>
                <a:ext cx="161925" cy="169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7013576" y="5005388"/>
                <a:ext cx="833438" cy="617538"/>
              </a:xfrm>
              <a:custGeom>
                <a:avLst/>
                <a:gdLst>
                  <a:gd name="T0" fmla="*/ 74 w 93"/>
                  <a:gd name="T1" fmla="*/ 52 h 69"/>
                  <a:gd name="T2" fmla="*/ 74 w 93"/>
                  <a:gd name="T3" fmla="*/ 42 h 69"/>
                  <a:gd name="T4" fmla="*/ 70 w 93"/>
                  <a:gd name="T5" fmla="*/ 23 h 69"/>
                  <a:gd name="T6" fmla="*/ 55 w 93"/>
                  <a:gd name="T7" fmla="*/ 17 h 69"/>
                  <a:gd name="T8" fmla="*/ 41 w 93"/>
                  <a:gd name="T9" fmla="*/ 20 h 69"/>
                  <a:gd name="T10" fmla="*/ 36 w 93"/>
                  <a:gd name="T11" fmla="*/ 3 h 69"/>
                  <a:gd name="T12" fmla="*/ 56 w 93"/>
                  <a:gd name="T13" fmla="*/ 0 h 69"/>
                  <a:gd name="T14" fmla="*/ 84 w 93"/>
                  <a:gd name="T15" fmla="*/ 10 h 69"/>
                  <a:gd name="T16" fmla="*/ 93 w 93"/>
                  <a:gd name="T17" fmla="*/ 40 h 69"/>
                  <a:gd name="T18" fmla="*/ 93 w 93"/>
                  <a:gd name="T19" fmla="*/ 69 h 69"/>
                  <a:gd name="T20" fmla="*/ 0 w 93"/>
                  <a:gd name="T21" fmla="*/ 69 h 69"/>
                  <a:gd name="T22" fmla="*/ 0 w 93"/>
                  <a:gd name="T23" fmla="*/ 52 h 69"/>
                  <a:gd name="T24" fmla="*/ 74 w 93"/>
                  <a:gd name="T25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69">
                    <a:moveTo>
                      <a:pt x="74" y="52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4" y="34"/>
                      <a:pt x="73" y="27"/>
                      <a:pt x="70" y="23"/>
                    </a:cubicBezTo>
                    <a:cubicBezTo>
                      <a:pt x="66" y="19"/>
                      <a:pt x="61" y="17"/>
                      <a:pt x="55" y="17"/>
                    </a:cubicBezTo>
                    <a:cubicBezTo>
                      <a:pt x="50" y="17"/>
                      <a:pt x="46" y="18"/>
                      <a:pt x="41" y="2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42" y="1"/>
                      <a:pt x="49" y="0"/>
                      <a:pt x="56" y="0"/>
                    </a:cubicBezTo>
                    <a:cubicBezTo>
                      <a:pt x="68" y="0"/>
                      <a:pt x="77" y="3"/>
                      <a:pt x="84" y="10"/>
                    </a:cubicBezTo>
                    <a:cubicBezTo>
                      <a:pt x="90" y="17"/>
                      <a:pt x="93" y="27"/>
                      <a:pt x="93" y="40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2"/>
                      <a:pt x="0" y="52"/>
                      <a:pt x="0" y="52"/>
                    </a:cubicBezTo>
                    <a:lnTo>
                      <a:pt x="7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17"/>
              <p:cNvSpPr>
                <a:spLocks/>
              </p:cNvSpPr>
              <p:nvPr/>
            </p:nvSpPr>
            <p:spPr bwMode="auto">
              <a:xfrm>
                <a:off x="7972426" y="4565650"/>
                <a:ext cx="223838" cy="188913"/>
              </a:xfrm>
              <a:custGeom>
                <a:avLst/>
                <a:gdLst>
                  <a:gd name="T0" fmla="*/ 25 w 25"/>
                  <a:gd name="T1" fmla="*/ 14 h 21"/>
                  <a:gd name="T2" fmla="*/ 25 w 25"/>
                  <a:gd name="T3" fmla="*/ 21 h 21"/>
                  <a:gd name="T4" fmla="*/ 0 w 25"/>
                  <a:gd name="T5" fmla="*/ 21 h 21"/>
                  <a:gd name="T6" fmla="*/ 0 w 25"/>
                  <a:gd name="T7" fmla="*/ 14 h 21"/>
                  <a:gd name="T8" fmla="*/ 3 w 25"/>
                  <a:gd name="T9" fmla="*/ 14 h 21"/>
                  <a:gd name="T10" fmla="*/ 3 w 25"/>
                  <a:gd name="T11" fmla="*/ 10 h 21"/>
                  <a:gd name="T12" fmla="*/ 6 w 25"/>
                  <a:gd name="T13" fmla="*/ 2 h 21"/>
                  <a:gd name="T14" fmla="*/ 14 w 25"/>
                  <a:gd name="T15" fmla="*/ 0 h 21"/>
                  <a:gd name="T16" fmla="*/ 21 w 25"/>
                  <a:gd name="T17" fmla="*/ 2 h 21"/>
                  <a:gd name="T18" fmla="*/ 24 w 25"/>
                  <a:gd name="T19" fmla="*/ 9 h 21"/>
                  <a:gd name="T20" fmla="*/ 18 w 25"/>
                  <a:gd name="T21" fmla="*/ 10 h 21"/>
                  <a:gd name="T22" fmla="*/ 17 w 25"/>
                  <a:gd name="T23" fmla="*/ 7 h 21"/>
                  <a:gd name="T24" fmla="*/ 14 w 25"/>
                  <a:gd name="T25" fmla="*/ 6 h 21"/>
                  <a:gd name="T26" fmla="*/ 10 w 25"/>
                  <a:gd name="T27" fmla="*/ 11 h 21"/>
                  <a:gd name="T28" fmla="*/ 10 w 25"/>
                  <a:gd name="T29" fmla="*/ 14 h 21"/>
                  <a:gd name="T30" fmla="*/ 25 w 25"/>
                  <a:gd name="T3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1">
                    <a:moveTo>
                      <a:pt x="25" y="14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7"/>
                      <a:pt x="4" y="4"/>
                      <a:pt x="6" y="2"/>
                    </a:cubicBezTo>
                    <a:cubicBezTo>
                      <a:pt x="8" y="1"/>
                      <a:pt x="10" y="0"/>
                      <a:pt x="14" y="0"/>
                    </a:cubicBezTo>
                    <a:cubicBezTo>
                      <a:pt x="17" y="0"/>
                      <a:pt x="20" y="0"/>
                      <a:pt x="21" y="2"/>
                    </a:cubicBezTo>
                    <a:cubicBezTo>
                      <a:pt x="23" y="3"/>
                      <a:pt x="24" y="6"/>
                      <a:pt x="24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7" y="7"/>
                    </a:cubicBezTo>
                    <a:cubicBezTo>
                      <a:pt x="16" y="6"/>
                      <a:pt x="15" y="6"/>
                      <a:pt x="14" y="6"/>
                    </a:cubicBezTo>
                    <a:cubicBezTo>
                      <a:pt x="11" y="6"/>
                      <a:pt x="10" y="7"/>
                      <a:pt x="10" y="11"/>
                    </a:cubicBezTo>
                    <a:cubicBezTo>
                      <a:pt x="10" y="14"/>
                      <a:pt x="10" y="14"/>
                      <a:pt x="10" y="14"/>
                    </a:cubicBezTo>
                    <a:lnTo>
                      <a:pt x="2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Rectangle 18"/>
              <p:cNvSpPr>
                <a:spLocks noChangeArrowheads="1"/>
              </p:cNvSpPr>
              <p:nvPr/>
            </p:nvSpPr>
            <p:spPr bwMode="auto">
              <a:xfrm>
                <a:off x="7991476" y="4816475"/>
                <a:ext cx="169863" cy="806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40148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77E6E5-10F2-4009-B776-A7F5C9BE046A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FFE213-8CBB-48D7-A171-8548BB907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267" y="442800"/>
            <a:ext cx="4024658" cy="110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6224B-EA79-4BC8-A7F5-F620B624A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03" y="2060576"/>
            <a:ext cx="3861197" cy="39989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6E15C-D408-4765-943E-DB77FC82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7C5B-576C-F64B-872E-1169CAEC4EE8}" type="datetime4">
              <a:rPr lang="en-GB" smtClean="0">
                <a:solidFill>
                  <a:srgbClr val="4D5156"/>
                </a:solidFill>
              </a:rPr>
              <a:pPr/>
              <a:t>15 April 2019</a:t>
            </a:fld>
            <a:endParaRPr lang="en-GB">
              <a:solidFill>
                <a:srgbClr val="4D5156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5E229-DAA5-4345-AE76-815779D7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1859A9"/>
                </a:solidFill>
              </a:rPr>
              <a:t>Adnoc Offshore | Presentation title</a:t>
            </a:r>
            <a:endParaRPr lang="en-GB">
              <a:solidFill>
                <a:srgbClr val="1859A9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30760-A444-416F-83F2-0E9E7E46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1956-BF2E-4170-9809-8254439A8799}" type="slidenum">
              <a:rPr lang="en-GB" smtClean="0">
                <a:solidFill>
                  <a:srgbClr val="1859A9"/>
                </a:solidFill>
              </a:rPr>
              <a:pPr/>
              <a:t>‹#›</a:t>
            </a:fld>
            <a:endParaRPr lang="en-GB">
              <a:solidFill>
                <a:srgbClr val="1859A9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4BDDA1-D11F-444B-A19F-8F1AF77F9D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803" y="1620001"/>
            <a:ext cx="4023122" cy="200025"/>
          </a:xfrm>
        </p:spPr>
        <p:txBody>
          <a:bodyPr/>
          <a:lstStyle>
            <a:lvl1pPr>
              <a:spcBef>
                <a:spcPts val="0"/>
              </a:spcBef>
              <a:defRPr sz="1070" b="1" cap="all" spc="360" baseline="0"/>
            </a:lvl1pPr>
            <a:lvl2pPr>
              <a:defRPr sz="1070"/>
            </a:lvl2pPr>
            <a:lvl3pPr>
              <a:defRPr sz="1070"/>
            </a:lvl3pPr>
            <a:lvl4pPr>
              <a:defRPr sz="1070"/>
            </a:lvl4pPr>
            <a:lvl5pPr>
              <a:defRPr sz="107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987CEB89-FE4D-43FC-A6AA-6981A9E766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47101" y="239400"/>
            <a:ext cx="3616450" cy="6379893"/>
          </a:xfrm>
          <a:custGeom>
            <a:avLst/>
            <a:gdLst>
              <a:gd name="connsiteX0" fmla="*/ 0 w 4821933"/>
              <a:gd name="connsiteY0" fmla="*/ 0 h 3056400"/>
              <a:gd name="connsiteX1" fmla="*/ 4821933 w 4821933"/>
              <a:gd name="connsiteY1" fmla="*/ 0 h 3056400"/>
              <a:gd name="connsiteX2" fmla="*/ 4821933 w 4821933"/>
              <a:gd name="connsiteY2" fmla="*/ 3056400 h 3056400"/>
              <a:gd name="connsiteX3" fmla="*/ 0 w 4821933"/>
              <a:gd name="connsiteY3" fmla="*/ 3056400 h 3056400"/>
              <a:gd name="connsiteX4" fmla="*/ 0 w 4821933"/>
              <a:gd name="connsiteY4" fmla="*/ 0 h 3056400"/>
              <a:gd name="connsiteX0" fmla="*/ 0 w 4821933"/>
              <a:gd name="connsiteY0" fmla="*/ 1959 h 3058359"/>
              <a:gd name="connsiteX1" fmla="*/ 3415603 w 4821933"/>
              <a:gd name="connsiteY1" fmla="*/ 0 h 3058359"/>
              <a:gd name="connsiteX2" fmla="*/ 4821933 w 4821933"/>
              <a:gd name="connsiteY2" fmla="*/ 1959 h 3058359"/>
              <a:gd name="connsiteX3" fmla="*/ 4821933 w 4821933"/>
              <a:gd name="connsiteY3" fmla="*/ 3058359 h 3058359"/>
              <a:gd name="connsiteX4" fmla="*/ 0 w 4821933"/>
              <a:gd name="connsiteY4" fmla="*/ 3058359 h 3058359"/>
              <a:gd name="connsiteX5" fmla="*/ 0 w 4821933"/>
              <a:gd name="connsiteY5" fmla="*/ 1959 h 3058359"/>
              <a:gd name="connsiteX0" fmla="*/ 0 w 4821933"/>
              <a:gd name="connsiteY0" fmla="*/ 0 h 3056400"/>
              <a:gd name="connsiteX1" fmla="*/ 3415603 w 4821933"/>
              <a:gd name="connsiteY1" fmla="*/ 1409 h 3056400"/>
              <a:gd name="connsiteX2" fmla="*/ 4821933 w 4821933"/>
              <a:gd name="connsiteY2" fmla="*/ 0 h 3056400"/>
              <a:gd name="connsiteX3" fmla="*/ 4821933 w 4821933"/>
              <a:gd name="connsiteY3" fmla="*/ 3056400 h 3056400"/>
              <a:gd name="connsiteX4" fmla="*/ 0 w 4821933"/>
              <a:gd name="connsiteY4" fmla="*/ 3056400 h 3056400"/>
              <a:gd name="connsiteX5" fmla="*/ 0 w 4821933"/>
              <a:gd name="connsiteY5" fmla="*/ 0 h 3056400"/>
              <a:gd name="connsiteX0" fmla="*/ 0 w 4821933"/>
              <a:gd name="connsiteY0" fmla="*/ 0 h 3056400"/>
              <a:gd name="connsiteX1" fmla="*/ 3418971 w 4821933"/>
              <a:gd name="connsiteY1" fmla="*/ 1409 h 3056400"/>
              <a:gd name="connsiteX2" fmla="*/ 4821933 w 4821933"/>
              <a:gd name="connsiteY2" fmla="*/ 0 h 3056400"/>
              <a:gd name="connsiteX3" fmla="*/ 4821933 w 4821933"/>
              <a:gd name="connsiteY3" fmla="*/ 3056400 h 3056400"/>
              <a:gd name="connsiteX4" fmla="*/ 0 w 4821933"/>
              <a:gd name="connsiteY4" fmla="*/ 3056400 h 3056400"/>
              <a:gd name="connsiteX5" fmla="*/ 0 w 4821933"/>
              <a:gd name="connsiteY5" fmla="*/ 0 h 3056400"/>
              <a:gd name="connsiteX0" fmla="*/ 0 w 4821933"/>
              <a:gd name="connsiteY0" fmla="*/ 0 h 3056400"/>
              <a:gd name="connsiteX1" fmla="*/ 3418971 w 4821933"/>
              <a:gd name="connsiteY1" fmla="*/ 1409 h 3056400"/>
              <a:gd name="connsiteX2" fmla="*/ 4821933 w 4821933"/>
              <a:gd name="connsiteY2" fmla="*/ 0 h 3056400"/>
              <a:gd name="connsiteX3" fmla="*/ 4821933 w 4821933"/>
              <a:gd name="connsiteY3" fmla="*/ 3056400 h 3056400"/>
              <a:gd name="connsiteX4" fmla="*/ 0 w 4821933"/>
              <a:gd name="connsiteY4" fmla="*/ 3056400 h 3056400"/>
              <a:gd name="connsiteX5" fmla="*/ 0 w 4821933"/>
              <a:gd name="connsiteY5" fmla="*/ 0 h 3056400"/>
              <a:gd name="connsiteX0" fmla="*/ 0 w 4821933"/>
              <a:gd name="connsiteY0" fmla="*/ 1959 h 3058359"/>
              <a:gd name="connsiteX1" fmla="*/ 3418971 w 4821933"/>
              <a:gd name="connsiteY1" fmla="*/ 0 h 3058359"/>
              <a:gd name="connsiteX2" fmla="*/ 4821933 w 4821933"/>
              <a:gd name="connsiteY2" fmla="*/ 1959 h 3058359"/>
              <a:gd name="connsiteX3" fmla="*/ 4821933 w 4821933"/>
              <a:gd name="connsiteY3" fmla="*/ 3058359 h 3058359"/>
              <a:gd name="connsiteX4" fmla="*/ 0 w 4821933"/>
              <a:gd name="connsiteY4" fmla="*/ 3058359 h 3058359"/>
              <a:gd name="connsiteX5" fmla="*/ 0 w 4821933"/>
              <a:gd name="connsiteY5" fmla="*/ 1959 h 3058359"/>
              <a:gd name="connsiteX0" fmla="*/ 0 w 4821933"/>
              <a:gd name="connsiteY0" fmla="*/ 0 h 3056400"/>
              <a:gd name="connsiteX1" fmla="*/ 3418971 w 4821933"/>
              <a:gd name="connsiteY1" fmla="*/ 679 h 3056400"/>
              <a:gd name="connsiteX2" fmla="*/ 4821933 w 4821933"/>
              <a:gd name="connsiteY2" fmla="*/ 0 h 3056400"/>
              <a:gd name="connsiteX3" fmla="*/ 4821933 w 4821933"/>
              <a:gd name="connsiteY3" fmla="*/ 3056400 h 3056400"/>
              <a:gd name="connsiteX4" fmla="*/ 0 w 4821933"/>
              <a:gd name="connsiteY4" fmla="*/ 3056400 h 3056400"/>
              <a:gd name="connsiteX5" fmla="*/ 0 w 4821933"/>
              <a:gd name="connsiteY5" fmla="*/ 0 h 3056400"/>
              <a:gd name="connsiteX0" fmla="*/ 0 w 4821933"/>
              <a:gd name="connsiteY0" fmla="*/ 0 h 3056400"/>
              <a:gd name="connsiteX1" fmla="*/ 3418971 w 4821933"/>
              <a:gd name="connsiteY1" fmla="*/ 679 h 3056400"/>
              <a:gd name="connsiteX2" fmla="*/ 4343416 w 4821933"/>
              <a:gd name="connsiteY2" fmla="*/ 745 h 3056400"/>
              <a:gd name="connsiteX3" fmla="*/ 4821933 w 4821933"/>
              <a:gd name="connsiteY3" fmla="*/ 0 h 3056400"/>
              <a:gd name="connsiteX4" fmla="*/ 4821933 w 4821933"/>
              <a:gd name="connsiteY4" fmla="*/ 3056400 h 3056400"/>
              <a:gd name="connsiteX5" fmla="*/ 0 w 4821933"/>
              <a:gd name="connsiteY5" fmla="*/ 3056400 h 3056400"/>
              <a:gd name="connsiteX6" fmla="*/ 0 w 4821933"/>
              <a:gd name="connsiteY6" fmla="*/ 0 h 3056400"/>
              <a:gd name="connsiteX0" fmla="*/ 0 w 4821933"/>
              <a:gd name="connsiteY0" fmla="*/ 0 h 3056400"/>
              <a:gd name="connsiteX1" fmla="*/ 3418971 w 4821933"/>
              <a:gd name="connsiteY1" fmla="*/ 679 h 3056400"/>
              <a:gd name="connsiteX2" fmla="*/ 3744372 w 4821933"/>
              <a:gd name="connsiteY2" fmla="*/ 745 h 3056400"/>
              <a:gd name="connsiteX3" fmla="*/ 4343416 w 4821933"/>
              <a:gd name="connsiteY3" fmla="*/ 745 h 3056400"/>
              <a:gd name="connsiteX4" fmla="*/ 4821933 w 4821933"/>
              <a:gd name="connsiteY4" fmla="*/ 0 h 3056400"/>
              <a:gd name="connsiteX5" fmla="*/ 4821933 w 4821933"/>
              <a:gd name="connsiteY5" fmla="*/ 3056400 h 3056400"/>
              <a:gd name="connsiteX6" fmla="*/ 0 w 4821933"/>
              <a:gd name="connsiteY6" fmla="*/ 3056400 h 3056400"/>
              <a:gd name="connsiteX7" fmla="*/ 0 w 4821933"/>
              <a:gd name="connsiteY7" fmla="*/ 0 h 3056400"/>
              <a:gd name="connsiteX0" fmla="*/ 0 w 4821933"/>
              <a:gd name="connsiteY0" fmla="*/ 0 h 3056400"/>
              <a:gd name="connsiteX1" fmla="*/ 3418971 w 4821933"/>
              <a:gd name="connsiteY1" fmla="*/ 679 h 3056400"/>
              <a:gd name="connsiteX2" fmla="*/ 3417141 w 4821933"/>
              <a:gd name="connsiteY2" fmla="*/ 1388839 h 3056400"/>
              <a:gd name="connsiteX3" fmla="*/ 4343416 w 4821933"/>
              <a:gd name="connsiteY3" fmla="*/ 745 h 3056400"/>
              <a:gd name="connsiteX4" fmla="*/ 4821933 w 4821933"/>
              <a:gd name="connsiteY4" fmla="*/ 0 h 3056400"/>
              <a:gd name="connsiteX5" fmla="*/ 4821933 w 4821933"/>
              <a:gd name="connsiteY5" fmla="*/ 3056400 h 3056400"/>
              <a:gd name="connsiteX6" fmla="*/ 0 w 4821933"/>
              <a:gd name="connsiteY6" fmla="*/ 3056400 h 3056400"/>
              <a:gd name="connsiteX7" fmla="*/ 0 w 4821933"/>
              <a:gd name="connsiteY7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7141 w 4821933"/>
              <a:gd name="connsiteY2" fmla="*/ 1388839 h 3056400"/>
              <a:gd name="connsiteX3" fmla="*/ 4343416 w 4821933"/>
              <a:gd name="connsiteY3" fmla="*/ 745 h 3056400"/>
              <a:gd name="connsiteX4" fmla="*/ 4821933 w 4821933"/>
              <a:gd name="connsiteY4" fmla="*/ 0 h 3056400"/>
              <a:gd name="connsiteX5" fmla="*/ 4821933 w 4821933"/>
              <a:gd name="connsiteY5" fmla="*/ 3056400 h 3056400"/>
              <a:gd name="connsiteX6" fmla="*/ 0 w 4821933"/>
              <a:gd name="connsiteY6" fmla="*/ 3056400 h 3056400"/>
              <a:gd name="connsiteX7" fmla="*/ 0 w 4821933"/>
              <a:gd name="connsiteY7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4502 w 4821933"/>
              <a:gd name="connsiteY2" fmla="*/ 1388839 h 3056400"/>
              <a:gd name="connsiteX3" fmla="*/ 4343416 w 4821933"/>
              <a:gd name="connsiteY3" fmla="*/ 745 h 3056400"/>
              <a:gd name="connsiteX4" fmla="*/ 4821933 w 4821933"/>
              <a:gd name="connsiteY4" fmla="*/ 0 h 3056400"/>
              <a:gd name="connsiteX5" fmla="*/ 4821933 w 4821933"/>
              <a:gd name="connsiteY5" fmla="*/ 3056400 h 3056400"/>
              <a:gd name="connsiteX6" fmla="*/ 0 w 4821933"/>
              <a:gd name="connsiteY6" fmla="*/ 3056400 h 3056400"/>
              <a:gd name="connsiteX7" fmla="*/ 0 w 4821933"/>
              <a:gd name="connsiteY7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4502 w 4821933"/>
              <a:gd name="connsiteY2" fmla="*/ 1388839 h 3056400"/>
              <a:gd name="connsiteX3" fmla="*/ 3989795 w 4821933"/>
              <a:gd name="connsiteY3" fmla="*/ 531177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4502 w 4821933"/>
              <a:gd name="connsiteY2" fmla="*/ 1388839 h 3056400"/>
              <a:gd name="connsiteX3" fmla="*/ 4340777 w 4821933"/>
              <a:gd name="connsiteY3" fmla="*/ 1388839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7141 w 4821933"/>
              <a:gd name="connsiteY2" fmla="*/ 1388839 h 3056400"/>
              <a:gd name="connsiteX3" fmla="*/ 4340777 w 4821933"/>
              <a:gd name="connsiteY3" fmla="*/ 1388839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4565 w 4821933"/>
              <a:gd name="connsiteY2" fmla="*/ 1388839 h 3056400"/>
              <a:gd name="connsiteX3" fmla="*/ 4340777 w 4821933"/>
              <a:gd name="connsiteY3" fmla="*/ 1388839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38654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6379893"/>
              <a:gd name="connsiteX1" fmla="*/ 3416332 w 4821933"/>
              <a:gd name="connsiteY1" fmla="*/ 679 h 6379893"/>
              <a:gd name="connsiteX2" fmla="*/ 3416947 w 4821933"/>
              <a:gd name="connsiteY2" fmla="*/ 1388839 h 6379893"/>
              <a:gd name="connsiteX3" fmla="*/ 4340777 w 4821933"/>
              <a:gd name="connsiteY3" fmla="*/ 1388839 h 6379893"/>
              <a:gd name="connsiteX4" fmla="*/ 4341035 w 4821933"/>
              <a:gd name="connsiteY4" fmla="*/ 745 h 6379893"/>
              <a:gd name="connsiteX5" fmla="*/ 4821933 w 4821933"/>
              <a:gd name="connsiteY5" fmla="*/ 0 h 6379893"/>
              <a:gd name="connsiteX6" fmla="*/ 4821933 w 4821933"/>
              <a:gd name="connsiteY6" fmla="*/ 3056400 h 6379893"/>
              <a:gd name="connsiteX7" fmla="*/ 0 w 4821933"/>
              <a:gd name="connsiteY7" fmla="*/ 6379893 h 6379893"/>
              <a:gd name="connsiteX8" fmla="*/ 0 w 4821933"/>
              <a:gd name="connsiteY8" fmla="*/ 0 h 6379893"/>
              <a:gd name="connsiteX0" fmla="*/ 0 w 4821933"/>
              <a:gd name="connsiteY0" fmla="*/ 0 h 6391616"/>
              <a:gd name="connsiteX1" fmla="*/ 3416332 w 4821933"/>
              <a:gd name="connsiteY1" fmla="*/ 679 h 6391616"/>
              <a:gd name="connsiteX2" fmla="*/ 3416947 w 4821933"/>
              <a:gd name="connsiteY2" fmla="*/ 1388839 h 6391616"/>
              <a:gd name="connsiteX3" fmla="*/ 4340777 w 4821933"/>
              <a:gd name="connsiteY3" fmla="*/ 1388839 h 6391616"/>
              <a:gd name="connsiteX4" fmla="*/ 4341035 w 4821933"/>
              <a:gd name="connsiteY4" fmla="*/ 745 h 6391616"/>
              <a:gd name="connsiteX5" fmla="*/ 4821933 w 4821933"/>
              <a:gd name="connsiteY5" fmla="*/ 0 h 6391616"/>
              <a:gd name="connsiteX6" fmla="*/ 4821933 w 4821933"/>
              <a:gd name="connsiteY6" fmla="*/ 6391616 h 6391616"/>
              <a:gd name="connsiteX7" fmla="*/ 0 w 4821933"/>
              <a:gd name="connsiteY7" fmla="*/ 6379893 h 6391616"/>
              <a:gd name="connsiteX8" fmla="*/ 0 w 4821933"/>
              <a:gd name="connsiteY8" fmla="*/ 0 h 6391616"/>
              <a:gd name="connsiteX0" fmla="*/ 0 w 4821933"/>
              <a:gd name="connsiteY0" fmla="*/ 0 h 6385754"/>
              <a:gd name="connsiteX1" fmla="*/ 3416332 w 4821933"/>
              <a:gd name="connsiteY1" fmla="*/ 679 h 6385754"/>
              <a:gd name="connsiteX2" fmla="*/ 3416947 w 4821933"/>
              <a:gd name="connsiteY2" fmla="*/ 1388839 h 6385754"/>
              <a:gd name="connsiteX3" fmla="*/ 4340777 w 4821933"/>
              <a:gd name="connsiteY3" fmla="*/ 1388839 h 6385754"/>
              <a:gd name="connsiteX4" fmla="*/ 4341035 w 4821933"/>
              <a:gd name="connsiteY4" fmla="*/ 745 h 6385754"/>
              <a:gd name="connsiteX5" fmla="*/ 4821933 w 4821933"/>
              <a:gd name="connsiteY5" fmla="*/ 0 h 6385754"/>
              <a:gd name="connsiteX6" fmla="*/ 4821933 w 4821933"/>
              <a:gd name="connsiteY6" fmla="*/ 6385754 h 6385754"/>
              <a:gd name="connsiteX7" fmla="*/ 0 w 4821933"/>
              <a:gd name="connsiteY7" fmla="*/ 6379893 h 6385754"/>
              <a:gd name="connsiteX8" fmla="*/ 0 w 4821933"/>
              <a:gd name="connsiteY8" fmla="*/ 0 h 6385754"/>
              <a:gd name="connsiteX0" fmla="*/ 0 w 4821933"/>
              <a:gd name="connsiteY0" fmla="*/ 0 h 6379893"/>
              <a:gd name="connsiteX1" fmla="*/ 3416332 w 4821933"/>
              <a:gd name="connsiteY1" fmla="*/ 679 h 6379893"/>
              <a:gd name="connsiteX2" fmla="*/ 3416947 w 4821933"/>
              <a:gd name="connsiteY2" fmla="*/ 1388839 h 6379893"/>
              <a:gd name="connsiteX3" fmla="*/ 4340777 w 4821933"/>
              <a:gd name="connsiteY3" fmla="*/ 1388839 h 6379893"/>
              <a:gd name="connsiteX4" fmla="*/ 4341035 w 4821933"/>
              <a:gd name="connsiteY4" fmla="*/ 745 h 6379893"/>
              <a:gd name="connsiteX5" fmla="*/ 4821933 w 4821933"/>
              <a:gd name="connsiteY5" fmla="*/ 0 h 6379893"/>
              <a:gd name="connsiteX6" fmla="*/ 4821933 w 4821933"/>
              <a:gd name="connsiteY6" fmla="*/ 6379893 h 6379893"/>
              <a:gd name="connsiteX7" fmla="*/ 0 w 4821933"/>
              <a:gd name="connsiteY7" fmla="*/ 6379893 h 6379893"/>
              <a:gd name="connsiteX8" fmla="*/ 0 w 4821933"/>
              <a:gd name="connsiteY8" fmla="*/ 0 h 6379893"/>
              <a:gd name="connsiteX0" fmla="*/ 0 w 4821933"/>
              <a:gd name="connsiteY0" fmla="*/ 0 h 6379893"/>
              <a:gd name="connsiteX1" fmla="*/ 3416332 w 4821933"/>
              <a:gd name="connsiteY1" fmla="*/ 679 h 6379893"/>
              <a:gd name="connsiteX2" fmla="*/ 3416947 w 4821933"/>
              <a:gd name="connsiteY2" fmla="*/ 1388839 h 6379893"/>
              <a:gd name="connsiteX3" fmla="*/ 4340777 w 4821933"/>
              <a:gd name="connsiteY3" fmla="*/ 984026 h 6379893"/>
              <a:gd name="connsiteX4" fmla="*/ 4341035 w 4821933"/>
              <a:gd name="connsiteY4" fmla="*/ 745 h 6379893"/>
              <a:gd name="connsiteX5" fmla="*/ 4821933 w 4821933"/>
              <a:gd name="connsiteY5" fmla="*/ 0 h 6379893"/>
              <a:gd name="connsiteX6" fmla="*/ 4821933 w 4821933"/>
              <a:gd name="connsiteY6" fmla="*/ 6379893 h 6379893"/>
              <a:gd name="connsiteX7" fmla="*/ 0 w 4821933"/>
              <a:gd name="connsiteY7" fmla="*/ 6379893 h 6379893"/>
              <a:gd name="connsiteX8" fmla="*/ 0 w 4821933"/>
              <a:gd name="connsiteY8" fmla="*/ 0 h 6379893"/>
              <a:gd name="connsiteX0" fmla="*/ 0 w 4821933"/>
              <a:gd name="connsiteY0" fmla="*/ 0 h 6379893"/>
              <a:gd name="connsiteX1" fmla="*/ 3416332 w 4821933"/>
              <a:gd name="connsiteY1" fmla="*/ 679 h 6379893"/>
              <a:gd name="connsiteX2" fmla="*/ 3416947 w 4821933"/>
              <a:gd name="connsiteY2" fmla="*/ 984027 h 6379893"/>
              <a:gd name="connsiteX3" fmla="*/ 4340777 w 4821933"/>
              <a:gd name="connsiteY3" fmla="*/ 984026 h 6379893"/>
              <a:gd name="connsiteX4" fmla="*/ 4341035 w 4821933"/>
              <a:gd name="connsiteY4" fmla="*/ 745 h 6379893"/>
              <a:gd name="connsiteX5" fmla="*/ 4821933 w 4821933"/>
              <a:gd name="connsiteY5" fmla="*/ 0 h 6379893"/>
              <a:gd name="connsiteX6" fmla="*/ 4821933 w 4821933"/>
              <a:gd name="connsiteY6" fmla="*/ 6379893 h 6379893"/>
              <a:gd name="connsiteX7" fmla="*/ 0 w 4821933"/>
              <a:gd name="connsiteY7" fmla="*/ 6379893 h 6379893"/>
              <a:gd name="connsiteX8" fmla="*/ 0 w 4821933"/>
              <a:gd name="connsiteY8" fmla="*/ 0 h 6379893"/>
              <a:gd name="connsiteX0" fmla="*/ 0 w 4821933"/>
              <a:gd name="connsiteY0" fmla="*/ 0 h 6379893"/>
              <a:gd name="connsiteX1" fmla="*/ 3416332 w 4821933"/>
              <a:gd name="connsiteY1" fmla="*/ 679 h 6379893"/>
              <a:gd name="connsiteX2" fmla="*/ 3681266 w 4821933"/>
              <a:gd name="connsiteY2" fmla="*/ 984027 h 6379893"/>
              <a:gd name="connsiteX3" fmla="*/ 4340777 w 4821933"/>
              <a:gd name="connsiteY3" fmla="*/ 984026 h 6379893"/>
              <a:gd name="connsiteX4" fmla="*/ 4341035 w 4821933"/>
              <a:gd name="connsiteY4" fmla="*/ 745 h 6379893"/>
              <a:gd name="connsiteX5" fmla="*/ 4821933 w 4821933"/>
              <a:gd name="connsiteY5" fmla="*/ 0 h 6379893"/>
              <a:gd name="connsiteX6" fmla="*/ 4821933 w 4821933"/>
              <a:gd name="connsiteY6" fmla="*/ 6379893 h 6379893"/>
              <a:gd name="connsiteX7" fmla="*/ 0 w 4821933"/>
              <a:gd name="connsiteY7" fmla="*/ 6379893 h 6379893"/>
              <a:gd name="connsiteX8" fmla="*/ 0 w 4821933"/>
              <a:gd name="connsiteY8" fmla="*/ 0 h 6379893"/>
              <a:gd name="connsiteX0" fmla="*/ 0 w 4821933"/>
              <a:gd name="connsiteY0" fmla="*/ 0 h 6379893"/>
              <a:gd name="connsiteX1" fmla="*/ 3678270 w 4821933"/>
              <a:gd name="connsiteY1" fmla="*/ 679 h 6379893"/>
              <a:gd name="connsiteX2" fmla="*/ 3681266 w 4821933"/>
              <a:gd name="connsiteY2" fmla="*/ 984027 h 6379893"/>
              <a:gd name="connsiteX3" fmla="*/ 4340777 w 4821933"/>
              <a:gd name="connsiteY3" fmla="*/ 984026 h 6379893"/>
              <a:gd name="connsiteX4" fmla="*/ 4341035 w 4821933"/>
              <a:gd name="connsiteY4" fmla="*/ 745 h 6379893"/>
              <a:gd name="connsiteX5" fmla="*/ 4821933 w 4821933"/>
              <a:gd name="connsiteY5" fmla="*/ 0 h 6379893"/>
              <a:gd name="connsiteX6" fmla="*/ 4821933 w 4821933"/>
              <a:gd name="connsiteY6" fmla="*/ 6379893 h 6379893"/>
              <a:gd name="connsiteX7" fmla="*/ 0 w 4821933"/>
              <a:gd name="connsiteY7" fmla="*/ 6379893 h 6379893"/>
              <a:gd name="connsiteX8" fmla="*/ 0 w 4821933"/>
              <a:gd name="connsiteY8" fmla="*/ 0 h 6379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21933" h="6379893">
                <a:moveTo>
                  <a:pt x="0" y="0"/>
                </a:moveTo>
                <a:lnTo>
                  <a:pt x="3678270" y="679"/>
                </a:lnTo>
                <a:cubicBezTo>
                  <a:pt x="3678540" y="463399"/>
                  <a:pt x="3680996" y="521307"/>
                  <a:pt x="3681266" y="984027"/>
                </a:cubicBezTo>
                <a:lnTo>
                  <a:pt x="4340777" y="984026"/>
                </a:lnTo>
                <a:cubicBezTo>
                  <a:pt x="4339275" y="521328"/>
                  <a:pt x="4340155" y="463443"/>
                  <a:pt x="4341035" y="745"/>
                </a:cubicBezTo>
                <a:lnTo>
                  <a:pt x="4821933" y="0"/>
                </a:lnTo>
                <a:lnTo>
                  <a:pt x="4821933" y="6379893"/>
                </a:lnTo>
                <a:lnTo>
                  <a:pt x="0" y="637989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  <p:grpSp>
        <p:nvGrpSpPr>
          <p:cNvPr id="48" name="Group 47"/>
          <p:cNvGrpSpPr>
            <a:grpSpLocks noChangeAspect="1"/>
          </p:cNvGrpSpPr>
          <p:nvPr userDrawn="1"/>
        </p:nvGrpSpPr>
        <p:grpSpPr>
          <a:xfrm>
            <a:off x="8573952" y="76200"/>
            <a:ext cx="444517" cy="845109"/>
            <a:chOff x="10546428" y="-86005"/>
            <a:chExt cx="923259" cy="1713580"/>
          </a:xfrm>
        </p:grpSpPr>
        <p:sp>
          <p:nvSpPr>
            <p:cNvPr id="49" name="Rectangle 48"/>
            <p:cNvSpPr/>
            <p:nvPr userDrawn="1"/>
          </p:nvSpPr>
          <p:spPr bwMode="white">
            <a:xfrm>
              <a:off x="10546428" y="-86005"/>
              <a:ext cx="923259" cy="1713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50" name="Group 49"/>
            <p:cNvGrpSpPr>
              <a:grpSpLocks noChangeAspect="1"/>
            </p:cNvGrpSpPr>
            <p:nvPr userDrawn="1"/>
          </p:nvGrpSpPr>
          <p:grpSpPr>
            <a:xfrm>
              <a:off x="10639077" y="333830"/>
              <a:ext cx="767941" cy="1201994"/>
              <a:chOff x="3986213" y="0"/>
              <a:chExt cx="4381501" cy="6858001"/>
            </a:xfrm>
            <a:solidFill>
              <a:schemeClr val="tx2"/>
            </a:solidFill>
          </p:grpSpPr>
          <p:sp>
            <p:nvSpPr>
              <p:cNvPr id="51" name="Freeform 5"/>
              <p:cNvSpPr>
                <a:spLocks/>
              </p:cNvSpPr>
              <p:nvPr/>
            </p:nvSpPr>
            <p:spPr bwMode="auto">
              <a:xfrm>
                <a:off x="6521451" y="1746250"/>
                <a:ext cx="1846263" cy="2443163"/>
              </a:xfrm>
              <a:custGeom>
                <a:avLst/>
                <a:gdLst>
                  <a:gd name="T0" fmla="*/ 113 w 206"/>
                  <a:gd name="T1" fmla="*/ 196 h 273"/>
                  <a:gd name="T2" fmla="*/ 70 w 206"/>
                  <a:gd name="T3" fmla="*/ 273 h 273"/>
                  <a:gd name="T4" fmla="*/ 184 w 206"/>
                  <a:gd name="T5" fmla="*/ 273 h 273"/>
                  <a:gd name="T6" fmla="*/ 0 w 206"/>
                  <a:gd name="T7" fmla="*/ 0 h 273"/>
                  <a:gd name="T8" fmla="*/ 113 w 206"/>
                  <a:gd name="T9" fmla="*/ 196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73">
                    <a:moveTo>
                      <a:pt x="113" y="196"/>
                    </a:moveTo>
                    <a:cubicBezTo>
                      <a:pt x="106" y="226"/>
                      <a:pt x="91" y="252"/>
                      <a:pt x="70" y="273"/>
                    </a:cubicBezTo>
                    <a:cubicBezTo>
                      <a:pt x="184" y="273"/>
                      <a:pt x="184" y="273"/>
                      <a:pt x="184" y="273"/>
                    </a:cubicBezTo>
                    <a:cubicBezTo>
                      <a:pt x="206" y="154"/>
                      <a:pt x="128" y="28"/>
                      <a:pt x="0" y="0"/>
                    </a:cubicBezTo>
                    <a:cubicBezTo>
                      <a:pt x="26" y="7"/>
                      <a:pt x="138" y="60"/>
                      <a:pt x="113" y="1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6"/>
              <p:cNvSpPr>
                <a:spLocks/>
              </p:cNvSpPr>
              <p:nvPr/>
            </p:nvSpPr>
            <p:spPr bwMode="auto">
              <a:xfrm>
                <a:off x="3986213" y="0"/>
                <a:ext cx="4219575" cy="4189413"/>
              </a:xfrm>
              <a:custGeom>
                <a:avLst/>
                <a:gdLst>
                  <a:gd name="T0" fmla="*/ 0 w 471"/>
                  <a:gd name="T1" fmla="*/ 0 h 468"/>
                  <a:gd name="T2" fmla="*/ 0 w 471"/>
                  <a:gd name="T3" fmla="*/ 468 h 468"/>
                  <a:gd name="T4" fmla="*/ 50 w 471"/>
                  <a:gd name="T5" fmla="*/ 468 h 468"/>
                  <a:gd name="T6" fmla="*/ 104 w 471"/>
                  <a:gd name="T7" fmla="*/ 466 h 468"/>
                  <a:gd name="T8" fmla="*/ 247 w 471"/>
                  <a:gd name="T9" fmla="*/ 346 h 468"/>
                  <a:gd name="T10" fmla="*/ 161 w 471"/>
                  <a:gd name="T11" fmla="*/ 219 h 468"/>
                  <a:gd name="T12" fmla="*/ 157 w 471"/>
                  <a:gd name="T13" fmla="*/ 218 h 468"/>
                  <a:gd name="T14" fmla="*/ 100 w 471"/>
                  <a:gd name="T15" fmla="*/ 212 h 468"/>
                  <a:gd name="T16" fmla="*/ 92 w 471"/>
                  <a:gd name="T17" fmla="*/ 243 h 468"/>
                  <a:gd name="T18" fmla="*/ 81 w 471"/>
                  <a:gd name="T19" fmla="*/ 165 h 468"/>
                  <a:gd name="T20" fmla="*/ 124 w 471"/>
                  <a:gd name="T21" fmla="*/ 123 h 468"/>
                  <a:gd name="T22" fmla="*/ 124 w 471"/>
                  <a:gd name="T23" fmla="*/ 122 h 468"/>
                  <a:gd name="T24" fmla="*/ 186 w 471"/>
                  <a:gd name="T25" fmla="*/ 78 h 468"/>
                  <a:gd name="T26" fmla="*/ 259 w 471"/>
                  <a:gd name="T27" fmla="*/ 58 h 468"/>
                  <a:gd name="T28" fmla="*/ 471 w 471"/>
                  <a:gd name="T29" fmla="*/ 151 h 468"/>
                  <a:gd name="T30" fmla="*/ 471 w 471"/>
                  <a:gd name="T31" fmla="*/ 0 h 468"/>
                  <a:gd name="T32" fmla="*/ 0 w 471"/>
                  <a:gd name="T3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1" h="468">
                    <a:moveTo>
                      <a:pt x="0" y="0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50" y="468"/>
                      <a:pt x="50" y="468"/>
                      <a:pt x="50" y="468"/>
                    </a:cubicBezTo>
                    <a:cubicBezTo>
                      <a:pt x="80" y="468"/>
                      <a:pt x="87" y="468"/>
                      <a:pt x="104" y="466"/>
                    </a:cubicBezTo>
                    <a:cubicBezTo>
                      <a:pt x="175" y="455"/>
                      <a:pt x="240" y="397"/>
                      <a:pt x="247" y="346"/>
                    </a:cubicBezTo>
                    <a:cubicBezTo>
                      <a:pt x="258" y="285"/>
                      <a:pt x="225" y="232"/>
                      <a:pt x="161" y="219"/>
                    </a:cubicBezTo>
                    <a:cubicBezTo>
                      <a:pt x="160" y="219"/>
                      <a:pt x="159" y="218"/>
                      <a:pt x="157" y="218"/>
                    </a:cubicBezTo>
                    <a:cubicBezTo>
                      <a:pt x="155" y="218"/>
                      <a:pt x="124" y="218"/>
                      <a:pt x="100" y="212"/>
                    </a:cubicBezTo>
                    <a:cubicBezTo>
                      <a:pt x="100" y="212"/>
                      <a:pt x="87" y="223"/>
                      <a:pt x="92" y="243"/>
                    </a:cubicBezTo>
                    <a:cubicBezTo>
                      <a:pt x="92" y="243"/>
                      <a:pt x="61" y="210"/>
                      <a:pt x="81" y="165"/>
                    </a:cubicBezTo>
                    <a:cubicBezTo>
                      <a:pt x="81" y="165"/>
                      <a:pt x="90" y="144"/>
                      <a:pt x="124" y="123"/>
                    </a:cubicBezTo>
                    <a:cubicBezTo>
                      <a:pt x="124" y="123"/>
                      <a:pt x="124" y="122"/>
                      <a:pt x="124" y="122"/>
                    </a:cubicBezTo>
                    <a:cubicBezTo>
                      <a:pt x="133" y="111"/>
                      <a:pt x="155" y="93"/>
                      <a:pt x="186" y="78"/>
                    </a:cubicBezTo>
                    <a:cubicBezTo>
                      <a:pt x="201" y="71"/>
                      <a:pt x="228" y="61"/>
                      <a:pt x="259" y="58"/>
                    </a:cubicBezTo>
                    <a:cubicBezTo>
                      <a:pt x="397" y="45"/>
                      <a:pt x="471" y="151"/>
                      <a:pt x="471" y="151"/>
                    </a:cubicBezTo>
                    <a:cubicBezTo>
                      <a:pt x="471" y="0"/>
                      <a:pt x="471" y="0"/>
                      <a:pt x="47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7"/>
              <p:cNvSpPr>
                <a:spLocks/>
              </p:cNvSpPr>
              <p:nvPr/>
            </p:nvSpPr>
            <p:spPr bwMode="auto">
              <a:xfrm>
                <a:off x="5545138" y="939800"/>
                <a:ext cx="2660650" cy="1011238"/>
              </a:xfrm>
              <a:custGeom>
                <a:avLst/>
                <a:gdLst>
                  <a:gd name="T0" fmla="*/ 167 w 297"/>
                  <a:gd name="T1" fmla="*/ 9 h 113"/>
                  <a:gd name="T2" fmla="*/ 0 w 297"/>
                  <a:gd name="T3" fmla="*/ 48 h 113"/>
                  <a:gd name="T4" fmla="*/ 33 w 297"/>
                  <a:gd name="T5" fmla="*/ 33 h 113"/>
                  <a:gd name="T6" fmla="*/ 61 w 297"/>
                  <a:gd name="T7" fmla="*/ 60 h 113"/>
                  <a:gd name="T8" fmla="*/ 103 w 297"/>
                  <a:gd name="T9" fmla="*/ 34 h 113"/>
                  <a:gd name="T10" fmla="*/ 103 w 297"/>
                  <a:gd name="T11" fmla="*/ 20 h 113"/>
                  <a:gd name="T12" fmla="*/ 297 w 297"/>
                  <a:gd name="T13" fmla="*/ 113 h 113"/>
                  <a:gd name="T14" fmla="*/ 297 w 297"/>
                  <a:gd name="T15" fmla="*/ 71 h 113"/>
                  <a:gd name="T16" fmla="*/ 167 w 297"/>
                  <a:gd name="T17" fmla="*/ 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113">
                    <a:moveTo>
                      <a:pt x="167" y="9"/>
                    </a:moveTo>
                    <a:cubicBezTo>
                      <a:pt x="100" y="0"/>
                      <a:pt x="44" y="17"/>
                      <a:pt x="0" y="48"/>
                    </a:cubicBezTo>
                    <a:cubicBezTo>
                      <a:pt x="0" y="48"/>
                      <a:pt x="13" y="40"/>
                      <a:pt x="33" y="33"/>
                    </a:cubicBezTo>
                    <a:cubicBezTo>
                      <a:pt x="36" y="46"/>
                      <a:pt x="47" y="57"/>
                      <a:pt x="61" y="60"/>
                    </a:cubicBezTo>
                    <a:cubicBezTo>
                      <a:pt x="81" y="64"/>
                      <a:pt x="100" y="52"/>
                      <a:pt x="103" y="34"/>
                    </a:cubicBezTo>
                    <a:cubicBezTo>
                      <a:pt x="104" y="30"/>
                      <a:pt x="104" y="25"/>
                      <a:pt x="103" y="20"/>
                    </a:cubicBezTo>
                    <a:cubicBezTo>
                      <a:pt x="230" y="16"/>
                      <a:pt x="297" y="113"/>
                      <a:pt x="297" y="113"/>
                    </a:cubicBezTo>
                    <a:cubicBezTo>
                      <a:pt x="297" y="71"/>
                      <a:pt x="297" y="71"/>
                      <a:pt x="297" y="71"/>
                    </a:cubicBezTo>
                    <a:cubicBezTo>
                      <a:pt x="278" y="52"/>
                      <a:pt x="226" y="15"/>
                      <a:pt x="167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8"/>
              <p:cNvSpPr>
                <a:spLocks noEditPoints="1"/>
              </p:cNvSpPr>
              <p:nvPr/>
            </p:nvSpPr>
            <p:spPr bwMode="auto">
              <a:xfrm>
                <a:off x="3986213" y="6007100"/>
                <a:ext cx="796925" cy="833438"/>
              </a:xfrm>
              <a:custGeom>
                <a:avLst/>
                <a:gdLst>
                  <a:gd name="T0" fmla="*/ 310 w 502"/>
                  <a:gd name="T1" fmla="*/ 311 h 525"/>
                  <a:gd name="T2" fmla="*/ 248 w 502"/>
                  <a:gd name="T3" fmla="*/ 124 h 525"/>
                  <a:gd name="T4" fmla="*/ 186 w 502"/>
                  <a:gd name="T5" fmla="*/ 311 h 525"/>
                  <a:gd name="T6" fmla="*/ 310 w 502"/>
                  <a:gd name="T7" fmla="*/ 311 h 525"/>
                  <a:gd name="T8" fmla="*/ 198 w 502"/>
                  <a:gd name="T9" fmla="*/ 0 h 525"/>
                  <a:gd name="T10" fmla="*/ 305 w 502"/>
                  <a:gd name="T11" fmla="*/ 0 h 525"/>
                  <a:gd name="T12" fmla="*/ 502 w 502"/>
                  <a:gd name="T13" fmla="*/ 525 h 525"/>
                  <a:gd name="T14" fmla="*/ 384 w 502"/>
                  <a:gd name="T15" fmla="*/ 525 h 525"/>
                  <a:gd name="T16" fmla="*/ 339 w 502"/>
                  <a:gd name="T17" fmla="*/ 401 h 525"/>
                  <a:gd name="T18" fmla="*/ 158 w 502"/>
                  <a:gd name="T19" fmla="*/ 401 h 525"/>
                  <a:gd name="T20" fmla="*/ 113 w 502"/>
                  <a:gd name="T21" fmla="*/ 525 h 525"/>
                  <a:gd name="T22" fmla="*/ 0 w 502"/>
                  <a:gd name="T23" fmla="*/ 525 h 525"/>
                  <a:gd name="T24" fmla="*/ 198 w 502"/>
                  <a:gd name="T25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2" h="525">
                    <a:moveTo>
                      <a:pt x="310" y="311"/>
                    </a:moveTo>
                    <a:lnTo>
                      <a:pt x="248" y="124"/>
                    </a:lnTo>
                    <a:lnTo>
                      <a:pt x="186" y="311"/>
                    </a:lnTo>
                    <a:lnTo>
                      <a:pt x="310" y="311"/>
                    </a:lnTo>
                    <a:close/>
                    <a:moveTo>
                      <a:pt x="198" y="0"/>
                    </a:moveTo>
                    <a:lnTo>
                      <a:pt x="305" y="0"/>
                    </a:lnTo>
                    <a:lnTo>
                      <a:pt x="502" y="525"/>
                    </a:lnTo>
                    <a:lnTo>
                      <a:pt x="384" y="525"/>
                    </a:lnTo>
                    <a:lnTo>
                      <a:pt x="339" y="401"/>
                    </a:lnTo>
                    <a:lnTo>
                      <a:pt x="158" y="401"/>
                    </a:lnTo>
                    <a:lnTo>
                      <a:pt x="113" y="525"/>
                    </a:lnTo>
                    <a:lnTo>
                      <a:pt x="0" y="525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9"/>
              <p:cNvSpPr>
                <a:spLocks noEditPoints="1"/>
              </p:cNvSpPr>
              <p:nvPr/>
            </p:nvSpPr>
            <p:spPr bwMode="auto">
              <a:xfrm>
                <a:off x="4881563" y="6007100"/>
                <a:ext cx="717550" cy="833438"/>
              </a:xfrm>
              <a:custGeom>
                <a:avLst/>
                <a:gdLst>
                  <a:gd name="T0" fmla="*/ 32 w 80"/>
                  <a:gd name="T1" fmla="*/ 76 h 93"/>
                  <a:gd name="T2" fmla="*/ 45 w 80"/>
                  <a:gd name="T3" fmla="*/ 74 h 93"/>
                  <a:gd name="T4" fmla="*/ 53 w 80"/>
                  <a:gd name="T5" fmla="*/ 68 h 93"/>
                  <a:gd name="T6" fmla="*/ 58 w 80"/>
                  <a:gd name="T7" fmla="*/ 58 h 93"/>
                  <a:gd name="T8" fmla="*/ 60 w 80"/>
                  <a:gd name="T9" fmla="*/ 46 h 93"/>
                  <a:gd name="T10" fmla="*/ 59 w 80"/>
                  <a:gd name="T11" fmla="*/ 34 h 93"/>
                  <a:gd name="T12" fmla="*/ 54 w 80"/>
                  <a:gd name="T13" fmla="*/ 24 h 93"/>
                  <a:gd name="T14" fmla="*/ 46 w 80"/>
                  <a:gd name="T15" fmla="*/ 18 h 93"/>
                  <a:gd name="T16" fmla="*/ 35 w 80"/>
                  <a:gd name="T17" fmla="*/ 16 h 93"/>
                  <a:gd name="T18" fmla="*/ 19 w 80"/>
                  <a:gd name="T19" fmla="*/ 16 h 93"/>
                  <a:gd name="T20" fmla="*/ 19 w 80"/>
                  <a:gd name="T21" fmla="*/ 76 h 93"/>
                  <a:gd name="T22" fmla="*/ 32 w 80"/>
                  <a:gd name="T23" fmla="*/ 76 h 93"/>
                  <a:gd name="T24" fmla="*/ 0 w 80"/>
                  <a:gd name="T25" fmla="*/ 0 h 93"/>
                  <a:gd name="T26" fmla="*/ 35 w 80"/>
                  <a:gd name="T27" fmla="*/ 0 h 93"/>
                  <a:gd name="T28" fmla="*/ 68 w 80"/>
                  <a:gd name="T29" fmla="*/ 11 h 93"/>
                  <a:gd name="T30" fmla="*/ 80 w 80"/>
                  <a:gd name="T31" fmla="*/ 46 h 93"/>
                  <a:gd name="T32" fmla="*/ 77 w 80"/>
                  <a:gd name="T33" fmla="*/ 66 h 93"/>
                  <a:gd name="T34" fmla="*/ 67 w 80"/>
                  <a:gd name="T35" fmla="*/ 81 h 93"/>
                  <a:gd name="T36" fmla="*/ 52 w 80"/>
                  <a:gd name="T37" fmla="*/ 90 h 93"/>
                  <a:gd name="T38" fmla="*/ 31 w 80"/>
                  <a:gd name="T39" fmla="*/ 93 h 93"/>
                  <a:gd name="T40" fmla="*/ 0 w 80"/>
                  <a:gd name="T41" fmla="*/ 93 h 93"/>
                  <a:gd name="T42" fmla="*/ 0 w 80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93">
                    <a:moveTo>
                      <a:pt x="32" y="76"/>
                    </a:moveTo>
                    <a:cubicBezTo>
                      <a:pt x="37" y="76"/>
                      <a:pt x="41" y="76"/>
                      <a:pt x="45" y="74"/>
                    </a:cubicBezTo>
                    <a:cubicBezTo>
                      <a:pt x="48" y="73"/>
                      <a:pt x="51" y="71"/>
                      <a:pt x="53" y="68"/>
                    </a:cubicBezTo>
                    <a:cubicBezTo>
                      <a:pt x="56" y="65"/>
                      <a:pt x="57" y="62"/>
                      <a:pt x="58" y="58"/>
                    </a:cubicBezTo>
                    <a:cubicBezTo>
                      <a:pt x="59" y="55"/>
                      <a:pt x="60" y="51"/>
                      <a:pt x="60" y="46"/>
                    </a:cubicBezTo>
                    <a:cubicBezTo>
                      <a:pt x="60" y="41"/>
                      <a:pt x="59" y="37"/>
                      <a:pt x="59" y="34"/>
                    </a:cubicBezTo>
                    <a:cubicBezTo>
                      <a:pt x="58" y="30"/>
                      <a:pt x="56" y="27"/>
                      <a:pt x="54" y="24"/>
                    </a:cubicBezTo>
                    <a:cubicBezTo>
                      <a:pt x="52" y="22"/>
                      <a:pt x="50" y="20"/>
                      <a:pt x="46" y="18"/>
                    </a:cubicBezTo>
                    <a:cubicBezTo>
                      <a:pt x="43" y="17"/>
                      <a:pt x="39" y="16"/>
                      <a:pt x="35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76"/>
                      <a:pt x="19" y="76"/>
                      <a:pt x="19" y="76"/>
                    </a:cubicBezTo>
                    <a:lnTo>
                      <a:pt x="32" y="76"/>
                    </a:lnTo>
                    <a:close/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49" y="0"/>
                      <a:pt x="60" y="4"/>
                      <a:pt x="68" y="11"/>
                    </a:cubicBezTo>
                    <a:cubicBezTo>
                      <a:pt x="76" y="19"/>
                      <a:pt x="80" y="31"/>
                      <a:pt x="80" y="46"/>
                    </a:cubicBezTo>
                    <a:cubicBezTo>
                      <a:pt x="80" y="54"/>
                      <a:pt x="79" y="60"/>
                      <a:pt x="77" y="66"/>
                    </a:cubicBezTo>
                    <a:cubicBezTo>
                      <a:pt x="74" y="72"/>
                      <a:pt x="71" y="77"/>
                      <a:pt x="67" y="81"/>
                    </a:cubicBezTo>
                    <a:cubicBezTo>
                      <a:pt x="63" y="85"/>
                      <a:pt x="58" y="88"/>
                      <a:pt x="52" y="90"/>
                    </a:cubicBezTo>
                    <a:cubicBezTo>
                      <a:pt x="46" y="92"/>
                      <a:pt x="39" y="93"/>
                      <a:pt x="31" y="93"/>
                    </a:cubicBezTo>
                    <a:cubicBezTo>
                      <a:pt x="0" y="93"/>
                      <a:pt x="0" y="93"/>
                      <a:pt x="0" y="9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10"/>
              <p:cNvSpPr>
                <a:spLocks/>
              </p:cNvSpPr>
              <p:nvPr/>
            </p:nvSpPr>
            <p:spPr bwMode="auto">
              <a:xfrm>
                <a:off x="5734051" y="6007100"/>
                <a:ext cx="671513" cy="833438"/>
              </a:xfrm>
              <a:custGeom>
                <a:avLst/>
                <a:gdLst>
                  <a:gd name="T0" fmla="*/ 0 w 423"/>
                  <a:gd name="T1" fmla="*/ 0 h 525"/>
                  <a:gd name="T2" fmla="*/ 101 w 423"/>
                  <a:gd name="T3" fmla="*/ 0 h 525"/>
                  <a:gd name="T4" fmla="*/ 316 w 423"/>
                  <a:gd name="T5" fmla="*/ 344 h 525"/>
                  <a:gd name="T6" fmla="*/ 316 w 423"/>
                  <a:gd name="T7" fmla="*/ 0 h 525"/>
                  <a:gd name="T8" fmla="*/ 423 w 423"/>
                  <a:gd name="T9" fmla="*/ 0 h 525"/>
                  <a:gd name="T10" fmla="*/ 423 w 423"/>
                  <a:gd name="T11" fmla="*/ 525 h 525"/>
                  <a:gd name="T12" fmla="*/ 327 w 423"/>
                  <a:gd name="T13" fmla="*/ 525 h 525"/>
                  <a:gd name="T14" fmla="*/ 107 w 423"/>
                  <a:gd name="T15" fmla="*/ 181 h 525"/>
                  <a:gd name="T16" fmla="*/ 107 w 423"/>
                  <a:gd name="T17" fmla="*/ 525 h 525"/>
                  <a:gd name="T18" fmla="*/ 0 w 423"/>
                  <a:gd name="T19" fmla="*/ 525 h 525"/>
                  <a:gd name="T20" fmla="*/ 0 w 423"/>
                  <a:gd name="T21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3" h="525">
                    <a:moveTo>
                      <a:pt x="0" y="0"/>
                    </a:moveTo>
                    <a:lnTo>
                      <a:pt x="101" y="0"/>
                    </a:lnTo>
                    <a:lnTo>
                      <a:pt x="316" y="344"/>
                    </a:lnTo>
                    <a:lnTo>
                      <a:pt x="316" y="0"/>
                    </a:lnTo>
                    <a:lnTo>
                      <a:pt x="423" y="0"/>
                    </a:lnTo>
                    <a:lnTo>
                      <a:pt x="423" y="525"/>
                    </a:lnTo>
                    <a:lnTo>
                      <a:pt x="327" y="525"/>
                    </a:lnTo>
                    <a:lnTo>
                      <a:pt x="107" y="181"/>
                    </a:lnTo>
                    <a:lnTo>
                      <a:pt x="107" y="525"/>
                    </a:lnTo>
                    <a:lnTo>
                      <a:pt x="0" y="5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11"/>
              <p:cNvSpPr>
                <a:spLocks noEditPoints="1"/>
              </p:cNvSpPr>
              <p:nvPr/>
            </p:nvSpPr>
            <p:spPr bwMode="auto">
              <a:xfrm>
                <a:off x="6548438" y="5980113"/>
                <a:ext cx="796925" cy="877888"/>
              </a:xfrm>
              <a:custGeom>
                <a:avLst/>
                <a:gdLst>
                  <a:gd name="T0" fmla="*/ 45 w 89"/>
                  <a:gd name="T1" fmla="*/ 82 h 98"/>
                  <a:gd name="T2" fmla="*/ 63 w 89"/>
                  <a:gd name="T3" fmla="*/ 73 h 98"/>
                  <a:gd name="T4" fmla="*/ 69 w 89"/>
                  <a:gd name="T5" fmla="*/ 49 h 98"/>
                  <a:gd name="T6" fmla="*/ 63 w 89"/>
                  <a:gd name="T7" fmla="*/ 26 h 98"/>
                  <a:gd name="T8" fmla="*/ 45 w 89"/>
                  <a:gd name="T9" fmla="*/ 17 h 98"/>
                  <a:gd name="T10" fmla="*/ 26 w 89"/>
                  <a:gd name="T11" fmla="*/ 26 h 98"/>
                  <a:gd name="T12" fmla="*/ 20 w 89"/>
                  <a:gd name="T13" fmla="*/ 49 h 98"/>
                  <a:gd name="T14" fmla="*/ 26 w 89"/>
                  <a:gd name="T15" fmla="*/ 73 h 98"/>
                  <a:gd name="T16" fmla="*/ 45 w 89"/>
                  <a:gd name="T17" fmla="*/ 82 h 98"/>
                  <a:gd name="T18" fmla="*/ 45 w 89"/>
                  <a:gd name="T19" fmla="*/ 98 h 98"/>
                  <a:gd name="T20" fmla="*/ 26 w 89"/>
                  <a:gd name="T21" fmla="*/ 95 h 98"/>
                  <a:gd name="T22" fmla="*/ 12 w 89"/>
                  <a:gd name="T23" fmla="*/ 85 h 98"/>
                  <a:gd name="T24" fmla="*/ 3 w 89"/>
                  <a:gd name="T25" fmla="*/ 70 h 98"/>
                  <a:gd name="T26" fmla="*/ 0 w 89"/>
                  <a:gd name="T27" fmla="*/ 49 h 98"/>
                  <a:gd name="T28" fmla="*/ 3 w 89"/>
                  <a:gd name="T29" fmla="*/ 29 h 98"/>
                  <a:gd name="T30" fmla="*/ 12 w 89"/>
                  <a:gd name="T31" fmla="*/ 14 h 98"/>
                  <a:gd name="T32" fmla="*/ 26 w 89"/>
                  <a:gd name="T33" fmla="*/ 4 h 98"/>
                  <a:gd name="T34" fmla="*/ 45 w 89"/>
                  <a:gd name="T35" fmla="*/ 0 h 98"/>
                  <a:gd name="T36" fmla="*/ 63 w 89"/>
                  <a:gd name="T37" fmla="*/ 4 h 98"/>
                  <a:gd name="T38" fmla="*/ 77 w 89"/>
                  <a:gd name="T39" fmla="*/ 14 h 98"/>
                  <a:gd name="T40" fmla="*/ 86 w 89"/>
                  <a:gd name="T41" fmla="*/ 29 h 98"/>
                  <a:gd name="T42" fmla="*/ 89 w 89"/>
                  <a:gd name="T43" fmla="*/ 49 h 98"/>
                  <a:gd name="T44" fmla="*/ 86 w 89"/>
                  <a:gd name="T45" fmla="*/ 70 h 98"/>
                  <a:gd name="T46" fmla="*/ 77 w 89"/>
                  <a:gd name="T47" fmla="*/ 85 h 98"/>
                  <a:gd name="T48" fmla="*/ 63 w 89"/>
                  <a:gd name="T49" fmla="*/ 95 h 98"/>
                  <a:gd name="T50" fmla="*/ 45 w 89"/>
                  <a:gd name="T51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98">
                    <a:moveTo>
                      <a:pt x="45" y="82"/>
                    </a:moveTo>
                    <a:cubicBezTo>
                      <a:pt x="53" y="82"/>
                      <a:pt x="59" y="79"/>
                      <a:pt x="63" y="73"/>
                    </a:cubicBezTo>
                    <a:cubicBezTo>
                      <a:pt x="67" y="68"/>
                      <a:pt x="69" y="60"/>
                      <a:pt x="69" y="49"/>
                    </a:cubicBezTo>
                    <a:cubicBezTo>
                      <a:pt x="69" y="39"/>
                      <a:pt x="67" y="31"/>
                      <a:pt x="63" y="26"/>
                    </a:cubicBezTo>
                    <a:cubicBezTo>
                      <a:pt x="59" y="20"/>
                      <a:pt x="53" y="17"/>
                      <a:pt x="45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2" y="68"/>
                      <a:pt x="26" y="73"/>
                    </a:cubicBezTo>
                    <a:cubicBezTo>
                      <a:pt x="30" y="79"/>
                      <a:pt x="36" y="82"/>
                      <a:pt x="45" y="82"/>
                    </a:cubicBezTo>
                    <a:moveTo>
                      <a:pt x="45" y="98"/>
                    </a:moveTo>
                    <a:cubicBezTo>
                      <a:pt x="38" y="98"/>
                      <a:pt x="31" y="97"/>
                      <a:pt x="26" y="95"/>
                    </a:cubicBezTo>
                    <a:cubicBezTo>
                      <a:pt x="21" y="93"/>
                      <a:pt x="16" y="89"/>
                      <a:pt x="12" y="85"/>
                    </a:cubicBezTo>
                    <a:cubicBezTo>
                      <a:pt x="8" y="81"/>
                      <a:pt x="5" y="76"/>
                      <a:pt x="3" y="70"/>
                    </a:cubicBezTo>
                    <a:cubicBezTo>
                      <a:pt x="1" y="64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6" y="9"/>
                      <a:pt x="21" y="6"/>
                      <a:pt x="26" y="4"/>
                    </a:cubicBezTo>
                    <a:cubicBezTo>
                      <a:pt x="32" y="2"/>
                      <a:pt x="38" y="0"/>
                      <a:pt x="45" y="0"/>
                    </a:cubicBezTo>
                    <a:cubicBezTo>
                      <a:pt x="52" y="0"/>
                      <a:pt x="58" y="2"/>
                      <a:pt x="63" y="4"/>
                    </a:cubicBezTo>
                    <a:cubicBezTo>
                      <a:pt x="69" y="6"/>
                      <a:pt x="73" y="9"/>
                      <a:pt x="77" y="14"/>
                    </a:cubicBezTo>
                    <a:cubicBezTo>
                      <a:pt x="81" y="18"/>
                      <a:pt x="84" y="23"/>
                      <a:pt x="86" y="29"/>
                    </a:cubicBezTo>
                    <a:cubicBezTo>
                      <a:pt x="88" y="35"/>
                      <a:pt x="89" y="42"/>
                      <a:pt x="89" y="49"/>
                    </a:cubicBezTo>
                    <a:cubicBezTo>
                      <a:pt x="89" y="57"/>
                      <a:pt x="88" y="64"/>
                      <a:pt x="86" y="70"/>
                    </a:cubicBezTo>
                    <a:cubicBezTo>
                      <a:pt x="84" y="76"/>
                      <a:pt x="81" y="81"/>
                      <a:pt x="77" y="85"/>
                    </a:cubicBezTo>
                    <a:cubicBezTo>
                      <a:pt x="74" y="89"/>
                      <a:pt x="69" y="93"/>
                      <a:pt x="63" y="95"/>
                    </a:cubicBezTo>
                    <a:cubicBezTo>
                      <a:pt x="58" y="97"/>
                      <a:pt x="52" y="98"/>
                      <a:pt x="45" y="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12"/>
              <p:cNvSpPr>
                <a:spLocks/>
              </p:cNvSpPr>
              <p:nvPr/>
            </p:nvSpPr>
            <p:spPr bwMode="auto">
              <a:xfrm>
                <a:off x="7453313" y="5980113"/>
                <a:ext cx="742950" cy="877888"/>
              </a:xfrm>
              <a:custGeom>
                <a:avLst/>
                <a:gdLst>
                  <a:gd name="T0" fmla="*/ 83 w 83"/>
                  <a:gd name="T1" fmla="*/ 64 h 98"/>
                  <a:gd name="T2" fmla="*/ 79 w 83"/>
                  <a:gd name="T3" fmla="*/ 77 h 98"/>
                  <a:gd name="T4" fmla="*/ 71 w 83"/>
                  <a:gd name="T5" fmla="*/ 88 h 98"/>
                  <a:gd name="T6" fmla="*/ 59 w 83"/>
                  <a:gd name="T7" fmla="*/ 96 h 98"/>
                  <a:gd name="T8" fmla="*/ 43 w 83"/>
                  <a:gd name="T9" fmla="*/ 98 h 98"/>
                  <a:gd name="T10" fmla="*/ 24 w 83"/>
                  <a:gd name="T11" fmla="*/ 95 h 98"/>
                  <a:gd name="T12" fmla="*/ 11 w 83"/>
                  <a:gd name="T13" fmla="*/ 85 h 98"/>
                  <a:gd name="T14" fmla="*/ 3 w 83"/>
                  <a:gd name="T15" fmla="*/ 69 h 98"/>
                  <a:gd name="T16" fmla="*/ 0 w 83"/>
                  <a:gd name="T17" fmla="*/ 49 h 98"/>
                  <a:gd name="T18" fmla="*/ 3 w 83"/>
                  <a:gd name="T19" fmla="*/ 29 h 98"/>
                  <a:gd name="T20" fmla="*/ 12 w 83"/>
                  <a:gd name="T21" fmla="*/ 14 h 98"/>
                  <a:gd name="T22" fmla="*/ 25 w 83"/>
                  <a:gd name="T23" fmla="*/ 4 h 98"/>
                  <a:gd name="T24" fmla="*/ 43 w 83"/>
                  <a:gd name="T25" fmla="*/ 0 h 98"/>
                  <a:gd name="T26" fmla="*/ 59 w 83"/>
                  <a:gd name="T27" fmla="*/ 3 h 98"/>
                  <a:gd name="T28" fmla="*/ 70 w 83"/>
                  <a:gd name="T29" fmla="*/ 9 h 98"/>
                  <a:gd name="T30" fmla="*/ 77 w 83"/>
                  <a:gd name="T31" fmla="*/ 19 h 98"/>
                  <a:gd name="T32" fmla="*/ 81 w 83"/>
                  <a:gd name="T33" fmla="*/ 32 h 98"/>
                  <a:gd name="T34" fmla="*/ 62 w 83"/>
                  <a:gd name="T35" fmla="*/ 35 h 98"/>
                  <a:gd name="T36" fmla="*/ 56 w 83"/>
                  <a:gd name="T37" fmla="*/ 22 h 98"/>
                  <a:gd name="T38" fmla="*/ 43 w 83"/>
                  <a:gd name="T39" fmla="*/ 17 h 98"/>
                  <a:gd name="T40" fmla="*/ 26 w 83"/>
                  <a:gd name="T41" fmla="*/ 26 h 98"/>
                  <a:gd name="T42" fmla="*/ 20 w 83"/>
                  <a:gd name="T43" fmla="*/ 49 h 98"/>
                  <a:gd name="T44" fmla="*/ 27 w 83"/>
                  <a:gd name="T45" fmla="*/ 73 h 98"/>
                  <a:gd name="T46" fmla="*/ 43 w 83"/>
                  <a:gd name="T47" fmla="*/ 82 h 98"/>
                  <a:gd name="T48" fmla="*/ 56 w 83"/>
                  <a:gd name="T49" fmla="*/ 77 h 98"/>
                  <a:gd name="T50" fmla="*/ 62 w 83"/>
                  <a:gd name="T51" fmla="*/ 64 h 98"/>
                  <a:gd name="T52" fmla="*/ 83 w 83"/>
                  <a:gd name="T53" fmla="*/ 6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3" h="98">
                    <a:moveTo>
                      <a:pt x="83" y="64"/>
                    </a:moveTo>
                    <a:cubicBezTo>
                      <a:pt x="82" y="69"/>
                      <a:pt x="81" y="73"/>
                      <a:pt x="79" y="77"/>
                    </a:cubicBezTo>
                    <a:cubicBezTo>
                      <a:pt x="77" y="82"/>
                      <a:pt x="75" y="85"/>
                      <a:pt x="71" y="88"/>
                    </a:cubicBezTo>
                    <a:cubicBezTo>
                      <a:pt x="68" y="91"/>
                      <a:pt x="64" y="94"/>
                      <a:pt x="59" y="96"/>
                    </a:cubicBezTo>
                    <a:cubicBezTo>
                      <a:pt x="55" y="97"/>
                      <a:pt x="49" y="98"/>
                      <a:pt x="43" y="98"/>
                    </a:cubicBezTo>
                    <a:cubicBezTo>
                      <a:pt x="36" y="98"/>
                      <a:pt x="30" y="97"/>
                      <a:pt x="24" y="95"/>
                    </a:cubicBezTo>
                    <a:cubicBezTo>
                      <a:pt x="19" y="92"/>
                      <a:pt x="15" y="89"/>
                      <a:pt x="11" y="85"/>
                    </a:cubicBezTo>
                    <a:cubicBezTo>
                      <a:pt x="7" y="81"/>
                      <a:pt x="5" y="75"/>
                      <a:pt x="3" y="69"/>
                    </a:cubicBezTo>
                    <a:cubicBezTo>
                      <a:pt x="1" y="63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5" y="9"/>
                      <a:pt x="20" y="6"/>
                      <a:pt x="25" y="4"/>
                    </a:cubicBezTo>
                    <a:cubicBezTo>
                      <a:pt x="31" y="2"/>
                      <a:pt x="37" y="0"/>
                      <a:pt x="43" y="0"/>
                    </a:cubicBezTo>
                    <a:cubicBezTo>
                      <a:pt x="49" y="0"/>
                      <a:pt x="54" y="1"/>
                      <a:pt x="59" y="3"/>
                    </a:cubicBezTo>
                    <a:cubicBezTo>
                      <a:pt x="63" y="4"/>
                      <a:pt x="67" y="6"/>
                      <a:pt x="70" y="9"/>
                    </a:cubicBezTo>
                    <a:cubicBezTo>
                      <a:pt x="73" y="12"/>
                      <a:pt x="75" y="15"/>
                      <a:pt x="77" y="19"/>
                    </a:cubicBezTo>
                    <a:cubicBezTo>
                      <a:pt x="79" y="23"/>
                      <a:pt x="80" y="27"/>
                      <a:pt x="81" y="32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29"/>
                      <a:pt x="59" y="25"/>
                      <a:pt x="56" y="22"/>
                    </a:cubicBezTo>
                    <a:cubicBezTo>
                      <a:pt x="53" y="19"/>
                      <a:pt x="49" y="17"/>
                      <a:pt x="43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3" y="68"/>
                      <a:pt x="27" y="73"/>
                    </a:cubicBezTo>
                    <a:cubicBezTo>
                      <a:pt x="31" y="79"/>
                      <a:pt x="36" y="82"/>
                      <a:pt x="43" y="82"/>
                    </a:cubicBezTo>
                    <a:cubicBezTo>
                      <a:pt x="49" y="82"/>
                      <a:pt x="54" y="80"/>
                      <a:pt x="56" y="77"/>
                    </a:cubicBezTo>
                    <a:cubicBezTo>
                      <a:pt x="59" y="74"/>
                      <a:pt x="61" y="69"/>
                      <a:pt x="62" y="64"/>
                    </a:cubicBezTo>
                    <a:lnTo>
                      <a:pt x="8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13"/>
              <p:cNvSpPr>
                <a:spLocks noEditPoints="1"/>
              </p:cNvSpPr>
              <p:nvPr/>
            </p:nvSpPr>
            <p:spPr bwMode="auto">
              <a:xfrm>
                <a:off x="3986213" y="4735513"/>
                <a:ext cx="1066800" cy="887413"/>
              </a:xfrm>
              <a:custGeom>
                <a:avLst/>
                <a:gdLst>
                  <a:gd name="T0" fmla="*/ 82 w 119"/>
                  <a:gd name="T1" fmla="*/ 40 h 99"/>
                  <a:gd name="T2" fmla="*/ 82 w 119"/>
                  <a:gd name="T3" fmla="*/ 47 h 99"/>
                  <a:gd name="T4" fmla="*/ 57 w 119"/>
                  <a:gd name="T5" fmla="*/ 47 h 99"/>
                  <a:gd name="T6" fmla="*/ 57 w 119"/>
                  <a:gd name="T7" fmla="*/ 40 h 99"/>
                  <a:gd name="T8" fmla="*/ 60 w 119"/>
                  <a:gd name="T9" fmla="*/ 40 h 99"/>
                  <a:gd name="T10" fmla="*/ 60 w 119"/>
                  <a:gd name="T11" fmla="*/ 36 h 99"/>
                  <a:gd name="T12" fmla="*/ 63 w 119"/>
                  <a:gd name="T13" fmla="*/ 28 h 99"/>
                  <a:gd name="T14" fmla="*/ 71 w 119"/>
                  <a:gd name="T15" fmla="*/ 25 h 99"/>
                  <a:gd name="T16" fmla="*/ 78 w 119"/>
                  <a:gd name="T17" fmla="*/ 28 h 99"/>
                  <a:gd name="T18" fmla="*/ 81 w 119"/>
                  <a:gd name="T19" fmla="*/ 35 h 99"/>
                  <a:gd name="T20" fmla="*/ 75 w 119"/>
                  <a:gd name="T21" fmla="*/ 36 h 99"/>
                  <a:gd name="T22" fmla="*/ 74 w 119"/>
                  <a:gd name="T23" fmla="*/ 32 h 99"/>
                  <a:gd name="T24" fmla="*/ 71 w 119"/>
                  <a:gd name="T25" fmla="*/ 32 h 99"/>
                  <a:gd name="T26" fmla="*/ 67 w 119"/>
                  <a:gd name="T27" fmla="*/ 36 h 99"/>
                  <a:gd name="T28" fmla="*/ 67 w 119"/>
                  <a:gd name="T29" fmla="*/ 40 h 99"/>
                  <a:gd name="T30" fmla="*/ 82 w 119"/>
                  <a:gd name="T31" fmla="*/ 40 h 99"/>
                  <a:gd name="T32" fmla="*/ 100 w 119"/>
                  <a:gd name="T33" fmla="*/ 82 h 99"/>
                  <a:gd name="T34" fmla="*/ 100 w 119"/>
                  <a:gd name="T35" fmla="*/ 0 h 99"/>
                  <a:gd name="T36" fmla="*/ 119 w 119"/>
                  <a:gd name="T37" fmla="*/ 0 h 99"/>
                  <a:gd name="T38" fmla="*/ 119 w 119"/>
                  <a:gd name="T39" fmla="*/ 99 h 99"/>
                  <a:gd name="T40" fmla="*/ 38 w 119"/>
                  <a:gd name="T41" fmla="*/ 99 h 99"/>
                  <a:gd name="T42" fmla="*/ 10 w 119"/>
                  <a:gd name="T43" fmla="*/ 91 h 99"/>
                  <a:gd name="T44" fmla="*/ 0 w 119"/>
                  <a:gd name="T45" fmla="*/ 65 h 99"/>
                  <a:gd name="T46" fmla="*/ 4 w 119"/>
                  <a:gd name="T47" fmla="*/ 49 h 99"/>
                  <a:gd name="T48" fmla="*/ 16 w 119"/>
                  <a:gd name="T49" fmla="*/ 37 h 99"/>
                  <a:gd name="T50" fmla="*/ 34 w 119"/>
                  <a:gd name="T51" fmla="*/ 33 h 99"/>
                  <a:gd name="T52" fmla="*/ 36 w 119"/>
                  <a:gd name="T53" fmla="*/ 49 h 99"/>
                  <a:gd name="T54" fmla="*/ 23 w 119"/>
                  <a:gd name="T55" fmla="*/ 54 h 99"/>
                  <a:gd name="T56" fmla="*/ 19 w 119"/>
                  <a:gd name="T57" fmla="*/ 65 h 99"/>
                  <a:gd name="T58" fmla="*/ 23 w 119"/>
                  <a:gd name="T59" fmla="*/ 78 h 99"/>
                  <a:gd name="T60" fmla="*/ 38 w 119"/>
                  <a:gd name="T61" fmla="*/ 82 h 99"/>
                  <a:gd name="T62" fmla="*/ 100 w 119"/>
                  <a:gd name="T63" fmla="*/ 8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99">
                    <a:moveTo>
                      <a:pt x="82" y="40"/>
                    </a:moveTo>
                    <a:cubicBezTo>
                      <a:pt x="82" y="47"/>
                      <a:pt x="82" y="47"/>
                      <a:pt x="82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3"/>
                      <a:pt x="61" y="30"/>
                      <a:pt x="63" y="28"/>
                    </a:cubicBezTo>
                    <a:cubicBezTo>
                      <a:pt x="65" y="26"/>
                      <a:pt x="67" y="25"/>
                      <a:pt x="71" y="25"/>
                    </a:cubicBezTo>
                    <a:cubicBezTo>
                      <a:pt x="74" y="25"/>
                      <a:pt x="77" y="26"/>
                      <a:pt x="78" y="28"/>
                    </a:cubicBezTo>
                    <a:cubicBezTo>
                      <a:pt x="80" y="29"/>
                      <a:pt x="81" y="31"/>
                      <a:pt x="81" y="35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4"/>
                      <a:pt x="75" y="33"/>
                      <a:pt x="74" y="32"/>
                    </a:cubicBezTo>
                    <a:cubicBezTo>
                      <a:pt x="74" y="32"/>
                      <a:pt x="73" y="32"/>
                      <a:pt x="71" y="32"/>
                    </a:cubicBezTo>
                    <a:cubicBezTo>
                      <a:pt x="68" y="32"/>
                      <a:pt x="67" y="33"/>
                      <a:pt x="67" y="36"/>
                    </a:cubicBezTo>
                    <a:cubicBezTo>
                      <a:pt x="67" y="40"/>
                      <a:pt x="67" y="40"/>
                      <a:pt x="67" y="40"/>
                    </a:cubicBezTo>
                    <a:lnTo>
                      <a:pt x="82" y="40"/>
                    </a:lnTo>
                    <a:close/>
                    <a:moveTo>
                      <a:pt x="100" y="82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25" y="99"/>
                      <a:pt x="16" y="96"/>
                      <a:pt x="10" y="91"/>
                    </a:cubicBezTo>
                    <a:cubicBezTo>
                      <a:pt x="3" y="85"/>
                      <a:pt x="0" y="77"/>
                      <a:pt x="0" y="65"/>
                    </a:cubicBezTo>
                    <a:cubicBezTo>
                      <a:pt x="0" y="59"/>
                      <a:pt x="2" y="54"/>
                      <a:pt x="4" y="49"/>
                    </a:cubicBezTo>
                    <a:cubicBezTo>
                      <a:pt x="7" y="44"/>
                      <a:pt x="11" y="40"/>
                      <a:pt x="16" y="37"/>
                    </a:cubicBezTo>
                    <a:cubicBezTo>
                      <a:pt x="21" y="34"/>
                      <a:pt x="27" y="33"/>
                      <a:pt x="34" y="33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0" y="50"/>
                      <a:pt x="25" y="51"/>
                      <a:pt x="23" y="54"/>
                    </a:cubicBezTo>
                    <a:cubicBezTo>
                      <a:pt x="20" y="56"/>
                      <a:pt x="19" y="60"/>
                      <a:pt x="19" y="65"/>
                    </a:cubicBezTo>
                    <a:cubicBezTo>
                      <a:pt x="19" y="71"/>
                      <a:pt x="20" y="76"/>
                      <a:pt x="23" y="78"/>
                    </a:cubicBezTo>
                    <a:cubicBezTo>
                      <a:pt x="26" y="81"/>
                      <a:pt x="31" y="82"/>
                      <a:pt x="38" y="82"/>
                    </a:cubicBezTo>
                    <a:lnTo>
                      <a:pt x="10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Freeform 14"/>
              <p:cNvSpPr>
                <a:spLocks noEditPoints="1"/>
              </p:cNvSpPr>
              <p:nvPr/>
            </p:nvSpPr>
            <p:spPr bwMode="auto">
              <a:xfrm>
                <a:off x="5195888" y="5005388"/>
                <a:ext cx="1684338" cy="903288"/>
              </a:xfrm>
              <a:custGeom>
                <a:avLst/>
                <a:gdLst>
                  <a:gd name="T0" fmla="*/ 44 w 188"/>
                  <a:gd name="T1" fmla="*/ 52 h 101"/>
                  <a:gd name="T2" fmla="*/ 38 w 188"/>
                  <a:gd name="T3" fmla="*/ 52 h 101"/>
                  <a:gd name="T4" fmla="*/ 19 w 188"/>
                  <a:gd name="T5" fmla="*/ 32 h 101"/>
                  <a:gd name="T6" fmla="*/ 22 w 188"/>
                  <a:gd name="T7" fmla="*/ 20 h 101"/>
                  <a:gd name="T8" fmla="*/ 32 w 188"/>
                  <a:gd name="T9" fmla="*/ 16 h 101"/>
                  <a:gd name="T10" fmla="*/ 39 w 188"/>
                  <a:gd name="T11" fmla="*/ 17 h 101"/>
                  <a:gd name="T12" fmla="*/ 43 w 188"/>
                  <a:gd name="T13" fmla="*/ 23 h 101"/>
                  <a:gd name="T14" fmla="*/ 44 w 188"/>
                  <a:gd name="T15" fmla="*/ 37 h 101"/>
                  <a:gd name="T16" fmla="*/ 44 w 188"/>
                  <a:gd name="T17" fmla="*/ 52 h 101"/>
                  <a:gd name="T18" fmla="*/ 170 w 188"/>
                  <a:gd name="T19" fmla="*/ 0 h 101"/>
                  <a:gd name="T20" fmla="*/ 170 w 188"/>
                  <a:gd name="T21" fmla="*/ 52 h 101"/>
                  <a:gd name="T22" fmla="*/ 63 w 188"/>
                  <a:gd name="T23" fmla="*/ 52 h 101"/>
                  <a:gd name="T24" fmla="*/ 63 w 188"/>
                  <a:gd name="T25" fmla="*/ 32 h 101"/>
                  <a:gd name="T26" fmla="*/ 55 w 188"/>
                  <a:gd name="T27" fmla="*/ 8 h 101"/>
                  <a:gd name="T28" fmla="*/ 32 w 188"/>
                  <a:gd name="T29" fmla="*/ 0 h 101"/>
                  <a:gd name="T30" fmla="*/ 8 w 188"/>
                  <a:gd name="T31" fmla="*/ 9 h 101"/>
                  <a:gd name="T32" fmla="*/ 0 w 188"/>
                  <a:gd name="T33" fmla="*/ 32 h 101"/>
                  <a:gd name="T34" fmla="*/ 11 w 188"/>
                  <a:gd name="T35" fmla="*/ 60 h 101"/>
                  <a:gd name="T36" fmla="*/ 42 w 188"/>
                  <a:gd name="T37" fmla="*/ 69 h 101"/>
                  <a:gd name="T38" fmla="*/ 44 w 188"/>
                  <a:gd name="T39" fmla="*/ 69 h 101"/>
                  <a:gd name="T40" fmla="*/ 44 w 188"/>
                  <a:gd name="T41" fmla="*/ 72 h 101"/>
                  <a:gd name="T42" fmla="*/ 41 w 188"/>
                  <a:gd name="T43" fmla="*/ 86 h 101"/>
                  <a:gd name="T44" fmla="*/ 51 w 188"/>
                  <a:gd name="T45" fmla="*/ 101 h 101"/>
                  <a:gd name="T46" fmla="*/ 55 w 188"/>
                  <a:gd name="T47" fmla="*/ 97 h 101"/>
                  <a:gd name="T48" fmla="*/ 63 w 188"/>
                  <a:gd name="T49" fmla="*/ 69 h 101"/>
                  <a:gd name="T50" fmla="*/ 188 w 188"/>
                  <a:gd name="T51" fmla="*/ 69 h 101"/>
                  <a:gd name="T52" fmla="*/ 188 w 188"/>
                  <a:gd name="T53" fmla="*/ 0 h 101"/>
                  <a:gd name="T54" fmla="*/ 170 w 188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8" h="101">
                    <a:moveTo>
                      <a:pt x="44" y="52"/>
                    </a:moveTo>
                    <a:cubicBezTo>
                      <a:pt x="38" y="52"/>
                      <a:pt x="38" y="52"/>
                      <a:pt x="38" y="52"/>
                    </a:cubicBezTo>
                    <a:cubicBezTo>
                      <a:pt x="25" y="52"/>
                      <a:pt x="19" y="45"/>
                      <a:pt x="19" y="32"/>
                    </a:cubicBezTo>
                    <a:cubicBezTo>
                      <a:pt x="19" y="27"/>
                      <a:pt x="20" y="23"/>
                      <a:pt x="22" y="20"/>
                    </a:cubicBezTo>
                    <a:cubicBezTo>
                      <a:pt x="24" y="17"/>
                      <a:pt x="27" y="16"/>
                      <a:pt x="32" y="16"/>
                    </a:cubicBezTo>
                    <a:cubicBezTo>
                      <a:pt x="35" y="16"/>
                      <a:pt x="37" y="16"/>
                      <a:pt x="39" y="17"/>
                    </a:cubicBezTo>
                    <a:cubicBezTo>
                      <a:pt x="41" y="19"/>
                      <a:pt x="42" y="20"/>
                      <a:pt x="43" y="23"/>
                    </a:cubicBezTo>
                    <a:cubicBezTo>
                      <a:pt x="44" y="26"/>
                      <a:pt x="44" y="32"/>
                      <a:pt x="44" y="37"/>
                    </a:cubicBezTo>
                    <a:lnTo>
                      <a:pt x="44" y="52"/>
                    </a:lnTo>
                    <a:close/>
                    <a:moveTo>
                      <a:pt x="170" y="0"/>
                    </a:moveTo>
                    <a:cubicBezTo>
                      <a:pt x="170" y="52"/>
                      <a:pt x="170" y="52"/>
                      <a:pt x="170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2"/>
                      <a:pt x="60" y="13"/>
                      <a:pt x="55" y="8"/>
                    </a:cubicBezTo>
                    <a:cubicBezTo>
                      <a:pt x="50" y="3"/>
                      <a:pt x="42" y="0"/>
                      <a:pt x="32" y="0"/>
                    </a:cubicBezTo>
                    <a:cubicBezTo>
                      <a:pt x="22" y="0"/>
                      <a:pt x="14" y="3"/>
                      <a:pt x="8" y="9"/>
                    </a:cubicBezTo>
                    <a:cubicBezTo>
                      <a:pt x="3" y="14"/>
                      <a:pt x="0" y="22"/>
                      <a:pt x="0" y="32"/>
                    </a:cubicBezTo>
                    <a:cubicBezTo>
                      <a:pt x="0" y="44"/>
                      <a:pt x="3" y="54"/>
                      <a:pt x="11" y="60"/>
                    </a:cubicBezTo>
                    <a:cubicBezTo>
                      <a:pt x="18" y="66"/>
                      <a:pt x="28" y="69"/>
                      <a:pt x="42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9"/>
                      <a:pt x="43" y="83"/>
                      <a:pt x="41" y="8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3" y="100"/>
                      <a:pt x="54" y="99"/>
                      <a:pt x="55" y="97"/>
                    </a:cubicBezTo>
                    <a:cubicBezTo>
                      <a:pt x="60" y="92"/>
                      <a:pt x="63" y="80"/>
                      <a:pt x="63" y="69"/>
                    </a:cubicBezTo>
                    <a:cubicBezTo>
                      <a:pt x="188" y="69"/>
                      <a:pt x="188" y="69"/>
                      <a:pt x="188" y="69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1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Rectangle 15"/>
              <p:cNvSpPr>
                <a:spLocks noChangeArrowheads="1"/>
              </p:cNvSpPr>
              <p:nvPr/>
            </p:nvSpPr>
            <p:spPr bwMode="auto">
              <a:xfrm>
                <a:off x="6718301" y="4754563"/>
                <a:ext cx="161925" cy="169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16"/>
              <p:cNvSpPr>
                <a:spLocks/>
              </p:cNvSpPr>
              <p:nvPr/>
            </p:nvSpPr>
            <p:spPr bwMode="auto">
              <a:xfrm>
                <a:off x="7013576" y="5005388"/>
                <a:ext cx="833438" cy="617538"/>
              </a:xfrm>
              <a:custGeom>
                <a:avLst/>
                <a:gdLst>
                  <a:gd name="T0" fmla="*/ 74 w 93"/>
                  <a:gd name="T1" fmla="*/ 52 h 69"/>
                  <a:gd name="T2" fmla="*/ 74 w 93"/>
                  <a:gd name="T3" fmla="*/ 42 h 69"/>
                  <a:gd name="T4" fmla="*/ 70 w 93"/>
                  <a:gd name="T5" fmla="*/ 23 h 69"/>
                  <a:gd name="T6" fmla="*/ 55 w 93"/>
                  <a:gd name="T7" fmla="*/ 17 h 69"/>
                  <a:gd name="T8" fmla="*/ 41 w 93"/>
                  <a:gd name="T9" fmla="*/ 20 h 69"/>
                  <a:gd name="T10" fmla="*/ 36 w 93"/>
                  <a:gd name="T11" fmla="*/ 3 h 69"/>
                  <a:gd name="T12" fmla="*/ 56 w 93"/>
                  <a:gd name="T13" fmla="*/ 0 h 69"/>
                  <a:gd name="T14" fmla="*/ 84 w 93"/>
                  <a:gd name="T15" fmla="*/ 10 h 69"/>
                  <a:gd name="T16" fmla="*/ 93 w 93"/>
                  <a:gd name="T17" fmla="*/ 40 h 69"/>
                  <a:gd name="T18" fmla="*/ 93 w 93"/>
                  <a:gd name="T19" fmla="*/ 69 h 69"/>
                  <a:gd name="T20" fmla="*/ 0 w 93"/>
                  <a:gd name="T21" fmla="*/ 69 h 69"/>
                  <a:gd name="T22" fmla="*/ 0 w 93"/>
                  <a:gd name="T23" fmla="*/ 52 h 69"/>
                  <a:gd name="T24" fmla="*/ 74 w 93"/>
                  <a:gd name="T25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69">
                    <a:moveTo>
                      <a:pt x="74" y="52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4" y="34"/>
                      <a:pt x="73" y="27"/>
                      <a:pt x="70" y="23"/>
                    </a:cubicBezTo>
                    <a:cubicBezTo>
                      <a:pt x="66" y="19"/>
                      <a:pt x="61" y="17"/>
                      <a:pt x="55" y="17"/>
                    </a:cubicBezTo>
                    <a:cubicBezTo>
                      <a:pt x="50" y="17"/>
                      <a:pt x="46" y="18"/>
                      <a:pt x="41" y="2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42" y="1"/>
                      <a:pt x="49" y="0"/>
                      <a:pt x="56" y="0"/>
                    </a:cubicBezTo>
                    <a:cubicBezTo>
                      <a:pt x="68" y="0"/>
                      <a:pt x="77" y="3"/>
                      <a:pt x="84" y="10"/>
                    </a:cubicBezTo>
                    <a:cubicBezTo>
                      <a:pt x="90" y="17"/>
                      <a:pt x="93" y="27"/>
                      <a:pt x="93" y="40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2"/>
                      <a:pt x="0" y="52"/>
                      <a:pt x="0" y="52"/>
                    </a:cubicBezTo>
                    <a:lnTo>
                      <a:pt x="7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17"/>
              <p:cNvSpPr>
                <a:spLocks/>
              </p:cNvSpPr>
              <p:nvPr/>
            </p:nvSpPr>
            <p:spPr bwMode="auto">
              <a:xfrm>
                <a:off x="7972426" y="4565650"/>
                <a:ext cx="223838" cy="188913"/>
              </a:xfrm>
              <a:custGeom>
                <a:avLst/>
                <a:gdLst>
                  <a:gd name="T0" fmla="*/ 25 w 25"/>
                  <a:gd name="T1" fmla="*/ 14 h 21"/>
                  <a:gd name="T2" fmla="*/ 25 w 25"/>
                  <a:gd name="T3" fmla="*/ 21 h 21"/>
                  <a:gd name="T4" fmla="*/ 0 w 25"/>
                  <a:gd name="T5" fmla="*/ 21 h 21"/>
                  <a:gd name="T6" fmla="*/ 0 w 25"/>
                  <a:gd name="T7" fmla="*/ 14 h 21"/>
                  <a:gd name="T8" fmla="*/ 3 w 25"/>
                  <a:gd name="T9" fmla="*/ 14 h 21"/>
                  <a:gd name="T10" fmla="*/ 3 w 25"/>
                  <a:gd name="T11" fmla="*/ 10 h 21"/>
                  <a:gd name="T12" fmla="*/ 6 w 25"/>
                  <a:gd name="T13" fmla="*/ 2 h 21"/>
                  <a:gd name="T14" fmla="*/ 14 w 25"/>
                  <a:gd name="T15" fmla="*/ 0 h 21"/>
                  <a:gd name="T16" fmla="*/ 21 w 25"/>
                  <a:gd name="T17" fmla="*/ 2 h 21"/>
                  <a:gd name="T18" fmla="*/ 24 w 25"/>
                  <a:gd name="T19" fmla="*/ 9 h 21"/>
                  <a:gd name="T20" fmla="*/ 18 w 25"/>
                  <a:gd name="T21" fmla="*/ 10 h 21"/>
                  <a:gd name="T22" fmla="*/ 17 w 25"/>
                  <a:gd name="T23" fmla="*/ 7 h 21"/>
                  <a:gd name="T24" fmla="*/ 14 w 25"/>
                  <a:gd name="T25" fmla="*/ 6 h 21"/>
                  <a:gd name="T26" fmla="*/ 10 w 25"/>
                  <a:gd name="T27" fmla="*/ 11 h 21"/>
                  <a:gd name="T28" fmla="*/ 10 w 25"/>
                  <a:gd name="T29" fmla="*/ 14 h 21"/>
                  <a:gd name="T30" fmla="*/ 25 w 25"/>
                  <a:gd name="T3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1">
                    <a:moveTo>
                      <a:pt x="25" y="14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7"/>
                      <a:pt x="4" y="4"/>
                      <a:pt x="6" y="2"/>
                    </a:cubicBezTo>
                    <a:cubicBezTo>
                      <a:pt x="8" y="1"/>
                      <a:pt x="10" y="0"/>
                      <a:pt x="14" y="0"/>
                    </a:cubicBezTo>
                    <a:cubicBezTo>
                      <a:pt x="17" y="0"/>
                      <a:pt x="20" y="0"/>
                      <a:pt x="21" y="2"/>
                    </a:cubicBezTo>
                    <a:cubicBezTo>
                      <a:pt x="23" y="3"/>
                      <a:pt x="24" y="6"/>
                      <a:pt x="24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7" y="7"/>
                    </a:cubicBezTo>
                    <a:cubicBezTo>
                      <a:pt x="16" y="6"/>
                      <a:pt x="15" y="6"/>
                      <a:pt x="14" y="6"/>
                    </a:cubicBezTo>
                    <a:cubicBezTo>
                      <a:pt x="11" y="6"/>
                      <a:pt x="10" y="7"/>
                      <a:pt x="10" y="11"/>
                    </a:cubicBezTo>
                    <a:cubicBezTo>
                      <a:pt x="10" y="14"/>
                      <a:pt x="10" y="14"/>
                      <a:pt x="10" y="14"/>
                    </a:cubicBezTo>
                    <a:lnTo>
                      <a:pt x="2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Rectangle 18"/>
              <p:cNvSpPr>
                <a:spLocks noChangeArrowheads="1"/>
              </p:cNvSpPr>
              <p:nvPr/>
            </p:nvSpPr>
            <p:spPr bwMode="auto">
              <a:xfrm>
                <a:off x="7991476" y="4816475"/>
                <a:ext cx="169863" cy="806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05002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77E6E5-10F2-4009-B776-A7F5C9BE046A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FFE213-8CBB-48D7-A171-8548BB907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267" y="442800"/>
            <a:ext cx="4024658" cy="110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6224B-EA79-4BC8-A7F5-F620B624A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03" y="2060576"/>
            <a:ext cx="3861197" cy="39989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6E15C-D408-4765-943E-DB77FC82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B603-1A5A-5D42-BE75-1D55D2F89854}" type="datetime4">
              <a:rPr lang="en-GB" smtClean="0">
                <a:solidFill>
                  <a:srgbClr val="4D5156"/>
                </a:solidFill>
              </a:rPr>
              <a:pPr/>
              <a:t>15 April 2019</a:t>
            </a:fld>
            <a:endParaRPr lang="en-GB">
              <a:solidFill>
                <a:srgbClr val="4D5156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5E229-DAA5-4345-AE76-815779D7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1859A9"/>
                </a:solidFill>
              </a:rPr>
              <a:t>Adnoc Offshore | Presentation title</a:t>
            </a:r>
            <a:endParaRPr lang="en-GB" dirty="0">
              <a:solidFill>
                <a:srgbClr val="1859A9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30760-A444-416F-83F2-0E9E7E46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1956-BF2E-4170-9809-8254439A8799}" type="slidenum">
              <a:rPr lang="en-GB" smtClean="0">
                <a:solidFill>
                  <a:srgbClr val="1859A9"/>
                </a:solidFill>
              </a:rPr>
              <a:pPr/>
              <a:t>‹#›</a:t>
            </a:fld>
            <a:endParaRPr lang="en-GB">
              <a:solidFill>
                <a:srgbClr val="1859A9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4BDDA1-D11F-444B-A19F-8F1AF77F9D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803" y="1620001"/>
            <a:ext cx="4023122" cy="200025"/>
          </a:xfrm>
        </p:spPr>
        <p:txBody>
          <a:bodyPr/>
          <a:lstStyle>
            <a:lvl1pPr>
              <a:spcBef>
                <a:spcPts val="0"/>
              </a:spcBef>
              <a:defRPr sz="1070" b="1" cap="all" spc="360" baseline="0"/>
            </a:lvl1pPr>
            <a:lvl2pPr>
              <a:defRPr sz="1070"/>
            </a:lvl2pPr>
            <a:lvl3pPr>
              <a:defRPr sz="1070"/>
            </a:lvl3pPr>
            <a:lvl4pPr>
              <a:defRPr sz="1070"/>
            </a:lvl4pPr>
            <a:lvl5pPr>
              <a:defRPr sz="107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987CEB89-FE4D-43FC-A6AA-6981A9E766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47101" y="239400"/>
            <a:ext cx="3796900" cy="637989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12382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77E6E5-10F2-4009-B776-A7F5C9BE046A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D409324-02BA-4D89-BA1E-35E575BEC37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9268" y="2059425"/>
            <a:ext cx="7894733" cy="4353649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FFE213-8CBB-48D7-A171-8548BB907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267" y="442800"/>
            <a:ext cx="4024658" cy="110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5E229-DAA5-4345-AE76-815779D7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1859A9"/>
                </a:solidFill>
              </a:rPr>
              <a:t>Adnoc Offshore | Presentation title</a:t>
            </a:r>
            <a:endParaRPr lang="en-GB">
              <a:solidFill>
                <a:srgbClr val="1859A9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30760-A444-416F-83F2-0E9E7E46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1956-BF2E-4170-9809-8254439A8799}" type="slidenum">
              <a:rPr lang="en-GB" smtClean="0">
                <a:solidFill>
                  <a:srgbClr val="1859A9"/>
                </a:solidFill>
              </a:rPr>
              <a:pPr/>
              <a:t>‹#›</a:t>
            </a:fld>
            <a:endParaRPr lang="en-GB">
              <a:solidFill>
                <a:srgbClr val="1859A9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4BDDA1-D11F-444B-A19F-8F1AF77F9D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803" y="1620001"/>
            <a:ext cx="4023122" cy="200025"/>
          </a:xfrm>
        </p:spPr>
        <p:txBody>
          <a:bodyPr/>
          <a:lstStyle>
            <a:lvl1pPr>
              <a:spcBef>
                <a:spcPts val="0"/>
              </a:spcBef>
              <a:defRPr sz="1070" b="1" cap="all" spc="360" baseline="0"/>
            </a:lvl1pPr>
            <a:lvl2pPr>
              <a:defRPr sz="1070"/>
            </a:lvl2pPr>
            <a:lvl3pPr>
              <a:defRPr sz="1070"/>
            </a:lvl3pPr>
            <a:lvl4pPr>
              <a:defRPr sz="1070"/>
            </a:lvl4pPr>
            <a:lvl5pPr>
              <a:defRPr sz="107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47" name="Group 46"/>
          <p:cNvGrpSpPr>
            <a:grpSpLocks noChangeAspect="1"/>
          </p:cNvGrpSpPr>
          <p:nvPr userDrawn="1"/>
        </p:nvGrpSpPr>
        <p:grpSpPr>
          <a:xfrm>
            <a:off x="8108166" y="1"/>
            <a:ext cx="494100" cy="1222741"/>
            <a:chOff x="10546428" y="-86005"/>
            <a:chExt cx="923259" cy="1713580"/>
          </a:xfrm>
        </p:grpSpPr>
        <p:sp>
          <p:nvSpPr>
            <p:cNvPr id="48" name="Rectangle 47"/>
            <p:cNvSpPr/>
            <p:nvPr userDrawn="1"/>
          </p:nvSpPr>
          <p:spPr bwMode="white">
            <a:xfrm>
              <a:off x="10546428" y="-86005"/>
              <a:ext cx="923259" cy="1713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49" name="Group 48"/>
            <p:cNvGrpSpPr>
              <a:grpSpLocks noChangeAspect="1"/>
            </p:cNvGrpSpPr>
            <p:nvPr userDrawn="1"/>
          </p:nvGrpSpPr>
          <p:grpSpPr>
            <a:xfrm>
              <a:off x="10639077" y="333830"/>
              <a:ext cx="767941" cy="1201994"/>
              <a:chOff x="3986213" y="0"/>
              <a:chExt cx="4381501" cy="6858001"/>
            </a:xfrm>
            <a:solidFill>
              <a:schemeClr val="tx2"/>
            </a:solidFill>
          </p:grpSpPr>
          <p:sp>
            <p:nvSpPr>
              <p:cNvPr id="50" name="Freeform 5"/>
              <p:cNvSpPr>
                <a:spLocks/>
              </p:cNvSpPr>
              <p:nvPr/>
            </p:nvSpPr>
            <p:spPr bwMode="auto">
              <a:xfrm>
                <a:off x="6521451" y="1746250"/>
                <a:ext cx="1846263" cy="2443163"/>
              </a:xfrm>
              <a:custGeom>
                <a:avLst/>
                <a:gdLst>
                  <a:gd name="T0" fmla="*/ 113 w 206"/>
                  <a:gd name="T1" fmla="*/ 196 h 273"/>
                  <a:gd name="T2" fmla="*/ 70 w 206"/>
                  <a:gd name="T3" fmla="*/ 273 h 273"/>
                  <a:gd name="T4" fmla="*/ 184 w 206"/>
                  <a:gd name="T5" fmla="*/ 273 h 273"/>
                  <a:gd name="T6" fmla="*/ 0 w 206"/>
                  <a:gd name="T7" fmla="*/ 0 h 273"/>
                  <a:gd name="T8" fmla="*/ 113 w 206"/>
                  <a:gd name="T9" fmla="*/ 196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73">
                    <a:moveTo>
                      <a:pt x="113" y="196"/>
                    </a:moveTo>
                    <a:cubicBezTo>
                      <a:pt x="106" y="226"/>
                      <a:pt x="91" y="252"/>
                      <a:pt x="70" y="273"/>
                    </a:cubicBezTo>
                    <a:cubicBezTo>
                      <a:pt x="184" y="273"/>
                      <a:pt x="184" y="273"/>
                      <a:pt x="184" y="273"/>
                    </a:cubicBezTo>
                    <a:cubicBezTo>
                      <a:pt x="206" y="154"/>
                      <a:pt x="128" y="28"/>
                      <a:pt x="0" y="0"/>
                    </a:cubicBezTo>
                    <a:cubicBezTo>
                      <a:pt x="26" y="7"/>
                      <a:pt x="138" y="60"/>
                      <a:pt x="113" y="1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6"/>
              <p:cNvSpPr>
                <a:spLocks/>
              </p:cNvSpPr>
              <p:nvPr/>
            </p:nvSpPr>
            <p:spPr bwMode="auto">
              <a:xfrm>
                <a:off x="3986213" y="0"/>
                <a:ext cx="4219575" cy="4189413"/>
              </a:xfrm>
              <a:custGeom>
                <a:avLst/>
                <a:gdLst>
                  <a:gd name="T0" fmla="*/ 0 w 471"/>
                  <a:gd name="T1" fmla="*/ 0 h 468"/>
                  <a:gd name="T2" fmla="*/ 0 w 471"/>
                  <a:gd name="T3" fmla="*/ 468 h 468"/>
                  <a:gd name="T4" fmla="*/ 50 w 471"/>
                  <a:gd name="T5" fmla="*/ 468 h 468"/>
                  <a:gd name="T6" fmla="*/ 104 w 471"/>
                  <a:gd name="T7" fmla="*/ 466 h 468"/>
                  <a:gd name="T8" fmla="*/ 247 w 471"/>
                  <a:gd name="T9" fmla="*/ 346 h 468"/>
                  <a:gd name="T10" fmla="*/ 161 w 471"/>
                  <a:gd name="T11" fmla="*/ 219 h 468"/>
                  <a:gd name="T12" fmla="*/ 157 w 471"/>
                  <a:gd name="T13" fmla="*/ 218 h 468"/>
                  <a:gd name="T14" fmla="*/ 100 w 471"/>
                  <a:gd name="T15" fmla="*/ 212 h 468"/>
                  <a:gd name="T16" fmla="*/ 92 w 471"/>
                  <a:gd name="T17" fmla="*/ 243 h 468"/>
                  <a:gd name="T18" fmla="*/ 81 w 471"/>
                  <a:gd name="T19" fmla="*/ 165 h 468"/>
                  <a:gd name="T20" fmla="*/ 124 w 471"/>
                  <a:gd name="T21" fmla="*/ 123 h 468"/>
                  <a:gd name="T22" fmla="*/ 124 w 471"/>
                  <a:gd name="T23" fmla="*/ 122 h 468"/>
                  <a:gd name="T24" fmla="*/ 186 w 471"/>
                  <a:gd name="T25" fmla="*/ 78 h 468"/>
                  <a:gd name="T26" fmla="*/ 259 w 471"/>
                  <a:gd name="T27" fmla="*/ 58 h 468"/>
                  <a:gd name="T28" fmla="*/ 471 w 471"/>
                  <a:gd name="T29" fmla="*/ 151 h 468"/>
                  <a:gd name="T30" fmla="*/ 471 w 471"/>
                  <a:gd name="T31" fmla="*/ 0 h 468"/>
                  <a:gd name="T32" fmla="*/ 0 w 471"/>
                  <a:gd name="T3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1" h="468">
                    <a:moveTo>
                      <a:pt x="0" y="0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50" y="468"/>
                      <a:pt x="50" y="468"/>
                      <a:pt x="50" y="468"/>
                    </a:cubicBezTo>
                    <a:cubicBezTo>
                      <a:pt x="80" y="468"/>
                      <a:pt x="87" y="468"/>
                      <a:pt x="104" y="466"/>
                    </a:cubicBezTo>
                    <a:cubicBezTo>
                      <a:pt x="175" y="455"/>
                      <a:pt x="240" y="397"/>
                      <a:pt x="247" y="346"/>
                    </a:cubicBezTo>
                    <a:cubicBezTo>
                      <a:pt x="258" y="285"/>
                      <a:pt x="225" y="232"/>
                      <a:pt x="161" y="219"/>
                    </a:cubicBezTo>
                    <a:cubicBezTo>
                      <a:pt x="160" y="219"/>
                      <a:pt x="159" y="218"/>
                      <a:pt x="157" y="218"/>
                    </a:cubicBezTo>
                    <a:cubicBezTo>
                      <a:pt x="155" y="218"/>
                      <a:pt x="124" y="218"/>
                      <a:pt x="100" y="212"/>
                    </a:cubicBezTo>
                    <a:cubicBezTo>
                      <a:pt x="100" y="212"/>
                      <a:pt x="87" y="223"/>
                      <a:pt x="92" y="243"/>
                    </a:cubicBezTo>
                    <a:cubicBezTo>
                      <a:pt x="92" y="243"/>
                      <a:pt x="61" y="210"/>
                      <a:pt x="81" y="165"/>
                    </a:cubicBezTo>
                    <a:cubicBezTo>
                      <a:pt x="81" y="165"/>
                      <a:pt x="90" y="144"/>
                      <a:pt x="124" y="123"/>
                    </a:cubicBezTo>
                    <a:cubicBezTo>
                      <a:pt x="124" y="123"/>
                      <a:pt x="124" y="122"/>
                      <a:pt x="124" y="122"/>
                    </a:cubicBezTo>
                    <a:cubicBezTo>
                      <a:pt x="133" y="111"/>
                      <a:pt x="155" y="93"/>
                      <a:pt x="186" y="78"/>
                    </a:cubicBezTo>
                    <a:cubicBezTo>
                      <a:pt x="201" y="71"/>
                      <a:pt x="228" y="61"/>
                      <a:pt x="259" y="58"/>
                    </a:cubicBezTo>
                    <a:cubicBezTo>
                      <a:pt x="397" y="45"/>
                      <a:pt x="471" y="151"/>
                      <a:pt x="471" y="151"/>
                    </a:cubicBezTo>
                    <a:cubicBezTo>
                      <a:pt x="471" y="0"/>
                      <a:pt x="471" y="0"/>
                      <a:pt x="47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7"/>
              <p:cNvSpPr>
                <a:spLocks/>
              </p:cNvSpPr>
              <p:nvPr/>
            </p:nvSpPr>
            <p:spPr bwMode="auto">
              <a:xfrm>
                <a:off x="5545138" y="939800"/>
                <a:ext cx="2660650" cy="1011238"/>
              </a:xfrm>
              <a:custGeom>
                <a:avLst/>
                <a:gdLst>
                  <a:gd name="T0" fmla="*/ 167 w 297"/>
                  <a:gd name="T1" fmla="*/ 9 h 113"/>
                  <a:gd name="T2" fmla="*/ 0 w 297"/>
                  <a:gd name="T3" fmla="*/ 48 h 113"/>
                  <a:gd name="T4" fmla="*/ 33 w 297"/>
                  <a:gd name="T5" fmla="*/ 33 h 113"/>
                  <a:gd name="T6" fmla="*/ 61 w 297"/>
                  <a:gd name="T7" fmla="*/ 60 h 113"/>
                  <a:gd name="T8" fmla="*/ 103 w 297"/>
                  <a:gd name="T9" fmla="*/ 34 h 113"/>
                  <a:gd name="T10" fmla="*/ 103 w 297"/>
                  <a:gd name="T11" fmla="*/ 20 h 113"/>
                  <a:gd name="T12" fmla="*/ 297 w 297"/>
                  <a:gd name="T13" fmla="*/ 113 h 113"/>
                  <a:gd name="T14" fmla="*/ 297 w 297"/>
                  <a:gd name="T15" fmla="*/ 71 h 113"/>
                  <a:gd name="T16" fmla="*/ 167 w 297"/>
                  <a:gd name="T17" fmla="*/ 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113">
                    <a:moveTo>
                      <a:pt x="167" y="9"/>
                    </a:moveTo>
                    <a:cubicBezTo>
                      <a:pt x="100" y="0"/>
                      <a:pt x="44" y="17"/>
                      <a:pt x="0" y="48"/>
                    </a:cubicBezTo>
                    <a:cubicBezTo>
                      <a:pt x="0" y="48"/>
                      <a:pt x="13" y="40"/>
                      <a:pt x="33" y="33"/>
                    </a:cubicBezTo>
                    <a:cubicBezTo>
                      <a:pt x="36" y="46"/>
                      <a:pt x="47" y="57"/>
                      <a:pt x="61" y="60"/>
                    </a:cubicBezTo>
                    <a:cubicBezTo>
                      <a:pt x="81" y="64"/>
                      <a:pt x="100" y="52"/>
                      <a:pt x="103" y="34"/>
                    </a:cubicBezTo>
                    <a:cubicBezTo>
                      <a:pt x="104" y="30"/>
                      <a:pt x="104" y="25"/>
                      <a:pt x="103" y="20"/>
                    </a:cubicBezTo>
                    <a:cubicBezTo>
                      <a:pt x="230" y="16"/>
                      <a:pt x="297" y="113"/>
                      <a:pt x="297" y="113"/>
                    </a:cubicBezTo>
                    <a:cubicBezTo>
                      <a:pt x="297" y="71"/>
                      <a:pt x="297" y="71"/>
                      <a:pt x="297" y="71"/>
                    </a:cubicBezTo>
                    <a:cubicBezTo>
                      <a:pt x="278" y="52"/>
                      <a:pt x="226" y="15"/>
                      <a:pt x="167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8"/>
              <p:cNvSpPr>
                <a:spLocks noEditPoints="1"/>
              </p:cNvSpPr>
              <p:nvPr/>
            </p:nvSpPr>
            <p:spPr bwMode="auto">
              <a:xfrm>
                <a:off x="3986213" y="6007100"/>
                <a:ext cx="796925" cy="833438"/>
              </a:xfrm>
              <a:custGeom>
                <a:avLst/>
                <a:gdLst>
                  <a:gd name="T0" fmla="*/ 310 w 502"/>
                  <a:gd name="T1" fmla="*/ 311 h 525"/>
                  <a:gd name="T2" fmla="*/ 248 w 502"/>
                  <a:gd name="T3" fmla="*/ 124 h 525"/>
                  <a:gd name="T4" fmla="*/ 186 w 502"/>
                  <a:gd name="T5" fmla="*/ 311 h 525"/>
                  <a:gd name="T6" fmla="*/ 310 w 502"/>
                  <a:gd name="T7" fmla="*/ 311 h 525"/>
                  <a:gd name="T8" fmla="*/ 198 w 502"/>
                  <a:gd name="T9" fmla="*/ 0 h 525"/>
                  <a:gd name="T10" fmla="*/ 305 w 502"/>
                  <a:gd name="T11" fmla="*/ 0 h 525"/>
                  <a:gd name="T12" fmla="*/ 502 w 502"/>
                  <a:gd name="T13" fmla="*/ 525 h 525"/>
                  <a:gd name="T14" fmla="*/ 384 w 502"/>
                  <a:gd name="T15" fmla="*/ 525 h 525"/>
                  <a:gd name="T16" fmla="*/ 339 w 502"/>
                  <a:gd name="T17" fmla="*/ 401 h 525"/>
                  <a:gd name="T18" fmla="*/ 158 w 502"/>
                  <a:gd name="T19" fmla="*/ 401 h 525"/>
                  <a:gd name="T20" fmla="*/ 113 w 502"/>
                  <a:gd name="T21" fmla="*/ 525 h 525"/>
                  <a:gd name="T22" fmla="*/ 0 w 502"/>
                  <a:gd name="T23" fmla="*/ 525 h 525"/>
                  <a:gd name="T24" fmla="*/ 198 w 502"/>
                  <a:gd name="T25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2" h="525">
                    <a:moveTo>
                      <a:pt x="310" y="311"/>
                    </a:moveTo>
                    <a:lnTo>
                      <a:pt x="248" y="124"/>
                    </a:lnTo>
                    <a:lnTo>
                      <a:pt x="186" y="311"/>
                    </a:lnTo>
                    <a:lnTo>
                      <a:pt x="310" y="311"/>
                    </a:lnTo>
                    <a:close/>
                    <a:moveTo>
                      <a:pt x="198" y="0"/>
                    </a:moveTo>
                    <a:lnTo>
                      <a:pt x="305" y="0"/>
                    </a:lnTo>
                    <a:lnTo>
                      <a:pt x="502" y="525"/>
                    </a:lnTo>
                    <a:lnTo>
                      <a:pt x="384" y="525"/>
                    </a:lnTo>
                    <a:lnTo>
                      <a:pt x="339" y="401"/>
                    </a:lnTo>
                    <a:lnTo>
                      <a:pt x="158" y="401"/>
                    </a:lnTo>
                    <a:lnTo>
                      <a:pt x="113" y="525"/>
                    </a:lnTo>
                    <a:lnTo>
                      <a:pt x="0" y="525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9"/>
              <p:cNvSpPr>
                <a:spLocks noEditPoints="1"/>
              </p:cNvSpPr>
              <p:nvPr/>
            </p:nvSpPr>
            <p:spPr bwMode="auto">
              <a:xfrm>
                <a:off x="4881563" y="6007100"/>
                <a:ext cx="717550" cy="833438"/>
              </a:xfrm>
              <a:custGeom>
                <a:avLst/>
                <a:gdLst>
                  <a:gd name="T0" fmla="*/ 32 w 80"/>
                  <a:gd name="T1" fmla="*/ 76 h 93"/>
                  <a:gd name="T2" fmla="*/ 45 w 80"/>
                  <a:gd name="T3" fmla="*/ 74 h 93"/>
                  <a:gd name="T4" fmla="*/ 53 w 80"/>
                  <a:gd name="T5" fmla="*/ 68 h 93"/>
                  <a:gd name="T6" fmla="*/ 58 w 80"/>
                  <a:gd name="T7" fmla="*/ 58 h 93"/>
                  <a:gd name="T8" fmla="*/ 60 w 80"/>
                  <a:gd name="T9" fmla="*/ 46 h 93"/>
                  <a:gd name="T10" fmla="*/ 59 w 80"/>
                  <a:gd name="T11" fmla="*/ 34 h 93"/>
                  <a:gd name="T12" fmla="*/ 54 w 80"/>
                  <a:gd name="T13" fmla="*/ 24 h 93"/>
                  <a:gd name="T14" fmla="*/ 46 w 80"/>
                  <a:gd name="T15" fmla="*/ 18 h 93"/>
                  <a:gd name="T16" fmla="*/ 35 w 80"/>
                  <a:gd name="T17" fmla="*/ 16 h 93"/>
                  <a:gd name="T18" fmla="*/ 19 w 80"/>
                  <a:gd name="T19" fmla="*/ 16 h 93"/>
                  <a:gd name="T20" fmla="*/ 19 w 80"/>
                  <a:gd name="T21" fmla="*/ 76 h 93"/>
                  <a:gd name="T22" fmla="*/ 32 w 80"/>
                  <a:gd name="T23" fmla="*/ 76 h 93"/>
                  <a:gd name="T24" fmla="*/ 0 w 80"/>
                  <a:gd name="T25" fmla="*/ 0 h 93"/>
                  <a:gd name="T26" fmla="*/ 35 w 80"/>
                  <a:gd name="T27" fmla="*/ 0 h 93"/>
                  <a:gd name="T28" fmla="*/ 68 w 80"/>
                  <a:gd name="T29" fmla="*/ 11 h 93"/>
                  <a:gd name="T30" fmla="*/ 80 w 80"/>
                  <a:gd name="T31" fmla="*/ 46 h 93"/>
                  <a:gd name="T32" fmla="*/ 77 w 80"/>
                  <a:gd name="T33" fmla="*/ 66 h 93"/>
                  <a:gd name="T34" fmla="*/ 67 w 80"/>
                  <a:gd name="T35" fmla="*/ 81 h 93"/>
                  <a:gd name="T36" fmla="*/ 52 w 80"/>
                  <a:gd name="T37" fmla="*/ 90 h 93"/>
                  <a:gd name="T38" fmla="*/ 31 w 80"/>
                  <a:gd name="T39" fmla="*/ 93 h 93"/>
                  <a:gd name="T40" fmla="*/ 0 w 80"/>
                  <a:gd name="T41" fmla="*/ 93 h 93"/>
                  <a:gd name="T42" fmla="*/ 0 w 80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93">
                    <a:moveTo>
                      <a:pt x="32" y="76"/>
                    </a:moveTo>
                    <a:cubicBezTo>
                      <a:pt x="37" y="76"/>
                      <a:pt x="41" y="76"/>
                      <a:pt x="45" y="74"/>
                    </a:cubicBezTo>
                    <a:cubicBezTo>
                      <a:pt x="48" y="73"/>
                      <a:pt x="51" y="71"/>
                      <a:pt x="53" y="68"/>
                    </a:cubicBezTo>
                    <a:cubicBezTo>
                      <a:pt x="56" y="65"/>
                      <a:pt x="57" y="62"/>
                      <a:pt x="58" y="58"/>
                    </a:cubicBezTo>
                    <a:cubicBezTo>
                      <a:pt x="59" y="55"/>
                      <a:pt x="60" y="51"/>
                      <a:pt x="60" y="46"/>
                    </a:cubicBezTo>
                    <a:cubicBezTo>
                      <a:pt x="60" y="41"/>
                      <a:pt x="59" y="37"/>
                      <a:pt x="59" y="34"/>
                    </a:cubicBezTo>
                    <a:cubicBezTo>
                      <a:pt x="58" y="30"/>
                      <a:pt x="56" y="27"/>
                      <a:pt x="54" y="24"/>
                    </a:cubicBezTo>
                    <a:cubicBezTo>
                      <a:pt x="52" y="22"/>
                      <a:pt x="50" y="20"/>
                      <a:pt x="46" y="18"/>
                    </a:cubicBezTo>
                    <a:cubicBezTo>
                      <a:pt x="43" y="17"/>
                      <a:pt x="39" y="16"/>
                      <a:pt x="35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76"/>
                      <a:pt x="19" y="76"/>
                      <a:pt x="19" y="76"/>
                    </a:cubicBezTo>
                    <a:lnTo>
                      <a:pt x="32" y="76"/>
                    </a:lnTo>
                    <a:close/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49" y="0"/>
                      <a:pt x="60" y="4"/>
                      <a:pt x="68" y="11"/>
                    </a:cubicBezTo>
                    <a:cubicBezTo>
                      <a:pt x="76" y="19"/>
                      <a:pt x="80" y="31"/>
                      <a:pt x="80" y="46"/>
                    </a:cubicBezTo>
                    <a:cubicBezTo>
                      <a:pt x="80" y="54"/>
                      <a:pt x="79" y="60"/>
                      <a:pt x="77" y="66"/>
                    </a:cubicBezTo>
                    <a:cubicBezTo>
                      <a:pt x="74" y="72"/>
                      <a:pt x="71" y="77"/>
                      <a:pt x="67" y="81"/>
                    </a:cubicBezTo>
                    <a:cubicBezTo>
                      <a:pt x="63" y="85"/>
                      <a:pt x="58" y="88"/>
                      <a:pt x="52" y="90"/>
                    </a:cubicBezTo>
                    <a:cubicBezTo>
                      <a:pt x="46" y="92"/>
                      <a:pt x="39" y="93"/>
                      <a:pt x="31" y="93"/>
                    </a:cubicBezTo>
                    <a:cubicBezTo>
                      <a:pt x="0" y="93"/>
                      <a:pt x="0" y="93"/>
                      <a:pt x="0" y="9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10"/>
              <p:cNvSpPr>
                <a:spLocks/>
              </p:cNvSpPr>
              <p:nvPr/>
            </p:nvSpPr>
            <p:spPr bwMode="auto">
              <a:xfrm>
                <a:off x="5734051" y="6007100"/>
                <a:ext cx="671513" cy="833438"/>
              </a:xfrm>
              <a:custGeom>
                <a:avLst/>
                <a:gdLst>
                  <a:gd name="T0" fmla="*/ 0 w 423"/>
                  <a:gd name="T1" fmla="*/ 0 h 525"/>
                  <a:gd name="T2" fmla="*/ 101 w 423"/>
                  <a:gd name="T3" fmla="*/ 0 h 525"/>
                  <a:gd name="T4" fmla="*/ 316 w 423"/>
                  <a:gd name="T5" fmla="*/ 344 h 525"/>
                  <a:gd name="T6" fmla="*/ 316 w 423"/>
                  <a:gd name="T7" fmla="*/ 0 h 525"/>
                  <a:gd name="T8" fmla="*/ 423 w 423"/>
                  <a:gd name="T9" fmla="*/ 0 h 525"/>
                  <a:gd name="T10" fmla="*/ 423 w 423"/>
                  <a:gd name="T11" fmla="*/ 525 h 525"/>
                  <a:gd name="T12" fmla="*/ 327 w 423"/>
                  <a:gd name="T13" fmla="*/ 525 h 525"/>
                  <a:gd name="T14" fmla="*/ 107 w 423"/>
                  <a:gd name="T15" fmla="*/ 181 h 525"/>
                  <a:gd name="T16" fmla="*/ 107 w 423"/>
                  <a:gd name="T17" fmla="*/ 525 h 525"/>
                  <a:gd name="T18" fmla="*/ 0 w 423"/>
                  <a:gd name="T19" fmla="*/ 525 h 525"/>
                  <a:gd name="T20" fmla="*/ 0 w 423"/>
                  <a:gd name="T21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3" h="525">
                    <a:moveTo>
                      <a:pt x="0" y="0"/>
                    </a:moveTo>
                    <a:lnTo>
                      <a:pt x="101" y="0"/>
                    </a:lnTo>
                    <a:lnTo>
                      <a:pt x="316" y="344"/>
                    </a:lnTo>
                    <a:lnTo>
                      <a:pt x="316" y="0"/>
                    </a:lnTo>
                    <a:lnTo>
                      <a:pt x="423" y="0"/>
                    </a:lnTo>
                    <a:lnTo>
                      <a:pt x="423" y="525"/>
                    </a:lnTo>
                    <a:lnTo>
                      <a:pt x="327" y="525"/>
                    </a:lnTo>
                    <a:lnTo>
                      <a:pt x="107" y="181"/>
                    </a:lnTo>
                    <a:lnTo>
                      <a:pt x="107" y="525"/>
                    </a:lnTo>
                    <a:lnTo>
                      <a:pt x="0" y="5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11"/>
              <p:cNvSpPr>
                <a:spLocks noEditPoints="1"/>
              </p:cNvSpPr>
              <p:nvPr/>
            </p:nvSpPr>
            <p:spPr bwMode="auto">
              <a:xfrm>
                <a:off x="6548438" y="5980113"/>
                <a:ext cx="796925" cy="877888"/>
              </a:xfrm>
              <a:custGeom>
                <a:avLst/>
                <a:gdLst>
                  <a:gd name="T0" fmla="*/ 45 w 89"/>
                  <a:gd name="T1" fmla="*/ 82 h 98"/>
                  <a:gd name="T2" fmla="*/ 63 w 89"/>
                  <a:gd name="T3" fmla="*/ 73 h 98"/>
                  <a:gd name="T4" fmla="*/ 69 w 89"/>
                  <a:gd name="T5" fmla="*/ 49 h 98"/>
                  <a:gd name="T6" fmla="*/ 63 w 89"/>
                  <a:gd name="T7" fmla="*/ 26 h 98"/>
                  <a:gd name="T8" fmla="*/ 45 w 89"/>
                  <a:gd name="T9" fmla="*/ 17 h 98"/>
                  <a:gd name="T10" fmla="*/ 26 w 89"/>
                  <a:gd name="T11" fmla="*/ 26 h 98"/>
                  <a:gd name="T12" fmla="*/ 20 w 89"/>
                  <a:gd name="T13" fmla="*/ 49 h 98"/>
                  <a:gd name="T14" fmla="*/ 26 w 89"/>
                  <a:gd name="T15" fmla="*/ 73 h 98"/>
                  <a:gd name="T16" fmla="*/ 45 w 89"/>
                  <a:gd name="T17" fmla="*/ 82 h 98"/>
                  <a:gd name="T18" fmla="*/ 45 w 89"/>
                  <a:gd name="T19" fmla="*/ 98 h 98"/>
                  <a:gd name="T20" fmla="*/ 26 w 89"/>
                  <a:gd name="T21" fmla="*/ 95 h 98"/>
                  <a:gd name="T22" fmla="*/ 12 w 89"/>
                  <a:gd name="T23" fmla="*/ 85 h 98"/>
                  <a:gd name="T24" fmla="*/ 3 w 89"/>
                  <a:gd name="T25" fmla="*/ 70 h 98"/>
                  <a:gd name="T26" fmla="*/ 0 w 89"/>
                  <a:gd name="T27" fmla="*/ 49 h 98"/>
                  <a:gd name="T28" fmla="*/ 3 w 89"/>
                  <a:gd name="T29" fmla="*/ 29 h 98"/>
                  <a:gd name="T30" fmla="*/ 12 w 89"/>
                  <a:gd name="T31" fmla="*/ 14 h 98"/>
                  <a:gd name="T32" fmla="*/ 26 w 89"/>
                  <a:gd name="T33" fmla="*/ 4 h 98"/>
                  <a:gd name="T34" fmla="*/ 45 w 89"/>
                  <a:gd name="T35" fmla="*/ 0 h 98"/>
                  <a:gd name="T36" fmla="*/ 63 w 89"/>
                  <a:gd name="T37" fmla="*/ 4 h 98"/>
                  <a:gd name="T38" fmla="*/ 77 w 89"/>
                  <a:gd name="T39" fmla="*/ 14 h 98"/>
                  <a:gd name="T40" fmla="*/ 86 w 89"/>
                  <a:gd name="T41" fmla="*/ 29 h 98"/>
                  <a:gd name="T42" fmla="*/ 89 w 89"/>
                  <a:gd name="T43" fmla="*/ 49 h 98"/>
                  <a:gd name="T44" fmla="*/ 86 w 89"/>
                  <a:gd name="T45" fmla="*/ 70 h 98"/>
                  <a:gd name="T46" fmla="*/ 77 w 89"/>
                  <a:gd name="T47" fmla="*/ 85 h 98"/>
                  <a:gd name="T48" fmla="*/ 63 w 89"/>
                  <a:gd name="T49" fmla="*/ 95 h 98"/>
                  <a:gd name="T50" fmla="*/ 45 w 89"/>
                  <a:gd name="T51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98">
                    <a:moveTo>
                      <a:pt x="45" y="82"/>
                    </a:moveTo>
                    <a:cubicBezTo>
                      <a:pt x="53" y="82"/>
                      <a:pt x="59" y="79"/>
                      <a:pt x="63" y="73"/>
                    </a:cubicBezTo>
                    <a:cubicBezTo>
                      <a:pt x="67" y="68"/>
                      <a:pt x="69" y="60"/>
                      <a:pt x="69" y="49"/>
                    </a:cubicBezTo>
                    <a:cubicBezTo>
                      <a:pt x="69" y="39"/>
                      <a:pt x="67" y="31"/>
                      <a:pt x="63" y="26"/>
                    </a:cubicBezTo>
                    <a:cubicBezTo>
                      <a:pt x="59" y="20"/>
                      <a:pt x="53" y="17"/>
                      <a:pt x="45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2" y="68"/>
                      <a:pt x="26" y="73"/>
                    </a:cubicBezTo>
                    <a:cubicBezTo>
                      <a:pt x="30" y="79"/>
                      <a:pt x="36" y="82"/>
                      <a:pt x="45" y="82"/>
                    </a:cubicBezTo>
                    <a:moveTo>
                      <a:pt x="45" y="98"/>
                    </a:moveTo>
                    <a:cubicBezTo>
                      <a:pt x="38" y="98"/>
                      <a:pt x="31" y="97"/>
                      <a:pt x="26" y="95"/>
                    </a:cubicBezTo>
                    <a:cubicBezTo>
                      <a:pt x="21" y="93"/>
                      <a:pt x="16" y="89"/>
                      <a:pt x="12" y="85"/>
                    </a:cubicBezTo>
                    <a:cubicBezTo>
                      <a:pt x="8" y="81"/>
                      <a:pt x="5" y="76"/>
                      <a:pt x="3" y="70"/>
                    </a:cubicBezTo>
                    <a:cubicBezTo>
                      <a:pt x="1" y="64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6" y="9"/>
                      <a:pt x="21" y="6"/>
                      <a:pt x="26" y="4"/>
                    </a:cubicBezTo>
                    <a:cubicBezTo>
                      <a:pt x="32" y="2"/>
                      <a:pt x="38" y="0"/>
                      <a:pt x="45" y="0"/>
                    </a:cubicBezTo>
                    <a:cubicBezTo>
                      <a:pt x="52" y="0"/>
                      <a:pt x="58" y="2"/>
                      <a:pt x="63" y="4"/>
                    </a:cubicBezTo>
                    <a:cubicBezTo>
                      <a:pt x="69" y="6"/>
                      <a:pt x="73" y="9"/>
                      <a:pt x="77" y="14"/>
                    </a:cubicBezTo>
                    <a:cubicBezTo>
                      <a:pt x="81" y="18"/>
                      <a:pt x="84" y="23"/>
                      <a:pt x="86" y="29"/>
                    </a:cubicBezTo>
                    <a:cubicBezTo>
                      <a:pt x="88" y="35"/>
                      <a:pt x="89" y="42"/>
                      <a:pt x="89" y="49"/>
                    </a:cubicBezTo>
                    <a:cubicBezTo>
                      <a:pt x="89" y="57"/>
                      <a:pt x="88" y="64"/>
                      <a:pt x="86" y="70"/>
                    </a:cubicBezTo>
                    <a:cubicBezTo>
                      <a:pt x="84" y="76"/>
                      <a:pt x="81" y="81"/>
                      <a:pt x="77" y="85"/>
                    </a:cubicBezTo>
                    <a:cubicBezTo>
                      <a:pt x="74" y="89"/>
                      <a:pt x="69" y="93"/>
                      <a:pt x="63" y="95"/>
                    </a:cubicBezTo>
                    <a:cubicBezTo>
                      <a:pt x="58" y="97"/>
                      <a:pt x="52" y="98"/>
                      <a:pt x="45" y="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12"/>
              <p:cNvSpPr>
                <a:spLocks/>
              </p:cNvSpPr>
              <p:nvPr/>
            </p:nvSpPr>
            <p:spPr bwMode="auto">
              <a:xfrm>
                <a:off x="7453313" y="5980113"/>
                <a:ext cx="742950" cy="877888"/>
              </a:xfrm>
              <a:custGeom>
                <a:avLst/>
                <a:gdLst>
                  <a:gd name="T0" fmla="*/ 83 w 83"/>
                  <a:gd name="T1" fmla="*/ 64 h 98"/>
                  <a:gd name="T2" fmla="*/ 79 w 83"/>
                  <a:gd name="T3" fmla="*/ 77 h 98"/>
                  <a:gd name="T4" fmla="*/ 71 w 83"/>
                  <a:gd name="T5" fmla="*/ 88 h 98"/>
                  <a:gd name="T6" fmla="*/ 59 w 83"/>
                  <a:gd name="T7" fmla="*/ 96 h 98"/>
                  <a:gd name="T8" fmla="*/ 43 w 83"/>
                  <a:gd name="T9" fmla="*/ 98 h 98"/>
                  <a:gd name="T10" fmla="*/ 24 w 83"/>
                  <a:gd name="T11" fmla="*/ 95 h 98"/>
                  <a:gd name="T12" fmla="*/ 11 w 83"/>
                  <a:gd name="T13" fmla="*/ 85 h 98"/>
                  <a:gd name="T14" fmla="*/ 3 w 83"/>
                  <a:gd name="T15" fmla="*/ 69 h 98"/>
                  <a:gd name="T16" fmla="*/ 0 w 83"/>
                  <a:gd name="T17" fmla="*/ 49 h 98"/>
                  <a:gd name="T18" fmla="*/ 3 w 83"/>
                  <a:gd name="T19" fmla="*/ 29 h 98"/>
                  <a:gd name="T20" fmla="*/ 12 w 83"/>
                  <a:gd name="T21" fmla="*/ 14 h 98"/>
                  <a:gd name="T22" fmla="*/ 25 w 83"/>
                  <a:gd name="T23" fmla="*/ 4 h 98"/>
                  <a:gd name="T24" fmla="*/ 43 w 83"/>
                  <a:gd name="T25" fmla="*/ 0 h 98"/>
                  <a:gd name="T26" fmla="*/ 59 w 83"/>
                  <a:gd name="T27" fmla="*/ 3 h 98"/>
                  <a:gd name="T28" fmla="*/ 70 w 83"/>
                  <a:gd name="T29" fmla="*/ 9 h 98"/>
                  <a:gd name="T30" fmla="*/ 77 w 83"/>
                  <a:gd name="T31" fmla="*/ 19 h 98"/>
                  <a:gd name="T32" fmla="*/ 81 w 83"/>
                  <a:gd name="T33" fmla="*/ 32 h 98"/>
                  <a:gd name="T34" fmla="*/ 62 w 83"/>
                  <a:gd name="T35" fmla="*/ 35 h 98"/>
                  <a:gd name="T36" fmla="*/ 56 w 83"/>
                  <a:gd name="T37" fmla="*/ 22 h 98"/>
                  <a:gd name="T38" fmla="*/ 43 w 83"/>
                  <a:gd name="T39" fmla="*/ 17 h 98"/>
                  <a:gd name="T40" fmla="*/ 26 w 83"/>
                  <a:gd name="T41" fmla="*/ 26 h 98"/>
                  <a:gd name="T42" fmla="*/ 20 w 83"/>
                  <a:gd name="T43" fmla="*/ 49 h 98"/>
                  <a:gd name="T44" fmla="*/ 27 w 83"/>
                  <a:gd name="T45" fmla="*/ 73 h 98"/>
                  <a:gd name="T46" fmla="*/ 43 w 83"/>
                  <a:gd name="T47" fmla="*/ 82 h 98"/>
                  <a:gd name="T48" fmla="*/ 56 w 83"/>
                  <a:gd name="T49" fmla="*/ 77 h 98"/>
                  <a:gd name="T50" fmla="*/ 62 w 83"/>
                  <a:gd name="T51" fmla="*/ 64 h 98"/>
                  <a:gd name="T52" fmla="*/ 83 w 83"/>
                  <a:gd name="T53" fmla="*/ 6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3" h="98">
                    <a:moveTo>
                      <a:pt x="83" y="64"/>
                    </a:moveTo>
                    <a:cubicBezTo>
                      <a:pt x="82" y="69"/>
                      <a:pt x="81" y="73"/>
                      <a:pt x="79" y="77"/>
                    </a:cubicBezTo>
                    <a:cubicBezTo>
                      <a:pt x="77" y="82"/>
                      <a:pt x="75" y="85"/>
                      <a:pt x="71" y="88"/>
                    </a:cubicBezTo>
                    <a:cubicBezTo>
                      <a:pt x="68" y="91"/>
                      <a:pt x="64" y="94"/>
                      <a:pt x="59" y="96"/>
                    </a:cubicBezTo>
                    <a:cubicBezTo>
                      <a:pt x="55" y="97"/>
                      <a:pt x="49" y="98"/>
                      <a:pt x="43" y="98"/>
                    </a:cubicBezTo>
                    <a:cubicBezTo>
                      <a:pt x="36" y="98"/>
                      <a:pt x="30" y="97"/>
                      <a:pt x="24" y="95"/>
                    </a:cubicBezTo>
                    <a:cubicBezTo>
                      <a:pt x="19" y="92"/>
                      <a:pt x="15" y="89"/>
                      <a:pt x="11" y="85"/>
                    </a:cubicBezTo>
                    <a:cubicBezTo>
                      <a:pt x="7" y="81"/>
                      <a:pt x="5" y="75"/>
                      <a:pt x="3" y="69"/>
                    </a:cubicBezTo>
                    <a:cubicBezTo>
                      <a:pt x="1" y="63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5" y="9"/>
                      <a:pt x="20" y="6"/>
                      <a:pt x="25" y="4"/>
                    </a:cubicBezTo>
                    <a:cubicBezTo>
                      <a:pt x="31" y="2"/>
                      <a:pt x="37" y="0"/>
                      <a:pt x="43" y="0"/>
                    </a:cubicBezTo>
                    <a:cubicBezTo>
                      <a:pt x="49" y="0"/>
                      <a:pt x="54" y="1"/>
                      <a:pt x="59" y="3"/>
                    </a:cubicBezTo>
                    <a:cubicBezTo>
                      <a:pt x="63" y="4"/>
                      <a:pt x="67" y="6"/>
                      <a:pt x="70" y="9"/>
                    </a:cubicBezTo>
                    <a:cubicBezTo>
                      <a:pt x="73" y="12"/>
                      <a:pt x="75" y="15"/>
                      <a:pt x="77" y="19"/>
                    </a:cubicBezTo>
                    <a:cubicBezTo>
                      <a:pt x="79" y="23"/>
                      <a:pt x="80" y="27"/>
                      <a:pt x="81" y="32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29"/>
                      <a:pt x="59" y="25"/>
                      <a:pt x="56" y="22"/>
                    </a:cubicBezTo>
                    <a:cubicBezTo>
                      <a:pt x="53" y="19"/>
                      <a:pt x="49" y="17"/>
                      <a:pt x="43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3" y="68"/>
                      <a:pt x="27" y="73"/>
                    </a:cubicBezTo>
                    <a:cubicBezTo>
                      <a:pt x="31" y="79"/>
                      <a:pt x="36" y="82"/>
                      <a:pt x="43" y="82"/>
                    </a:cubicBezTo>
                    <a:cubicBezTo>
                      <a:pt x="49" y="82"/>
                      <a:pt x="54" y="80"/>
                      <a:pt x="56" y="77"/>
                    </a:cubicBezTo>
                    <a:cubicBezTo>
                      <a:pt x="59" y="74"/>
                      <a:pt x="61" y="69"/>
                      <a:pt x="62" y="64"/>
                    </a:cubicBezTo>
                    <a:lnTo>
                      <a:pt x="8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13"/>
              <p:cNvSpPr>
                <a:spLocks noEditPoints="1"/>
              </p:cNvSpPr>
              <p:nvPr/>
            </p:nvSpPr>
            <p:spPr bwMode="auto">
              <a:xfrm>
                <a:off x="3986213" y="4735513"/>
                <a:ext cx="1066800" cy="887413"/>
              </a:xfrm>
              <a:custGeom>
                <a:avLst/>
                <a:gdLst>
                  <a:gd name="T0" fmla="*/ 82 w 119"/>
                  <a:gd name="T1" fmla="*/ 40 h 99"/>
                  <a:gd name="T2" fmla="*/ 82 w 119"/>
                  <a:gd name="T3" fmla="*/ 47 h 99"/>
                  <a:gd name="T4" fmla="*/ 57 w 119"/>
                  <a:gd name="T5" fmla="*/ 47 h 99"/>
                  <a:gd name="T6" fmla="*/ 57 w 119"/>
                  <a:gd name="T7" fmla="*/ 40 h 99"/>
                  <a:gd name="T8" fmla="*/ 60 w 119"/>
                  <a:gd name="T9" fmla="*/ 40 h 99"/>
                  <a:gd name="T10" fmla="*/ 60 w 119"/>
                  <a:gd name="T11" fmla="*/ 36 h 99"/>
                  <a:gd name="T12" fmla="*/ 63 w 119"/>
                  <a:gd name="T13" fmla="*/ 28 h 99"/>
                  <a:gd name="T14" fmla="*/ 71 w 119"/>
                  <a:gd name="T15" fmla="*/ 25 h 99"/>
                  <a:gd name="T16" fmla="*/ 78 w 119"/>
                  <a:gd name="T17" fmla="*/ 28 h 99"/>
                  <a:gd name="T18" fmla="*/ 81 w 119"/>
                  <a:gd name="T19" fmla="*/ 35 h 99"/>
                  <a:gd name="T20" fmla="*/ 75 w 119"/>
                  <a:gd name="T21" fmla="*/ 36 h 99"/>
                  <a:gd name="T22" fmla="*/ 74 w 119"/>
                  <a:gd name="T23" fmla="*/ 32 h 99"/>
                  <a:gd name="T24" fmla="*/ 71 w 119"/>
                  <a:gd name="T25" fmla="*/ 32 h 99"/>
                  <a:gd name="T26" fmla="*/ 67 w 119"/>
                  <a:gd name="T27" fmla="*/ 36 h 99"/>
                  <a:gd name="T28" fmla="*/ 67 w 119"/>
                  <a:gd name="T29" fmla="*/ 40 h 99"/>
                  <a:gd name="T30" fmla="*/ 82 w 119"/>
                  <a:gd name="T31" fmla="*/ 40 h 99"/>
                  <a:gd name="T32" fmla="*/ 100 w 119"/>
                  <a:gd name="T33" fmla="*/ 82 h 99"/>
                  <a:gd name="T34" fmla="*/ 100 w 119"/>
                  <a:gd name="T35" fmla="*/ 0 h 99"/>
                  <a:gd name="T36" fmla="*/ 119 w 119"/>
                  <a:gd name="T37" fmla="*/ 0 h 99"/>
                  <a:gd name="T38" fmla="*/ 119 w 119"/>
                  <a:gd name="T39" fmla="*/ 99 h 99"/>
                  <a:gd name="T40" fmla="*/ 38 w 119"/>
                  <a:gd name="T41" fmla="*/ 99 h 99"/>
                  <a:gd name="T42" fmla="*/ 10 w 119"/>
                  <a:gd name="T43" fmla="*/ 91 h 99"/>
                  <a:gd name="T44" fmla="*/ 0 w 119"/>
                  <a:gd name="T45" fmla="*/ 65 h 99"/>
                  <a:gd name="T46" fmla="*/ 4 w 119"/>
                  <a:gd name="T47" fmla="*/ 49 h 99"/>
                  <a:gd name="T48" fmla="*/ 16 w 119"/>
                  <a:gd name="T49" fmla="*/ 37 h 99"/>
                  <a:gd name="T50" fmla="*/ 34 w 119"/>
                  <a:gd name="T51" fmla="*/ 33 h 99"/>
                  <a:gd name="T52" fmla="*/ 36 w 119"/>
                  <a:gd name="T53" fmla="*/ 49 h 99"/>
                  <a:gd name="T54" fmla="*/ 23 w 119"/>
                  <a:gd name="T55" fmla="*/ 54 h 99"/>
                  <a:gd name="T56" fmla="*/ 19 w 119"/>
                  <a:gd name="T57" fmla="*/ 65 h 99"/>
                  <a:gd name="T58" fmla="*/ 23 w 119"/>
                  <a:gd name="T59" fmla="*/ 78 h 99"/>
                  <a:gd name="T60" fmla="*/ 38 w 119"/>
                  <a:gd name="T61" fmla="*/ 82 h 99"/>
                  <a:gd name="T62" fmla="*/ 100 w 119"/>
                  <a:gd name="T63" fmla="*/ 8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99">
                    <a:moveTo>
                      <a:pt x="82" y="40"/>
                    </a:moveTo>
                    <a:cubicBezTo>
                      <a:pt x="82" y="47"/>
                      <a:pt x="82" y="47"/>
                      <a:pt x="82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3"/>
                      <a:pt x="61" y="30"/>
                      <a:pt x="63" y="28"/>
                    </a:cubicBezTo>
                    <a:cubicBezTo>
                      <a:pt x="65" y="26"/>
                      <a:pt x="67" y="25"/>
                      <a:pt x="71" y="25"/>
                    </a:cubicBezTo>
                    <a:cubicBezTo>
                      <a:pt x="74" y="25"/>
                      <a:pt x="77" y="26"/>
                      <a:pt x="78" y="28"/>
                    </a:cubicBezTo>
                    <a:cubicBezTo>
                      <a:pt x="80" y="29"/>
                      <a:pt x="81" y="31"/>
                      <a:pt x="81" y="35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4"/>
                      <a:pt x="75" y="33"/>
                      <a:pt x="74" y="32"/>
                    </a:cubicBezTo>
                    <a:cubicBezTo>
                      <a:pt x="74" y="32"/>
                      <a:pt x="73" y="32"/>
                      <a:pt x="71" y="32"/>
                    </a:cubicBezTo>
                    <a:cubicBezTo>
                      <a:pt x="68" y="32"/>
                      <a:pt x="67" y="33"/>
                      <a:pt x="67" y="36"/>
                    </a:cubicBezTo>
                    <a:cubicBezTo>
                      <a:pt x="67" y="40"/>
                      <a:pt x="67" y="40"/>
                      <a:pt x="67" y="40"/>
                    </a:cubicBezTo>
                    <a:lnTo>
                      <a:pt x="82" y="40"/>
                    </a:lnTo>
                    <a:close/>
                    <a:moveTo>
                      <a:pt x="100" y="82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25" y="99"/>
                      <a:pt x="16" y="96"/>
                      <a:pt x="10" y="91"/>
                    </a:cubicBezTo>
                    <a:cubicBezTo>
                      <a:pt x="3" y="85"/>
                      <a:pt x="0" y="77"/>
                      <a:pt x="0" y="65"/>
                    </a:cubicBezTo>
                    <a:cubicBezTo>
                      <a:pt x="0" y="59"/>
                      <a:pt x="2" y="54"/>
                      <a:pt x="4" y="49"/>
                    </a:cubicBezTo>
                    <a:cubicBezTo>
                      <a:pt x="7" y="44"/>
                      <a:pt x="11" y="40"/>
                      <a:pt x="16" y="37"/>
                    </a:cubicBezTo>
                    <a:cubicBezTo>
                      <a:pt x="21" y="34"/>
                      <a:pt x="27" y="33"/>
                      <a:pt x="34" y="33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0" y="50"/>
                      <a:pt x="25" y="51"/>
                      <a:pt x="23" y="54"/>
                    </a:cubicBezTo>
                    <a:cubicBezTo>
                      <a:pt x="20" y="56"/>
                      <a:pt x="19" y="60"/>
                      <a:pt x="19" y="65"/>
                    </a:cubicBezTo>
                    <a:cubicBezTo>
                      <a:pt x="19" y="71"/>
                      <a:pt x="20" y="76"/>
                      <a:pt x="23" y="78"/>
                    </a:cubicBezTo>
                    <a:cubicBezTo>
                      <a:pt x="26" y="81"/>
                      <a:pt x="31" y="82"/>
                      <a:pt x="38" y="82"/>
                    </a:cubicBezTo>
                    <a:lnTo>
                      <a:pt x="10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14"/>
              <p:cNvSpPr>
                <a:spLocks noEditPoints="1"/>
              </p:cNvSpPr>
              <p:nvPr/>
            </p:nvSpPr>
            <p:spPr bwMode="auto">
              <a:xfrm>
                <a:off x="5195888" y="5005388"/>
                <a:ext cx="1684338" cy="903288"/>
              </a:xfrm>
              <a:custGeom>
                <a:avLst/>
                <a:gdLst>
                  <a:gd name="T0" fmla="*/ 44 w 188"/>
                  <a:gd name="T1" fmla="*/ 52 h 101"/>
                  <a:gd name="T2" fmla="*/ 38 w 188"/>
                  <a:gd name="T3" fmla="*/ 52 h 101"/>
                  <a:gd name="T4" fmla="*/ 19 w 188"/>
                  <a:gd name="T5" fmla="*/ 32 h 101"/>
                  <a:gd name="T6" fmla="*/ 22 w 188"/>
                  <a:gd name="T7" fmla="*/ 20 h 101"/>
                  <a:gd name="T8" fmla="*/ 32 w 188"/>
                  <a:gd name="T9" fmla="*/ 16 h 101"/>
                  <a:gd name="T10" fmla="*/ 39 w 188"/>
                  <a:gd name="T11" fmla="*/ 17 h 101"/>
                  <a:gd name="T12" fmla="*/ 43 w 188"/>
                  <a:gd name="T13" fmla="*/ 23 h 101"/>
                  <a:gd name="T14" fmla="*/ 44 w 188"/>
                  <a:gd name="T15" fmla="*/ 37 h 101"/>
                  <a:gd name="T16" fmla="*/ 44 w 188"/>
                  <a:gd name="T17" fmla="*/ 52 h 101"/>
                  <a:gd name="T18" fmla="*/ 170 w 188"/>
                  <a:gd name="T19" fmla="*/ 0 h 101"/>
                  <a:gd name="T20" fmla="*/ 170 w 188"/>
                  <a:gd name="T21" fmla="*/ 52 h 101"/>
                  <a:gd name="T22" fmla="*/ 63 w 188"/>
                  <a:gd name="T23" fmla="*/ 52 h 101"/>
                  <a:gd name="T24" fmla="*/ 63 w 188"/>
                  <a:gd name="T25" fmla="*/ 32 h 101"/>
                  <a:gd name="T26" fmla="*/ 55 w 188"/>
                  <a:gd name="T27" fmla="*/ 8 h 101"/>
                  <a:gd name="T28" fmla="*/ 32 w 188"/>
                  <a:gd name="T29" fmla="*/ 0 h 101"/>
                  <a:gd name="T30" fmla="*/ 8 w 188"/>
                  <a:gd name="T31" fmla="*/ 9 h 101"/>
                  <a:gd name="T32" fmla="*/ 0 w 188"/>
                  <a:gd name="T33" fmla="*/ 32 h 101"/>
                  <a:gd name="T34" fmla="*/ 11 w 188"/>
                  <a:gd name="T35" fmla="*/ 60 h 101"/>
                  <a:gd name="T36" fmla="*/ 42 w 188"/>
                  <a:gd name="T37" fmla="*/ 69 h 101"/>
                  <a:gd name="T38" fmla="*/ 44 w 188"/>
                  <a:gd name="T39" fmla="*/ 69 h 101"/>
                  <a:gd name="T40" fmla="*/ 44 w 188"/>
                  <a:gd name="T41" fmla="*/ 72 h 101"/>
                  <a:gd name="T42" fmla="*/ 41 w 188"/>
                  <a:gd name="T43" fmla="*/ 86 h 101"/>
                  <a:gd name="T44" fmla="*/ 51 w 188"/>
                  <a:gd name="T45" fmla="*/ 101 h 101"/>
                  <a:gd name="T46" fmla="*/ 55 w 188"/>
                  <a:gd name="T47" fmla="*/ 97 h 101"/>
                  <a:gd name="T48" fmla="*/ 63 w 188"/>
                  <a:gd name="T49" fmla="*/ 69 h 101"/>
                  <a:gd name="T50" fmla="*/ 188 w 188"/>
                  <a:gd name="T51" fmla="*/ 69 h 101"/>
                  <a:gd name="T52" fmla="*/ 188 w 188"/>
                  <a:gd name="T53" fmla="*/ 0 h 101"/>
                  <a:gd name="T54" fmla="*/ 170 w 188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8" h="101">
                    <a:moveTo>
                      <a:pt x="44" y="52"/>
                    </a:moveTo>
                    <a:cubicBezTo>
                      <a:pt x="38" y="52"/>
                      <a:pt x="38" y="52"/>
                      <a:pt x="38" y="52"/>
                    </a:cubicBezTo>
                    <a:cubicBezTo>
                      <a:pt x="25" y="52"/>
                      <a:pt x="19" y="45"/>
                      <a:pt x="19" y="32"/>
                    </a:cubicBezTo>
                    <a:cubicBezTo>
                      <a:pt x="19" y="27"/>
                      <a:pt x="20" y="23"/>
                      <a:pt x="22" y="20"/>
                    </a:cubicBezTo>
                    <a:cubicBezTo>
                      <a:pt x="24" y="17"/>
                      <a:pt x="27" y="16"/>
                      <a:pt x="32" y="16"/>
                    </a:cubicBezTo>
                    <a:cubicBezTo>
                      <a:pt x="35" y="16"/>
                      <a:pt x="37" y="16"/>
                      <a:pt x="39" y="17"/>
                    </a:cubicBezTo>
                    <a:cubicBezTo>
                      <a:pt x="41" y="19"/>
                      <a:pt x="42" y="20"/>
                      <a:pt x="43" y="23"/>
                    </a:cubicBezTo>
                    <a:cubicBezTo>
                      <a:pt x="44" y="26"/>
                      <a:pt x="44" y="32"/>
                      <a:pt x="44" y="37"/>
                    </a:cubicBezTo>
                    <a:lnTo>
                      <a:pt x="44" y="52"/>
                    </a:lnTo>
                    <a:close/>
                    <a:moveTo>
                      <a:pt x="170" y="0"/>
                    </a:moveTo>
                    <a:cubicBezTo>
                      <a:pt x="170" y="52"/>
                      <a:pt x="170" y="52"/>
                      <a:pt x="170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2"/>
                      <a:pt x="60" y="13"/>
                      <a:pt x="55" y="8"/>
                    </a:cubicBezTo>
                    <a:cubicBezTo>
                      <a:pt x="50" y="3"/>
                      <a:pt x="42" y="0"/>
                      <a:pt x="32" y="0"/>
                    </a:cubicBezTo>
                    <a:cubicBezTo>
                      <a:pt x="22" y="0"/>
                      <a:pt x="14" y="3"/>
                      <a:pt x="8" y="9"/>
                    </a:cubicBezTo>
                    <a:cubicBezTo>
                      <a:pt x="3" y="14"/>
                      <a:pt x="0" y="22"/>
                      <a:pt x="0" y="32"/>
                    </a:cubicBezTo>
                    <a:cubicBezTo>
                      <a:pt x="0" y="44"/>
                      <a:pt x="3" y="54"/>
                      <a:pt x="11" y="60"/>
                    </a:cubicBezTo>
                    <a:cubicBezTo>
                      <a:pt x="18" y="66"/>
                      <a:pt x="28" y="69"/>
                      <a:pt x="42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9"/>
                      <a:pt x="43" y="83"/>
                      <a:pt x="41" y="8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3" y="100"/>
                      <a:pt x="54" y="99"/>
                      <a:pt x="55" y="97"/>
                    </a:cubicBezTo>
                    <a:cubicBezTo>
                      <a:pt x="60" y="92"/>
                      <a:pt x="63" y="80"/>
                      <a:pt x="63" y="69"/>
                    </a:cubicBezTo>
                    <a:cubicBezTo>
                      <a:pt x="188" y="69"/>
                      <a:pt x="188" y="69"/>
                      <a:pt x="188" y="69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1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Rectangle 15"/>
              <p:cNvSpPr>
                <a:spLocks noChangeArrowheads="1"/>
              </p:cNvSpPr>
              <p:nvPr/>
            </p:nvSpPr>
            <p:spPr bwMode="auto">
              <a:xfrm>
                <a:off x="6718301" y="4754563"/>
                <a:ext cx="161925" cy="169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7013576" y="5005388"/>
                <a:ext cx="833438" cy="617538"/>
              </a:xfrm>
              <a:custGeom>
                <a:avLst/>
                <a:gdLst>
                  <a:gd name="T0" fmla="*/ 74 w 93"/>
                  <a:gd name="T1" fmla="*/ 52 h 69"/>
                  <a:gd name="T2" fmla="*/ 74 w 93"/>
                  <a:gd name="T3" fmla="*/ 42 h 69"/>
                  <a:gd name="T4" fmla="*/ 70 w 93"/>
                  <a:gd name="T5" fmla="*/ 23 h 69"/>
                  <a:gd name="T6" fmla="*/ 55 w 93"/>
                  <a:gd name="T7" fmla="*/ 17 h 69"/>
                  <a:gd name="T8" fmla="*/ 41 w 93"/>
                  <a:gd name="T9" fmla="*/ 20 h 69"/>
                  <a:gd name="T10" fmla="*/ 36 w 93"/>
                  <a:gd name="T11" fmla="*/ 3 h 69"/>
                  <a:gd name="T12" fmla="*/ 56 w 93"/>
                  <a:gd name="T13" fmla="*/ 0 h 69"/>
                  <a:gd name="T14" fmla="*/ 84 w 93"/>
                  <a:gd name="T15" fmla="*/ 10 h 69"/>
                  <a:gd name="T16" fmla="*/ 93 w 93"/>
                  <a:gd name="T17" fmla="*/ 40 h 69"/>
                  <a:gd name="T18" fmla="*/ 93 w 93"/>
                  <a:gd name="T19" fmla="*/ 69 h 69"/>
                  <a:gd name="T20" fmla="*/ 0 w 93"/>
                  <a:gd name="T21" fmla="*/ 69 h 69"/>
                  <a:gd name="T22" fmla="*/ 0 w 93"/>
                  <a:gd name="T23" fmla="*/ 52 h 69"/>
                  <a:gd name="T24" fmla="*/ 74 w 93"/>
                  <a:gd name="T25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69">
                    <a:moveTo>
                      <a:pt x="74" y="52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4" y="34"/>
                      <a:pt x="73" y="27"/>
                      <a:pt x="70" y="23"/>
                    </a:cubicBezTo>
                    <a:cubicBezTo>
                      <a:pt x="66" y="19"/>
                      <a:pt x="61" y="17"/>
                      <a:pt x="55" y="17"/>
                    </a:cubicBezTo>
                    <a:cubicBezTo>
                      <a:pt x="50" y="17"/>
                      <a:pt x="46" y="18"/>
                      <a:pt x="41" y="2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42" y="1"/>
                      <a:pt x="49" y="0"/>
                      <a:pt x="56" y="0"/>
                    </a:cubicBezTo>
                    <a:cubicBezTo>
                      <a:pt x="68" y="0"/>
                      <a:pt x="77" y="3"/>
                      <a:pt x="84" y="10"/>
                    </a:cubicBezTo>
                    <a:cubicBezTo>
                      <a:pt x="90" y="17"/>
                      <a:pt x="93" y="27"/>
                      <a:pt x="93" y="40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2"/>
                      <a:pt x="0" y="52"/>
                      <a:pt x="0" y="52"/>
                    </a:cubicBezTo>
                    <a:lnTo>
                      <a:pt x="7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17"/>
              <p:cNvSpPr>
                <a:spLocks/>
              </p:cNvSpPr>
              <p:nvPr/>
            </p:nvSpPr>
            <p:spPr bwMode="auto">
              <a:xfrm>
                <a:off x="7972426" y="4565650"/>
                <a:ext cx="223838" cy="188913"/>
              </a:xfrm>
              <a:custGeom>
                <a:avLst/>
                <a:gdLst>
                  <a:gd name="T0" fmla="*/ 25 w 25"/>
                  <a:gd name="T1" fmla="*/ 14 h 21"/>
                  <a:gd name="T2" fmla="*/ 25 w 25"/>
                  <a:gd name="T3" fmla="*/ 21 h 21"/>
                  <a:gd name="T4" fmla="*/ 0 w 25"/>
                  <a:gd name="T5" fmla="*/ 21 h 21"/>
                  <a:gd name="T6" fmla="*/ 0 w 25"/>
                  <a:gd name="T7" fmla="*/ 14 h 21"/>
                  <a:gd name="T8" fmla="*/ 3 w 25"/>
                  <a:gd name="T9" fmla="*/ 14 h 21"/>
                  <a:gd name="T10" fmla="*/ 3 w 25"/>
                  <a:gd name="T11" fmla="*/ 10 h 21"/>
                  <a:gd name="T12" fmla="*/ 6 w 25"/>
                  <a:gd name="T13" fmla="*/ 2 h 21"/>
                  <a:gd name="T14" fmla="*/ 14 w 25"/>
                  <a:gd name="T15" fmla="*/ 0 h 21"/>
                  <a:gd name="T16" fmla="*/ 21 w 25"/>
                  <a:gd name="T17" fmla="*/ 2 h 21"/>
                  <a:gd name="T18" fmla="*/ 24 w 25"/>
                  <a:gd name="T19" fmla="*/ 9 h 21"/>
                  <a:gd name="T20" fmla="*/ 18 w 25"/>
                  <a:gd name="T21" fmla="*/ 10 h 21"/>
                  <a:gd name="T22" fmla="*/ 17 w 25"/>
                  <a:gd name="T23" fmla="*/ 7 h 21"/>
                  <a:gd name="T24" fmla="*/ 14 w 25"/>
                  <a:gd name="T25" fmla="*/ 6 h 21"/>
                  <a:gd name="T26" fmla="*/ 10 w 25"/>
                  <a:gd name="T27" fmla="*/ 11 h 21"/>
                  <a:gd name="T28" fmla="*/ 10 w 25"/>
                  <a:gd name="T29" fmla="*/ 14 h 21"/>
                  <a:gd name="T30" fmla="*/ 25 w 25"/>
                  <a:gd name="T3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1">
                    <a:moveTo>
                      <a:pt x="25" y="14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7"/>
                      <a:pt x="4" y="4"/>
                      <a:pt x="6" y="2"/>
                    </a:cubicBezTo>
                    <a:cubicBezTo>
                      <a:pt x="8" y="1"/>
                      <a:pt x="10" y="0"/>
                      <a:pt x="14" y="0"/>
                    </a:cubicBezTo>
                    <a:cubicBezTo>
                      <a:pt x="17" y="0"/>
                      <a:pt x="20" y="0"/>
                      <a:pt x="21" y="2"/>
                    </a:cubicBezTo>
                    <a:cubicBezTo>
                      <a:pt x="23" y="3"/>
                      <a:pt x="24" y="6"/>
                      <a:pt x="24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7" y="7"/>
                    </a:cubicBezTo>
                    <a:cubicBezTo>
                      <a:pt x="16" y="6"/>
                      <a:pt x="15" y="6"/>
                      <a:pt x="14" y="6"/>
                    </a:cubicBezTo>
                    <a:cubicBezTo>
                      <a:pt x="11" y="6"/>
                      <a:pt x="10" y="7"/>
                      <a:pt x="10" y="11"/>
                    </a:cubicBezTo>
                    <a:cubicBezTo>
                      <a:pt x="10" y="14"/>
                      <a:pt x="10" y="14"/>
                      <a:pt x="10" y="14"/>
                    </a:cubicBezTo>
                    <a:lnTo>
                      <a:pt x="2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Rectangle 18"/>
              <p:cNvSpPr>
                <a:spLocks noChangeArrowheads="1"/>
              </p:cNvSpPr>
              <p:nvPr/>
            </p:nvSpPr>
            <p:spPr bwMode="auto">
              <a:xfrm>
                <a:off x="7991476" y="4816475"/>
                <a:ext cx="169863" cy="806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70988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77E6E5-10F2-4009-B776-A7F5C9BE046A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FFE213-8CBB-48D7-A171-8548BB907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03" y="442800"/>
            <a:ext cx="4023123" cy="110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6224B-EA79-4BC8-A7F5-F620B624A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03" y="2060576"/>
            <a:ext cx="3861197" cy="39989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6E15C-D408-4765-943E-DB77FC82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E5250-CB46-CA4E-8915-CC3045358559}" type="datetime4">
              <a:rPr lang="en-GB" smtClean="0">
                <a:solidFill>
                  <a:srgbClr val="4D5156"/>
                </a:solidFill>
              </a:rPr>
              <a:pPr/>
              <a:t>15 April 2019</a:t>
            </a:fld>
            <a:endParaRPr lang="en-GB">
              <a:solidFill>
                <a:srgbClr val="4D5156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5E229-DAA5-4345-AE76-815779D7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1859A9"/>
                </a:solidFill>
              </a:rPr>
              <a:t>Adnoc Offshore | Presentation title</a:t>
            </a:r>
            <a:endParaRPr lang="en-GB">
              <a:solidFill>
                <a:srgbClr val="1859A9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30760-A444-416F-83F2-0E9E7E46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1956-BF2E-4170-9809-8254439A8799}" type="slidenum">
              <a:rPr lang="en-GB" smtClean="0">
                <a:solidFill>
                  <a:srgbClr val="1859A9"/>
                </a:solidFill>
              </a:rPr>
              <a:pPr/>
              <a:t>‹#›</a:t>
            </a:fld>
            <a:endParaRPr lang="en-GB">
              <a:solidFill>
                <a:srgbClr val="1859A9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4BDDA1-D11F-444B-A19F-8F1AF77F9D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803" y="1620001"/>
            <a:ext cx="4023122" cy="200025"/>
          </a:xfrm>
        </p:spPr>
        <p:txBody>
          <a:bodyPr/>
          <a:lstStyle>
            <a:lvl1pPr>
              <a:spcBef>
                <a:spcPts val="0"/>
              </a:spcBef>
              <a:defRPr sz="1070" b="1" cap="all" spc="360" baseline="0"/>
            </a:lvl1pPr>
            <a:lvl2pPr>
              <a:defRPr sz="1070"/>
            </a:lvl2pPr>
            <a:lvl3pPr>
              <a:defRPr sz="1070"/>
            </a:lvl3pPr>
            <a:lvl4pPr>
              <a:defRPr sz="1070"/>
            </a:lvl4pPr>
            <a:lvl5pPr>
              <a:defRPr sz="107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8646E490-5F28-4BD7-B53C-18A60C6584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47099" y="3546000"/>
            <a:ext cx="3616450" cy="28332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0E2089-F7F1-4029-A7C8-A39659E5D2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47098" y="3330001"/>
            <a:ext cx="3615928" cy="198437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3B36841-9718-4708-982C-EA49B38DD3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47098" y="6415201"/>
            <a:ext cx="3615928" cy="198437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D409324-02BA-4D89-BA1E-35E575BEC37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47101" y="239400"/>
            <a:ext cx="3616450" cy="3056400"/>
          </a:xfrm>
          <a:custGeom>
            <a:avLst/>
            <a:gdLst>
              <a:gd name="connsiteX0" fmla="*/ 0 w 4821933"/>
              <a:gd name="connsiteY0" fmla="*/ 0 h 3056400"/>
              <a:gd name="connsiteX1" fmla="*/ 4821933 w 4821933"/>
              <a:gd name="connsiteY1" fmla="*/ 0 h 3056400"/>
              <a:gd name="connsiteX2" fmla="*/ 4821933 w 4821933"/>
              <a:gd name="connsiteY2" fmla="*/ 3056400 h 3056400"/>
              <a:gd name="connsiteX3" fmla="*/ 0 w 4821933"/>
              <a:gd name="connsiteY3" fmla="*/ 3056400 h 3056400"/>
              <a:gd name="connsiteX4" fmla="*/ 0 w 4821933"/>
              <a:gd name="connsiteY4" fmla="*/ 0 h 3056400"/>
              <a:gd name="connsiteX0" fmla="*/ 0 w 4821933"/>
              <a:gd name="connsiteY0" fmla="*/ 1959 h 3058359"/>
              <a:gd name="connsiteX1" fmla="*/ 3415603 w 4821933"/>
              <a:gd name="connsiteY1" fmla="*/ 0 h 3058359"/>
              <a:gd name="connsiteX2" fmla="*/ 4821933 w 4821933"/>
              <a:gd name="connsiteY2" fmla="*/ 1959 h 3058359"/>
              <a:gd name="connsiteX3" fmla="*/ 4821933 w 4821933"/>
              <a:gd name="connsiteY3" fmla="*/ 3058359 h 3058359"/>
              <a:gd name="connsiteX4" fmla="*/ 0 w 4821933"/>
              <a:gd name="connsiteY4" fmla="*/ 3058359 h 3058359"/>
              <a:gd name="connsiteX5" fmla="*/ 0 w 4821933"/>
              <a:gd name="connsiteY5" fmla="*/ 1959 h 3058359"/>
              <a:gd name="connsiteX0" fmla="*/ 0 w 4821933"/>
              <a:gd name="connsiteY0" fmla="*/ 0 h 3056400"/>
              <a:gd name="connsiteX1" fmla="*/ 3415603 w 4821933"/>
              <a:gd name="connsiteY1" fmla="*/ 1409 h 3056400"/>
              <a:gd name="connsiteX2" fmla="*/ 4821933 w 4821933"/>
              <a:gd name="connsiteY2" fmla="*/ 0 h 3056400"/>
              <a:gd name="connsiteX3" fmla="*/ 4821933 w 4821933"/>
              <a:gd name="connsiteY3" fmla="*/ 3056400 h 3056400"/>
              <a:gd name="connsiteX4" fmla="*/ 0 w 4821933"/>
              <a:gd name="connsiteY4" fmla="*/ 3056400 h 3056400"/>
              <a:gd name="connsiteX5" fmla="*/ 0 w 4821933"/>
              <a:gd name="connsiteY5" fmla="*/ 0 h 3056400"/>
              <a:gd name="connsiteX0" fmla="*/ 0 w 4821933"/>
              <a:gd name="connsiteY0" fmla="*/ 0 h 3056400"/>
              <a:gd name="connsiteX1" fmla="*/ 3418971 w 4821933"/>
              <a:gd name="connsiteY1" fmla="*/ 1409 h 3056400"/>
              <a:gd name="connsiteX2" fmla="*/ 4821933 w 4821933"/>
              <a:gd name="connsiteY2" fmla="*/ 0 h 3056400"/>
              <a:gd name="connsiteX3" fmla="*/ 4821933 w 4821933"/>
              <a:gd name="connsiteY3" fmla="*/ 3056400 h 3056400"/>
              <a:gd name="connsiteX4" fmla="*/ 0 w 4821933"/>
              <a:gd name="connsiteY4" fmla="*/ 3056400 h 3056400"/>
              <a:gd name="connsiteX5" fmla="*/ 0 w 4821933"/>
              <a:gd name="connsiteY5" fmla="*/ 0 h 3056400"/>
              <a:gd name="connsiteX0" fmla="*/ 0 w 4821933"/>
              <a:gd name="connsiteY0" fmla="*/ 0 h 3056400"/>
              <a:gd name="connsiteX1" fmla="*/ 3418971 w 4821933"/>
              <a:gd name="connsiteY1" fmla="*/ 1409 h 3056400"/>
              <a:gd name="connsiteX2" fmla="*/ 4821933 w 4821933"/>
              <a:gd name="connsiteY2" fmla="*/ 0 h 3056400"/>
              <a:gd name="connsiteX3" fmla="*/ 4821933 w 4821933"/>
              <a:gd name="connsiteY3" fmla="*/ 3056400 h 3056400"/>
              <a:gd name="connsiteX4" fmla="*/ 0 w 4821933"/>
              <a:gd name="connsiteY4" fmla="*/ 3056400 h 3056400"/>
              <a:gd name="connsiteX5" fmla="*/ 0 w 4821933"/>
              <a:gd name="connsiteY5" fmla="*/ 0 h 3056400"/>
              <a:gd name="connsiteX0" fmla="*/ 0 w 4821933"/>
              <a:gd name="connsiteY0" fmla="*/ 1959 h 3058359"/>
              <a:gd name="connsiteX1" fmla="*/ 3418971 w 4821933"/>
              <a:gd name="connsiteY1" fmla="*/ 0 h 3058359"/>
              <a:gd name="connsiteX2" fmla="*/ 4821933 w 4821933"/>
              <a:gd name="connsiteY2" fmla="*/ 1959 h 3058359"/>
              <a:gd name="connsiteX3" fmla="*/ 4821933 w 4821933"/>
              <a:gd name="connsiteY3" fmla="*/ 3058359 h 3058359"/>
              <a:gd name="connsiteX4" fmla="*/ 0 w 4821933"/>
              <a:gd name="connsiteY4" fmla="*/ 3058359 h 3058359"/>
              <a:gd name="connsiteX5" fmla="*/ 0 w 4821933"/>
              <a:gd name="connsiteY5" fmla="*/ 1959 h 3058359"/>
              <a:gd name="connsiteX0" fmla="*/ 0 w 4821933"/>
              <a:gd name="connsiteY0" fmla="*/ 0 h 3056400"/>
              <a:gd name="connsiteX1" fmla="*/ 3418971 w 4821933"/>
              <a:gd name="connsiteY1" fmla="*/ 679 h 3056400"/>
              <a:gd name="connsiteX2" fmla="*/ 4821933 w 4821933"/>
              <a:gd name="connsiteY2" fmla="*/ 0 h 3056400"/>
              <a:gd name="connsiteX3" fmla="*/ 4821933 w 4821933"/>
              <a:gd name="connsiteY3" fmla="*/ 3056400 h 3056400"/>
              <a:gd name="connsiteX4" fmla="*/ 0 w 4821933"/>
              <a:gd name="connsiteY4" fmla="*/ 3056400 h 3056400"/>
              <a:gd name="connsiteX5" fmla="*/ 0 w 4821933"/>
              <a:gd name="connsiteY5" fmla="*/ 0 h 3056400"/>
              <a:gd name="connsiteX0" fmla="*/ 0 w 4821933"/>
              <a:gd name="connsiteY0" fmla="*/ 0 h 3056400"/>
              <a:gd name="connsiteX1" fmla="*/ 3418971 w 4821933"/>
              <a:gd name="connsiteY1" fmla="*/ 679 h 3056400"/>
              <a:gd name="connsiteX2" fmla="*/ 4343416 w 4821933"/>
              <a:gd name="connsiteY2" fmla="*/ 745 h 3056400"/>
              <a:gd name="connsiteX3" fmla="*/ 4821933 w 4821933"/>
              <a:gd name="connsiteY3" fmla="*/ 0 h 3056400"/>
              <a:gd name="connsiteX4" fmla="*/ 4821933 w 4821933"/>
              <a:gd name="connsiteY4" fmla="*/ 3056400 h 3056400"/>
              <a:gd name="connsiteX5" fmla="*/ 0 w 4821933"/>
              <a:gd name="connsiteY5" fmla="*/ 3056400 h 3056400"/>
              <a:gd name="connsiteX6" fmla="*/ 0 w 4821933"/>
              <a:gd name="connsiteY6" fmla="*/ 0 h 3056400"/>
              <a:gd name="connsiteX0" fmla="*/ 0 w 4821933"/>
              <a:gd name="connsiteY0" fmla="*/ 0 h 3056400"/>
              <a:gd name="connsiteX1" fmla="*/ 3418971 w 4821933"/>
              <a:gd name="connsiteY1" fmla="*/ 679 h 3056400"/>
              <a:gd name="connsiteX2" fmla="*/ 3744372 w 4821933"/>
              <a:gd name="connsiteY2" fmla="*/ 745 h 3056400"/>
              <a:gd name="connsiteX3" fmla="*/ 4343416 w 4821933"/>
              <a:gd name="connsiteY3" fmla="*/ 745 h 3056400"/>
              <a:gd name="connsiteX4" fmla="*/ 4821933 w 4821933"/>
              <a:gd name="connsiteY4" fmla="*/ 0 h 3056400"/>
              <a:gd name="connsiteX5" fmla="*/ 4821933 w 4821933"/>
              <a:gd name="connsiteY5" fmla="*/ 3056400 h 3056400"/>
              <a:gd name="connsiteX6" fmla="*/ 0 w 4821933"/>
              <a:gd name="connsiteY6" fmla="*/ 3056400 h 3056400"/>
              <a:gd name="connsiteX7" fmla="*/ 0 w 4821933"/>
              <a:gd name="connsiteY7" fmla="*/ 0 h 3056400"/>
              <a:gd name="connsiteX0" fmla="*/ 0 w 4821933"/>
              <a:gd name="connsiteY0" fmla="*/ 0 h 3056400"/>
              <a:gd name="connsiteX1" fmla="*/ 3418971 w 4821933"/>
              <a:gd name="connsiteY1" fmla="*/ 679 h 3056400"/>
              <a:gd name="connsiteX2" fmla="*/ 3417141 w 4821933"/>
              <a:gd name="connsiteY2" fmla="*/ 1388839 h 3056400"/>
              <a:gd name="connsiteX3" fmla="*/ 4343416 w 4821933"/>
              <a:gd name="connsiteY3" fmla="*/ 745 h 3056400"/>
              <a:gd name="connsiteX4" fmla="*/ 4821933 w 4821933"/>
              <a:gd name="connsiteY4" fmla="*/ 0 h 3056400"/>
              <a:gd name="connsiteX5" fmla="*/ 4821933 w 4821933"/>
              <a:gd name="connsiteY5" fmla="*/ 3056400 h 3056400"/>
              <a:gd name="connsiteX6" fmla="*/ 0 w 4821933"/>
              <a:gd name="connsiteY6" fmla="*/ 3056400 h 3056400"/>
              <a:gd name="connsiteX7" fmla="*/ 0 w 4821933"/>
              <a:gd name="connsiteY7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7141 w 4821933"/>
              <a:gd name="connsiteY2" fmla="*/ 1388839 h 3056400"/>
              <a:gd name="connsiteX3" fmla="*/ 4343416 w 4821933"/>
              <a:gd name="connsiteY3" fmla="*/ 745 h 3056400"/>
              <a:gd name="connsiteX4" fmla="*/ 4821933 w 4821933"/>
              <a:gd name="connsiteY4" fmla="*/ 0 h 3056400"/>
              <a:gd name="connsiteX5" fmla="*/ 4821933 w 4821933"/>
              <a:gd name="connsiteY5" fmla="*/ 3056400 h 3056400"/>
              <a:gd name="connsiteX6" fmla="*/ 0 w 4821933"/>
              <a:gd name="connsiteY6" fmla="*/ 3056400 h 3056400"/>
              <a:gd name="connsiteX7" fmla="*/ 0 w 4821933"/>
              <a:gd name="connsiteY7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4502 w 4821933"/>
              <a:gd name="connsiteY2" fmla="*/ 1388839 h 3056400"/>
              <a:gd name="connsiteX3" fmla="*/ 4343416 w 4821933"/>
              <a:gd name="connsiteY3" fmla="*/ 745 h 3056400"/>
              <a:gd name="connsiteX4" fmla="*/ 4821933 w 4821933"/>
              <a:gd name="connsiteY4" fmla="*/ 0 h 3056400"/>
              <a:gd name="connsiteX5" fmla="*/ 4821933 w 4821933"/>
              <a:gd name="connsiteY5" fmla="*/ 3056400 h 3056400"/>
              <a:gd name="connsiteX6" fmla="*/ 0 w 4821933"/>
              <a:gd name="connsiteY6" fmla="*/ 3056400 h 3056400"/>
              <a:gd name="connsiteX7" fmla="*/ 0 w 4821933"/>
              <a:gd name="connsiteY7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4502 w 4821933"/>
              <a:gd name="connsiteY2" fmla="*/ 1388839 h 3056400"/>
              <a:gd name="connsiteX3" fmla="*/ 3989795 w 4821933"/>
              <a:gd name="connsiteY3" fmla="*/ 531177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4502 w 4821933"/>
              <a:gd name="connsiteY2" fmla="*/ 1388839 h 3056400"/>
              <a:gd name="connsiteX3" fmla="*/ 4340777 w 4821933"/>
              <a:gd name="connsiteY3" fmla="*/ 1388839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7141 w 4821933"/>
              <a:gd name="connsiteY2" fmla="*/ 1388839 h 3056400"/>
              <a:gd name="connsiteX3" fmla="*/ 4340777 w 4821933"/>
              <a:gd name="connsiteY3" fmla="*/ 1388839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4565 w 4821933"/>
              <a:gd name="connsiteY2" fmla="*/ 1388839 h 3056400"/>
              <a:gd name="connsiteX3" fmla="*/ 4340777 w 4821933"/>
              <a:gd name="connsiteY3" fmla="*/ 1388839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38654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984026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981646 h 3056400"/>
              <a:gd name="connsiteX3" fmla="*/ 4340777 w 4821933"/>
              <a:gd name="connsiteY3" fmla="*/ 984026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678885 w 4821933"/>
              <a:gd name="connsiteY2" fmla="*/ 981646 h 3056400"/>
              <a:gd name="connsiteX3" fmla="*/ 4340777 w 4821933"/>
              <a:gd name="connsiteY3" fmla="*/ 984026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678270 w 4821933"/>
              <a:gd name="connsiteY1" fmla="*/ 679 h 3056400"/>
              <a:gd name="connsiteX2" fmla="*/ 3678885 w 4821933"/>
              <a:gd name="connsiteY2" fmla="*/ 981646 h 3056400"/>
              <a:gd name="connsiteX3" fmla="*/ 4340777 w 4821933"/>
              <a:gd name="connsiteY3" fmla="*/ 984026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21933" h="3056400">
                <a:moveTo>
                  <a:pt x="0" y="0"/>
                </a:moveTo>
                <a:lnTo>
                  <a:pt x="3678270" y="679"/>
                </a:lnTo>
                <a:cubicBezTo>
                  <a:pt x="3678540" y="463399"/>
                  <a:pt x="3678615" y="518926"/>
                  <a:pt x="3678885" y="981646"/>
                </a:cubicBezTo>
                <a:lnTo>
                  <a:pt x="4340777" y="984026"/>
                </a:lnTo>
                <a:cubicBezTo>
                  <a:pt x="4339275" y="521328"/>
                  <a:pt x="4340155" y="463443"/>
                  <a:pt x="4341035" y="745"/>
                </a:cubicBezTo>
                <a:lnTo>
                  <a:pt x="4821933" y="0"/>
                </a:lnTo>
                <a:lnTo>
                  <a:pt x="4821933" y="3056400"/>
                </a:lnTo>
                <a:lnTo>
                  <a:pt x="0" y="30564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  <p:grpSp>
        <p:nvGrpSpPr>
          <p:cNvPr id="35" name="Group 34"/>
          <p:cNvGrpSpPr>
            <a:grpSpLocks noChangeAspect="1"/>
          </p:cNvGrpSpPr>
          <p:nvPr userDrawn="1"/>
        </p:nvGrpSpPr>
        <p:grpSpPr>
          <a:xfrm>
            <a:off x="8108166" y="1"/>
            <a:ext cx="494100" cy="1222741"/>
            <a:chOff x="10546428" y="-86005"/>
            <a:chExt cx="923259" cy="1713580"/>
          </a:xfrm>
        </p:grpSpPr>
        <p:sp>
          <p:nvSpPr>
            <p:cNvPr id="36" name="Rectangle 35"/>
            <p:cNvSpPr/>
            <p:nvPr userDrawn="1"/>
          </p:nvSpPr>
          <p:spPr bwMode="white">
            <a:xfrm>
              <a:off x="10546428" y="-86005"/>
              <a:ext cx="923259" cy="1713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37" name="Group 36"/>
            <p:cNvGrpSpPr>
              <a:grpSpLocks noChangeAspect="1"/>
            </p:cNvGrpSpPr>
            <p:nvPr userDrawn="1"/>
          </p:nvGrpSpPr>
          <p:grpSpPr>
            <a:xfrm>
              <a:off x="10639077" y="333830"/>
              <a:ext cx="767941" cy="1201994"/>
              <a:chOff x="3986213" y="0"/>
              <a:chExt cx="4381501" cy="6858001"/>
            </a:xfrm>
            <a:solidFill>
              <a:schemeClr val="tx2"/>
            </a:solidFill>
          </p:grpSpPr>
          <p:sp>
            <p:nvSpPr>
              <p:cNvPr id="38" name="Freeform 5"/>
              <p:cNvSpPr>
                <a:spLocks/>
              </p:cNvSpPr>
              <p:nvPr/>
            </p:nvSpPr>
            <p:spPr bwMode="auto">
              <a:xfrm>
                <a:off x="6521451" y="1746250"/>
                <a:ext cx="1846263" cy="2443163"/>
              </a:xfrm>
              <a:custGeom>
                <a:avLst/>
                <a:gdLst>
                  <a:gd name="T0" fmla="*/ 113 w 206"/>
                  <a:gd name="T1" fmla="*/ 196 h 273"/>
                  <a:gd name="T2" fmla="*/ 70 w 206"/>
                  <a:gd name="T3" fmla="*/ 273 h 273"/>
                  <a:gd name="T4" fmla="*/ 184 w 206"/>
                  <a:gd name="T5" fmla="*/ 273 h 273"/>
                  <a:gd name="T6" fmla="*/ 0 w 206"/>
                  <a:gd name="T7" fmla="*/ 0 h 273"/>
                  <a:gd name="T8" fmla="*/ 113 w 206"/>
                  <a:gd name="T9" fmla="*/ 196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73">
                    <a:moveTo>
                      <a:pt x="113" y="196"/>
                    </a:moveTo>
                    <a:cubicBezTo>
                      <a:pt x="106" y="226"/>
                      <a:pt x="91" y="252"/>
                      <a:pt x="70" y="273"/>
                    </a:cubicBezTo>
                    <a:cubicBezTo>
                      <a:pt x="184" y="273"/>
                      <a:pt x="184" y="273"/>
                      <a:pt x="184" y="273"/>
                    </a:cubicBezTo>
                    <a:cubicBezTo>
                      <a:pt x="206" y="154"/>
                      <a:pt x="128" y="28"/>
                      <a:pt x="0" y="0"/>
                    </a:cubicBezTo>
                    <a:cubicBezTo>
                      <a:pt x="26" y="7"/>
                      <a:pt x="138" y="60"/>
                      <a:pt x="113" y="1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986213" y="0"/>
                <a:ext cx="4219575" cy="4189413"/>
              </a:xfrm>
              <a:custGeom>
                <a:avLst/>
                <a:gdLst>
                  <a:gd name="T0" fmla="*/ 0 w 471"/>
                  <a:gd name="T1" fmla="*/ 0 h 468"/>
                  <a:gd name="T2" fmla="*/ 0 w 471"/>
                  <a:gd name="T3" fmla="*/ 468 h 468"/>
                  <a:gd name="T4" fmla="*/ 50 w 471"/>
                  <a:gd name="T5" fmla="*/ 468 h 468"/>
                  <a:gd name="T6" fmla="*/ 104 w 471"/>
                  <a:gd name="T7" fmla="*/ 466 h 468"/>
                  <a:gd name="T8" fmla="*/ 247 w 471"/>
                  <a:gd name="T9" fmla="*/ 346 h 468"/>
                  <a:gd name="T10" fmla="*/ 161 w 471"/>
                  <a:gd name="T11" fmla="*/ 219 h 468"/>
                  <a:gd name="T12" fmla="*/ 157 w 471"/>
                  <a:gd name="T13" fmla="*/ 218 h 468"/>
                  <a:gd name="T14" fmla="*/ 100 w 471"/>
                  <a:gd name="T15" fmla="*/ 212 h 468"/>
                  <a:gd name="T16" fmla="*/ 92 w 471"/>
                  <a:gd name="T17" fmla="*/ 243 h 468"/>
                  <a:gd name="T18" fmla="*/ 81 w 471"/>
                  <a:gd name="T19" fmla="*/ 165 h 468"/>
                  <a:gd name="T20" fmla="*/ 124 w 471"/>
                  <a:gd name="T21" fmla="*/ 123 h 468"/>
                  <a:gd name="T22" fmla="*/ 124 w 471"/>
                  <a:gd name="T23" fmla="*/ 122 h 468"/>
                  <a:gd name="T24" fmla="*/ 186 w 471"/>
                  <a:gd name="T25" fmla="*/ 78 h 468"/>
                  <a:gd name="T26" fmla="*/ 259 w 471"/>
                  <a:gd name="T27" fmla="*/ 58 h 468"/>
                  <a:gd name="T28" fmla="*/ 471 w 471"/>
                  <a:gd name="T29" fmla="*/ 151 h 468"/>
                  <a:gd name="T30" fmla="*/ 471 w 471"/>
                  <a:gd name="T31" fmla="*/ 0 h 468"/>
                  <a:gd name="T32" fmla="*/ 0 w 471"/>
                  <a:gd name="T3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1" h="468">
                    <a:moveTo>
                      <a:pt x="0" y="0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50" y="468"/>
                      <a:pt x="50" y="468"/>
                      <a:pt x="50" y="468"/>
                    </a:cubicBezTo>
                    <a:cubicBezTo>
                      <a:pt x="80" y="468"/>
                      <a:pt x="87" y="468"/>
                      <a:pt x="104" y="466"/>
                    </a:cubicBezTo>
                    <a:cubicBezTo>
                      <a:pt x="175" y="455"/>
                      <a:pt x="240" y="397"/>
                      <a:pt x="247" y="346"/>
                    </a:cubicBezTo>
                    <a:cubicBezTo>
                      <a:pt x="258" y="285"/>
                      <a:pt x="225" y="232"/>
                      <a:pt x="161" y="219"/>
                    </a:cubicBezTo>
                    <a:cubicBezTo>
                      <a:pt x="160" y="219"/>
                      <a:pt x="159" y="218"/>
                      <a:pt x="157" y="218"/>
                    </a:cubicBezTo>
                    <a:cubicBezTo>
                      <a:pt x="155" y="218"/>
                      <a:pt x="124" y="218"/>
                      <a:pt x="100" y="212"/>
                    </a:cubicBezTo>
                    <a:cubicBezTo>
                      <a:pt x="100" y="212"/>
                      <a:pt x="87" y="223"/>
                      <a:pt x="92" y="243"/>
                    </a:cubicBezTo>
                    <a:cubicBezTo>
                      <a:pt x="92" y="243"/>
                      <a:pt x="61" y="210"/>
                      <a:pt x="81" y="165"/>
                    </a:cubicBezTo>
                    <a:cubicBezTo>
                      <a:pt x="81" y="165"/>
                      <a:pt x="90" y="144"/>
                      <a:pt x="124" y="123"/>
                    </a:cubicBezTo>
                    <a:cubicBezTo>
                      <a:pt x="124" y="123"/>
                      <a:pt x="124" y="122"/>
                      <a:pt x="124" y="122"/>
                    </a:cubicBezTo>
                    <a:cubicBezTo>
                      <a:pt x="133" y="111"/>
                      <a:pt x="155" y="93"/>
                      <a:pt x="186" y="78"/>
                    </a:cubicBezTo>
                    <a:cubicBezTo>
                      <a:pt x="201" y="71"/>
                      <a:pt x="228" y="61"/>
                      <a:pt x="259" y="58"/>
                    </a:cubicBezTo>
                    <a:cubicBezTo>
                      <a:pt x="397" y="45"/>
                      <a:pt x="471" y="151"/>
                      <a:pt x="471" y="151"/>
                    </a:cubicBezTo>
                    <a:cubicBezTo>
                      <a:pt x="471" y="0"/>
                      <a:pt x="471" y="0"/>
                      <a:pt x="47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5545138" y="939800"/>
                <a:ext cx="2660650" cy="1011238"/>
              </a:xfrm>
              <a:custGeom>
                <a:avLst/>
                <a:gdLst>
                  <a:gd name="T0" fmla="*/ 167 w 297"/>
                  <a:gd name="T1" fmla="*/ 9 h 113"/>
                  <a:gd name="T2" fmla="*/ 0 w 297"/>
                  <a:gd name="T3" fmla="*/ 48 h 113"/>
                  <a:gd name="T4" fmla="*/ 33 w 297"/>
                  <a:gd name="T5" fmla="*/ 33 h 113"/>
                  <a:gd name="T6" fmla="*/ 61 w 297"/>
                  <a:gd name="T7" fmla="*/ 60 h 113"/>
                  <a:gd name="T8" fmla="*/ 103 w 297"/>
                  <a:gd name="T9" fmla="*/ 34 h 113"/>
                  <a:gd name="T10" fmla="*/ 103 w 297"/>
                  <a:gd name="T11" fmla="*/ 20 h 113"/>
                  <a:gd name="T12" fmla="*/ 297 w 297"/>
                  <a:gd name="T13" fmla="*/ 113 h 113"/>
                  <a:gd name="T14" fmla="*/ 297 w 297"/>
                  <a:gd name="T15" fmla="*/ 71 h 113"/>
                  <a:gd name="T16" fmla="*/ 167 w 297"/>
                  <a:gd name="T17" fmla="*/ 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113">
                    <a:moveTo>
                      <a:pt x="167" y="9"/>
                    </a:moveTo>
                    <a:cubicBezTo>
                      <a:pt x="100" y="0"/>
                      <a:pt x="44" y="17"/>
                      <a:pt x="0" y="48"/>
                    </a:cubicBezTo>
                    <a:cubicBezTo>
                      <a:pt x="0" y="48"/>
                      <a:pt x="13" y="40"/>
                      <a:pt x="33" y="33"/>
                    </a:cubicBezTo>
                    <a:cubicBezTo>
                      <a:pt x="36" y="46"/>
                      <a:pt x="47" y="57"/>
                      <a:pt x="61" y="60"/>
                    </a:cubicBezTo>
                    <a:cubicBezTo>
                      <a:pt x="81" y="64"/>
                      <a:pt x="100" y="52"/>
                      <a:pt x="103" y="34"/>
                    </a:cubicBezTo>
                    <a:cubicBezTo>
                      <a:pt x="104" y="30"/>
                      <a:pt x="104" y="25"/>
                      <a:pt x="103" y="20"/>
                    </a:cubicBezTo>
                    <a:cubicBezTo>
                      <a:pt x="230" y="16"/>
                      <a:pt x="297" y="113"/>
                      <a:pt x="297" y="113"/>
                    </a:cubicBezTo>
                    <a:cubicBezTo>
                      <a:pt x="297" y="71"/>
                      <a:pt x="297" y="71"/>
                      <a:pt x="297" y="71"/>
                    </a:cubicBezTo>
                    <a:cubicBezTo>
                      <a:pt x="278" y="52"/>
                      <a:pt x="226" y="15"/>
                      <a:pt x="167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8"/>
              <p:cNvSpPr>
                <a:spLocks noEditPoints="1"/>
              </p:cNvSpPr>
              <p:nvPr/>
            </p:nvSpPr>
            <p:spPr bwMode="auto">
              <a:xfrm>
                <a:off x="3986213" y="6007100"/>
                <a:ext cx="796925" cy="833438"/>
              </a:xfrm>
              <a:custGeom>
                <a:avLst/>
                <a:gdLst>
                  <a:gd name="T0" fmla="*/ 310 w 502"/>
                  <a:gd name="T1" fmla="*/ 311 h 525"/>
                  <a:gd name="T2" fmla="*/ 248 w 502"/>
                  <a:gd name="T3" fmla="*/ 124 h 525"/>
                  <a:gd name="T4" fmla="*/ 186 w 502"/>
                  <a:gd name="T5" fmla="*/ 311 h 525"/>
                  <a:gd name="T6" fmla="*/ 310 w 502"/>
                  <a:gd name="T7" fmla="*/ 311 h 525"/>
                  <a:gd name="T8" fmla="*/ 198 w 502"/>
                  <a:gd name="T9" fmla="*/ 0 h 525"/>
                  <a:gd name="T10" fmla="*/ 305 w 502"/>
                  <a:gd name="T11" fmla="*/ 0 h 525"/>
                  <a:gd name="T12" fmla="*/ 502 w 502"/>
                  <a:gd name="T13" fmla="*/ 525 h 525"/>
                  <a:gd name="T14" fmla="*/ 384 w 502"/>
                  <a:gd name="T15" fmla="*/ 525 h 525"/>
                  <a:gd name="T16" fmla="*/ 339 w 502"/>
                  <a:gd name="T17" fmla="*/ 401 h 525"/>
                  <a:gd name="T18" fmla="*/ 158 w 502"/>
                  <a:gd name="T19" fmla="*/ 401 h 525"/>
                  <a:gd name="T20" fmla="*/ 113 w 502"/>
                  <a:gd name="T21" fmla="*/ 525 h 525"/>
                  <a:gd name="T22" fmla="*/ 0 w 502"/>
                  <a:gd name="T23" fmla="*/ 525 h 525"/>
                  <a:gd name="T24" fmla="*/ 198 w 502"/>
                  <a:gd name="T25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2" h="525">
                    <a:moveTo>
                      <a:pt x="310" y="311"/>
                    </a:moveTo>
                    <a:lnTo>
                      <a:pt x="248" y="124"/>
                    </a:lnTo>
                    <a:lnTo>
                      <a:pt x="186" y="311"/>
                    </a:lnTo>
                    <a:lnTo>
                      <a:pt x="310" y="311"/>
                    </a:lnTo>
                    <a:close/>
                    <a:moveTo>
                      <a:pt x="198" y="0"/>
                    </a:moveTo>
                    <a:lnTo>
                      <a:pt x="305" y="0"/>
                    </a:lnTo>
                    <a:lnTo>
                      <a:pt x="502" y="525"/>
                    </a:lnTo>
                    <a:lnTo>
                      <a:pt x="384" y="525"/>
                    </a:lnTo>
                    <a:lnTo>
                      <a:pt x="339" y="401"/>
                    </a:lnTo>
                    <a:lnTo>
                      <a:pt x="158" y="401"/>
                    </a:lnTo>
                    <a:lnTo>
                      <a:pt x="113" y="525"/>
                    </a:lnTo>
                    <a:lnTo>
                      <a:pt x="0" y="525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9"/>
              <p:cNvSpPr>
                <a:spLocks noEditPoints="1"/>
              </p:cNvSpPr>
              <p:nvPr/>
            </p:nvSpPr>
            <p:spPr bwMode="auto">
              <a:xfrm>
                <a:off x="4881563" y="6007100"/>
                <a:ext cx="717550" cy="833438"/>
              </a:xfrm>
              <a:custGeom>
                <a:avLst/>
                <a:gdLst>
                  <a:gd name="T0" fmla="*/ 32 w 80"/>
                  <a:gd name="T1" fmla="*/ 76 h 93"/>
                  <a:gd name="T2" fmla="*/ 45 w 80"/>
                  <a:gd name="T3" fmla="*/ 74 h 93"/>
                  <a:gd name="T4" fmla="*/ 53 w 80"/>
                  <a:gd name="T5" fmla="*/ 68 h 93"/>
                  <a:gd name="T6" fmla="*/ 58 w 80"/>
                  <a:gd name="T7" fmla="*/ 58 h 93"/>
                  <a:gd name="T8" fmla="*/ 60 w 80"/>
                  <a:gd name="T9" fmla="*/ 46 h 93"/>
                  <a:gd name="T10" fmla="*/ 59 w 80"/>
                  <a:gd name="T11" fmla="*/ 34 h 93"/>
                  <a:gd name="T12" fmla="*/ 54 w 80"/>
                  <a:gd name="T13" fmla="*/ 24 h 93"/>
                  <a:gd name="T14" fmla="*/ 46 w 80"/>
                  <a:gd name="T15" fmla="*/ 18 h 93"/>
                  <a:gd name="T16" fmla="*/ 35 w 80"/>
                  <a:gd name="T17" fmla="*/ 16 h 93"/>
                  <a:gd name="T18" fmla="*/ 19 w 80"/>
                  <a:gd name="T19" fmla="*/ 16 h 93"/>
                  <a:gd name="T20" fmla="*/ 19 w 80"/>
                  <a:gd name="T21" fmla="*/ 76 h 93"/>
                  <a:gd name="T22" fmla="*/ 32 w 80"/>
                  <a:gd name="T23" fmla="*/ 76 h 93"/>
                  <a:gd name="T24" fmla="*/ 0 w 80"/>
                  <a:gd name="T25" fmla="*/ 0 h 93"/>
                  <a:gd name="T26" fmla="*/ 35 w 80"/>
                  <a:gd name="T27" fmla="*/ 0 h 93"/>
                  <a:gd name="T28" fmla="*/ 68 w 80"/>
                  <a:gd name="T29" fmla="*/ 11 h 93"/>
                  <a:gd name="T30" fmla="*/ 80 w 80"/>
                  <a:gd name="T31" fmla="*/ 46 h 93"/>
                  <a:gd name="T32" fmla="*/ 77 w 80"/>
                  <a:gd name="T33" fmla="*/ 66 h 93"/>
                  <a:gd name="T34" fmla="*/ 67 w 80"/>
                  <a:gd name="T35" fmla="*/ 81 h 93"/>
                  <a:gd name="T36" fmla="*/ 52 w 80"/>
                  <a:gd name="T37" fmla="*/ 90 h 93"/>
                  <a:gd name="T38" fmla="*/ 31 w 80"/>
                  <a:gd name="T39" fmla="*/ 93 h 93"/>
                  <a:gd name="T40" fmla="*/ 0 w 80"/>
                  <a:gd name="T41" fmla="*/ 93 h 93"/>
                  <a:gd name="T42" fmla="*/ 0 w 80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93">
                    <a:moveTo>
                      <a:pt x="32" y="76"/>
                    </a:moveTo>
                    <a:cubicBezTo>
                      <a:pt x="37" y="76"/>
                      <a:pt x="41" y="76"/>
                      <a:pt x="45" y="74"/>
                    </a:cubicBezTo>
                    <a:cubicBezTo>
                      <a:pt x="48" y="73"/>
                      <a:pt x="51" y="71"/>
                      <a:pt x="53" y="68"/>
                    </a:cubicBezTo>
                    <a:cubicBezTo>
                      <a:pt x="56" y="65"/>
                      <a:pt x="57" y="62"/>
                      <a:pt x="58" y="58"/>
                    </a:cubicBezTo>
                    <a:cubicBezTo>
                      <a:pt x="59" y="55"/>
                      <a:pt x="60" y="51"/>
                      <a:pt x="60" y="46"/>
                    </a:cubicBezTo>
                    <a:cubicBezTo>
                      <a:pt x="60" y="41"/>
                      <a:pt x="59" y="37"/>
                      <a:pt x="59" y="34"/>
                    </a:cubicBezTo>
                    <a:cubicBezTo>
                      <a:pt x="58" y="30"/>
                      <a:pt x="56" y="27"/>
                      <a:pt x="54" y="24"/>
                    </a:cubicBezTo>
                    <a:cubicBezTo>
                      <a:pt x="52" y="22"/>
                      <a:pt x="50" y="20"/>
                      <a:pt x="46" y="18"/>
                    </a:cubicBezTo>
                    <a:cubicBezTo>
                      <a:pt x="43" y="17"/>
                      <a:pt x="39" y="16"/>
                      <a:pt x="35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76"/>
                      <a:pt x="19" y="76"/>
                      <a:pt x="19" y="76"/>
                    </a:cubicBezTo>
                    <a:lnTo>
                      <a:pt x="32" y="76"/>
                    </a:lnTo>
                    <a:close/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49" y="0"/>
                      <a:pt x="60" y="4"/>
                      <a:pt x="68" y="11"/>
                    </a:cubicBezTo>
                    <a:cubicBezTo>
                      <a:pt x="76" y="19"/>
                      <a:pt x="80" y="31"/>
                      <a:pt x="80" y="46"/>
                    </a:cubicBezTo>
                    <a:cubicBezTo>
                      <a:pt x="80" y="54"/>
                      <a:pt x="79" y="60"/>
                      <a:pt x="77" y="66"/>
                    </a:cubicBezTo>
                    <a:cubicBezTo>
                      <a:pt x="74" y="72"/>
                      <a:pt x="71" y="77"/>
                      <a:pt x="67" y="81"/>
                    </a:cubicBezTo>
                    <a:cubicBezTo>
                      <a:pt x="63" y="85"/>
                      <a:pt x="58" y="88"/>
                      <a:pt x="52" y="90"/>
                    </a:cubicBezTo>
                    <a:cubicBezTo>
                      <a:pt x="46" y="92"/>
                      <a:pt x="39" y="93"/>
                      <a:pt x="31" y="93"/>
                    </a:cubicBezTo>
                    <a:cubicBezTo>
                      <a:pt x="0" y="93"/>
                      <a:pt x="0" y="93"/>
                      <a:pt x="0" y="9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0"/>
              <p:cNvSpPr>
                <a:spLocks/>
              </p:cNvSpPr>
              <p:nvPr/>
            </p:nvSpPr>
            <p:spPr bwMode="auto">
              <a:xfrm>
                <a:off x="5734051" y="6007100"/>
                <a:ext cx="671513" cy="833438"/>
              </a:xfrm>
              <a:custGeom>
                <a:avLst/>
                <a:gdLst>
                  <a:gd name="T0" fmla="*/ 0 w 423"/>
                  <a:gd name="T1" fmla="*/ 0 h 525"/>
                  <a:gd name="T2" fmla="*/ 101 w 423"/>
                  <a:gd name="T3" fmla="*/ 0 h 525"/>
                  <a:gd name="T4" fmla="*/ 316 w 423"/>
                  <a:gd name="T5" fmla="*/ 344 h 525"/>
                  <a:gd name="T6" fmla="*/ 316 w 423"/>
                  <a:gd name="T7" fmla="*/ 0 h 525"/>
                  <a:gd name="T8" fmla="*/ 423 w 423"/>
                  <a:gd name="T9" fmla="*/ 0 h 525"/>
                  <a:gd name="T10" fmla="*/ 423 w 423"/>
                  <a:gd name="T11" fmla="*/ 525 h 525"/>
                  <a:gd name="T12" fmla="*/ 327 w 423"/>
                  <a:gd name="T13" fmla="*/ 525 h 525"/>
                  <a:gd name="T14" fmla="*/ 107 w 423"/>
                  <a:gd name="T15" fmla="*/ 181 h 525"/>
                  <a:gd name="T16" fmla="*/ 107 w 423"/>
                  <a:gd name="T17" fmla="*/ 525 h 525"/>
                  <a:gd name="T18" fmla="*/ 0 w 423"/>
                  <a:gd name="T19" fmla="*/ 525 h 525"/>
                  <a:gd name="T20" fmla="*/ 0 w 423"/>
                  <a:gd name="T21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3" h="525">
                    <a:moveTo>
                      <a:pt x="0" y="0"/>
                    </a:moveTo>
                    <a:lnTo>
                      <a:pt x="101" y="0"/>
                    </a:lnTo>
                    <a:lnTo>
                      <a:pt x="316" y="344"/>
                    </a:lnTo>
                    <a:lnTo>
                      <a:pt x="316" y="0"/>
                    </a:lnTo>
                    <a:lnTo>
                      <a:pt x="423" y="0"/>
                    </a:lnTo>
                    <a:lnTo>
                      <a:pt x="423" y="525"/>
                    </a:lnTo>
                    <a:lnTo>
                      <a:pt x="327" y="525"/>
                    </a:lnTo>
                    <a:lnTo>
                      <a:pt x="107" y="181"/>
                    </a:lnTo>
                    <a:lnTo>
                      <a:pt x="107" y="525"/>
                    </a:lnTo>
                    <a:lnTo>
                      <a:pt x="0" y="5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1"/>
              <p:cNvSpPr>
                <a:spLocks noEditPoints="1"/>
              </p:cNvSpPr>
              <p:nvPr/>
            </p:nvSpPr>
            <p:spPr bwMode="auto">
              <a:xfrm>
                <a:off x="6548438" y="5980113"/>
                <a:ext cx="796925" cy="877888"/>
              </a:xfrm>
              <a:custGeom>
                <a:avLst/>
                <a:gdLst>
                  <a:gd name="T0" fmla="*/ 45 w 89"/>
                  <a:gd name="T1" fmla="*/ 82 h 98"/>
                  <a:gd name="T2" fmla="*/ 63 w 89"/>
                  <a:gd name="T3" fmla="*/ 73 h 98"/>
                  <a:gd name="T4" fmla="*/ 69 w 89"/>
                  <a:gd name="T5" fmla="*/ 49 h 98"/>
                  <a:gd name="T6" fmla="*/ 63 w 89"/>
                  <a:gd name="T7" fmla="*/ 26 h 98"/>
                  <a:gd name="T8" fmla="*/ 45 w 89"/>
                  <a:gd name="T9" fmla="*/ 17 h 98"/>
                  <a:gd name="T10" fmla="*/ 26 w 89"/>
                  <a:gd name="T11" fmla="*/ 26 h 98"/>
                  <a:gd name="T12" fmla="*/ 20 w 89"/>
                  <a:gd name="T13" fmla="*/ 49 h 98"/>
                  <a:gd name="T14" fmla="*/ 26 w 89"/>
                  <a:gd name="T15" fmla="*/ 73 h 98"/>
                  <a:gd name="T16" fmla="*/ 45 w 89"/>
                  <a:gd name="T17" fmla="*/ 82 h 98"/>
                  <a:gd name="T18" fmla="*/ 45 w 89"/>
                  <a:gd name="T19" fmla="*/ 98 h 98"/>
                  <a:gd name="T20" fmla="*/ 26 w 89"/>
                  <a:gd name="T21" fmla="*/ 95 h 98"/>
                  <a:gd name="T22" fmla="*/ 12 w 89"/>
                  <a:gd name="T23" fmla="*/ 85 h 98"/>
                  <a:gd name="T24" fmla="*/ 3 w 89"/>
                  <a:gd name="T25" fmla="*/ 70 h 98"/>
                  <a:gd name="T26" fmla="*/ 0 w 89"/>
                  <a:gd name="T27" fmla="*/ 49 h 98"/>
                  <a:gd name="T28" fmla="*/ 3 w 89"/>
                  <a:gd name="T29" fmla="*/ 29 h 98"/>
                  <a:gd name="T30" fmla="*/ 12 w 89"/>
                  <a:gd name="T31" fmla="*/ 14 h 98"/>
                  <a:gd name="T32" fmla="*/ 26 w 89"/>
                  <a:gd name="T33" fmla="*/ 4 h 98"/>
                  <a:gd name="T34" fmla="*/ 45 w 89"/>
                  <a:gd name="T35" fmla="*/ 0 h 98"/>
                  <a:gd name="T36" fmla="*/ 63 w 89"/>
                  <a:gd name="T37" fmla="*/ 4 h 98"/>
                  <a:gd name="T38" fmla="*/ 77 w 89"/>
                  <a:gd name="T39" fmla="*/ 14 h 98"/>
                  <a:gd name="T40" fmla="*/ 86 w 89"/>
                  <a:gd name="T41" fmla="*/ 29 h 98"/>
                  <a:gd name="T42" fmla="*/ 89 w 89"/>
                  <a:gd name="T43" fmla="*/ 49 h 98"/>
                  <a:gd name="T44" fmla="*/ 86 w 89"/>
                  <a:gd name="T45" fmla="*/ 70 h 98"/>
                  <a:gd name="T46" fmla="*/ 77 w 89"/>
                  <a:gd name="T47" fmla="*/ 85 h 98"/>
                  <a:gd name="T48" fmla="*/ 63 w 89"/>
                  <a:gd name="T49" fmla="*/ 95 h 98"/>
                  <a:gd name="T50" fmla="*/ 45 w 89"/>
                  <a:gd name="T51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98">
                    <a:moveTo>
                      <a:pt x="45" y="82"/>
                    </a:moveTo>
                    <a:cubicBezTo>
                      <a:pt x="53" y="82"/>
                      <a:pt x="59" y="79"/>
                      <a:pt x="63" y="73"/>
                    </a:cubicBezTo>
                    <a:cubicBezTo>
                      <a:pt x="67" y="68"/>
                      <a:pt x="69" y="60"/>
                      <a:pt x="69" y="49"/>
                    </a:cubicBezTo>
                    <a:cubicBezTo>
                      <a:pt x="69" y="39"/>
                      <a:pt x="67" y="31"/>
                      <a:pt x="63" y="26"/>
                    </a:cubicBezTo>
                    <a:cubicBezTo>
                      <a:pt x="59" y="20"/>
                      <a:pt x="53" y="17"/>
                      <a:pt x="45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2" y="68"/>
                      <a:pt x="26" y="73"/>
                    </a:cubicBezTo>
                    <a:cubicBezTo>
                      <a:pt x="30" y="79"/>
                      <a:pt x="36" y="82"/>
                      <a:pt x="45" y="82"/>
                    </a:cubicBezTo>
                    <a:moveTo>
                      <a:pt x="45" y="98"/>
                    </a:moveTo>
                    <a:cubicBezTo>
                      <a:pt x="38" y="98"/>
                      <a:pt x="31" y="97"/>
                      <a:pt x="26" y="95"/>
                    </a:cubicBezTo>
                    <a:cubicBezTo>
                      <a:pt x="21" y="93"/>
                      <a:pt x="16" y="89"/>
                      <a:pt x="12" y="85"/>
                    </a:cubicBezTo>
                    <a:cubicBezTo>
                      <a:pt x="8" y="81"/>
                      <a:pt x="5" y="76"/>
                      <a:pt x="3" y="70"/>
                    </a:cubicBezTo>
                    <a:cubicBezTo>
                      <a:pt x="1" y="64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6" y="9"/>
                      <a:pt x="21" y="6"/>
                      <a:pt x="26" y="4"/>
                    </a:cubicBezTo>
                    <a:cubicBezTo>
                      <a:pt x="32" y="2"/>
                      <a:pt x="38" y="0"/>
                      <a:pt x="45" y="0"/>
                    </a:cubicBezTo>
                    <a:cubicBezTo>
                      <a:pt x="52" y="0"/>
                      <a:pt x="58" y="2"/>
                      <a:pt x="63" y="4"/>
                    </a:cubicBezTo>
                    <a:cubicBezTo>
                      <a:pt x="69" y="6"/>
                      <a:pt x="73" y="9"/>
                      <a:pt x="77" y="14"/>
                    </a:cubicBezTo>
                    <a:cubicBezTo>
                      <a:pt x="81" y="18"/>
                      <a:pt x="84" y="23"/>
                      <a:pt x="86" y="29"/>
                    </a:cubicBezTo>
                    <a:cubicBezTo>
                      <a:pt x="88" y="35"/>
                      <a:pt x="89" y="42"/>
                      <a:pt x="89" y="49"/>
                    </a:cubicBezTo>
                    <a:cubicBezTo>
                      <a:pt x="89" y="57"/>
                      <a:pt x="88" y="64"/>
                      <a:pt x="86" y="70"/>
                    </a:cubicBezTo>
                    <a:cubicBezTo>
                      <a:pt x="84" y="76"/>
                      <a:pt x="81" y="81"/>
                      <a:pt x="77" y="85"/>
                    </a:cubicBezTo>
                    <a:cubicBezTo>
                      <a:pt x="74" y="89"/>
                      <a:pt x="69" y="93"/>
                      <a:pt x="63" y="95"/>
                    </a:cubicBezTo>
                    <a:cubicBezTo>
                      <a:pt x="58" y="97"/>
                      <a:pt x="52" y="98"/>
                      <a:pt x="45" y="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12"/>
              <p:cNvSpPr>
                <a:spLocks/>
              </p:cNvSpPr>
              <p:nvPr/>
            </p:nvSpPr>
            <p:spPr bwMode="auto">
              <a:xfrm>
                <a:off x="7453313" y="5980113"/>
                <a:ext cx="742950" cy="877888"/>
              </a:xfrm>
              <a:custGeom>
                <a:avLst/>
                <a:gdLst>
                  <a:gd name="T0" fmla="*/ 83 w 83"/>
                  <a:gd name="T1" fmla="*/ 64 h 98"/>
                  <a:gd name="T2" fmla="*/ 79 w 83"/>
                  <a:gd name="T3" fmla="*/ 77 h 98"/>
                  <a:gd name="T4" fmla="*/ 71 w 83"/>
                  <a:gd name="T5" fmla="*/ 88 h 98"/>
                  <a:gd name="T6" fmla="*/ 59 w 83"/>
                  <a:gd name="T7" fmla="*/ 96 h 98"/>
                  <a:gd name="T8" fmla="*/ 43 w 83"/>
                  <a:gd name="T9" fmla="*/ 98 h 98"/>
                  <a:gd name="T10" fmla="*/ 24 w 83"/>
                  <a:gd name="T11" fmla="*/ 95 h 98"/>
                  <a:gd name="T12" fmla="*/ 11 w 83"/>
                  <a:gd name="T13" fmla="*/ 85 h 98"/>
                  <a:gd name="T14" fmla="*/ 3 w 83"/>
                  <a:gd name="T15" fmla="*/ 69 h 98"/>
                  <a:gd name="T16" fmla="*/ 0 w 83"/>
                  <a:gd name="T17" fmla="*/ 49 h 98"/>
                  <a:gd name="T18" fmla="*/ 3 w 83"/>
                  <a:gd name="T19" fmla="*/ 29 h 98"/>
                  <a:gd name="T20" fmla="*/ 12 w 83"/>
                  <a:gd name="T21" fmla="*/ 14 h 98"/>
                  <a:gd name="T22" fmla="*/ 25 w 83"/>
                  <a:gd name="T23" fmla="*/ 4 h 98"/>
                  <a:gd name="T24" fmla="*/ 43 w 83"/>
                  <a:gd name="T25" fmla="*/ 0 h 98"/>
                  <a:gd name="T26" fmla="*/ 59 w 83"/>
                  <a:gd name="T27" fmla="*/ 3 h 98"/>
                  <a:gd name="T28" fmla="*/ 70 w 83"/>
                  <a:gd name="T29" fmla="*/ 9 h 98"/>
                  <a:gd name="T30" fmla="*/ 77 w 83"/>
                  <a:gd name="T31" fmla="*/ 19 h 98"/>
                  <a:gd name="T32" fmla="*/ 81 w 83"/>
                  <a:gd name="T33" fmla="*/ 32 h 98"/>
                  <a:gd name="T34" fmla="*/ 62 w 83"/>
                  <a:gd name="T35" fmla="*/ 35 h 98"/>
                  <a:gd name="T36" fmla="*/ 56 w 83"/>
                  <a:gd name="T37" fmla="*/ 22 h 98"/>
                  <a:gd name="T38" fmla="*/ 43 w 83"/>
                  <a:gd name="T39" fmla="*/ 17 h 98"/>
                  <a:gd name="T40" fmla="*/ 26 w 83"/>
                  <a:gd name="T41" fmla="*/ 26 h 98"/>
                  <a:gd name="T42" fmla="*/ 20 w 83"/>
                  <a:gd name="T43" fmla="*/ 49 h 98"/>
                  <a:gd name="T44" fmla="*/ 27 w 83"/>
                  <a:gd name="T45" fmla="*/ 73 h 98"/>
                  <a:gd name="T46" fmla="*/ 43 w 83"/>
                  <a:gd name="T47" fmla="*/ 82 h 98"/>
                  <a:gd name="T48" fmla="*/ 56 w 83"/>
                  <a:gd name="T49" fmla="*/ 77 h 98"/>
                  <a:gd name="T50" fmla="*/ 62 w 83"/>
                  <a:gd name="T51" fmla="*/ 64 h 98"/>
                  <a:gd name="T52" fmla="*/ 83 w 83"/>
                  <a:gd name="T53" fmla="*/ 6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3" h="98">
                    <a:moveTo>
                      <a:pt x="83" y="64"/>
                    </a:moveTo>
                    <a:cubicBezTo>
                      <a:pt x="82" y="69"/>
                      <a:pt x="81" y="73"/>
                      <a:pt x="79" y="77"/>
                    </a:cubicBezTo>
                    <a:cubicBezTo>
                      <a:pt x="77" y="82"/>
                      <a:pt x="75" y="85"/>
                      <a:pt x="71" y="88"/>
                    </a:cubicBezTo>
                    <a:cubicBezTo>
                      <a:pt x="68" y="91"/>
                      <a:pt x="64" y="94"/>
                      <a:pt x="59" y="96"/>
                    </a:cubicBezTo>
                    <a:cubicBezTo>
                      <a:pt x="55" y="97"/>
                      <a:pt x="49" y="98"/>
                      <a:pt x="43" y="98"/>
                    </a:cubicBezTo>
                    <a:cubicBezTo>
                      <a:pt x="36" y="98"/>
                      <a:pt x="30" y="97"/>
                      <a:pt x="24" y="95"/>
                    </a:cubicBezTo>
                    <a:cubicBezTo>
                      <a:pt x="19" y="92"/>
                      <a:pt x="15" y="89"/>
                      <a:pt x="11" y="85"/>
                    </a:cubicBezTo>
                    <a:cubicBezTo>
                      <a:pt x="7" y="81"/>
                      <a:pt x="5" y="75"/>
                      <a:pt x="3" y="69"/>
                    </a:cubicBezTo>
                    <a:cubicBezTo>
                      <a:pt x="1" y="63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5" y="9"/>
                      <a:pt x="20" y="6"/>
                      <a:pt x="25" y="4"/>
                    </a:cubicBezTo>
                    <a:cubicBezTo>
                      <a:pt x="31" y="2"/>
                      <a:pt x="37" y="0"/>
                      <a:pt x="43" y="0"/>
                    </a:cubicBezTo>
                    <a:cubicBezTo>
                      <a:pt x="49" y="0"/>
                      <a:pt x="54" y="1"/>
                      <a:pt x="59" y="3"/>
                    </a:cubicBezTo>
                    <a:cubicBezTo>
                      <a:pt x="63" y="4"/>
                      <a:pt x="67" y="6"/>
                      <a:pt x="70" y="9"/>
                    </a:cubicBezTo>
                    <a:cubicBezTo>
                      <a:pt x="73" y="12"/>
                      <a:pt x="75" y="15"/>
                      <a:pt x="77" y="19"/>
                    </a:cubicBezTo>
                    <a:cubicBezTo>
                      <a:pt x="79" y="23"/>
                      <a:pt x="80" y="27"/>
                      <a:pt x="81" y="32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29"/>
                      <a:pt x="59" y="25"/>
                      <a:pt x="56" y="22"/>
                    </a:cubicBezTo>
                    <a:cubicBezTo>
                      <a:pt x="53" y="19"/>
                      <a:pt x="49" y="17"/>
                      <a:pt x="43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3" y="68"/>
                      <a:pt x="27" y="73"/>
                    </a:cubicBezTo>
                    <a:cubicBezTo>
                      <a:pt x="31" y="79"/>
                      <a:pt x="36" y="82"/>
                      <a:pt x="43" y="82"/>
                    </a:cubicBezTo>
                    <a:cubicBezTo>
                      <a:pt x="49" y="82"/>
                      <a:pt x="54" y="80"/>
                      <a:pt x="56" y="77"/>
                    </a:cubicBezTo>
                    <a:cubicBezTo>
                      <a:pt x="59" y="74"/>
                      <a:pt x="61" y="69"/>
                      <a:pt x="62" y="64"/>
                    </a:cubicBezTo>
                    <a:lnTo>
                      <a:pt x="8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13"/>
              <p:cNvSpPr>
                <a:spLocks noEditPoints="1"/>
              </p:cNvSpPr>
              <p:nvPr/>
            </p:nvSpPr>
            <p:spPr bwMode="auto">
              <a:xfrm>
                <a:off x="3986213" y="4735513"/>
                <a:ext cx="1066800" cy="887413"/>
              </a:xfrm>
              <a:custGeom>
                <a:avLst/>
                <a:gdLst>
                  <a:gd name="T0" fmla="*/ 82 w 119"/>
                  <a:gd name="T1" fmla="*/ 40 h 99"/>
                  <a:gd name="T2" fmla="*/ 82 w 119"/>
                  <a:gd name="T3" fmla="*/ 47 h 99"/>
                  <a:gd name="T4" fmla="*/ 57 w 119"/>
                  <a:gd name="T5" fmla="*/ 47 h 99"/>
                  <a:gd name="T6" fmla="*/ 57 w 119"/>
                  <a:gd name="T7" fmla="*/ 40 h 99"/>
                  <a:gd name="T8" fmla="*/ 60 w 119"/>
                  <a:gd name="T9" fmla="*/ 40 h 99"/>
                  <a:gd name="T10" fmla="*/ 60 w 119"/>
                  <a:gd name="T11" fmla="*/ 36 h 99"/>
                  <a:gd name="T12" fmla="*/ 63 w 119"/>
                  <a:gd name="T13" fmla="*/ 28 h 99"/>
                  <a:gd name="T14" fmla="*/ 71 w 119"/>
                  <a:gd name="T15" fmla="*/ 25 h 99"/>
                  <a:gd name="T16" fmla="*/ 78 w 119"/>
                  <a:gd name="T17" fmla="*/ 28 h 99"/>
                  <a:gd name="T18" fmla="*/ 81 w 119"/>
                  <a:gd name="T19" fmla="*/ 35 h 99"/>
                  <a:gd name="T20" fmla="*/ 75 w 119"/>
                  <a:gd name="T21" fmla="*/ 36 h 99"/>
                  <a:gd name="T22" fmla="*/ 74 w 119"/>
                  <a:gd name="T23" fmla="*/ 32 h 99"/>
                  <a:gd name="T24" fmla="*/ 71 w 119"/>
                  <a:gd name="T25" fmla="*/ 32 h 99"/>
                  <a:gd name="T26" fmla="*/ 67 w 119"/>
                  <a:gd name="T27" fmla="*/ 36 h 99"/>
                  <a:gd name="T28" fmla="*/ 67 w 119"/>
                  <a:gd name="T29" fmla="*/ 40 h 99"/>
                  <a:gd name="T30" fmla="*/ 82 w 119"/>
                  <a:gd name="T31" fmla="*/ 40 h 99"/>
                  <a:gd name="T32" fmla="*/ 100 w 119"/>
                  <a:gd name="T33" fmla="*/ 82 h 99"/>
                  <a:gd name="T34" fmla="*/ 100 w 119"/>
                  <a:gd name="T35" fmla="*/ 0 h 99"/>
                  <a:gd name="T36" fmla="*/ 119 w 119"/>
                  <a:gd name="T37" fmla="*/ 0 h 99"/>
                  <a:gd name="T38" fmla="*/ 119 w 119"/>
                  <a:gd name="T39" fmla="*/ 99 h 99"/>
                  <a:gd name="T40" fmla="*/ 38 w 119"/>
                  <a:gd name="T41" fmla="*/ 99 h 99"/>
                  <a:gd name="T42" fmla="*/ 10 w 119"/>
                  <a:gd name="T43" fmla="*/ 91 h 99"/>
                  <a:gd name="T44" fmla="*/ 0 w 119"/>
                  <a:gd name="T45" fmla="*/ 65 h 99"/>
                  <a:gd name="T46" fmla="*/ 4 w 119"/>
                  <a:gd name="T47" fmla="*/ 49 h 99"/>
                  <a:gd name="T48" fmla="*/ 16 w 119"/>
                  <a:gd name="T49" fmla="*/ 37 h 99"/>
                  <a:gd name="T50" fmla="*/ 34 w 119"/>
                  <a:gd name="T51" fmla="*/ 33 h 99"/>
                  <a:gd name="T52" fmla="*/ 36 w 119"/>
                  <a:gd name="T53" fmla="*/ 49 h 99"/>
                  <a:gd name="T54" fmla="*/ 23 w 119"/>
                  <a:gd name="T55" fmla="*/ 54 h 99"/>
                  <a:gd name="T56" fmla="*/ 19 w 119"/>
                  <a:gd name="T57" fmla="*/ 65 h 99"/>
                  <a:gd name="T58" fmla="*/ 23 w 119"/>
                  <a:gd name="T59" fmla="*/ 78 h 99"/>
                  <a:gd name="T60" fmla="*/ 38 w 119"/>
                  <a:gd name="T61" fmla="*/ 82 h 99"/>
                  <a:gd name="T62" fmla="*/ 100 w 119"/>
                  <a:gd name="T63" fmla="*/ 8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99">
                    <a:moveTo>
                      <a:pt x="82" y="40"/>
                    </a:moveTo>
                    <a:cubicBezTo>
                      <a:pt x="82" y="47"/>
                      <a:pt x="82" y="47"/>
                      <a:pt x="82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3"/>
                      <a:pt x="61" y="30"/>
                      <a:pt x="63" y="28"/>
                    </a:cubicBezTo>
                    <a:cubicBezTo>
                      <a:pt x="65" y="26"/>
                      <a:pt x="67" y="25"/>
                      <a:pt x="71" y="25"/>
                    </a:cubicBezTo>
                    <a:cubicBezTo>
                      <a:pt x="74" y="25"/>
                      <a:pt x="77" y="26"/>
                      <a:pt x="78" y="28"/>
                    </a:cubicBezTo>
                    <a:cubicBezTo>
                      <a:pt x="80" y="29"/>
                      <a:pt x="81" y="31"/>
                      <a:pt x="81" y="35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4"/>
                      <a:pt x="75" y="33"/>
                      <a:pt x="74" y="32"/>
                    </a:cubicBezTo>
                    <a:cubicBezTo>
                      <a:pt x="74" y="32"/>
                      <a:pt x="73" y="32"/>
                      <a:pt x="71" y="32"/>
                    </a:cubicBezTo>
                    <a:cubicBezTo>
                      <a:pt x="68" y="32"/>
                      <a:pt x="67" y="33"/>
                      <a:pt x="67" y="36"/>
                    </a:cubicBezTo>
                    <a:cubicBezTo>
                      <a:pt x="67" y="40"/>
                      <a:pt x="67" y="40"/>
                      <a:pt x="67" y="40"/>
                    </a:cubicBezTo>
                    <a:lnTo>
                      <a:pt x="82" y="40"/>
                    </a:lnTo>
                    <a:close/>
                    <a:moveTo>
                      <a:pt x="100" y="82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25" y="99"/>
                      <a:pt x="16" y="96"/>
                      <a:pt x="10" y="91"/>
                    </a:cubicBezTo>
                    <a:cubicBezTo>
                      <a:pt x="3" y="85"/>
                      <a:pt x="0" y="77"/>
                      <a:pt x="0" y="65"/>
                    </a:cubicBezTo>
                    <a:cubicBezTo>
                      <a:pt x="0" y="59"/>
                      <a:pt x="2" y="54"/>
                      <a:pt x="4" y="49"/>
                    </a:cubicBezTo>
                    <a:cubicBezTo>
                      <a:pt x="7" y="44"/>
                      <a:pt x="11" y="40"/>
                      <a:pt x="16" y="37"/>
                    </a:cubicBezTo>
                    <a:cubicBezTo>
                      <a:pt x="21" y="34"/>
                      <a:pt x="27" y="33"/>
                      <a:pt x="34" y="33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0" y="50"/>
                      <a:pt x="25" y="51"/>
                      <a:pt x="23" y="54"/>
                    </a:cubicBezTo>
                    <a:cubicBezTo>
                      <a:pt x="20" y="56"/>
                      <a:pt x="19" y="60"/>
                      <a:pt x="19" y="65"/>
                    </a:cubicBezTo>
                    <a:cubicBezTo>
                      <a:pt x="19" y="71"/>
                      <a:pt x="20" y="76"/>
                      <a:pt x="23" y="78"/>
                    </a:cubicBezTo>
                    <a:cubicBezTo>
                      <a:pt x="26" y="81"/>
                      <a:pt x="31" y="82"/>
                      <a:pt x="38" y="82"/>
                    </a:cubicBezTo>
                    <a:lnTo>
                      <a:pt x="10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14"/>
              <p:cNvSpPr>
                <a:spLocks noEditPoints="1"/>
              </p:cNvSpPr>
              <p:nvPr/>
            </p:nvSpPr>
            <p:spPr bwMode="auto">
              <a:xfrm>
                <a:off x="5195888" y="5005388"/>
                <a:ext cx="1684338" cy="903288"/>
              </a:xfrm>
              <a:custGeom>
                <a:avLst/>
                <a:gdLst>
                  <a:gd name="T0" fmla="*/ 44 w 188"/>
                  <a:gd name="T1" fmla="*/ 52 h 101"/>
                  <a:gd name="T2" fmla="*/ 38 w 188"/>
                  <a:gd name="T3" fmla="*/ 52 h 101"/>
                  <a:gd name="T4" fmla="*/ 19 w 188"/>
                  <a:gd name="T5" fmla="*/ 32 h 101"/>
                  <a:gd name="T6" fmla="*/ 22 w 188"/>
                  <a:gd name="T7" fmla="*/ 20 h 101"/>
                  <a:gd name="T8" fmla="*/ 32 w 188"/>
                  <a:gd name="T9" fmla="*/ 16 h 101"/>
                  <a:gd name="T10" fmla="*/ 39 w 188"/>
                  <a:gd name="T11" fmla="*/ 17 h 101"/>
                  <a:gd name="T12" fmla="*/ 43 w 188"/>
                  <a:gd name="T13" fmla="*/ 23 h 101"/>
                  <a:gd name="T14" fmla="*/ 44 w 188"/>
                  <a:gd name="T15" fmla="*/ 37 h 101"/>
                  <a:gd name="T16" fmla="*/ 44 w 188"/>
                  <a:gd name="T17" fmla="*/ 52 h 101"/>
                  <a:gd name="T18" fmla="*/ 170 w 188"/>
                  <a:gd name="T19" fmla="*/ 0 h 101"/>
                  <a:gd name="T20" fmla="*/ 170 w 188"/>
                  <a:gd name="T21" fmla="*/ 52 h 101"/>
                  <a:gd name="T22" fmla="*/ 63 w 188"/>
                  <a:gd name="T23" fmla="*/ 52 h 101"/>
                  <a:gd name="T24" fmla="*/ 63 w 188"/>
                  <a:gd name="T25" fmla="*/ 32 h 101"/>
                  <a:gd name="T26" fmla="*/ 55 w 188"/>
                  <a:gd name="T27" fmla="*/ 8 h 101"/>
                  <a:gd name="T28" fmla="*/ 32 w 188"/>
                  <a:gd name="T29" fmla="*/ 0 h 101"/>
                  <a:gd name="T30" fmla="*/ 8 w 188"/>
                  <a:gd name="T31" fmla="*/ 9 h 101"/>
                  <a:gd name="T32" fmla="*/ 0 w 188"/>
                  <a:gd name="T33" fmla="*/ 32 h 101"/>
                  <a:gd name="T34" fmla="*/ 11 w 188"/>
                  <a:gd name="T35" fmla="*/ 60 h 101"/>
                  <a:gd name="T36" fmla="*/ 42 w 188"/>
                  <a:gd name="T37" fmla="*/ 69 h 101"/>
                  <a:gd name="T38" fmla="*/ 44 w 188"/>
                  <a:gd name="T39" fmla="*/ 69 h 101"/>
                  <a:gd name="T40" fmla="*/ 44 w 188"/>
                  <a:gd name="T41" fmla="*/ 72 h 101"/>
                  <a:gd name="T42" fmla="*/ 41 w 188"/>
                  <a:gd name="T43" fmla="*/ 86 h 101"/>
                  <a:gd name="T44" fmla="*/ 51 w 188"/>
                  <a:gd name="T45" fmla="*/ 101 h 101"/>
                  <a:gd name="T46" fmla="*/ 55 w 188"/>
                  <a:gd name="T47" fmla="*/ 97 h 101"/>
                  <a:gd name="T48" fmla="*/ 63 w 188"/>
                  <a:gd name="T49" fmla="*/ 69 h 101"/>
                  <a:gd name="T50" fmla="*/ 188 w 188"/>
                  <a:gd name="T51" fmla="*/ 69 h 101"/>
                  <a:gd name="T52" fmla="*/ 188 w 188"/>
                  <a:gd name="T53" fmla="*/ 0 h 101"/>
                  <a:gd name="T54" fmla="*/ 170 w 188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8" h="101">
                    <a:moveTo>
                      <a:pt x="44" y="52"/>
                    </a:moveTo>
                    <a:cubicBezTo>
                      <a:pt x="38" y="52"/>
                      <a:pt x="38" y="52"/>
                      <a:pt x="38" y="52"/>
                    </a:cubicBezTo>
                    <a:cubicBezTo>
                      <a:pt x="25" y="52"/>
                      <a:pt x="19" y="45"/>
                      <a:pt x="19" y="32"/>
                    </a:cubicBezTo>
                    <a:cubicBezTo>
                      <a:pt x="19" y="27"/>
                      <a:pt x="20" y="23"/>
                      <a:pt x="22" y="20"/>
                    </a:cubicBezTo>
                    <a:cubicBezTo>
                      <a:pt x="24" y="17"/>
                      <a:pt x="27" y="16"/>
                      <a:pt x="32" y="16"/>
                    </a:cubicBezTo>
                    <a:cubicBezTo>
                      <a:pt x="35" y="16"/>
                      <a:pt x="37" y="16"/>
                      <a:pt x="39" y="17"/>
                    </a:cubicBezTo>
                    <a:cubicBezTo>
                      <a:pt x="41" y="19"/>
                      <a:pt x="42" y="20"/>
                      <a:pt x="43" y="23"/>
                    </a:cubicBezTo>
                    <a:cubicBezTo>
                      <a:pt x="44" y="26"/>
                      <a:pt x="44" y="32"/>
                      <a:pt x="44" y="37"/>
                    </a:cubicBezTo>
                    <a:lnTo>
                      <a:pt x="44" y="52"/>
                    </a:lnTo>
                    <a:close/>
                    <a:moveTo>
                      <a:pt x="170" y="0"/>
                    </a:moveTo>
                    <a:cubicBezTo>
                      <a:pt x="170" y="52"/>
                      <a:pt x="170" y="52"/>
                      <a:pt x="170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2"/>
                      <a:pt x="60" y="13"/>
                      <a:pt x="55" y="8"/>
                    </a:cubicBezTo>
                    <a:cubicBezTo>
                      <a:pt x="50" y="3"/>
                      <a:pt x="42" y="0"/>
                      <a:pt x="32" y="0"/>
                    </a:cubicBezTo>
                    <a:cubicBezTo>
                      <a:pt x="22" y="0"/>
                      <a:pt x="14" y="3"/>
                      <a:pt x="8" y="9"/>
                    </a:cubicBezTo>
                    <a:cubicBezTo>
                      <a:pt x="3" y="14"/>
                      <a:pt x="0" y="22"/>
                      <a:pt x="0" y="32"/>
                    </a:cubicBezTo>
                    <a:cubicBezTo>
                      <a:pt x="0" y="44"/>
                      <a:pt x="3" y="54"/>
                      <a:pt x="11" y="60"/>
                    </a:cubicBezTo>
                    <a:cubicBezTo>
                      <a:pt x="18" y="66"/>
                      <a:pt x="28" y="69"/>
                      <a:pt x="42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9"/>
                      <a:pt x="43" y="83"/>
                      <a:pt x="41" y="8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3" y="100"/>
                      <a:pt x="54" y="99"/>
                      <a:pt x="55" y="97"/>
                    </a:cubicBezTo>
                    <a:cubicBezTo>
                      <a:pt x="60" y="92"/>
                      <a:pt x="63" y="80"/>
                      <a:pt x="63" y="69"/>
                    </a:cubicBezTo>
                    <a:cubicBezTo>
                      <a:pt x="188" y="69"/>
                      <a:pt x="188" y="69"/>
                      <a:pt x="188" y="69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1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Rectangle 15"/>
              <p:cNvSpPr>
                <a:spLocks noChangeArrowheads="1"/>
              </p:cNvSpPr>
              <p:nvPr/>
            </p:nvSpPr>
            <p:spPr bwMode="auto">
              <a:xfrm>
                <a:off x="6718301" y="4754563"/>
                <a:ext cx="161925" cy="169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16"/>
              <p:cNvSpPr>
                <a:spLocks/>
              </p:cNvSpPr>
              <p:nvPr/>
            </p:nvSpPr>
            <p:spPr bwMode="auto">
              <a:xfrm>
                <a:off x="7013576" y="5005388"/>
                <a:ext cx="833438" cy="617538"/>
              </a:xfrm>
              <a:custGeom>
                <a:avLst/>
                <a:gdLst>
                  <a:gd name="T0" fmla="*/ 74 w 93"/>
                  <a:gd name="T1" fmla="*/ 52 h 69"/>
                  <a:gd name="T2" fmla="*/ 74 w 93"/>
                  <a:gd name="T3" fmla="*/ 42 h 69"/>
                  <a:gd name="T4" fmla="*/ 70 w 93"/>
                  <a:gd name="T5" fmla="*/ 23 h 69"/>
                  <a:gd name="T6" fmla="*/ 55 w 93"/>
                  <a:gd name="T7" fmla="*/ 17 h 69"/>
                  <a:gd name="T8" fmla="*/ 41 w 93"/>
                  <a:gd name="T9" fmla="*/ 20 h 69"/>
                  <a:gd name="T10" fmla="*/ 36 w 93"/>
                  <a:gd name="T11" fmla="*/ 3 h 69"/>
                  <a:gd name="T12" fmla="*/ 56 w 93"/>
                  <a:gd name="T13" fmla="*/ 0 h 69"/>
                  <a:gd name="T14" fmla="*/ 84 w 93"/>
                  <a:gd name="T15" fmla="*/ 10 h 69"/>
                  <a:gd name="T16" fmla="*/ 93 w 93"/>
                  <a:gd name="T17" fmla="*/ 40 h 69"/>
                  <a:gd name="T18" fmla="*/ 93 w 93"/>
                  <a:gd name="T19" fmla="*/ 69 h 69"/>
                  <a:gd name="T20" fmla="*/ 0 w 93"/>
                  <a:gd name="T21" fmla="*/ 69 h 69"/>
                  <a:gd name="T22" fmla="*/ 0 w 93"/>
                  <a:gd name="T23" fmla="*/ 52 h 69"/>
                  <a:gd name="T24" fmla="*/ 74 w 93"/>
                  <a:gd name="T25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69">
                    <a:moveTo>
                      <a:pt x="74" y="52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4" y="34"/>
                      <a:pt x="73" y="27"/>
                      <a:pt x="70" y="23"/>
                    </a:cubicBezTo>
                    <a:cubicBezTo>
                      <a:pt x="66" y="19"/>
                      <a:pt x="61" y="17"/>
                      <a:pt x="55" y="17"/>
                    </a:cubicBezTo>
                    <a:cubicBezTo>
                      <a:pt x="50" y="17"/>
                      <a:pt x="46" y="18"/>
                      <a:pt x="41" y="2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42" y="1"/>
                      <a:pt x="49" y="0"/>
                      <a:pt x="56" y="0"/>
                    </a:cubicBezTo>
                    <a:cubicBezTo>
                      <a:pt x="68" y="0"/>
                      <a:pt x="77" y="3"/>
                      <a:pt x="84" y="10"/>
                    </a:cubicBezTo>
                    <a:cubicBezTo>
                      <a:pt x="90" y="17"/>
                      <a:pt x="93" y="27"/>
                      <a:pt x="93" y="40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2"/>
                      <a:pt x="0" y="52"/>
                      <a:pt x="0" y="52"/>
                    </a:cubicBezTo>
                    <a:lnTo>
                      <a:pt x="7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17"/>
              <p:cNvSpPr>
                <a:spLocks/>
              </p:cNvSpPr>
              <p:nvPr/>
            </p:nvSpPr>
            <p:spPr bwMode="auto">
              <a:xfrm>
                <a:off x="7972426" y="4565650"/>
                <a:ext cx="223838" cy="188913"/>
              </a:xfrm>
              <a:custGeom>
                <a:avLst/>
                <a:gdLst>
                  <a:gd name="T0" fmla="*/ 25 w 25"/>
                  <a:gd name="T1" fmla="*/ 14 h 21"/>
                  <a:gd name="T2" fmla="*/ 25 w 25"/>
                  <a:gd name="T3" fmla="*/ 21 h 21"/>
                  <a:gd name="T4" fmla="*/ 0 w 25"/>
                  <a:gd name="T5" fmla="*/ 21 h 21"/>
                  <a:gd name="T6" fmla="*/ 0 w 25"/>
                  <a:gd name="T7" fmla="*/ 14 h 21"/>
                  <a:gd name="T8" fmla="*/ 3 w 25"/>
                  <a:gd name="T9" fmla="*/ 14 h 21"/>
                  <a:gd name="T10" fmla="*/ 3 w 25"/>
                  <a:gd name="T11" fmla="*/ 10 h 21"/>
                  <a:gd name="T12" fmla="*/ 6 w 25"/>
                  <a:gd name="T13" fmla="*/ 2 h 21"/>
                  <a:gd name="T14" fmla="*/ 14 w 25"/>
                  <a:gd name="T15" fmla="*/ 0 h 21"/>
                  <a:gd name="T16" fmla="*/ 21 w 25"/>
                  <a:gd name="T17" fmla="*/ 2 h 21"/>
                  <a:gd name="T18" fmla="*/ 24 w 25"/>
                  <a:gd name="T19" fmla="*/ 9 h 21"/>
                  <a:gd name="T20" fmla="*/ 18 w 25"/>
                  <a:gd name="T21" fmla="*/ 10 h 21"/>
                  <a:gd name="T22" fmla="*/ 17 w 25"/>
                  <a:gd name="T23" fmla="*/ 7 h 21"/>
                  <a:gd name="T24" fmla="*/ 14 w 25"/>
                  <a:gd name="T25" fmla="*/ 6 h 21"/>
                  <a:gd name="T26" fmla="*/ 10 w 25"/>
                  <a:gd name="T27" fmla="*/ 11 h 21"/>
                  <a:gd name="T28" fmla="*/ 10 w 25"/>
                  <a:gd name="T29" fmla="*/ 14 h 21"/>
                  <a:gd name="T30" fmla="*/ 25 w 25"/>
                  <a:gd name="T3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1">
                    <a:moveTo>
                      <a:pt x="25" y="14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7"/>
                      <a:pt x="4" y="4"/>
                      <a:pt x="6" y="2"/>
                    </a:cubicBezTo>
                    <a:cubicBezTo>
                      <a:pt x="8" y="1"/>
                      <a:pt x="10" y="0"/>
                      <a:pt x="14" y="0"/>
                    </a:cubicBezTo>
                    <a:cubicBezTo>
                      <a:pt x="17" y="0"/>
                      <a:pt x="20" y="0"/>
                      <a:pt x="21" y="2"/>
                    </a:cubicBezTo>
                    <a:cubicBezTo>
                      <a:pt x="23" y="3"/>
                      <a:pt x="24" y="6"/>
                      <a:pt x="24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7" y="7"/>
                    </a:cubicBezTo>
                    <a:cubicBezTo>
                      <a:pt x="16" y="6"/>
                      <a:pt x="15" y="6"/>
                      <a:pt x="14" y="6"/>
                    </a:cubicBezTo>
                    <a:cubicBezTo>
                      <a:pt x="11" y="6"/>
                      <a:pt x="10" y="7"/>
                      <a:pt x="10" y="11"/>
                    </a:cubicBezTo>
                    <a:cubicBezTo>
                      <a:pt x="10" y="14"/>
                      <a:pt x="10" y="14"/>
                      <a:pt x="10" y="14"/>
                    </a:cubicBezTo>
                    <a:lnTo>
                      <a:pt x="2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Rectangle 18"/>
              <p:cNvSpPr>
                <a:spLocks noChangeArrowheads="1"/>
              </p:cNvSpPr>
              <p:nvPr/>
            </p:nvSpPr>
            <p:spPr bwMode="auto">
              <a:xfrm>
                <a:off x="7991476" y="4816475"/>
                <a:ext cx="169863" cy="806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015982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 userDrawn="1">
          <p15:clr>
            <a:srgbClr val="FBAE40"/>
          </p15:clr>
        </p15:guide>
        <p15:guide id="2" pos="449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four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77E6E5-10F2-4009-B776-A7F5C9BE046A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D409324-02BA-4D89-BA1E-35E575BEC37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33925" y="239401"/>
            <a:ext cx="2025000" cy="30564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FFE213-8CBB-48D7-A171-8548BB907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03" y="442800"/>
            <a:ext cx="4023123" cy="110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6224B-EA79-4BC8-A7F5-F620B624A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03" y="2059425"/>
            <a:ext cx="3861197" cy="40000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6E15C-D408-4765-943E-DB77FC82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10054-EA8E-B344-B688-D982CE38731C}" type="datetime4">
              <a:rPr lang="en-GB" smtClean="0">
                <a:solidFill>
                  <a:srgbClr val="4D5156"/>
                </a:solidFill>
              </a:rPr>
              <a:pPr/>
              <a:t>15 April 2019</a:t>
            </a:fld>
            <a:endParaRPr lang="en-GB">
              <a:solidFill>
                <a:srgbClr val="4D5156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5E229-DAA5-4345-AE76-815779D7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1859A9"/>
                </a:solidFill>
              </a:rPr>
              <a:t>Adnoc Offshore | Presentation title</a:t>
            </a:r>
            <a:endParaRPr lang="en-GB">
              <a:solidFill>
                <a:srgbClr val="1859A9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30760-A444-416F-83F2-0E9E7E46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1956-BF2E-4170-9809-8254439A8799}" type="slidenum">
              <a:rPr lang="en-GB" smtClean="0">
                <a:solidFill>
                  <a:srgbClr val="1859A9"/>
                </a:solidFill>
              </a:rPr>
              <a:pPr/>
              <a:t>‹#›</a:t>
            </a:fld>
            <a:endParaRPr lang="en-GB">
              <a:solidFill>
                <a:srgbClr val="1859A9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74BDDA1-D11F-444B-A19F-8F1AF77F9D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803" y="1620001"/>
            <a:ext cx="4023122" cy="200025"/>
          </a:xfrm>
        </p:spPr>
        <p:txBody>
          <a:bodyPr/>
          <a:lstStyle>
            <a:lvl1pPr>
              <a:spcBef>
                <a:spcPts val="0"/>
              </a:spcBef>
              <a:defRPr sz="1070" b="1" cap="all" spc="360" baseline="0"/>
            </a:lvl1pPr>
            <a:lvl2pPr>
              <a:defRPr sz="1070"/>
            </a:lvl2pPr>
            <a:lvl3pPr>
              <a:defRPr sz="1070"/>
            </a:lvl3pPr>
            <a:lvl4pPr>
              <a:defRPr sz="1070"/>
            </a:lvl4pPr>
            <a:lvl5pPr>
              <a:defRPr sz="107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8646E490-5F28-4BD7-B53C-18A60C6584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33926" y="3526637"/>
            <a:ext cx="2025000" cy="28548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0E2089-F7F1-4029-A7C8-A39659E5D2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33926" y="3321874"/>
            <a:ext cx="4220813" cy="198437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3B36841-9718-4708-982C-EA49B38DD3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3925" y="6413837"/>
            <a:ext cx="4220813" cy="198437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D409324-02BA-4D89-BA1E-35E575BEC37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938550" y="3526637"/>
            <a:ext cx="2025000" cy="28548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  <p:sp>
        <p:nvSpPr>
          <p:cNvPr id="36" name="Picture Placeholder 13">
            <a:extLst>
              <a:ext uri="{FF2B5EF4-FFF2-40B4-BE49-F238E27FC236}">
                <a16:creationId xmlns:a16="http://schemas.microsoft.com/office/drawing/2014/main" id="{4C1F9084-752D-48B8-88F3-623CB20E30B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38412" y="239400"/>
            <a:ext cx="2025139" cy="3056400"/>
          </a:xfrm>
          <a:custGeom>
            <a:avLst/>
            <a:gdLst>
              <a:gd name="connsiteX0" fmla="*/ 0 w 4821933"/>
              <a:gd name="connsiteY0" fmla="*/ 0 h 3056400"/>
              <a:gd name="connsiteX1" fmla="*/ 4821933 w 4821933"/>
              <a:gd name="connsiteY1" fmla="*/ 0 h 3056400"/>
              <a:gd name="connsiteX2" fmla="*/ 4821933 w 4821933"/>
              <a:gd name="connsiteY2" fmla="*/ 3056400 h 3056400"/>
              <a:gd name="connsiteX3" fmla="*/ 0 w 4821933"/>
              <a:gd name="connsiteY3" fmla="*/ 3056400 h 3056400"/>
              <a:gd name="connsiteX4" fmla="*/ 0 w 4821933"/>
              <a:gd name="connsiteY4" fmla="*/ 0 h 3056400"/>
              <a:gd name="connsiteX0" fmla="*/ 0 w 4821933"/>
              <a:gd name="connsiteY0" fmla="*/ 1959 h 3058359"/>
              <a:gd name="connsiteX1" fmla="*/ 3415603 w 4821933"/>
              <a:gd name="connsiteY1" fmla="*/ 0 h 3058359"/>
              <a:gd name="connsiteX2" fmla="*/ 4821933 w 4821933"/>
              <a:gd name="connsiteY2" fmla="*/ 1959 h 3058359"/>
              <a:gd name="connsiteX3" fmla="*/ 4821933 w 4821933"/>
              <a:gd name="connsiteY3" fmla="*/ 3058359 h 3058359"/>
              <a:gd name="connsiteX4" fmla="*/ 0 w 4821933"/>
              <a:gd name="connsiteY4" fmla="*/ 3058359 h 3058359"/>
              <a:gd name="connsiteX5" fmla="*/ 0 w 4821933"/>
              <a:gd name="connsiteY5" fmla="*/ 1959 h 3058359"/>
              <a:gd name="connsiteX0" fmla="*/ 0 w 4821933"/>
              <a:gd name="connsiteY0" fmla="*/ 0 h 3056400"/>
              <a:gd name="connsiteX1" fmla="*/ 3415603 w 4821933"/>
              <a:gd name="connsiteY1" fmla="*/ 1409 h 3056400"/>
              <a:gd name="connsiteX2" fmla="*/ 4821933 w 4821933"/>
              <a:gd name="connsiteY2" fmla="*/ 0 h 3056400"/>
              <a:gd name="connsiteX3" fmla="*/ 4821933 w 4821933"/>
              <a:gd name="connsiteY3" fmla="*/ 3056400 h 3056400"/>
              <a:gd name="connsiteX4" fmla="*/ 0 w 4821933"/>
              <a:gd name="connsiteY4" fmla="*/ 3056400 h 3056400"/>
              <a:gd name="connsiteX5" fmla="*/ 0 w 4821933"/>
              <a:gd name="connsiteY5" fmla="*/ 0 h 3056400"/>
              <a:gd name="connsiteX0" fmla="*/ 0 w 4821933"/>
              <a:gd name="connsiteY0" fmla="*/ 0 h 3056400"/>
              <a:gd name="connsiteX1" fmla="*/ 3418971 w 4821933"/>
              <a:gd name="connsiteY1" fmla="*/ 1409 h 3056400"/>
              <a:gd name="connsiteX2" fmla="*/ 4821933 w 4821933"/>
              <a:gd name="connsiteY2" fmla="*/ 0 h 3056400"/>
              <a:gd name="connsiteX3" fmla="*/ 4821933 w 4821933"/>
              <a:gd name="connsiteY3" fmla="*/ 3056400 h 3056400"/>
              <a:gd name="connsiteX4" fmla="*/ 0 w 4821933"/>
              <a:gd name="connsiteY4" fmla="*/ 3056400 h 3056400"/>
              <a:gd name="connsiteX5" fmla="*/ 0 w 4821933"/>
              <a:gd name="connsiteY5" fmla="*/ 0 h 3056400"/>
              <a:gd name="connsiteX0" fmla="*/ 0 w 4821933"/>
              <a:gd name="connsiteY0" fmla="*/ 0 h 3056400"/>
              <a:gd name="connsiteX1" fmla="*/ 3418971 w 4821933"/>
              <a:gd name="connsiteY1" fmla="*/ 1409 h 3056400"/>
              <a:gd name="connsiteX2" fmla="*/ 4821933 w 4821933"/>
              <a:gd name="connsiteY2" fmla="*/ 0 h 3056400"/>
              <a:gd name="connsiteX3" fmla="*/ 4821933 w 4821933"/>
              <a:gd name="connsiteY3" fmla="*/ 3056400 h 3056400"/>
              <a:gd name="connsiteX4" fmla="*/ 0 w 4821933"/>
              <a:gd name="connsiteY4" fmla="*/ 3056400 h 3056400"/>
              <a:gd name="connsiteX5" fmla="*/ 0 w 4821933"/>
              <a:gd name="connsiteY5" fmla="*/ 0 h 3056400"/>
              <a:gd name="connsiteX0" fmla="*/ 0 w 4821933"/>
              <a:gd name="connsiteY0" fmla="*/ 1959 h 3058359"/>
              <a:gd name="connsiteX1" fmla="*/ 3418971 w 4821933"/>
              <a:gd name="connsiteY1" fmla="*/ 0 h 3058359"/>
              <a:gd name="connsiteX2" fmla="*/ 4821933 w 4821933"/>
              <a:gd name="connsiteY2" fmla="*/ 1959 h 3058359"/>
              <a:gd name="connsiteX3" fmla="*/ 4821933 w 4821933"/>
              <a:gd name="connsiteY3" fmla="*/ 3058359 h 3058359"/>
              <a:gd name="connsiteX4" fmla="*/ 0 w 4821933"/>
              <a:gd name="connsiteY4" fmla="*/ 3058359 h 3058359"/>
              <a:gd name="connsiteX5" fmla="*/ 0 w 4821933"/>
              <a:gd name="connsiteY5" fmla="*/ 1959 h 3058359"/>
              <a:gd name="connsiteX0" fmla="*/ 0 w 4821933"/>
              <a:gd name="connsiteY0" fmla="*/ 0 h 3056400"/>
              <a:gd name="connsiteX1" fmla="*/ 3418971 w 4821933"/>
              <a:gd name="connsiteY1" fmla="*/ 679 h 3056400"/>
              <a:gd name="connsiteX2" fmla="*/ 4821933 w 4821933"/>
              <a:gd name="connsiteY2" fmla="*/ 0 h 3056400"/>
              <a:gd name="connsiteX3" fmla="*/ 4821933 w 4821933"/>
              <a:gd name="connsiteY3" fmla="*/ 3056400 h 3056400"/>
              <a:gd name="connsiteX4" fmla="*/ 0 w 4821933"/>
              <a:gd name="connsiteY4" fmla="*/ 3056400 h 3056400"/>
              <a:gd name="connsiteX5" fmla="*/ 0 w 4821933"/>
              <a:gd name="connsiteY5" fmla="*/ 0 h 3056400"/>
              <a:gd name="connsiteX0" fmla="*/ 0 w 4821933"/>
              <a:gd name="connsiteY0" fmla="*/ 0 h 3056400"/>
              <a:gd name="connsiteX1" fmla="*/ 3418971 w 4821933"/>
              <a:gd name="connsiteY1" fmla="*/ 679 h 3056400"/>
              <a:gd name="connsiteX2" fmla="*/ 4343416 w 4821933"/>
              <a:gd name="connsiteY2" fmla="*/ 745 h 3056400"/>
              <a:gd name="connsiteX3" fmla="*/ 4821933 w 4821933"/>
              <a:gd name="connsiteY3" fmla="*/ 0 h 3056400"/>
              <a:gd name="connsiteX4" fmla="*/ 4821933 w 4821933"/>
              <a:gd name="connsiteY4" fmla="*/ 3056400 h 3056400"/>
              <a:gd name="connsiteX5" fmla="*/ 0 w 4821933"/>
              <a:gd name="connsiteY5" fmla="*/ 3056400 h 3056400"/>
              <a:gd name="connsiteX6" fmla="*/ 0 w 4821933"/>
              <a:gd name="connsiteY6" fmla="*/ 0 h 3056400"/>
              <a:gd name="connsiteX0" fmla="*/ 0 w 4821933"/>
              <a:gd name="connsiteY0" fmla="*/ 0 h 3056400"/>
              <a:gd name="connsiteX1" fmla="*/ 3418971 w 4821933"/>
              <a:gd name="connsiteY1" fmla="*/ 679 h 3056400"/>
              <a:gd name="connsiteX2" fmla="*/ 3744372 w 4821933"/>
              <a:gd name="connsiteY2" fmla="*/ 745 h 3056400"/>
              <a:gd name="connsiteX3" fmla="*/ 4343416 w 4821933"/>
              <a:gd name="connsiteY3" fmla="*/ 745 h 3056400"/>
              <a:gd name="connsiteX4" fmla="*/ 4821933 w 4821933"/>
              <a:gd name="connsiteY4" fmla="*/ 0 h 3056400"/>
              <a:gd name="connsiteX5" fmla="*/ 4821933 w 4821933"/>
              <a:gd name="connsiteY5" fmla="*/ 3056400 h 3056400"/>
              <a:gd name="connsiteX6" fmla="*/ 0 w 4821933"/>
              <a:gd name="connsiteY6" fmla="*/ 3056400 h 3056400"/>
              <a:gd name="connsiteX7" fmla="*/ 0 w 4821933"/>
              <a:gd name="connsiteY7" fmla="*/ 0 h 3056400"/>
              <a:gd name="connsiteX0" fmla="*/ 0 w 4821933"/>
              <a:gd name="connsiteY0" fmla="*/ 0 h 3056400"/>
              <a:gd name="connsiteX1" fmla="*/ 3418971 w 4821933"/>
              <a:gd name="connsiteY1" fmla="*/ 679 h 3056400"/>
              <a:gd name="connsiteX2" fmla="*/ 3417141 w 4821933"/>
              <a:gd name="connsiteY2" fmla="*/ 1388839 h 3056400"/>
              <a:gd name="connsiteX3" fmla="*/ 4343416 w 4821933"/>
              <a:gd name="connsiteY3" fmla="*/ 745 h 3056400"/>
              <a:gd name="connsiteX4" fmla="*/ 4821933 w 4821933"/>
              <a:gd name="connsiteY4" fmla="*/ 0 h 3056400"/>
              <a:gd name="connsiteX5" fmla="*/ 4821933 w 4821933"/>
              <a:gd name="connsiteY5" fmla="*/ 3056400 h 3056400"/>
              <a:gd name="connsiteX6" fmla="*/ 0 w 4821933"/>
              <a:gd name="connsiteY6" fmla="*/ 3056400 h 3056400"/>
              <a:gd name="connsiteX7" fmla="*/ 0 w 4821933"/>
              <a:gd name="connsiteY7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7141 w 4821933"/>
              <a:gd name="connsiteY2" fmla="*/ 1388839 h 3056400"/>
              <a:gd name="connsiteX3" fmla="*/ 4343416 w 4821933"/>
              <a:gd name="connsiteY3" fmla="*/ 745 h 3056400"/>
              <a:gd name="connsiteX4" fmla="*/ 4821933 w 4821933"/>
              <a:gd name="connsiteY4" fmla="*/ 0 h 3056400"/>
              <a:gd name="connsiteX5" fmla="*/ 4821933 w 4821933"/>
              <a:gd name="connsiteY5" fmla="*/ 3056400 h 3056400"/>
              <a:gd name="connsiteX6" fmla="*/ 0 w 4821933"/>
              <a:gd name="connsiteY6" fmla="*/ 3056400 h 3056400"/>
              <a:gd name="connsiteX7" fmla="*/ 0 w 4821933"/>
              <a:gd name="connsiteY7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4502 w 4821933"/>
              <a:gd name="connsiteY2" fmla="*/ 1388839 h 3056400"/>
              <a:gd name="connsiteX3" fmla="*/ 4343416 w 4821933"/>
              <a:gd name="connsiteY3" fmla="*/ 745 h 3056400"/>
              <a:gd name="connsiteX4" fmla="*/ 4821933 w 4821933"/>
              <a:gd name="connsiteY4" fmla="*/ 0 h 3056400"/>
              <a:gd name="connsiteX5" fmla="*/ 4821933 w 4821933"/>
              <a:gd name="connsiteY5" fmla="*/ 3056400 h 3056400"/>
              <a:gd name="connsiteX6" fmla="*/ 0 w 4821933"/>
              <a:gd name="connsiteY6" fmla="*/ 3056400 h 3056400"/>
              <a:gd name="connsiteX7" fmla="*/ 0 w 4821933"/>
              <a:gd name="connsiteY7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4502 w 4821933"/>
              <a:gd name="connsiteY2" fmla="*/ 1388839 h 3056400"/>
              <a:gd name="connsiteX3" fmla="*/ 3989795 w 4821933"/>
              <a:gd name="connsiteY3" fmla="*/ 531177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4502 w 4821933"/>
              <a:gd name="connsiteY2" fmla="*/ 1388839 h 3056400"/>
              <a:gd name="connsiteX3" fmla="*/ 4340777 w 4821933"/>
              <a:gd name="connsiteY3" fmla="*/ 1388839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7141 w 4821933"/>
              <a:gd name="connsiteY2" fmla="*/ 1388839 h 3056400"/>
              <a:gd name="connsiteX3" fmla="*/ 4340777 w 4821933"/>
              <a:gd name="connsiteY3" fmla="*/ 1388839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4565 w 4821933"/>
              <a:gd name="connsiteY2" fmla="*/ 1388839 h 3056400"/>
              <a:gd name="connsiteX3" fmla="*/ 4340777 w 4821933"/>
              <a:gd name="connsiteY3" fmla="*/ 1388839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3416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38654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0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0 w 4821933"/>
              <a:gd name="connsiteY8" fmla="*/ 0 h 3056400"/>
              <a:gd name="connsiteX0" fmla="*/ 2132587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2132587 w 4821933"/>
              <a:gd name="connsiteY8" fmla="*/ 0 h 3056400"/>
              <a:gd name="connsiteX0" fmla="*/ 2132587 w 4821933"/>
              <a:gd name="connsiteY0" fmla="*/ 6076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2132587 w 4821933"/>
              <a:gd name="connsiteY8" fmla="*/ 6076 h 3056400"/>
              <a:gd name="connsiteX0" fmla="*/ 2132587 w 4821933"/>
              <a:gd name="connsiteY0" fmla="*/ 0 h 3056400"/>
              <a:gd name="connsiteX1" fmla="*/ 3416332 w 4821933"/>
              <a:gd name="connsiteY1" fmla="*/ 679 h 3056400"/>
              <a:gd name="connsiteX2" fmla="*/ 3416947 w 4821933"/>
              <a:gd name="connsiteY2" fmla="*/ 1388839 h 3056400"/>
              <a:gd name="connsiteX3" fmla="*/ 4340777 w 4821933"/>
              <a:gd name="connsiteY3" fmla="*/ 1388839 h 3056400"/>
              <a:gd name="connsiteX4" fmla="*/ 4341035 w 4821933"/>
              <a:gd name="connsiteY4" fmla="*/ 745 h 3056400"/>
              <a:gd name="connsiteX5" fmla="*/ 4821933 w 4821933"/>
              <a:gd name="connsiteY5" fmla="*/ 0 h 3056400"/>
              <a:gd name="connsiteX6" fmla="*/ 4821933 w 4821933"/>
              <a:gd name="connsiteY6" fmla="*/ 3056400 h 3056400"/>
              <a:gd name="connsiteX7" fmla="*/ 0 w 4821933"/>
              <a:gd name="connsiteY7" fmla="*/ 3056400 h 3056400"/>
              <a:gd name="connsiteX8" fmla="*/ 2132587 w 4821933"/>
              <a:gd name="connsiteY8" fmla="*/ 0 h 3056400"/>
              <a:gd name="connsiteX0" fmla="*/ 6076 w 2695422"/>
              <a:gd name="connsiteY0" fmla="*/ 0 h 3056400"/>
              <a:gd name="connsiteX1" fmla="*/ 1289821 w 2695422"/>
              <a:gd name="connsiteY1" fmla="*/ 679 h 3056400"/>
              <a:gd name="connsiteX2" fmla="*/ 1290436 w 2695422"/>
              <a:gd name="connsiteY2" fmla="*/ 1388839 h 3056400"/>
              <a:gd name="connsiteX3" fmla="*/ 2214266 w 2695422"/>
              <a:gd name="connsiteY3" fmla="*/ 1388839 h 3056400"/>
              <a:gd name="connsiteX4" fmla="*/ 2214524 w 2695422"/>
              <a:gd name="connsiteY4" fmla="*/ 745 h 3056400"/>
              <a:gd name="connsiteX5" fmla="*/ 2695422 w 2695422"/>
              <a:gd name="connsiteY5" fmla="*/ 0 h 3056400"/>
              <a:gd name="connsiteX6" fmla="*/ 2695422 w 2695422"/>
              <a:gd name="connsiteY6" fmla="*/ 3056400 h 3056400"/>
              <a:gd name="connsiteX7" fmla="*/ 0 w 2695422"/>
              <a:gd name="connsiteY7" fmla="*/ 3056400 h 3056400"/>
              <a:gd name="connsiteX8" fmla="*/ 6076 w 2695422"/>
              <a:gd name="connsiteY8" fmla="*/ 0 h 3056400"/>
              <a:gd name="connsiteX0" fmla="*/ 1314 w 2690660"/>
              <a:gd name="connsiteY0" fmla="*/ 0 h 3056400"/>
              <a:gd name="connsiteX1" fmla="*/ 1285059 w 2690660"/>
              <a:gd name="connsiteY1" fmla="*/ 679 h 3056400"/>
              <a:gd name="connsiteX2" fmla="*/ 1285674 w 2690660"/>
              <a:gd name="connsiteY2" fmla="*/ 1388839 h 3056400"/>
              <a:gd name="connsiteX3" fmla="*/ 2209504 w 2690660"/>
              <a:gd name="connsiteY3" fmla="*/ 1388839 h 3056400"/>
              <a:gd name="connsiteX4" fmla="*/ 2209762 w 2690660"/>
              <a:gd name="connsiteY4" fmla="*/ 745 h 3056400"/>
              <a:gd name="connsiteX5" fmla="*/ 2690660 w 2690660"/>
              <a:gd name="connsiteY5" fmla="*/ 0 h 3056400"/>
              <a:gd name="connsiteX6" fmla="*/ 2690660 w 2690660"/>
              <a:gd name="connsiteY6" fmla="*/ 3056400 h 3056400"/>
              <a:gd name="connsiteX7" fmla="*/ 0 w 2690660"/>
              <a:gd name="connsiteY7" fmla="*/ 3056400 h 3056400"/>
              <a:gd name="connsiteX8" fmla="*/ 1314 w 2690660"/>
              <a:gd name="connsiteY8" fmla="*/ 0 h 3056400"/>
              <a:gd name="connsiteX0" fmla="*/ 226 w 2699097"/>
              <a:gd name="connsiteY0" fmla="*/ 0 h 3056400"/>
              <a:gd name="connsiteX1" fmla="*/ 1293496 w 2699097"/>
              <a:gd name="connsiteY1" fmla="*/ 679 h 3056400"/>
              <a:gd name="connsiteX2" fmla="*/ 1294111 w 2699097"/>
              <a:gd name="connsiteY2" fmla="*/ 1388839 h 3056400"/>
              <a:gd name="connsiteX3" fmla="*/ 2217941 w 2699097"/>
              <a:gd name="connsiteY3" fmla="*/ 1388839 h 3056400"/>
              <a:gd name="connsiteX4" fmla="*/ 2218199 w 2699097"/>
              <a:gd name="connsiteY4" fmla="*/ 745 h 3056400"/>
              <a:gd name="connsiteX5" fmla="*/ 2699097 w 2699097"/>
              <a:gd name="connsiteY5" fmla="*/ 0 h 3056400"/>
              <a:gd name="connsiteX6" fmla="*/ 2699097 w 2699097"/>
              <a:gd name="connsiteY6" fmla="*/ 3056400 h 3056400"/>
              <a:gd name="connsiteX7" fmla="*/ 8437 w 2699097"/>
              <a:gd name="connsiteY7" fmla="*/ 3056400 h 3056400"/>
              <a:gd name="connsiteX8" fmla="*/ 226 w 2699097"/>
              <a:gd name="connsiteY8" fmla="*/ 0 h 3056400"/>
              <a:gd name="connsiteX0" fmla="*/ 1314 w 2700185"/>
              <a:gd name="connsiteY0" fmla="*/ 0 h 3056400"/>
              <a:gd name="connsiteX1" fmla="*/ 1294584 w 2700185"/>
              <a:gd name="connsiteY1" fmla="*/ 679 h 3056400"/>
              <a:gd name="connsiteX2" fmla="*/ 1295199 w 2700185"/>
              <a:gd name="connsiteY2" fmla="*/ 1388839 h 3056400"/>
              <a:gd name="connsiteX3" fmla="*/ 2219029 w 2700185"/>
              <a:gd name="connsiteY3" fmla="*/ 1388839 h 3056400"/>
              <a:gd name="connsiteX4" fmla="*/ 2219287 w 2700185"/>
              <a:gd name="connsiteY4" fmla="*/ 745 h 3056400"/>
              <a:gd name="connsiteX5" fmla="*/ 2700185 w 2700185"/>
              <a:gd name="connsiteY5" fmla="*/ 0 h 3056400"/>
              <a:gd name="connsiteX6" fmla="*/ 2700185 w 2700185"/>
              <a:gd name="connsiteY6" fmla="*/ 3056400 h 3056400"/>
              <a:gd name="connsiteX7" fmla="*/ 0 w 2700185"/>
              <a:gd name="connsiteY7" fmla="*/ 3056400 h 3056400"/>
              <a:gd name="connsiteX8" fmla="*/ 1314 w 2700185"/>
              <a:gd name="connsiteY8" fmla="*/ 0 h 3056400"/>
              <a:gd name="connsiteX0" fmla="*/ 1314 w 2700185"/>
              <a:gd name="connsiteY0" fmla="*/ 0 h 3056400"/>
              <a:gd name="connsiteX1" fmla="*/ 1294584 w 2700185"/>
              <a:gd name="connsiteY1" fmla="*/ 679 h 3056400"/>
              <a:gd name="connsiteX2" fmla="*/ 1295199 w 2700185"/>
              <a:gd name="connsiteY2" fmla="*/ 1388839 h 3056400"/>
              <a:gd name="connsiteX3" fmla="*/ 2219029 w 2700185"/>
              <a:gd name="connsiteY3" fmla="*/ 984027 h 3056400"/>
              <a:gd name="connsiteX4" fmla="*/ 2219287 w 2700185"/>
              <a:gd name="connsiteY4" fmla="*/ 745 h 3056400"/>
              <a:gd name="connsiteX5" fmla="*/ 2700185 w 2700185"/>
              <a:gd name="connsiteY5" fmla="*/ 0 h 3056400"/>
              <a:gd name="connsiteX6" fmla="*/ 2700185 w 2700185"/>
              <a:gd name="connsiteY6" fmla="*/ 3056400 h 3056400"/>
              <a:gd name="connsiteX7" fmla="*/ 0 w 2700185"/>
              <a:gd name="connsiteY7" fmla="*/ 3056400 h 3056400"/>
              <a:gd name="connsiteX8" fmla="*/ 1314 w 2700185"/>
              <a:gd name="connsiteY8" fmla="*/ 0 h 3056400"/>
              <a:gd name="connsiteX0" fmla="*/ 1314 w 2700185"/>
              <a:gd name="connsiteY0" fmla="*/ 0 h 3056400"/>
              <a:gd name="connsiteX1" fmla="*/ 1294584 w 2700185"/>
              <a:gd name="connsiteY1" fmla="*/ 679 h 3056400"/>
              <a:gd name="connsiteX2" fmla="*/ 1295199 w 2700185"/>
              <a:gd name="connsiteY2" fmla="*/ 984026 h 3056400"/>
              <a:gd name="connsiteX3" fmla="*/ 2219029 w 2700185"/>
              <a:gd name="connsiteY3" fmla="*/ 984027 h 3056400"/>
              <a:gd name="connsiteX4" fmla="*/ 2219287 w 2700185"/>
              <a:gd name="connsiteY4" fmla="*/ 745 h 3056400"/>
              <a:gd name="connsiteX5" fmla="*/ 2700185 w 2700185"/>
              <a:gd name="connsiteY5" fmla="*/ 0 h 3056400"/>
              <a:gd name="connsiteX6" fmla="*/ 2700185 w 2700185"/>
              <a:gd name="connsiteY6" fmla="*/ 3056400 h 3056400"/>
              <a:gd name="connsiteX7" fmla="*/ 0 w 2700185"/>
              <a:gd name="connsiteY7" fmla="*/ 3056400 h 3056400"/>
              <a:gd name="connsiteX8" fmla="*/ 1314 w 2700185"/>
              <a:gd name="connsiteY8" fmla="*/ 0 h 3056400"/>
              <a:gd name="connsiteX0" fmla="*/ 1314 w 2700185"/>
              <a:gd name="connsiteY0" fmla="*/ 0 h 3056400"/>
              <a:gd name="connsiteX1" fmla="*/ 1294584 w 2700185"/>
              <a:gd name="connsiteY1" fmla="*/ 679 h 3056400"/>
              <a:gd name="connsiteX2" fmla="*/ 1559518 w 2700185"/>
              <a:gd name="connsiteY2" fmla="*/ 984026 h 3056400"/>
              <a:gd name="connsiteX3" fmla="*/ 2219029 w 2700185"/>
              <a:gd name="connsiteY3" fmla="*/ 984027 h 3056400"/>
              <a:gd name="connsiteX4" fmla="*/ 2219287 w 2700185"/>
              <a:gd name="connsiteY4" fmla="*/ 745 h 3056400"/>
              <a:gd name="connsiteX5" fmla="*/ 2700185 w 2700185"/>
              <a:gd name="connsiteY5" fmla="*/ 0 h 3056400"/>
              <a:gd name="connsiteX6" fmla="*/ 2700185 w 2700185"/>
              <a:gd name="connsiteY6" fmla="*/ 3056400 h 3056400"/>
              <a:gd name="connsiteX7" fmla="*/ 0 w 2700185"/>
              <a:gd name="connsiteY7" fmla="*/ 3056400 h 3056400"/>
              <a:gd name="connsiteX8" fmla="*/ 1314 w 2700185"/>
              <a:gd name="connsiteY8" fmla="*/ 0 h 3056400"/>
              <a:gd name="connsiteX0" fmla="*/ 1314 w 2700185"/>
              <a:gd name="connsiteY0" fmla="*/ 0 h 3056400"/>
              <a:gd name="connsiteX1" fmla="*/ 1558903 w 2700185"/>
              <a:gd name="connsiteY1" fmla="*/ 679 h 3056400"/>
              <a:gd name="connsiteX2" fmla="*/ 1559518 w 2700185"/>
              <a:gd name="connsiteY2" fmla="*/ 984026 h 3056400"/>
              <a:gd name="connsiteX3" fmla="*/ 2219029 w 2700185"/>
              <a:gd name="connsiteY3" fmla="*/ 984027 h 3056400"/>
              <a:gd name="connsiteX4" fmla="*/ 2219287 w 2700185"/>
              <a:gd name="connsiteY4" fmla="*/ 745 h 3056400"/>
              <a:gd name="connsiteX5" fmla="*/ 2700185 w 2700185"/>
              <a:gd name="connsiteY5" fmla="*/ 0 h 3056400"/>
              <a:gd name="connsiteX6" fmla="*/ 2700185 w 2700185"/>
              <a:gd name="connsiteY6" fmla="*/ 3056400 h 3056400"/>
              <a:gd name="connsiteX7" fmla="*/ 0 w 2700185"/>
              <a:gd name="connsiteY7" fmla="*/ 3056400 h 3056400"/>
              <a:gd name="connsiteX8" fmla="*/ 1314 w 2700185"/>
              <a:gd name="connsiteY8" fmla="*/ 0 h 305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185" h="3056400">
                <a:moveTo>
                  <a:pt x="1314" y="0"/>
                </a:moveTo>
                <a:lnTo>
                  <a:pt x="1558903" y="679"/>
                </a:lnTo>
                <a:cubicBezTo>
                  <a:pt x="1559173" y="463399"/>
                  <a:pt x="1559248" y="521306"/>
                  <a:pt x="1559518" y="984026"/>
                </a:cubicBezTo>
                <a:lnTo>
                  <a:pt x="2219029" y="984027"/>
                </a:lnTo>
                <a:cubicBezTo>
                  <a:pt x="2217527" y="521329"/>
                  <a:pt x="2218407" y="463443"/>
                  <a:pt x="2219287" y="745"/>
                </a:cubicBezTo>
                <a:lnTo>
                  <a:pt x="2700185" y="0"/>
                </a:lnTo>
                <a:lnTo>
                  <a:pt x="2700185" y="3056400"/>
                </a:lnTo>
                <a:lnTo>
                  <a:pt x="0" y="3056400"/>
                </a:lnTo>
                <a:cubicBezTo>
                  <a:pt x="2025" y="2037600"/>
                  <a:pt x="-711" y="1018800"/>
                  <a:pt x="1314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  <p:grpSp>
        <p:nvGrpSpPr>
          <p:cNvPr id="37" name="Group 36"/>
          <p:cNvGrpSpPr>
            <a:grpSpLocks noChangeAspect="1"/>
          </p:cNvGrpSpPr>
          <p:nvPr userDrawn="1"/>
        </p:nvGrpSpPr>
        <p:grpSpPr>
          <a:xfrm>
            <a:off x="8108166" y="1"/>
            <a:ext cx="494100" cy="1222741"/>
            <a:chOff x="10546428" y="-86005"/>
            <a:chExt cx="923259" cy="1713580"/>
          </a:xfrm>
        </p:grpSpPr>
        <p:sp>
          <p:nvSpPr>
            <p:cNvPr id="38" name="Rectangle 37"/>
            <p:cNvSpPr/>
            <p:nvPr userDrawn="1"/>
          </p:nvSpPr>
          <p:spPr bwMode="white">
            <a:xfrm>
              <a:off x="10546428" y="-86005"/>
              <a:ext cx="923259" cy="1713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39" name="Group 38"/>
            <p:cNvGrpSpPr>
              <a:grpSpLocks noChangeAspect="1"/>
            </p:cNvGrpSpPr>
            <p:nvPr userDrawn="1"/>
          </p:nvGrpSpPr>
          <p:grpSpPr>
            <a:xfrm>
              <a:off x="10639077" y="333830"/>
              <a:ext cx="767941" cy="1201994"/>
              <a:chOff x="3986213" y="0"/>
              <a:chExt cx="4381501" cy="6858001"/>
            </a:xfrm>
            <a:solidFill>
              <a:schemeClr val="tx2"/>
            </a:solidFill>
          </p:grpSpPr>
          <p:sp>
            <p:nvSpPr>
              <p:cNvPr id="40" name="Freeform 5"/>
              <p:cNvSpPr>
                <a:spLocks/>
              </p:cNvSpPr>
              <p:nvPr/>
            </p:nvSpPr>
            <p:spPr bwMode="auto">
              <a:xfrm>
                <a:off x="6521451" y="1746250"/>
                <a:ext cx="1846263" cy="2443163"/>
              </a:xfrm>
              <a:custGeom>
                <a:avLst/>
                <a:gdLst>
                  <a:gd name="T0" fmla="*/ 113 w 206"/>
                  <a:gd name="T1" fmla="*/ 196 h 273"/>
                  <a:gd name="T2" fmla="*/ 70 w 206"/>
                  <a:gd name="T3" fmla="*/ 273 h 273"/>
                  <a:gd name="T4" fmla="*/ 184 w 206"/>
                  <a:gd name="T5" fmla="*/ 273 h 273"/>
                  <a:gd name="T6" fmla="*/ 0 w 206"/>
                  <a:gd name="T7" fmla="*/ 0 h 273"/>
                  <a:gd name="T8" fmla="*/ 113 w 206"/>
                  <a:gd name="T9" fmla="*/ 196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73">
                    <a:moveTo>
                      <a:pt x="113" y="196"/>
                    </a:moveTo>
                    <a:cubicBezTo>
                      <a:pt x="106" y="226"/>
                      <a:pt x="91" y="252"/>
                      <a:pt x="70" y="273"/>
                    </a:cubicBezTo>
                    <a:cubicBezTo>
                      <a:pt x="184" y="273"/>
                      <a:pt x="184" y="273"/>
                      <a:pt x="184" y="273"/>
                    </a:cubicBezTo>
                    <a:cubicBezTo>
                      <a:pt x="206" y="154"/>
                      <a:pt x="128" y="28"/>
                      <a:pt x="0" y="0"/>
                    </a:cubicBezTo>
                    <a:cubicBezTo>
                      <a:pt x="26" y="7"/>
                      <a:pt x="138" y="60"/>
                      <a:pt x="113" y="1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/>
            </p:nvSpPr>
            <p:spPr bwMode="auto">
              <a:xfrm>
                <a:off x="3986213" y="0"/>
                <a:ext cx="4219575" cy="4189413"/>
              </a:xfrm>
              <a:custGeom>
                <a:avLst/>
                <a:gdLst>
                  <a:gd name="T0" fmla="*/ 0 w 471"/>
                  <a:gd name="T1" fmla="*/ 0 h 468"/>
                  <a:gd name="T2" fmla="*/ 0 w 471"/>
                  <a:gd name="T3" fmla="*/ 468 h 468"/>
                  <a:gd name="T4" fmla="*/ 50 w 471"/>
                  <a:gd name="T5" fmla="*/ 468 h 468"/>
                  <a:gd name="T6" fmla="*/ 104 w 471"/>
                  <a:gd name="T7" fmla="*/ 466 h 468"/>
                  <a:gd name="T8" fmla="*/ 247 w 471"/>
                  <a:gd name="T9" fmla="*/ 346 h 468"/>
                  <a:gd name="T10" fmla="*/ 161 w 471"/>
                  <a:gd name="T11" fmla="*/ 219 h 468"/>
                  <a:gd name="T12" fmla="*/ 157 w 471"/>
                  <a:gd name="T13" fmla="*/ 218 h 468"/>
                  <a:gd name="T14" fmla="*/ 100 w 471"/>
                  <a:gd name="T15" fmla="*/ 212 h 468"/>
                  <a:gd name="T16" fmla="*/ 92 w 471"/>
                  <a:gd name="T17" fmla="*/ 243 h 468"/>
                  <a:gd name="T18" fmla="*/ 81 w 471"/>
                  <a:gd name="T19" fmla="*/ 165 h 468"/>
                  <a:gd name="T20" fmla="*/ 124 w 471"/>
                  <a:gd name="T21" fmla="*/ 123 h 468"/>
                  <a:gd name="T22" fmla="*/ 124 w 471"/>
                  <a:gd name="T23" fmla="*/ 122 h 468"/>
                  <a:gd name="T24" fmla="*/ 186 w 471"/>
                  <a:gd name="T25" fmla="*/ 78 h 468"/>
                  <a:gd name="T26" fmla="*/ 259 w 471"/>
                  <a:gd name="T27" fmla="*/ 58 h 468"/>
                  <a:gd name="T28" fmla="*/ 471 w 471"/>
                  <a:gd name="T29" fmla="*/ 151 h 468"/>
                  <a:gd name="T30" fmla="*/ 471 w 471"/>
                  <a:gd name="T31" fmla="*/ 0 h 468"/>
                  <a:gd name="T32" fmla="*/ 0 w 471"/>
                  <a:gd name="T3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1" h="468">
                    <a:moveTo>
                      <a:pt x="0" y="0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50" y="468"/>
                      <a:pt x="50" y="468"/>
                      <a:pt x="50" y="468"/>
                    </a:cubicBezTo>
                    <a:cubicBezTo>
                      <a:pt x="80" y="468"/>
                      <a:pt x="87" y="468"/>
                      <a:pt x="104" y="466"/>
                    </a:cubicBezTo>
                    <a:cubicBezTo>
                      <a:pt x="175" y="455"/>
                      <a:pt x="240" y="397"/>
                      <a:pt x="247" y="346"/>
                    </a:cubicBezTo>
                    <a:cubicBezTo>
                      <a:pt x="258" y="285"/>
                      <a:pt x="225" y="232"/>
                      <a:pt x="161" y="219"/>
                    </a:cubicBezTo>
                    <a:cubicBezTo>
                      <a:pt x="160" y="219"/>
                      <a:pt x="159" y="218"/>
                      <a:pt x="157" y="218"/>
                    </a:cubicBezTo>
                    <a:cubicBezTo>
                      <a:pt x="155" y="218"/>
                      <a:pt x="124" y="218"/>
                      <a:pt x="100" y="212"/>
                    </a:cubicBezTo>
                    <a:cubicBezTo>
                      <a:pt x="100" y="212"/>
                      <a:pt x="87" y="223"/>
                      <a:pt x="92" y="243"/>
                    </a:cubicBezTo>
                    <a:cubicBezTo>
                      <a:pt x="92" y="243"/>
                      <a:pt x="61" y="210"/>
                      <a:pt x="81" y="165"/>
                    </a:cubicBezTo>
                    <a:cubicBezTo>
                      <a:pt x="81" y="165"/>
                      <a:pt x="90" y="144"/>
                      <a:pt x="124" y="123"/>
                    </a:cubicBezTo>
                    <a:cubicBezTo>
                      <a:pt x="124" y="123"/>
                      <a:pt x="124" y="122"/>
                      <a:pt x="124" y="122"/>
                    </a:cubicBezTo>
                    <a:cubicBezTo>
                      <a:pt x="133" y="111"/>
                      <a:pt x="155" y="93"/>
                      <a:pt x="186" y="78"/>
                    </a:cubicBezTo>
                    <a:cubicBezTo>
                      <a:pt x="201" y="71"/>
                      <a:pt x="228" y="61"/>
                      <a:pt x="259" y="58"/>
                    </a:cubicBezTo>
                    <a:cubicBezTo>
                      <a:pt x="397" y="45"/>
                      <a:pt x="471" y="151"/>
                      <a:pt x="471" y="151"/>
                    </a:cubicBezTo>
                    <a:cubicBezTo>
                      <a:pt x="471" y="0"/>
                      <a:pt x="471" y="0"/>
                      <a:pt x="47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7"/>
              <p:cNvSpPr>
                <a:spLocks/>
              </p:cNvSpPr>
              <p:nvPr/>
            </p:nvSpPr>
            <p:spPr bwMode="auto">
              <a:xfrm>
                <a:off x="5545138" y="939800"/>
                <a:ext cx="2660650" cy="1011238"/>
              </a:xfrm>
              <a:custGeom>
                <a:avLst/>
                <a:gdLst>
                  <a:gd name="T0" fmla="*/ 167 w 297"/>
                  <a:gd name="T1" fmla="*/ 9 h 113"/>
                  <a:gd name="T2" fmla="*/ 0 w 297"/>
                  <a:gd name="T3" fmla="*/ 48 h 113"/>
                  <a:gd name="T4" fmla="*/ 33 w 297"/>
                  <a:gd name="T5" fmla="*/ 33 h 113"/>
                  <a:gd name="T6" fmla="*/ 61 w 297"/>
                  <a:gd name="T7" fmla="*/ 60 h 113"/>
                  <a:gd name="T8" fmla="*/ 103 w 297"/>
                  <a:gd name="T9" fmla="*/ 34 h 113"/>
                  <a:gd name="T10" fmla="*/ 103 w 297"/>
                  <a:gd name="T11" fmla="*/ 20 h 113"/>
                  <a:gd name="T12" fmla="*/ 297 w 297"/>
                  <a:gd name="T13" fmla="*/ 113 h 113"/>
                  <a:gd name="T14" fmla="*/ 297 w 297"/>
                  <a:gd name="T15" fmla="*/ 71 h 113"/>
                  <a:gd name="T16" fmla="*/ 167 w 297"/>
                  <a:gd name="T17" fmla="*/ 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113">
                    <a:moveTo>
                      <a:pt x="167" y="9"/>
                    </a:moveTo>
                    <a:cubicBezTo>
                      <a:pt x="100" y="0"/>
                      <a:pt x="44" y="17"/>
                      <a:pt x="0" y="48"/>
                    </a:cubicBezTo>
                    <a:cubicBezTo>
                      <a:pt x="0" y="48"/>
                      <a:pt x="13" y="40"/>
                      <a:pt x="33" y="33"/>
                    </a:cubicBezTo>
                    <a:cubicBezTo>
                      <a:pt x="36" y="46"/>
                      <a:pt x="47" y="57"/>
                      <a:pt x="61" y="60"/>
                    </a:cubicBezTo>
                    <a:cubicBezTo>
                      <a:pt x="81" y="64"/>
                      <a:pt x="100" y="52"/>
                      <a:pt x="103" y="34"/>
                    </a:cubicBezTo>
                    <a:cubicBezTo>
                      <a:pt x="104" y="30"/>
                      <a:pt x="104" y="25"/>
                      <a:pt x="103" y="20"/>
                    </a:cubicBezTo>
                    <a:cubicBezTo>
                      <a:pt x="230" y="16"/>
                      <a:pt x="297" y="113"/>
                      <a:pt x="297" y="113"/>
                    </a:cubicBezTo>
                    <a:cubicBezTo>
                      <a:pt x="297" y="71"/>
                      <a:pt x="297" y="71"/>
                      <a:pt x="297" y="71"/>
                    </a:cubicBezTo>
                    <a:cubicBezTo>
                      <a:pt x="278" y="52"/>
                      <a:pt x="226" y="15"/>
                      <a:pt x="167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8"/>
              <p:cNvSpPr>
                <a:spLocks noEditPoints="1"/>
              </p:cNvSpPr>
              <p:nvPr/>
            </p:nvSpPr>
            <p:spPr bwMode="auto">
              <a:xfrm>
                <a:off x="3986213" y="6007100"/>
                <a:ext cx="796925" cy="833438"/>
              </a:xfrm>
              <a:custGeom>
                <a:avLst/>
                <a:gdLst>
                  <a:gd name="T0" fmla="*/ 310 w 502"/>
                  <a:gd name="T1" fmla="*/ 311 h 525"/>
                  <a:gd name="T2" fmla="*/ 248 w 502"/>
                  <a:gd name="T3" fmla="*/ 124 h 525"/>
                  <a:gd name="T4" fmla="*/ 186 w 502"/>
                  <a:gd name="T5" fmla="*/ 311 h 525"/>
                  <a:gd name="T6" fmla="*/ 310 w 502"/>
                  <a:gd name="T7" fmla="*/ 311 h 525"/>
                  <a:gd name="T8" fmla="*/ 198 w 502"/>
                  <a:gd name="T9" fmla="*/ 0 h 525"/>
                  <a:gd name="T10" fmla="*/ 305 w 502"/>
                  <a:gd name="T11" fmla="*/ 0 h 525"/>
                  <a:gd name="T12" fmla="*/ 502 w 502"/>
                  <a:gd name="T13" fmla="*/ 525 h 525"/>
                  <a:gd name="T14" fmla="*/ 384 w 502"/>
                  <a:gd name="T15" fmla="*/ 525 h 525"/>
                  <a:gd name="T16" fmla="*/ 339 w 502"/>
                  <a:gd name="T17" fmla="*/ 401 h 525"/>
                  <a:gd name="T18" fmla="*/ 158 w 502"/>
                  <a:gd name="T19" fmla="*/ 401 h 525"/>
                  <a:gd name="T20" fmla="*/ 113 w 502"/>
                  <a:gd name="T21" fmla="*/ 525 h 525"/>
                  <a:gd name="T22" fmla="*/ 0 w 502"/>
                  <a:gd name="T23" fmla="*/ 525 h 525"/>
                  <a:gd name="T24" fmla="*/ 198 w 502"/>
                  <a:gd name="T25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2" h="525">
                    <a:moveTo>
                      <a:pt x="310" y="311"/>
                    </a:moveTo>
                    <a:lnTo>
                      <a:pt x="248" y="124"/>
                    </a:lnTo>
                    <a:lnTo>
                      <a:pt x="186" y="311"/>
                    </a:lnTo>
                    <a:lnTo>
                      <a:pt x="310" y="311"/>
                    </a:lnTo>
                    <a:close/>
                    <a:moveTo>
                      <a:pt x="198" y="0"/>
                    </a:moveTo>
                    <a:lnTo>
                      <a:pt x="305" y="0"/>
                    </a:lnTo>
                    <a:lnTo>
                      <a:pt x="502" y="525"/>
                    </a:lnTo>
                    <a:lnTo>
                      <a:pt x="384" y="525"/>
                    </a:lnTo>
                    <a:lnTo>
                      <a:pt x="339" y="401"/>
                    </a:lnTo>
                    <a:lnTo>
                      <a:pt x="158" y="401"/>
                    </a:lnTo>
                    <a:lnTo>
                      <a:pt x="113" y="525"/>
                    </a:lnTo>
                    <a:lnTo>
                      <a:pt x="0" y="525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/>
            </p:nvSpPr>
            <p:spPr bwMode="auto">
              <a:xfrm>
                <a:off x="4881563" y="6007100"/>
                <a:ext cx="717550" cy="833438"/>
              </a:xfrm>
              <a:custGeom>
                <a:avLst/>
                <a:gdLst>
                  <a:gd name="T0" fmla="*/ 32 w 80"/>
                  <a:gd name="T1" fmla="*/ 76 h 93"/>
                  <a:gd name="T2" fmla="*/ 45 w 80"/>
                  <a:gd name="T3" fmla="*/ 74 h 93"/>
                  <a:gd name="T4" fmla="*/ 53 w 80"/>
                  <a:gd name="T5" fmla="*/ 68 h 93"/>
                  <a:gd name="T6" fmla="*/ 58 w 80"/>
                  <a:gd name="T7" fmla="*/ 58 h 93"/>
                  <a:gd name="T8" fmla="*/ 60 w 80"/>
                  <a:gd name="T9" fmla="*/ 46 h 93"/>
                  <a:gd name="T10" fmla="*/ 59 w 80"/>
                  <a:gd name="T11" fmla="*/ 34 h 93"/>
                  <a:gd name="T12" fmla="*/ 54 w 80"/>
                  <a:gd name="T13" fmla="*/ 24 h 93"/>
                  <a:gd name="T14" fmla="*/ 46 w 80"/>
                  <a:gd name="T15" fmla="*/ 18 h 93"/>
                  <a:gd name="T16" fmla="*/ 35 w 80"/>
                  <a:gd name="T17" fmla="*/ 16 h 93"/>
                  <a:gd name="T18" fmla="*/ 19 w 80"/>
                  <a:gd name="T19" fmla="*/ 16 h 93"/>
                  <a:gd name="T20" fmla="*/ 19 w 80"/>
                  <a:gd name="T21" fmla="*/ 76 h 93"/>
                  <a:gd name="T22" fmla="*/ 32 w 80"/>
                  <a:gd name="T23" fmla="*/ 76 h 93"/>
                  <a:gd name="T24" fmla="*/ 0 w 80"/>
                  <a:gd name="T25" fmla="*/ 0 h 93"/>
                  <a:gd name="T26" fmla="*/ 35 w 80"/>
                  <a:gd name="T27" fmla="*/ 0 h 93"/>
                  <a:gd name="T28" fmla="*/ 68 w 80"/>
                  <a:gd name="T29" fmla="*/ 11 h 93"/>
                  <a:gd name="T30" fmla="*/ 80 w 80"/>
                  <a:gd name="T31" fmla="*/ 46 h 93"/>
                  <a:gd name="T32" fmla="*/ 77 w 80"/>
                  <a:gd name="T33" fmla="*/ 66 h 93"/>
                  <a:gd name="T34" fmla="*/ 67 w 80"/>
                  <a:gd name="T35" fmla="*/ 81 h 93"/>
                  <a:gd name="T36" fmla="*/ 52 w 80"/>
                  <a:gd name="T37" fmla="*/ 90 h 93"/>
                  <a:gd name="T38" fmla="*/ 31 w 80"/>
                  <a:gd name="T39" fmla="*/ 93 h 93"/>
                  <a:gd name="T40" fmla="*/ 0 w 80"/>
                  <a:gd name="T41" fmla="*/ 93 h 93"/>
                  <a:gd name="T42" fmla="*/ 0 w 80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93">
                    <a:moveTo>
                      <a:pt x="32" y="76"/>
                    </a:moveTo>
                    <a:cubicBezTo>
                      <a:pt x="37" y="76"/>
                      <a:pt x="41" y="76"/>
                      <a:pt x="45" y="74"/>
                    </a:cubicBezTo>
                    <a:cubicBezTo>
                      <a:pt x="48" y="73"/>
                      <a:pt x="51" y="71"/>
                      <a:pt x="53" y="68"/>
                    </a:cubicBezTo>
                    <a:cubicBezTo>
                      <a:pt x="56" y="65"/>
                      <a:pt x="57" y="62"/>
                      <a:pt x="58" y="58"/>
                    </a:cubicBezTo>
                    <a:cubicBezTo>
                      <a:pt x="59" y="55"/>
                      <a:pt x="60" y="51"/>
                      <a:pt x="60" y="46"/>
                    </a:cubicBezTo>
                    <a:cubicBezTo>
                      <a:pt x="60" y="41"/>
                      <a:pt x="59" y="37"/>
                      <a:pt x="59" y="34"/>
                    </a:cubicBezTo>
                    <a:cubicBezTo>
                      <a:pt x="58" y="30"/>
                      <a:pt x="56" y="27"/>
                      <a:pt x="54" y="24"/>
                    </a:cubicBezTo>
                    <a:cubicBezTo>
                      <a:pt x="52" y="22"/>
                      <a:pt x="50" y="20"/>
                      <a:pt x="46" y="18"/>
                    </a:cubicBezTo>
                    <a:cubicBezTo>
                      <a:pt x="43" y="17"/>
                      <a:pt x="39" y="16"/>
                      <a:pt x="35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76"/>
                      <a:pt x="19" y="76"/>
                      <a:pt x="19" y="76"/>
                    </a:cubicBezTo>
                    <a:lnTo>
                      <a:pt x="32" y="76"/>
                    </a:lnTo>
                    <a:close/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49" y="0"/>
                      <a:pt x="60" y="4"/>
                      <a:pt x="68" y="11"/>
                    </a:cubicBezTo>
                    <a:cubicBezTo>
                      <a:pt x="76" y="19"/>
                      <a:pt x="80" y="31"/>
                      <a:pt x="80" y="46"/>
                    </a:cubicBezTo>
                    <a:cubicBezTo>
                      <a:pt x="80" y="54"/>
                      <a:pt x="79" y="60"/>
                      <a:pt x="77" y="66"/>
                    </a:cubicBezTo>
                    <a:cubicBezTo>
                      <a:pt x="74" y="72"/>
                      <a:pt x="71" y="77"/>
                      <a:pt x="67" y="81"/>
                    </a:cubicBezTo>
                    <a:cubicBezTo>
                      <a:pt x="63" y="85"/>
                      <a:pt x="58" y="88"/>
                      <a:pt x="52" y="90"/>
                    </a:cubicBezTo>
                    <a:cubicBezTo>
                      <a:pt x="46" y="92"/>
                      <a:pt x="39" y="93"/>
                      <a:pt x="31" y="93"/>
                    </a:cubicBezTo>
                    <a:cubicBezTo>
                      <a:pt x="0" y="93"/>
                      <a:pt x="0" y="93"/>
                      <a:pt x="0" y="9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/>
            </p:nvSpPr>
            <p:spPr bwMode="auto">
              <a:xfrm>
                <a:off x="5734051" y="6007100"/>
                <a:ext cx="671513" cy="833438"/>
              </a:xfrm>
              <a:custGeom>
                <a:avLst/>
                <a:gdLst>
                  <a:gd name="T0" fmla="*/ 0 w 423"/>
                  <a:gd name="T1" fmla="*/ 0 h 525"/>
                  <a:gd name="T2" fmla="*/ 101 w 423"/>
                  <a:gd name="T3" fmla="*/ 0 h 525"/>
                  <a:gd name="T4" fmla="*/ 316 w 423"/>
                  <a:gd name="T5" fmla="*/ 344 h 525"/>
                  <a:gd name="T6" fmla="*/ 316 w 423"/>
                  <a:gd name="T7" fmla="*/ 0 h 525"/>
                  <a:gd name="T8" fmla="*/ 423 w 423"/>
                  <a:gd name="T9" fmla="*/ 0 h 525"/>
                  <a:gd name="T10" fmla="*/ 423 w 423"/>
                  <a:gd name="T11" fmla="*/ 525 h 525"/>
                  <a:gd name="T12" fmla="*/ 327 w 423"/>
                  <a:gd name="T13" fmla="*/ 525 h 525"/>
                  <a:gd name="T14" fmla="*/ 107 w 423"/>
                  <a:gd name="T15" fmla="*/ 181 h 525"/>
                  <a:gd name="T16" fmla="*/ 107 w 423"/>
                  <a:gd name="T17" fmla="*/ 525 h 525"/>
                  <a:gd name="T18" fmla="*/ 0 w 423"/>
                  <a:gd name="T19" fmla="*/ 525 h 525"/>
                  <a:gd name="T20" fmla="*/ 0 w 423"/>
                  <a:gd name="T21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3" h="525">
                    <a:moveTo>
                      <a:pt x="0" y="0"/>
                    </a:moveTo>
                    <a:lnTo>
                      <a:pt x="101" y="0"/>
                    </a:lnTo>
                    <a:lnTo>
                      <a:pt x="316" y="344"/>
                    </a:lnTo>
                    <a:lnTo>
                      <a:pt x="316" y="0"/>
                    </a:lnTo>
                    <a:lnTo>
                      <a:pt x="423" y="0"/>
                    </a:lnTo>
                    <a:lnTo>
                      <a:pt x="423" y="525"/>
                    </a:lnTo>
                    <a:lnTo>
                      <a:pt x="327" y="525"/>
                    </a:lnTo>
                    <a:lnTo>
                      <a:pt x="107" y="181"/>
                    </a:lnTo>
                    <a:lnTo>
                      <a:pt x="107" y="525"/>
                    </a:lnTo>
                    <a:lnTo>
                      <a:pt x="0" y="5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11"/>
              <p:cNvSpPr>
                <a:spLocks noEditPoints="1"/>
              </p:cNvSpPr>
              <p:nvPr/>
            </p:nvSpPr>
            <p:spPr bwMode="auto">
              <a:xfrm>
                <a:off x="6548438" y="5980113"/>
                <a:ext cx="796925" cy="877888"/>
              </a:xfrm>
              <a:custGeom>
                <a:avLst/>
                <a:gdLst>
                  <a:gd name="T0" fmla="*/ 45 w 89"/>
                  <a:gd name="T1" fmla="*/ 82 h 98"/>
                  <a:gd name="T2" fmla="*/ 63 w 89"/>
                  <a:gd name="T3" fmla="*/ 73 h 98"/>
                  <a:gd name="T4" fmla="*/ 69 w 89"/>
                  <a:gd name="T5" fmla="*/ 49 h 98"/>
                  <a:gd name="T6" fmla="*/ 63 w 89"/>
                  <a:gd name="T7" fmla="*/ 26 h 98"/>
                  <a:gd name="T8" fmla="*/ 45 w 89"/>
                  <a:gd name="T9" fmla="*/ 17 h 98"/>
                  <a:gd name="T10" fmla="*/ 26 w 89"/>
                  <a:gd name="T11" fmla="*/ 26 h 98"/>
                  <a:gd name="T12" fmla="*/ 20 w 89"/>
                  <a:gd name="T13" fmla="*/ 49 h 98"/>
                  <a:gd name="T14" fmla="*/ 26 w 89"/>
                  <a:gd name="T15" fmla="*/ 73 h 98"/>
                  <a:gd name="T16" fmla="*/ 45 w 89"/>
                  <a:gd name="T17" fmla="*/ 82 h 98"/>
                  <a:gd name="T18" fmla="*/ 45 w 89"/>
                  <a:gd name="T19" fmla="*/ 98 h 98"/>
                  <a:gd name="T20" fmla="*/ 26 w 89"/>
                  <a:gd name="T21" fmla="*/ 95 h 98"/>
                  <a:gd name="T22" fmla="*/ 12 w 89"/>
                  <a:gd name="T23" fmla="*/ 85 h 98"/>
                  <a:gd name="T24" fmla="*/ 3 w 89"/>
                  <a:gd name="T25" fmla="*/ 70 h 98"/>
                  <a:gd name="T26" fmla="*/ 0 w 89"/>
                  <a:gd name="T27" fmla="*/ 49 h 98"/>
                  <a:gd name="T28" fmla="*/ 3 w 89"/>
                  <a:gd name="T29" fmla="*/ 29 h 98"/>
                  <a:gd name="T30" fmla="*/ 12 w 89"/>
                  <a:gd name="T31" fmla="*/ 14 h 98"/>
                  <a:gd name="T32" fmla="*/ 26 w 89"/>
                  <a:gd name="T33" fmla="*/ 4 h 98"/>
                  <a:gd name="T34" fmla="*/ 45 w 89"/>
                  <a:gd name="T35" fmla="*/ 0 h 98"/>
                  <a:gd name="T36" fmla="*/ 63 w 89"/>
                  <a:gd name="T37" fmla="*/ 4 h 98"/>
                  <a:gd name="T38" fmla="*/ 77 w 89"/>
                  <a:gd name="T39" fmla="*/ 14 h 98"/>
                  <a:gd name="T40" fmla="*/ 86 w 89"/>
                  <a:gd name="T41" fmla="*/ 29 h 98"/>
                  <a:gd name="T42" fmla="*/ 89 w 89"/>
                  <a:gd name="T43" fmla="*/ 49 h 98"/>
                  <a:gd name="T44" fmla="*/ 86 w 89"/>
                  <a:gd name="T45" fmla="*/ 70 h 98"/>
                  <a:gd name="T46" fmla="*/ 77 w 89"/>
                  <a:gd name="T47" fmla="*/ 85 h 98"/>
                  <a:gd name="T48" fmla="*/ 63 w 89"/>
                  <a:gd name="T49" fmla="*/ 95 h 98"/>
                  <a:gd name="T50" fmla="*/ 45 w 89"/>
                  <a:gd name="T51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98">
                    <a:moveTo>
                      <a:pt x="45" y="82"/>
                    </a:moveTo>
                    <a:cubicBezTo>
                      <a:pt x="53" y="82"/>
                      <a:pt x="59" y="79"/>
                      <a:pt x="63" y="73"/>
                    </a:cubicBezTo>
                    <a:cubicBezTo>
                      <a:pt x="67" y="68"/>
                      <a:pt x="69" y="60"/>
                      <a:pt x="69" y="49"/>
                    </a:cubicBezTo>
                    <a:cubicBezTo>
                      <a:pt x="69" y="39"/>
                      <a:pt x="67" y="31"/>
                      <a:pt x="63" y="26"/>
                    </a:cubicBezTo>
                    <a:cubicBezTo>
                      <a:pt x="59" y="20"/>
                      <a:pt x="53" y="17"/>
                      <a:pt x="45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2" y="68"/>
                      <a:pt x="26" y="73"/>
                    </a:cubicBezTo>
                    <a:cubicBezTo>
                      <a:pt x="30" y="79"/>
                      <a:pt x="36" y="82"/>
                      <a:pt x="45" y="82"/>
                    </a:cubicBezTo>
                    <a:moveTo>
                      <a:pt x="45" y="98"/>
                    </a:moveTo>
                    <a:cubicBezTo>
                      <a:pt x="38" y="98"/>
                      <a:pt x="31" y="97"/>
                      <a:pt x="26" y="95"/>
                    </a:cubicBezTo>
                    <a:cubicBezTo>
                      <a:pt x="21" y="93"/>
                      <a:pt x="16" y="89"/>
                      <a:pt x="12" y="85"/>
                    </a:cubicBezTo>
                    <a:cubicBezTo>
                      <a:pt x="8" y="81"/>
                      <a:pt x="5" y="76"/>
                      <a:pt x="3" y="70"/>
                    </a:cubicBezTo>
                    <a:cubicBezTo>
                      <a:pt x="1" y="64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6" y="9"/>
                      <a:pt x="21" y="6"/>
                      <a:pt x="26" y="4"/>
                    </a:cubicBezTo>
                    <a:cubicBezTo>
                      <a:pt x="32" y="2"/>
                      <a:pt x="38" y="0"/>
                      <a:pt x="45" y="0"/>
                    </a:cubicBezTo>
                    <a:cubicBezTo>
                      <a:pt x="52" y="0"/>
                      <a:pt x="58" y="2"/>
                      <a:pt x="63" y="4"/>
                    </a:cubicBezTo>
                    <a:cubicBezTo>
                      <a:pt x="69" y="6"/>
                      <a:pt x="73" y="9"/>
                      <a:pt x="77" y="14"/>
                    </a:cubicBezTo>
                    <a:cubicBezTo>
                      <a:pt x="81" y="18"/>
                      <a:pt x="84" y="23"/>
                      <a:pt x="86" y="29"/>
                    </a:cubicBezTo>
                    <a:cubicBezTo>
                      <a:pt x="88" y="35"/>
                      <a:pt x="89" y="42"/>
                      <a:pt x="89" y="49"/>
                    </a:cubicBezTo>
                    <a:cubicBezTo>
                      <a:pt x="89" y="57"/>
                      <a:pt x="88" y="64"/>
                      <a:pt x="86" y="70"/>
                    </a:cubicBezTo>
                    <a:cubicBezTo>
                      <a:pt x="84" y="76"/>
                      <a:pt x="81" y="81"/>
                      <a:pt x="77" y="85"/>
                    </a:cubicBezTo>
                    <a:cubicBezTo>
                      <a:pt x="74" y="89"/>
                      <a:pt x="69" y="93"/>
                      <a:pt x="63" y="95"/>
                    </a:cubicBezTo>
                    <a:cubicBezTo>
                      <a:pt x="58" y="97"/>
                      <a:pt x="52" y="98"/>
                      <a:pt x="45" y="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/>
            </p:nvSpPr>
            <p:spPr bwMode="auto">
              <a:xfrm>
                <a:off x="7453313" y="5980113"/>
                <a:ext cx="742950" cy="877888"/>
              </a:xfrm>
              <a:custGeom>
                <a:avLst/>
                <a:gdLst>
                  <a:gd name="T0" fmla="*/ 83 w 83"/>
                  <a:gd name="T1" fmla="*/ 64 h 98"/>
                  <a:gd name="T2" fmla="*/ 79 w 83"/>
                  <a:gd name="T3" fmla="*/ 77 h 98"/>
                  <a:gd name="T4" fmla="*/ 71 w 83"/>
                  <a:gd name="T5" fmla="*/ 88 h 98"/>
                  <a:gd name="T6" fmla="*/ 59 w 83"/>
                  <a:gd name="T7" fmla="*/ 96 h 98"/>
                  <a:gd name="T8" fmla="*/ 43 w 83"/>
                  <a:gd name="T9" fmla="*/ 98 h 98"/>
                  <a:gd name="T10" fmla="*/ 24 w 83"/>
                  <a:gd name="T11" fmla="*/ 95 h 98"/>
                  <a:gd name="T12" fmla="*/ 11 w 83"/>
                  <a:gd name="T13" fmla="*/ 85 h 98"/>
                  <a:gd name="T14" fmla="*/ 3 w 83"/>
                  <a:gd name="T15" fmla="*/ 69 h 98"/>
                  <a:gd name="T16" fmla="*/ 0 w 83"/>
                  <a:gd name="T17" fmla="*/ 49 h 98"/>
                  <a:gd name="T18" fmla="*/ 3 w 83"/>
                  <a:gd name="T19" fmla="*/ 29 h 98"/>
                  <a:gd name="T20" fmla="*/ 12 w 83"/>
                  <a:gd name="T21" fmla="*/ 14 h 98"/>
                  <a:gd name="T22" fmla="*/ 25 w 83"/>
                  <a:gd name="T23" fmla="*/ 4 h 98"/>
                  <a:gd name="T24" fmla="*/ 43 w 83"/>
                  <a:gd name="T25" fmla="*/ 0 h 98"/>
                  <a:gd name="T26" fmla="*/ 59 w 83"/>
                  <a:gd name="T27" fmla="*/ 3 h 98"/>
                  <a:gd name="T28" fmla="*/ 70 w 83"/>
                  <a:gd name="T29" fmla="*/ 9 h 98"/>
                  <a:gd name="T30" fmla="*/ 77 w 83"/>
                  <a:gd name="T31" fmla="*/ 19 h 98"/>
                  <a:gd name="T32" fmla="*/ 81 w 83"/>
                  <a:gd name="T33" fmla="*/ 32 h 98"/>
                  <a:gd name="T34" fmla="*/ 62 w 83"/>
                  <a:gd name="T35" fmla="*/ 35 h 98"/>
                  <a:gd name="T36" fmla="*/ 56 w 83"/>
                  <a:gd name="T37" fmla="*/ 22 h 98"/>
                  <a:gd name="T38" fmla="*/ 43 w 83"/>
                  <a:gd name="T39" fmla="*/ 17 h 98"/>
                  <a:gd name="T40" fmla="*/ 26 w 83"/>
                  <a:gd name="T41" fmla="*/ 26 h 98"/>
                  <a:gd name="T42" fmla="*/ 20 w 83"/>
                  <a:gd name="T43" fmla="*/ 49 h 98"/>
                  <a:gd name="T44" fmla="*/ 27 w 83"/>
                  <a:gd name="T45" fmla="*/ 73 h 98"/>
                  <a:gd name="T46" fmla="*/ 43 w 83"/>
                  <a:gd name="T47" fmla="*/ 82 h 98"/>
                  <a:gd name="T48" fmla="*/ 56 w 83"/>
                  <a:gd name="T49" fmla="*/ 77 h 98"/>
                  <a:gd name="T50" fmla="*/ 62 w 83"/>
                  <a:gd name="T51" fmla="*/ 64 h 98"/>
                  <a:gd name="T52" fmla="*/ 83 w 83"/>
                  <a:gd name="T53" fmla="*/ 6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3" h="98">
                    <a:moveTo>
                      <a:pt x="83" y="64"/>
                    </a:moveTo>
                    <a:cubicBezTo>
                      <a:pt x="82" y="69"/>
                      <a:pt x="81" y="73"/>
                      <a:pt x="79" y="77"/>
                    </a:cubicBezTo>
                    <a:cubicBezTo>
                      <a:pt x="77" y="82"/>
                      <a:pt x="75" y="85"/>
                      <a:pt x="71" y="88"/>
                    </a:cubicBezTo>
                    <a:cubicBezTo>
                      <a:pt x="68" y="91"/>
                      <a:pt x="64" y="94"/>
                      <a:pt x="59" y="96"/>
                    </a:cubicBezTo>
                    <a:cubicBezTo>
                      <a:pt x="55" y="97"/>
                      <a:pt x="49" y="98"/>
                      <a:pt x="43" y="98"/>
                    </a:cubicBezTo>
                    <a:cubicBezTo>
                      <a:pt x="36" y="98"/>
                      <a:pt x="30" y="97"/>
                      <a:pt x="24" y="95"/>
                    </a:cubicBezTo>
                    <a:cubicBezTo>
                      <a:pt x="19" y="92"/>
                      <a:pt x="15" y="89"/>
                      <a:pt x="11" y="85"/>
                    </a:cubicBezTo>
                    <a:cubicBezTo>
                      <a:pt x="7" y="81"/>
                      <a:pt x="5" y="75"/>
                      <a:pt x="3" y="69"/>
                    </a:cubicBezTo>
                    <a:cubicBezTo>
                      <a:pt x="1" y="63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5" y="9"/>
                      <a:pt x="20" y="6"/>
                      <a:pt x="25" y="4"/>
                    </a:cubicBezTo>
                    <a:cubicBezTo>
                      <a:pt x="31" y="2"/>
                      <a:pt x="37" y="0"/>
                      <a:pt x="43" y="0"/>
                    </a:cubicBezTo>
                    <a:cubicBezTo>
                      <a:pt x="49" y="0"/>
                      <a:pt x="54" y="1"/>
                      <a:pt x="59" y="3"/>
                    </a:cubicBezTo>
                    <a:cubicBezTo>
                      <a:pt x="63" y="4"/>
                      <a:pt x="67" y="6"/>
                      <a:pt x="70" y="9"/>
                    </a:cubicBezTo>
                    <a:cubicBezTo>
                      <a:pt x="73" y="12"/>
                      <a:pt x="75" y="15"/>
                      <a:pt x="77" y="19"/>
                    </a:cubicBezTo>
                    <a:cubicBezTo>
                      <a:pt x="79" y="23"/>
                      <a:pt x="80" y="27"/>
                      <a:pt x="81" y="32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29"/>
                      <a:pt x="59" y="25"/>
                      <a:pt x="56" y="22"/>
                    </a:cubicBezTo>
                    <a:cubicBezTo>
                      <a:pt x="53" y="19"/>
                      <a:pt x="49" y="17"/>
                      <a:pt x="43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3" y="68"/>
                      <a:pt x="27" y="73"/>
                    </a:cubicBezTo>
                    <a:cubicBezTo>
                      <a:pt x="31" y="79"/>
                      <a:pt x="36" y="82"/>
                      <a:pt x="43" y="82"/>
                    </a:cubicBezTo>
                    <a:cubicBezTo>
                      <a:pt x="49" y="82"/>
                      <a:pt x="54" y="80"/>
                      <a:pt x="56" y="77"/>
                    </a:cubicBezTo>
                    <a:cubicBezTo>
                      <a:pt x="59" y="74"/>
                      <a:pt x="61" y="69"/>
                      <a:pt x="62" y="64"/>
                    </a:cubicBezTo>
                    <a:lnTo>
                      <a:pt x="8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13"/>
              <p:cNvSpPr>
                <a:spLocks noEditPoints="1"/>
              </p:cNvSpPr>
              <p:nvPr/>
            </p:nvSpPr>
            <p:spPr bwMode="auto">
              <a:xfrm>
                <a:off x="3986213" y="4735513"/>
                <a:ext cx="1066800" cy="887413"/>
              </a:xfrm>
              <a:custGeom>
                <a:avLst/>
                <a:gdLst>
                  <a:gd name="T0" fmla="*/ 82 w 119"/>
                  <a:gd name="T1" fmla="*/ 40 h 99"/>
                  <a:gd name="T2" fmla="*/ 82 w 119"/>
                  <a:gd name="T3" fmla="*/ 47 h 99"/>
                  <a:gd name="T4" fmla="*/ 57 w 119"/>
                  <a:gd name="T5" fmla="*/ 47 h 99"/>
                  <a:gd name="T6" fmla="*/ 57 w 119"/>
                  <a:gd name="T7" fmla="*/ 40 h 99"/>
                  <a:gd name="T8" fmla="*/ 60 w 119"/>
                  <a:gd name="T9" fmla="*/ 40 h 99"/>
                  <a:gd name="T10" fmla="*/ 60 w 119"/>
                  <a:gd name="T11" fmla="*/ 36 h 99"/>
                  <a:gd name="T12" fmla="*/ 63 w 119"/>
                  <a:gd name="T13" fmla="*/ 28 h 99"/>
                  <a:gd name="T14" fmla="*/ 71 w 119"/>
                  <a:gd name="T15" fmla="*/ 25 h 99"/>
                  <a:gd name="T16" fmla="*/ 78 w 119"/>
                  <a:gd name="T17" fmla="*/ 28 h 99"/>
                  <a:gd name="T18" fmla="*/ 81 w 119"/>
                  <a:gd name="T19" fmla="*/ 35 h 99"/>
                  <a:gd name="T20" fmla="*/ 75 w 119"/>
                  <a:gd name="T21" fmla="*/ 36 h 99"/>
                  <a:gd name="T22" fmla="*/ 74 w 119"/>
                  <a:gd name="T23" fmla="*/ 32 h 99"/>
                  <a:gd name="T24" fmla="*/ 71 w 119"/>
                  <a:gd name="T25" fmla="*/ 32 h 99"/>
                  <a:gd name="T26" fmla="*/ 67 w 119"/>
                  <a:gd name="T27" fmla="*/ 36 h 99"/>
                  <a:gd name="T28" fmla="*/ 67 w 119"/>
                  <a:gd name="T29" fmla="*/ 40 h 99"/>
                  <a:gd name="T30" fmla="*/ 82 w 119"/>
                  <a:gd name="T31" fmla="*/ 40 h 99"/>
                  <a:gd name="T32" fmla="*/ 100 w 119"/>
                  <a:gd name="T33" fmla="*/ 82 h 99"/>
                  <a:gd name="T34" fmla="*/ 100 w 119"/>
                  <a:gd name="T35" fmla="*/ 0 h 99"/>
                  <a:gd name="T36" fmla="*/ 119 w 119"/>
                  <a:gd name="T37" fmla="*/ 0 h 99"/>
                  <a:gd name="T38" fmla="*/ 119 w 119"/>
                  <a:gd name="T39" fmla="*/ 99 h 99"/>
                  <a:gd name="T40" fmla="*/ 38 w 119"/>
                  <a:gd name="T41" fmla="*/ 99 h 99"/>
                  <a:gd name="T42" fmla="*/ 10 w 119"/>
                  <a:gd name="T43" fmla="*/ 91 h 99"/>
                  <a:gd name="T44" fmla="*/ 0 w 119"/>
                  <a:gd name="T45" fmla="*/ 65 h 99"/>
                  <a:gd name="T46" fmla="*/ 4 w 119"/>
                  <a:gd name="T47" fmla="*/ 49 h 99"/>
                  <a:gd name="T48" fmla="*/ 16 w 119"/>
                  <a:gd name="T49" fmla="*/ 37 h 99"/>
                  <a:gd name="T50" fmla="*/ 34 w 119"/>
                  <a:gd name="T51" fmla="*/ 33 h 99"/>
                  <a:gd name="T52" fmla="*/ 36 w 119"/>
                  <a:gd name="T53" fmla="*/ 49 h 99"/>
                  <a:gd name="T54" fmla="*/ 23 w 119"/>
                  <a:gd name="T55" fmla="*/ 54 h 99"/>
                  <a:gd name="T56" fmla="*/ 19 w 119"/>
                  <a:gd name="T57" fmla="*/ 65 h 99"/>
                  <a:gd name="T58" fmla="*/ 23 w 119"/>
                  <a:gd name="T59" fmla="*/ 78 h 99"/>
                  <a:gd name="T60" fmla="*/ 38 w 119"/>
                  <a:gd name="T61" fmla="*/ 82 h 99"/>
                  <a:gd name="T62" fmla="*/ 100 w 119"/>
                  <a:gd name="T63" fmla="*/ 8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99">
                    <a:moveTo>
                      <a:pt x="82" y="40"/>
                    </a:moveTo>
                    <a:cubicBezTo>
                      <a:pt x="82" y="47"/>
                      <a:pt x="82" y="47"/>
                      <a:pt x="82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3"/>
                      <a:pt x="61" y="30"/>
                      <a:pt x="63" y="28"/>
                    </a:cubicBezTo>
                    <a:cubicBezTo>
                      <a:pt x="65" y="26"/>
                      <a:pt x="67" y="25"/>
                      <a:pt x="71" y="25"/>
                    </a:cubicBezTo>
                    <a:cubicBezTo>
                      <a:pt x="74" y="25"/>
                      <a:pt x="77" y="26"/>
                      <a:pt x="78" y="28"/>
                    </a:cubicBezTo>
                    <a:cubicBezTo>
                      <a:pt x="80" y="29"/>
                      <a:pt x="81" y="31"/>
                      <a:pt x="81" y="35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4"/>
                      <a:pt x="75" y="33"/>
                      <a:pt x="74" y="32"/>
                    </a:cubicBezTo>
                    <a:cubicBezTo>
                      <a:pt x="74" y="32"/>
                      <a:pt x="73" y="32"/>
                      <a:pt x="71" y="32"/>
                    </a:cubicBezTo>
                    <a:cubicBezTo>
                      <a:pt x="68" y="32"/>
                      <a:pt x="67" y="33"/>
                      <a:pt x="67" y="36"/>
                    </a:cubicBezTo>
                    <a:cubicBezTo>
                      <a:pt x="67" y="40"/>
                      <a:pt x="67" y="40"/>
                      <a:pt x="67" y="40"/>
                    </a:cubicBezTo>
                    <a:lnTo>
                      <a:pt x="82" y="40"/>
                    </a:lnTo>
                    <a:close/>
                    <a:moveTo>
                      <a:pt x="100" y="82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25" y="99"/>
                      <a:pt x="16" y="96"/>
                      <a:pt x="10" y="91"/>
                    </a:cubicBezTo>
                    <a:cubicBezTo>
                      <a:pt x="3" y="85"/>
                      <a:pt x="0" y="77"/>
                      <a:pt x="0" y="65"/>
                    </a:cubicBezTo>
                    <a:cubicBezTo>
                      <a:pt x="0" y="59"/>
                      <a:pt x="2" y="54"/>
                      <a:pt x="4" y="49"/>
                    </a:cubicBezTo>
                    <a:cubicBezTo>
                      <a:pt x="7" y="44"/>
                      <a:pt x="11" y="40"/>
                      <a:pt x="16" y="37"/>
                    </a:cubicBezTo>
                    <a:cubicBezTo>
                      <a:pt x="21" y="34"/>
                      <a:pt x="27" y="33"/>
                      <a:pt x="34" y="33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0" y="50"/>
                      <a:pt x="25" y="51"/>
                      <a:pt x="23" y="54"/>
                    </a:cubicBezTo>
                    <a:cubicBezTo>
                      <a:pt x="20" y="56"/>
                      <a:pt x="19" y="60"/>
                      <a:pt x="19" y="65"/>
                    </a:cubicBezTo>
                    <a:cubicBezTo>
                      <a:pt x="19" y="71"/>
                      <a:pt x="20" y="76"/>
                      <a:pt x="23" y="78"/>
                    </a:cubicBezTo>
                    <a:cubicBezTo>
                      <a:pt x="26" y="81"/>
                      <a:pt x="31" y="82"/>
                      <a:pt x="38" y="82"/>
                    </a:cubicBezTo>
                    <a:lnTo>
                      <a:pt x="10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/>
            </p:nvSpPr>
            <p:spPr bwMode="auto">
              <a:xfrm>
                <a:off x="5195888" y="5005388"/>
                <a:ext cx="1684338" cy="903288"/>
              </a:xfrm>
              <a:custGeom>
                <a:avLst/>
                <a:gdLst>
                  <a:gd name="T0" fmla="*/ 44 w 188"/>
                  <a:gd name="T1" fmla="*/ 52 h 101"/>
                  <a:gd name="T2" fmla="*/ 38 w 188"/>
                  <a:gd name="T3" fmla="*/ 52 h 101"/>
                  <a:gd name="T4" fmla="*/ 19 w 188"/>
                  <a:gd name="T5" fmla="*/ 32 h 101"/>
                  <a:gd name="T6" fmla="*/ 22 w 188"/>
                  <a:gd name="T7" fmla="*/ 20 h 101"/>
                  <a:gd name="T8" fmla="*/ 32 w 188"/>
                  <a:gd name="T9" fmla="*/ 16 h 101"/>
                  <a:gd name="T10" fmla="*/ 39 w 188"/>
                  <a:gd name="T11" fmla="*/ 17 h 101"/>
                  <a:gd name="T12" fmla="*/ 43 w 188"/>
                  <a:gd name="T13" fmla="*/ 23 h 101"/>
                  <a:gd name="T14" fmla="*/ 44 w 188"/>
                  <a:gd name="T15" fmla="*/ 37 h 101"/>
                  <a:gd name="T16" fmla="*/ 44 w 188"/>
                  <a:gd name="T17" fmla="*/ 52 h 101"/>
                  <a:gd name="T18" fmla="*/ 170 w 188"/>
                  <a:gd name="T19" fmla="*/ 0 h 101"/>
                  <a:gd name="T20" fmla="*/ 170 w 188"/>
                  <a:gd name="T21" fmla="*/ 52 h 101"/>
                  <a:gd name="T22" fmla="*/ 63 w 188"/>
                  <a:gd name="T23" fmla="*/ 52 h 101"/>
                  <a:gd name="T24" fmla="*/ 63 w 188"/>
                  <a:gd name="T25" fmla="*/ 32 h 101"/>
                  <a:gd name="T26" fmla="*/ 55 w 188"/>
                  <a:gd name="T27" fmla="*/ 8 h 101"/>
                  <a:gd name="T28" fmla="*/ 32 w 188"/>
                  <a:gd name="T29" fmla="*/ 0 h 101"/>
                  <a:gd name="T30" fmla="*/ 8 w 188"/>
                  <a:gd name="T31" fmla="*/ 9 h 101"/>
                  <a:gd name="T32" fmla="*/ 0 w 188"/>
                  <a:gd name="T33" fmla="*/ 32 h 101"/>
                  <a:gd name="T34" fmla="*/ 11 w 188"/>
                  <a:gd name="T35" fmla="*/ 60 h 101"/>
                  <a:gd name="T36" fmla="*/ 42 w 188"/>
                  <a:gd name="T37" fmla="*/ 69 h 101"/>
                  <a:gd name="T38" fmla="*/ 44 w 188"/>
                  <a:gd name="T39" fmla="*/ 69 h 101"/>
                  <a:gd name="T40" fmla="*/ 44 w 188"/>
                  <a:gd name="T41" fmla="*/ 72 h 101"/>
                  <a:gd name="T42" fmla="*/ 41 w 188"/>
                  <a:gd name="T43" fmla="*/ 86 h 101"/>
                  <a:gd name="T44" fmla="*/ 51 w 188"/>
                  <a:gd name="T45" fmla="*/ 101 h 101"/>
                  <a:gd name="T46" fmla="*/ 55 w 188"/>
                  <a:gd name="T47" fmla="*/ 97 h 101"/>
                  <a:gd name="T48" fmla="*/ 63 w 188"/>
                  <a:gd name="T49" fmla="*/ 69 h 101"/>
                  <a:gd name="T50" fmla="*/ 188 w 188"/>
                  <a:gd name="T51" fmla="*/ 69 h 101"/>
                  <a:gd name="T52" fmla="*/ 188 w 188"/>
                  <a:gd name="T53" fmla="*/ 0 h 101"/>
                  <a:gd name="T54" fmla="*/ 170 w 188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8" h="101">
                    <a:moveTo>
                      <a:pt x="44" y="52"/>
                    </a:moveTo>
                    <a:cubicBezTo>
                      <a:pt x="38" y="52"/>
                      <a:pt x="38" y="52"/>
                      <a:pt x="38" y="52"/>
                    </a:cubicBezTo>
                    <a:cubicBezTo>
                      <a:pt x="25" y="52"/>
                      <a:pt x="19" y="45"/>
                      <a:pt x="19" y="32"/>
                    </a:cubicBezTo>
                    <a:cubicBezTo>
                      <a:pt x="19" y="27"/>
                      <a:pt x="20" y="23"/>
                      <a:pt x="22" y="20"/>
                    </a:cubicBezTo>
                    <a:cubicBezTo>
                      <a:pt x="24" y="17"/>
                      <a:pt x="27" y="16"/>
                      <a:pt x="32" y="16"/>
                    </a:cubicBezTo>
                    <a:cubicBezTo>
                      <a:pt x="35" y="16"/>
                      <a:pt x="37" y="16"/>
                      <a:pt x="39" y="17"/>
                    </a:cubicBezTo>
                    <a:cubicBezTo>
                      <a:pt x="41" y="19"/>
                      <a:pt x="42" y="20"/>
                      <a:pt x="43" y="23"/>
                    </a:cubicBezTo>
                    <a:cubicBezTo>
                      <a:pt x="44" y="26"/>
                      <a:pt x="44" y="32"/>
                      <a:pt x="44" y="37"/>
                    </a:cubicBezTo>
                    <a:lnTo>
                      <a:pt x="44" y="52"/>
                    </a:lnTo>
                    <a:close/>
                    <a:moveTo>
                      <a:pt x="170" y="0"/>
                    </a:moveTo>
                    <a:cubicBezTo>
                      <a:pt x="170" y="52"/>
                      <a:pt x="170" y="52"/>
                      <a:pt x="170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2"/>
                      <a:pt x="60" y="13"/>
                      <a:pt x="55" y="8"/>
                    </a:cubicBezTo>
                    <a:cubicBezTo>
                      <a:pt x="50" y="3"/>
                      <a:pt x="42" y="0"/>
                      <a:pt x="32" y="0"/>
                    </a:cubicBezTo>
                    <a:cubicBezTo>
                      <a:pt x="22" y="0"/>
                      <a:pt x="14" y="3"/>
                      <a:pt x="8" y="9"/>
                    </a:cubicBezTo>
                    <a:cubicBezTo>
                      <a:pt x="3" y="14"/>
                      <a:pt x="0" y="22"/>
                      <a:pt x="0" y="32"/>
                    </a:cubicBezTo>
                    <a:cubicBezTo>
                      <a:pt x="0" y="44"/>
                      <a:pt x="3" y="54"/>
                      <a:pt x="11" y="60"/>
                    </a:cubicBezTo>
                    <a:cubicBezTo>
                      <a:pt x="18" y="66"/>
                      <a:pt x="28" y="69"/>
                      <a:pt x="42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9"/>
                      <a:pt x="43" y="83"/>
                      <a:pt x="41" y="8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3" y="100"/>
                      <a:pt x="54" y="99"/>
                      <a:pt x="55" y="97"/>
                    </a:cubicBezTo>
                    <a:cubicBezTo>
                      <a:pt x="60" y="92"/>
                      <a:pt x="63" y="80"/>
                      <a:pt x="63" y="69"/>
                    </a:cubicBezTo>
                    <a:cubicBezTo>
                      <a:pt x="188" y="69"/>
                      <a:pt x="188" y="69"/>
                      <a:pt x="188" y="69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1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Rectangle 15"/>
              <p:cNvSpPr>
                <a:spLocks noChangeArrowheads="1"/>
              </p:cNvSpPr>
              <p:nvPr/>
            </p:nvSpPr>
            <p:spPr bwMode="auto">
              <a:xfrm>
                <a:off x="6718301" y="4754563"/>
                <a:ext cx="161925" cy="169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/>
            </p:nvSpPr>
            <p:spPr bwMode="auto">
              <a:xfrm>
                <a:off x="7013576" y="5005388"/>
                <a:ext cx="833438" cy="617538"/>
              </a:xfrm>
              <a:custGeom>
                <a:avLst/>
                <a:gdLst>
                  <a:gd name="T0" fmla="*/ 74 w 93"/>
                  <a:gd name="T1" fmla="*/ 52 h 69"/>
                  <a:gd name="T2" fmla="*/ 74 w 93"/>
                  <a:gd name="T3" fmla="*/ 42 h 69"/>
                  <a:gd name="T4" fmla="*/ 70 w 93"/>
                  <a:gd name="T5" fmla="*/ 23 h 69"/>
                  <a:gd name="T6" fmla="*/ 55 w 93"/>
                  <a:gd name="T7" fmla="*/ 17 h 69"/>
                  <a:gd name="T8" fmla="*/ 41 w 93"/>
                  <a:gd name="T9" fmla="*/ 20 h 69"/>
                  <a:gd name="T10" fmla="*/ 36 w 93"/>
                  <a:gd name="T11" fmla="*/ 3 h 69"/>
                  <a:gd name="T12" fmla="*/ 56 w 93"/>
                  <a:gd name="T13" fmla="*/ 0 h 69"/>
                  <a:gd name="T14" fmla="*/ 84 w 93"/>
                  <a:gd name="T15" fmla="*/ 10 h 69"/>
                  <a:gd name="T16" fmla="*/ 93 w 93"/>
                  <a:gd name="T17" fmla="*/ 40 h 69"/>
                  <a:gd name="T18" fmla="*/ 93 w 93"/>
                  <a:gd name="T19" fmla="*/ 69 h 69"/>
                  <a:gd name="T20" fmla="*/ 0 w 93"/>
                  <a:gd name="T21" fmla="*/ 69 h 69"/>
                  <a:gd name="T22" fmla="*/ 0 w 93"/>
                  <a:gd name="T23" fmla="*/ 52 h 69"/>
                  <a:gd name="T24" fmla="*/ 74 w 93"/>
                  <a:gd name="T25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69">
                    <a:moveTo>
                      <a:pt x="74" y="52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4" y="34"/>
                      <a:pt x="73" y="27"/>
                      <a:pt x="70" y="23"/>
                    </a:cubicBezTo>
                    <a:cubicBezTo>
                      <a:pt x="66" y="19"/>
                      <a:pt x="61" y="17"/>
                      <a:pt x="55" y="17"/>
                    </a:cubicBezTo>
                    <a:cubicBezTo>
                      <a:pt x="50" y="17"/>
                      <a:pt x="46" y="18"/>
                      <a:pt x="41" y="2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42" y="1"/>
                      <a:pt x="49" y="0"/>
                      <a:pt x="56" y="0"/>
                    </a:cubicBezTo>
                    <a:cubicBezTo>
                      <a:pt x="68" y="0"/>
                      <a:pt x="77" y="3"/>
                      <a:pt x="84" y="10"/>
                    </a:cubicBezTo>
                    <a:cubicBezTo>
                      <a:pt x="90" y="17"/>
                      <a:pt x="93" y="27"/>
                      <a:pt x="93" y="40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2"/>
                      <a:pt x="0" y="52"/>
                      <a:pt x="0" y="52"/>
                    </a:cubicBezTo>
                    <a:lnTo>
                      <a:pt x="7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/>
            </p:nvSpPr>
            <p:spPr bwMode="auto">
              <a:xfrm>
                <a:off x="7972426" y="4565650"/>
                <a:ext cx="223838" cy="188913"/>
              </a:xfrm>
              <a:custGeom>
                <a:avLst/>
                <a:gdLst>
                  <a:gd name="T0" fmla="*/ 25 w 25"/>
                  <a:gd name="T1" fmla="*/ 14 h 21"/>
                  <a:gd name="T2" fmla="*/ 25 w 25"/>
                  <a:gd name="T3" fmla="*/ 21 h 21"/>
                  <a:gd name="T4" fmla="*/ 0 w 25"/>
                  <a:gd name="T5" fmla="*/ 21 h 21"/>
                  <a:gd name="T6" fmla="*/ 0 w 25"/>
                  <a:gd name="T7" fmla="*/ 14 h 21"/>
                  <a:gd name="T8" fmla="*/ 3 w 25"/>
                  <a:gd name="T9" fmla="*/ 14 h 21"/>
                  <a:gd name="T10" fmla="*/ 3 w 25"/>
                  <a:gd name="T11" fmla="*/ 10 h 21"/>
                  <a:gd name="T12" fmla="*/ 6 w 25"/>
                  <a:gd name="T13" fmla="*/ 2 h 21"/>
                  <a:gd name="T14" fmla="*/ 14 w 25"/>
                  <a:gd name="T15" fmla="*/ 0 h 21"/>
                  <a:gd name="T16" fmla="*/ 21 w 25"/>
                  <a:gd name="T17" fmla="*/ 2 h 21"/>
                  <a:gd name="T18" fmla="*/ 24 w 25"/>
                  <a:gd name="T19" fmla="*/ 9 h 21"/>
                  <a:gd name="T20" fmla="*/ 18 w 25"/>
                  <a:gd name="T21" fmla="*/ 10 h 21"/>
                  <a:gd name="T22" fmla="*/ 17 w 25"/>
                  <a:gd name="T23" fmla="*/ 7 h 21"/>
                  <a:gd name="T24" fmla="*/ 14 w 25"/>
                  <a:gd name="T25" fmla="*/ 6 h 21"/>
                  <a:gd name="T26" fmla="*/ 10 w 25"/>
                  <a:gd name="T27" fmla="*/ 11 h 21"/>
                  <a:gd name="T28" fmla="*/ 10 w 25"/>
                  <a:gd name="T29" fmla="*/ 14 h 21"/>
                  <a:gd name="T30" fmla="*/ 25 w 25"/>
                  <a:gd name="T3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1">
                    <a:moveTo>
                      <a:pt x="25" y="14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7"/>
                      <a:pt x="4" y="4"/>
                      <a:pt x="6" y="2"/>
                    </a:cubicBezTo>
                    <a:cubicBezTo>
                      <a:pt x="8" y="1"/>
                      <a:pt x="10" y="0"/>
                      <a:pt x="14" y="0"/>
                    </a:cubicBezTo>
                    <a:cubicBezTo>
                      <a:pt x="17" y="0"/>
                      <a:pt x="20" y="0"/>
                      <a:pt x="21" y="2"/>
                    </a:cubicBezTo>
                    <a:cubicBezTo>
                      <a:pt x="23" y="3"/>
                      <a:pt x="24" y="6"/>
                      <a:pt x="24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7" y="7"/>
                    </a:cubicBezTo>
                    <a:cubicBezTo>
                      <a:pt x="16" y="6"/>
                      <a:pt x="15" y="6"/>
                      <a:pt x="14" y="6"/>
                    </a:cubicBezTo>
                    <a:cubicBezTo>
                      <a:pt x="11" y="6"/>
                      <a:pt x="10" y="7"/>
                      <a:pt x="10" y="11"/>
                    </a:cubicBezTo>
                    <a:cubicBezTo>
                      <a:pt x="10" y="14"/>
                      <a:pt x="10" y="14"/>
                      <a:pt x="10" y="14"/>
                    </a:cubicBezTo>
                    <a:lnTo>
                      <a:pt x="2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Rectangle 18"/>
              <p:cNvSpPr>
                <a:spLocks noChangeArrowheads="1"/>
              </p:cNvSpPr>
              <p:nvPr/>
            </p:nvSpPr>
            <p:spPr bwMode="auto">
              <a:xfrm>
                <a:off x="7991476" y="4816475"/>
                <a:ext cx="169863" cy="806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59351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 userDrawn="1">
          <p15:clr>
            <a:srgbClr val="FBAE40"/>
          </p15:clr>
        </p15:guide>
        <p15:guide id="2" pos="5677" userDrawn="1">
          <p15:clr>
            <a:srgbClr val="FBAE40"/>
          </p15:clr>
        </p15:guide>
        <p15:guide id="3" pos="582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77E6E5-10F2-4009-B776-A7F5C9BE046A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D409324-02BA-4D89-BA1E-35E575BEC37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00" y="982663"/>
            <a:ext cx="2997000" cy="20880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8646E490-5F28-4BD7-B53C-18A60C6584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2000" y="3526637"/>
            <a:ext cx="2997000" cy="20880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0E2089-F7F1-4029-A7C8-A39659E5D2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72000" y="3106269"/>
            <a:ext cx="2996999" cy="420368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4D409324-02BA-4D89-BA1E-35E575BEC37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374000" y="982663"/>
            <a:ext cx="2997000" cy="20880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D409324-02BA-4D89-BA1E-35E575BEC37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74000" y="3526637"/>
            <a:ext cx="2997000" cy="20880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A90E2089-F7F1-4029-A7C8-A39659E5D28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47000" y="3099878"/>
            <a:ext cx="2996999" cy="420368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A90E2089-F7F1-4029-A7C8-A39659E5D2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2000" y="5645322"/>
            <a:ext cx="2996999" cy="420368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A90E2089-F7F1-4029-A7C8-A39659E5D28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74000" y="5645322"/>
            <a:ext cx="2996999" cy="420368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7D96D7AA-4D42-064D-B964-9F06CEC93C38}" type="datetime4">
              <a:rPr lang="en-GB" smtClean="0">
                <a:solidFill>
                  <a:srgbClr val="4D5156"/>
                </a:solidFill>
              </a:rPr>
              <a:pPr/>
              <a:t>15 April 2019</a:t>
            </a:fld>
            <a:endParaRPr lang="en-GB">
              <a:solidFill>
                <a:srgbClr val="4D5156"/>
              </a:solidFill>
            </a:endParaRPr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GB" smtClean="0">
                <a:solidFill>
                  <a:srgbClr val="1859A9"/>
                </a:solidFill>
              </a:rPr>
              <a:t>Adnoc Offshore | Presentation title</a:t>
            </a:r>
            <a:endParaRPr lang="en-GB" dirty="0">
              <a:solidFill>
                <a:srgbClr val="1859A9"/>
              </a:solidFill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F7641956-BF2E-4170-9809-8254439A8799}" type="slidenum">
              <a:rPr lang="en-GB" smtClean="0">
                <a:solidFill>
                  <a:srgbClr val="1859A9"/>
                </a:solidFill>
              </a:rPr>
              <a:pPr/>
              <a:t>‹#›</a:t>
            </a:fld>
            <a:endParaRPr lang="en-GB">
              <a:solidFill>
                <a:srgbClr val="1859A9"/>
              </a:solidFill>
            </a:endParaRPr>
          </a:p>
        </p:txBody>
      </p:sp>
      <p:grpSp>
        <p:nvGrpSpPr>
          <p:cNvPr id="42" name="Group 41"/>
          <p:cNvGrpSpPr>
            <a:grpSpLocks noChangeAspect="1"/>
          </p:cNvGrpSpPr>
          <p:nvPr userDrawn="1"/>
        </p:nvGrpSpPr>
        <p:grpSpPr>
          <a:xfrm>
            <a:off x="8108166" y="1"/>
            <a:ext cx="494100" cy="1222741"/>
            <a:chOff x="10546428" y="-86005"/>
            <a:chExt cx="923259" cy="1713580"/>
          </a:xfrm>
        </p:grpSpPr>
        <p:sp>
          <p:nvSpPr>
            <p:cNvPr id="43" name="Rectangle 42"/>
            <p:cNvSpPr/>
            <p:nvPr userDrawn="1"/>
          </p:nvSpPr>
          <p:spPr bwMode="white">
            <a:xfrm>
              <a:off x="10546428" y="-86005"/>
              <a:ext cx="923259" cy="1713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44" name="Group 43"/>
            <p:cNvGrpSpPr>
              <a:grpSpLocks noChangeAspect="1"/>
            </p:cNvGrpSpPr>
            <p:nvPr userDrawn="1"/>
          </p:nvGrpSpPr>
          <p:grpSpPr>
            <a:xfrm>
              <a:off x="10639077" y="333830"/>
              <a:ext cx="767941" cy="1201994"/>
              <a:chOff x="3986213" y="0"/>
              <a:chExt cx="4381501" cy="6858001"/>
            </a:xfrm>
            <a:solidFill>
              <a:schemeClr val="tx2"/>
            </a:solidFill>
          </p:grpSpPr>
          <p:sp>
            <p:nvSpPr>
              <p:cNvPr id="45" name="Freeform 5"/>
              <p:cNvSpPr>
                <a:spLocks/>
              </p:cNvSpPr>
              <p:nvPr/>
            </p:nvSpPr>
            <p:spPr bwMode="auto">
              <a:xfrm>
                <a:off x="6521451" y="1746250"/>
                <a:ext cx="1846263" cy="2443163"/>
              </a:xfrm>
              <a:custGeom>
                <a:avLst/>
                <a:gdLst>
                  <a:gd name="T0" fmla="*/ 113 w 206"/>
                  <a:gd name="T1" fmla="*/ 196 h 273"/>
                  <a:gd name="T2" fmla="*/ 70 w 206"/>
                  <a:gd name="T3" fmla="*/ 273 h 273"/>
                  <a:gd name="T4" fmla="*/ 184 w 206"/>
                  <a:gd name="T5" fmla="*/ 273 h 273"/>
                  <a:gd name="T6" fmla="*/ 0 w 206"/>
                  <a:gd name="T7" fmla="*/ 0 h 273"/>
                  <a:gd name="T8" fmla="*/ 113 w 206"/>
                  <a:gd name="T9" fmla="*/ 196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73">
                    <a:moveTo>
                      <a:pt x="113" y="196"/>
                    </a:moveTo>
                    <a:cubicBezTo>
                      <a:pt x="106" y="226"/>
                      <a:pt x="91" y="252"/>
                      <a:pt x="70" y="273"/>
                    </a:cubicBezTo>
                    <a:cubicBezTo>
                      <a:pt x="184" y="273"/>
                      <a:pt x="184" y="273"/>
                      <a:pt x="184" y="273"/>
                    </a:cubicBezTo>
                    <a:cubicBezTo>
                      <a:pt x="206" y="154"/>
                      <a:pt x="128" y="28"/>
                      <a:pt x="0" y="0"/>
                    </a:cubicBezTo>
                    <a:cubicBezTo>
                      <a:pt x="26" y="7"/>
                      <a:pt x="138" y="60"/>
                      <a:pt x="113" y="1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6"/>
              <p:cNvSpPr>
                <a:spLocks/>
              </p:cNvSpPr>
              <p:nvPr/>
            </p:nvSpPr>
            <p:spPr bwMode="auto">
              <a:xfrm>
                <a:off x="3986213" y="0"/>
                <a:ext cx="4219575" cy="4189413"/>
              </a:xfrm>
              <a:custGeom>
                <a:avLst/>
                <a:gdLst>
                  <a:gd name="T0" fmla="*/ 0 w 471"/>
                  <a:gd name="T1" fmla="*/ 0 h 468"/>
                  <a:gd name="T2" fmla="*/ 0 w 471"/>
                  <a:gd name="T3" fmla="*/ 468 h 468"/>
                  <a:gd name="T4" fmla="*/ 50 w 471"/>
                  <a:gd name="T5" fmla="*/ 468 h 468"/>
                  <a:gd name="T6" fmla="*/ 104 w 471"/>
                  <a:gd name="T7" fmla="*/ 466 h 468"/>
                  <a:gd name="T8" fmla="*/ 247 w 471"/>
                  <a:gd name="T9" fmla="*/ 346 h 468"/>
                  <a:gd name="T10" fmla="*/ 161 w 471"/>
                  <a:gd name="T11" fmla="*/ 219 h 468"/>
                  <a:gd name="T12" fmla="*/ 157 w 471"/>
                  <a:gd name="T13" fmla="*/ 218 h 468"/>
                  <a:gd name="T14" fmla="*/ 100 w 471"/>
                  <a:gd name="T15" fmla="*/ 212 h 468"/>
                  <a:gd name="T16" fmla="*/ 92 w 471"/>
                  <a:gd name="T17" fmla="*/ 243 h 468"/>
                  <a:gd name="T18" fmla="*/ 81 w 471"/>
                  <a:gd name="T19" fmla="*/ 165 h 468"/>
                  <a:gd name="T20" fmla="*/ 124 w 471"/>
                  <a:gd name="T21" fmla="*/ 123 h 468"/>
                  <a:gd name="T22" fmla="*/ 124 w 471"/>
                  <a:gd name="T23" fmla="*/ 122 h 468"/>
                  <a:gd name="T24" fmla="*/ 186 w 471"/>
                  <a:gd name="T25" fmla="*/ 78 h 468"/>
                  <a:gd name="T26" fmla="*/ 259 w 471"/>
                  <a:gd name="T27" fmla="*/ 58 h 468"/>
                  <a:gd name="T28" fmla="*/ 471 w 471"/>
                  <a:gd name="T29" fmla="*/ 151 h 468"/>
                  <a:gd name="T30" fmla="*/ 471 w 471"/>
                  <a:gd name="T31" fmla="*/ 0 h 468"/>
                  <a:gd name="T32" fmla="*/ 0 w 471"/>
                  <a:gd name="T3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1" h="468">
                    <a:moveTo>
                      <a:pt x="0" y="0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50" y="468"/>
                      <a:pt x="50" y="468"/>
                      <a:pt x="50" y="468"/>
                    </a:cubicBezTo>
                    <a:cubicBezTo>
                      <a:pt x="80" y="468"/>
                      <a:pt x="87" y="468"/>
                      <a:pt x="104" y="466"/>
                    </a:cubicBezTo>
                    <a:cubicBezTo>
                      <a:pt x="175" y="455"/>
                      <a:pt x="240" y="397"/>
                      <a:pt x="247" y="346"/>
                    </a:cubicBezTo>
                    <a:cubicBezTo>
                      <a:pt x="258" y="285"/>
                      <a:pt x="225" y="232"/>
                      <a:pt x="161" y="219"/>
                    </a:cubicBezTo>
                    <a:cubicBezTo>
                      <a:pt x="160" y="219"/>
                      <a:pt x="159" y="218"/>
                      <a:pt x="157" y="218"/>
                    </a:cubicBezTo>
                    <a:cubicBezTo>
                      <a:pt x="155" y="218"/>
                      <a:pt x="124" y="218"/>
                      <a:pt x="100" y="212"/>
                    </a:cubicBezTo>
                    <a:cubicBezTo>
                      <a:pt x="100" y="212"/>
                      <a:pt x="87" y="223"/>
                      <a:pt x="92" y="243"/>
                    </a:cubicBezTo>
                    <a:cubicBezTo>
                      <a:pt x="92" y="243"/>
                      <a:pt x="61" y="210"/>
                      <a:pt x="81" y="165"/>
                    </a:cubicBezTo>
                    <a:cubicBezTo>
                      <a:pt x="81" y="165"/>
                      <a:pt x="90" y="144"/>
                      <a:pt x="124" y="123"/>
                    </a:cubicBezTo>
                    <a:cubicBezTo>
                      <a:pt x="124" y="123"/>
                      <a:pt x="124" y="122"/>
                      <a:pt x="124" y="122"/>
                    </a:cubicBezTo>
                    <a:cubicBezTo>
                      <a:pt x="133" y="111"/>
                      <a:pt x="155" y="93"/>
                      <a:pt x="186" y="78"/>
                    </a:cubicBezTo>
                    <a:cubicBezTo>
                      <a:pt x="201" y="71"/>
                      <a:pt x="228" y="61"/>
                      <a:pt x="259" y="58"/>
                    </a:cubicBezTo>
                    <a:cubicBezTo>
                      <a:pt x="397" y="45"/>
                      <a:pt x="471" y="151"/>
                      <a:pt x="471" y="151"/>
                    </a:cubicBezTo>
                    <a:cubicBezTo>
                      <a:pt x="471" y="0"/>
                      <a:pt x="471" y="0"/>
                      <a:pt x="47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7"/>
              <p:cNvSpPr>
                <a:spLocks/>
              </p:cNvSpPr>
              <p:nvPr/>
            </p:nvSpPr>
            <p:spPr bwMode="auto">
              <a:xfrm>
                <a:off x="5545138" y="939800"/>
                <a:ext cx="2660650" cy="1011238"/>
              </a:xfrm>
              <a:custGeom>
                <a:avLst/>
                <a:gdLst>
                  <a:gd name="T0" fmla="*/ 167 w 297"/>
                  <a:gd name="T1" fmla="*/ 9 h 113"/>
                  <a:gd name="T2" fmla="*/ 0 w 297"/>
                  <a:gd name="T3" fmla="*/ 48 h 113"/>
                  <a:gd name="T4" fmla="*/ 33 w 297"/>
                  <a:gd name="T5" fmla="*/ 33 h 113"/>
                  <a:gd name="T6" fmla="*/ 61 w 297"/>
                  <a:gd name="T7" fmla="*/ 60 h 113"/>
                  <a:gd name="T8" fmla="*/ 103 w 297"/>
                  <a:gd name="T9" fmla="*/ 34 h 113"/>
                  <a:gd name="T10" fmla="*/ 103 w 297"/>
                  <a:gd name="T11" fmla="*/ 20 h 113"/>
                  <a:gd name="T12" fmla="*/ 297 w 297"/>
                  <a:gd name="T13" fmla="*/ 113 h 113"/>
                  <a:gd name="T14" fmla="*/ 297 w 297"/>
                  <a:gd name="T15" fmla="*/ 71 h 113"/>
                  <a:gd name="T16" fmla="*/ 167 w 297"/>
                  <a:gd name="T17" fmla="*/ 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113">
                    <a:moveTo>
                      <a:pt x="167" y="9"/>
                    </a:moveTo>
                    <a:cubicBezTo>
                      <a:pt x="100" y="0"/>
                      <a:pt x="44" y="17"/>
                      <a:pt x="0" y="48"/>
                    </a:cubicBezTo>
                    <a:cubicBezTo>
                      <a:pt x="0" y="48"/>
                      <a:pt x="13" y="40"/>
                      <a:pt x="33" y="33"/>
                    </a:cubicBezTo>
                    <a:cubicBezTo>
                      <a:pt x="36" y="46"/>
                      <a:pt x="47" y="57"/>
                      <a:pt x="61" y="60"/>
                    </a:cubicBezTo>
                    <a:cubicBezTo>
                      <a:pt x="81" y="64"/>
                      <a:pt x="100" y="52"/>
                      <a:pt x="103" y="34"/>
                    </a:cubicBezTo>
                    <a:cubicBezTo>
                      <a:pt x="104" y="30"/>
                      <a:pt x="104" y="25"/>
                      <a:pt x="103" y="20"/>
                    </a:cubicBezTo>
                    <a:cubicBezTo>
                      <a:pt x="230" y="16"/>
                      <a:pt x="297" y="113"/>
                      <a:pt x="297" y="113"/>
                    </a:cubicBezTo>
                    <a:cubicBezTo>
                      <a:pt x="297" y="71"/>
                      <a:pt x="297" y="71"/>
                      <a:pt x="297" y="71"/>
                    </a:cubicBezTo>
                    <a:cubicBezTo>
                      <a:pt x="278" y="52"/>
                      <a:pt x="226" y="15"/>
                      <a:pt x="167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8"/>
              <p:cNvSpPr>
                <a:spLocks noEditPoints="1"/>
              </p:cNvSpPr>
              <p:nvPr/>
            </p:nvSpPr>
            <p:spPr bwMode="auto">
              <a:xfrm>
                <a:off x="3986213" y="6007100"/>
                <a:ext cx="796925" cy="833438"/>
              </a:xfrm>
              <a:custGeom>
                <a:avLst/>
                <a:gdLst>
                  <a:gd name="T0" fmla="*/ 310 w 502"/>
                  <a:gd name="T1" fmla="*/ 311 h 525"/>
                  <a:gd name="T2" fmla="*/ 248 w 502"/>
                  <a:gd name="T3" fmla="*/ 124 h 525"/>
                  <a:gd name="T4" fmla="*/ 186 w 502"/>
                  <a:gd name="T5" fmla="*/ 311 h 525"/>
                  <a:gd name="T6" fmla="*/ 310 w 502"/>
                  <a:gd name="T7" fmla="*/ 311 h 525"/>
                  <a:gd name="T8" fmla="*/ 198 w 502"/>
                  <a:gd name="T9" fmla="*/ 0 h 525"/>
                  <a:gd name="T10" fmla="*/ 305 w 502"/>
                  <a:gd name="T11" fmla="*/ 0 h 525"/>
                  <a:gd name="T12" fmla="*/ 502 w 502"/>
                  <a:gd name="T13" fmla="*/ 525 h 525"/>
                  <a:gd name="T14" fmla="*/ 384 w 502"/>
                  <a:gd name="T15" fmla="*/ 525 h 525"/>
                  <a:gd name="T16" fmla="*/ 339 w 502"/>
                  <a:gd name="T17" fmla="*/ 401 h 525"/>
                  <a:gd name="T18" fmla="*/ 158 w 502"/>
                  <a:gd name="T19" fmla="*/ 401 h 525"/>
                  <a:gd name="T20" fmla="*/ 113 w 502"/>
                  <a:gd name="T21" fmla="*/ 525 h 525"/>
                  <a:gd name="T22" fmla="*/ 0 w 502"/>
                  <a:gd name="T23" fmla="*/ 525 h 525"/>
                  <a:gd name="T24" fmla="*/ 198 w 502"/>
                  <a:gd name="T25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2" h="525">
                    <a:moveTo>
                      <a:pt x="310" y="311"/>
                    </a:moveTo>
                    <a:lnTo>
                      <a:pt x="248" y="124"/>
                    </a:lnTo>
                    <a:lnTo>
                      <a:pt x="186" y="311"/>
                    </a:lnTo>
                    <a:lnTo>
                      <a:pt x="310" y="311"/>
                    </a:lnTo>
                    <a:close/>
                    <a:moveTo>
                      <a:pt x="198" y="0"/>
                    </a:moveTo>
                    <a:lnTo>
                      <a:pt x="305" y="0"/>
                    </a:lnTo>
                    <a:lnTo>
                      <a:pt x="502" y="525"/>
                    </a:lnTo>
                    <a:lnTo>
                      <a:pt x="384" y="525"/>
                    </a:lnTo>
                    <a:lnTo>
                      <a:pt x="339" y="401"/>
                    </a:lnTo>
                    <a:lnTo>
                      <a:pt x="158" y="401"/>
                    </a:lnTo>
                    <a:lnTo>
                      <a:pt x="113" y="525"/>
                    </a:lnTo>
                    <a:lnTo>
                      <a:pt x="0" y="525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9"/>
              <p:cNvSpPr>
                <a:spLocks noEditPoints="1"/>
              </p:cNvSpPr>
              <p:nvPr/>
            </p:nvSpPr>
            <p:spPr bwMode="auto">
              <a:xfrm>
                <a:off x="4881563" y="6007100"/>
                <a:ext cx="717550" cy="833438"/>
              </a:xfrm>
              <a:custGeom>
                <a:avLst/>
                <a:gdLst>
                  <a:gd name="T0" fmla="*/ 32 w 80"/>
                  <a:gd name="T1" fmla="*/ 76 h 93"/>
                  <a:gd name="T2" fmla="*/ 45 w 80"/>
                  <a:gd name="T3" fmla="*/ 74 h 93"/>
                  <a:gd name="T4" fmla="*/ 53 w 80"/>
                  <a:gd name="T5" fmla="*/ 68 h 93"/>
                  <a:gd name="T6" fmla="*/ 58 w 80"/>
                  <a:gd name="T7" fmla="*/ 58 h 93"/>
                  <a:gd name="T8" fmla="*/ 60 w 80"/>
                  <a:gd name="T9" fmla="*/ 46 h 93"/>
                  <a:gd name="T10" fmla="*/ 59 w 80"/>
                  <a:gd name="T11" fmla="*/ 34 h 93"/>
                  <a:gd name="T12" fmla="*/ 54 w 80"/>
                  <a:gd name="T13" fmla="*/ 24 h 93"/>
                  <a:gd name="T14" fmla="*/ 46 w 80"/>
                  <a:gd name="T15" fmla="*/ 18 h 93"/>
                  <a:gd name="T16" fmla="*/ 35 w 80"/>
                  <a:gd name="T17" fmla="*/ 16 h 93"/>
                  <a:gd name="T18" fmla="*/ 19 w 80"/>
                  <a:gd name="T19" fmla="*/ 16 h 93"/>
                  <a:gd name="T20" fmla="*/ 19 w 80"/>
                  <a:gd name="T21" fmla="*/ 76 h 93"/>
                  <a:gd name="T22" fmla="*/ 32 w 80"/>
                  <a:gd name="T23" fmla="*/ 76 h 93"/>
                  <a:gd name="T24" fmla="*/ 0 w 80"/>
                  <a:gd name="T25" fmla="*/ 0 h 93"/>
                  <a:gd name="T26" fmla="*/ 35 w 80"/>
                  <a:gd name="T27" fmla="*/ 0 h 93"/>
                  <a:gd name="T28" fmla="*/ 68 w 80"/>
                  <a:gd name="T29" fmla="*/ 11 h 93"/>
                  <a:gd name="T30" fmla="*/ 80 w 80"/>
                  <a:gd name="T31" fmla="*/ 46 h 93"/>
                  <a:gd name="T32" fmla="*/ 77 w 80"/>
                  <a:gd name="T33" fmla="*/ 66 h 93"/>
                  <a:gd name="T34" fmla="*/ 67 w 80"/>
                  <a:gd name="T35" fmla="*/ 81 h 93"/>
                  <a:gd name="T36" fmla="*/ 52 w 80"/>
                  <a:gd name="T37" fmla="*/ 90 h 93"/>
                  <a:gd name="T38" fmla="*/ 31 w 80"/>
                  <a:gd name="T39" fmla="*/ 93 h 93"/>
                  <a:gd name="T40" fmla="*/ 0 w 80"/>
                  <a:gd name="T41" fmla="*/ 93 h 93"/>
                  <a:gd name="T42" fmla="*/ 0 w 80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93">
                    <a:moveTo>
                      <a:pt x="32" y="76"/>
                    </a:moveTo>
                    <a:cubicBezTo>
                      <a:pt x="37" y="76"/>
                      <a:pt x="41" y="76"/>
                      <a:pt x="45" y="74"/>
                    </a:cubicBezTo>
                    <a:cubicBezTo>
                      <a:pt x="48" y="73"/>
                      <a:pt x="51" y="71"/>
                      <a:pt x="53" y="68"/>
                    </a:cubicBezTo>
                    <a:cubicBezTo>
                      <a:pt x="56" y="65"/>
                      <a:pt x="57" y="62"/>
                      <a:pt x="58" y="58"/>
                    </a:cubicBezTo>
                    <a:cubicBezTo>
                      <a:pt x="59" y="55"/>
                      <a:pt x="60" y="51"/>
                      <a:pt x="60" y="46"/>
                    </a:cubicBezTo>
                    <a:cubicBezTo>
                      <a:pt x="60" y="41"/>
                      <a:pt x="59" y="37"/>
                      <a:pt x="59" y="34"/>
                    </a:cubicBezTo>
                    <a:cubicBezTo>
                      <a:pt x="58" y="30"/>
                      <a:pt x="56" y="27"/>
                      <a:pt x="54" y="24"/>
                    </a:cubicBezTo>
                    <a:cubicBezTo>
                      <a:pt x="52" y="22"/>
                      <a:pt x="50" y="20"/>
                      <a:pt x="46" y="18"/>
                    </a:cubicBezTo>
                    <a:cubicBezTo>
                      <a:pt x="43" y="17"/>
                      <a:pt x="39" y="16"/>
                      <a:pt x="35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76"/>
                      <a:pt x="19" y="76"/>
                      <a:pt x="19" y="76"/>
                    </a:cubicBezTo>
                    <a:lnTo>
                      <a:pt x="32" y="76"/>
                    </a:lnTo>
                    <a:close/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49" y="0"/>
                      <a:pt x="60" y="4"/>
                      <a:pt x="68" y="11"/>
                    </a:cubicBezTo>
                    <a:cubicBezTo>
                      <a:pt x="76" y="19"/>
                      <a:pt x="80" y="31"/>
                      <a:pt x="80" y="46"/>
                    </a:cubicBezTo>
                    <a:cubicBezTo>
                      <a:pt x="80" y="54"/>
                      <a:pt x="79" y="60"/>
                      <a:pt x="77" y="66"/>
                    </a:cubicBezTo>
                    <a:cubicBezTo>
                      <a:pt x="74" y="72"/>
                      <a:pt x="71" y="77"/>
                      <a:pt x="67" y="81"/>
                    </a:cubicBezTo>
                    <a:cubicBezTo>
                      <a:pt x="63" y="85"/>
                      <a:pt x="58" y="88"/>
                      <a:pt x="52" y="90"/>
                    </a:cubicBezTo>
                    <a:cubicBezTo>
                      <a:pt x="46" y="92"/>
                      <a:pt x="39" y="93"/>
                      <a:pt x="31" y="93"/>
                    </a:cubicBezTo>
                    <a:cubicBezTo>
                      <a:pt x="0" y="93"/>
                      <a:pt x="0" y="93"/>
                      <a:pt x="0" y="9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10"/>
              <p:cNvSpPr>
                <a:spLocks/>
              </p:cNvSpPr>
              <p:nvPr/>
            </p:nvSpPr>
            <p:spPr bwMode="auto">
              <a:xfrm>
                <a:off x="5734051" y="6007100"/>
                <a:ext cx="671513" cy="833438"/>
              </a:xfrm>
              <a:custGeom>
                <a:avLst/>
                <a:gdLst>
                  <a:gd name="T0" fmla="*/ 0 w 423"/>
                  <a:gd name="T1" fmla="*/ 0 h 525"/>
                  <a:gd name="T2" fmla="*/ 101 w 423"/>
                  <a:gd name="T3" fmla="*/ 0 h 525"/>
                  <a:gd name="T4" fmla="*/ 316 w 423"/>
                  <a:gd name="T5" fmla="*/ 344 h 525"/>
                  <a:gd name="T6" fmla="*/ 316 w 423"/>
                  <a:gd name="T7" fmla="*/ 0 h 525"/>
                  <a:gd name="T8" fmla="*/ 423 w 423"/>
                  <a:gd name="T9" fmla="*/ 0 h 525"/>
                  <a:gd name="T10" fmla="*/ 423 w 423"/>
                  <a:gd name="T11" fmla="*/ 525 h 525"/>
                  <a:gd name="T12" fmla="*/ 327 w 423"/>
                  <a:gd name="T13" fmla="*/ 525 h 525"/>
                  <a:gd name="T14" fmla="*/ 107 w 423"/>
                  <a:gd name="T15" fmla="*/ 181 h 525"/>
                  <a:gd name="T16" fmla="*/ 107 w 423"/>
                  <a:gd name="T17" fmla="*/ 525 h 525"/>
                  <a:gd name="T18" fmla="*/ 0 w 423"/>
                  <a:gd name="T19" fmla="*/ 525 h 525"/>
                  <a:gd name="T20" fmla="*/ 0 w 423"/>
                  <a:gd name="T21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3" h="525">
                    <a:moveTo>
                      <a:pt x="0" y="0"/>
                    </a:moveTo>
                    <a:lnTo>
                      <a:pt x="101" y="0"/>
                    </a:lnTo>
                    <a:lnTo>
                      <a:pt x="316" y="344"/>
                    </a:lnTo>
                    <a:lnTo>
                      <a:pt x="316" y="0"/>
                    </a:lnTo>
                    <a:lnTo>
                      <a:pt x="423" y="0"/>
                    </a:lnTo>
                    <a:lnTo>
                      <a:pt x="423" y="525"/>
                    </a:lnTo>
                    <a:lnTo>
                      <a:pt x="327" y="525"/>
                    </a:lnTo>
                    <a:lnTo>
                      <a:pt x="107" y="181"/>
                    </a:lnTo>
                    <a:lnTo>
                      <a:pt x="107" y="525"/>
                    </a:lnTo>
                    <a:lnTo>
                      <a:pt x="0" y="5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11"/>
              <p:cNvSpPr>
                <a:spLocks noEditPoints="1"/>
              </p:cNvSpPr>
              <p:nvPr/>
            </p:nvSpPr>
            <p:spPr bwMode="auto">
              <a:xfrm>
                <a:off x="6548438" y="5980113"/>
                <a:ext cx="796925" cy="877888"/>
              </a:xfrm>
              <a:custGeom>
                <a:avLst/>
                <a:gdLst>
                  <a:gd name="T0" fmla="*/ 45 w 89"/>
                  <a:gd name="T1" fmla="*/ 82 h 98"/>
                  <a:gd name="T2" fmla="*/ 63 w 89"/>
                  <a:gd name="T3" fmla="*/ 73 h 98"/>
                  <a:gd name="T4" fmla="*/ 69 w 89"/>
                  <a:gd name="T5" fmla="*/ 49 h 98"/>
                  <a:gd name="T6" fmla="*/ 63 w 89"/>
                  <a:gd name="T7" fmla="*/ 26 h 98"/>
                  <a:gd name="T8" fmla="*/ 45 w 89"/>
                  <a:gd name="T9" fmla="*/ 17 h 98"/>
                  <a:gd name="T10" fmla="*/ 26 w 89"/>
                  <a:gd name="T11" fmla="*/ 26 h 98"/>
                  <a:gd name="T12" fmla="*/ 20 w 89"/>
                  <a:gd name="T13" fmla="*/ 49 h 98"/>
                  <a:gd name="T14" fmla="*/ 26 w 89"/>
                  <a:gd name="T15" fmla="*/ 73 h 98"/>
                  <a:gd name="T16" fmla="*/ 45 w 89"/>
                  <a:gd name="T17" fmla="*/ 82 h 98"/>
                  <a:gd name="T18" fmla="*/ 45 w 89"/>
                  <a:gd name="T19" fmla="*/ 98 h 98"/>
                  <a:gd name="T20" fmla="*/ 26 w 89"/>
                  <a:gd name="T21" fmla="*/ 95 h 98"/>
                  <a:gd name="T22" fmla="*/ 12 w 89"/>
                  <a:gd name="T23" fmla="*/ 85 h 98"/>
                  <a:gd name="T24" fmla="*/ 3 w 89"/>
                  <a:gd name="T25" fmla="*/ 70 h 98"/>
                  <a:gd name="T26" fmla="*/ 0 w 89"/>
                  <a:gd name="T27" fmla="*/ 49 h 98"/>
                  <a:gd name="T28" fmla="*/ 3 w 89"/>
                  <a:gd name="T29" fmla="*/ 29 h 98"/>
                  <a:gd name="T30" fmla="*/ 12 w 89"/>
                  <a:gd name="T31" fmla="*/ 14 h 98"/>
                  <a:gd name="T32" fmla="*/ 26 w 89"/>
                  <a:gd name="T33" fmla="*/ 4 h 98"/>
                  <a:gd name="T34" fmla="*/ 45 w 89"/>
                  <a:gd name="T35" fmla="*/ 0 h 98"/>
                  <a:gd name="T36" fmla="*/ 63 w 89"/>
                  <a:gd name="T37" fmla="*/ 4 h 98"/>
                  <a:gd name="T38" fmla="*/ 77 w 89"/>
                  <a:gd name="T39" fmla="*/ 14 h 98"/>
                  <a:gd name="T40" fmla="*/ 86 w 89"/>
                  <a:gd name="T41" fmla="*/ 29 h 98"/>
                  <a:gd name="T42" fmla="*/ 89 w 89"/>
                  <a:gd name="T43" fmla="*/ 49 h 98"/>
                  <a:gd name="T44" fmla="*/ 86 w 89"/>
                  <a:gd name="T45" fmla="*/ 70 h 98"/>
                  <a:gd name="T46" fmla="*/ 77 w 89"/>
                  <a:gd name="T47" fmla="*/ 85 h 98"/>
                  <a:gd name="T48" fmla="*/ 63 w 89"/>
                  <a:gd name="T49" fmla="*/ 95 h 98"/>
                  <a:gd name="T50" fmla="*/ 45 w 89"/>
                  <a:gd name="T51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98">
                    <a:moveTo>
                      <a:pt x="45" y="82"/>
                    </a:moveTo>
                    <a:cubicBezTo>
                      <a:pt x="53" y="82"/>
                      <a:pt x="59" y="79"/>
                      <a:pt x="63" y="73"/>
                    </a:cubicBezTo>
                    <a:cubicBezTo>
                      <a:pt x="67" y="68"/>
                      <a:pt x="69" y="60"/>
                      <a:pt x="69" y="49"/>
                    </a:cubicBezTo>
                    <a:cubicBezTo>
                      <a:pt x="69" y="39"/>
                      <a:pt x="67" y="31"/>
                      <a:pt x="63" y="26"/>
                    </a:cubicBezTo>
                    <a:cubicBezTo>
                      <a:pt x="59" y="20"/>
                      <a:pt x="53" y="17"/>
                      <a:pt x="45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2" y="68"/>
                      <a:pt x="26" y="73"/>
                    </a:cubicBezTo>
                    <a:cubicBezTo>
                      <a:pt x="30" y="79"/>
                      <a:pt x="36" y="82"/>
                      <a:pt x="45" y="82"/>
                    </a:cubicBezTo>
                    <a:moveTo>
                      <a:pt x="45" y="98"/>
                    </a:moveTo>
                    <a:cubicBezTo>
                      <a:pt x="38" y="98"/>
                      <a:pt x="31" y="97"/>
                      <a:pt x="26" y="95"/>
                    </a:cubicBezTo>
                    <a:cubicBezTo>
                      <a:pt x="21" y="93"/>
                      <a:pt x="16" y="89"/>
                      <a:pt x="12" y="85"/>
                    </a:cubicBezTo>
                    <a:cubicBezTo>
                      <a:pt x="8" y="81"/>
                      <a:pt x="5" y="76"/>
                      <a:pt x="3" y="70"/>
                    </a:cubicBezTo>
                    <a:cubicBezTo>
                      <a:pt x="1" y="64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6" y="9"/>
                      <a:pt x="21" y="6"/>
                      <a:pt x="26" y="4"/>
                    </a:cubicBezTo>
                    <a:cubicBezTo>
                      <a:pt x="32" y="2"/>
                      <a:pt x="38" y="0"/>
                      <a:pt x="45" y="0"/>
                    </a:cubicBezTo>
                    <a:cubicBezTo>
                      <a:pt x="52" y="0"/>
                      <a:pt x="58" y="2"/>
                      <a:pt x="63" y="4"/>
                    </a:cubicBezTo>
                    <a:cubicBezTo>
                      <a:pt x="69" y="6"/>
                      <a:pt x="73" y="9"/>
                      <a:pt x="77" y="14"/>
                    </a:cubicBezTo>
                    <a:cubicBezTo>
                      <a:pt x="81" y="18"/>
                      <a:pt x="84" y="23"/>
                      <a:pt x="86" y="29"/>
                    </a:cubicBezTo>
                    <a:cubicBezTo>
                      <a:pt x="88" y="35"/>
                      <a:pt x="89" y="42"/>
                      <a:pt x="89" y="49"/>
                    </a:cubicBezTo>
                    <a:cubicBezTo>
                      <a:pt x="89" y="57"/>
                      <a:pt x="88" y="64"/>
                      <a:pt x="86" y="70"/>
                    </a:cubicBezTo>
                    <a:cubicBezTo>
                      <a:pt x="84" y="76"/>
                      <a:pt x="81" y="81"/>
                      <a:pt x="77" y="85"/>
                    </a:cubicBezTo>
                    <a:cubicBezTo>
                      <a:pt x="74" y="89"/>
                      <a:pt x="69" y="93"/>
                      <a:pt x="63" y="95"/>
                    </a:cubicBezTo>
                    <a:cubicBezTo>
                      <a:pt x="58" y="97"/>
                      <a:pt x="52" y="98"/>
                      <a:pt x="45" y="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12"/>
              <p:cNvSpPr>
                <a:spLocks/>
              </p:cNvSpPr>
              <p:nvPr/>
            </p:nvSpPr>
            <p:spPr bwMode="auto">
              <a:xfrm>
                <a:off x="7453313" y="5980113"/>
                <a:ext cx="742950" cy="877888"/>
              </a:xfrm>
              <a:custGeom>
                <a:avLst/>
                <a:gdLst>
                  <a:gd name="T0" fmla="*/ 83 w 83"/>
                  <a:gd name="T1" fmla="*/ 64 h 98"/>
                  <a:gd name="T2" fmla="*/ 79 w 83"/>
                  <a:gd name="T3" fmla="*/ 77 h 98"/>
                  <a:gd name="T4" fmla="*/ 71 w 83"/>
                  <a:gd name="T5" fmla="*/ 88 h 98"/>
                  <a:gd name="T6" fmla="*/ 59 w 83"/>
                  <a:gd name="T7" fmla="*/ 96 h 98"/>
                  <a:gd name="T8" fmla="*/ 43 w 83"/>
                  <a:gd name="T9" fmla="*/ 98 h 98"/>
                  <a:gd name="T10" fmla="*/ 24 w 83"/>
                  <a:gd name="T11" fmla="*/ 95 h 98"/>
                  <a:gd name="T12" fmla="*/ 11 w 83"/>
                  <a:gd name="T13" fmla="*/ 85 h 98"/>
                  <a:gd name="T14" fmla="*/ 3 w 83"/>
                  <a:gd name="T15" fmla="*/ 69 h 98"/>
                  <a:gd name="T16" fmla="*/ 0 w 83"/>
                  <a:gd name="T17" fmla="*/ 49 h 98"/>
                  <a:gd name="T18" fmla="*/ 3 w 83"/>
                  <a:gd name="T19" fmla="*/ 29 h 98"/>
                  <a:gd name="T20" fmla="*/ 12 w 83"/>
                  <a:gd name="T21" fmla="*/ 14 h 98"/>
                  <a:gd name="T22" fmla="*/ 25 w 83"/>
                  <a:gd name="T23" fmla="*/ 4 h 98"/>
                  <a:gd name="T24" fmla="*/ 43 w 83"/>
                  <a:gd name="T25" fmla="*/ 0 h 98"/>
                  <a:gd name="T26" fmla="*/ 59 w 83"/>
                  <a:gd name="T27" fmla="*/ 3 h 98"/>
                  <a:gd name="T28" fmla="*/ 70 w 83"/>
                  <a:gd name="T29" fmla="*/ 9 h 98"/>
                  <a:gd name="T30" fmla="*/ 77 w 83"/>
                  <a:gd name="T31" fmla="*/ 19 h 98"/>
                  <a:gd name="T32" fmla="*/ 81 w 83"/>
                  <a:gd name="T33" fmla="*/ 32 h 98"/>
                  <a:gd name="T34" fmla="*/ 62 w 83"/>
                  <a:gd name="T35" fmla="*/ 35 h 98"/>
                  <a:gd name="T36" fmla="*/ 56 w 83"/>
                  <a:gd name="T37" fmla="*/ 22 h 98"/>
                  <a:gd name="T38" fmla="*/ 43 w 83"/>
                  <a:gd name="T39" fmla="*/ 17 h 98"/>
                  <a:gd name="T40" fmla="*/ 26 w 83"/>
                  <a:gd name="T41" fmla="*/ 26 h 98"/>
                  <a:gd name="T42" fmla="*/ 20 w 83"/>
                  <a:gd name="T43" fmla="*/ 49 h 98"/>
                  <a:gd name="T44" fmla="*/ 27 w 83"/>
                  <a:gd name="T45" fmla="*/ 73 h 98"/>
                  <a:gd name="T46" fmla="*/ 43 w 83"/>
                  <a:gd name="T47" fmla="*/ 82 h 98"/>
                  <a:gd name="T48" fmla="*/ 56 w 83"/>
                  <a:gd name="T49" fmla="*/ 77 h 98"/>
                  <a:gd name="T50" fmla="*/ 62 w 83"/>
                  <a:gd name="T51" fmla="*/ 64 h 98"/>
                  <a:gd name="T52" fmla="*/ 83 w 83"/>
                  <a:gd name="T53" fmla="*/ 6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3" h="98">
                    <a:moveTo>
                      <a:pt x="83" y="64"/>
                    </a:moveTo>
                    <a:cubicBezTo>
                      <a:pt x="82" y="69"/>
                      <a:pt x="81" y="73"/>
                      <a:pt x="79" y="77"/>
                    </a:cubicBezTo>
                    <a:cubicBezTo>
                      <a:pt x="77" y="82"/>
                      <a:pt x="75" y="85"/>
                      <a:pt x="71" y="88"/>
                    </a:cubicBezTo>
                    <a:cubicBezTo>
                      <a:pt x="68" y="91"/>
                      <a:pt x="64" y="94"/>
                      <a:pt x="59" y="96"/>
                    </a:cubicBezTo>
                    <a:cubicBezTo>
                      <a:pt x="55" y="97"/>
                      <a:pt x="49" y="98"/>
                      <a:pt x="43" y="98"/>
                    </a:cubicBezTo>
                    <a:cubicBezTo>
                      <a:pt x="36" y="98"/>
                      <a:pt x="30" y="97"/>
                      <a:pt x="24" y="95"/>
                    </a:cubicBezTo>
                    <a:cubicBezTo>
                      <a:pt x="19" y="92"/>
                      <a:pt x="15" y="89"/>
                      <a:pt x="11" y="85"/>
                    </a:cubicBezTo>
                    <a:cubicBezTo>
                      <a:pt x="7" y="81"/>
                      <a:pt x="5" y="75"/>
                      <a:pt x="3" y="69"/>
                    </a:cubicBezTo>
                    <a:cubicBezTo>
                      <a:pt x="1" y="63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5" y="9"/>
                      <a:pt x="20" y="6"/>
                      <a:pt x="25" y="4"/>
                    </a:cubicBezTo>
                    <a:cubicBezTo>
                      <a:pt x="31" y="2"/>
                      <a:pt x="37" y="0"/>
                      <a:pt x="43" y="0"/>
                    </a:cubicBezTo>
                    <a:cubicBezTo>
                      <a:pt x="49" y="0"/>
                      <a:pt x="54" y="1"/>
                      <a:pt x="59" y="3"/>
                    </a:cubicBezTo>
                    <a:cubicBezTo>
                      <a:pt x="63" y="4"/>
                      <a:pt x="67" y="6"/>
                      <a:pt x="70" y="9"/>
                    </a:cubicBezTo>
                    <a:cubicBezTo>
                      <a:pt x="73" y="12"/>
                      <a:pt x="75" y="15"/>
                      <a:pt x="77" y="19"/>
                    </a:cubicBezTo>
                    <a:cubicBezTo>
                      <a:pt x="79" y="23"/>
                      <a:pt x="80" y="27"/>
                      <a:pt x="81" y="32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29"/>
                      <a:pt x="59" y="25"/>
                      <a:pt x="56" y="22"/>
                    </a:cubicBezTo>
                    <a:cubicBezTo>
                      <a:pt x="53" y="19"/>
                      <a:pt x="49" y="17"/>
                      <a:pt x="43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3" y="68"/>
                      <a:pt x="27" y="73"/>
                    </a:cubicBezTo>
                    <a:cubicBezTo>
                      <a:pt x="31" y="79"/>
                      <a:pt x="36" y="82"/>
                      <a:pt x="43" y="82"/>
                    </a:cubicBezTo>
                    <a:cubicBezTo>
                      <a:pt x="49" y="82"/>
                      <a:pt x="54" y="80"/>
                      <a:pt x="56" y="77"/>
                    </a:cubicBezTo>
                    <a:cubicBezTo>
                      <a:pt x="59" y="74"/>
                      <a:pt x="61" y="69"/>
                      <a:pt x="62" y="64"/>
                    </a:cubicBezTo>
                    <a:lnTo>
                      <a:pt x="8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13"/>
              <p:cNvSpPr>
                <a:spLocks noEditPoints="1"/>
              </p:cNvSpPr>
              <p:nvPr/>
            </p:nvSpPr>
            <p:spPr bwMode="auto">
              <a:xfrm>
                <a:off x="3986213" y="4735513"/>
                <a:ext cx="1066800" cy="887413"/>
              </a:xfrm>
              <a:custGeom>
                <a:avLst/>
                <a:gdLst>
                  <a:gd name="T0" fmla="*/ 82 w 119"/>
                  <a:gd name="T1" fmla="*/ 40 h 99"/>
                  <a:gd name="T2" fmla="*/ 82 w 119"/>
                  <a:gd name="T3" fmla="*/ 47 h 99"/>
                  <a:gd name="T4" fmla="*/ 57 w 119"/>
                  <a:gd name="T5" fmla="*/ 47 h 99"/>
                  <a:gd name="T6" fmla="*/ 57 w 119"/>
                  <a:gd name="T7" fmla="*/ 40 h 99"/>
                  <a:gd name="T8" fmla="*/ 60 w 119"/>
                  <a:gd name="T9" fmla="*/ 40 h 99"/>
                  <a:gd name="T10" fmla="*/ 60 w 119"/>
                  <a:gd name="T11" fmla="*/ 36 h 99"/>
                  <a:gd name="T12" fmla="*/ 63 w 119"/>
                  <a:gd name="T13" fmla="*/ 28 h 99"/>
                  <a:gd name="T14" fmla="*/ 71 w 119"/>
                  <a:gd name="T15" fmla="*/ 25 h 99"/>
                  <a:gd name="T16" fmla="*/ 78 w 119"/>
                  <a:gd name="T17" fmla="*/ 28 h 99"/>
                  <a:gd name="T18" fmla="*/ 81 w 119"/>
                  <a:gd name="T19" fmla="*/ 35 h 99"/>
                  <a:gd name="T20" fmla="*/ 75 w 119"/>
                  <a:gd name="T21" fmla="*/ 36 h 99"/>
                  <a:gd name="T22" fmla="*/ 74 w 119"/>
                  <a:gd name="T23" fmla="*/ 32 h 99"/>
                  <a:gd name="T24" fmla="*/ 71 w 119"/>
                  <a:gd name="T25" fmla="*/ 32 h 99"/>
                  <a:gd name="T26" fmla="*/ 67 w 119"/>
                  <a:gd name="T27" fmla="*/ 36 h 99"/>
                  <a:gd name="T28" fmla="*/ 67 w 119"/>
                  <a:gd name="T29" fmla="*/ 40 h 99"/>
                  <a:gd name="T30" fmla="*/ 82 w 119"/>
                  <a:gd name="T31" fmla="*/ 40 h 99"/>
                  <a:gd name="T32" fmla="*/ 100 w 119"/>
                  <a:gd name="T33" fmla="*/ 82 h 99"/>
                  <a:gd name="T34" fmla="*/ 100 w 119"/>
                  <a:gd name="T35" fmla="*/ 0 h 99"/>
                  <a:gd name="T36" fmla="*/ 119 w 119"/>
                  <a:gd name="T37" fmla="*/ 0 h 99"/>
                  <a:gd name="T38" fmla="*/ 119 w 119"/>
                  <a:gd name="T39" fmla="*/ 99 h 99"/>
                  <a:gd name="T40" fmla="*/ 38 w 119"/>
                  <a:gd name="T41" fmla="*/ 99 h 99"/>
                  <a:gd name="T42" fmla="*/ 10 w 119"/>
                  <a:gd name="T43" fmla="*/ 91 h 99"/>
                  <a:gd name="T44" fmla="*/ 0 w 119"/>
                  <a:gd name="T45" fmla="*/ 65 h 99"/>
                  <a:gd name="T46" fmla="*/ 4 w 119"/>
                  <a:gd name="T47" fmla="*/ 49 h 99"/>
                  <a:gd name="T48" fmla="*/ 16 w 119"/>
                  <a:gd name="T49" fmla="*/ 37 h 99"/>
                  <a:gd name="T50" fmla="*/ 34 w 119"/>
                  <a:gd name="T51" fmla="*/ 33 h 99"/>
                  <a:gd name="T52" fmla="*/ 36 w 119"/>
                  <a:gd name="T53" fmla="*/ 49 h 99"/>
                  <a:gd name="T54" fmla="*/ 23 w 119"/>
                  <a:gd name="T55" fmla="*/ 54 h 99"/>
                  <a:gd name="T56" fmla="*/ 19 w 119"/>
                  <a:gd name="T57" fmla="*/ 65 h 99"/>
                  <a:gd name="T58" fmla="*/ 23 w 119"/>
                  <a:gd name="T59" fmla="*/ 78 h 99"/>
                  <a:gd name="T60" fmla="*/ 38 w 119"/>
                  <a:gd name="T61" fmla="*/ 82 h 99"/>
                  <a:gd name="T62" fmla="*/ 100 w 119"/>
                  <a:gd name="T63" fmla="*/ 8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99">
                    <a:moveTo>
                      <a:pt x="82" y="40"/>
                    </a:moveTo>
                    <a:cubicBezTo>
                      <a:pt x="82" y="47"/>
                      <a:pt x="82" y="47"/>
                      <a:pt x="82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3"/>
                      <a:pt x="61" y="30"/>
                      <a:pt x="63" y="28"/>
                    </a:cubicBezTo>
                    <a:cubicBezTo>
                      <a:pt x="65" y="26"/>
                      <a:pt x="67" y="25"/>
                      <a:pt x="71" y="25"/>
                    </a:cubicBezTo>
                    <a:cubicBezTo>
                      <a:pt x="74" y="25"/>
                      <a:pt x="77" y="26"/>
                      <a:pt x="78" y="28"/>
                    </a:cubicBezTo>
                    <a:cubicBezTo>
                      <a:pt x="80" y="29"/>
                      <a:pt x="81" y="31"/>
                      <a:pt x="81" y="35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4"/>
                      <a:pt x="75" y="33"/>
                      <a:pt x="74" y="32"/>
                    </a:cubicBezTo>
                    <a:cubicBezTo>
                      <a:pt x="74" y="32"/>
                      <a:pt x="73" y="32"/>
                      <a:pt x="71" y="32"/>
                    </a:cubicBezTo>
                    <a:cubicBezTo>
                      <a:pt x="68" y="32"/>
                      <a:pt x="67" y="33"/>
                      <a:pt x="67" y="36"/>
                    </a:cubicBezTo>
                    <a:cubicBezTo>
                      <a:pt x="67" y="40"/>
                      <a:pt x="67" y="40"/>
                      <a:pt x="67" y="40"/>
                    </a:cubicBezTo>
                    <a:lnTo>
                      <a:pt x="82" y="40"/>
                    </a:lnTo>
                    <a:close/>
                    <a:moveTo>
                      <a:pt x="100" y="82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25" y="99"/>
                      <a:pt x="16" y="96"/>
                      <a:pt x="10" y="91"/>
                    </a:cubicBezTo>
                    <a:cubicBezTo>
                      <a:pt x="3" y="85"/>
                      <a:pt x="0" y="77"/>
                      <a:pt x="0" y="65"/>
                    </a:cubicBezTo>
                    <a:cubicBezTo>
                      <a:pt x="0" y="59"/>
                      <a:pt x="2" y="54"/>
                      <a:pt x="4" y="49"/>
                    </a:cubicBezTo>
                    <a:cubicBezTo>
                      <a:pt x="7" y="44"/>
                      <a:pt x="11" y="40"/>
                      <a:pt x="16" y="37"/>
                    </a:cubicBezTo>
                    <a:cubicBezTo>
                      <a:pt x="21" y="34"/>
                      <a:pt x="27" y="33"/>
                      <a:pt x="34" y="33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0" y="50"/>
                      <a:pt x="25" y="51"/>
                      <a:pt x="23" y="54"/>
                    </a:cubicBezTo>
                    <a:cubicBezTo>
                      <a:pt x="20" y="56"/>
                      <a:pt x="19" y="60"/>
                      <a:pt x="19" y="65"/>
                    </a:cubicBezTo>
                    <a:cubicBezTo>
                      <a:pt x="19" y="71"/>
                      <a:pt x="20" y="76"/>
                      <a:pt x="23" y="78"/>
                    </a:cubicBezTo>
                    <a:cubicBezTo>
                      <a:pt x="26" y="81"/>
                      <a:pt x="31" y="82"/>
                      <a:pt x="38" y="82"/>
                    </a:cubicBezTo>
                    <a:lnTo>
                      <a:pt x="10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14"/>
              <p:cNvSpPr>
                <a:spLocks noEditPoints="1"/>
              </p:cNvSpPr>
              <p:nvPr/>
            </p:nvSpPr>
            <p:spPr bwMode="auto">
              <a:xfrm>
                <a:off x="5195888" y="5005388"/>
                <a:ext cx="1684338" cy="903288"/>
              </a:xfrm>
              <a:custGeom>
                <a:avLst/>
                <a:gdLst>
                  <a:gd name="T0" fmla="*/ 44 w 188"/>
                  <a:gd name="T1" fmla="*/ 52 h 101"/>
                  <a:gd name="T2" fmla="*/ 38 w 188"/>
                  <a:gd name="T3" fmla="*/ 52 h 101"/>
                  <a:gd name="T4" fmla="*/ 19 w 188"/>
                  <a:gd name="T5" fmla="*/ 32 h 101"/>
                  <a:gd name="T6" fmla="*/ 22 w 188"/>
                  <a:gd name="T7" fmla="*/ 20 h 101"/>
                  <a:gd name="T8" fmla="*/ 32 w 188"/>
                  <a:gd name="T9" fmla="*/ 16 h 101"/>
                  <a:gd name="T10" fmla="*/ 39 w 188"/>
                  <a:gd name="T11" fmla="*/ 17 h 101"/>
                  <a:gd name="T12" fmla="*/ 43 w 188"/>
                  <a:gd name="T13" fmla="*/ 23 h 101"/>
                  <a:gd name="T14" fmla="*/ 44 w 188"/>
                  <a:gd name="T15" fmla="*/ 37 h 101"/>
                  <a:gd name="T16" fmla="*/ 44 w 188"/>
                  <a:gd name="T17" fmla="*/ 52 h 101"/>
                  <a:gd name="T18" fmla="*/ 170 w 188"/>
                  <a:gd name="T19" fmla="*/ 0 h 101"/>
                  <a:gd name="T20" fmla="*/ 170 w 188"/>
                  <a:gd name="T21" fmla="*/ 52 h 101"/>
                  <a:gd name="T22" fmla="*/ 63 w 188"/>
                  <a:gd name="T23" fmla="*/ 52 h 101"/>
                  <a:gd name="T24" fmla="*/ 63 w 188"/>
                  <a:gd name="T25" fmla="*/ 32 h 101"/>
                  <a:gd name="T26" fmla="*/ 55 w 188"/>
                  <a:gd name="T27" fmla="*/ 8 h 101"/>
                  <a:gd name="T28" fmla="*/ 32 w 188"/>
                  <a:gd name="T29" fmla="*/ 0 h 101"/>
                  <a:gd name="T30" fmla="*/ 8 w 188"/>
                  <a:gd name="T31" fmla="*/ 9 h 101"/>
                  <a:gd name="T32" fmla="*/ 0 w 188"/>
                  <a:gd name="T33" fmla="*/ 32 h 101"/>
                  <a:gd name="T34" fmla="*/ 11 w 188"/>
                  <a:gd name="T35" fmla="*/ 60 h 101"/>
                  <a:gd name="T36" fmla="*/ 42 w 188"/>
                  <a:gd name="T37" fmla="*/ 69 h 101"/>
                  <a:gd name="T38" fmla="*/ 44 w 188"/>
                  <a:gd name="T39" fmla="*/ 69 h 101"/>
                  <a:gd name="T40" fmla="*/ 44 w 188"/>
                  <a:gd name="T41" fmla="*/ 72 h 101"/>
                  <a:gd name="T42" fmla="*/ 41 w 188"/>
                  <a:gd name="T43" fmla="*/ 86 h 101"/>
                  <a:gd name="T44" fmla="*/ 51 w 188"/>
                  <a:gd name="T45" fmla="*/ 101 h 101"/>
                  <a:gd name="T46" fmla="*/ 55 w 188"/>
                  <a:gd name="T47" fmla="*/ 97 h 101"/>
                  <a:gd name="T48" fmla="*/ 63 w 188"/>
                  <a:gd name="T49" fmla="*/ 69 h 101"/>
                  <a:gd name="T50" fmla="*/ 188 w 188"/>
                  <a:gd name="T51" fmla="*/ 69 h 101"/>
                  <a:gd name="T52" fmla="*/ 188 w 188"/>
                  <a:gd name="T53" fmla="*/ 0 h 101"/>
                  <a:gd name="T54" fmla="*/ 170 w 188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8" h="101">
                    <a:moveTo>
                      <a:pt x="44" y="52"/>
                    </a:moveTo>
                    <a:cubicBezTo>
                      <a:pt x="38" y="52"/>
                      <a:pt x="38" y="52"/>
                      <a:pt x="38" y="52"/>
                    </a:cubicBezTo>
                    <a:cubicBezTo>
                      <a:pt x="25" y="52"/>
                      <a:pt x="19" y="45"/>
                      <a:pt x="19" y="32"/>
                    </a:cubicBezTo>
                    <a:cubicBezTo>
                      <a:pt x="19" y="27"/>
                      <a:pt x="20" y="23"/>
                      <a:pt x="22" y="20"/>
                    </a:cubicBezTo>
                    <a:cubicBezTo>
                      <a:pt x="24" y="17"/>
                      <a:pt x="27" y="16"/>
                      <a:pt x="32" y="16"/>
                    </a:cubicBezTo>
                    <a:cubicBezTo>
                      <a:pt x="35" y="16"/>
                      <a:pt x="37" y="16"/>
                      <a:pt x="39" y="17"/>
                    </a:cubicBezTo>
                    <a:cubicBezTo>
                      <a:pt x="41" y="19"/>
                      <a:pt x="42" y="20"/>
                      <a:pt x="43" y="23"/>
                    </a:cubicBezTo>
                    <a:cubicBezTo>
                      <a:pt x="44" y="26"/>
                      <a:pt x="44" y="32"/>
                      <a:pt x="44" y="37"/>
                    </a:cubicBezTo>
                    <a:lnTo>
                      <a:pt x="44" y="52"/>
                    </a:lnTo>
                    <a:close/>
                    <a:moveTo>
                      <a:pt x="170" y="0"/>
                    </a:moveTo>
                    <a:cubicBezTo>
                      <a:pt x="170" y="52"/>
                      <a:pt x="170" y="52"/>
                      <a:pt x="170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2"/>
                      <a:pt x="60" y="13"/>
                      <a:pt x="55" y="8"/>
                    </a:cubicBezTo>
                    <a:cubicBezTo>
                      <a:pt x="50" y="3"/>
                      <a:pt x="42" y="0"/>
                      <a:pt x="32" y="0"/>
                    </a:cubicBezTo>
                    <a:cubicBezTo>
                      <a:pt x="22" y="0"/>
                      <a:pt x="14" y="3"/>
                      <a:pt x="8" y="9"/>
                    </a:cubicBezTo>
                    <a:cubicBezTo>
                      <a:pt x="3" y="14"/>
                      <a:pt x="0" y="22"/>
                      <a:pt x="0" y="32"/>
                    </a:cubicBezTo>
                    <a:cubicBezTo>
                      <a:pt x="0" y="44"/>
                      <a:pt x="3" y="54"/>
                      <a:pt x="11" y="60"/>
                    </a:cubicBezTo>
                    <a:cubicBezTo>
                      <a:pt x="18" y="66"/>
                      <a:pt x="28" y="69"/>
                      <a:pt x="42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9"/>
                      <a:pt x="43" y="83"/>
                      <a:pt x="41" y="8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3" y="100"/>
                      <a:pt x="54" y="99"/>
                      <a:pt x="55" y="97"/>
                    </a:cubicBezTo>
                    <a:cubicBezTo>
                      <a:pt x="60" y="92"/>
                      <a:pt x="63" y="80"/>
                      <a:pt x="63" y="69"/>
                    </a:cubicBezTo>
                    <a:cubicBezTo>
                      <a:pt x="188" y="69"/>
                      <a:pt x="188" y="69"/>
                      <a:pt x="188" y="69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1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Rectangle 15"/>
              <p:cNvSpPr>
                <a:spLocks noChangeArrowheads="1"/>
              </p:cNvSpPr>
              <p:nvPr/>
            </p:nvSpPr>
            <p:spPr bwMode="auto">
              <a:xfrm>
                <a:off x="6718301" y="4754563"/>
                <a:ext cx="161925" cy="169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16"/>
              <p:cNvSpPr>
                <a:spLocks/>
              </p:cNvSpPr>
              <p:nvPr/>
            </p:nvSpPr>
            <p:spPr bwMode="auto">
              <a:xfrm>
                <a:off x="7013576" y="5005388"/>
                <a:ext cx="833438" cy="617538"/>
              </a:xfrm>
              <a:custGeom>
                <a:avLst/>
                <a:gdLst>
                  <a:gd name="T0" fmla="*/ 74 w 93"/>
                  <a:gd name="T1" fmla="*/ 52 h 69"/>
                  <a:gd name="T2" fmla="*/ 74 w 93"/>
                  <a:gd name="T3" fmla="*/ 42 h 69"/>
                  <a:gd name="T4" fmla="*/ 70 w 93"/>
                  <a:gd name="T5" fmla="*/ 23 h 69"/>
                  <a:gd name="T6" fmla="*/ 55 w 93"/>
                  <a:gd name="T7" fmla="*/ 17 h 69"/>
                  <a:gd name="T8" fmla="*/ 41 w 93"/>
                  <a:gd name="T9" fmla="*/ 20 h 69"/>
                  <a:gd name="T10" fmla="*/ 36 w 93"/>
                  <a:gd name="T11" fmla="*/ 3 h 69"/>
                  <a:gd name="T12" fmla="*/ 56 w 93"/>
                  <a:gd name="T13" fmla="*/ 0 h 69"/>
                  <a:gd name="T14" fmla="*/ 84 w 93"/>
                  <a:gd name="T15" fmla="*/ 10 h 69"/>
                  <a:gd name="T16" fmla="*/ 93 w 93"/>
                  <a:gd name="T17" fmla="*/ 40 h 69"/>
                  <a:gd name="T18" fmla="*/ 93 w 93"/>
                  <a:gd name="T19" fmla="*/ 69 h 69"/>
                  <a:gd name="T20" fmla="*/ 0 w 93"/>
                  <a:gd name="T21" fmla="*/ 69 h 69"/>
                  <a:gd name="T22" fmla="*/ 0 w 93"/>
                  <a:gd name="T23" fmla="*/ 52 h 69"/>
                  <a:gd name="T24" fmla="*/ 74 w 93"/>
                  <a:gd name="T25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69">
                    <a:moveTo>
                      <a:pt x="74" y="52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4" y="34"/>
                      <a:pt x="73" y="27"/>
                      <a:pt x="70" y="23"/>
                    </a:cubicBezTo>
                    <a:cubicBezTo>
                      <a:pt x="66" y="19"/>
                      <a:pt x="61" y="17"/>
                      <a:pt x="55" y="17"/>
                    </a:cubicBezTo>
                    <a:cubicBezTo>
                      <a:pt x="50" y="17"/>
                      <a:pt x="46" y="18"/>
                      <a:pt x="41" y="2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42" y="1"/>
                      <a:pt x="49" y="0"/>
                      <a:pt x="56" y="0"/>
                    </a:cubicBezTo>
                    <a:cubicBezTo>
                      <a:pt x="68" y="0"/>
                      <a:pt x="77" y="3"/>
                      <a:pt x="84" y="10"/>
                    </a:cubicBezTo>
                    <a:cubicBezTo>
                      <a:pt x="90" y="17"/>
                      <a:pt x="93" y="27"/>
                      <a:pt x="93" y="40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2"/>
                      <a:pt x="0" y="52"/>
                      <a:pt x="0" y="52"/>
                    </a:cubicBezTo>
                    <a:lnTo>
                      <a:pt x="7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17"/>
              <p:cNvSpPr>
                <a:spLocks/>
              </p:cNvSpPr>
              <p:nvPr/>
            </p:nvSpPr>
            <p:spPr bwMode="auto">
              <a:xfrm>
                <a:off x="7972426" y="4565650"/>
                <a:ext cx="223838" cy="188913"/>
              </a:xfrm>
              <a:custGeom>
                <a:avLst/>
                <a:gdLst>
                  <a:gd name="T0" fmla="*/ 25 w 25"/>
                  <a:gd name="T1" fmla="*/ 14 h 21"/>
                  <a:gd name="T2" fmla="*/ 25 w 25"/>
                  <a:gd name="T3" fmla="*/ 21 h 21"/>
                  <a:gd name="T4" fmla="*/ 0 w 25"/>
                  <a:gd name="T5" fmla="*/ 21 h 21"/>
                  <a:gd name="T6" fmla="*/ 0 w 25"/>
                  <a:gd name="T7" fmla="*/ 14 h 21"/>
                  <a:gd name="T8" fmla="*/ 3 w 25"/>
                  <a:gd name="T9" fmla="*/ 14 h 21"/>
                  <a:gd name="T10" fmla="*/ 3 w 25"/>
                  <a:gd name="T11" fmla="*/ 10 h 21"/>
                  <a:gd name="T12" fmla="*/ 6 w 25"/>
                  <a:gd name="T13" fmla="*/ 2 h 21"/>
                  <a:gd name="T14" fmla="*/ 14 w 25"/>
                  <a:gd name="T15" fmla="*/ 0 h 21"/>
                  <a:gd name="T16" fmla="*/ 21 w 25"/>
                  <a:gd name="T17" fmla="*/ 2 h 21"/>
                  <a:gd name="T18" fmla="*/ 24 w 25"/>
                  <a:gd name="T19" fmla="*/ 9 h 21"/>
                  <a:gd name="T20" fmla="*/ 18 w 25"/>
                  <a:gd name="T21" fmla="*/ 10 h 21"/>
                  <a:gd name="T22" fmla="*/ 17 w 25"/>
                  <a:gd name="T23" fmla="*/ 7 h 21"/>
                  <a:gd name="T24" fmla="*/ 14 w 25"/>
                  <a:gd name="T25" fmla="*/ 6 h 21"/>
                  <a:gd name="T26" fmla="*/ 10 w 25"/>
                  <a:gd name="T27" fmla="*/ 11 h 21"/>
                  <a:gd name="T28" fmla="*/ 10 w 25"/>
                  <a:gd name="T29" fmla="*/ 14 h 21"/>
                  <a:gd name="T30" fmla="*/ 25 w 25"/>
                  <a:gd name="T3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1">
                    <a:moveTo>
                      <a:pt x="25" y="14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7"/>
                      <a:pt x="4" y="4"/>
                      <a:pt x="6" y="2"/>
                    </a:cubicBezTo>
                    <a:cubicBezTo>
                      <a:pt x="8" y="1"/>
                      <a:pt x="10" y="0"/>
                      <a:pt x="14" y="0"/>
                    </a:cubicBezTo>
                    <a:cubicBezTo>
                      <a:pt x="17" y="0"/>
                      <a:pt x="20" y="0"/>
                      <a:pt x="21" y="2"/>
                    </a:cubicBezTo>
                    <a:cubicBezTo>
                      <a:pt x="23" y="3"/>
                      <a:pt x="24" y="6"/>
                      <a:pt x="24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7" y="7"/>
                    </a:cubicBezTo>
                    <a:cubicBezTo>
                      <a:pt x="16" y="6"/>
                      <a:pt x="15" y="6"/>
                      <a:pt x="14" y="6"/>
                    </a:cubicBezTo>
                    <a:cubicBezTo>
                      <a:pt x="11" y="6"/>
                      <a:pt x="10" y="7"/>
                      <a:pt x="10" y="11"/>
                    </a:cubicBezTo>
                    <a:cubicBezTo>
                      <a:pt x="10" y="14"/>
                      <a:pt x="10" y="14"/>
                      <a:pt x="10" y="14"/>
                    </a:cubicBezTo>
                    <a:lnTo>
                      <a:pt x="2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Rectangle 18"/>
              <p:cNvSpPr>
                <a:spLocks noChangeArrowheads="1"/>
              </p:cNvSpPr>
              <p:nvPr/>
            </p:nvSpPr>
            <p:spPr bwMode="auto">
              <a:xfrm>
                <a:off x="7991476" y="4816475"/>
                <a:ext cx="169863" cy="806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3357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335" userDrawn="1">
          <p15:clr>
            <a:srgbClr val="FBAE40"/>
          </p15:clr>
        </p15:guide>
        <p15:guide id="2" pos="3650" userDrawn="1">
          <p15:clr>
            <a:srgbClr val="FBAE40"/>
          </p15:clr>
        </p15:guide>
        <p15:guide id="3" pos="616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77E6E5-10F2-4009-B776-A7F5C9BE046A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D409324-02BA-4D89-BA1E-35E575BEC37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00" y="982663"/>
            <a:ext cx="1863000" cy="20880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8646E490-5F28-4BD7-B53C-18A60C6584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2000" y="3526637"/>
            <a:ext cx="1863000" cy="20880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0E2089-F7F1-4029-A7C8-A39659E5D2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72000" y="3106269"/>
            <a:ext cx="1863000" cy="420368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4D409324-02BA-4D89-BA1E-35E575BEC37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40000" y="982663"/>
            <a:ext cx="1863000" cy="20880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D409324-02BA-4D89-BA1E-35E575BEC37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240000" y="3526637"/>
            <a:ext cx="1863000" cy="20880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A90E2089-F7F1-4029-A7C8-A39659E5D28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40000" y="3099878"/>
            <a:ext cx="1863000" cy="420368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A90E2089-F7F1-4029-A7C8-A39659E5D2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2000" y="5645322"/>
            <a:ext cx="1863000" cy="420368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A90E2089-F7F1-4029-A7C8-A39659E5D28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40000" y="5645322"/>
            <a:ext cx="1863000" cy="420368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81203C47-5FC2-EC49-89C9-18EF143CFF04}" type="datetime4">
              <a:rPr lang="en-GB" smtClean="0">
                <a:solidFill>
                  <a:srgbClr val="4D5156"/>
                </a:solidFill>
              </a:rPr>
              <a:pPr/>
              <a:t>15 April 2019</a:t>
            </a:fld>
            <a:endParaRPr lang="en-GB">
              <a:solidFill>
                <a:srgbClr val="4D5156"/>
              </a:solidFill>
            </a:endParaRPr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GB" smtClean="0">
                <a:solidFill>
                  <a:srgbClr val="1859A9"/>
                </a:solidFill>
              </a:rPr>
              <a:t>Adnoc Offshore | Presentation title</a:t>
            </a:r>
            <a:endParaRPr lang="en-GB" dirty="0">
              <a:solidFill>
                <a:srgbClr val="1859A9"/>
              </a:solidFill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F7641956-BF2E-4170-9809-8254439A8799}" type="slidenum">
              <a:rPr lang="en-GB" smtClean="0">
                <a:solidFill>
                  <a:srgbClr val="1859A9"/>
                </a:solidFill>
              </a:rPr>
              <a:pPr/>
              <a:t>‹#›</a:t>
            </a:fld>
            <a:endParaRPr lang="en-GB">
              <a:solidFill>
                <a:srgbClr val="1859A9"/>
              </a:solidFill>
            </a:endParaRP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4D409324-02BA-4D89-BA1E-35E575BEC37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508000" y="982663"/>
            <a:ext cx="1863000" cy="20880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 dirty="0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4D409324-02BA-4D89-BA1E-35E575BEC378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508000" y="3526637"/>
            <a:ext cx="1863000" cy="208800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GB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90E2089-F7F1-4029-A7C8-A39659E5D28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508000" y="3099878"/>
            <a:ext cx="1863000" cy="420368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A90E2089-F7F1-4029-A7C8-A39659E5D28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508000" y="5645322"/>
            <a:ext cx="1863000" cy="420368"/>
          </a:xfrm>
        </p:spPr>
        <p:txBody>
          <a:bodyPr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46" name="Group 45"/>
          <p:cNvGrpSpPr>
            <a:grpSpLocks noChangeAspect="1"/>
          </p:cNvGrpSpPr>
          <p:nvPr userDrawn="1"/>
        </p:nvGrpSpPr>
        <p:grpSpPr>
          <a:xfrm>
            <a:off x="8108166" y="1"/>
            <a:ext cx="494100" cy="1222741"/>
            <a:chOff x="10546428" y="-86005"/>
            <a:chExt cx="923259" cy="1713580"/>
          </a:xfrm>
        </p:grpSpPr>
        <p:sp>
          <p:nvSpPr>
            <p:cNvPr id="47" name="Rectangle 46"/>
            <p:cNvSpPr/>
            <p:nvPr userDrawn="1"/>
          </p:nvSpPr>
          <p:spPr bwMode="white">
            <a:xfrm>
              <a:off x="10546428" y="-86005"/>
              <a:ext cx="923259" cy="1713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48" name="Group 47"/>
            <p:cNvGrpSpPr>
              <a:grpSpLocks noChangeAspect="1"/>
            </p:cNvGrpSpPr>
            <p:nvPr userDrawn="1"/>
          </p:nvGrpSpPr>
          <p:grpSpPr>
            <a:xfrm>
              <a:off x="10639077" y="333830"/>
              <a:ext cx="767941" cy="1201994"/>
              <a:chOff x="3986213" y="0"/>
              <a:chExt cx="4381501" cy="6858001"/>
            </a:xfrm>
            <a:solidFill>
              <a:schemeClr val="tx2"/>
            </a:solidFill>
          </p:grpSpPr>
          <p:sp>
            <p:nvSpPr>
              <p:cNvPr id="49" name="Freeform 5"/>
              <p:cNvSpPr>
                <a:spLocks/>
              </p:cNvSpPr>
              <p:nvPr/>
            </p:nvSpPr>
            <p:spPr bwMode="auto">
              <a:xfrm>
                <a:off x="6521451" y="1746250"/>
                <a:ext cx="1846263" cy="2443163"/>
              </a:xfrm>
              <a:custGeom>
                <a:avLst/>
                <a:gdLst>
                  <a:gd name="T0" fmla="*/ 113 w 206"/>
                  <a:gd name="T1" fmla="*/ 196 h 273"/>
                  <a:gd name="T2" fmla="*/ 70 w 206"/>
                  <a:gd name="T3" fmla="*/ 273 h 273"/>
                  <a:gd name="T4" fmla="*/ 184 w 206"/>
                  <a:gd name="T5" fmla="*/ 273 h 273"/>
                  <a:gd name="T6" fmla="*/ 0 w 206"/>
                  <a:gd name="T7" fmla="*/ 0 h 273"/>
                  <a:gd name="T8" fmla="*/ 113 w 206"/>
                  <a:gd name="T9" fmla="*/ 196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73">
                    <a:moveTo>
                      <a:pt x="113" y="196"/>
                    </a:moveTo>
                    <a:cubicBezTo>
                      <a:pt x="106" y="226"/>
                      <a:pt x="91" y="252"/>
                      <a:pt x="70" y="273"/>
                    </a:cubicBezTo>
                    <a:cubicBezTo>
                      <a:pt x="184" y="273"/>
                      <a:pt x="184" y="273"/>
                      <a:pt x="184" y="273"/>
                    </a:cubicBezTo>
                    <a:cubicBezTo>
                      <a:pt x="206" y="154"/>
                      <a:pt x="128" y="28"/>
                      <a:pt x="0" y="0"/>
                    </a:cubicBezTo>
                    <a:cubicBezTo>
                      <a:pt x="26" y="7"/>
                      <a:pt x="138" y="60"/>
                      <a:pt x="113" y="1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6"/>
              <p:cNvSpPr>
                <a:spLocks/>
              </p:cNvSpPr>
              <p:nvPr/>
            </p:nvSpPr>
            <p:spPr bwMode="auto">
              <a:xfrm>
                <a:off x="3986213" y="0"/>
                <a:ext cx="4219575" cy="4189413"/>
              </a:xfrm>
              <a:custGeom>
                <a:avLst/>
                <a:gdLst>
                  <a:gd name="T0" fmla="*/ 0 w 471"/>
                  <a:gd name="T1" fmla="*/ 0 h 468"/>
                  <a:gd name="T2" fmla="*/ 0 w 471"/>
                  <a:gd name="T3" fmla="*/ 468 h 468"/>
                  <a:gd name="T4" fmla="*/ 50 w 471"/>
                  <a:gd name="T5" fmla="*/ 468 h 468"/>
                  <a:gd name="T6" fmla="*/ 104 w 471"/>
                  <a:gd name="T7" fmla="*/ 466 h 468"/>
                  <a:gd name="T8" fmla="*/ 247 w 471"/>
                  <a:gd name="T9" fmla="*/ 346 h 468"/>
                  <a:gd name="T10" fmla="*/ 161 w 471"/>
                  <a:gd name="T11" fmla="*/ 219 h 468"/>
                  <a:gd name="T12" fmla="*/ 157 w 471"/>
                  <a:gd name="T13" fmla="*/ 218 h 468"/>
                  <a:gd name="T14" fmla="*/ 100 w 471"/>
                  <a:gd name="T15" fmla="*/ 212 h 468"/>
                  <a:gd name="T16" fmla="*/ 92 w 471"/>
                  <a:gd name="T17" fmla="*/ 243 h 468"/>
                  <a:gd name="T18" fmla="*/ 81 w 471"/>
                  <a:gd name="T19" fmla="*/ 165 h 468"/>
                  <a:gd name="T20" fmla="*/ 124 w 471"/>
                  <a:gd name="T21" fmla="*/ 123 h 468"/>
                  <a:gd name="T22" fmla="*/ 124 w 471"/>
                  <a:gd name="T23" fmla="*/ 122 h 468"/>
                  <a:gd name="T24" fmla="*/ 186 w 471"/>
                  <a:gd name="T25" fmla="*/ 78 h 468"/>
                  <a:gd name="T26" fmla="*/ 259 w 471"/>
                  <a:gd name="T27" fmla="*/ 58 h 468"/>
                  <a:gd name="T28" fmla="*/ 471 w 471"/>
                  <a:gd name="T29" fmla="*/ 151 h 468"/>
                  <a:gd name="T30" fmla="*/ 471 w 471"/>
                  <a:gd name="T31" fmla="*/ 0 h 468"/>
                  <a:gd name="T32" fmla="*/ 0 w 471"/>
                  <a:gd name="T3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1" h="468">
                    <a:moveTo>
                      <a:pt x="0" y="0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50" y="468"/>
                      <a:pt x="50" y="468"/>
                      <a:pt x="50" y="468"/>
                    </a:cubicBezTo>
                    <a:cubicBezTo>
                      <a:pt x="80" y="468"/>
                      <a:pt x="87" y="468"/>
                      <a:pt x="104" y="466"/>
                    </a:cubicBezTo>
                    <a:cubicBezTo>
                      <a:pt x="175" y="455"/>
                      <a:pt x="240" y="397"/>
                      <a:pt x="247" y="346"/>
                    </a:cubicBezTo>
                    <a:cubicBezTo>
                      <a:pt x="258" y="285"/>
                      <a:pt x="225" y="232"/>
                      <a:pt x="161" y="219"/>
                    </a:cubicBezTo>
                    <a:cubicBezTo>
                      <a:pt x="160" y="219"/>
                      <a:pt x="159" y="218"/>
                      <a:pt x="157" y="218"/>
                    </a:cubicBezTo>
                    <a:cubicBezTo>
                      <a:pt x="155" y="218"/>
                      <a:pt x="124" y="218"/>
                      <a:pt x="100" y="212"/>
                    </a:cubicBezTo>
                    <a:cubicBezTo>
                      <a:pt x="100" y="212"/>
                      <a:pt x="87" y="223"/>
                      <a:pt x="92" y="243"/>
                    </a:cubicBezTo>
                    <a:cubicBezTo>
                      <a:pt x="92" y="243"/>
                      <a:pt x="61" y="210"/>
                      <a:pt x="81" y="165"/>
                    </a:cubicBezTo>
                    <a:cubicBezTo>
                      <a:pt x="81" y="165"/>
                      <a:pt x="90" y="144"/>
                      <a:pt x="124" y="123"/>
                    </a:cubicBezTo>
                    <a:cubicBezTo>
                      <a:pt x="124" y="123"/>
                      <a:pt x="124" y="122"/>
                      <a:pt x="124" y="122"/>
                    </a:cubicBezTo>
                    <a:cubicBezTo>
                      <a:pt x="133" y="111"/>
                      <a:pt x="155" y="93"/>
                      <a:pt x="186" y="78"/>
                    </a:cubicBezTo>
                    <a:cubicBezTo>
                      <a:pt x="201" y="71"/>
                      <a:pt x="228" y="61"/>
                      <a:pt x="259" y="58"/>
                    </a:cubicBezTo>
                    <a:cubicBezTo>
                      <a:pt x="397" y="45"/>
                      <a:pt x="471" y="151"/>
                      <a:pt x="471" y="151"/>
                    </a:cubicBezTo>
                    <a:cubicBezTo>
                      <a:pt x="471" y="0"/>
                      <a:pt x="471" y="0"/>
                      <a:pt x="47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7"/>
              <p:cNvSpPr>
                <a:spLocks/>
              </p:cNvSpPr>
              <p:nvPr/>
            </p:nvSpPr>
            <p:spPr bwMode="auto">
              <a:xfrm>
                <a:off x="5545138" y="939800"/>
                <a:ext cx="2660650" cy="1011238"/>
              </a:xfrm>
              <a:custGeom>
                <a:avLst/>
                <a:gdLst>
                  <a:gd name="T0" fmla="*/ 167 w 297"/>
                  <a:gd name="T1" fmla="*/ 9 h 113"/>
                  <a:gd name="T2" fmla="*/ 0 w 297"/>
                  <a:gd name="T3" fmla="*/ 48 h 113"/>
                  <a:gd name="T4" fmla="*/ 33 w 297"/>
                  <a:gd name="T5" fmla="*/ 33 h 113"/>
                  <a:gd name="T6" fmla="*/ 61 w 297"/>
                  <a:gd name="T7" fmla="*/ 60 h 113"/>
                  <a:gd name="T8" fmla="*/ 103 w 297"/>
                  <a:gd name="T9" fmla="*/ 34 h 113"/>
                  <a:gd name="T10" fmla="*/ 103 w 297"/>
                  <a:gd name="T11" fmla="*/ 20 h 113"/>
                  <a:gd name="T12" fmla="*/ 297 w 297"/>
                  <a:gd name="T13" fmla="*/ 113 h 113"/>
                  <a:gd name="T14" fmla="*/ 297 w 297"/>
                  <a:gd name="T15" fmla="*/ 71 h 113"/>
                  <a:gd name="T16" fmla="*/ 167 w 297"/>
                  <a:gd name="T17" fmla="*/ 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113">
                    <a:moveTo>
                      <a:pt x="167" y="9"/>
                    </a:moveTo>
                    <a:cubicBezTo>
                      <a:pt x="100" y="0"/>
                      <a:pt x="44" y="17"/>
                      <a:pt x="0" y="48"/>
                    </a:cubicBezTo>
                    <a:cubicBezTo>
                      <a:pt x="0" y="48"/>
                      <a:pt x="13" y="40"/>
                      <a:pt x="33" y="33"/>
                    </a:cubicBezTo>
                    <a:cubicBezTo>
                      <a:pt x="36" y="46"/>
                      <a:pt x="47" y="57"/>
                      <a:pt x="61" y="60"/>
                    </a:cubicBezTo>
                    <a:cubicBezTo>
                      <a:pt x="81" y="64"/>
                      <a:pt x="100" y="52"/>
                      <a:pt x="103" y="34"/>
                    </a:cubicBezTo>
                    <a:cubicBezTo>
                      <a:pt x="104" y="30"/>
                      <a:pt x="104" y="25"/>
                      <a:pt x="103" y="20"/>
                    </a:cubicBezTo>
                    <a:cubicBezTo>
                      <a:pt x="230" y="16"/>
                      <a:pt x="297" y="113"/>
                      <a:pt x="297" y="113"/>
                    </a:cubicBezTo>
                    <a:cubicBezTo>
                      <a:pt x="297" y="71"/>
                      <a:pt x="297" y="71"/>
                      <a:pt x="297" y="71"/>
                    </a:cubicBezTo>
                    <a:cubicBezTo>
                      <a:pt x="278" y="52"/>
                      <a:pt x="226" y="15"/>
                      <a:pt x="167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8"/>
              <p:cNvSpPr>
                <a:spLocks noEditPoints="1"/>
              </p:cNvSpPr>
              <p:nvPr/>
            </p:nvSpPr>
            <p:spPr bwMode="auto">
              <a:xfrm>
                <a:off x="3986213" y="6007100"/>
                <a:ext cx="796925" cy="833438"/>
              </a:xfrm>
              <a:custGeom>
                <a:avLst/>
                <a:gdLst>
                  <a:gd name="T0" fmla="*/ 310 w 502"/>
                  <a:gd name="T1" fmla="*/ 311 h 525"/>
                  <a:gd name="T2" fmla="*/ 248 w 502"/>
                  <a:gd name="T3" fmla="*/ 124 h 525"/>
                  <a:gd name="T4" fmla="*/ 186 w 502"/>
                  <a:gd name="T5" fmla="*/ 311 h 525"/>
                  <a:gd name="T6" fmla="*/ 310 w 502"/>
                  <a:gd name="T7" fmla="*/ 311 h 525"/>
                  <a:gd name="T8" fmla="*/ 198 w 502"/>
                  <a:gd name="T9" fmla="*/ 0 h 525"/>
                  <a:gd name="T10" fmla="*/ 305 w 502"/>
                  <a:gd name="T11" fmla="*/ 0 h 525"/>
                  <a:gd name="T12" fmla="*/ 502 w 502"/>
                  <a:gd name="T13" fmla="*/ 525 h 525"/>
                  <a:gd name="T14" fmla="*/ 384 w 502"/>
                  <a:gd name="T15" fmla="*/ 525 h 525"/>
                  <a:gd name="T16" fmla="*/ 339 w 502"/>
                  <a:gd name="T17" fmla="*/ 401 h 525"/>
                  <a:gd name="T18" fmla="*/ 158 w 502"/>
                  <a:gd name="T19" fmla="*/ 401 h 525"/>
                  <a:gd name="T20" fmla="*/ 113 w 502"/>
                  <a:gd name="T21" fmla="*/ 525 h 525"/>
                  <a:gd name="T22" fmla="*/ 0 w 502"/>
                  <a:gd name="T23" fmla="*/ 525 h 525"/>
                  <a:gd name="T24" fmla="*/ 198 w 502"/>
                  <a:gd name="T25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2" h="525">
                    <a:moveTo>
                      <a:pt x="310" y="311"/>
                    </a:moveTo>
                    <a:lnTo>
                      <a:pt x="248" y="124"/>
                    </a:lnTo>
                    <a:lnTo>
                      <a:pt x="186" y="311"/>
                    </a:lnTo>
                    <a:lnTo>
                      <a:pt x="310" y="311"/>
                    </a:lnTo>
                    <a:close/>
                    <a:moveTo>
                      <a:pt x="198" y="0"/>
                    </a:moveTo>
                    <a:lnTo>
                      <a:pt x="305" y="0"/>
                    </a:lnTo>
                    <a:lnTo>
                      <a:pt x="502" y="525"/>
                    </a:lnTo>
                    <a:lnTo>
                      <a:pt x="384" y="525"/>
                    </a:lnTo>
                    <a:lnTo>
                      <a:pt x="339" y="401"/>
                    </a:lnTo>
                    <a:lnTo>
                      <a:pt x="158" y="401"/>
                    </a:lnTo>
                    <a:lnTo>
                      <a:pt x="113" y="525"/>
                    </a:lnTo>
                    <a:lnTo>
                      <a:pt x="0" y="525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9"/>
              <p:cNvSpPr>
                <a:spLocks noEditPoints="1"/>
              </p:cNvSpPr>
              <p:nvPr/>
            </p:nvSpPr>
            <p:spPr bwMode="auto">
              <a:xfrm>
                <a:off x="4881563" y="6007100"/>
                <a:ext cx="717550" cy="833438"/>
              </a:xfrm>
              <a:custGeom>
                <a:avLst/>
                <a:gdLst>
                  <a:gd name="T0" fmla="*/ 32 w 80"/>
                  <a:gd name="T1" fmla="*/ 76 h 93"/>
                  <a:gd name="T2" fmla="*/ 45 w 80"/>
                  <a:gd name="T3" fmla="*/ 74 h 93"/>
                  <a:gd name="T4" fmla="*/ 53 w 80"/>
                  <a:gd name="T5" fmla="*/ 68 h 93"/>
                  <a:gd name="T6" fmla="*/ 58 w 80"/>
                  <a:gd name="T7" fmla="*/ 58 h 93"/>
                  <a:gd name="T8" fmla="*/ 60 w 80"/>
                  <a:gd name="T9" fmla="*/ 46 h 93"/>
                  <a:gd name="T10" fmla="*/ 59 w 80"/>
                  <a:gd name="T11" fmla="*/ 34 h 93"/>
                  <a:gd name="T12" fmla="*/ 54 w 80"/>
                  <a:gd name="T13" fmla="*/ 24 h 93"/>
                  <a:gd name="T14" fmla="*/ 46 w 80"/>
                  <a:gd name="T15" fmla="*/ 18 h 93"/>
                  <a:gd name="T16" fmla="*/ 35 w 80"/>
                  <a:gd name="T17" fmla="*/ 16 h 93"/>
                  <a:gd name="T18" fmla="*/ 19 w 80"/>
                  <a:gd name="T19" fmla="*/ 16 h 93"/>
                  <a:gd name="T20" fmla="*/ 19 w 80"/>
                  <a:gd name="T21" fmla="*/ 76 h 93"/>
                  <a:gd name="T22" fmla="*/ 32 w 80"/>
                  <a:gd name="T23" fmla="*/ 76 h 93"/>
                  <a:gd name="T24" fmla="*/ 0 w 80"/>
                  <a:gd name="T25" fmla="*/ 0 h 93"/>
                  <a:gd name="T26" fmla="*/ 35 w 80"/>
                  <a:gd name="T27" fmla="*/ 0 h 93"/>
                  <a:gd name="T28" fmla="*/ 68 w 80"/>
                  <a:gd name="T29" fmla="*/ 11 h 93"/>
                  <a:gd name="T30" fmla="*/ 80 w 80"/>
                  <a:gd name="T31" fmla="*/ 46 h 93"/>
                  <a:gd name="T32" fmla="*/ 77 w 80"/>
                  <a:gd name="T33" fmla="*/ 66 h 93"/>
                  <a:gd name="T34" fmla="*/ 67 w 80"/>
                  <a:gd name="T35" fmla="*/ 81 h 93"/>
                  <a:gd name="T36" fmla="*/ 52 w 80"/>
                  <a:gd name="T37" fmla="*/ 90 h 93"/>
                  <a:gd name="T38" fmla="*/ 31 w 80"/>
                  <a:gd name="T39" fmla="*/ 93 h 93"/>
                  <a:gd name="T40" fmla="*/ 0 w 80"/>
                  <a:gd name="T41" fmla="*/ 93 h 93"/>
                  <a:gd name="T42" fmla="*/ 0 w 80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93">
                    <a:moveTo>
                      <a:pt x="32" y="76"/>
                    </a:moveTo>
                    <a:cubicBezTo>
                      <a:pt x="37" y="76"/>
                      <a:pt x="41" y="76"/>
                      <a:pt x="45" y="74"/>
                    </a:cubicBezTo>
                    <a:cubicBezTo>
                      <a:pt x="48" y="73"/>
                      <a:pt x="51" y="71"/>
                      <a:pt x="53" y="68"/>
                    </a:cubicBezTo>
                    <a:cubicBezTo>
                      <a:pt x="56" y="65"/>
                      <a:pt x="57" y="62"/>
                      <a:pt x="58" y="58"/>
                    </a:cubicBezTo>
                    <a:cubicBezTo>
                      <a:pt x="59" y="55"/>
                      <a:pt x="60" y="51"/>
                      <a:pt x="60" y="46"/>
                    </a:cubicBezTo>
                    <a:cubicBezTo>
                      <a:pt x="60" y="41"/>
                      <a:pt x="59" y="37"/>
                      <a:pt x="59" y="34"/>
                    </a:cubicBezTo>
                    <a:cubicBezTo>
                      <a:pt x="58" y="30"/>
                      <a:pt x="56" y="27"/>
                      <a:pt x="54" y="24"/>
                    </a:cubicBezTo>
                    <a:cubicBezTo>
                      <a:pt x="52" y="22"/>
                      <a:pt x="50" y="20"/>
                      <a:pt x="46" y="18"/>
                    </a:cubicBezTo>
                    <a:cubicBezTo>
                      <a:pt x="43" y="17"/>
                      <a:pt x="39" y="16"/>
                      <a:pt x="35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76"/>
                      <a:pt x="19" y="76"/>
                      <a:pt x="19" y="76"/>
                    </a:cubicBezTo>
                    <a:lnTo>
                      <a:pt x="32" y="76"/>
                    </a:lnTo>
                    <a:close/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49" y="0"/>
                      <a:pt x="60" y="4"/>
                      <a:pt x="68" y="11"/>
                    </a:cubicBezTo>
                    <a:cubicBezTo>
                      <a:pt x="76" y="19"/>
                      <a:pt x="80" y="31"/>
                      <a:pt x="80" y="46"/>
                    </a:cubicBezTo>
                    <a:cubicBezTo>
                      <a:pt x="80" y="54"/>
                      <a:pt x="79" y="60"/>
                      <a:pt x="77" y="66"/>
                    </a:cubicBezTo>
                    <a:cubicBezTo>
                      <a:pt x="74" y="72"/>
                      <a:pt x="71" y="77"/>
                      <a:pt x="67" y="81"/>
                    </a:cubicBezTo>
                    <a:cubicBezTo>
                      <a:pt x="63" y="85"/>
                      <a:pt x="58" y="88"/>
                      <a:pt x="52" y="90"/>
                    </a:cubicBezTo>
                    <a:cubicBezTo>
                      <a:pt x="46" y="92"/>
                      <a:pt x="39" y="93"/>
                      <a:pt x="31" y="93"/>
                    </a:cubicBezTo>
                    <a:cubicBezTo>
                      <a:pt x="0" y="93"/>
                      <a:pt x="0" y="93"/>
                      <a:pt x="0" y="9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10"/>
              <p:cNvSpPr>
                <a:spLocks/>
              </p:cNvSpPr>
              <p:nvPr/>
            </p:nvSpPr>
            <p:spPr bwMode="auto">
              <a:xfrm>
                <a:off x="5734051" y="6007100"/>
                <a:ext cx="671513" cy="833438"/>
              </a:xfrm>
              <a:custGeom>
                <a:avLst/>
                <a:gdLst>
                  <a:gd name="T0" fmla="*/ 0 w 423"/>
                  <a:gd name="T1" fmla="*/ 0 h 525"/>
                  <a:gd name="T2" fmla="*/ 101 w 423"/>
                  <a:gd name="T3" fmla="*/ 0 h 525"/>
                  <a:gd name="T4" fmla="*/ 316 w 423"/>
                  <a:gd name="T5" fmla="*/ 344 h 525"/>
                  <a:gd name="T6" fmla="*/ 316 w 423"/>
                  <a:gd name="T7" fmla="*/ 0 h 525"/>
                  <a:gd name="T8" fmla="*/ 423 w 423"/>
                  <a:gd name="T9" fmla="*/ 0 h 525"/>
                  <a:gd name="T10" fmla="*/ 423 w 423"/>
                  <a:gd name="T11" fmla="*/ 525 h 525"/>
                  <a:gd name="T12" fmla="*/ 327 w 423"/>
                  <a:gd name="T13" fmla="*/ 525 h 525"/>
                  <a:gd name="T14" fmla="*/ 107 w 423"/>
                  <a:gd name="T15" fmla="*/ 181 h 525"/>
                  <a:gd name="T16" fmla="*/ 107 w 423"/>
                  <a:gd name="T17" fmla="*/ 525 h 525"/>
                  <a:gd name="T18" fmla="*/ 0 w 423"/>
                  <a:gd name="T19" fmla="*/ 525 h 525"/>
                  <a:gd name="T20" fmla="*/ 0 w 423"/>
                  <a:gd name="T21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3" h="525">
                    <a:moveTo>
                      <a:pt x="0" y="0"/>
                    </a:moveTo>
                    <a:lnTo>
                      <a:pt x="101" y="0"/>
                    </a:lnTo>
                    <a:lnTo>
                      <a:pt x="316" y="344"/>
                    </a:lnTo>
                    <a:lnTo>
                      <a:pt x="316" y="0"/>
                    </a:lnTo>
                    <a:lnTo>
                      <a:pt x="423" y="0"/>
                    </a:lnTo>
                    <a:lnTo>
                      <a:pt x="423" y="525"/>
                    </a:lnTo>
                    <a:lnTo>
                      <a:pt x="327" y="525"/>
                    </a:lnTo>
                    <a:lnTo>
                      <a:pt x="107" y="181"/>
                    </a:lnTo>
                    <a:lnTo>
                      <a:pt x="107" y="525"/>
                    </a:lnTo>
                    <a:lnTo>
                      <a:pt x="0" y="5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11"/>
              <p:cNvSpPr>
                <a:spLocks noEditPoints="1"/>
              </p:cNvSpPr>
              <p:nvPr/>
            </p:nvSpPr>
            <p:spPr bwMode="auto">
              <a:xfrm>
                <a:off x="6548438" y="5980113"/>
                <a:ext cx="796925" cy="877888"/>
              </a:xfrm>
              <a:custGeom>
                <a:avLst/>
                <a:gdLst>
                  <a:gd name="T0" fmla="*/ 45 w 89"/>
                  <a:gd name="T1" fmla="*/ 82 h 98"/>
                  <a:gd name="T2" fmla="*/ 63 w 89"/>
                  <a:gd name="T3" fmla="*/ 73 h 98"/>
                  <a:gd name="T4" fmla="*/ 69 w 89"/>
                  <a:gd name="T5" fmla="*/ 49 h 98"/>
                  <a:gd name="T6" fmla="*/ 63 w 89"/>
                  <a:gd name="T7" fmla="*/ 26 h 98"/>
                  <a:gd name="T8" fmla="*/ 45 w 89"/>
                  <a:gd name="T9" fmla="*/ 17 h 98"/>
                  <a:gd name="T10" fmla="*/ 26 w 89"/>
                  <a:gd name="T11" fmla="*/ 26 h 98"/>
                  <a:gd name="T12" fmla="*/ 20 w 89"/>
                  <a:gd name="T13" fmla="*/ 49 h 98"/>
                  <a:gd name="T14" fmla="*/ 26 w 89"/>
                  <a:gd name="T15" fmla="*/ 73 h 98"/>
                  <a:gd name="T16" fmla="*/ 45 w 89"/>
                  <a:gd name="T17" fmla="*/ 82 h 98"/>
                  <a:gd name="T18" fmla="*/ 45 w 89"/>
                  <a:gd name="T19" fmla="*/ 98 h 98"/>
                  <a:gd name="T20" fmla="*/ 26 w 89"/>
                  <a:gd name="T21" fmla="*/ 95 h 98"/>
                  <a:gd name="T22" fmla="*/ 12 w 89"/>
                  <a:gd name="T23" fmla="*/ 85 h 98"/>
                  <a:gd name="T24" fmla="*/ 3 w 89"/>
                  <a:gd name="T25" fmla="*/ 70 h 98"/>
                  <a:gd name="T26" fmla="*/ 0 w 89"/>
                  <a:gd name="T27" fmla="*/ 49 h 98"/>
                  <a:gd name="T28" fmla="*/ 3 w 89"/>
                  <a:gd name="T29" fmla="*/ 29 h 98"/>
                  <a:gd name="T30" fmla="*/ 12 w 89"/>
                  <a:gd name="T31" fmla="*/ 14 h 98"/>
                  <a:gd name="T32" fmla="*/ 26 w 89"/>
                  <a:gd name="T33" fmla="*/ 4 h 98"/>
                  <a:gd name="T34" fmla="*/ 45 w 89"/>
                  <a:gd name="T35" fmla="*/ 0 h 98"/>
                  <a:gd name="T36" fmla="*/ 63 w 89"/>
                  <a:gd name="T37" fmla="*/ 4 h 98"/>
                  <a:gd name="T38" fmla="*/ 77 w 89"/>
                  <a:gd name="T39" fmla="*/ 14 h 98"/>
                  <a:gd name="T40" fmla="*/ 86 w 89"/>
                  <a:gd name="T41" fmla="*/ 29 h 98"/>
                  <a:gd name="T42" fmla="*/ 89 w 89"/>
                  <a:gd name="T43" fmla="*/ 49 h 98"/>
                  <a:gd name="T44" fmla="*/ 86 w 89"/>
                  <a:gd name="T45" fmla="*/ 70 h 98"/>
                  <a:gd name="T46" fmla="*/ 77 w 89"/>
                  <a:gd name="T47" fmla="*/ 85 h 98"/>
                  <a:gd name="T48" fmla="*/ 63 w 89"/>
                  <a:gd name="T49" fmla="*/ 95 h 98"/>
                  <a:gd name="T50" fmla="*/ 45 w 89"/>
                  <a:gd name="T51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98">
                    <a:moveTo>
                      <a:pt x="45" y="82"/>
                    </a:moveTo>
                    <a:cubicBezTo>
                      <a:pt x="53" y="82"/>
                      <a:pt x="59" y="79"/>
                      <a:pt x="63" y="73"/>
                    </a:cubicBezTo>
                    <a:cubicBezTo>
                      <a:pt x="67" y="68"/>
                      <a:pt x="69" y="60"/>
                      <a:pt x="69" y="49"/>
                    </a:cubicBezTo>
                    <a:cubicBezTo>
                      <a:pt x="69" y="39"/>
                      <a:pt x="67" y="31"/>
                      <a:pt x="63" y="26"/>
                    </a:cubicBezTo>
                    <a:cubicBezTo>
                      <a:pt x="59" y="20"/>
                      <a:pt x="53" y="17"/>
                      <a:pt x="45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2" y="68"/>
                      <a:pt x="26" y="73"/>
                    </a:cubicBezTo>
                    <a:cubicBezTo>
                      <a:pt x="30" y="79"/>
                      <a:pt x="36" y="82"/>
                      <a:pt x="45" y="82"/>
                    </a:cubicBezTo>
                    <a:moveTo>
                      <a:pt x="45" y="98"/>
                    </a:moveTo>
                    <a:cubicBezTo>
                      <a:pt x="38" y="98"/>
                      <a:pt x="31" y="97"/>
                      <a:pt x="26" y="95"/>
                    </a:cubicBezTo>
                    <a:cubicBezTo>
                      <a:pt x="21" y="93"/>
                      <a:pt x="16" y="89"/>
                      <a:pt x="12" y="85"/>
                    </a:cubicBezTo>
                    <a:cubicBezTo>
                      <a:pt x="8" y="81"/>
                      <a:pt x="5" y="76"/>
                      <a:pt x="3" y="70"/>
                    </a:cubicBezTo>
                    <a:cubicBezTo>
                      <a:pt x="1" y="64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6" y="9"/>
                      <a:pt x="21" y="6"/>
                      <a:pt x="26" y="4"/>
                    </a:cubicBezTo>
                    <a:cubicBezTo>
                      <a:pt x="32" y="2"/>
                      <a:pt x="38" y="0"/>
                      <a:pt x="45" y="0"/>
                    </a:cubicBezTo>
                    <a:cubicBezTo>
                      <a:pt x="52" y="0"/>
                      <a:pt x="58" y="2"/>
                      <a:pt x="63" y="4"/>
                    </a:cubicBezTo>
                    <a:cubicBezTo>
                      <a:pt x="69" y="6"/>
                      <a:pt x="73" y="9"/>
                      <a:pt x="77" y="14"/>
                    </a:cubicBezTo>
                    <a:cubicBezTo>
                      <a:pt x="81" y="18"/>
                      <a:pt x="84" y="23"/>
                      <a:pt x="86" y="29"/>
                    </a:cubicBezTo>
                    <a:cubicBezTo>
                      <a:pt x="88" y="35"/>
                      <a:pt x="89" y="42"/>
                      <a:pt x="89" y="49"/>
                    </a:cubicBezTo>
                    <a:cubicBezTo>
                      <a:pt x="89" y="57"/>
                      <a:pt x="88" y="64"/>
                      <a:pt x="86" y="70"/>
                    </a:cubicBezTo>
                    <a:cubicBezTo>
                      <a:pt x="84" y="76"/>
                      <a:pt x="81" y="81"/>
                      <a:pt x="77" y="85"/>
                    </a:cubicBezTo>
                    <a:cubicBezTo>
                      <a:pt x="74" y="89"/>
                      <a:pt x="69" y="93"/>
                      <a:pt x="63" y="95"/>
                    </a:cubicBezTo>
                    <a:cubicBezTo>
                      <a:pt x="58" y="97"/>
                      <a:pt x="52" y="98"/>
                      <a:pt x="45" y="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12"/>
              <p:cNvSpPr>
                <a:spLocks/>
              </p:cNvSpPr>
              <p:nvPr/>
            </p:nvSpPr>
            <p:spPr bwMode="auto">
              <a:xfrm>
                <a:off x="7453313" y="5980113"/>
                <a:ext cx="742950" cy="877888"/>
              </a:xfrm>
              <a:custGeom>
                <a:avLst/>
                <a:gdLst>
                  <a:gd name="T0" fmla="*/ 83 w 83"/>
                  <a:gd name="T1" fmla="*/ 64 h 98"/>
                  <a:gd name="T2" fmla="*/ 79 w 83"/>
                  <a:gd name="T3" fmla="*/ 77 h 98"/>
                  <a:gd name="T4" fmla="*/ 71 w 83"/>
                  <a:gd name="T5" fmla="*/ 88 h 98"/>
                  <a:gd name="T6" fmla="*/ 59 w 83"/>
                  <a:gd name="T7" fmla="*/ 96 h 98"/>
                  <a:gd name="T8" fmla="*/ 43 w 83"/>
                  <a:gd name="T9" fmla="*/ 98 h 98"/>
                  <a:gd name="T10" fmla="*/ 24 w 83"/>
                  <a:gd name="T11" fmla="*/ 95 h 98"/>
                  <a:gd name="T12" fmla="*/ 11 w 83"/>
                  <a:gd name="T13" fmla="*/ 85 h 98"/>
                  <a:gd name="T14" fmla="*/ 3 w 83"/>
                  <a:gd name="T15" fmla="*/ 69 h 98"/>
                  <a:gd name="T16" fmla="*/ 0 w 83"/>
                  <a:gd name="T17" fmla="*/ 49 h 98"/>
                  <a:gd name="T18" fmla="*/ 3 w 83"/>
                  <a:gd name="T19" fmla="*/ 29 h 98"/>
                  <a:gd name="T20" fmla="*/ 12 w 83"/>
                  <a:gd name="T21" fmla="*/ 14 h 98"/>
                  <a:gd name="T22" fmla="*/ 25 w 83"/>
                  <a:gd name="T23" fmla="*/ 4 h 98"/>
                  <a:gd name="T24" fmla="*/ 43 w 83"/>
                  <a:gd name="T25" fmla="*/ 0 h 98"/>
                  <a:gd name="T26" fmla="*/ 59 w 83"/>
                  <a:gd name="T27" fmla="*/ 3 h 98"/>
                  <a:gd name="T28" fmla="*/ 70 w 83"/>
                  <a:gd name="T29" fmla="*/ 9 h 98"/>
                  <a:gd name="T30" fmla="*/ 77 w 83"/>
                  <a:gd name="T31" fmla="*/ 19 h 98"/>
                  <a:gd name="T32" fmla="*/ 81 w 83"/>
                  <a:gd name="T33" fmla="*/ 32 h 98"/>
                  <a:gd name="T34" fmla="*/ 62 w 83"/>
                  <a:gd name="T35" fmla="*/ 35 h 98"/>
                  <a:gd name="T36" fmla="*/ 56 w 83"/>
                  <a:gd name="T37" fmla="*/ 22 h 98"/>
                  <a:gd name="T38" fmla="*/ 43 w 83"/>
                  <a:gd name="T39" fmla="*/ 17 h 98"/>
                  <a:gd name="T40" fmla="*/ 26 w 83"/>
                  <a:gd name="T41" fmla="*/ 26 h 98"/>
                  <a:gd name="T42" fmla="*/ 20 w 83"/>
                  <a:gd name="T43" fmla="*/ 49 h 98"/>
                  <a:gd name="T44" fmla="*/ 27 w 83"/>
                  <a:gd name="T45" fmla="*/ 73 h 98"/>
                  <a:gd name="T46" fmla="*/ 43 w 83"/>
                  <a:gd name="T47" fmla="*/ 82 h 98"/>
                  <a:gd name="T48" fmla="*/ 56 w 83"/>
                  <a:gd name="T49" fmla="*/ 77 h 98"/>
                  <a:gd name="T50" fmla="*/ 62 w 83"/>
                  <a:gd name="T51" fmla="*/ 64 h 98"/>
                  <a:gd name="T52" fmla="*/ 83 w 83"/>
                  <a:gd name="T53" fmla="*/ 6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3" h="98">
                    <a:moveTo>
                      <a:pt x="83" y="64"/>
                    </a:moveTo>
                    <a:cubicBezTo>
                      <a:pt x="82" y="69"/>
                      <a:pt x="81" y="73"/>
                      <a:pt x="79" y="77"/>
                    </a:cubicBezTo>
                    <a:cubicBezTo>
                      <a:pt x="77" y="82"/>
                      <a:pt x="75" y="85"/>
                      <a:pt x="71" y="88"/>
                    </a:cubicBezTo>
                    <a:cubicBezTo>
                      <a:pt x="68" y="91"/>
                      <a:pt x="64" y="94"/>
                      <a:pt x="59" y="96"/>
                    </a:cubicBezTo>
                    <a:cubicBezTo>
                      <a:pt x="55" y="97"/>
                      <a:pt x="49" y="98"/>
                      <a:pt x="43" y="98"/>
                    </a:cubicBezTo>
                    <a:cubicBezTo>
                      <a:pt x="36" y="98"/>
                      <a:pt x="30" y="97"/>
                      <a:pt x="24" y="95"/>
                    </a:cubicBezTo>
                    <a:cubicBezTo>
                      <a:pt x="19" y="92"/>
                      <a:pt x="15" y="89"/>
                      <a:pt x="11" y="85"/>
                    </a:cubicBezTo>
                    <a:cubicBezTo>
                      <a:pt x="7" y="81"/>
                      <a:pt x="5" y="75"/>
                      <a:pt x="3" y="69"/>
                    </a:cubicBezTo>
                    <a:cubicBezTo>
                      <a:pt x="1" y="63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5" y="9"/>
                      <a:pt x="20" y="6"/>
                      <a:pt x="25" y="4"/>
                    </a:cubicBezTo>
                    <a:cubicBezTo>
                      <a:pt x="31" y="2"/>
                      <a:pt x="37" y="0"/>
                      <a:pt x="43" y="0"/>
                    </a:cubicBezTo>
                    <a:cubicBezTo>
                      <a:pt x="49" y="0"/>
                      <a:pt x="54" y="1"/>
                      <a:pt x="59" y="3"/>
                    </a:cubicBezTo>
                    <a:cubicBezTo>
                      <a:pt x="63" y="4"/>
                      <a:pt x="67" y="6"/>
                      <a:pt x="70" y="9"/>
                    </a:cubicBezTo>
                    <a:cubicBezTo>
                      <a:pt x="73" y="12"/>
                      <a:pt x="75" y="15"/>
                      <a:pt x="77" y="19"/>
                    </a:cubicBezTo>
                    <a:cubicBezTo>
                      <a:pt x="79" y="23"/>
                      <a:pt x="80" y="27"/>
                      <a:pt x="81" y="32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29"/>
                      <a:pt x="59" y="25"/>
                      <a:pt x="56" y="22"/>
                    </a:cubicBezTo>
                    <a:cubicBezTo>
                      <a:pt x="53" y="19"/>
                      <a:pt x="49" y="17"/>
                      <a:pt x="43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3" y="68"/>
                      <a:pt x="27" y="73"/>
                    </a:cubicBezTo>
                    <a:cubicBezTo>
                      <a:pt x="31" y="79"/>
                      <a:pt x="36" y="82"/>
                      <a:pt x="43" y="82"/>
                    </a:cubicBezTo>
                    <a:cubicBezTo>
                      <a:pt x="49" y="82"/>
                      <a:pt x="54" y="80"/>
                      <a:pt x="56" y="77"/>
                    </a:cubicBezTo>
                    <a:cubicBezTo>
                      <a:pt x="59" y="74"/>
                      <a:pt x="61" y="69"/>
                      <a:pt x="62" y="64"/>
                    </a:cubicBezTo>
                    <a:lnTo>
                      <a:pt x="8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13"/>
              <p:cNvSpPr>
                <a:spLocks noEditPoints="1"/>
              </p:cNvSpPr>
              <p:nvPr/>
            </p:nvSpPr>
            <p:spPr bwMode="auto">
              <a:xfrm>
                <a:off x="3986213" y="4735513"/>
                <a:ext cx="1066800" cy="887413"/>
              </a:xfrm>
              <a:custGeom>
                <a:avLst/>
                <a:gdLst>
                  <a:gd name="T0" fmla="*/ 82 w 119"/>
                  <a:gd name="T1" fmla="*/ 40 h 99"/>
                  <a:gd name="T2" fmla="*/ 82 w 119"/>
                  <a:gd name="T3" fmla="*/ 47 h 99"/>
                  <a:gd name="T4" fmla="*/ 57 w 119"/>
                  <a:gd name="T5" fmla="*/ 47 h 99"/>
                  <a:gd name="T6" fmla="*/ 57 w 119"/>
                  <a:gd name="T7" fmla="*/ 40 h 99"/>
                  <a:gd name="T8" fmla="*/ 60 w 119"/>
                  <a:gd name="T9" fmla="*/ 40 h 99"/>
                  <a:gd name="T10" fmla="*/ 60 w 119"/>
                  <a:gd name="T11" fmla="*/ 36 h 99"/>
                  <a:gd name="T12" fmla="*/ 63 w 119"/>
                  <a:gd name="T13" fmla="*/ 28 h 99"/>
                  <a:gd name="T14" fmla="*/ 71 w 119"/>
                  <a:gd name="T15" fmla="*/ 25 h 99"/>
                  <a:gd name="T16" fmla="*/ 78 w 119"/>
                  <a:gd name="T17" fmla="*/ 28 h 99"/>
                  <a:gd name="T18" fmla="*/ 81 w 119"/>
                  <a:gd name="T19" fmla="*/ 35 h 99"/>
                  <a:gd name="T20" fmla="*/ 75 w 119"/>
                  <a:gd name="T21" fmla="*/ 36 h 99"/>
                  <a:gd name="T22" fmla="*/ 74 w 119"/>
                  <a:gd name="T23" fmla="*/ 32 h 99"/>
                  <a:gd name="T24" fmla="*/ 71 w 119"/>
                  <a:gd name="T25" fmla="*/ 32 h 99"/>
                  <a:gd name="T26" fmla="*/ 67 w 119"/>
                  <a:gd name="T27" fmla="*/ 36 h 99"/>
                  <a:gd name="T28" fmla="*/ 67 w 119"/>
                  <a:gd name="T29" fmla="*/ 40 h 99"/>
                  <a:gd name="T30" fmla="*/ 82 w 119"/>
                  <a:gd name="T31" fmla="*/ 40 h 99"/>
                  <a:gd name="T32" fmla="*/ 100 w 119"/>
                  <a:gd name="T33" fmla="*/ 82 h 99"/>
                  <a:gd name="T34" fmla="*/ 100 w 119"/>
                  <a:gd name="T35" fmla="*/ 0 h 99"/>
                  <a:gd name="T36" fmla="*/ 119 w 119"/>
                  <a:gd name="T37" fmla="*/ 0 h 99"/>
                  <a:gd name="T38" fmla="*/ 119 w 119"/>
                  <a:gd name="T39" fmla="*/ 99 h 99"/>
                  <a:gd name="T40" fmla="*/ 38 w 119"/>
                  <a:gd name="T41" fmla="*/ 99 h 99"/>
                  <a:gd name="T42" fmla="*/ 10 w 119"/>
                  <a:gd name="T43" fmla="*/ 91 h 99"/>
                  <a:gd name="T44" fmla="*/ 0 w 119"/>
                  <a:gd name="T45" fmla="*/ 65 h 99"/>
                  <a:gd name="T46" fmla="*/ 4 w 119"/>
                  <a:gd name="T47" fmla="*/ 49 h 99"/>
                  <a:gd name="T48" fmla="*/ 16 w 119"/>
                  <a:gd name="T49" fmla="*/ 37 h 99"/>
                  <a:gd name="T50" fmla="*/ 34 w 119"/>
                  <a:gd name="T51" fmla="*/ 33 h 99"/>
                  <a:gd name="T52" fmla="*/ 36 w 119"/>
                  <a:gd name="T53" fmla="*/ 49 h 99"/>
                  <a:gd name="T54" fmla="*/ 23 w 119"/>
                  <a:gd name="T55" fmla="*/ 54 h 99"/>
                  <a:gd name="T56" fmla="*/ 19 w 119"/>
                  <a:gd name="T57" fmla="*/ 65 h 99"/>
                  <a:gd name="T58" fmla="*/ 23 w 119"/>
                  <a:gd name="T59" fmla="*/ 78 h 99"/>
                  <a:gd name="T60" fmla="*/ 38 w 119"/>
                  <a:gd name="T61" fmla="*/ 82 h 99"/>
                  <a:gd name="T62" fmla="*/ 100 w 119"/>
                  <a:gd name="T63" fmla="*/ 8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99">
                    <a:moveTo>
                      <a:pt x="82" y="40"/>
                    </a:moveTo>
                    <a:cubicBezTo>
                      <a:pt x="82" y="47"/>
                      <a:pt x="82" y="47"/>
                      <a:pt x="82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3"/>
                      <a:pt x="61" y="30"/>
                      <a:pt x="63" y="28"/>
                    </a:cubicBezTo>
                    <a:cubicBezTo>
                      <a:pt x="65" y="26"/>
                      <a:pt x="67" y="25"/>
                      <a:pt x="71" y="25"/>
                    </a:cubicBezTo>
                    <a:cubicBezTo>
                      <a:pt x="74" y="25"/>
                      <a:pt x="77" y="26"/>
                      <a:pt x="78" y="28"/>
                    </a:cubicBezTo>
                    <a:cubicBezTo>
                      <a:pt x="80" y="29"/>
                      <a:pt x="81" y="31"/>
                      <a:pt x="81" y="35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4"/>
                      <a:pt x="75" y="33"/>
                      <a:pt x="74" y="32"/>
                    </a:cubicBezTo>
                    <a:cubicBezTo>
                      <a:pt x="74" y="32"/>
                      <a:pt x="73" y="32"/>
                      <a:pt x="71" y="32"/>
                    </a:cubicBezTo>
                    <a:cubicBezTo>
                      <a:pt x="68" y="32"/>
                      <a:pt x="67" y="33"/>
                      <a:pt x="67" y="36"/>
                    </a:cubicBezTo>
                    <a:cubicBezTo>
                      <a:pt x="67" y="40"/>
                      <a:pt x="67" y="40"/>
                      <a:pt x="67" y="40"/>
                    </a:cubicBezTo>
                    <a:lnTo>
                      <a:pt x="82" y="40"/>
                    </a:lnTo>
                    <a:close/>
                    <a:moveTo>
                      <a:pt x="100" y="82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25" y="99"/>
                      <a:pt x="16" y="96"/>
                      <a:pt x="10" y="91"/>
                    </a:cubicBezTo>
                    <a:cubicBezTo>
                      <a:pt x="3" y="85"/>
                      <a:pt x="0" y="77"/>
                      <a:pt x="0" y="65"/>
                    </a:cubicBezTo>
                    <a:cubicBezTo>
                      <a:pt x="0" y="59"/>
                      <a:pt x="2" y="54"/>
                      <a:pt x="4" y="49"/>
                    </a:cubicBezTo>
                    <a:cubicBezTo>
                      <a:pt x="7" y="44"/>
                      <a:pt x="11" y="40"/>
                      <a:pt x="16" y="37"/>
                    </a:cubicBezTo>
                    <a:cubicBezTo>
                      <a:pt x="21" y="34"/>
                      <a:pt x="27" y="33"/>
                      <a:pt x="34" y="33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0" y="50"/>
                      <a:pt x="25" y="51"/>
                      <a:pt x="23" y="54"/>
                    </a:cubicBezTo>
                    <a:cubicBezTo>
                      <a:pt x="20" y="56"/>
                      <a:pt x="19" y="60"/>
                      <a:pt x="19" y="65"/>
                    </a:cubicBezTo>
                    <a:cubicBezTo>
                      <a:pt x="19" y="71"/>
                      <a:pt x="20" y="76"/>
                      <a:pt x="23" y="78"/>
                    </a:cubicBezTo>
                    <a:cubicBezTo>
                      <a:pt x="26" y="81"/>
                      <a:pt x="31" y="82"/>
                      <a:pt x="38" y="82"/>
                    </a:cubicBezTo>
                    <a:lnTo>
                      <a:pt x="10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14"/>
              <p:cNvSpPr>
                <a:spLocks noEditPoints="1"/>
              </p:cNvSpPr>
              <p:nvPr/>
            </p:nvSpPr>
            <p:spPr bwMode="auto">
              <a:xfrm>
                <a:off x="5195888" y="5005388"/>
                <a:ext cx="1684338" cy="903288"/>
              </a:xfrm>
              <a:custGeom>
                <a:avLst/>
                <a:gdLst>
                  <a:gd name="T0" fmla="*/ 44 w 188"/>
                  <a:gd name="T1" fmla="*/ 52 h 101"/>
                  <a:gd name="T2" fmla="*/ 38 w 188"/>
                  <a:gd name="T3" fmla="*/ 52 h 101"/>
                  <a:gd name="T4" fmla="*/ 19 w 188"/>
                  <a:gd name="T5" fmla="*/ 32 h 101"/>
                  <a:gd name="T6" fmla="*/ 22 w 188"/>
                  <a:gd name="T7" fmla="*/ 20 h 101"/>
                  <a:gd name="T8" fmla="*/ 32 w 188"/>
                  <a:gd name="T9" fmla="*/ 16 h 101"/>
                  <a:gd name="T10" fmla="*/ 39 w 188"/>
                  <a:gd name="T11" fmla="*/ 17 h 101"/>
                  <a:gd name="T12" fmla="*/ 43 w 188"/>
                  <a:gd name="T13" fmla="*/ 23 h 101"/>
                  <a:gd name="T14" fmla="*/ 44 w 188"/>
                  <a:gd name="T15" fmla="*/ 37 h 101"/>
                  <a:gd name="T16" fmla="*/ 44 w 188"/>
                  <a:gd name="T17" fmla="*/ 52 h 101"/>
                  <a:gd name="T18" fmla="*/ 170 w 188"/>
                  <a:gd name="T19" fmla="*/ 0 h 101"/>
                  <a:gd name="T20" fmla="*/ 170 w 188"/>
                  <a:gd name="T21" fmla="*/ 52 h 101"/>
                  <a:gd name="T22" fmla="*/ 63 w 188"/>
                  <a:gd name="T23" fmla="*/ 52 h 101"/>
                  <a:gd name="T24" fmla="*/ 63 w 188"/>
                  <a:gd name="T25" fmla="*/ 32 h 101"/>
                  <a:gd name="T26" fmla="*/ 55 w 188"/>
                  <a:gd name="T27" fmla="*/ 8 h 101"/>
                  <a:gd name="T28" fmla="*/ 32 w 188"/>
                  <a:gd name="T29" fmla="*/ 0 h 101"/>
                  <a:gd name="T30" fmla="*/ 8 w 188"/>
                  <a:gd name="T31" fmla="*/ 9 h 101"/>
                  <a:gd name="T32" fmla="*/ 0 w 188"/>
                  <a:gd name="T33" fmla="*/ 32 h 101"/>
                  <a:gd name="T34" fmla="*/ 11 w 188"/>
                  <a:gd name="T35" fmla="*/ 60 h 101"/>
                  <a:gd name="T36" fmla="*/ 42 w 188"/>
                  <a:gd name="T37" fmla="*/ 69 h 101"/>
                  <a:gd name="T38" fmla="*/ 44 w 188"/>
                  <a:gd name="T39" fmla="*/ 69 h 101"/>
                  <a:gd name="T40" fmla="*/ 44 w 188"/>
                  <a:gd name="T41" fmla="*/ 72 h 101"/>
                  <a:gd name="T42" fmla="*/ 41 w 188"/>
                  <a:gd name="T43" fmla="*/ 86 h 101"/>
                  <a:gd name="T44" fmla="*/ 51 w 188"/>
                  <a:gd name="T45" fmla="*/ 101 h 101"/>
                  <a:gd name="T46" fmla="*/ 55 w 188"/>
                  <a:gd name="T47" fmla="*/ 97 h 101"/>
                  <a:gd name="T48" fmla="*/ 63 w 188"/>
                  <a:gd name="T49" fmla="*/ 69 h 101"/>
                  <a:gd name="T50" fmla="*/ 188 w 188"/>
                  <a:gd name="T51" fmla="*/ 69 h 101"/>
                  <a:gd name="T52" fmla="*/ 188 w 188"/>
                  <a:gd name="T53" fmla="*/ 0 h 101"/>
                  <a:gd name="T54" fmla="*/ 170 w 188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8" h="101">
                    <a:moveTo>
                      <a:pt x="44" y="52"/>
                    </a:moveTo>
                    <a:cubicBezTo>
                      <a:pt x="38" y="52"/>
                      <a:pt x="38" y="52"/>
                      <a:pt x="38" y="52"/>
                    </a:cubicBezTo>
                    <a:cubicBezTo>
                      <a:pt x="25" y="52"/>
                      <a:pt x="19" y="45"/>
                      <a:pt x="19" y="32"/>
                    </a:cubicBezTo>
                    <a:cubicBezTo>
                      <a:pt x="19" y="27"/>
                      <a:pt x="20" y="23"/>
                      <a:pt x="22" y="20"/>
                    </a:cubicBezTo>
                    <a:cubicBezTo>
                      <a:pt x="24" y="17"/>
                      <a:pt x="27" y="16"/>
                      <a:pt x="32" y="16"/>
                    </a:cubicBezTo>
                    <a:cubicBezTo>
                      <a:pt x="35" y="16"/>
                      <a:pt x="37" y="16"/>
                      <a:pt x="39" y="17"/>
                    </a:cubicBezTo>
                    <a:cubicBezTo>
                      <a:pt x="41" y="19"/>
                      <a:pt x="42" y="20"/>
                      <a:pt x="43" y="23"/>
                    </a:cubicBezTo>
                    <a:cubicBezTo>
                      <a:pt x="44" y="26"/>
                      <a:pt x="44" y="32"/>
                      <a:pt x="44" y="37"/>
                    </a:cubicBezTo>
                    <a:lnTo>
                      <a:pt x="44" y="52"/>
                    </a:lnTo>
                    <a:close/>
                    <a:moveTo>
                      <a:pt x="170" y="0"/>
                    </a:moveTo>
                    <a:cubicBezTo>
                      <a:pt x="170" y="52"/>
                      <a:pt x="170" y="52"/>
                      <a:pt x="170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2"/>
                      <a:pt x="60" y="13"/>
                      <a:pt x="55" y="8"/>
                    </a:cubicBezTo>
                    <a:cubicBezTo>
                      <a:pt x="50" y="3"/>
                      <a:pt x="42" y="0"/>
                      <a:pt x="32" y="0"/>
                    </a:cubicBezTo>
                    <a:cubicBezTo>
                      <a:pt x="22" y="0"/>
                      <a:pt x="14" y="3"/>
                      <a:pt x="8" y="9"/>
                    </a:cubicBezTo>
                    <a:cubicBezTo>
                      <a:pt x="3" y="14"/>
                      <a:pt x="0" y="22"/>
                      <a:pt x="0" y="32"/>
                    </a:cubicBezTo>
                    <a:cubicBezTo>
                      <a:pt x="0" y="44"/>
                      <a:pt x="3" y="54"/>
                      <a:pt x="11" y="60"/>
                    </a:cubicBezTo>
                    <a:cubicBezTo>
                      <a:pt x="18" y="66"/>
                      <a:pt x="28" y="69"/>
                      <a:pt x="42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9"/>
                      <a:pt x="43" y="83"/>
                      <a:pt x="41" y="8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3" y="100"/>
                      <a:pt x="54" y="99"/>
                      <a:pt x="55" y="97"/>
                    </a:cubicBezTo>
                    <a:cubicBezTo>
                      <a:pt x="60" y="92"/>
                      <a:pt x="63" y="80"/>
                      <a:pt x="63" y="69"/>
                    </a:cubicBezTo>
                    <a:cubicBezTo>
                      <a:pt x="188" y="69"/>
                      <a:pt x="188" y="69"/>
                      <a:pt x="188" y="69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1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Rectangle 15"/>
              <p:cNvSpPr>
                <a:spLocks noChangeArrowheads="1"/>
              </p:cNvSpPr>
              <p:nvPr/>
            </p:nvSpPr>
            <p:spPr bwMode="auto">
              <a:xfrm>
                <a:off x="6718301" y="4754563"/>
                <a:ext cx="161925" cy="169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Freeform 16"/>
              <p:cNvSpPr>
                <a:spLocks/>
              </p:cNvSpPr>
              <p:nvPr/>
            </p:nvSpPr>
            <p:spPr bwMode="auto">
              <a:xfrm>
                <a:off x="7013576" y="5005388"/>
                <a:ext cx="833438" cy="617538"/>
              </a:xfrm>
              <a:custGeom>
                <a:avLst/>
                <a:gdLst>
                  <a:gd name="T0" fmla="*/ 74 w 93"/>
                  <a:gd name="T1" fmla="*/ 52 h 69"/>
                  <a:gd name="T2" fmla="*/ 74 w 93"/>
                  <a:gd name="T3" fmla="*/ 42 h 69"/>
                  <a:gd name="T4" fmla="*/ 70 w 93"/>
                  <a:gd name="T5" fmla="*/ 23 h 69"/>
                  <a:gd name="T6" fmla="*/ 55 w 93"/>
                  <a:gd name="T7" fmla="*/ 17 h 69"/>
                  <a:gd name="T8" fmla="*/ 41 w 93"/>
                  <a:gd name="T9" fmla="*/ 20 h 69"/>
                  <a:gd name="T10" fmla="*/ 36 w 93"/>
                  <a:gd name="T11" fmla="*/ 3 h 69"/>
                  <a:gd name="T12" fmla="*/ 56 w 93"/>
                  <a:gd name="T13" fmla="*/ 0 h 69"/>
                  <a:gd name="T14" fmla="*/ 84 w 93"/>
                  <a:gd name="T15" fmla="*/ 10 h 69"/>
                  <a:gd name="T16" fmla="*/ 93 w 93"/>
                  <a:gd name="T17" fmla="*/ 40 h 69"/>
                  <a:gd name="T18" fmla="*/ 93 w 93"/>
                  <a:gd name="T19" fmla="*/ 69 h 69"/>
                  <a:gd name="T20" fmla="*/ 0 w 93"/>
                  <a:gd name="T21" fmla="*/ 69 h 69"/>
                  <a:gd name="T22" fmla="*/ 0 w 93"/>
                  <a:gd name="T23" fmla="*/ 52 h 69"/>
                  <a:gd name="T24" fmla="*/ 74 w 93"/>
                  <a:gd name="T25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69">
                    <a:moveTo>
                      <a:pt x="74" y="52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4" y="34"/>
                      <a:pt x="73" y="27"/>
                      <a:pt x="70" y="23"/>
                    </a:cubicBezTo>
                    <a:cubicBezTo>
                      <a:pt x="66" y="19"/>
                      <a:pt x="61" y="17"/>
                      <a:pt x="55" y="17"/>
                    </a:cubicBezTo>
                    <a:cubicBezTo>
                      <a:pt x="50" y="17"/>
                      <a:pt x="46" y="18"/>
                      <a:pt x="41" y="2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42" y="1"/>
                      <a:pt x="49" y="0"/>
                      <a:pt x="56" y="0"/>
                    </a:cubicBezTo>
                    <a:cubicBezTo>
                      <a:pt x="68" y="0"/>
                      <a:pt x="77" y="3"/>
                      <a:pt x="84" y="10"/>
                    </a:cubicBezTo>
                    <a:cubicBezTo>
                      <a:pt x="90" y="17"/>
                      <a:pt x="93" y="27"/>
                      <a:pt x="93" y="40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2"/>
                      <a:pt x="0" y="52"/>
                      <a:pt x="0" y="52"/>
                    </a:cubicBezTo>
                    <a:lnTo>
                      <a:pt x="7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17"/>
              <p:cNvSpPr>
                <a:spLocks/>
              </p:cNvSpPr>
              <p:nvPr/>
            </p:nvSpPr>
            <p:spPr bwMode="auto">
              <a:xfrm>
                <a:off x="7972426" y="4565650"/>
                <a:ext cx="223838" cy="188913"/>
              </a:xfrm>
              <a:custGeom>
                <a:avLst/>
                <a:gdLst>
                  <a:gd name="T0" fmla="*/ 25 w 25"/>
                  <a:gd name="T1" fmla="*/ 14 h 21"/>
                  <a:gd name="T2" fmla="*/ 25 w 25"/>
                  <a:gd name="T3" fmla="*/ 21 h 21"/>
                  <a:gd name="T4" fmla="*/ 0 w 25"/>
                  <a:gd name="T5" fmla="*/ 21 h 21"/>
                  <a:gd name="T6" fmla="*/ 0 w 25"/>
                  <a:gd name="T7" fmla="*/ 14 h 21"/>
                  <a:gd name="T8" fmla="*/ 3 w 25"/>
                  <a:gd name="T9" fmla="*/ 14 h 21"/>
                  <a:gd name="T10" fmla="*/ 3 w 25"/>
                  <a:gd name="T11" fmla="*/ 10 h 21"/>
                  <a:gd name="T12" fmla="*/ 6 w 25"/>
                  <a:gd name="T13" fmla="*/ 2 h 21"/>
                  <a:gd name="T14" fmla="*/ 14 w 25"/>
                  <a:gd name="T15" fmla="*/ 0 h 21"/>
                  <a:gd name="T16" fmla="*/ 21 w 25"/>
                  <a:gd name="T17" fmla="*/ 2 h 21"/>
                  <a:gd name="T18" fmla="*/ 24 w 25"/>
                  <a:gd name="T19" fmla="*/ 9 h 21"/>
                  <a:gd name="T20" fmla="*/ 18 w 25"/>
                  <a:gd name="T21" fmla="*/ 10 h 21"/>
                  <a:gd name="T22" fmla="*/ 17 w 25"/>
                  <a:gd name="T23" fmla="*/ 7 h 21"/>
                  <a:gd name="T24" fmla="*/ 14 w 25"/>
                  <a:gd name="T25" fmla="*/ 6 h 21"/>
                  <a:gd name="T26" fmla="*/ 10 w 25"/>
                  <a:gd name="T27" fmla="*/ 11 h 21"/>
                  <a:gd name="T28" fmla="*/ 10 w 25"/>
                  <a:gd name="T29" fmla="*/ 14 h 21"/>
                  <a:gd name="T30" fmla="*/ 25 w 25"/>
                  <a:gd name="T3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1">
                    <a:moveTo>
                      <a:pt x="25" y="14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7"/>
                      <a:pt x="4" y="4"/>
                      <a:pt x="6" y="2"/>
                    </a:cubicBezTo>
                    <a:cubicBezTo>
                      <a:pt x="8" y="1"/>
                      <a:pt x="10" y="0"/>
                      <a:pt x="14" y="0"/>
                    </a:cubicBezTo>
                    <a:cubicBezTo>
                      <a:pt x="17" y="0"/>
                      <a:pt x="20" y="0"/>
                      <a:pt x="21" y="2"/>
                    </a:cubicBezTo>
                    <a:cubicBezTo>
                      <a:pt x="23" y="3"/>
                      <a:pt x="24" y="6"/>
                      <a:pt x="24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7" y="7"/>
                    </a:cubicBezTo>
                    <a:cubicBezTo>
                      <a:pt x="16" y="6"/>
                      <a:pt x="15" y="6"/>
                      <a:pt x="14" y="6"/>
                    </a:cubicBezTo>
                    <a:cubicBezTo>
                      <a:pt x="11" y="6"/>
                      <a:pt x="10" y="7"/>
                      <a:pt x="10" y="11"/>
                    </a:cubicBezTo>
                    <a:cubicBezTo>
                      <a:pt x="10" y="14"/>
                      <a:pt x="10" y="14"/>
                      <a:pt x="10" y="14"/>
                    </a:cubicBezTo>
                    <a:lnTo>
                      <a:pt x="2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Rectangle 18"/>
              <p:cNvSpPr>
                <a:spLocks noChangeArrowheads="1"/>
              </p:cNvSpPr>
              <p:nvPr/>
            </p:nvSpPr>
            <p:spPr bwMode="auto">
              <a:xfrm>
                <a:off x="7991476" y="4816475"/>
                <a:ext cx="169863" cy="806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124840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335">
          <p15:clr>
            <a:srgbClr val="FBAE40"/>
          </p15:clr>
        </p15:guide>
        <p15:guide id="2" pos="3650">
          <p15:clr>
            <a:srgbClr val="FBAE40"/>
          </p15:clr>
        </p15:guide>
        <p15:guide id="3" pos="616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B26E28-DC1C-47D2-A361-3497C18906A4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F4CDB-1518-4581-97E4-25089FE56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9EA8F0-61E3-4C3E-9042-E35E99EBA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9071-7F1E-E742-AF7B-02B5E703EEEB}" type="datetime4">
              <a:rPr lang="en-GB" smtClean="0">
                <a:solidFill>
                  <a:srgbClr val="4D5156"/>
                </a:solidFill>
              </a:rPr>
              <a:pPr/>
              <a:t>15 April 2019</a:t>
            </a:fld>
            <a:endParaRPr lang="en-GB">
              <a:solidFill>
                <a:srgbClr val="4D5156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E362B4-12AF-4CAD-BA8A-57B829FB7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1859A9"/>
                </a:solidFill>
              </a:rPr>
              <a:t>Adnoc Offshore | Presentation title</a:t>
            </a:r>
            <a:endParaRPr lang="en-GB">
              <a:solidFill>
                <a:srgbClr val="1859A9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DEBC9F-B446-4417-95B2-C71369B21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1956-BF2E-4170-9809-8254439A8799}" type="slidenum">
              <a:rPr lang="en-GB" smtClean="0">
                <a:solidFill>
                  <a:srgbClr val="1859A9"/>
                </a:solidFill>
              </a:rPr>
              <a:pPr/>
              <a:t>‹#›</a:t>
            </a:fld>
            <a:endParaRPr lang="en-GB">
              <a:solidFill>
                <a:srgbClr val="1859A9"/>
              </a:solidFill>
            </a:endParaRP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54E28843-A433-4785-8AE9-5F9461E397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803" y="1620001"/>
            <a:ext cx="4023122" cy="200025"/>
          </a:xfrm>
        </p:spPr>
        <p:txBody>
          <a:bodyPr/>
          <a:lstStyle>
            <a:lvl1pPr>
              <a:spcBef>
                <a:spcPts val="0"/>
              </a:spcBef>
              <a:defRPr sz="1070" b="1" cap="all" spc="360" baseline="0"/>
            </a:lvl1pPr>
            <a:lvl2pPr>
              <a:defRPr sz="1070"/>
            </a:lvl2pPr>
            <a:lvl3pPr>
              <a:defRPr sz="1070"/>
            </a:lvl3pPr>
            <a:lvl4pPr>
              <a:defRPr sz="1070"/>
            </a:lvl4pPr>
            <a:lvl5pPr>
              <a:defRPr sz="107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6" name="Group 25"/>
          <p:cNvGrpSpPr>
            <a:grpSpLocks noChangeAspect="1"/>
          </p:cNvGrpSpPr>
          <p:nvPr userDrawn="1"/>
        </p:nvGrpSpPr>
        <p:grpSpPr>
          <a:xfrm>
            <a:off x="8108166" y="1"/>
            <a:ext cx="494100" cy="1222741"/>
            <a:chOff x="10546428" y="-86005"/>
            <a:chExt cx="923259" cy="1713580"/>
          </a:xfrm>
        </p:grpSpPr>
        <p:sp>
          <p:nvSpPr>
            <p:cNvPr id="27" name="Rectangle 26"/>
            <p:cNvSpPr/>
            <p:nvPr userDrawn="1"/>
          </p:nvSpPr>
          <p:spPr bwMode="white">
            <a:xfrm>
              <a:off x="10546428" y="-86005"/>
              <a:ext cx="923259" cy="1713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28" name="Group 27"/>
            <p:cNvGrpSpPr>
              <a:grpSpLocks noChangeAspect="1"/>
            </p:cNvGrpSpPr>
            <p:nvPr userDrawn="1"/>
          </p:nvGrpSpPr>
          <p:grpSpPr>
            <a:xfrm>
              <a:off x="10639077" y="333830"/>
              <a:ext cx="767941" cy="1201994"/>
              <a:chOff x="3986213" y="0"/>
              <a:chExt cx="4381501" cy="6858001"/>
            </a:xfrm>
            <a:solidFill>
              <a:schemeClr val="tx2"/>
            </a:solidFill>
          </p:grpSpPr>
          <p:sp>
            <p:nvSpPr>
              <p:cNvPr id="29" name="Freeform 5"/>
              <p:cNvSpPr>
                <a:spLocks/>
              </p:cNvSpPr>
              <p:nvPr/>
            </p:nvSpPr>
            <p:spPr bwMode="auto">
              <a:xfrm>
                <a:off x="6521451" y="1746250"/>
                <a:ext cx="1846263" cy="2443163"/>
              </a:xfrm>
              <a:custGeom>
                <a:avLst/>
                <a:gdLst>
                  <a:gd name="T0" fmla="*/ 113 w 206"/>
                  <a:gd name="T1" fmla="*/ 196 h 273"/>
                  <a:gd name="T2" fmla="*/ 70 w 206"/>
                  <a:gd name="T3" fmla="*/ 273 h 273"/>
                  <a:gd name="T4" fmla="*/ 184 w 206"/>
                  <a:gd name="T5" fmla="*/ 273 h 273"/>
                  <a:gd name="T6" fmla="*/ 0 w 206"/>
                  <a:gd name="T7" fmla="*/ 0 h 273"/>
                  <a:gd name="T8" fmla="*/ 113 w 206"/>
                  <a:gd name="T9" fmla="*/ 196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73">
                    <a:moveTo>
                      <a:pt x="113" y="196"/>
                    </a:moveTo>
                    <a:cubicBezTo>
                      <a:pt x="106" y="226"/>
                      <a:pt x="91" y="252"/>
                      <a:pt x="70" y="273"/>
                    </a:cubicBezTo>
                    <a:cubicBezTo>
                      <a:pt x="184" y="273"/>
                      <a:pt x="184" y="273"/>
                      <a:pt x="184" y="273"/>
                    </a:cubicBezTo>
                    <a:cubicBezTo>
                      <a:pt x="206" y="154"/>
                      <a:pt x="128" y="28"/>
                      <a:pt x="0" y="0"/>
                    </a:cubicBezTo>
                    <a:cubicBezTo>
                      <a:pt x="26" y="7"/>
                      <a:pt x="138" y="60"/>
                      <a:pt x="113" y="1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6"/>
              <p:cNvSpPr>
                <a:spLocks/>
              </p:cNvSpPr>
              <p:nvPr/>
            </p:nvSpPr>
            <p:spPr bwMode="auto">
              <a:xfrm>
                <a:off x="3986213" y="0"/>
                <a:ext cx="4219575" cy="4189413"/>
              </a:xfrm>
              <a:custGeom>
                <a:avLst/>
                <a:gdLst>
                  <a:gd name="T0" fmla="*/ 0 w 471"/>
                  <a:gd name="T1" fmla="*/ 0 h 468"/>
                  <a:gd name="T2" fmla="*/ 0 w 471"/>
                  <a:gd name="T3" fmla="*/ 468 h 468"/>
                  <a:gd name="T4" fmla="*/ 50 w 471"/>
                  <a:gd name="T5" fmla="*/ 468 h 468"/>
                  <a:gd name="T6" fmla="*/ 104 w 471"/>
                  <a:gd name="T7" fmla="*/ 466 h 468"/>
                  <a:gd name="T8" fmla="*/ 247 w 471"/>
                  <a:gd name="T9" fmla="*/ 346 h 468"/>
                  <a:gd name="T10" fmla="*/ 161 w 471"/>
                  <a:gd name="T11" fmla="*/ 219 h 468"/>
                  <a:gd name="T12" fmla="*/ 157 w 471"/>
                  <a:gd name="T13" fmla="*/ 218 h 468"/>
                  <a:gd name="T14" fmla="*/ 100 w 471"/>
                  <a:gd name="T15" fmla="*/ 212 h 468"/>
                  <a:gd name="T16" fmla="*/ 92 w 471"/>
                  <a:gd name="T17" fmla="*/ 243 h 468"/>
                  <a:gd name="T18" fmla="*/ 81 w 471"/>
                  <a:gd name="T19" fmla="*/ 165 h 468"/>
                  <a:gd name="T20" fmla="*/ 124 w 471"/>
                  <a:gd name="T21" fmla="*/ 123 h 468"/>
                  <a:gd name="T22" fmla="*/ 124 w 471"/>
                  <a:gd name="T23" fmla="*/ 122 h 468"/>
                  <a:gd name="T24" fmla="*/ 186 w 471"/>
                  <a:gd name="T25" fmla="*/ 78 h 468"/>
                  <a:gd name="T26" fmla="*/ 259 w 471"/>
                  <a:gd name="T27" fmla="*/ 58 h 468"/>
                  <a:gd name="T28" fmla="*/ 471 w 471"/>
                  <a:gd name="T29" fmla="*/ 151 h 468"/>
                  <a:gd name="T30" fmla="*/ 471 w 471"/>
                  <a:gd name="T31" fmla="*/ 0 h 468"/>
                  <a:gd name="T32" fmla="*/ 0 w 471"/>
                  <a:gd name="T3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1" h="468">
                    <a:moveTo>
                      <a:pt x="0" y="0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50" y="468"/>
                      <a:pt x="50" y="468"/>
                      <a:pt x="50" y="468"/>
                    </a:cubicBezTo>
                    <a:cubicBezTo>
                      <a:pt x="80" y="468"/>
                      <a:pt x="87" y="468"/>
                      <a:pt x="104" y="466"/>
                    </a:cubicBezTo>
                    <a:cubicBezTo>
                      <a:pt x="175" y="455"/>
                      <a:pt x="240" y="397"/>
                      <a:pt x="247" y="346"/>
                    </a:cubicBezTo>
                    <a:cubicBezTo>
                      <a:pt x="258" y="285"/>
                      <a:pt x="225" y="232"/>
                      <a:pt x="161" y="219"/>
                    </a:cubicBezTo>
                    <a:cubicBezTo>
                      <a:pt x="160" y="219"/>
                      <a:pt x="159" y="218"/>
                      <a:pt x="157" y="218"/>
                    </a:cubicBezTo>
                    <a:cubicBezTo>
                      <a:pt x="155" y="218"/>
                      <a:pt x="124" y="218"/>
                      <a:pt x="100" y="212"/>
                    </a:cubicBezTo>
                    <a:cubicBezTo>
                      <a:pt x="100" y="212"/>
                      <a:pt x="87" y="223"/>
                      <a:pt x="92" y="243"/>
                    </a:cubicBezTo>
                    <a:cubicBezTo>
                      <a:pt x="92" y="243"/>
                      <a:pt x="61" y="210"/>
                      <a:pt x="81" y="165"/>
                    </a:cubicBezTo>
                    <a:cubicBezTo>
                      <a:pt x="81" y="165"/>
                      <a:pt x="90" y="144"/>
                      <a:pt x="124" y="123"/>
                    </a:cubicBezTo>
                    <a:cubicBezTo>
                      <a:pt x="124" y="123"/>
                      <a:pt x="124" y="122"/>
                      <a:pt x="124" y="122"/>
                    </a:cubicBezTo>
                    <a:cubicBezTo>
                      <a:pt x="133" y="111"/>
                      <a:pt x="155" y="93"/>
                      <a:pt x="186" y="78"/>
                    </a:cubicBezTo>
                    <a:cubicBezTo>
                      <a:pt x="201" y="71"/>
                      <a:pt x="228" y="61"/>
                      <a:pt x="259" y="58"/>
                    </a:cubicBezTo>
                    <a:cubicBezTo>
                      <a:pt x="397" y="45"/>
                      <a:pt x="471" y="151"/>
                      <a:pt x="471" y="151"/>
                    </a:cubicBezTo>
                    <a:cubicBezTo>
                      <a:pt x="471" y="0"/>
                      <a:pt x="471" y="0"/>
                      <a:pt x="47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7"/>
              <p:cNvSpPr>
                <a:spLocks/>
              </p:cNvSpPr>
              <p:nvPr/>
            </p:nvSpPr>
            <p:spPr bwMode="auto">
              <a:xfrm>
                <a:off x="5545138" y="939800"/>
                <a:ext cx="2660650" cy="1011238"/>
              </a:xfrm>
              <a:custGeom>
                <a:avLst/>
                <a:gdLst>
                  <a:gd name="T0" fmla="*/ 167 w 297"/>
                  <a:gd name="T1" fmla="*/ 9 h 113"/>
                  <a:gd name="T2" fmla="*/ 0 w 297"/>
                  <a:gd name="T3" fmla="*/ 48 h 113"/>
                  <a:gd name="T4" fmla="*/ 33 w 297"/>
                  <a:gd name="T5" fmla="*/ 33 h 113"/>
                  <a:gd name="T6" fmla="*/ 61 w 297"/>
                  <a:gd name="T7" fmla="*/ 60 h 113"/>
                  <a:gd name="T8" fmla="*/ 103 w 297"/>
                  <a:gd name="T9" fmla="*/ 34 h 113"/>
                  <a:gd name="T10" fmla="*/ 103 w 297"/>
                  <a:gd name="T11" fmla="*/ 20 h 113"/>
                  <a:gd name="T12" fmla="*/ 297 w 297"/>
                  <a:gd name="T13" fmla="*/ 113 h 113"/>
                  <a:gd name="T14" fmla="*/ 297 w 297"/>
                  <a:gd name="T15" fmla="*/ 71 h 113"/>
                  <a:gd name="T16" fmla="*/ 167 w 297"/>
                  <a:gd name="T17" fmla="*/ 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113">
                    <a:moveTo>
                      <a:pt x="167" y="9"/>
                    </a:moveTo>
                    <a:cubicBezTo>
                      <a:pt x="100" y="0"/>
                      <a:pt x="44" y="17"/>
                      <a:pt x="0" y="48"/>
                    </a:cubicBezTo>
                    <a:cubicBezTo>
                      <a:pt x="0" y="48"/>
                      <a:pt x="13" y="40"/>
                      <a:pt x="33" y="33"/>
                    </a:cubicBezTo>
                    <a:cubicBezTo>
                      <a:pt x="36" y="46"/>
                      <a:pt x="47" y="57"/>
                      <a:pt x="61" y="60"/>
                    </a:cubicBezTo>
                    <a:cubicBezTo>
                      <a:pt x="81" y="64"/>
                      <a:pt x="100" y="52"/>
                      <a:pt x="103" y="34"/>
                    </a:cubicBezTo>
                    <a:cubicBezTo>
                      <a:pt x="104" y="30"/>
                      <a:pt x="104" y="25"/>
                      <a:pt x="103" y="20"/>
                    </a:cubicBezTo>
                    <a:cubicBezTo>
                      <a:pt x="230" y="16"/>
                      <a:pt x="297" y="113"/>
                      <a:pt x="297" y="113"/>
                    </a:cubicBezTo>
                    <a:cubicBezTo>
                      <a:pt x="297" y="71"/>
                      <a:pt x="297" y="71"/>
                      <a:pt x="297" y="71"/>
                    </a:cubicBezTo>
                    <a:cubicBezTo>
                      <a:pt x="278" y="52"/>
                      <a:pt x="226" y="15"/>
                      <a:pt x="167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8"/>
              <p:cNvSpPr>
                <a:spLocks noEditPoints="1"/>
              </p:cNvSpPr>
              <p:nvPr/>
            </p:nvSpPr>
            <p:spPr bwMode="auto">
              <a:xfrm>
                <a:off x="3986213" y="6007100"/>
                <a:ext cx="796925" cy="833438"/>
              </a:xfrm>
              <a:custGeom>
                <a:avLst/>
                <a:gdLst>
                  <a:gd name="T0" fmla="*/ 310 w 502"/>
                  <a:gd name="T1" fmla="*/ 311 h 525"/>
                  <a:gd name="T2" fmla="*/ 248 w 502"/>
                  <a:gd name="T3" fmla="*/ 124 h 525"/>
                  <a:gd name="T4" fmla="*/ 186 w 502"/>
                  <a:gd name="T5" fmla="*/ 311 h 525"/>
                  <a:gd name="T6" fmla="*/ 310 w 502"/>
                  <a:gd name="T7" fmla="*/ 311 h 525"/>
                  <a:gd name="T8" fmla="*/ 198 w 502"/>
                  <a:gd name="T9" fmla="*/ 0 h 525"/>
                  <a:gd name="T10" fmla="*/ 305 w 502"/>
                  <a:gd name="T11" fmla="*/ 0 h 525"/>
                  <a:gd name="T12" fmla="*/ 502 w 502"/>
                  <a:gd name="T13" fmla="*/ 525 h 525"/>
                  <a:gd name="T14" fmla="*/ 384 w 502"/>
                  <a:gd name="T15" fmla="*/ 525 h 525"/>
                  <a:gd name="T16" fmla="*/ 339 w 502"/>
                  <a:gd name="T17" fmla="*/ 401 h 525"/>
                  <a:gd name="T18" fmla="*/ 158 w 502"/>
                  <a:gd name="T19" fmla="*/ 401 h 525"/>
                  <a:gd name="T20" fmla="*/ 113 w 502"/>
                  <a:gd name="T21" fmla="*/ 525 h 525"/>
                  <a:gd name="T22" fmla="*/ 0 w 502"/>
                  <a:gd name="T23" fmla="*/ 525 h 525"/>
                  <a:gd name="T24" fmla="*/ 198 w 502"/>
                  <a:gd name="T25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2" h="525">
                    <a:moveTo>
                      <a:pt x="310" y="311"/>
                    </a:moveTo>
                    <a:lnTo>
                      <a:pt x="248" y="124"/>
                    </a:lnTo>
                    <a:lnTo>
                      <a:pt x="186" y="311"/>
                    </a:lnTo>
                    <a:lnTo>
                      <a:pt x="310" y="311"/>
                    </a:lnTo>
                    <a:close/>
                    <a:moveTo>
                      <a:pt x="198" y="0"/>
                    </a:moveTo>
                    <a:lnTo>
                      <a:pt x="305" y="0"/>
                    </a:lnTo>
                    <a:lnTo>
                      <a:pt x="502" y="525"/>
                    </a:lnTo>
                    <a:lnTo>
                      <a:pt x="384" y="525"/>
                    </a:lnTo>
                    <a:lnTo>
                      <a:pt x="339" y="401"/>
                    </a:lnTo>
                    <a:lnTo>
                      <a:pt x="158" y="401"/>
                    </a:lnTo>
                    <a:lnTo>
                      <a:pt x="113" y="525"/>
                    </a:lnTo>
                    <a:lnTo>
                      <a:pt x="0" y="525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9"/>
              <p:cNvSpPr>
                <a:spLocks noEditPoints="1"/>
              </p:cNvSpPr>
              <p:nvPr/>
            </p:nvSpPr>
            <p:spPr bwMode="auto">
              <a:xfrm>
                <a:off x="4881563" y="6007100"/>
                <a:ext cx="717550" cy="833438"/>
              </a:xfrm>
              <a:custGeom>
                <a:avLst/>
                <a:gdLst>
                  <a:gd name="T0" fmla="*/ 32 w 80"/>
                  <a:gd name="T1" fmla="*/ 76 h 93"/>
                  <a:gd name="T2" fmla="*/ 45 w 80"/>
                  <a:gd name="T3" fmla="*/ 74 h 93"/>
                  <a:gd name="T4" fmla="*/ 53 w 80"/>
                  <a:gd name="T5" fmla="*/ 68 h 93"/>
                  <a:gd name="T6" fmla="*/ 58 w 80"/>
                  <a:gd name="T7" fmla="*/ 58 h 93"/>
                  <a:gd name="T8" fmla="*/ 60 w 80"/>
                  <a:gd name="T9" fmla="*/ 46 h 93"/>
                  <a:gd name="T10" fmla="*/ 59 w 80"/>
                  <a:gd name="T11" fmla="*/ 34 h 93"/>
                  <a:gd name="T12" fmla="*/ 54 w 80"/>
                  <a:gd name="T13" fmla="*/ 24 h 93"/>
                  <a:gd name="T14" fmla="*/ 46 w 80"/>
                  <a:gd name="T15" fmla="*/ 18 h 93"/>
                  <a:gd name="T16" fmla="*/ 35 w 80"/>
                  <a:gd name="T17" fmla="*/ 16 h 93"/>
                  <a:gd name="T18" fmla="*/ 19 w 80"/>
                  <a:gd name="T19" fmla="*/ 16 h 93"/>
                  <a:gd name="T20" fmla="*/ 19 w 80"/>
                  <a:gd name="T21" fmla="*/ 76 h 93"/>
                  <a:gd name="T22" fmla="*/ 32 w 80"/>
                  <a:gd name="T23" fmla="*/ 76 h 93"/>
                  <a:gd name="T24" fmla="*/ 0 w 80"/>
                  <a:gd name="T25" fmla="*/ 0 h 93"/>
                  <a:gd name="T26" fmla="*/ 35 w 80"/>
                  <a:gd name="T27" fmla="*/ 0 h 93"/>
                  <a:gd name="T28" fmla="*/ 68 w 80"/>
                  <a:gd name="T29" fmla="*/ 11 h 93"/>
                  <a:gd name="T30" fmla="*/ 80 w 80"/>
                  <a:gd name="T31" fmla="*/ 46 h 93"/>
                  <a:gd name="T32" fmla="*/ 77 w 80"/>
                  <a:gd name="T33" fmla="*/ 66 h 93"/>
                  <a:gd name="T34" fmla="*/ 67 w 80"/>
                  <a:gd name="T35" fmla="*/ 81 h 93"/>
                  <a:gd name="T36" fmla="*/ 52 w 80"/>
                  <a:gd name="T37" fmla="*/ 90 h 93"/>
                  <a:gd name="T38" fmla="*/ 31 w 80"/>
                  <a:gd name="T39" fmla="*/ 93 h 93"/>
                  <a:gd name="T40" fmla="*/ 0 w 80"/>
                  <a:gd name="T41" fmla="*/ 93 h 93"/>
                  <a:gd name="T42" fmla="*/ 0 w 80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93">
                    <a:moveTo>
                      <a:pt x="32" y="76"/>
                    </a:moveTo>
                    <a:cubicBezTo>
                      <a:pt x="37" y="76"/>
                      <a:pt x="41" y="76"/>
                      <a:pt x="45" y="74"/>
                    </a:cubicBezTo>
                    <a:cubicBezTo>
                      <a:pt x="48" y="73"/>
                      <a:pt x="51" y="71"/>
                      <a:pt x="53" y="68"/>
                    </a:cubicBezTo>
                    <a:cubicBezTo>
                      <a:pt x="56" y="65"/>
                      <a:pt x="57" y="62"/>
                      <a:pt x="58" y="58"/>
                    </a:cubicBezTo>
                    <a:cubicBezTo>
                      <a:pt x="59" y="55"/>
                      <a:pt x="60" y="51"/>
                      <a:pt x="60" y="46"/>
                    </a:cubicBezTo>
                    <a:cubicBezTo>
                      <a:pt x="60" y="41"/>
                      <a:pt x="59" y="37"/>
                      <a:pt x="59" y="34"/>
                    </a:cubicBezTo>
                    <a:cubicBezTo>
                      <a:pt x="58" y="30"/>
                      <a:pt x="56" y="27"/>
                      <a:pt x="54" y="24"/>
                    </a:cubicBezTo>
                    <a:cubicBezTo>
                      <a:pt x="52" y="22"/>
                      <a:pt x="50" y="20"/>
                      <a:pt x="46" y="18"/>
                    </a:cubicBezTo>
                    <a:cubicBezTo>
                      <a:pt x="43" y="17"/>
                      <a:pt x="39" y="16"/>
                      <a:pt x="35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76"/>
                      <a:pt x="19" y="76"/>
                      <a:pt x="19" y="76"/>
                    </a:cubicBezTo>
                    <a:lnTo>
                      <a:pt x="32" y="76"/>
                    </a:lnTo>
                    <a:close/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49" y="0"/>
                      <a:pt x="60" y="4"/>
                      <a:pt x="68" y="11"/>
                    </a:cubicBezTo>
                    <a:cubicBezTo>
                      <a:pt x="76" y="19"/>
                      <a:pt x="80" y="31"/>
                      <a:pt x="80" y="46"/>
                    </a:cubicBezTo>
                    <a:cubicBezTo>
                      <a:pt x="80" y="54"/>
                      <a:pt x="79" y="60"/>
                      <a:pt x="77" y="66"/>
                    </a:cubicBezTo>
                    <a:cubicBezTo>
                      <a:pt x="74" y="72"/>
                      <a:pt x="71" y="77"/>
                      <a:pt x="67" y="81"/>
                    </a:cubicBezTo>
                    <a:cubicBezTo>
                      <a:pt x="63" y="85"/>
                      <a:pt x="58" y="88"/>
                      <a:pt x="52" y="90"/>
                    </a:cubicBezTo>
                    <a:cubicBezTo>
                      <a:pt x="46" y="92"/>
                      <a:pt x="39" y="93"/>
                      <a:pt x="31" y="93"/>
                    </a:cubicBezTo>
                    <a:cubicBezTo>
                      <a:pt x="0" y="93"/>
                      <a:pt x="0" y="93"/>
                      <a:pt x="0" y="9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0"/>
              <p:cNvSpPr>
                <a:spLocks/>
              </p:cNvSpPr>
              <p:nvPr/>
            </p:nvSpPr>
            <p:spPr bwMode="auto">
              <a:xfrm>
                <a:off x="5734051" y="6007100"/>
                <a:ext cx="671513" cy="833438"/>
              </a:xfrm>
              <a:custGeom>
                <a:avLst/>
                <a:gdLst>
                  <a:gd name="T0" fmla="*/ 0 w 423"/>
                  <a:gd name="T1" fmla="*/ 0 h 525"/>
                  <a:gd name="T2" fmla="*/ 101 w 423"/>
                  <a:gd name="T3" fmla="*/ 0 h 525"/>
                  <a:gd name="T4" fmla="*/ 316 w 423"/>
                  <a:gd name="T5" fmla="*/ 344 h 525"/>
                  <a:gd name="T6" fmla="*/ 316 w 423"/>
                  <a:gd name="T7" fmla="*/ 0 h 525"/>
                  <a:gd name="T8" fmla="*/ 423 w 423"/>
                  <a:gd name="T9" fmla="*/ 0 h 525"/>
                  <a:gd name="T10" fmla="*/ 423 w 423"/>
                  <a:gd name="T11" fmla="*/ 525 h 525"/>
                  <a:gd name="T12" fmla="*/ 327 w 423"/>
                  <a:gd name="T13" fmla="*/ 525 h 525"/>
                  <a:gd name="T14" fmla="*/ 107 w 423"/>
                  <a:gd name="T15" fmla="*/ 181 h 525"/>
                  <a:gd name="T16" fmla="*/ 107 w 423"/>
                  <a:gd name="T17" fmla="*/ 525 h 525"/>
                  <a:gd name="T18" fmla="*/ 0 w 423"/>
                  <a:gd name="T19" fmla="*/ 525 h 525"/>
                  <a:gd name="T20" fmla="*/ 0 w 423"/>
                  <a:gd name="T21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3" h="525">
                    <a:moveTo>
                      <a:pt x="0" y="0"/>
                    </a:moveTo>
                    <a:lnTo>
                      <a:pt x="101" y="0"/>
                    </a:lnTo>
                    <a:lnTo>
                      <a:pt x="316" y="344"/>
                    </a:lnTo>
                    <a:lnTo>
                      <a:pt x="316" y="0"/>
                    </a:lnTo>
                    <a:lnTo>
                      <a:pt x="423" y="0"/>
                    </a:lnTo>
                    <a:lnTo>
                      <a:pt x="423" y="525"/>
                    </a:lnTo>
                    <a:lnTo>
                      <a:pt x="327" y="525"/>
                    </a:lnTo>
                    <a:lnTo>
                      <a:pt x="107" y="181"/>
                    </a:lnTo>
                    <a:lnTo>
                      <a:pt x="107" y="525"/>
                    </a:lnTo>
                    <a:lnTo>
                      <a:pt x="0" y="5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1"/>
              <p:cNvSpPr>
                <a:spLocks noEditPoints="1"/>
              </p:cNvSpPr>
              <p:nvPr/>
            </p:nvSpPr>
            <p:spPr bwMode="auto">
              <a:xfrm>
                <a:off x="6548438" y="5980113"/>
                <a:ext cx="796925" cy="877888"/>
              </a:xfrm>
              <a:custGeom>
                <a:avLst/>
                <a:gdLst>
                  <a:gd name="T0" fmla="*/ 45 w 89"/>
                  <a:gd name="T1" fmla="*/ 82 h 98"/>
                  <a:gd name="T2" fmla="*/ 63 w 89"/>
                  <a:gd name="T3" fmla="*/ 73 h 98"/>
                  <a:gd name="T4" fmla="*/ 69 w 89"/>
                  <a:gd name="T5" fmla="*/ 49 h 98"/>
                  <a:gd name="T6" fmla="*/ 63 w 89"/>
                  <a:gd name="T7" fmla="*/ 26 h 98"/>
                  <a:gd name="T8" fmla="*/ 45 w 89"/>
                  <a:gd name="T9" fmla="*/ 17 h 98"/>
                  <a:gd name="T10" fmla="*/ 26 w 89"/>
                  <a:gd name="T11" fmla="*/ 26 h 98"/>
                  <a:gd name="T12" fmla="*/ 20 w 89"/>
                  <a:gd name="T13" fmla="*/ 49 h 98"/>
                  <a:gd name="T14" fmla="*/ 26 w 89"/>
                  <a:gd name="T15" fmla="*/ 73 h 98"/>
                  <a:gd name="T16" fmla="*/ 45 w 89"/>
                  <a:gd name="T17" fmla="*/ 82 h 98"/>
                  <a:gd name="T18" fmla="*/ 45 w 89"/>
                  <a:gd name="T19" fmla="*/ 98 h 98"/>
                  <a:gd name="T20" fmla="*/ 26 w 89"/>
                  <a:gd name="T21" fmla="*/ 95 h 98"/>
                  <a:gd name="T22" fmla="*/ 12 w 89"/>
                  <a:gd name="T23" fmla="*/ 85 h 98"/>
                  <a:gd name="T24" fmla="*/ 3 w 89"/>
                  <a:gd name="T25" fmla="*/ 70 h 98"/>
                  <a:gd name="T26" fmla="*/ 0 w 89"/>
                  <a:gd name="T27" fmla="*/ 49 h 98"/>
                  <a:gd name="T28" fmla="*/ 3 w 89"/>
                  <a:gd name="T29" fmla="*/ 29 h 98"/>
                  <a:gd name="T30" fmla="*/ 12 w 89"/>
                  <a:gd name="T31" fmla="*/ 14 h 98"/>
                  <a:gd name="T32" fmla="*/ 26 w 89"/>
                  <a:gd name="T33" fmla="*/ 4 h 98"/>
                  <a:gd name="T34" fmla="*/ 45 w 89"/>
                  <a:gd name="T35" fmla="*/ 0 h 98"/>
                  <a:gd name="T36" fmla="*/ 63 w 89"/>
                  <a:gd name="T37" fmla="*/ 4 h 98"/>
                  <a:gd name="T38" fmla="*/ 77 w 89"/>
                  <a:gd name="T39" fmla="*/ 14 h 98"/>
                  <a:gd name="T40" fmla="*/ 86 w 89"/>
                  <a:gd name="T41" fmla="*/ 29 h 98"/>
                  <a:gd name="T42" fmla="*/ 89 w 89"/>
                  <a:gd name="T43" fmla="*/ 49 h 98"/>
                  <a:gd name="T44" fmla="*/ 86 w 89"/>
                  <a:gd name="T45" fmla="*/ 70 h 98"/>
                  <a:gd name="T46" fmla="*/ 77 w 89"/>
                  <a:gd name="T47" fmla="*/ 85 h 98"/>
                  <a:gd name="T48" fmla="*/ 63 w 89"/>
                  <a:gd name="T49" fmla="*/ 95 h 98"/>
                  <a:gd name="T50" fmla="*/ 45 w 89"/>
                  <a:gd name="T51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98">
                    <a:moveTo>
                      <a:pt x="45" y="82"/>
                    </a:moveTo>
                    <a:cubicBezTo>
                      <a:pt x="53" y="82"/>
                      <a:pt x="59" y="79"/>
                      <a:pt x="63" y="73"/>
                    </a:cubicBezTo>
                    <a:cubicBezTo>
                      <a:pt x="67" y="68"/>
                      <a:pt x="69" y="60"/>
                      <a:pt x="69" y="49"/>
                    </a:cubicBezTo>
                    <a:cubicBezTo>
                      <a:pt x="69" y="39"/>
                      <a:pt x="67" y="31"/>
                      <a:pt x="63" y="26"/>
                    </a:cubicBezTo>
                    <a:cubicBezTo>
                      <a:pt x="59" y="20"/>
                      <a:pt x="53" y="17"/>
                      <a:pt x="45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2" y="68"/>
                      <a:pt x="26" y="73"/>
                    </a:cubicBezTo>
                    <a:cubicBezTo>
                      <a:pt x="30" y="79"/>
                      <a:pt x="36" y="82"/>
                      <a:pt x="45" y="82"/>
                    </a:cubicBezTo>
                    <a:moveTo>
                      <a:pt x="45" y="98"/>
                    </a:moveTo>
                    <a:cubicBezTo>
                      <a:pt x="38" y="98"/>
                      <a:pt x="31" y="97"/>
                      <a:pt x="26" y="95"/>
                    </a:cubicBezTo>
                    <a:cubicBezTo>
                      <a:pt x="21" y="93"/>
                      <a:pt x="16" y="89"/>
                      <a:pt x="12" y="85"/>
                    </a:cubicBezTo>
                    <a:cubicBezTo>
                      <a:pt x="8" y="81"/>
                      <a:pt x="5" y="76"/>
                      <a:pt x="3" y="70"/>
                    </a:cubicBezTo>
                    <a:cubicBezTo>
                      <a:pt x="1" y="64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6" y="9"/>
                      <a:pt x="21" y="6"/>
                      <a:pt x="26" y="4"/>
                    </a:cubicBezTo>
                    <a:cubicBezTo>
                      <a:pt x="32" y="2"/>
                      <a:pt x="38" y="0"/>
                      <a:pt x="45" y="0"/>
                    </a:cubicBezTo>
                    <a:cubicBezTo>
                      <a:pt x="52" y="0"/>
                      <a:pt x="58" y="2"/>
                      <a:pt x="63" y="4"/>
                    </a:cubicBezTo>
                    <a:cubicBezTo>
                      <a:pt x="69" y="6"/>
                      <a:pt x="73" y="9"/>
                      <a:pt x="77" y="14"/>
                    </a:cubicBezTo>
                    <a:cubicBezTo>
                      <a:pt x="81" y="18"/>
                      <a:pt x="84" y="23"/>
                      <a:pt x="86" y="29"/>
                    </a:cubicBezTo>
                    <a:cubicBezTo>
                      <a:pt x="88" y="35"/>
                      <a:pt x="89" y="42"/>
                      <a:pt x="89" y="49"/>
                    </a:cubicBezTo>
                    <a:cubicBezTo>
                      <a:pt x="89" y="57"/>
                      <a:pt x="88" y="64"/>
                      <a:pt x="86" y="70"/>
                    </a:cubicBezTo>
                    <a:cubicBezTo>
                      <a:pt x="84" y="76"/>
                      <a:pt x="81" y="81"/>
                      <a:pt x="77" y="85"/>
                    </a:cubicBezTo>
                    <a:cubicBezTo>
                      <a:pt x="74" y="89"/>
                      <a:pt x="69" y="93"/>
                      <a:pt x="63" y="95"/>
                    </a:cubicBezTo>
                    <a:cubicBezTo>
                      <a:pt x="58" y="97"/>
                      <a:pt x="52" y="98"/>
                      <a:pt x="45" y="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2"/>
              <p:cNvSpPr>
                <a:spLocks/>
              </p:cNvSpPr>
              <p:nvPr/>
            </p:nvSpPr>
            <p:spPr bwMode="auto">
              <a:xfrm>
                <a:off x="7453313" y="5980113"/>
                <a:ext cx="742950" cy="877888"/>
              </a:xfrm>
              <a:custGeom>
                <a:avLst/>
                <a:gdLst>
                  <a:gd name="T0" fmla="*/ 83 w 83"/>
                  <a:gd name="T1" fmla="*/ 64 h 98"/>
                  <a:gd name="T2" fmla="*/ 79 w 83"/>
                  <a:gd name="T3" fmla="*/ 77 h 98"/>
                  <a:gd name="T4" fmla="*/ 71 w 83"/>
                  <a:gd name="T5" fmla="*/ 88 h 98"/>
                  <a:gd name="T6" fmla="*/ 59 w 83"/>
                  <a:gd name="T7" fmla="*/ 96 h 98"/>
                  <a:gd name="T8" fmla="*/ 43 w 83"/>
                  <a:gd name="T9" fmla="*/ 98 h 98"/>
                  <a:gd name="T10" fmla="*/ 24 w 83"/>
                  <a:gd name="T11" fmla="*/ 95 h 98"/>
                  <a:gd name="T12" fmla="*/ 11 w 83"/>
                  <a:gd name="T13" fmla="*/ 85 h 98"/>
                  <a:gd name="T14" fmla="*/ 3 w 83"/>
                  <a:gd name="T15" fmla="*/ 69 h 98"/>
                  <a:gd name="T16" fmla="*/ 0 w 83"/>
                  <a:gd name="T17" fmla="*/ 49 h 98"/>
                  <a:gd name="T18" fmla="*/ 3 w 83"/>
                  <a:gd name="T19" fmla="*/ 29 h 98"/>
                  <a:gd name="T20" fmla="*/ 12 w 83"/>
                  <a:gd name="T21" fmla="*/ 14 h 98"/>
                  <a:gd name="T22" fmla="*/ 25 w 83"/>
                  <a:gd name="T23" fmla="*/ 4 h 98"/>
                  <a:gd name="T24" fmla="*/ 43 w 83"/>
                  <a:gd name="T25" fmla="*/ 0 h 98"/>
                  <a:gd name="T26" fmla="*/ 59 w 83"/>
                  <a:gd name="T27" fmla="*/ 3 h 98"/>
                  <a:gd name="T28" fmla="*/ 70 w 83"/>
                  <a:gd name="T29" fmla="*/ 9 h 98"/>
                  <a:gd name="T30" fmla="*/ 77 w 83"/>
                  <a:gd name="T31" fmla="*/ 19 h 98"/>
                  <a:gd name="T32" fmla="*/ 81 w 83"/>
                  <a:gd name="T33" fmla="*/ 32 h 98"/>
                  <a:gd name="T34" fmla="*/ 62 w 83"/>
                  <a:gd name="T35" fmla="*/ 35 h 98"/>
                  <a:gd name="T36" fmla="*/ 56 w 83"/>
                  <a:gd name="T37" fmla="*/ 22 h 98"/>
                  <a:gd name="T38" fmla="*/ 43 w 83"/>
                  <a:gd name="T39" fmla="*/ 17 h 98"/>
                  <a:gd name="T40" fmla="*/ 26 w 83"/>
                  <a:gd name="T41" fmla="*/ 26 h 98"/>
                  <a:gd name="T42" fmla="*/ 20 w 83"/>
                  <a:gd name="T43" fmla="*/ 49 h 98"/>
                  <a:gd name="T44" fmla="*/ 27 w 83"/>
                  <a:gd name="T45" fmla="*/ 73 h 98"/>
                  <a:gd name="T46" fmla="*/ 43 w 83"/>
                  <a:gd name="T47" fmla="*/ 82 h 98"/>
                  <a:gd name="T48" fmla="*/ 56 w 83"/>
                  <a:gd name="T49" fmla="*/ 77 h 98"/>
                  <a:gd name="T50" fmla="*/ 62 w 83"/>
                  <a:gd name="T51" fmla="*/ 64 h 98"/>
                  <a:gd name="T52" fmla="*/ 83 w 83"/>
                  <a:gd name="T53" fmla="*/ 6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3" h="98">
                    <a:moveTo>
                      <a:pt x="83" y="64"/>
                    </a:moveTo>
                    <a:cubicBezTo>
                      <a:pt x="82" y="69"/>
                      <a:pt x="81" y="73"/>
                      <a:pt x="79" y="77"/>
                    </a:cubicBezTo>
                    <a:cubicBezTo>
                      <a:pt x="77" y="82"/>
                      <a:pt x="75" y="85"/>
                      <a:pt x="71" y="88"/>
                    </a:cubicBezTo>
                    <a:cubicBezTo>
                      <a:pt x="68" y="91"/>
                      <a:pt x="64" y="94"/>
                      <a:pt x="59" y="96"/>
                    </a:cubicBezTo>
                    <a:cubicBezTo>
                      <a:pt x="55" y="97"/>
                      <a:pt x="49" y="98"/>
                      <a:pt x="43" y="98"/>
                    </a:cubicBezTo>
                    <a:cubicBezTo>
                      <a:pt x="36" y="98"/>
                      <a:pt x="30" y="97"/>
                      <a:pt x="24" y="95"/>
                    </a:cubicBezTo>
                    <a:cubicBezTo>
                      <a:pt x="19" y="92"/>
                      <a:pt x="15" y="89"/>
                      <a:pt x="11" y="85"/>
                    </a:cubicBezTo>
                    <a:cubicBezTo>
                      <a:pt x="7" y="81"/>
                      <a:pt x="5" y="75"/>
                      <a:pt x="3" y="69"/>
                    </a:cubicBezTo>
                    <a:cubicBezTo>
                      <a:pt x="1" y="63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5" y="9"/>
                      <a:pt x="20" y="6"/>
                      <a:pt x="25" y="4"/>
                    </a:cubicBezTo>
                    <a:cubicBezTo>
                      <a:pt x="31" y="2"/>
                      <a:pt x="37" y="0"/>
                      <a:pt x="43" y="0"/>
                    </a:cubicBezTo>
                    <a:cubicBezTo>
                      <a:pt x="49" y="0"/>
                      <a:pt x="54" y="1"/>
                      <a:pt x="59" y="3"/>
                    </a:cubicBezTo>
                    <a:cubicBezTo>
                      <a:pt x="63" y="4"/>
                      <a:pt x="67" y="6"/>
                      <a:pt x="70" y="9"/>
                    </a:cubicBezTo>
                    <a:cubicBezTo>
                      <a:pt x="73" y="12"/>
                      <a:pt x="75" y="15"/>
                      <a:pt x="77" y="19"/>
                    </a:cubicBezTo>
                    <a:cubicBezTo>
                      <a:pt x="79" y="23"/>
                      <a:pt x="80" y="27"/>
                      <a:pt x="81" y="32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29"/>
                      <a:pt x="59" y="25"/>
                      <a:pt x="56" y="22"/>
                    </a:cubicBezTo>
                    <a:cubicBezTo>
                      <a:pt x="53" y="19"/>
                      <a:pt x="49" y="17"/>
                      <a:pt x="43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3" y="68"/>
                      <a:pt x="27" y="73"/>
                    </a:cubicBezTo>
                    <a:cubicBezTo>
                      <a:pt x="31" y="79"/>
                      <a:pt x="36" y="82"/>
                      <a:pt x="43" y="82"/>
                    </a:cubicBezTo>
                    <a:cubicBezTo>
                      <a:pt x="49" y="82"/>
                      <a:pt x="54" y="80"/>
                      <a:pt x="56" y="77"/>
                    </a:cubicBezTo>
                    <a:cubicBezTo>
                      <a:pt x="59" y="74"/>
                      <a:pt x="61" y="69"/>
                      <a:pt x="62" y="64"/>
                    </a:cubicBezTo>
                    <a:lnTo>
                      <a:pt x="8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3"/>
              <p:cNvSpPr>
                <a:spLocks noEditPoints="1"/>
              </p:cNvSpPr>
              <p:nvPr/>
            </p:nvSpPr>
            <p:spPr bwMode="auto">
              <a:xfrm>
                <a:off x="3986213" y="4735513"/>
                <a:ext cx="1066800" cy="887413"/>
              </a:xfrm>
              <a:custGeom>
                <a:avLst/>
                <a:gdLst>
                  <a:gd name="T0" fmla="*/ 82 w 119"/>
                  <a:gd name="T1" fmla="*/ 40 h 99"/>
                  <a:gd name="T2" fmla="*/ 82 w 119"/>
                  <a:gd name="T3" fmla="*/ 47 h 99"/>
                  <a:gd name="T4" fmla="*/ 57 w 119"/>
                  <a:gd name="T5" fmla="*/ 47 h 99"/>
                  <a:gd name="T6" fmla="*/ 57 w 119"/>
                  <a:gd name="T7" fmla="*/ 40 h 99"/>
                  <a:gd name="T8" fmla="*/ 60 w 119"/>
                  <a:gd name="T9" fmla="*/ 40 h 99"/>
                  <a:gd name="T10" fmla="*/ 60 w 119"/>
                  <a:gd name="T11" fmla="*/ 36 h 99"/>
                  <a:gd name="T12" fmla="*/ 63 w 119"/>
                  <a:gd name="T13" fmla="*/ 28 h 99"/>
                  <a:gd name="T14" fmla="*/ 71 w 119"/>
                  <a:gd name="T15" fmla="*/ 25 h 99"/>
                  <a:gd name="T16" fmla="*/ 78 w 119"/>
                  <a:gd name="T17" fmla="*/ 28 h 99"/>
                  <a:gd name="T18" fmla="*/ 81 w 119"/>
                  <a:gd name="T19" fmla="*/ 35 h 99"/>
                  <a:gd name="T20" fmla="*/ 75 w 119"/>
                  <a:gd name="T21" fmla="*/ 36 h 99"/>
                  <a:gd name="T22" fmla="*/ 74 w 119"/>
                  <a:gd name="T23" fmla="*/ 32 h 99"/>
                  <a:gd name="T24" fmla="*/ 71 w 119"/>
                  <a:gd name="T25" fmla="*/ 32 h 99"/>
                  <a:gd name="T26" fmla="*/ 67 w 119"/>
                  <a:gd name="T27" fmla="*/ 36 h 99"/>
                  <a:gd name="T28" fmla="*/ 67 w 119"/>
                  <a:gd name="T29" fmla="*/ 40 h 99"/>
                  <a:gd name="T30" fmla="*/ 82 w 119"/>
                  <a:gd name="T31" fmla="*/ 40 h 99"/>
                  <a:gd name="T32" fmla="*/ 100 w 119"/>
                  <a:gd name="T33" fmla="*/ 82 h 99"/>
                  <a:gd name="T34" fmla="*/ 100 w 119"/>
                  <a:gd name="T35" fmla="*/ 0 h 99"/>
                  <a:gd name="T36" fmla="*/ 119 w 119"/>
                  <a:gd name="T37" fmla="*/ 0 h 99"/>
                  <a:gd name="T38" fmla="*/ 119 w 119"/>
                  <a:gd name="T39" fmla="*/ 99 h 99"/>
                  <a:gd name="T40" fmla="*/ 38 w 119"/>
                  <a:gd name="T41" fmla="*/ 99 h 99"/>
                  <a:gd name="T42" fmla="*/ 10 w 119"/>
                  <a:gd name="T43" fmla="*/ 91 h 99"/>
                  <a:gd name="T44" fmla="*/ 0 w 119"/>
                  <a:gd name="T45" fmla="*/ 65 h 99"/>
                  <a:gd name="T46" fmla="*/ 4 w 119"/>
                  <a:gd name="T47" fmla="*/ 49 h 99"/>
                  <a:gd name="T48" fmla="*/ 16 w 119"/>
                  <a:gd name="T49" fmla="*/ 37 h 99"/>
                  <a:gd name="T50" fmla="*/ 34 w 119"/>
                  <a:gd name="T51" fmla="*/ 33 h 99"/>
                  <a:gd name="T52" fmla="*/ 36 w 119"/>
                  <a:gd name="T53" fmla="*/ 49 h 99"/>
                  <a:gd name="T54" fmla="*/ 23 w 119"/>
                  <a:gd name="T55" fmla="*/ 54 h 99"/>
                  <a:gd name="T56" fmla="*/ 19 w 119"/>
                  <a:gd name="T57" fmla="*/ 65 h 99"/>
                  <a:gd name="T58" fmla="*/ 23 w 119"/>
                  <a:gd name="T59" fmla="*/ 78 h 99"/>
                  <a:gd name="T60" fmla="*/ 38 w 119"/>
                  <a:gd name="T61" fmla="*/ 82 h 99"/>
                  <a:gd name="T62" fmla="*/ 100 w 119"/>
                  <a:gd name="T63" fmla="*/ 8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99">
                    <a:moveTo>
                      <a:pt x="82" y="40"/>
                    </a:moveTo>
                    <a:cubicBezTo>
                      <a:pt x="82" y="47"/>
                      <a:pt x="82" y="47"/>
                      <a:pt x="82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3"/>
                      <a:pt x="61" y="30"/>
                      <a:pt x="63" y="28"/>
                    </a:cubicBezTo>
                    <a:cubicBezTo>
                      <a:pt x="65" y="26"/>
                      <a:pt x="67" y="25"/>
                      <a:pt x="71" y="25"/>
                    </a:cubicBezTo>
                    <a:cubicBezTo>
                      <a:pt x="74" y="25"/>
                      <a:pt x="77" y="26"/>
                      <a:pt x="78" y="28"/>
                    </a:cubicBezTo>
                    <a:cubicBezTo>
                      <a:pt x="80" y="29"/>
                      <a:pt x="81" y="31"/>
                      <a:pt x="81" y="35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4"/>
                      <a:pt x="75" y="33"/>
                      <a:pt x="74" y="32"/>
                    </a:cubicBezTo>
                    <a:cubicBezTo>
                      <a:pt x="74" y="32"/>
                      <a:pt x="73" y="32"/>
                      <a:pt x="71" y="32"/>
                    </a:cubicBezTo>
                    <a:cubicBezTo>
                      <a:pt x="68" y="32"/>
                      <a:pt x="67" y="33"/>
                      <a:pt x="67" y="36"/>
                    </a:cubicBezTo>
                    <a:cubicBezTo>
                      <a:pt x="67" y="40"/>
                      <a:pt x="67" y="40"/>
                      <a:pt x="67" y="40"/>
                    </a:cubicBezTo>
                    <a:lnTo>
                      <a:pt x="82" y="40"/>
                    </a:lnTo>
                    <a:close/>
                    <a:moveTo>
                      <a:pt x="100" y="82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25" y="99"/>
                      <a:pt x="16" y="96"/>
                      <a:pt x="10" y="91"/>
                    </a:cubicBezTo>
                    <a:cubicBezTo>
                      <a:pt x="3" y="85"/>
                      <a:pt x="0" y="77"/>
                      <a:pt x="0" y="65"/>
                    </a:cubicBezTo>
                    <a:cubicBezTo>
                      <a:pt x="0" y="59"/>
                      <a:pt x="2" y="54"/>
                      <a:pt x="4" y="49"/>
                    </a:cubicBezTo>
                    <a:cubicBezTo>
                      <a:pt x="7" y="44"/>
                      <a:pt x="11" y="40"/>
                      <a:pt x="16" y="37"/>
                    </a:cubicBezTo>
                    <a:cubicBezTo>
                      <a:pt x="21" y="34"/>
                      <a:pt x="27" y="33"/>
                      <a:pt x="34" y="33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0" y="50"/>
                      <a:pt x="25" y="51"/>
                      <a:pt x="23" y="54"/>
                    </a:cubicBezTo>
                    <a:cubicBezTo>
                      <a:pt x="20" y="56"/>
                      <a:pt x="19" y="60"/>
                      <a:pt x="19" y="65"/>
                    </a:cubicBezTo>
                    <a:cubicBezTo>
                      <a:pt x="19" y="71"/>
                      <a:pt x="20" y="76"/>
                      <a:pt x="23" y="78"/>
                    </a:cubicBezTo>
                    <a:cubicBezTo>
                      <a:pt x="26" y="81"/>
                      <a:pt x="31" y="82"/>
                      <a:pt x="38" y="82"/>
                    </a:cubicBezTo>
                    <a:lnTo>
                      <a:pt x="10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4"/>
              <p:cNvSpPr>
                <a:spLocks noEditPoints="1"/>
              </p:cNvSpPr>
              <p:nvPr/>
            </p:nvSpPr>
            <p:spPr bwMode="auto">
              <a:xfrm>
                <a:off x="5195888" y="5005388"/>
                <a:ext cx="1684338" cy="903288"/>
              </a:xfrm>
              <a:custGeom>
                <a:avLst/>
                <a:gdLst>
                  <a:gd name="T0" fmla="*/ 44 w 188"/>
                  <a:gd name="T1" fmla="*/ 52 h 101"/>
                  <a:gd name="T2" fmla="*/ 38 w 188"/>
                  <a:gd name="T3" fmla="*/ 52 h 101"/>
                  <a:gd name="T4" fmla="*/ 19 w 188"/>
                  <a:gd name="T5" fmla="*/ 32 h 101"/>
                  <a:gd name="T6" fmla="*/ 22 w 188"/>
                  <a:gd name="T7" fmla="*/ 20 h 101"/>
                  <a:gd name="T8" fmla="*/ 32 w 188"/>
                  <a:gd name="T9" fmla="*/ 16 h 101"/>
                  <a:gd name="T10" fmla="*/ 39 w 188"/>
                  <a:gd name="T11" fmla="*/ 17 h 101"/>
                  <a:gd name="T12" fmla="*/ 43 w 188"/>
                  <a:gd name="T13" fmla="*/ 23 h 101"/>
                  <a:gd name="T14" fmla="*/ 44 w 188"/>
                  <a:gd name="T15" fmla="*/ 37 h 101"/>
                  <a:gd name="T16" fmla="*/ 44 w 188"/>
                  <a:gd name="T17" fmla="*/ 52 h 101"/>
                  <a:gd name="T18" fmla="*/ 170 w 188"/>
                  <a:gd name="T19" fmla="*/ 0 h 101"/>
                  <a:gd name="T20" fmla="*/ 170 w 188"/>
                  <a:gd name="T21" fmla="*/ 52 h 101"/>
                  <a:gd name="T22" fmla="*/ 63 w 188"/>
                  <a:gd name="T23" fmla="*/ 52 h 101"/>
                  <a:gd name="T24" fmla="*/ 63 w 188"/>
                  <a:gd name="T25" fmla="*/ 32 h 101"/>
                  <a:gd name="T26" fmla="*/ 55 w 188"/>
                  <a:gd name="T27" fmla="*/ 8 h 101"/>
                  <a:gd name="T28" fmla="*/ 32 w 188"/>
                  <a:gd name="T29" fmla="*/ 0 h 101"/>
                  <a:gd name="T30" fmla="*/ 8 w 188"/>
                  <a:gd name="T31" fmla="*/ 9 h 101"/>
                  <a:gd name="T32" fmla="*/ 0 w 188"/>
                  <a:gd name="T33" fmla="*/ 32 h 101"/>
                  <a:gd name="T34" fmla="*/ 11 w 188"/>
                  <a:gd name="T35" fmla="*/ 60 h 101"/>
                  <a:gd name="T36" fmla="*/ 42 w 188"/>
                  <a:gd name="T37" fmla="*/ 69 h 101"/>
                  <a:gd name="T38" fmla="*/ 44 w 188"/>
                  <a:gd name="T39" fmla="*/ 69 h 101"/>
                  <a:gd name="T40" fmla="*/ 44 w 188"/>
                  <a:gd name="T41" fmla="*/ 72 h 101"/>
                  <a:gd name="T42" fmla="*/ 41 w 188"/>
                  <a:gd name="T43" fmla="*/ 86 h 101"/>
                  <a:gd name="T44" fmla="*/ 51 w 188"/>
                  <a:gd name="T45" fmla="*/ 101 h 101"/>
                  <a:gd name="T46" fmla="*/ 55 w 188"/>
                  <a:gd name="T47" fmla="*/ 97 h 101"/>
                  <a:gd name="T48" fmla="*/ 63 w 188"/>
                  <a:gd name="T49" fmla="*/ 69 h 101"/>
                  <a:gd name="T50" fmla="*/ 188 w 188"/>
                  <a:gd name="T51" fmla="*/ 69 h 101"/>
                  <a:gd name="T52" fmla="*/ 188 w 188"/>
                  <a:gd name="T53" fmla="*/ 0 h 101"/>
                  <a:gd name="T54" fmla="*/ 170 w 188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8" h="101">
                    <a:moveTo>
                      <a:pt x="44" y="52"/>
                    </a:moveTo>
                    <a:cubicBezTo>
                      <a:pt x="38" y="52"/>
                      <a:pt x="38" y="52"/>
                      <a:pt x="38" y="52"/>
                    </a:cubicBezTo>
                    <a:cubicBezTo>
                      <a:pt x="25" y="52"/>
                      <a:pt x="19" y="45"/>
                      <a:pt x="19" y="32"/>
                    </a:cubicBezTo>
                    <a:cubicBezTo>
                      <a:pt x="19" y="27"/>
                      <a:pt x="20" y="23"/>
                      <a:pt x="22" y="20"/>
                    </a:cubicBezTo>
                    <a:cubicBezTo>
                      <a:pt x="24" y="17"/>
                      <a:pt x="27" y="16"/>
                      <a:pt x="32" y="16"/>
                    </a:cubicBezTo>
                    <a:cubicBezTo>
                      <a:pt x="35" y="16"/>
                      <a:pt x="37" y="16"/>
                      <a:pt x="39" y="17"/>
                    </a:cubicBezTo>
                    <a:cubicBezTo>
                      <a:pt x="41" y="19"/>
                      <a:pt x="42" y="20"/>
                      <a:pt x="43" y="23"/>
                    </a:cubicBezTo>
                    <a:cubicBezTo>
                      <a:pt x="44" y="26"/>
                      <a:pt x="44" y="32"/>
                      <a:pt x="44" y="37"/>
                    </a:cubicBezTo>
                    <a:lnTo>
                      <a:pt x="44" y="52"/>
                    </a:lnTo>
                    <a:close/>
                    <a:moveTo>
                      <a:pt x="170" y="0"/>
                    </a:moveTo>
                    <a:cubicBezTo>
                      <a:pt x="170" y="52"/>
                      <a:pt x="170" y="52"/>
                      <a:pt x="170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2"/>
                      <a:pt x="60" y="13"/>
                      <a:pt x="55" y="8"/>
                    </a:cubicBezTo>
                    <a:cubicBezTo>
                      <a:pt x="50" y="3"/>
                      <a:pt x="42" y="0"/>
                      <a:pt x="32" y="0"/>
                    </a:cubicBezTo>
                    <a:cubicBezTo>
                      <a:pt x="22" y="0"/>
                      <a:pt x="14" y="3"/>
                      <a:pt x="8" y="9"/>
                    </a:cubicBezTo>
                    <a:cubicBezTo>
                      <a:pt x="3" y="14"/>
                      <a:pt x="0" y="22"/>
                      <a:pt x="0" y="32"/>
                    </a:cubicBezTo>
                    <a:cubicBezTo>
                      <a:pt x="0" y="44"/>
                      <a:pt x="3" y="54"/>
                      <a:pt x="11" y="60"/>
                    </a:cubicBezTo>
                    <a:cubicBezTo>
                      <a:pt x="18" y="66"/>
                      <a:pt x="28" y="69"/>
                      <a:pt x="42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9"/>
                      <a:pt x="43" y="83"/>
                      <a:pt x="41" y="8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3" y="100"/>
                      <a:pt x="54" y="99"/>
                      <a:pt x="55" y="97"/>
                    </a:cubicBezTo>
                    <a:cubicBezTo>
                      <a:pt x="60" y="92"/>
                      <a:pt x="63" y="80"/>
                      <a:pt x="63" y="69"/>
                    </a:cubicBezTo>
                    <a:cubicBezTo>
                      <a:pt x="188" y="69"/>
                      <a:pt x="188" y="69"/>
                      <a:pt x="188" y="69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1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Rectangle 15"/>
              <p:cNvSpPr>
                <a:spLocks noChangeArrowheads="1"/>
              </p:cNvSpPr>
              <p:nvPr/>
            </p:nvSpPr>
            <p:spPr bwMode="auto">
              <a:xfrm>
                <a:off x="6718301" y="4754563"/>
                <a:ext cx="161925" cy="169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6"/>
              <p:cNvSpPr>
                <a:spLocks/>
              </p:cNvSpPr>
              <p:nvPr/>
            </p:nvSpPr>
            <p:spPr bwMode="auto">
              <a:xfrm>
                <a:off x="7013576" y="5005388"/>
                <a:ext cx="833438" cy="617538"/>
              </a:xfrm>
              <a:custGeom>
                <a:avLst/>
                <a:gdLst>
                  <a:gd name="T0" fmla="*/ 74 w 93"/>
                  <a:gd name="T1" fmla="*/ 52 h 69"/>
                  <a:gd name="T2" fmla="*/ 74 w 93"/>
                  <a:gd name="T3" fmla="*/ 42 h 69"/>
                  <a:gd name="T4" fmla="*/ 70 w 93"/>
                  <a:gd name="T5" fmla="*/ 23 h 69"/>
                  <a:gd name="T6" fmla="*/ 55 w 93"/>
                  <a:gd name="T7" fmla="*/ 17 h 69"/>
                  <a:gd name="T8" fmla="*/ 41 w 93"/>
                  <a:gd name="T9" fmla="*/ 20 h 69"/>
                  <a:gd name="T10" fmla="*/ 36 w 93"/>
                  <a:gd name="T11" fmla="*/ 3 h 69"/>
                  <a:gd name="T12" fmla="*/ 56 w 93"/>
                  <a:gd name="T13" fmla="*/ 0 h 69"/>
                  <a:gd name="T14" fmla="*/ 84 w 93"/>
                  <a:gd name="T15" fmla="*/ 10 h 69"/>
                  <a:gd name="T16" fmla="*/ 93 w 93"/>
                  <a:gd name="T17" fmla="*/ 40 h 69"/>
                  <a:gd name="T18" fmla="*/ 93 w 93"/>
                  <a:gd name="T19" fmla="*/ 69 h 69"/>
                  <a:gd name="T20" fmla="*/ 0 w 93"/>
                  <a:gd name="T21" fmla="*/ 69 h 69"/>
                  <a:gd name="T22" fmla="*/ 0 w 93"/>
                  <a:gd name="T23" fmla="*/ 52 h 69"/>
                  <a:gd name="T24" fmla="*/ 74 w 93"/>
                  <a:gd name="T25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69">
                    <a:moveTo>
                      <a:pt x="74" y="52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4" y="34"/>
                      <a:pt x="73" y="27"/>
                      <a:pt x="70" y="23"/>
                    </a:cubicBezTo>
                    <a:cubicBezTo>
                      <a:pt x="66" y="19"/>
                      <a:pt x="61" y="17"/>
                      <a:pt x="55" y="17"/>
                    </a:cubicBezTo>
                    <a:cubicBezTo>
                      <a:pt x="50" y="17"/>
                      <a:pt x="46" y="18"/>
                      <a:pt x="41" y="2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42" y="1"/>
                      <a:pt x="49" y="0"/>
                      <a:pt x="56" y="0"/>
                    </a:cubicBezTo>
                    <a:cubicBezTo>
                      <a:pt x="68" y="0"/>
                      <a:pt x="77" y="3"/>
                      <a:pt x="84" y="10"/>
                    </a:cubicBezTo>
                    <a:cubicBezTo>
                      <a:pt x="90" y="17"/>
                      <a:pt x="93" y="27"/>
                      <a:pt x="93" y="40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2"/>
                      <a:pt x="0" y="52"/>
                      <a:pt x="0" y="52"/>
                    </a:cubicBezTo>
                    <a:lnTo>
                      <a:pt x="7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7"/>
              <p:cNvSpPr>
                <a:spLocks/>
              </p:cNvSpPr>
              <p:nvPr/>
            </p:nvSpPr>
            <p:spPr bwMode="auto">
              <a:xfrm>
                <a:off x="7972426" y="4565650"/>
                <a:ext cx="223838" cy="188913"/>
              </a:xfrm>
              <a:custGeom>
                <a:avLst/>
                <a:gdLst>
                  <a:gd name="T0" fmla="*/ 25 w 25"/>
                  <a:gd name="T1" fmla="*/ 14 h 21"/>
                  <a:gd name="T2" fmla="*/ 25 w 25"/>
                  <a:gd name="T3" fmla="*/ 21 h 21"/>
                  <a:gd name="T4" fmla="*/ 0 w 25"/>
                  <a:gd name="T5" fmla="*/ 21 h 21"/>
                  <a:gd name="T6" fmla="*/ 0 w 25"/>
                  <a:gd name="T7" fmla="*/ 14 h 21"/>
                  <a:gd name="T8" fmla="*/ 3 w 25"/>
                  <a:gd name="T9" fmla="*/ 14 h 21"/>
                  <a:gd name="T10" fmla="*/ 3 w 25"/>
                  <a:gd name="T11" fmla="*/ 10 h 21"/>
                  <a:gd name="T12" fmla="*/ 6 w 25"/>
                  <a:gd name="T13" fmla="*/ 2 h 21"/>
                  <a:gd name="T14" fmla="*/ 14 w 25"/>
                  <a:gd name="T15" fmla="*/ 0 h 21"/>
                  <a:gd name="T16" fmla="*/ 21 w 25"/>
                  <a:gd name="T17" fmla="*/ 2 h 21"/>
                  <a:gd name="T18" fmla="*/ 24 w 25"/>
                  <a:gd name="T19" fmla="*/ 9 h 21"/>
                  <a:gd name="T20" fmla="*/ 18 w 25"/>
                  <a:gd name="T21" fmla="*/ 10 h 21"/>
                  <a:gd name="T22" fmla="*/ 17 w 25"/>
                  <a:gd name="T23" fmla="*/ 7 h 21"/>
                  <a:gd name="T24" fmla="*/ 14 w 25"/>
                  <a:gd name="T25" fmla="*/ 6 h 21"/>
                  <a:gd name="T26" fmla="*/ 10 w 25"/>
                  <a:gd name="T27" fmla="*/ 11 h 21"/>
                  <a:gd name="T28" fmla="*/ 10 w 25"/>
                  <a:gd name="T29" fmla="*/ 14 h 21"/>
                  <a:gd name="T30" fmla="*/ 25 w 25"/>
                  <a:gd name="T3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1">
                    <a:moveTo>
                      <a:pt x="25" y="14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7"/>
                      <a:pt x="4" y="4"/>
                      <a:pt x="6" y="2"/>
                    </a:cubicBezTo>
                    <a:cubicBezTo>
                      <a:pt x="8" y="1"/>
                      <a:pt x="10" y="0"/>
                      <a:pt x="14" y="0"/>
                    </a:cubicBezTo>
                    <a:cubicBezTo>
                      <a:pt x="17" y="0"/>
                      <a:pt x="20" y="0"/>
                      <a:pt x="21" y="2"/>
                    </a:cubicBezTo>
                    <a:cubicBezTo>
                      <a:pt x="23" y="3"/>
                      <a:pt x="24" y="6"/>
                      <a:pt x="24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7" y="7"/>
                    </a:cubicBezTo>
                    <a:cubicBezTo>
                      <a:pt x="16" y="6"/>
                      <a:pt x="15" y="6"/>
                      <a:pt x="14" y="6"/>
                    </a:cubicBezTo>
                    <a:cubicBezTo>
                      <a:pt x="11" y="6"/>
                      <a:pt x="10" y="7"/>
                      <a:pt x="10" y="11"/>
                    </a:cubicBezTo>
                    <a:cubicBezTo>
                      <a:pt x="10" y="14"/>
                      <a:pt x="10" y="14"/>
                      <a:pt x="10" y="14"/>
                    </a:cubicBezTo>
                    <a:lnTo>
                      <a:pt x="2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Rectangle 18"/>
              <p:cNvSpPr>
                <a:spLocks noChangeArrowheads="1"/>
              </p:cNvSpPr>
              <p:nvPr/>
            </p:nvSpPr>
            <p:spPr bwMode="auto">
              <a:xfrm>
                <a:off x="7991476" y="4816475"/>
                <a:ext cx="169863" cy="806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43958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CB26E28-DC1C-47D2-A361-3497C18906A4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4DB259-62B2-468B-9E8E-5B1097662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9232-2E33-A346-ADA1-6B7072C27471}" type="datetime4">
              <a:rPr lang="en-GB" smtClean="0">
                <a:solidFill>
                  <a:srgbClr val="4D5156"/>
                </a:solidFill>
              </a:rPr>
              <a:pPr/>
              <a:t>15 April 2019</a:t>
            </a:fld>
            <a:endParaRPr lang="en-GB">
              <a:solidFill>
                <a:srgbClr val="4D5156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749B0C-377B-4F10-B4B2-B6DE52385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srgbClr val="1859A9"/>
                </a:solidFill>
              </a:rPr>
              <a:t>Adnoc Offshore | Presentation title</a:t>
            </a:r>
            <a:endParaRPr lang="en-GB">
              <a:solidFill>
                <a:srgbClr val="1859A9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3E29DE-0751-4942-AB31-6C2A8C061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1956-BF2E-4170-9809-8254439A8799}" type="slidenum">
              <a:rPr lang="en-GB" smtClean="0">
                <a:solidFill>
                  <a:srgbClr val="1859A9"/>
                </a:solidFill>
              </a:rPr>
              <a:pPr/>
              <a:t>‹#›</a:t>
            </a:fld>
            <a:endParaRPr lang="en-GB">
              <a:solidFill>
                <a:srgbClr val="1859A9"/>
              </a:solidFill>
            </a:endParaRPr>
          </a:p>
        </p:txBody>
      </p:sp>
      <p:grpSp>
        <p:nvGrpSpPr>
          <p:cNvPr id="22" name="Group 21"/>
          <p:cNvGrpSpPr>
            <a:grpSpLocks noChangeAspect="1"/>
          </p:cNvGrpSpPr>
          <p:nvPr userDrawn="1"/>
        </p:nvGrpSpPr>
        <p:grpSpPr>
          <a:xfrm>
            <a:off x="8108166" y="1"/>
            <a:ext cx="494100" cy="1222741"/>
            <a:chOff x="10546428" y="-86005"/>
            <a:chExt cx="923259" cy="1713580"/>
          </a:xfrm>
        </p:grpSpPr>
        <p:sp>
          <p:nvSpPr>
            <p:cNvPr id="23" name="Rectangle 22"/>
            <p:cNvSpPr/>
            <p:nvPr userDrawn="1"/>
          </p:nvSpPr>
          <p:spPr bwMode="white">
            <a:xfrm>
              <a:off x="10546428" y="-86005"/>
              <a:ext cx="923259" cy="1713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24" name="Group 23"/>
            <p:cNvGrpSpPr>
              <a:grpSpLocks noChangeAspect="1"/>
            </p:cNvGrpSpPr>
            <p:nvPr userDrawn="1"/>
          </p:nvGrpSpPr>
          <p:grpSpPr>
            <a:xfrm>
              <a:off x="10639077" y="333830"/>
              <a:ext cx="767941" cy="1201994"/>
              <a:chOff x="3986213" y="0"/>
              <a:chExt cx="4381501" cy="6858001"/>
            </a:xfrm>
            <a:solidFill>
              <a:schemeClr val="tx2"/>
            </a:solidFill>
          </p:grpSpPr>
          <p:sp>
            <p:nvSpPr>
              <p:cNvPr id="25" name="Freeform 5"/>
              <p:cNvSpPr>
                <a:spLocks/>
              </p:cNvSpPr>
              <p:nvPr/>
            </p:nvSpPr>
            <p:spPr bwMode="auto">
              <a:xfrm>
                <a:off x="6521451" y="1746250"/>
                <a:ext cx="1846263" cy="2443163"/>
              </a:xfrm>
              <a:custGeom>
                <a:avLst/>
                <a:gdLst>
                  <a:gd name="T0" fmla="*/ 113 w 206"/>
                  <a:gd name="T1" fmla="*/ 196 h 273"/>
                  <a:gd name="T2" fmla="*/ 70 w 206"/>
                  <a:gd name="T3" fmla="*/ 273 h 273"/>
                  <a:gd name="T4" fmla="*/ 184 w 206"/>
                  <a:gd name="T5" fmla="*/ 273 h 273"/>
                  <a:gd name="T6" fmla="*/ 0 w 206"/>
                  <a:gd name="T7" fmla="*/ 0 h 273"/>
                  <a:gd name="T8" fmla="*/ 113 w 206"/>
                  <a:gd name="T9" fmla="*/ 196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73">
                    <a:moveTo>
                      <a:pt x="113" y="196"/>
                    </a:moveTo>
                    <a:cubicBezTo>
                      <a:pt x="106" y="226"/>
                      <a:pt x="91" y="252"/>
                      <a:pt x="70" y="273"/>
                    </a:cubicBezTo>
                    <a:cubicBezTo>
                      <a:pt x="184" y="273"/>
                      <a:pt x="184" y="273"/>
                      <a:pt x="184" y="273"/>
                    </a:cubicBezTo>
                    <a:cubicBezTo>
                      <a:pt x="206" y="154"/>
                      <a:pt x="128" y="28"/>
                      <a:pt x="0" y="0"/>
                    </a:cubicBezTo>
                    <a:cubicBezTo>
                      <a:pt x="26" y="7"/>
                      <a:pt x="138" y="60"/>
                      <a:pt x="113" y="19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6"/>
              <p:cNvSpPr>
                <a:spLocks/>
              </p:cNvSpPr>
              <p:nvPr/>
            </p:nvSpPr>
            <p:spPr bwMode="auto">
              <a:xfrm>
                <a:off x="3986213" y="0"/>
                <a:ext cx="4219575" cy="4189413"/>
              </a:xfrm>
              <a:custGeom>
                <a:avLst/>
                <a:gdLst>
                  <a:gd name="T0" fmla="*/ 0 w 471"/>
                  <a:gd name="T1" fmla="*/ 0 h 468"/>
                  <a:gd name="T2" fmla="*/ 0 w 471"/>
                  <a:gd name="T3" fmla="*/ 468 h 468"/>
                  <a:gd name="T4" fmla="*/ 50 w 471"/>
                  <a:gd name="T5" fmla="*/ 468 h 468"/>
                  <a:gd name="T6" fmla="*/ 104 w 471"/>
                  <a:gd name="T7" fmla="*/ 466 h 468"/>
                  <a:gd name="T8" fmla="*/ 247 w 471"/>
                  <a:gd name="T9" fmla="*/ 346 h 468"/>
                  <a:gd name="T10" fmla="*/ 161 w 471"/>
                  <a:gd name="T11" fmla="*/ 219 h 468"/>
                  <a:gd name="T12" fmla="*/ 157 w 471"/>
                  <a:gd name="T13" fmla="*/ 218 h 468"/>
                  <a:gd name="T14" fmla="*/ 100 w 471"/>
                  <a:gd name="T15" fmla="*/ 212 h 468"/>
                  <a:gd name="T16" fmla="*/ 92 w 471"/>
                  <a:gd name="T17" fmla="*/ 243 h 468"/>
                  <a:gd name="T18" fmla="*/ 81 w 471"/>
                  <a:gd name="T19" fmla="*/ 165 h 468"/>
                  <a:gd name="T20" fmla="*/ 124 w 471"/>
                  <a:gd name="T21" fmla="*/ 123 h 468"/>
                  <a:gd name="T22" fmla="*/ 124 w 471"/>
                  <a:gd name="T23" fmla="*/ 122 h 468"/>
                  <a:gd name="T24" fmla="*/ 186 w 471"/>
                  <a:gd name="T25" fmla="*/ 78 h 468"/>
                  <a:gd name="T26" fmla="*/ 259 w 471"/>
                  <a:gd name="T27" fmla="*/ 58 h 468"/>
                  <a:gd name="T28" fmla="*/ 471 w 471"/>
                  <a:gd name="T29" fmla="*/ 151 h 468"/>
                  <a:gd name="T30" fmla="*/ 471 w 471"/>
                  <a:gd name="T31" fmla="*/ 0 h 468"/>
                  <a:gd name="T32" fmla="*/ 0 w 471"/>
                  <a:gd name="T3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1" h="468">
                    <a:moveTo>
                      <a:pt x="0" y="0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50" y="468"/>
                      <a:pt x="50" y="468"/>
                      <a:pt x="50" y="468"/>
                    </a:cubicBezTo>
                    <a:cubicBezTo>
                      <a:pt x="80" y="468"/>
                      <a:pt x="87" y="468"/>
                      <a:pt x="104" y="466"/>
                    </a:cubicBezTo>
                    <a:cubicBezTo>
                      <a:pt x="175" y="455"/>
                      <a:pt x="240" y="397"/>
                      <a:pt x="247" y="346"/>
                    </a:cubicBezTo>
                    <a:cubicBezTo>
                      <a:pt x="258" y="285"/>
                      <a:pt x="225" y="232"/>
                      <a:pt x="161" y="219"/>
                    </a:cubicBezTo>
                    <a:cubicBezTo>
                      <a:pt x="160" y="219"/>
                      <a:pt x="159" y="218"/>
                      <a:pt x="157" y="218"/>
                    </a:cubicBezTo>
                    <a:cubicBezTo>
                      <a:pt x="155" y="218"/>
                      <a:pt x="124" y="218"/>
                      <a:pt x="100" y="212"/>
                    </a:cubicBezTo>
                    <a:cubicBezTo>
                      <a:pt x="100" y="212"/>
                      <a:pt x="87" y="223"/>
                      <a:pt x="92" y="243"/>
                    </a:cubicBezTo>
                    <a:cubicBezTo>
                      <a:pt x="92" y="243"/>
                      <a:pt x="61" y="210"/>
                      <a:pt x="81" y="165"/>
                    </a:cubicBezTo>
                    <a:cubicBezTo>
                      <a:pt x="81" y="165"/>
                      <a:pt x="90" y="144"/>
                      <a:pt x="124" y="123"/>
                    </a:cubicBezTo>
                    <a:cubicBezTo>
                      <a:pt x="124" y="123"/>
                      <a:pt x="124" y="122"/>
                      <a:pt x="124" y="122"/>
                    </a:cubicBezTo>
                    <a:cubicBezTo>
                      <a:pt x="133" y="111"/>
                      <a:pt x="155" y="93"/>
                      <a:pt x="186" y="78"/>
                    </a:cubicBezTo>
                    <a:cubicBezTo>
                      <a:pt x="201" y="71"/>
                      <a:pt x="228" y="61"/>
                      <a:pt x="259" y="58"/>
                    </a:cubicBezTo>
                    <a:cubicBezTo>
                      <a:pt x="397" y="45"/>
                      <a:pt x="471" y="151"/>
                      <a:pt x="471" y="151"/>
                    </a:cubicBezTo>
                    <a:cubicBezTo>
                      <a:pt x="471" y="0"/>
                      <a:pt x="471" y="0"/>
                      <a:pt x="47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7"/>
              <p:cNvSpPr>
                <a:spLocks/>
              </p:cNvSpPr>
              <p:nvPr/>
            </p:nvSpPr>
            <p:spPr bwMode="auto">
              <a:xfrm>
                <a:off x="5545138" y="939800"/>
                <a:ext cx="2660650" cy="1011238"/>
              </a:xfrm>
              <a:custGeom>
                <a:avLst/>
                <a:gdLst>
                  <a:gd name="T0" fmla="*/ 167 w 297"/>
                  <a:gd name="T1" fmla="*/ 9 h 113"/>
                  <a:gd name="T2" fmla="*/ 0 w 297"/>
                  <a:gd name="T3" fmla="*/ 48 h 113"/>
                  <a:gd name="T4" fmla="*/ 33 w 297"/>
                  <a:gd name="T5" fmla="*/ 33 h 113"/>
                  <a:gd name="T6" fmla="*/ 61 w 297"/>
                  <a:gd name="T7" fmla="*/ 60 h 113"/>
                  <a:gd name="T8" fmla="*/ 103 w 297"/>
                  <a:gd name="T9" fmla="*/ 34 h 113"/>
                  <a:gd name="T10" fmla="*/ 103 w 297"/>
                  <a:gd name="T11" fmla="*/ 20 h 113"/>
                  <a:gd name="T12" fmla="*/ 297 w 297"/>
                  <a:gd name="T13" fmla="*/ 113 h 113"/>
                  <a:gd name="T14" fmla="*/ 297 w 297"/>
                  <a:gd name="T15" fmla="*/ 71 h 113"/>
                  <a:gd name="T16" fmla="*/ 167 w 297"/>
                  <a:gd name="T17" fmla="*/ 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113">
                    <a:moveTo>
                      <a:pt x="167" y="9"/>
                    </a:moveTo>
                    <a:cubicBezTo>
                      <a:pt x="100" y="0"/>
                      <a:pt x="44" y="17"/>
                      <a:pt x="0" y="48"/>
                    </a:cubicBezTo>
                    <a:cubicBezTo>
                      <a:pt x="0" y="48"/>
                      <a:pt x="13" y="40"/>
                      <a:pt x="33" y="33"/>
                    </a:cubicBezTo>
                    <a:cubicBezTo>
                      <a:pt x="36" y="46"/>
                      <a:pt x="47" y="57"/>
                      <a:pt x="61" y="60"/>
                    </a:cubicBezTo>
                    <a:cubicBezTo>
                      <a:pt x="81" y="64"/>
                      <a:pt x="100" y="52"/>
                      <a:pt x="103" y="34"/>
                    </a:cubicBezTo>
                    <a:cubicBezTo>
                      <a:pt x="104" y="30"/>
                      <a:pt x="104" y="25"/>
                      <a:pt x="103" y="20"/>
                    </a:cubicBezTo>
                    <a:cubicBezTo>
                      <a:pt x="230" y="16"/>
                      <a:pt x="297" y="113"/>
                      <a:pt x="297" y="113"/>
                    </a:cubicBezTo>
                    <a:cubicBezTo>
                      <a:pt x="297" y="71"/>
                      <a:pt x="297" y="71"/>
                      <a:pt x="297" y="71"/>
                    </a:cubicBezTo>
                    <a:cubicBezTo>
                      <a:pt x="278" y="52"/>
                      <a:pt x="226" y="15"/>
                      <a:pt x="167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8"/>
              <p:cNvSpPr>
                <a:spLocks noEditPoints="1"/>
              </p:cNvSpPr>
              <p:nvPr/>
            </p:nvSpPr>
            <p:spPr bwMode="auto">
              <a:xfrm>
                <a:off x="3986213" y="6007100"/>
                <a:ext cx="796925" cy="833438"/>
              </a:xfrm>
              <a:custGeom>
                <a:avLst/>
                <a:gdLst>
                  <a:gd name="T0" fmla="*/ 310 w 502"/>
                  <a:gd name="T1" fmla="*/ 311 h 525"/>
                  <a:gd name="T2" fmla="*/ 248 w 502"/>
                  <a:gd name="T3" fmla="*/ 124 h 525"/>
                  <a:gd name="T4" fmla="*/ 186 w 502"/>
                  <a:gd name="T5" fmla="*/ 311 h 525"/>
                  <a:gd name="T6" fmla="*/ 310 w 502"/>
                  <a:gd name="T7" fmla="*/ 311 h 525"/>
                  <a:gd name="T8" fmla="*/ 198 w 502"/>
                  <a:gd name="T9" fmla="*/ 0 h 525"/>
                  <a:gd name="T10" fmla="*/ 305 w 502"/>
                  <a:gd name="T11" fmla="*/ 0 h 525"/>
                  <a:gd name="T12" fmla="*/ 502 w 502"/>
                  <a:gd name="T13" fmla="*/ 525 h 525"/>
                  <a:gd name="T14" fmla="*/ 384 w 502"/>
                  <a:gd name="T15" fmla="*/ 525 h 525"/>
                  <a:gd name="T16" fmla="*/ 339 w 502"/>
                  <a:gd name="T17" fmla="*/ 401 h 525"/>
                  <a:gd name="T18" fmla="*/ 158 w 502"/>
                  <a:gd name="T19" fmla="*/ 401 h 525"/>
                  <a:gd name="T20" fmla="*/ 113 w 502"/>
                  <a:gd name="T21" fmla="*/ 525 h 525"/>
                  <a:gd name="T22" fmla="*/ 0 w 502"/>
                  <a:gd name="T23" fmla="*/ 525 h 525"/>
                  <a:gd name="T24" fmla="*/ 198 w 502"/>
                  <a:gd name="T25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2" h="525">
                    <a:moveTo>
                      <a:pt x="310" y="311"/>
                    </a:moveTo>
                    <a:lnTo>
                      <a:pt x="248" y="124"/>
                    </a:lnTo>
                    <a:lnTo>
                      <a:pt x="186" y="311"/>
                    </a:lnTo>
                    <a:lnTo>
                      <a:pt x="310" y="311"/>
                    </a:lnTo>
                    <a:close/>
                    <a:moveTo>
                      <a:pt x="198" y="0"/>
                    </a:moveTo>
                    <a:lnTo>
                      <a:pt x="305" y="0"/>
                    </a:lnTo>
                    <a:lnTo>
                      <a:pt x="502" y="525"/>
                    </a:lnTo>
                    <a:lnTo>
                      <a:pt x="384" y="525"/>
                    </a:lnTo>
                    <a:lnTo>
                      <a:pt x="339" y="401"/>
                    </a:lnTo>
                    <a:lnTo>
                      <a:pt x="158" y="401"/>
                    </a:lnTo>
                    <a:lnTo>
                      <a:pt x="113" y="525"/>
                    </a:lnTo>
                    <a:lnTo>
                      <a:pt x="0" y="525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9"/>
              <p:cNvSpPr>
                <a:spLocks noEditPoints="1"/>
              </p:cNvSpPr>
              <p:nvPr/>
            </p:nvSpPr>
            <p:spPr bwMode="auto">
              <a:xfrm>
                <a:off x="4881563" y="6007100"/>
                <a:ext cx="717550" cy="833438"/>
              </a:xfrm>
              <a:custGeom>
                <a:avLst/>
                <a:gdLst>
                  <a:gd name="T0" fmla="*/ 32 w 80"/>
                  <a:gd name="T1" fmla="*/ 76 h 93"/>
                  <a:gd name="T2" fmla="*/ 45 w 80"/>
                  <a:gd name="T3" fmla="*/ 74 h 93"/>
                  <a:gd name="T4" fmla="*/ 53 w 80"/>
                  <a:gd name="T5" fmla="*/ 68 h 93"/>
                  <a:gd name="T6" fmla="*/ 58 w 80"/>
                  <a:gd name="T7" fmla="*/ 58 h 93"/>
                  <a:gd name="T8" fmla="*/ 60 w 80"/>
                  <a:gd name="T9" fmla="*/ 46 h 93"/>
                  <a:gd name="T10" fmla="*/ 59 w 80"/>
                  <a:gd name="T11" fmla="*/ 34 h 93"/>
                  <a:gd name="T12" fmla="*/ 54 w 80"/>
                  <a:gd name="T13" fmla="*/ 24 h 93"/>
                  <a:gd name="T14" fmla="*/ 46 w 80"/>
                  <a:gd name="T15" fmla="*/ 18 h 93"/>
                  <a:gd name="T16" fmla="*/ 35 w 80"/>
                  <a:gd name="T17" fmla="*/ 16 h 93"/>
                  <a:gd name="T18" fmla="*/ 19 w 80"/>
                  <a:gd name="T19" fmla="*/ 16 h 93"/>
                  <a:gd name="T20" fmla="*/ 19 w 80"/>
                  <a:gd name="T21" fmla="*/ 76 h 93"/>
                  <a:gd name="T22" fmla="*/ 32 w 80"/>
                  <a:gd name="T23" fmla="*/ 76 h 93"/>
                  <a:gd name="T24" fmla="*/ 0 w 80"/>
                  <a:gd name="T25" fmla="*/ 0 h 93"/>
                  <a:gd name="T26" fmla="*/ 35 w 80"/>
                  <a:gd name="T27" fmla="*/ 0 h 93"/>
                  <a:gd name="T28" fmla="*/ 68 w 80"/>
                  <a:gd name="T29" fmla="*/ 11 h 93"/>
                  <a:gd name="T30" fmla="*/ 80 w 80"/>
                  <a:gd name="T31" fmla="*/ 46 h 93"/>
                  <a:gd name="T32" fmla="*/ 77 w 80"/>
                  <a:gd name="T33" fmla="*/ 66 h 93"/>
                  <a:gd name="T34" fmla="*/ 67 w 80"/>
                  <a:gd name="T35" fmla="*/ 81 h 93"/>
                  <a:gd name="T36" fmla="*/ 52 w 80"/>
                  <a:gd name="T37" fmla="*/ 90 h 93"/>
                  <a:gd name="T38" fmla="*/ 31 w 80"/>
                  <a:gd name="T39" fmla="*/ 93 h 93"/>
                  <a:gd name="T40" fmla="*/ 0 w 80"/>
                  <a:gd name="T41" fmla="*/ 93 h 93"/>
                  <a:gd name="T42" fmla="*/ 0 w 80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93">
                    <a:moveTo>
                      <a:pt x="32" y="76"/>
                    </a:moveTo>
                    <a:cubicBezTo>
                      <a:pt x="37" y="76"/>
                      <a:pt x="41" y="76"/>
                      <a:pt x="45" y="74"/>
                    </a:cubicBezTo>
                    <a:cubicBezTo>
                      <a:pt x="48" y="73"/>
                      <a:pt x="51" y="71"/>
                      <a:pt x="53" y="68"/>
                    </a:cubicBezTo>
                    <a:cubicBezTo>
                      <a:pt x="56" y="65"/>
                      <a:pt x="57" y="62"/>
                      <a:pt x="58" y="58"/>
                    </a:cubicBezTo>
                    <a:cubicBezTo>
                      <a:pt x="59" y="55"/>
                      <a:pt x="60" y="51"/>
                      <a:pt x="60" y="46"/>
                    </a:cubicBezTo>
                    <a:cubicBezTo>
                      <a:pt x="60" y="41"/>
                      <a:pt x="59" y="37"/>
                      <a:pt x="59" y="34"/>
                    </a:cubicBezTo>
                    <a:cubicBezTo>
                      <a:pt x="58" y="30"/>
                      <a:pt x="56" y="27"/>
                      <a:pt x="54" y="24"/>
                    </a:cubicBezTo>
                    <a:cubicBezTo>
                      <a:pt x="52" y="22"/>
                      <a:pt x="50" y="20"/>
                      <a:pt x="46" y="18"/>
                    </a:cubicBezTo>
                    <a:cubicBezTo>
                      <a:pt x="43" y="17"/>
                      <a:pt x="39" y="16"/>
                      <a:pt x="35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76"/>
                      <a:pt x="19" y="76"/>
                      <a:pt x="19" y="76"/>
                    </a:cubicBezTo>
                    <a:lnTo>
                      <a:pt x="32" y="76"/>
                    </a:lnTo>
                    <a:close/>
                    <a:moveTo>
                      <a:pt x="0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49" y="0"/>
                      <a:pt x="60" y="4"/>
                      <a:pt x="68" y="11"/>
                    </a:cubicBezTo>
                    <a:cubicBezTo>
                      <a:pt x="76" y="19"/>
                      <a:pt x="80" y="31"/>
                      <a:pt x="80" y="46"/>
                    </a:cubicBezTo>
                    <a:cubicBezTo>
                      <a:pt x="80" y="54"/>
                      <a:pt x="79" y="60"/>
                      <a:pt x="77" y="66"/>
                    </a:cubicBezTo>
                    <a:cubicBezTo>
                      <a:pt x="74" y="72"/>
                      <a:pt x="71" y="77"/>
                      <a:pt x="67" y="81"/>
                    </a:cubicBezTo>
                    <a:cubicBezTo>
                      <a:pt x="63" y="85"/>
                      <a:pt x="58" y="88"/>
                      <a:pt x="52" y="90"/>
                    </a:cubicBezTo>
                    <a:cubicBezTo>
                      <a:pt x="46" y="92"/>
                      <a:pt x="39" y="93"/>
                      <a:pt x="31" y="93"/>
                    </a:cubicBezTo>
                    <a:cubicBezTo>
                      <a:pt x="0" y="93"/>
                      <a:pt x="0" y="93"/>
                      <a:pt x="0" y="9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10"/>
              <p:cNvSpPr>
                <a:spLocks/>
              </p:cNvSpPr>
              <p:nvPr/>
            </p:nvSpPr>
            <p:spPr bwMode="auto">
              <a:xfrm>
                <a:off x="5734051" y="6007100"/>
                <a:ext cx="671513" cy="833438"/>
              </a:xfrm>
              <a:custGeom>
                <a:avLst/>
                <a:gdLst>
                  <a:gd name="T0" fmla="*/ 0 w 423"/>
                  <a:gd name="T1" fmla="*/ 0 h 525"/>
                  <a:gd name="T2" fmla="*/ 101 w 423"/>
                  <a:gd name="T3" fmla="*/ 0 h 525"/>
                  <a:gd name="T4" fmla="*/ 316 w 423"/>
                  <a:gd name="T5" fmla="*/ 344 h 525"/>
                  <a:gd name="T6" fmla="*/ 316 w 423"/>
                  <a:gd name="T7" fmla="*/ 0 h 525"/>
                  <a:gd name="T8" fmla="*/ 423 w 423"/>
                  <a:gd name="T9" fmla="*/ 0 h 525"/>
                  <a:gd name="T10" fmla="*/ 423 w 423"/>
                  <a:gd name="T11" fmla="*/ 525 h 525"/>
                  <a:gd name="T12" fmla="*/ 327 w 423"/>
                  <a:gd name="T13" fmla="*/ 525 h 525"/>
                  <a:gd name="T14" fmla="*/ 107 w 423"/>
                  <a:gd name="T15" fmla="*/ 181 h 525"/>
                  <a:gd name="T16" fmla="*/ 107 w 423"/>
                  <a:gd name="T17" fmla="*/ 525 h 525"/>
                  <a:gd name="T18" fmla="*/ 0 w 423"/>
                  <a:gd name="T19" fmla="*/ 525 h 525"/>
                  <a:gd name="T20" fmla="*/ 0 w 423"/>
                  <a:gd name="T21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3" h="525">
                    <a:moveTo>
                      <a:pt x="0" y="0"/>
                    </a:moveTo>
                    <a:lnTo>
                      <a:pt x="101" y="0"/>
                    </a:lnTo>
                    <a:lnTo>
                      <a:pt x="316" y="344"/>
                    </a:lnTo>
                    <a:lnTo>
                      <a:pt x="316" y="0"/>
                    </a:lnTo>
                    <a:lnTo>
                      <a:pt x="423" y="0"/>
                    </a:lnTo>
                    <a:lnTo>
                      <a:pt x="423" y="525"/>
                    </a:lnTo>
                    <a:lnTo>
                      <a:pt x="327" y="525"/>
                    </a:lnTo>
                    <a:lnTo>
                      <a:pt x="107" y="181"/>
                    </a:lnTo>
                    <a:lnTo>
                      <a:pt x="107" y="525"/>
                    </a:lnTo>
                    <a:lnTo>
                      <a:pt x="0" y="52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11"/>
              <p:cNvSpPr>
                <a:spLocks noEditPoints="1"/>
              </p:cNvSpPr>
              <p:nvPr/>
            </p:nvSpPr>
            <p:spPr bwMode="auto">
              <a:xfrm>
                <a:off x="6548438" y="5980113"/>
                <a:ext cx="796925" cy="877888"/>
              </a:xfrm>
              <a:custGeom>
                <a:avLst/>
                <a:gdLst>
                  <a:gd name="T0" fmla="*/ 45 w 89"/>
                  <a:gd name="T1" fmla="*/ 82 h 98"/>
                  <a:gd name="T2" fmla="*/ 63 w 89"/>
                  <a:gd name="T3" fmla="*/ 73 h 98"/>
                  <a:gd name="T4" fmla="*/ 69 w 89"/>
                  <a:gd name="T5" fmla="*/ 49 h 98"/>
                  <a:gd name="T6" fmla="*/ 63 w 89"/>
                  <a:gd name="T7" fmla="*/ 26 h 98"/>
                  <a:gd name="T8" fmla="*/ 45 w 89"/>
                  <a:gd name="T9" fmla="*/ 17 h 98"/>
                  <a:gd name="T10" fmla="*/ 26 w 89"/>
                  <a:gd name="T11" fmla="*/ 26 h 98"/>
                  <a:gd name="T12" fmla="*/ 20 w 89"/>
                  <a:gd name="T13" fmla="*/ 49 h 98"/>
                  <a:gd name="T14" fmla="*/ 26 w 89"/>
                  <a:gd name="T15" fmla="*/ 73 h 98"/>
                  <a:gd name="T16" fmla="*/ 45 w 89"/>
                  <a:gd name="T17" fmla="*/ 82 h 98"/>
                  <a:gd name="T18" fmla="*/ 45 w 89"/>
                  <a:gd name="T19" fmla="*/ 98 h 98"/>
                  <a:gd name="T20" fmla="*/ 26 w 89"/>
                  <a:gd name="T21" fmla="*/ 95 h 98"/>
                  <a:gd name="T22" fmla="*/ 12 w 89"/>
                  <a:gd name="T23" fmla="*/ 85 h 98"/>
                  <a:gd name="T24" fmla="*/ 3 w 89"/>
                  <a:gd name="T25" fmla="*/ 70 h 98"/>
                  <a:gd name="T26" fmla="*/ 0 w 89"/>
                  <a:gd name="T27" fmla="*/ 49 h 98"/>
                  <a:gd name="T28" fmla="*/ 3 w 89"/>
                  <a:gd name="T29" fmla="*/ 29 h 98"/>
                  <a:gd name="T30" fmla="*/ 12 w 89"/>
                  <a:gd name="T31" fmla="*/ 14 h 98"/>
                  <a:gd name="T32" fmla="*/ 26 w 89"/>
                  <a:gd name="T33" fmla="*/ 4 h 98"/>
                  <a:gd name="T34" fmla="*/ 45 w 89"/>
                  <a:gd name="T35" fmla="*/ 0 h 98"/>
                  <a:gd name="T36" fmla="*/ 63 w 89"/>
                  <a:gd name="T37" fmla="*/ 4 h 98"/>
                  <a:gd name="T38" fmla="*/ 77 w 89"/>
                  <a:gd name="T39" fmla="*/ 14 h 98"/>
                  <a:gd name="T40" fmla="*/ 86 w 89"/>
                  <a:gd name="T41" fmla="*/ 29 h 98"/>
                  <a:gd name="T42" fmla="*/ 89 w 89"/>
                  <a:gd name="T43" fmla="*/ 49 h 98"/>
                  <a:gd name="T44" fmla="*/ 86 w 89"/>
                  <a:gd name="T45" fmla="*/ 70 h 98"/>
                  <a:gd name="T46" fmla="*/ 77 w 89"/>
                  <a:gd name="T47" fmla="*/ 85 h 98"/>
                  <a:gd name="T48" fmla="*/ 63 w 89"/>
                  <a:gd name="T49" fmla="*/ 95 h 98"/>
                  <a:gd name="T50" fmla="*/ 45 w 89"/>
                  <a:gd name="T51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98">
                    <a:moveTo>
                      <a:pt x="45" y="82"/>
                    </a:moveTo>
                    <a:cubicBezTo>
                      <a:pt x="53" y="82"/>
                      <a:pt x="59" y="79"/>
                      <a:pt x="63" y="73"/>
                    </a:cubicBezTo>
                    <a:cubicBezTo>
                      <a:pt x="67" y="68"/>
                      <a:pt x="69" y="60"/>
                      <a:pt x="69" y="49"/>
                    </a:cubicBezTo>
                    <a:cubicBezTo>
                      <a:pt x="69" y="39"/>
                      <a:pt x="67" y="31"/>
                      <a:pt x="63" y="26"/>
                    </a:cubicBezTo>
                    <a:cubicBezTo>
                      <a:pt x="59" y="20"/>
                      <a:pt x="53" y="17"/>
                      <a:pt x="45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2" y="68"/>
                      <a:pt x="26" y="73"/>
                    </a:cubicBezTo>
                    <a:cubicBezTo>
                      <a:pt x="30" y="79"/>
                      <a:pt x="36" y="82"/>
                      <a:pt x="45" y="82"/>
                    </a:cubicBezTo>
                    <a:moveTo>
                      <a:pt x="45" y="98"/>
                    </a:moveTo>
                    <a:cubicBezTo>
                      <a:pt x="38" y="98"/>
                      <a:pt x="31" y="97"/>
                      <a:pt x="26" y="95"/>
                    </a:cubicBezTo>
                    <a:cubicBezTo>
                      <a:pt x="21" y="93"/>
                      <a:pt x="16" y="89"/>
                      <a:pt x="12" y="85"/>
                    </a:cubicBezTo>
                    <a:cubicBezTo>
                      <a:pt x="8" y="81"/>
                      <a:pt x="5" y="76"/>
                      <a:pt x="3" y="70"/>
                    </a:cubicBezTo>
                    <a:cubicBezTo>
                      <a:pt x="1" y="64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6" y="9"/>
                      <a:pt x="21" y="6"/>
                      <a:pt x="26" y="4"/>
                    </a:cubicBezTo>
                    <a:cubicBezTo>
                      <a:pt x="32" y="2"/>
                      <a:pt x="38" y="0"/>
                      <a:pt x="45" y="0"/>
                    </a:cubicBezTo>
                    <a:cubicBezTo>
                      <a:pt x="52" y="0"/>
                      <a:pt x="58" y="2"/>
                      <a:pt x="63" y="4"/>
                    </a:cubicBezTo>
                    <a:cubicBezTo>
                      <a:pt x="69" y="6"/>
                      <a:pt x="73" y="9"/>
                      <a:pt x="77" y="14"/>
                    </a:cubicBezTo>
                    <a:cubicBezTo>
                      <a:pt x="81" y="18"/>
                      <a:pt x="84" y="23"/>
                      <a:pt x="86" y="29"/>
                    </a:cubicBezTo>
                    <a:cubicBezTo>
                      <a:pt x="88" y="35"/>
                      <a:pt x="89" y="42"/>
                      <a:pt x="89" y="49"/>
                    </a:cubicBezTo>
                    <a:cubicBezTo>
                      <a:pt x="89" y="57"/>
                      <a:pt x="88" y="64"/>
                      <a:pt x="86" y="70"/>
                    </a:cubicBezTo>
                    <a:cubicBezTo>
                      <a:pt x="84" y="76"/>
                      <a:pt x="81" y="81"/>
                      <a:pt x="77" y="85"/>
                    </a:cubicBezTo>
                    <a:cubicBezTo>
                      <a:pt x="74" y="89"/>
                      <a:pt x="69" y="93"/>
                      <a:pt x="63" y="95"/>
                    </a:cubicBezTo>
                    <a:cubicBezTo>
                      <a:pt x="58" y="97"/>
                      <a:pt x="52" y="98"/>
                      <a:pt x="45" y="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12"/>
              <p:cNvSpPr>
                <a:spLocks/>
              </p:cNvSpPr>
              <p:nvPr/>
            </p:nvSpPr>
            <p:spPr bwMode="auto">
              <a:xfrm>
                <a:off x="7453313" y="5980113"/>
                <a:ext cx="742950" cy="877888"/>
              </a:xfrm>
              <a:custGeom>
                <a:avLst/>
                <a:gdLst>
                  <a:gd name="T0" fmla="*/ 83 w 83"/>
                  <a:gd name="T1" fmla="*/ 64 h 98"/>
                  <a:gd name="T2" fmla="*/ 79 w 83"/>
                  <a:gd name="T3" fmla="*/ 77 h 98"/>
                  <a:gd name="T4" fmla="*/ 71 w 83"/>
                  <a:gd name="T5" fmla="*/ 88 h 98"/>
                  <a:gd name="T6" fmla="*/ 59 w 83"/>
                  <a:gd name="T7" fmla="*/ 96 h 98"/>
                  <a:gd name="T8" fmla="*/ 43 w 83"/>
                  <a:gd name="T9" fmla="*/ 98 h 98"/>
                  <a:gd name="T10" fmla="*/ 24 w 83"/>
                  <a:gd name="T11" fmla="*/ 95 h 98"/>
                  <a:gd name="T12" fmla="*/ 11 w 83"/>
                  <a:gd name="T13" fmla="*/ 85 h 98"/>
                  <a:gd name="T14" fmla="*/ 3 w 83"/>
                  <a:gd name="T15" fmla="*/ 69 h 98"/>
                  <a:gd name="T16" fmla="*/ 0 w 83"/>
                  <a:gd name="T17" fmla="*/ 49 h 98"/>
                  <a:gd name="T18" fmla="*/ 3 w 83"/>
                  <a:gd name="T19" fmla="*/ 29 h 98"/>
                  <a:gd name="T20" fmla="*/ 12 w 83"/>
                  <a:gd name="T21" fmla="*/ 14 h 98"/>
                  <a:gd name="T22" fmla="*/ 25 w 83"/>
                  <a:gd name="T23" fmla="*/ 4 h 98"/>
                  <a:gd name="T24" fmla="*/ 43 w 83"/>
                  <a:gd name="T25" fmla="*/ 0 h 98"/>
                  <a:gd name="T26" fmla="*/ 59 w 83"/>
                  <a:gd name="T27" fmla="*/ 3 h 98"/>
                  <a:gd name="T28" fmla="*/ 70 w 83"/>
                  <a:gd name="T29" fmla="*/ 9 h 98"/>
                  <a:gd name="T30" fmla="*/ 77 w 83"/>
                  <a:gd name="T31" fmla="*/ 19 h 98"/>
                  <a:gd name="T32" fmla="*/ 81 w 83"/>
                  <a:gd name="T33" fmla="*/ 32 h 98"/>
                  <a:gd name="T34" fmla="*/ 62 w 83"/>
                  <a:gd name="T35" fmla="*/ 35 h 98"/>
                  <a:gd name="T36" fmla="*/ 56 w 83"/>
                  <a:gd name="T37" fmla="*/ 22 h 98"/>
                  <a:gd name="T38" fmla="*/ 43 w 83"/>
                  <a:gd name="T39" fmla="*/ 17 h 98"/>
                  <a:gd name="T40" fmla="*/ 26 w 83"/>
                  <a:gd name="T41" fmla="*/ 26 h 98"/>
                  <a:gd name="T42" fmla="*/ 20 w 83"/>
                  <a:gd name="T43" fmla="*/ 49 h 98"/>
                  <a:gd name="T44" fmla="*/ 27 w 83"/>
                  <a:gd name="T45" fmla="*/ 73 h 98"/>
                  <a:gd name="T46" fmla="*/ 43 w 83"/>
                  <a:gd name="T47" fmla="*/ 82 h 98"/>
                  <a:gd name="T48" fmla="*/ 56 w 83"/>
                  <a:gd name="T49" fmla="*/ 77 h 98"/>
                  <a:gd name="T50" fmla="*/ 62 w 83"/>
                  <a:gd name="T51" fmla="*/ 64 h 98"/>
                  <a:gd name="T52" fmla="*/ 83 w 83"/>
                  <a:gd name="T53" fmla="*/ 6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3" h="98">
                    <a:moveTo>
                      <a:pt x="83" y="64"/>
                    </a:moveTo>
                    <a:cubicBezTo>
                      <a:pt x="82" y="69"/>
                      <a:pt x="81" y="73"/>
                      <a:pt x="79" y="77"/>
                    </a:cubicBezTo>
                    <a:cubicBezTo>
                      <a:pt x="77" y="82"/>
                      <a:pt x="75" y="85"/>
                      <a:pt x="71" y="88"/>
                    </a:cubicBezTo>
                    <a:cubicBezTo>
                      <a:pt x="68" y="91"/>
                      <a:pt x="64" y="94"/>
                      <a:pt x="59" y="96"/>
                    </a:cubicBezTo>
                    <a:cubicBezTo>
                      <a:pt x="55" y="97"/>
                      <a:pt x="49" y="98"/>
                      <a:pt x="43" y="98"/>
                    </a:cubicBezTo>
                    <a:cubicBezTo>
                      <a:pt x="36" y="98"/>
                      <a:pt x="30" y="97"/>
                      <a:pt x="24" y="95"/>
                    </a:cubicBezTo>
                    <a:cubicBezTo>
                      <a:pt x="19" y="92"/>
                      <a:pt x="15" y="89"/>
                      <a:pt x="11" y="85"/>
                    </a:cubicBezTo>
                    <a:cubicBezTo>
                      <a:pt x="7" y="81"/>
                      <a:pt x="5" y="75"/>
                      <a:pt x="3" y="69"/>
                    </a:cubicBezTo>
                    <a:cubicBezTo>
                      <a:pt x="1" y="63"/>
                      <a:pt x="0" y="57"/>
                      <a:pt x="0" y="49"/>
                    </a:cubicBezTo>
                    <a:cubicBezTo>
                      <a:pt x="0" y="42"/>
                      <a:pt x="1" y="35"/>
                      <a:pt x="3" y="29"/>
                    </a:cubicBezTo>
                    <a:cubicBezTo>
                      <a:pt x="5" y="23"/>
                      <a:pt x="8" y="18"/>
                      <a:pt x="12" y="14"/>
                    </a:cubicBezTo>
                    <a:cubicBezTo>
                      <a:pt x="15" y="9"/>
                      <a:pt x="20" y="6"/>
                      <a:pt x="25" y="4"/>
                    </a:cubicBezTo>
                    <a:cubicBezTo>
                      <a:pt x="31" y="2"/>
                      <a:pt x="37" y="0"/>
                      <a:pt x="43" y="0"/>
                    </a:cubicBezTo>
                    <a:cubicBezTo>
                      <a:pt x="49" y="0"/>
                      <a:pt x="54" y="1"/>
                      <a:pt x="59" y="3"/>
                    </a:cubicBezTo>
                    <a:cubicBezTo>
                      <a:pt x="63" y="4"/>
                      <a:pt x="67" y="6"/>
                      <a:pt x="70" y="9"/>
                    </a:cubicBezTo>
                    <a:cubicBezTo>
                      <a:pt x="73" y="12"/>
                      <a:pt x="75" y="15"/>
                      <a:pt x="77" y="19"/>
                    </a:cubicBezTo>
                    <a:cubicBezTo>
                      <a:pt x="79" y="23"/>
                      <a:pt x="80" y="27"/>
                      <a:pt x="81" y="32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29"/>
                      <a:pt x="59" y="25"/>
                      <a:pt x="56" y="22"/>
                    </a:cubicBezTo>
                    <a:cubicBezTo>
                      <a:pt x="53" y="19"/>
                      <a:pt x="49" y="17"/>
                      <a:pt x="43" y="17"/>
                    </a:cubicBezTo>
                    <a:cubicBezTo>
                      <a:pt x="36" y="17"/>
                      <a:pt x="30" y="20"/>
                      <a:pt x="26" y="26"/>
                    </a:cubicBezTo>
                    <a:cubicBezTo>
                      <a:pt x="22" y="31"/>
                      <a:pt x="20" y="39"/>
                      <a:pt x="20" y="49"/>
                    </a:cubicBezTo>
                    <a:cubicBezTo>
                      <a:pt x="20" y="60"/>
                      <a:pt x="23" y="68"/>
                      <a:pt x="27" y="73"/>
                    </a:cubicBezTo>
                    <a:cubicBezTo>
                      <a:pt x="31" y="79"/>
                      <a:pt x="36" y="82"/>
                      <a:pt x="43" y="82"/>
                    </a:cubicBezTo>
                    <a:cubicBezTo>
                      <a:pt x="49" y="82"/>
                      <a:pt x="54" y="80"/>
                      <a:pt x="56" y="77"/>
                    </a:cubicBezTo>
                    <a:cubicBezTo>
                      <a:pt x="59" y="74"/>
                      <a:pt x="61" y="69"/>
                      <a:pt x="62" y="64"/>
                    </a:cubicBezTo>
                    <a:lnTo>
                      <a:pt x="83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3"/>
              <p:cNvSpPr>
                <a:spLocks noEditPoints="1"/>
              </p:cNvSpPr>
              <p:nvPr/>
            </p:nvSpPr>
            <p:spPr bwMode="auto">
              <a:xfrm>
                <a:off x="3986213" y="4735513"/>
                <a:ext cx="1066800" cy="887413"/>
              </a:xfrm>
              <a:custGeom>
                <a:avLst/>
                <a:gdLst>
                  <a:gd name="T0" fmla="*/ 82 w 119"/>
                  <a:gd name="T1" fmla="*/ 40 h 99"/>
                  <a:gd name="T2" fmla="*/ 82 w 119"/>
                  <a:gd name="T3" fmla="*/ 47 h 99"/>
                  <a:gd name="T4" fmla="*/ 57 w 119"/>
                  <a:gd name="T5" fmla="*/ 47 h 99"/>
                  <a:gd name="T6" fmla="*/ 57 w 119"/>
                  <a:gd name="T7" fmla="*/ 40 h 99"/>
                  <a:gd name="T8" fmla="*/ 60 w 119"/>
                  <a:gd name="T9" fmla="*/ 40 h 99"/>
                  <a:gd name="T10" fmla="*/ 60 w 119"/>
                  <a:gd name="T11" fmla="*/ 36 h 99"/>
                  <a:gd name="T12" fmla="*/ 63 w 119"/>
                  <a:gd name="T13" fmla="*/ 28 h 99"/>
                  <a:gd name="T14" fmla="*/ 71 w 119"/>
                  <a:gd name="T15" fmla="*/ 25 h 99"/>
                  <a:gd name="T16" fmla="*/ 78 w 119"/>
                  <a:gd name="T17" fmla="*/ 28 h 99"/>
                  <a:gd name="T18" fmla="*/ 81 w 119"/>
                  <a:gd name="T19" fmla="*/ 35 h 99"/>
                  <a:gd name="T20" fmla="*/ 75 w 119"/>
                  <a:gd name="T21" fmla="*/ 36 h 99"/>
                  <a:gd name="T22" fmla="*/ 74 w 119"/>
                  <a:gd name="T23" fmla="*/ 32 h 99"/>
                  <a:gd name="T24" fmla="*/ 71 w 119"/>
                  <a:gd name="T25" fmla="*/ 32 h 99"/>
                  <a:gd name="T26" fmla="*/ 67 w 119"/>
                  <a:gd name="T27" fmla="*/ 36 h 99"/>
                  <a:gd name="T28" fmla="*/ 67 w 119"/>
                  <a:gd name="T29" fmla="*/ 40 h 99"/>
                  <a:gd name="T30" fmla="*/ 82 w 119"/>
                  <a:gd name="T31" fmla="*/ 40 h 99"/>
                  <a:gd name="T32" fmla="*/ 100 w 119"/>
                  <a:gd name="T33" fmla="*/ 82 h 99"/>
                  <a:gd name="T34" fmla="*/ 100 w 119"/>
                  <a:gd name="T35" fmla="*/ 0 h 99"/>
                  <a:gd name="T36" fmla="*/ 119 w 119"/>
                  <a:gd name="T37" fmla="*/ 0 h 99"/>
                  <a:gd name="T38" fmla="*/ 119 w 119"/>
                  <a:gd name="T39" fmla="*/ 99 h 99"/>
                  <a:gd name="T40" fmla="*/ 38 w 119"/>
                  <a:gd name="T41" fmla="*/ 99 h 99"/>
                  <a:gd name="T42" fmla="*/ 10 w 119"/>
                  <a:gd name="T43" fmla="*/ 91 h 99"/>
                  <a:gd name="T44" fmla="*/ 0 w 119"/>
                  <a:gd name="T45" fmla="*/ 65 h 99"/>
                  <a:gd name="T46" fmla="*/ 4 w 119"/>
                  <a:gd name="T47" fmla="*/ 49 h 99"/>
                  <a:gd name="T48" fmla="*/ 16 w 119"/>
                  <a:gd name="T49" fmla="*/ 37 h 99"/>
                  <a:gd name="T50" fmla="*/ 34 w 119"/>
                  <a:gd name="T51" fmla="*/ 33 h 99"/>
                  <a:gd name="T52" fmla="*/ 36 w 119"/>
                  <a:gd name="T53" fmla="*/ 49 h 99"/>
                  <a:gd name="T54" fmla="*/ 23 w 119"/>
                  <a:gd name="T55" fmla="*/ 54 h 99"/>
                  <a:gd name="T56" fmla="*/ 19 w 119"/>
                  <a:gd name="T57" fmla="*/ 65 h 99"/>
                  <a:gd name="T58" fmla="*/ 23 w 119"/>
                  <a:gd name="T59" fmla="*/ 78 h 99"/>
                  <a:gd name="T60" fmla="*/ 38 w 119"/>
                  <a:gd name="T61" fmla="*/ 82 h 99"/>
                  <a:gd name="T62" fmla="*/ 100 w 119"/>
                  <a:gd name="T63" fmla="*/ 8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99">
                    <a:moveTo>
                      <a:pt x="82" y="40"/>
                    </a:moveTo>
                    <a:cubicBezTo>
                      <a:pt x="82" y="47"/>
                      <a:pt x="82" y="47"/>
                      <a:pt x="82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3"/>
                      <a:pt x="61" y="30"/>
                      <a:pt x="63" y="28"/>
                    </a:cubicBezTo>
                    <a:cubicBezTo>
                      <a:pt x="65" y="26"/>
                      <a:pt x="67" y="25"/>
                      <a:pt x="71" y="25"/>
                    </a:cubicBezTo>
                    <a:cubicBezTo>
                      <a:pt x="74" y="25"/>
                      <a:pt x="77" y="26"/>
                      <a:pt x="78" y="28"/>
                    </a:cubicBezTo>
                    <a:cubicBezTo>
                      <a:pt x="80" y="29"/>
                      <a:pt x="81" y="31"/>
                      <a:pt x="81" y="35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4"/>
                      <a:pt x="75" y="33"/>
                      <a:pt x="74" y="32"/>
                    </a:cubicBezTo>
                    <a:cubicBezTo>
                      <a:pt x="74" y="32"/>
                      <a:pt x="73" y="32"/>
                      <a:pt x="71" y="32"/>
                    </a:cubicBezTo>
                    <a:cubicBezTo>
                      <a:pt x="68" y="32"/>
                      <a:pt x="67" y="33"/>
                      <a:pt x="67" y="36"/>
                    </a:cubicBezTo>
                    <a:cubicBezTo>
                      <a:pt x="67" y="40"/>
                      <a:pt x="67" y="40"/>
                      <a:pt x="67" y="40"/>
                    </a:cubicBezTo>
                    <a:lnTo>
                      <a:pt x="82" y="40"/>
                    </a:lnTo>
                    <a:close/>
                    <a:moveTo>
                      <a:pt x="100" y="82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25" y="99"/>
                      <a:pt x="16" y="96"/>
                      <a:pt x="10" y="91"/>
                    </a:cubicBezTo>
                    <a:cubicBezTo>
                      <a:pt x="3" y="85"/>
                      <a:pt x="0" y="77"/>
                      <a:pt x="0" y="65"/>
                    </a:cubicBezTo>
                    <a:cubicBezTo>
                      <a:pt x="0" y="59"/>
                      <a:pt x="2" y="54"/>
                      <a:pt x="4" y="49"/>
                    </a:cubicBezTo>
                    <a:cubicBezTo>
                      <a:pt x="7" y="44"/>
                      <a:pt x="11" y="40"/>
                      <a:pt x="16" y="37"/>
                    </a:cubicBezTo>
                    <a:cubicBezTo>
                      <a:pt x="21" y="34"/>
                      <a:pt x="27" y="33"/>
                      <a:pt x="34" y="33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0" y="50"/>
                      <a:pt x="25" y="51"/>
                      <a:pt x="23" y="54"/>
                    </a:cubicBezTo>
                    <a:cubicBezTo>
                      <a:pt x="20" y="56"/>
                      <a:pt x="19" y="60"/>
                      <a:pt x="19" y="65"/>
                    </a:cubicBezTo>
                    <a:cubicBezTo>
                      <a:pt x="19" y="71"/>
                      <a:pt x="20" y="76"/>
                      <a:pt x="23" y="78"/>
                    </a:cubicBezTo>
                    <a:cubicBezTo>
                      <a:pt x="26" y="81"/>
                      <a:pt x="31" y="82"/>
                      <a:pt x="38" y="82"/>
                    </a:cubicBezTo>
                    <a:lnTo>
                      <a:pt x="10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4"/>
              <p:cNvSpPr>
                <a:spLocks noEditPoints="1"/>
              </p:cNvSpPr>
              <p:nvPr/>
            </p:nvSpPr>
            <p:spPr bwMode="auto">
              <a:xfrm>
                <a:off x="5195888" y="5005388"/>
                <a:ext cx="1684338" cy="903288"/>
              </a:xfrm>
              <a:custGeom>
                <a:avLst/>
                <a:gdLst>
                  <a:gd name="T0" fmla="*/ 44 w 188"/>
                  <a:gd name="T1" fmla="*/ 52 h 101"/>
                  <a:gd name="T2" fmla="*/ 38 w 188"/>
                  <a:gd name="T3" fmla="*/ 52 h 101"/>
                  <a:gd name="T4" fmla="*/ 19 w 188"/>
                  <a:gd name="T5" fmla="*/ 32 h 101"/>
                  <a:gd name="T6" fmla="*/ 22 w 188"/>
                  <a:gd name="T7" fmla="*/ 20 h 101"/>
                  <a:gd name="T8" fmla="*/ 32 w 188"/>
                  <a:gd name="T9" fmla="*/ 16 h 101"/>
                  <a:gd name="T10" fmla="*/ 39 w 188"/>
                  <a:gd name="T11" fmla="*/ 17 h 101"/>
                  <a:gd name="T12" fmla="*/ 43 w 188"/>
                  <a:gd name="T13" fmla="*/ 23 h 101"/>
                  <a:gd name="T14" fmla="*/ 44 w 188"/>
                  <a:gd name="T15" fmla="*/ 37 h 101"/>
                  <a:gd name="T16" fmla="*/ 44 w 188"/>
                  <a:gd name="T17" fmla="*/ 52 h 101"/>
                  <a:gd name="T18" fmla="*/ 170 w 188"/>
                  <a:gd name="T19" fmla="*/ 0 h 101"/>
                  <a:gd name="T20" fmla="*/ 170 w 188"/>
                  <a:gd name="T21" fmla="*/ 52 h 101"/>
                  <a:gd name="T22" fmla="*/ 63 w 188"/>
                  <a:gd name="T23" fmla="*/ 52 h 101"/>
                  <a:gd name="T24" fmla="*/ 63 w 188"/>
                  <a:gd name="T25" fmla="*/ 32 h 101"/>
                  <a:gd name="T26" fmla="*/ 55 w 188"/>
                  <a:gd name="T27" fmla="*/ 8 h 101"/>
                  <a:gd name="T28" fmla="*/ 32 w 188"/>
                  <a:gd name="T29" fmla="*/ 0 h 101"/>
                  <a:gd name="T30" fmla="*/ 8 w 188"/>
                  <a:gd name="T31" fmla="*/ 9 h 101"/>
                  <a:gd name="T32" fmla="*/ 0 w 188"/>
                  <a:gd name="T33" fmla="*/ 32 h 101"/>
                  <a:gd name="T34" fmla="*/ 11 w 188"/>
                  <a:gd name="T35" fmla="*/ 60 h 101"/>
                  <a:gd name="T36" fmla="*/ 42 w 188"/>
                  <a:gd name="T37" fmla="*/ 69 h 101"/>
                  <a:gd name="T38" fmla="*/ 44 w 188"/>
                  <a:gd name="T39" fmla="*/ 69 h 101"/>
                  <a:gd name="T40" fmla="*/ 44 w 188"/>
                  <a:gd name="T41" fmla="*/ 72 h 101"/>
                  <a:gd name="T42" fmla="*/ 41 w 188"/>
                  <a:gd name="T43" fmla="*/ 86 h 101"/>
                  <a:gd name="T44" fmla="*/ 51 w 188"/>
                  <a:gd name="T45" fmla="*/ 101 h 101"/>
                  <a:gd name="T46" fmla="*/ 55 w 188"/>
                  <a:gd name="T47" fmla="*/ 97 h 101"/>
                  <a:gd name="T48" fmla="*/ 63 w 188"/>
                  <a:gd name="T49" fmla="*/ 69 h 101"/>
                  <a:gd name="T50" fmla="*/ 188 w 188"/>
                  <a:gd name="T51" fmla="*/ 69 h 101"/>
                  <a:gd name="T52" fmla="*/ 188 w 188"/>
                  <a:gd name="T53" fmla="*/ 0 h 101"/>
                  <a:gd name="T54" fmla="*/ 170 w 188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8" h="101">
                    <a:moveTo>
                      <a:pt x="44" y="52"/>
                    </a:moveTo>
                    <a:cubicBezTo>
                      <a:pt x="38" y="52"/>
                      <a:pt x="38" y="52"/>
                      <a:pt x="38" y="52"/>
                    </a:cubicBezTo>
                    <a:cubicBezTo>
                      <a:pt x="25" y="52"/>
                      <a:pt x="19" y="45"/>
                      <a:pt x="19" y="32"/>
                    </a:cubicBezTo>
                    <a:cubicBezTo>
                      <a:pt x="19" y="27"/>
                      <a:pt x="20" y="23"/>
                      <a:pt x="22" y="20"/>
                    </a:cubicBezTo>
                    <a:cubicBezTo>
                      <a:pt x="24" y="17"/>
                      <a:pt x="27" y="16"/>
                      <a:pt x="32" y="16"/>
                    </a:cubicBezTo>
                    <a:cubicBezTo>
                      <a:pt x="35" y="16"/>
                      <a:pt x="37" y="16"/>
                      <a:pt x="39" y="17"/>
                    </a:cubicBezTo>
                    <a:cubicBezTo>
                      <a:pt x="41" y="19"/>
                      <a:pt x="42" y="20"/>
                      <a:pt x="43" y="23"/>
                    </a:cubicBezTo>
                    <a:cubicBezTo>
                      <a:pt x="44" y="26"/>
                      <a:pt x="44" y="32"/>
                      <a:pt x="44" y="37"/>
                    </a:cubicBezTo>
                    <a:lnTo>
                      <a:pt x="44" y="52"/>
                    </a:lnTo>
                    <a:close/>
                    <a:moveTo>
                      <a:pt x="170" y="0"/>
                    </a:moveTo>
                    <a:cubicBezTo>
                      <a:pt x="170" y="52"/>
                      <a:pt x="170" y="52"/>
                      <a:pt x="170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2"/>
                      <a:pt x="60" y="13"/>
                      <a:pt x="55" y="8"/>
                    </a:cubicBezTo>
                    <a:cubicBezTo>
                      <a:pt x="50" y="3"/>
                      <a:pt x="42" y="0"/>
                      <a:pt x="32" y="0"/>
                    </a:cubicBezTo>
                    <a:cubicBezTo>
                      <a:pt x="22" y="0"/>
                      <a:pt x="14" y="3"/>
                      <a:pt x="8" y="9"/>
                    </a:cubicBezTo>
                    <a:cubicBezTo>
                      <a:pt x="3" y="14"/>
                      <a:pt x="0" y="22"/>
                      <a:pt x="0" y="32"/>
                    </a:cubicBezTo>
                    <a:cubicBezTo>
                      <a:pt x="0" y="44"/>
                      <a:pt x="3" y="54"/>
                      <a:pt x="11" y="60"/>
                    </a:cubicBezTo>
                    <a:cubicBezTo>
                      <a:pt x="18" y="66"/>
                      <a:pt x="28" y="69"/>
                      <a:pt x="42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9"/>
                      <a:pt x="43" y="83"/>
                      <a:pt x="41" y="86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3" y="100"/>
                      <a:pt x="54" y="99"/>
                      <a:pt x="55" y="97"/>
                    </a:cubicBezTo>
                    <a:cubicBezTo>
                      <a:pt x="60" y="92"/>
                      <a:pt x="63" y="80"/>
                      <a:pt x="63" y="69"/>
                    </a:cubicBezTo>
                    <a:cubicBezTo>
                      <a:pt x="188" y="69"/>
                      <a:pt x="188" y="69"/>
                      <a:pt x="188" y="69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17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Rectangle 15"/>
              <p:cNvSpPr>
                <a:spLocks noChangeArrowheads="1"/>
              </p:cNvSpPr>
              <p:nvPr/>
            </p:nvSpPr>
            <p:spPr bwMode="auto">
              <a:xfrm>
                <a:off x="6718301" y="4754563"/>
                <a:ext cx="161925" cy="169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6"/>
              <p:cNvSpPr>
                <a:spLocks/>
              </p:cNvSpPr>
              <p:nvPr/>
            </p:nvSpPr>
            <p:spPr bwMode="auto">
              <a:xfrm>
                <a:off x="7013576" y="5005388"/>
                <a:ext cx="833438" cy="617538"/>
              </a:xfrm>
              <a:custGeom>
                <a:avLst/>
                <a:gdLst>
                  <a:gd name="T0" fmla="*/ 74 w 93"/>
                  <a:gd name="T1" fmla="*/ 52 h 69"/>
                  <a:gd name="T2" fmla="*/ 74 w 93"/>
                  <a:gd name="T3" fmla="*/ 42 h 69"/>
                  <a:gd name="T4" fmla="*/ 70 w 93"/>
                  <a:gd name="T5" fmla="*/ 23 h 69"/>
                  <a:gd name="T6" fmla="*/ 55 w 93"/>
                  <a:gd name="T7" fmla="*/ 17 h 69"/>
                  <a:gd name="T8" fmla="*/ 41 w 93"/>
                  <a:gd name="T9" fmla="*/ 20 h 69"/>
                  <a:gd name="T10" fmla="*/ 36 w 93"/>
                  <a:gd name="T11" fmla="*/ 3 h 69"/>
                  <a:gd name="T12" fmla="*/ 56 w 93"/>
                  <a:gd name="T13" fmla="*/ 0 h 69"/>
                  <a:gd name="T14" fmla="*/ 84 w 93"/>
                  <a:gd name="T15" fmla="*/ 10 h 69"/>
                  <a:gd name="T16" fmla="*/ 93 w 93"/>
                  <a:gd name="T17" fmla="*/ 40 h 69"/>
                  <a:gd name="T18" fmla="*/ 93 w 93"/>
                  <a:gd name="T19" fmla="*/ 69 h 69"/>
                  <a:gd name="T20" fmla="*/ 0 w 93"/>
                  <a:gd name="T21" fmla="*/ 69 h 69"/>
                  <a:gd name="T22" fmla="*/ 0 w 93"/>
                  <a:gd name="T23" fmla="*/ 52 h 69"/>
                  <a:gd name="T24" fmla="*/ 74 w 93"/>
                  <a:gd name="T25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69">
                    <a:moveTo>
                      <a:pt x="74" y="52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4" y="34"/>
                      <a:pt x="73" y="27"/>
                      <a:pt x="70" y="23"/>
                    </a:cubicBezTo>
                    <a:cubicBezTo>
                      <a:pt x="66" y="19"/>
                      <a:pt x="61" y="17"/>
                      <a:pt x="55" y="17"/>
                    </a:cubicBezTo>
                    <a:cubicBezTo>
                      <a:pt x="50" y="17"/>
                      <a:pt x="46" y="18"/>
                      <a:pt x="41" y="2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42" y="1"/>
                      <a:pt x="49" y="0"/>
                      <a:pt x="56" y="0"/>
                    </a:cubicBezTo>
                    <a:cubicBezTo>
                      <a:pt x="68" y="0"/>
                      <a:pt x="77" y="3"/>
                      <a:pt x="84" y="10"/>
                    </a:cubicBezTo>
                    <a:cubicBezTo>
                      <a:pt x="90" y="17"/>
                      <a:pt x="93" y="27"/>
                      <a:pt x="93" y="40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2"/>
                      <a:pt x="0" y="52"/>
                      <a:pt x="0" y="52"/>
                    </a:cubicBezTo>
                    <a:lnTo>
                      <a:pt x="7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7"/>
              <p:cNvSpPr>
                <a:spLocks/>
              </p:cNvSpPr>
              <p:nvPr/>
            </p:nvSpPr>
            <p:spPr bwMode="auto">
              <a:xfrm>
                <a:off x="7972426" y="4565650"/>
                <a:ext cx="223838" cy="188913"/>
              </a:xfrm>
              <a:custGeom>
                <a:avLst/>
                <a:gdLst>
                  <a:gd name="T0" fmla="*/ 25 w 25"/>
                  <a:gd name="T1" fmla="*/ 14 h 21"/>
                  <a:gd name="T2" fmla="*/ 25 w 25"/>
                  <a:gd name="T3" fmla="*/ 21 h 21"/>
                  <a:gd name="T4" fmla="*/ 0 w 25"/>
                  <a:gd name="T5" fmla="*/ 21 h 21"/>
                  <a:gd name="T6" fmla="*/ 0 w 25"/>
                  <a:gd name="T7" fmla="*/ 14 h 21"/>
                  <a:gd name="T8" fmla="*/ 3 w 25"/>
                  <a:gd name="T9" fmla="*/ 14 h 21"/>
                  <a:gd name="T10" fmla="*/ 3 w 25"/>
                  <a:gd name="T11" fmla="*/ 10 h 21"/>
                  <a:gd name="T12" fmla="*/ 6 w 25"/>
                  <a:gd name="T13" fmla="*/ 2 h 21"/>
                  <a:gd name="T14" fmla="*/ 14 w 25"/>
                  <a:gd name="T15" fmla="*/ 0 h 21"/>
                  <a:gd name="T16" fmla="*/ 21 w 25"/>
                  <a:gd name="T17" fmla="*/ 2 h 21"/>
                  <a:gd name="T18" fmla="*/ 24 w 25"/>
                  <a:gd name="T19" fmla="*/ 9 h 21"/>
                  <a:gd name="T20" fmla="*/ 18 w 25"/>
                  <a:gd name="T21" fmla="*/ 10 h 21"/>
                  <a:gd name="T22" fmla="*/ 17 w 25"/>
                  <a:gd name="T23" fmla="*/ 7 h 21"/>
                  <a:gd name="T24" fmla="*/ 14 w 25"/>
                  <a:gd name="T25" fmla="*/ 6 h 21"/>
                  <a:gd name="T26" fmla="*/ 10 w 25"/>
                  <a:gd name="T27" fmla="*/ 11 h 21"/>
                  <a:gd name="T28" fmla="*/ 10 w 25"/>
                  <a:gd name="T29" fmla="*/ 14 h 21"/>
                  <a:gd name="T30" fmla="*/ 25 w 25"/>
                  <a:gd name="T3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1">
                    <a:moveTo>
                      <a:pt x="25" y="14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7"/>
                      <a:pt x="4" y="4"/>
                      <a:pt x="6" y="2"/>
                    </a:cubicBezTo>
                    <a:cubicBezTo>
                      <a:pt x="8" y="1"/>
                      <a:pt x="10" y="0"/>
                      <a:pt x="14" y="0"/>
                    </a:cubicBezTo>
                    <a:cubicBezTo>
                      <a:pt x="17" y="0"/>
                      <a:pt x="20" y="0"/>
                      <a:pt x="21" y="2"/>
                    </a:cubicBezTo>
                    <a:cubicBezTo>
                      <a:pt x="23" y="3"/>
                      <a:pt x="24" y="6"/>
                      <a:pt x="24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7" y="7"/>
                    </a:cubicBezTo>
                    <a:cubicBezTo>
                      <a:pt x="16" y="6"/>
                      <a:pt x="15" y="6"/>
                      <a:pt x="14" y="6"/>
                    </a:cubicBezTo>
                    <a:cubicBezTo>
                      <a:pt x="11" y="6"/>
                      <a:pt x="10" y="7"/>
                      <a:pt x="10" y="11"/>
                    </a:cubicBezTo>
                    <a:cubicBezTo>
                      <a:pt x="10" y="14"/>
                      <a:pt x="10" y="14"/>
                      <a:pt x="10" y="14"/>
                    </a:cubicBezTo>
                    <a:lnTo>
                      <a:pt x="2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Rectangle 18"/>
              <p:cNvSpPr>
                <a:spLocks noChangeArrowheads="1"/>
              </p:cNvSpPr>
              <p:nvPr/>
            </p:nvSpPr>
            <p:spPr bwMode="auto">
              <a:xfrm>
                <a:off x="7991476" y="4816475"/>
                <a:ext cx="169863" cy="806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073465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904485-B9AA-421C-92A9-10ECD97E74ED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11BC3D-310E-4C57-8C3E-0836A08AC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04" y="2732401"/>
            <a:ext cx="7891462" cy="3195959"/>
          </a:xfrm>
        </p:spPr>
        <p:txBody>
          <a:bodyPr anchor="b" anchorCtr="0"/>
          <a:lstStyle>
            <a:lvl1pPr>
              <a:defRPr sz="67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20B125-6366-4323-A287-39A0472EAB2B}"/>
              </a:ext>
            </a:extLst>
          </p:cNvPr>
          <p:cNvCxnSpPr>
            <a:cxnSpLocks/>
          </p:cNvCxnSpPr>
          <p:nvPr userDrawn="1"/>
        </p:nvCxnSpPr>
        <p:spPr>
          <a:xfrm>
            <a:off x="710100" y="6138000"/>
            <a:ext cx="789216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D37BEDD-DE22-453C-BDA6-052325CFC0E3}"/>
              </a:ext>
            </a:extLst>
          </p:cNvPr>
          <p:cNvSpPr txBox="1"/>
          <p:nvPr userDrawn="1"/>
        </p:nvSpPr>
        <p:spPr>
          <a:xfrm>
            <a:off x="5812466" y="6180248"/>
            <a:ext cx="2789800" cy="375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spcBef>
                <a:spcPts val="800"/>
              </a:spcBef>
            </a:pPr>
            <a:r>
              <a:rPr lang="en-GB" sz="1600" b="1" dirty="0">
                <a:solidFill>
                  <a:prstClr val="white"/>
                </a:solidFill>
              </a:rPr>
              <a:t>ADNOC OFFSHORE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7909822" y="1"/>
            <a:ext cx="692444" cy="1627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7979308" y="333830"/>
            <a:ext cx="575956" cy="1201994"/>
            <a:chOff x="3986213" y="0"/>
            <a:chExt cx="4381501" cy="6858001"/>
          </a:xfrm>
          <a:solidFill>
            <a:schemeClr val="tx2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6521451" y="1746250"/>
              <a:ext cx="1846263" cy="2443163"/>
            </a:xfrm>
            <a:custGeom>
              <a:avLst/>
              <a:gdLst>
                <a:gd name="T0" fmla="*/ 113 w 206"/>
                <a:gd name="T1" fmla="*/ 196 h 273"/>
                <a:gd name="T2" fmla="*/ 70 w 206"/>
                <a:gd name="T3" fmla="*/ 273 h 273"/>
                <a:gd name="T4" fmla="*/ 184 w 206"/>
                <a:gd name="T5" fmla="*/ 273 h 273"/>
                <a:gd name="T6" fmla="*/ 0 w 206"/>
                <a:gd name="T7" fmla="*/ 0 h 273"/>
                <a:gd name="T8" fmla="*/ 113 w 206"/>
                <a:gd name="T9" fmla="*/ 19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73">
                  <a:moveTo>
                    <a:pt x="113" y="196"/>
                  </a:moveTo>
                  <a:cubicBezTo>
                    <a:pt x="106" y="226"/>
                    <a:pt x="91" y="252"/>
                    <a:pt x="70" y="273"/>
                  </a:cubicBezTo>
                  <a:cubicBezTo>
                    <a:pt x="184" y="273"/>
                    <a:pt x="184" y="273"/>
                    <a:pt x="184" y="273"/>
                  </a:cubicBezTo>
                  <a:cubicBezTo>
                    <a:pt x="206" y="154"/>
                    <a:pt x="128" y="28"/>
                    <a:pt x="0" y="0"/>
                  </a:cubicBezTo>
                  <a:cubicBezTo>
                    <a:pt x="26" y="7"/>
                    <a:pt x="138" y="60"/>
                    <a:pt x="113" y="1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3986213" y="0"/>
              <a:ext cx="4219575" cy="4189413"/>
            </a:xfrm>
            <a:custGeom>
              <a:avLst/>
              <a:gdLst>
                <a:gd name="T0" fmla="*/ 0 w 471"/>
                <a:gd name="T1" fmla="*/ 0 h 468"/>
                <a:gd name="T2" fmla="*/ 0 w 471"/>
                <a:gd name="T3" fmla="*/ 468 h 468"/>
                <a:gd name="T4" fmla="*/ 50 w 471"/>
                <a:gd name="T5" fmla="*/ 468 h 468"/>
                <a:gd name="T6" fmla="*/ 104 w 471"/>
                <a:gd name="T7" fmla="*/ 466 h 468"/>
                <a:gd name="T8" fmla="*/ 247 w 471"/>
                <a:gd name="T9" fmla="*/ 346 h 468"/>
                <a:gd name="T10" fmla="*/ 161 w 471"/>
                <a:gd name="T11" fmla="*/ 219 h 468"/>
                <a:gd name="T12" fmla="*/ 157 w 471"/>
                <a:gd name="T13" fmla="*/ 218 h 468"/>
                <a:gd name="T14" fmla="*/ 100 w 471"/>
                <a:gd name="T15" fmla="*/ 212 h 468"/>
                <a:gd name="T16" fmla="*/ 92 w 471"/>
                <a:gd name="T17" fmla="*/ 243 h 468"/>
                <a:gd name="T18" fmla="*/ 81 w 471"/>
                <a:gd name="T19" fmla="*/ 165 h 468"/>
                <a:gd name="T20" fmla="*/ 124 w 471"/>
                <a:gd name="T21" fmla="*/ 123 h 468"/>
                <a:gd name="T22" fmla="*/ 124 w 471"/>
                <a:gd name="T23" fmla="*/ 122 h 468"/>
                <a:gd name="T24" fmla="*/ 186 w 471"/>
                <a:gd name="T25" fmla="*/ 78 h 468"/>
                <a:gd name="T26" fmla="*/ 259 w 471"/>
                <a:gd name="T27" fmla="*/ 58 h 468"/>
                <a:gd name="T28" fmla="*/ 471 w 471"/>
                <a:gd name="T29" fmla="*/ 151 h 468"/>
                <a:gd name="T30" fmla="*/ 471 w 471"/>
                <a:gd name="T31" fmla="*/ 0 h 468"/>
                <a:gd name="T32" fmla="*/ 0 w 471"/>
                <a:gd name="T3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1" h="468">
                  <a:moveTo>
                    <a:pt x="0" y="0"/>
                  </a:moveTo>
                  <a:cubicBezTo>
                    <a:pt x="0" y="468"/>
                    <a:pt x="0" y="468"/>
                    <a:pt x="0" y="468"/>
                  </a:cubicBezTo>
                  <a:cubicBezTo>
                    <a:pt x="50" y="468"/>
                    <a:pt x="50" y="468"/>
                    <a:pt x="50" y="468"/>
                  </a:cubicBezTo>
                  <a:cubicBezTo>
                    <a:pt x="80" y="468"/>
                    <a:pt x="87" y="468"/>
                    <a:pt x="104" y="466"/>
                  </a:cubicBezTo>
                  <a:cubicBezTo>
                    <a:pt x="175" y="455"/>
                    <a:pt x="240" y="397"/>
                    <a:pt x="247" y="346"/>
                  </a:cubicBezTo>
                  <a:cubicBezTo>
                    <a:pt x="258" y="285"/>
                    <a:pt x="225" y="232"/>
                    <a:pt x="161" y="219"/>
                  </a:cubicBezTo>
                  <a:cubicBezTo>
                    <a:pt x="160" y="219"/>
                    <a:pt x="159" y="218"/>
                    <a:pt x="157" y="218"/>
                  </a:cubicBezTo>
                  <a:cubicBezTo>
                    <a:pt x="155" y="218"/>
                    <a:pt x="124" y="218"/>
                    <a:pt x="100" y="212"/>
                  </a:cubicBezTo>
                  <a:cubicBezTo>
                    <a:pt x="100" y="212"/>
                    <a:pt x="87" y="223"/>
                    <a:pt x="92" y="243"/>
                  </a:cubicBezTo>
                  <a:cubicBezTo>
                    <a:pt x="92" y="243"/>
                    <a:pt x="61" y="210"/>
                    <a:pt x="81" y="165"/>
                  </a:cubicBezTo>
                  <a:cubicBezTo>
                    <a:pt x="81" y="165"/>
                    <a:pt x="90" y="144"/>
                    <a:pt x="124" y="123"/>
                  </a:cubicBezTo>
                  <a:cubicBezTo>
                    <a:pt x="124" y="123"/>
                    <a:pt x="124" y="122"/>
                    <a:pt x="124" y="122"/>
                  </a:cubicBezTo>
                  <a:cubicBezTo>
                    <a:pt x="133" y="111"/>
                    <a:pt x="155" y="93"/>
                    <a:pt x="186" y="78"/>
                  </a:cubicBezTo>
                  <a:cubicBezTo>
                    <a:pt x="201" y="71"/>
                    <a:pt x="228" y="61"/>
                    <a:pt x="259" y="58"/>
                  </a:cubicBezTo>
                  <a:cubicBezTo>
                    <a:pt x="397" y="45"/>
                    <a:pt x="471" y="151"/>
                    <a:pt x="471" y="151"/>
                  </a:cubicBezTo>
                  <a:cubicBezTo>
                    <a:pt x="471" y="0"/>
                    <a:pt x="471" y="0"/>
                    <a:pt x="47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5545138" y="939800"/>
              <a:ext cx="2660650" cy="1011238"/>
            </a:xfrm>
            <a:custGeom>
              <a:avLst/>
              <a:gdLst>
                <a:gd name="T0" fmla="*/ 167 w 297"/>
                <a:gd name="T1" fmla="*/ 9 h 113"/>
                <a:gd name="T2" fmla="*/ 0 w 297"/>
                <a:gd name="T3" fmla="*/ 48 h 113"/>
                <a:gd name="T4" fmla="*/ 33 w 297"/>
                <a:gd name="T5" fmla="*/ 33 h 113"/>
                <a:gd name="T6" fmla="*/ 61 w 297"/>
                <a:gd name="T7" fmla="*/ 60 h 113"/>
                <a:gd name="T8" fmla="*/ 103 w 297"/>
                <a:gd name="T9" fmla="*/ 34 h 113"/>
                <a:gd name="T10" fmla="*/ 103 w 297"/>
                <a:gd name="T11" fmla="*/ 20 h 113"/>
                <a:gd name="T12" fmla="*/ 297 w 297"/>
                <a:gd name="T13" fmla="*/ 113 h 113"/>
                <a:gd name="T14" fmla="*/ 297 w 297"/>
                <a:gd name="T15" fmla="*/ 71 h 113"/>
                <a:gd name="T16" fmla="*/ 167 w 297"/>
                <a:gd name="T1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13">
                  <a:moveTo>
                    <a:pt x="167" y="9"/>
                  </a:moveTo>
                  <a:cubicBezTo>
                    <a:pt x="100" y="0"/>
                    <a:pt x="44" y="17"/>
                    <a:pt x="0" y="48"/>
                  </a:cubicBezTo>
                  <a:cubicBezTo>
                    <a:pt x="0" y="48"/>
                    <a:pt x="13" y="40"/>
                    <a:pt x="33" y="33"/>
                  </a:cubicBezTo>
                  <a:cubicBezTo>
                    <a:pt x="36" y="46"/>
                    <a:pt x="47" y="57"/>
                    <a:pt x="61" y="60"/>
                  </a:cubicBezTo>
                  <a:cubicBezTo>
                    <a:pt x="81" y="64"/>
                    <a:pt x="100" y="52"/>
                    <a:pt x="103" y="34"/>
                  </a:cubicBezTo>
                  <a:cubicBezTo>
                    <a:pt x="104" y="30"/>
                    <a:pt x="104" y="25"/>
                    <a:pt x="103" y="20"/>
                  </a:cubicBezTo>
                  <a:cubicBezTo>
                    <a:pt x="230" y="16"/>
                    <a:pt x="297" y="113"/>
                    <a:pt x="297" y="113"/>
                  </a:cubicBezTo>
                  <a:cubicBezTo>
                    <a:pt x="297" y="71"/>
                    <a:pt x="297" y="71"/>
                    <a:pt x="297" y="71"/>
                  </a:cubicBezTo>
                  <a:cubicBezTo>
                    <a:pt x="278" y="52"/>
                    <a:pt x="226" y="15"/>
                    <a:pt x="16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986213" y="6007100"/>
              <a:ext cx="796925" cy="833438"/>
            </a:xfrm>
            <a:custGeom>
              <a:avLst/>
              <a:gdLst>
                <a:gd name="T0" fmla="*/ 310 w 502"/>
                <a:gd name="T1" fmla="*/ 311 h 525"/>
                <a:gd name="T2" fmla="*/ 248 w 502"/>
                <a:gd name="T3" fmla="*/ 124 h 525"/>
                <a:gd name="T4" fmla="*/ 186 w 502"/>
                <a:gd name="T5" fmla="*/ 311 h 525"/>
                <a:gd name="T6" fmla="*/ 310 w 502"/>
                <a:gd name="T7" fmla="*/ 311 h 525"/>
                <a:gd name="T8" fmla="*/ 198 w 502"/>
                <a:gd name="T9" fmla="*/ 0 h 525"/>
                <a:gd name="T10" fmla="*/ 305 w 502"/>
                <a:gd name="T11" fmla="*/ 0 h 525"/>
                <a:gd name="T12" fmla="*/ 502 w 502"/>
                <a:gd name="T13" fmla="*/ 525 h 525"/>
                <a:gd name="T14" fmla="*/ 384 w 502"/>
                <a:gd name="T15" fmla="*/ 525 h 525"/>
                <a:gd name="T16" fmla="*/ 339 w 502"/>
                <a:gd name="T17" fmla="*/ 401 h 525"/>
                <a:gd name="T18" fmla="*/ 158 w 502"/>
                <a:gd name="T19" fmla="*/ 401 h 525"/>
                <a:gd name="T20" fmla="*/ 113 w 502"/>
                <a:gd name="T21" fmla="*/ 525 h 525"/>
                <a:gd name="T22" fmla="*/ 0 w 502"/>
                <a:gd name="T23" fmla="*/ 525 h 525"/>
                <a:gd name="T24" fmla="*/ 198 w 502"/>
                <a:gd name="T2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525">
                  <a:moveTo>
                    <a:pt x="310" y="311"/>
                  </a:moveTo>
                  <a:lnTo>
                    <a:pt x="248" y="124"/>
                  </a:lnTo>
                  <a:lnTo>
                    <a:pt x="186" y="311"/>
                  </a:lnTo>
                  <a:lnTo>
                    <a:pt x="310" y="311"/>
                  </a:lnTo>
                  <a:close/>
                  <a:moveTo>
                    <a:pt x="198" y="0"/>
                  </a:moveTo>
                  <a:lnTo>
                    <a:pt x="305" y="0"/>
                  </a:lnTo>
                  <a:lnTo>
                    <a:pt x="502" y="525"/>
                  </a:lnTo>
                  <a:lnTo>
                    <a:pt x="384" y="525"/>
                  </a:lnTo>
                  <a:lnTo>
                    <a:pt x="339" y="401"/>
                  </a:lnTo>
                  <a:lnTo>
                    <a:pt x="158" y="401"/>
                  </a:lnTo>
                  <a:lnTo>
                    <a:pt x="113" y="525"/>
                  </a:lnTo>
                  <a:lnTo>
                    <a:pt x="0" y="525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4881563" y="6007100"/>
              <a:ext cx="717550" cy="833438"/>
            </a:xfrm>
            <a:custGeom>
              <a:avLst/>
              <a:gdLst>
                <a:gd name="T0" fmla="*/ 32 w 80"/>
                <a:gd name="T1" fmla="*/ 76 h 93"/>
                <a:gd name="T2" fmla="*/ 45 w 80"/>
                <a:gd name="T3" fmla="*/ 74 h 93"/>
                <a:gd name="T4" fmla="*/ 53 w 80"/>
                <a:gd name="T5" fmla="*/ 68 h 93"/>
                <a:gd name="T6" fmla="*/ 58 w 80"/>
                <a:gd name="T7" fmla="*/ 58 h 93"/>
                <a:gd name="T8" fmla="*/ 60 w 80"/>
                <a:gd name="T9" fmla="*/ 46 h 93"/>
                <a:gd name="T10" fmla="*/ 59 w 80"/>
                <a:gd name="T11" fmla="*/ 34 h 93"/>
                <a:gd name="T12" fmla="*/ 54 w 80"/>
                <a:gd name="T13" fmla="*/ 24 h 93"/>
                <a:gd name="T14" fmla="*/ 46 w 80"/>
                <a:gd name="T15" fmla="*/ 18 h 93"/>
                <a:gd name="T16" fmla="*/ 35 w 80"/>
                <a:gd name="T17" fmla="*/ 16 h 93"/>
                <a:gd name="T18" fmla="*/ 19 w 80"/>
                <a:gd name="T19" fmla="*/ 16 h 93"/>
                <a:gd name="T20" fmla="*/ 19 w 80"/>
                <a:gd name="T21" fmla="*/ 76 h 93"/>
                <a:gd name="T22" fmla="*/ 32 w 80"/>
                <a:gd name="T23" fmla="*/ 76 h 93"/>
                <a:gd name="T24" fmla="*/ 0 w 80"/>
                <a:gd name="T25" fmla="*/ 0 h 93"/>
                <a:gd name="T26" fmla="*/ 35 w 80"/>
                <a:gd name="T27" fmla="*/ 0 h 93"/>
                <a:gd name="T28" fmla="*/ 68 w 80"/>
                <a:gd name="T29" fmla="*/ 11 h 93"/>
                <a:gd name="T30" fmla="*/ 80 w 80"/>
                <a:gd name="T31" fmla="*/ 46 h 93"/>
                <a:gd name="T32" fmla="*/ 77 w 80"/>
                <a:gd name="T33" fmla="*/ 66 h 93"/>
                <a:gd name="T34" fmla="*/ 67 w 80"/>
                <a:gd name="T35" fmla="*/ 81 h 93"/>
                <a:gd name="T36" fmla="*/ 52 w 80"/>
                <a:gd name="T37" fmla="*/ 90 h 93"/>
                <a:gd name="T38" fmla="*/ 31 w 80"/>
                <a:gd name="T39" fmla="*/ 93 h 93"/>
                <a:gd name="T40" fmla="*/ 0 w 80"/>
                <a:gd name="T41" fmla="*/ 93 h 93"/>
                <a:gd name="T42" fmla="*/ 0 w 80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93">
                  <a:moveTo>
                    <a:pt x="32" y="76"/>
                  </a:moveTo>
                  <a:cubicBezTo>
                    <a:pt x="37" y="76"/>
                    <a:pt x="41" y="76"/>
                    <a:pt x="45" y="74"/>
                  </a:cubicBezTo>
                  <a:cubicBezTo>
                    <a:pt x="48" y="73"/>
                    <a:pt x="51" y="71"/>
                    <a:pt x="53" y="68"/>
                  </a:cubicBezTo>
                  <a:cubicBezTo>
                    <a:pt x="56" y="65"/>
                    <a:pt x="57" y="62"/>
                    <a:pt x="58" y="58"/>
                  </a:cubicBezTo>
                  <a:cubicBezTo>
                    <a:pt x="59" y="55"/>
                    <a:pt x="60" y="51"/>
                    <a:pt x="60" y="46"/>
                  </a:cubicBezTo>
                  <a:cubicBezTo>
                    <a:pt x="60" y="41"/>
                    <a:pt x="59" y="37"/>
                    <a:pt x="59" y="34"/>
                  </a:cubicBezTo>
                  <a:cubicBezTo>
                    <a:pt x="58" y="30"/>
                    <a:pt x="56" y="27"/>
                    <a:pt x="54" y="24"/>
                  </a:cubicBezTo>
                  <a:cubicBezTo>
                    <a:pt x="52" y="22"/>
                    <a:pt x="50" y="20"/>
                    <a:pt x="46" y="18"/>
                  </a:cubicBezTo>
                  <a:cubicBezTo>
                    <a:pt x="43" y="17"/>
                    <a:pt x="39" y="16"/>
                    <a:pt x="35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76"/>
                    <a:pt x="19" y="76"/>
                    <a:pt x="19" y="76"/>
                  </a:cubicBezTo>
                  <a:lnTo>
                    <a:pt x="32" y="76"/>
                  </a:lnTo>
                  <a:close/>
                  <a:moveTo>
                    <a:pt x="0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9" y="0"/>
                    <a:pt x="60" y="4"/>
                    <a:pt x="68" y="11"/>
                  </a:cubicBezTo>
                  <a:cubicBezTo>
                    <a:pt x="76" y="19"/>
                    <a:pt x="80" y="31"/>
                    <a:pt x="80" y="46"/>
                  </a:cubicBezTo>
                  <a:cubicBezTo>
                    <a:pt x="80" y="54"/>
                    <a:pt x="79" y="60"/>
                    <a:pt x="77" y="66"/>
                  </a:cubicBezTo>
                  <a:cubicBezTo>
                    <a:pt x="74" y="72"/>
                    <a:pt x="71" y="77"/>
                    <a:pt x="67" y="81"/>
                  </a:cubicBezTo>
                  <a:cubicBezTo>
                    <a:pt x="63" y="85"/>
                    <a:pt x="58" y="88"/>
                    <a:pt x="52" y="90"/>
                  </a:cubicBezTo>
                  <a:cubicBezTo>
                    <a:pt x="46" y="92"/>
                    <a:pt x="39" y="93"/>
                    <a:pt x="31" y="93"/>
                  </a:cubicBezTo>
                  <a:cubicBezTo>
                    <a:pt x="0" y="93"/>
                    <a:pt x="0" y="93"/>
                    <a:pt x="0" y="9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5734051" y="6007100"/>
              <a:ext cx="671513" cy="833438"/>
            </a:xfrm>
            <a:custGeom>
              <a:avLst/>
              <a:gdLst>
                <a:gd name="T0" fmla="*/ 0 w 423"/>
                <a:gd name="T1" fmla="*/ 0 h 525"/>
                <a:gd name="T2" fmla="*/ 101 w 423"/>
                <a:gd name="T3" fmla="*/ 0 h 525"/>
                <a:gd name="T4" fmla="*/ 316 w 423"/>
                <a:gd name="T5" fmla="*/ 344 h 525"/>
                <a:gd name="T6" fmla="*/ 316 w 423"/>
                <a:gd name="T7" fmla="*/ 0 h 525"/>
                <a:gd name="T8" fmla="*/ 423 w 423"/>
                <a:gd name="T9" fmla="*/ 0 h 525"/>
                <a:gd name="T10" fmla="*/ 423 w 423"/>
                <a:gd name="T11" fmla="*/ 525 h 525"/>
                <a:gd name="T12" fmla="*/ 327 w 423"/>
                <a:gd name="T13" fmla="*/ 525 h 525"/>
                <a:gd name="T14" fmla="*/ 107 w 423"/>
                <a:gd name="T15" fmla="*/ 181 h 525"/>
                <a:gd name="T16" fmla="*/ 107 w 423"/>
                <a:gd name="T17" fmla="*/ 525 h 525"/>
                <a:gd name="T18" fmla="*/ 0 w 423"/>
                <a:gd name="T19" fmla="*/ 525 h 525"/>
                <a:gd name="T20" fmla="*/ 0 w 423"/>
                <a:gd name="T21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3" h="525">
                  <a:moveTo>
                    <a:pt x="0" y="0"/>
                  </a:moveTo>
                  <a:lnTo>
                    <a:pt x="101" y="0"/>
                  </a:lnTo>
                  <a:lnTo>
                    <a:pt x="316" y="344"/>
                  </a:lnTo>
                  <a:lnTo>
                    <a:pt x="316" y="0"/>
                  </a:lnTo>
                  <a:lnTo>
                    <a:pt x="423" y="0"/>
                  </a:lnTo>
                  <a:lnTo>
                    <a:pt x="423" y="525"/>
                  </a:lnTo>
                  <a:lnTo>
                    <a:pt x="327" y="525"/>
                  </a:lnTo>
                  <a:lnTo>
                    <a:pt x="107" y="181"/>
                  </a:lnTo>
                  <a:lnTo>
                    <a:pt x="107" y="525"/>
                  </a:lnTo>
                  <a:lnTo>
                    <a:pt x="0" y="5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6548438" y="5980113"/>
              <a:ext cx="796925" cy="877888"/>
            </a:xfrm>
            <a:custGeom>
              <a:avLst/>
              <a:gdLst>
                <a:gd name="T0" fmla="*/ 45 w 89"/>
                <a:gd name="T1" fmla="*/ 82 h 98"/>
                <a:gd name="T2" fmla="*/ 63 w 89"/>
                <a:gd name="T3" fmla="*/ 73 h 98"/>
                <a:gd name="T4" fmla="*/ 69 w 89"/>
                <a:gd name="T5" fmla="*/ 49 h 98"/>
                <a:gd name="T6" fmla="*/ 63 w 89"/>
                <a:gd name="T7" fmla="*/ 26 h 98"/>
                <a:gd name="T8" fmla="*/ 45 w 89"/>
                <a:gd name="T9" fmla="*/ 17 h 98"/>
                <a:gd name="T10" fmla="*/ 26 w 89"/>
                <a:gd name="T11" fmla="*/ 26 h 98"/>
                <a:gd name="T12" fmla="*/ 20 w 89"/>
                <a:gd name="T13" fmla="*/ 49 h 98"/>
                <a:gd name="T14" fmla="*/ 26 w 89"/>
                <a:gd name="T15" fmla="*/ 73 h 98"/>
                <a:gd name="T16" fmla="*/ 45 w 89"/>
                <a:gd name="T17" fmla="*/ 82 h 98"/>
                <a:gd name="T18" fmla="*/ 45 w 89"/>
                <a:gd name="T19" fmla="*/ 98 h 98"/>
                <a:gd name="T20" fmla="*/ 26 w 89"/>
                <a:gd name="T21" fmla="*/ 95 h 98"/>
                <a:gd name="T22" fmla="*/ 12 w 89"/>
                <a:gd name="T23" fmla="*/ 85 h 98"/>
                <a:gd name="T24" fmla="*/ 3 w 89"/>
                <a:gd name="T25" fmla="*/ 70 h 98"/>
                <a:gd name="T26" fmla="*/ 0 w 89"/>
                <a:gd name="T27" fmla="*/ 49 h 98"/>
                <a:gd name="T28" fmla="*/ 3 w 89"/>
                <a:gd name="T29" fmla="*/ 29 h 98"/>
                <a:gd name="T30" fmla="*/ 12 w 89"/>
                <a:gd name="T31" fmla="*/ 14 h 98"/>
                <a:gd name="T32" fmla="*/ 26 w 89"/>
                <a:gd name="T33" fmla="*/ 4 h 98"/>
                <a:gd name="T34" fmla="*/ 45 w 89"/>
                <a:gd name="T35" fmla="*/ 0 h 98"/>
                <a:gd name="T36" fmla="*/ 63 w 89"/>
                <a:gd name="T37" fmla="*/ 4 h 98"/>
                <a:gd name="T38" fmla="*/ 77 w 89"/>
                <a:gd name="T39" fmla="*/ 14 h 98"/>
                <a:gd name="T40" fmla="*/ 86 w 89"/>
                <a:gd name="T41" fmla="*/ 29 h 98"/>
                <a:gd name="T42" fmla="*/ 89 w 89"/>
                <a:gd name="T43" fmla="*/ 49 h 98"/>
                <a:gd name="T44" fmla="*/ 86 w 89"/>
                <a:gd name="T45" fmla="*/ 70 h 98"/>
                <a:gd name="T46" fmla="*/ 77 w 89"/>
                <a:gd name="T47" fmla="*/ 85 h 98"/>
                <a:gd name="T48" fmla="*/ 63 w 89"/>
                <a:gd name="T49" fmla="*/ 95 h 98"/>
                <a:gd name="T50" fmla="*/ 45 w 89"/>
                <a:gd name="T5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9" h="98">
                  <a:moveTo>
                    <a:pt x="45" y="82"/>
                  </a:moveTo>
                  <a:cubicBezTo>
                    <a:pt x="53" y="82"/>
                    <a:pt x="59" y="79"/>
                    <a:pt x="63" y="73"/>
                  </a:cubicBezTo>
                  <a:cubicBezTo>
                    <a:pt x="67" y="68"/>
                    <a:pt x="69" y="60"/>
                    <a:pt x="69" y="49"/>
                  </a:cubicBezTo>
                  <a:cubicBezTo>
                    <a:pt x="69" y="39"/>
                    <a:pt x="67" y="31"/>
                    <a:pt x="63" y="26"/>
                  </a:cubicBezTo>
                  <a:cubicBezTo>
                    <a:pt x="59" y="20"/>
                    <a:pt x="53" y="17"/>
                    <a:pt x="45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2" y="68"/>
                    <a:pt x="26" y="73"/>
                  </a:cubicBezTo>
                  <a:cubicBezTo>
                    <a:pt x="30" y="79"/>
                    <a:pt x="36" y="82"/>
                    <a:pt x="45" y="82"/>
                  </a:cubicBezTo>
                  <a:moveTo>
                    <a:pt x="45" y="98"/>
                  </a:moveTo>
                  <a:cubicBezTo>
                    <a:pt x="38" y="98"/>
                    <a:pt x="31" y="97"/>
                    <a:pt x="26" y="95"/>
                  </a:cubicBezTo>
                  <a:cubicBezTo>
                    <a:pt x="21" y="93"/>
                    <a:pt x="16" y="89"/>
                    <a:pt x="12" y="85"/>
                  </a:cubicBezTo>
                  <a:cubicBezTo>
                    <a:pt x="8" y="81"/>
                    <a:pt x="5" y="76"/>
                    <a:pt x="3" y="70"/>
                  </a:cubicBezTo>
                  <a:cubicBezTo>
                    <a:pt x="1" y="64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6" y="9"/>
                    <a:pt x="21" y="6"/>
                    <a:pt x="26" y="4"/>
                  </a:cubicBezTo>
                  <a:cubicBezTo>
                    <a:pt x="32" y="2"/>
                    <a:pt x="38" y="0"/>
                    <a:pt x="45" y="0"/>
                  </a:cubicBezTo>
                  <a:cubicBezTo>
                    <a:pt x="52" y="0"/>
                    <a:pt x="58" y="2"/>
                    <a:pt x="63" y="4"/>
                  </a:cubicBezTo>
                  <a:cubicBezTo>
                    <a:pt x="69" y="6"/>
                    <a:pt x="73" y="9"/>
                    <a:pt x="77" y="14"/>
                  </a:cubicBezTo>
                  <a:cubicBezTo>
                    <a:pt x="81" y="18"/>
                    <a:pt x="84" y="23"/>
                    <a:pt x="86" y="29"/>
                  </a:cubicBezTo>
                  <a:cubicBezTo>
                    <a:pt x="88" y="35"/>
                    <a:pt x="89" y="42"/>
                    <a:pt x="89" y="49"/>
                  </a:cubicBezTo>
                  <a:cubicBezTo>
                    <a:pt x="89" y="57"/>
                    <a:pt x="88" y="64"/>
                    <a:pt x="86" y="70"/>
                  </a:cubicBezTo>
                  <a:cubicBezTo>
                    <a:pt x="84" y="76"/>
                    <a:pt x="81" y="81"/>
                    <a:pt x="77" y="85"/>
                  </a:cubicBezTo>
                  <a:cubicBezTo>
                    <a:pt x="74" y="89"/>
                    <a:pt x="69" y="93"/>
                    <a:pt x="63" y="95"/>
                  </a:cubicBezTo>
                  <a:cubicBezTo>
                    <a:pt x="58" y="97"/>
                    <a:pt x="52" y="98"/>
                    <a:pt x="45" y="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7453313" y="5980113"/>
              <a:ext cx="742950" cy="877888"/>
            </a:xfrm>
            <a:custGeom>
              <a:avLst/>
              <a:gdLst>
                <a:gd name="T0" fmla="*/ 83 w 83"/>
                <a:gd name="T1" fmla="*/ 64 h 98"/>
                <a:gd name="T2" fmla="*/ 79 w 83"/>
                <a:gd name="T3" fmla="*/ 77 h 98"/>
                <a:gd name="T4" fmla="*/ 71 w 83"/>
                <a:gd name="T5" fmla="*/ 88 h 98"/>
                <a:gd name="T6" fmla="*/ 59 w 83"/>
                <a:gd name="T7" fmla="*/ 96 h 98"/>
                <a:gd name="T8" fmla="*/ 43 w 83"/>
                <a:gd name="T9" fmla="*/ 98 h 98"/>
                <a:gd name="T10" fmla="*/ 24 w 83"/>
                <a:gd name="T11" fmla="*/ 95 h 98"/>
                <a:gd name="T12" fmla="*/ 11 w 83"/>
                <a:gd name="T13" fmla="*/ 85 h 98"/>
                <a:gd name="T14" fmla="*/ 3 w 83"/>
                <a:gd name="T15" fmla="*/ 69 h 98"/>
                <a:gd name="T16" fmla="*/ 0 w 83"/>
                <a:gd name="T17" fmla="*/ 49 h 98"/>
                <a:gd name="T18" fmla="*/ 3 w 83"/>
                <a:gd name="T19" fmla="*/ 29 h 98"/>
                <a:gd name="T20" fmla="*/ 12 w 83"/>
                <a:gd name="T21" fmla="*/ 14 h 98"/>
                <a:gd name="T22" fmla="*/ 25 w 83"/>
                <a:gd name="T23" fmla="*/ 4 h 98"/>
                <a:gd name="T24" fmla="*/ 43 w 83"/>
                <a:gd name="T25" fmla="*/ 0 h 98"/>
                <a:gd name="T26" fmla="*/ 59 w 83"/>
                <a:gd name="T27" fmla="*/ 3 h 98"/>
                <a:gd name="T28" fmla="*/ 70 w 83"/>
                <a:gd name="T29" fmla="*/ 9 h 98"/>
                <a:gd name="T30" fmla="*/ 77 w 83"/>
                <a:gd name="T31" fmla="*/ 19 h 98"/>
                <a:gd name="T32" fmla="*/ 81 w 83"/>
                <a:gd name="T33" fmla="*/ 32 h 98"/>
                <a:gd name="T34" fmla="*/ 62 w 83"/>
                <a:gd name="T35" fmla="*/ 35 h 98"/>
                <a:gd name="T36" fmla="*/ 56 w 83"/>
                <a:gd name="T37" fmla="*/ 22 h 98"/>
                <a:gd name="T38" fmla="*/ 43 w 83"/>
                <a:gd name="T39" fmla="*/ 17 h 98"/>
                <a:gd name="T40" fmla="*/ 26 w 83"/>
                <a:gd name="T41" fmla="*/ 26 h 98"/>
                <a:gd name="T42" fmla="*/ 20 w 83"/>
                <a:gd name="T43" fmla="*/ 49 h 98"/>
                <a:gd name="T44" fmla="*/ 27 w 83"/>
                <a:gd name="T45" fmla="*/ 73 h 98"/>
                <a:gd name="T46" fmla="*/ 43 w 83"/>
                <a:gd name="T47" fmla="*/ 82 h 98"/>
                <a:gd name="T48" fmla="*/ 56 w 83"/>
                <a:gd name="T49" fmla="*/ 77 h 98"/>
                <a:gd name="T50" fmla="*/ 62 w 83"/>
                <a:gd name="T51" fmla="*/ 64 h 98"/>
                <a:gd name="T52" fmla="*/ 83 w 83"/>
                <a:gd name="T53" fmla="*/ 6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98">
                  <a:moveTo>
                    <a:pt x="83" y="64"/>
                  </a:moveTo>
                  <a:cubicBezTo>
                    <a:pt x="82" y="69"/>
                    <a:pt x="81" y="73"/>
                    <a:pt x="79" y="77"/>
                  </a:cubicBezTo>
                  <a:cubicBezTo>
                    <a:pt x="77" y="82"/>
                    <a:pt x="75" y="85"/>
                    <a:pt x="71" y="88"/>
                  </a:cubicBezTo>
                  <a:cubicBezTo>
                    <a:pt x="68" y="91"/>
                    <a:pt x="64" y="94"/>
                    <a:pt x="59" y="96"/>
                  </a:cubicBezTo>
                  <a:cubicBezTo>
                    <a:pt x="55" y="97"/>
                    <a:pt x="49" y="98"/>
                    <a:pt x="43" y="98"/>
                  </a:cubicBezTo>
                  <a:cubicBezTo>
                    <a:pt x="36" y="98"/>
                    <a:pt x="30" y="97"/>
                    <a:pt x="24" y="95"/>
                  </a:cubicBezTo>
                  <a:cubicBezTo>
                    <a:pt x="19" y="92"/>
                    <a:pt x="15" y="89"/>
                    <a:pt x="11" y="85"/>
                  </a:cubicBezTo>
                  <a:cubicBezTo>
                    <a:pt x="7" y="81"/>
                    <a:pt x="5" y="75"/>
                    <a:pt x="3" y="69"/>
                  </a:cubicBezTo>
                  <a:cubicBezTo>
                    <a:pt x="1" y="63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5" y="9"/>
                    <a:pt x="20" y="6"/>
                    <a:pt x="25" y="4"/>
                  </a:cubicBezTo>
                  <a:cubicBezTo>
                    <a:pt x="31" y="2"/>
                    <a:pt x="37" y="0"/>
                    <a:pt x="43" y="0"/>
                  </a:cubicBezTo>
                  <a:cubicBezTo>
                    <a:pt x="49" y="0"/>
                    <a:pt x="54" y="1"/>
                    <a:pt x="59" y="3"/>
                  </a:cubicBezTo>
                  <a:cubicBezTo>
                    <a:pt x="63" y="4"/>
                    <a:pt x="67" y="6"/>
                    <a:pt x="70" y="9"/>
                  </a:cubicBezTo>
                  <a:cubicBezTo>
                    <a:pt x="73" y="12"/>
                    <a:pt x="75" y="15"/>
                    <a:pt x="77" y="19"/>
                  </a:cubicBezTo>
                  <a:cubicBezTo>
                    <a:pt x="79" y="23"/>
                    <a:pt x="80" y="27"/>
                    <a:pt x="81" y="32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29"/>
                    <a:pt x="59" y="25"/>
                    <a:pt x="56" y="22"/>
                  </a:cubicBezTo>
                  <a:cubicBezTo>
                    <a:pt x="53" y="19"/>
                    <a:pt x="49" y="17"/>
                    <a:pt x="43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3" y="68"/>
                    <a:pt x="27" y="73"/>
                  </a:cubicBezTo>
                  <a:cubicBezTo>
                    <a:pt x="31" y="79"/>
                    <a:pt x="36" y="82"/>
                    <a:pt x="43" y="82"/>
                  </a:cubicBezTo>
                  <a:cubicBezTo>
                    <a:pt x="49" y="82"/>
                    <a:pt x="54" y="80"/>
                    <a:pt x="56" y="77"/>
                  </a:cubicBezTo>
                  <a:cubicBezTo>
                    <a:pt x="59" y="74"/>
                    <a:pt x="61" y="69"/>
                    <a:pt x="62" y="64"/>
                  </a:cubicBezTo>
                  <a:lnTo>
                    <a:pt x="83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3986213" y="4735513"/>
              <a:ext cx="1066800" cy="887413"/>
            </a:xfrm>
            <a:custGeom>
              <a:avLst/>
              <a:gdLst>
                <a:gd name="T0" fmla="*/ 82 w 119"/>
                <a:gd name="T1" fmla="*/ 40 h 99"/>
                <a:gd name="T2" fmla="*/ 82 w 119"/>
                <a:gd name="T3" fmla="*/ 47 h 99"/>
                <a:gd name="T4" fmla="*/ 57 w 119"/>
                <a:gd name="T5" fmla="*/ 47 h 99"/>
                <a:gd name="T6" fmla="*/ 57 w 119"/>
                <a:gd name="T7" fmla="*/ 40 h 99"/>
                <a:gd name="T8" fmla="*/ 60 w 119"/>
                <a:gd name="T9" fmla="*/ 40 h 99"/>
                <a:gd name="T10" fmla="*/ 60 w 119"/>
                <a:gd name="T11" fmla="*/ 36 h 99"/>
                <a:gd name="T12" fmla="*/ 63 w 119"/>
                <a:gd name="T13" fmla="*/ 28 h 99"/>
                <a:gd name="T14" fmla="*/ 71 w 119"/>
                <a:gd name="T15" fmla="*/ 25 h 99"/>
                <a:gd name="T16" fmla="*/ 78 w 119"/>
                <a:gd name="T17" fmla="*/ 28 h 99"/>
                <a:gd name="T18" fmla="*/ 81 w 119"/>
                <a:gd name="T19" fmla="*/ 35 h 99"/>
                <a:gd name="T20" fmla="*/ 75 w 119"/>
                <a:gd name="T21" fmla="*/ 36 h 99"/>
                <a:gd name="T22" fmla="*/ 74 w 119"/>
                <a:gd name="T23" fmla="*/ 32 h 99"/>
                <a:gd name="T24" fmla="*/ 71 w 119"/>
                <a:gd name="T25" fmla="*/ 32 h 99"/>
                <a:gd name="T26" fmla="*/ 67 w 119"/>
                <a:gd name="T27" fmla="*/ 36 h 99"/>
                <a:gd name="T28" fmla="*/ 67 w 119"/>
                <a:gd name="T29" fmla="*/ 40 h 99"/>
                <a:gd name="T30" fmla="*/ 82 w 119"/>
                <a:gd name="T31" fmla="*/ 40 h 99"/>
                <a:gd name="T32" fmla="*/ 100 w 119"/>
                <a:gd name="T33" fmla="*/ 82 h 99"/>
                <a:gd name="T34" fmla="*/ 100 w 119"/>
                <a:gd name="T35" fmla="*/ 0 h 99"/>
                <a:gd name="T36" fmla="*/ 119 w 119"/>
                <a:gd name="T37" fmla="*/ 0 h 99"/>
                <a:gd name="T38" fmla="*/ 119 w 119"/>
                <a:gd name="T39" fmla="*/ 99 h 99"/>
                <a:gd name="T40" fmla="*/ 38 w 119"/>
                <a:gd name="T41" fmla="*/ 99 h 99"/>
                <a:gd name="T42" fmla="*/ 10 w 119"/>
                <a:gd name="T43" fmla="*/ 91 h 99"/>
                <a:gd name="T44" fmla="*/ 0 w 119"/>
                <a:gd name="T45" fmla="*/ 65 h 99"/>
                <a:gd name="T46" fmla="*/ 4 w 119"/>
                <a:gd name="T47" fmla="*/ 49 h 99"/>
                <a:gd name="T48" fmla="*/ 16 w 119"/>
                <a:gd name="T49" fmla="*/ 37 h 99"/>
                <a:gd name="T50" fmla="*/ 34 w 119"/>
                <a:gd name="T51" fmla="*/ 33 h 99"/>
                <a:gd name="T52" fmla="*/ 36 w 119"/>
                <a:gd name="T53" fmla="*/ 49 h 99"/>
                <a:gd name="T54" fmla="*/ 23 w 119"/>
                <a:gd name="T55" fmla="*/ 54 h 99"/>
                <a:gd name="T56" fmla="*/ 19 w 119"/>
                <a:gd name="T57" fmla="*/ 65 h 99"/>
                <a:gd name="T58" fmla="*/ 23 w 119"/>
                <a:gd name="T59" fmla="*/ 78 h 99"/>
                <a:gd name="T60" fmla="*/ 38 w 119"/>
                <a:gd name="T61" fmla="*/ 82 h 99"/>
                <a:gd name="T62" fmla="*/ 100 w 119"/>
                <a:gd name="T63" fmla="*/ 8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9" h="99">
                  <a:moveTo>
                    <a:pt x="82" y="40"/>
                  </a:moveTo>
                  <a:cubicBezTo>
                    <a:pt x="82" y="47"/>
                    <a:pt x="82" y="47"/>
                    <a:pt x="82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3"/>
                    <a:pt x="61" y="30"/>
                    <a:pt x="63" y="28"/>
                  </a:cubicBezTo>
                  <a:cubicBezTo>
                    <a:pt x="65" y="26"/>
                    <a:pt x="67" y="25"/>
                    <a:pt x="71" y="25"/>
                  </a:cubicBezTo>
                  <a:cubicBezTo>
                    <a:pt x="74" y="25"/>
                    <a:pt x="77" y="26"/>
                    <a:pt x="78" y="28"/>
                  </a:cubicBezTo>
                  <a:cubicBezTo>
                    <a:pt x="80" y="29"/>
                    <a:pt x="81" y="31"/>
                    <a:pt x="81" y="35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4"/>
                    <a:pt x="75" y="33"/>
                    <a:pt x="74" y="32"/>
                  </a:cubicBezTo>
                  <a:cubicBezTo>
                    <a:pt x="74" y="32"/>
                    <a:pt x="73" y="32"/>
                    <a:pt x="71" y="32"/>
                  </a:cubicBezTo>
                  <a:cubicBezTo>
                    <a:pt x="68" y="32"/>
                    <a:pt x="67" y="33"/>
                    <a:pt x="67" y="36"/>
                  </a:cubicBezTo>
                  <a:cubicBezTo>
                    <a:pt x="67" y="40"/>
                    <a:pt x="67" y="40"/>
                    <a:pt x="67" y="40"/>
                  </a:cubicBezTo>
                  <a:lnTo>
                    <a:pt x="82" y="40"/>
                  </a:lnTo>
                  <a:close/>
                  <a:moveTo>
                    <a:pt x="100" y="82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99"/>
                    <a:pt x="119" y="99"/>
                    <a:pt x="119" y="99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25" y="99"/>
                    <a:pt x="16" y="96"/>
                    <a:pt x="10" y="91"/>
                  </a:cubicBezTo>
                  <a:cubicBezTo>
                    <a:pt x="3" y="85"/>
                    <a:pt x="0" y="77"/>
                    <a:pt x="0" y="65"/>
                  </a:cubicBezTo>
                  <a:cubicBezTo>
                    <a:pt x="0" y="59"/>
                    <a:pt x="2" y="54"/>
                    <a:pt x="4" y="49"/>
                  </a:cubicBezTo>
                  <a:cubicBezTo>
                    <a:pt x="7" y="44"/>
                    <a:pt x="11" y="40"/>
                    <a:pt x="16" y="37"/>
                  </a:cubicBezTo>
                  <a:cubicBezTo>
                    <a:pt x="21" y="34"/>
                    <a:pt x="27" y="33"/>
                    <a:pt x="34" y="33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0" y="50"/>
                    <a:pt x="25" y="51"/>
                    <a:pt x="23" y="54"/>
                  </a:cubicBezTo>
                  <a:cubicBezTo>
                    <a:pt x="20" y="56"/>
                    <a:pt x="19" y="60"/>
                    <a:pt x="19" y="65"/>
                  </a:cubicBezTo>
                  <a:cubicBezTo>
                    <a:pt x="19" y="71"/>
                    <a:pt x="20" y="76"/>
                    <a:pt x="23" y="78"/>
                  </a:cubicBezTo>
                  <a:cubicBezTo>
                    <a:pt x="26" y="81"/>
                    <a:pt x="31" y="82"/>
                    <a:pt x="38" y="82"/>
                  </a:cubicBezTo>
                  <a:lnTo>
                    <a:pt x="10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Freeform 14"/>
            <p:cNvSpPr>
              <a:spLocks noEditPoints="1"/>
            </p:cNvSpPr>
            <p:nvPr/>
          </p:nvSpPr>
          <p:spPr bwMode="auto">
            <a:xfrm>
              <a:off x="5195888" y="5005388"/>
              <a:ext cx="1684338" cy="903288"/>
            </a:xfrm>
            <a:custGeom>
              <a:avLst/>
              <a:gdLst>
                <a:gd name="T0" fmla="*/ 44 w 188"/>
                <a:gd name="T1" fmla="*/ 52 h 101"/>
                <a:gd name="T2" fmla="*/ 38 w 188"/>
                <a:gd name="T3" fmla="*/ 52 h 101"/>
                <a:gd name="T4" fmla="*/ 19 w 188"/>
                <a:gd name="T5" fmla="*/ 32 h 101"/>
                <a:gd name="T6" fmla="*/ 22 w 188"/>
                <a:gd name="T7" fmla="*/ 20 h 101"/>
                <a:gd name="T8" fmla="*/ 32 w 188"/>
                <a:gd name="T9" fmla="*/ 16 h 101"/>
                <a:gd name="T10" fmla="*/ 39 w 188"/>
                <a:gd name="T11" fmla="*/ 17 h 101"/>
                <a:gd name="T12" fmla="*/ 43 w 188"/>
                <a:gd name="T13" fmla="*/ 23 h 101"/>
                <a:gd name="T14" fmla="*/ 44 w 188"/>
                <a:gd name="T15" fmla="*/ 37 h 101"/>
                <a:gd name="T16" fmla="*/ 44 w 188"/>
                <a:gd name="T17" fmla="*/ 52 h 101"/>
                <a:gd name="T18" fmla="*/ 170 w 188"/>
                <a:gd name="T19" fmla="*/ 0 h 101"/>
                <a:gd name="T20" fmla="*/ 170 w 188"/>
                <a:gd name="T21" fmla="*/ 52 h 101"/>
                <a:gd name="T22" fmla="*/ 63 w 188"/>
                <a:gd name="T23" fmla="*/ 52 h 101"/>
                <a:gd name="T24" fmla="*/ 63 w 188"/>
                <a:gd name="T25" fmla="*/ 32 h 101"/>
                <a:gd name="T26" fmla="*/ 55 w 188"/>
                <a:gd name="T27" fmla="*/ 8 h 101"/>
                <a:gd name="T28" fmla="*/ 32 w 188"/>
                <a:gd name="T29" fmla="*/ 0 h 101"/>
                <a:gd name="T30" fmla="*/ 8 w 188"/>
                <a:gd name="T31" fmla="*/ 9 h 101"/>
                <a:gd name="T32" fmla="*/ 0 w 188"/>
                <a:gd name="T33" fmla="*/ 32 h 101"/>
                <a:gd name="T34" fmla="*/ 11 w 188"/>
                <a:gd name="T35" fmla="*/ 60 h 101"/>
                <a:gd name="T36" fmla="*/ 42 w 188"/>
                <a:gd name="T37" fmla="*/ 69 h 101"/>
                <a:gd name="T38" fmla="*/ 44 w 188"/>
                <a:gd name="T39" fmla="*/ 69 h 101"/>
                <a:gd name="T40" fmla="*/ 44 w 188"/>
                <a:gd name="T41" fmla="*/ 72 h 101"/>
                <a:gd name="T42" fmla="*/ 41 w 188"/>
                <a:gd name="T43" fmla="*/ 86 h 101"/>
                <a:gd name="T44" fmla="*/ 51 w 188"/>
                <a:gd name="T45" fmla="*/ 101 h 101"/>
                <a:gd name="T46" fmla="*/ 55 w 188"/>
                <a:gd name="T47" fmla="*/ 97 h 101"/>
                <a:gd name="T48" fmla="*/ 63 w 188"/>
                <a:gd name="T49" fmla="*/ 69 h 101"/>
                <a:gd name="T50" fmla="*/ 188 w 188"/>
                <a:gd name="T51" fmla="*/ 69 h 101"/>
                <a:gd name="T52" fmla="*/ 188 w 188"/>
                <a:gd name="T53" fmla="*/ 0 h 101"/>
                <a:gd name="T54" fmla="*/ 170 w 188"/>
                <a:gd name="T5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01">
                  <a:moveTo>
                    <a:pt x="44" y="52"/>
                  </a:moveTo>
                  <a:cubicBezTo>
                    <a:pt x="38" y="52"/>
                    <a:pt x="38" y="52"/>
                    <a:pt x="38" y="52"/>
                  </a:cubicBezTo>
                  <a:cubicBezTo>
                    <a:pt x="25" y="52"/>
                    <a:pt x="19" y="45"/>
                    <a:pt x="19" y="32"/>
                  </a:cubicBezTo>
                  <a:cubicBezTo>
                    <a:pt x="19" y="27"/>
                    <a:pt x="20" y="23"/>
                    <a:pt x="22" y="20"/>
                  </a:cubicBezTo>
                  <a:cubicBezTo>
                    <a:pt x="24" y="17"/>
                    <a:pt x="27" y="16"/>
                    <a:pt x="32" y="16"/>
                  </a:cubicBezTo>
                  <a:cubicBezTo>
                    <a:pt x="35" y="16"/>
                    <a:pt x="37" y="16"/>
                    <a:pt x="39" y="17"/>
                  </a:cubicBezTo>
                  <a:cubicBezTo>
                    <a:pt x="41" y="19"/>
                    <a:pt x="42" y="20"/>
                    <a:pt x="43" y="23"/>
                  </a:cubicBezTo>
                  <a:cubicBezTo>
                    <a:pt x="44" y="26"/>
                    <a:pt x="44" y="32"/>
                    <a:pt x="44" y="37"/>
                  </a:cubicBezTo>
                  <a:lnTo>
                    <a:pt x="44" y="52"/>
                  </a:lnTo>
                  <a:close/>
                  <a:moveTo>
                    <a:pt x="170" y="0"/>
                  </a:moveTo>
                  <a:cubicBezTo>
                    <a:pt x="170" y="52"/>
                    <a:pt x="170" y="52"/>
                    <a:pt x="170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2"/>
                    <a:pt x="60" y="13"/>
                    <a:pt x="55" y="8"/>
                  </a:cubicBezTo>
                  <a:cubicBezTo>
                    <a:pt x="50" y="3"/>
                    <a:pt x="42" y="0"/>
                    <a:pt x="32" y="0"/>
                  </a:cubicBezTo>
                  <a:cubicBezTo>
                    <a:pt x="22" y="0"/>
                    <a:pt x="14" y="3"/>
                    <a:pt x="8" y="9"/>
                  </a:cubicBezTo>
                  <a:cubicBezTo>
                    <a:pt x="3" y="14"/>
                    <a:pt x="0" y="22"/>
                    <a:pt x="0" y="32"/>
                  </a:cubicBezTo>
                  <a:cubicBezTo>
                    <a:pt x="0" y="44"/>
                    <a:pt x="3" y="54"/>
                    <a:pt x="11" y="60"/>
                  </a:cubicBezTo>
                  <a:cubicBezTo>
                    <a:pt x="18" y="66"/>
                    <a:pt x="28" y="69"/>
                    <a:pt x="42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9"/>
                    <a:pt x="43" y="83"/>
                    <a:pt x="41" y="8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3" y="100"/>
                    <a:pt x="54" y="99"/>
                    <a:pt x="55" y="97"/>
                  </a:cubicBezTo>
                  <a:cubicBezTo>
                    <a:pt x="60" y="92"/>
                    <a:pt x="63" y="80"/>
                    <a:pt x="63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8" y="0"/>
                    <a:pt x="188" y="0"/>
                    <a:pt x="188" y="0"/>
                  </a:cubicBezTo>
                  <a:lnTo>
                    <a:pt x="1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Rectangle 15"/>
            <p:cNvSpPr>
              <a:spLocks noChangeArrowheads="1"/>
            </p:cNvSpPr>
            <p:nvPr/>
          </p:nvSpPr>
          <p:spPr bwMode="auto">
            <a:xfrm>
              <a:off x="6718301" y="4754563"/>
              <a:ext cx="161925" cy="169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7013576" y="5005388"/>
              <a:ext cx="833438" cy="617538"/>
            </a:xfrm>
            <a:custGeom>
              <a:avLst/>
              <a:gdLst>
                <a:gd name="T0" fmla="*/ 74 w 93"/>
                <a:gd name="T1" fmla="*/ 52 h 69"/>
                <a:gd name="T2" fmla="*/ 74 w 93"/>
                <a:gd name="T3" fmla="*/ 42 h 69"/>
                <a:gd name="T4" fmla="*/ 70 w 93"/>
                <a:gd name="T5" fmla="*/ 23 h 69"/>
                <a:gd name="T6" fmla="*/ 55 w 93"/>
                <a:gd name="T7" fmla="*/ 17 h 69"/>
                <a:gd name="T8" fmla="*/ 41 w 93"/>
                <a:gd name="T9" fmla="*/ 20 h 69"/>
                <a:gd name="T10" fmla="*/ 36 w 93"/>
                <a:gd name="T11" fmla="*/ 3 h 69"/>
                <a:gd name="T12" fmla="*/ 56 w 93"/>
                <a:gd name="T13" fmla="*/ 0 h 69"/>
                <a:gd name="T14" fmla="*/ 84 w 93"/>
                <a:gd name="T15" fmla="*/ 10 h 69"/>
                <a:gd name="T16" fmla="*/ 93 w 93"/>
                <a:gd name="T17" fmla="*/ 40 h 69"/>
                <a:gd name="T18" fmla="*/ 93 w 93"/>
                <a:gd name="T19" fmla="*/ 69 h 69"/>
                <a:gd name="T20" fmla="*/ 0 w 93"/>
                <a:gd name="T21" fmla="*/ 69 h 69"/>
                <a:gd name="T22" fmla="*/ 0 w 93"/>
                <a:gd name="T23" fmla="*/ 52 h 69"/>
                <a:gd name="T24" fmla="*/ 74 w 93"/>
                <a:gd name="T25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69">
                  <a:moveTo>
                    <a:pt x="74" y="52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4" y="34"/>
                    <a:pt x="73" y="27"/>
                    <a:pt x="70" y="23"/>
                  </a:cubicBezTo>
                  <a:cubicBezTo>
                    <a:pt x="66" y="19"/>
                    <a:pt x="61" y="17"/>
                    <a:pt x="55" y="17"/>
                  </a:cubicBezTo>
                  <a:cubicBezTo>
                    <a:pt x="50" y="17"/>
                    <a:pt x="46" y="18"/>
                    <a:pt x="41" y="2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42" y="1"/>
                    <a:pt x="49" y="0"/>
                    <a:pt x="56" y="0"/>
                  </a:cubicBezTo>
                  <a:cubicBezTo>
                    <a:pt x="68" y="0"/>
                    <a:pt x="77" y="3"/>
                    <a:pt x="84" y="10"/>
                  </a:cubicBezTo>
                  <a:cubicBezTo>
                    <a:pt x="90" y="17"/>
                    <a:pt x="93" y="27"/>
                    <a:pt x="93" y="40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7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7972426" y="4565650"/>
              <a:ext cx="223838" cy="188913"/>
            </a:xfrm>
            <a:custGeom>
              <a:avLst/>
              <a:gdLst>
                <a:gd name="T0" fmla="*/ 25 w 25"/>
                <a:gd name="T1" fmla="*/ 14 h 21"/>
                <a:gd name="T2" fmla="*/ 25 w 25"/>
                <a:gd name="T3" fmla="*/ 21 h 21"/>
                <a:gd name="T4" fmla="*/ 0 w 25"/>
                <a:gd name="T5" fmla="*/ 21 h 21"/>
                <a:gd name="T6" fmla="*/ 0 w 25"/>
                <a:gd name="T7" fmla="*/ 14 h 21"/>
                <a:gd name="T8" fmla="*/ 3 w 25"/>
                <a:gd name="T9" fmla="*/ 14 h 21"/>
                <a:gd name="T10" fmla="*/ 3 w 25"/>
                <a:gd name="T11" fmla="*/ 10 h 21"/>
                <a:gd name="T12" fmla="*/ 6 w 25"/>
                <a:gd name="T13" fmla="*/ 2 h 21"/>
                <a:gd name="T14" fmla="*/ 14 w 25"/>
                <a:gd name="T15" fmla="*/ 0 h 21"/>
                <a:gd name="T16" fmla="*/ 21 w 25"/>
                <a:gd name="T17" fmla="*/ 2 h 21"/>
                <a:gd name="T18" fmla="*/ 24 w 25"/>
                <a:gd name="T19" fmla="*/ 9 h 21"/>
                <a:gd name="T20" fmla="*/ 18 w 25"/>
                <a:gd name="T21" fmla="*/ 10 h 21"/>
                <a:gd name="T22" fmla="*/ 17 w 25"/>
                <a:gd name="T23" fmla="*/ 7 h 21"/>
                <a:gd name="T24" fmla="*/ 14 w 25"/>
                <a:gd name="T25" fmla="*/ 6 h 21"/>
                <a:gd name="T26" fmla="*/ 10 w 25"/>
                <a:gd name="T27" fmla="*/ 11 h 21"/>
                <a:gd name="T28" fmla="*/ 10 w 25"/>
                <a:gd name="T29" fmla="*/ 14 h 21"/>
                <a:gd name="T30" fmla="*/ 25 w 25"/>
                <a:gd name="T3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21">
                  <a:moveTo>
                    <a:pt x="25" y="1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4" y="4"/>
                    <a:pt x="6" y="2"/>
                  </a:cubicBezTo>
                  <a:cubicBezTo>
                    <a:pt x="8" y="1"/>
                    <a:pt x="10" y="0"/>
                    <a:pt x="14" y="0"/>
                  </a:cubicBezTo>
                  <a:cubicBezTo>
                    <a:pt x="17" y="0"/>
                    <a:pt x="20" y="0"/>
                    <a:pt x="21" y="2"/>
                  </a:cubicBezTo>
                  <a:cubicBezTo>
                    <a:pt x="23" y="3"/>
                    <a:pt x="24" y="6"/>
                    <a:pt x="24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1" y="6"/>
                    <a:pt x="10" y="7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lnTo>
                    <a:pt x="2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7991476" y="4816475"/>
              <a:ext cx="169863" cy="806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2769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904485-B9AA-421C-92A9-10ECD97E74ED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11BC3D-310E-4C57-8C3E-0836A08AC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04" y="2732401"/>
            <a:ext cx="7891462" cy="3195959"/>
          </a:xfrm>
        </p:spPr>
        <p:txBody>
          <a:bodyPr anchor="b" anchorCtr="0"/>
          <a:lstStyle>
            <a:lvl1pPr>
              <a:defRPr sz="67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20B125-6366-4323-A287-39A0472EAB2B}"/>
              </a:ext>
            </a:extLst>
          </p:cNvPr>
          <p:cNvCxnSpPr>
            <a:cxnSpLocks/>
          </p:cNvCxnSpPr>
          <p:nvPr userDrawn="1"/>
        </p:nvCxnSpPr>
        <p:spPr>
          <a:xfrm>
            <a:off x="710100" y="6138000"/>
            <a:ext cx="789216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D37BEDD-DE22-453C-BDA6-052325CFC0E3}"/>
              </a:ext>
            </a:extLst>
          </p:cNvPr>
          <p:cNvSpPr txBox="1"/>
          <p:nvPr userDrawn="1"/>
        </p:nvSpPr>
        <p:spPr>
          <a:xfrm>
            <a:off x="5812466" y="6180248"/>
            <a:ext cx="2789800" cy="375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spcBef>
                <a:spcPts val="800"/>
              </a:spcBef>
            </a:pPr>
            <a:r>
              <a:rPr lang="en-GB" sz="1600" b="1" dirty="0">
                <a:solidFill>
                  <a:prstClr val="white"/>
                </a:solidFill>
              </a:rPr>
              <a:t>ADNOC OFFSHORE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7909822" y="1"/>
            <a:ext cx="692444" cy="1627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7979308" y="333830"/>
            <a:ext cx="575956" cy="1201994"/>
            <a:chOff x="3986213" y="0"/>
            <a:chExt cx="4381501" cy="6858001"/>
          </a:xfrm>
          <a:solidFill>
            <a:schemeClr val="tx2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6521451" y="1746250"/>
              <a:ext cx="1846263" cy="2443163"/>
            </a:xfrm>
            <a:custGeom>
              <a:avLst/>
              <a:gdLst>
                <a:gd name="T0" fmla="*/ 113 w 206"/>
                <a:gd name="T1" fmla="*/ 196 h 273"/>
                <a:gd name="T2" fmla="*/ 70 w 206"/>
                <a:gd name="T3" fmla="*/ 273 h 273"/>
                <a:gd name="T4" fmla="*/ 184 w 206"/>
                <a:gd name="T5" fmla="*/ 273 h 273"/>
                <a:gd name="T6" fmla="*/ 0 w 206"/>
                <a:gd name="T7" fmla="*/ 0 h 273"/>
                <a:gd name="T8" fmla="*/ 113 w 206"/>
                <a:gd name="T9" fmla="*/ 19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73">
                  <a:moveTo>
                    <a:pt x="113" y="196"/>
                  </a:moveTo>
                  <a:cubicBezTo>
                    <a:pt x="106" y="226"/>
                    <a:pt x="91" y="252"/>
                    <a:pt x="70" y="273"/>
                  </a:cubicBezTo>
                  <a:cubicBezTo>
                    <a:pt x="184" y="273"/>
                    <a:pt x="184" y="273"/>
                    <a:pt x="184" y="273"/>
                  </a:cubicBezTo>
                  <a:cubicBezTo>
                    <a:pt x="206" y="154"/>
                    <a:pt x="128" y="28"/>
                    <a:pt x="0" y="0"/>
                  </a:cubicBezTo>
                  <a:cubicBezTo>
                    <a:pt x="26" y="7"/>
                    <a:pt x="138" y="60"/>
                    <a:pt x="113" y="1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3986213" y="0"/>
              <a:ext cx="4219575" cy="4189413"/>
            </a:xfrm>
            <a:custGeom>
              <a:avLst/>
              <a:gdLst>
                <a:gd name="T0" fmla="*/ 0 w 471"/>
                <a:gd name="T1" fmla="*/ 0 h 468"/>
                <a:gd name="T2" fmla="*/ 0 w 471"/>
                <a:gd name="T3" fmla="*/ 468 h 468"/>
                <a:gd name="T4" fmla="*/ 50 w 471"/>
                <a:gd name="T5" fmla="*/ 468 h 468"/>
                <a:gd name="T6" fmla="*/ 104 w 471"/>
                <a:gd name="T7" fmla="*/ 466 h 468"/>
                <a:gd name="T8" fmla="*/ 247 w 471"/>
                <a:gd name="T9" fmla="*/ 346 h 468"/>
                <a:gd name="T10" fmla="*/ 161 w 471"/>
                <a:gd name="T11" fmla="*/ 219 h 468"/>
                <a:gd name="T12" fmla="*/ 157 w 471"/>
                <a:gd name="T13" fmla="*/ 218 h 468"/>
                <a:gd name="T14" fmla="*/ 100 w 471"/>
                <a:gd name="T15" fmla="*/ 212 h 468"/>
                <a:gd name="T16" fmla="*/ 92 w 471"/>
                <a:gd name="T17" fmla="*/ 243 h 468"/>
                <a:gd name="T18" fmla="*/ 81 w 471"/>
                <a:gd name="T19" fmla="*/ 165 h 468"/>
                <a:gd name="T20" fmla="*/ 124 w 471"/>
                <a:gd name="T21" fmla="*/ 123 h 468"/>
                <a:gd name="T22" fmla="*/ 124 w 471"/>
                <a:gd name="T23" fmla="*/ 122 h 468"/>
                <a:gd name="T24" fmla="*/ 186 w 471"/>
                <a:gd name="T25" fmla="*/ 78 h 468"/>
                <a:gd name="T26" fmla="*/ 259 w 471"/>
                <a:gd name="T27" fmla="*/ 58 h 468"/>
                <a:gd name="T28" fmla="*/ 471 w 471"/>
                <a:gd name="T29" fmla="*/ 151 h 468"/>
                <a:gd name="T30" fmla="*/ 471 w 471"/>
                <a:gd name="T31" fmla="*/ 0 h 468"/>
                <a:gd name="T32" fmla="*/ 0 w 471"/>
                <a:gd name="T3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1" h="468">
                  <a:moveTo>
                    <a:pt x="0" y="0"/>
                  </a:moveTo>
                  <a:cubicBezTo>
                    <a:pt x="0" y="468"/>
                    <a:pt x="0" y="468"/>
                    <a:pt x="0" y="468"/>
                  </a:cubicBezTo>
                  <a:cubicBezTo>
                    <a:pt x="50" y="468"/>
                    <a:pt x="50" y="468"/>
                    <a:pt x="50" y="468"/>
                  </a:cubicBezTo>
                  <a:cubicBezTo>
                    <a:pt x="80" y="468"/>
                    <a:pt x="87" y="468"/>
                    <a:pt x="104" y="466"/>
                  </a:cubicBezTo>
                  <a:cubicBezTo>
                    <a:pt x="175" y="455"/>
                    <a:pt x="240" y="397"/>
                    <a:pt x="247" y="346"/>
                  </a:cubicBezTo>
                  <a:cubicBezTo>
                    <a:pt x="258" y="285"/>
                    <a:pt x="225" y="232"/>
                    <a:pt x="161" y="219"/>
                  </a:cubicBezTo>
                  <a:cubicBezTo>
                    <a:pt x="160" y="219"/>
                    <a:pt x="159" y="218"/>
                    <a:pt x="157" y="218"/>
                  </a:cubicBezTo>
                  <a:cubicBezTo>
                    <a:pt x="155" y="218"/>
                    <a:pt x="124" y="218"/>
                    <a:pt x="100" y="212"/>
                  </a:cubicBezTo>
                  <a:cubicBezTo>
                    <a:pt x="100" y="212"/>
                    <a:pt x="87" y="223"/>
                    <a:pt x="92" y="243"/>
                  </a:cubicBezTo>
                  <a:cubicBezTo>
                    <a:pt x="92" y="243"/>
                    <a:pt x="61" y="210"/>
                    <a:pt x="81" y="165"/>
                  </a:cubicBezTo>
                  <a:cubicBezTo>
                    <a:pt x="81" y="165"/>
                    <a:pt x="90" y="144"/>
                    <a:pt x="124" y="123"/>
                  </a:cubicBezTo>
                  <a:cubicBezTo>
                    <a:pt x="124" y="123"/>
                    <a:pt x="124" y="122"/>
                    <a:pt x="124" y="122"/>
                  </a:cubicBezTo>
                  <a:cubicBezTo>
                    <a:pt x="133" y="111"/>
                    <a:pt x="155" y="93"/>
                    <a:pt x="186" y="78"/>
                  </a:cubicBezTo>
                  <a:cubicBezTo>
                    <a:pt x="201" y="71"/>
                    <a:pt x="228" y="61"/>
                    <a:pt x="259" y="58"/>
                  </a:cubicBezTo>
                  <a:cubicBezTo>
                    <a:pt x="397" y="45"/>
                    <a:pt x="471" y="151"/>
                    <a:pt x="471" y="151"/>
                  </a:cubicBezTo>
                  <a:cubicBezTo>
                    <a:pt x="471" y="0"/>
                    <a:pt x="471" y="0"/>
                    <a:pt x="47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5545138" y="939800"/>
              <a:ext cx="2660650" cy="1011238"/>
            </a:xfrm>
            <a:custGeom>
              <a:avLst/>
              <a:gdLst>
                <a:gd name="T0" fmla="*/ 167 w 297"/>
                <a:gd name="T1" fmla="*/ 9 h 113"/>
                <a:gd name="T2" fmla="*/ 0 w 297"/>
                <a:gd name="T3" fmla="*/ 48 h 113"/>
                <a:gd name="T4" fmla="*/ 33 w 297"/>
                <a:gd name="T5" fmla="*/ 33 h 113"/>
                <a:gd name="T6" fmla="*/ 61 w 297"/>
                <a:gd name="T7" fmla="*/ 60 h 113"/>
                <a:gd name="T8" fmla="*/ 103 w 297"/>
                <a:gd name="T9" fmla="*/ 34 h 113"/>
                <a:gd name="T10" fmla="*/ 103 w 297"/>
                <a:gd name="T11" fmla="*/ 20 h 113"/>
                <a:gd name="T12" fmla="*/ 297 w 297"/>
                <a:gd name="T13" fmla="*/ 113 h 113"/>
                <a:gd name="T14" fmla="*/ 297 w 297"/>
                <a:gd name="T15" fmla="*/ 71 h 113"/>
                <a:gd name="T16" fmla="*/ 167 w 297"/>
                <a:gd name="T1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13">
                  <a:moveTo>
                    <a:pt x="167" y="9"/>
                  </a:moveTo>
                  <a:cubicBezTo>
                    <a:pt x="100" y="0"/>
                    <a:pt x="44" y="17"/>
                    <a:pt x="0" y="48"/>
                  </a:cubicBezTo>
                  <a:cubicBezTo>
                    <a:pt x="0" y="48"/>
                    <a:pt x="13" y="40"/>
                    <a:pt x="33" y="33"/>
                  </a:cubicBezTo>
                  <a:cubicBezTo>
                    <a:pt x="36" y="46"/>
                    <a:pt x="47" y="57"/>
                    <a:pt x="61" y="60"/>
                  </a:cubicBezTo>
                  <a:cubicBezTo>
                    <a:pt x="81" y="64"/>
                    <a:pt x="100" y="52"/>
                    <a:pt x="103" y="34"/>
                  </a:cubicBezTo>
                  <a:cubicBezTo>
                    <a:pt x="104" y="30"/>
                    <a:pt x="104" y="25"/>
                    <a:pt x="103" y="20"/>
                  </a:cubicBezTo>
                  <a:cubicBezTo>
                    <a:pt x="230" y="16"/>
                    <a:pt x="297" y="113"/>
                    <a:pt x="297" y="113"/>
                  </a:cubicBezTo>
                  <a:cubicBezTo>
                    <a:pt x="297" y="71"/>
                    <a:pt x="297" y="71"/>
                    <a:pt x="297" y="71"/>
                  </a:cubicBezTo>
                  <a:cubicBezTo>
                    <a:pt x="278" y="52"/>
                    <a:pt x="226" y="15"/>
                    <a:pt x="16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986213" y="6007100"/>
              <a:ext cx="796925" cy="833438"/>
            </a:xfrm>
            <a:custGeom>
              <a:avLst/>
              <a:gdLst>
                <a:gd name="T0" fmla="*/ 310 w 502"/>
                <a:gd name="T1" fmla="*/ 311 h 525"/>
                <a:gd name="T2" fmla="*/ 248 w 502"/>
                <a:gd name="T3" fmla="*/ 124 h 525"/>
                <a:gd name="T4" fmla="*/ 186 w 502"/>
                <a:gd name="T5" fmla="*/ 311 h 525"/>
                <a:gd name="T6" fmla="*/ 310 w 502"/>
                <a:gd name="T7" fmla="*/ 311 h 525"/>
                <a:gd name="T8" fmla="*/ 198 w 502"/>
                <a:gd name="T9" fmla="*/ 0 h 525"/>
                <a:gd name="T10" fmla="*/ 305 w 502"/>
                <a:gd name="T11" fmla="*/ 0 h 525"/>
                <a:gd name="T12" fmla="*/ 502 w 502"/>
                <a:gd name="T13" fmla="*/ 525 h 525"/>
                <a:gd name="T14" fmla="*/ 384 w 502"/>
                <a:gd name="T15" fmla="*/ 525 h 525"/>
                <a:gd name="T16" fmla="*/ 339 w 502"/>
                <a:gd name="T17" fmla="*/ 401 h 525"/>
                <a:gd name="T18" fmla="*/ 158 w 502"/>
                <a:gd name="T19" fmla="*/ 401 h 525"/>
                <a:gd name="T20" fmla="*/ 113 w 502"/>
                <a:gd name="T21" fmla="*/ 525 h 525"/>
                <a:gd name="T22" fmla="*/ 0 w 502"/>
                <a:gd name="T23" fmla="*/ 525 h 525"/>
                <a:gd name="T24" fmla="*/ 198 w 502"/>
                <a:gd name="T2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525">
                  <a:moveTo>
                    <a:pt x="310" y="311"/>
                  </a:moveTo>
                  <a:lnTo>
                    <a:pt x="248" y="124"/>
                  </a:lnTo>
                  <a:lnTo>
                    <a:pt x="186" y="311"/>
                  </a:lnTo>
                  <a:lnTo>
                    <a:pt x="310" y="311"/>
                  </a:lnTo>
                  <a:close/>
                  <a:moveTo>
                    <a:pt x="198" y="0"/>
                  </a:moveTo>
                  <a:lnTo>
                    <a:pt x="305" y="0"/>
                  </a:lnTo>
                  <a:lnTo>
                    <a:pt x="502" y="525"/>
                  </a:lnTo>
                  <a:lnTo>
                    <a:pt x="384" y="525"/>
                  </a:lnTo>
                  <a:lnTo>
                    <a:pt x="339" y="401"/>
                  </a:lnTo>
                  <a:lnTo>
                    <a:pt x="158" y="401"/>
                  </a:lnTo>
                  <a:lnTo>
                    <a:pt x="113" y="525"/>
                  </a:lnTo>
                  <a:lnTo>
                    <a:pt x="0" y="525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4881563" y="6007100"/>
              <a:ext cx="717550" cy="833438"/>
            </a:xfrm>
            <a:custGeom>
              <a:avLst/>
              <a:gdLst>
                <a:gd name="T0" fmla="*/ 32 w 80"/>
                <a:gd name="T1" fmla="*/ 76 h 93"/>
                <a:gd name="T2" fmla="*/ 45 w 80"/>
                <a:gd name="T3" fmla="*/ 74 h 93"/>
                <a:gd name="T4" fmla="*/ 53 w 80"/>
                <a:gd name="T5" fmla="*/ 68 h 93"/>
                <a:gd name="T6" fmla="*/ 58 w 80"/>
                <a:gd name="T7" fmla="*/ 58 h 93"/>
                <a:gd name="T8" fmla="*/ 60 w 80"/>
                <a:gd name="T9" fmla="*/ 46 h 93"/>
                <a:gd name="T10" fmla="*/ 59 w 80"/>
                <a:gd name="T11" fmla="*/ 34 h 93"/>
                <a:gd name="T12" fmla="*/ 54 w 80"/>
                <a:gd name="T13" fmla="*/ 24 h 93"/>
                <a:gd name="T14" fmla="*/ 46 w 80"/>
                <a:gd name="T15" fmla="*/ 18 h 93"/>
                <a:gd name="T16" fmla="*/ 35 w 80"/>
                <a:gd name="T17" fmla="*/ 16 h 93"/>
                <a:gd name="T18" fmla="*/ 19 w 80"/>
                <a:gd name="T19" fmla="*/ 16 h 93"/>
                <a:gd name="T20" fmla="*/ 19 w 80"/>
                <a:gd name="T21" fmla="*/ 76 h 93"/>
                <a:gd name="T22" fmla="*/ 32 w 80"/>
                <a:gd name="T23" fmla="*/ 76 h 93"/>
                <a:gd name="T24" fmla="*/ 0 w 80"/>
                <a:gd name="T25" fmla="*/ 0 h 93"/>
                <a:gd name="T26" fmla="*/ 35 w 80"/>
                <a:gd name="T27" fmla="*/ 0 h 93"/>
                <a:gd name="T28" fmla="*/ 68 w 80"/>
                <a:gd name="T29" fmla="*/ 11 h 93"/>
                <a:gd name="T30" fmla="*/ 80 w 80"/>
                <a:gd name="T31" fmla="*/ 46 h 93"/>
                <a:gd name="T32" fmla="*/ 77 w 80"/>
                <a:gd name="T33" fmla="*/ 66 h 93"/>
                <a:gd name="T34" fmla="*/ 67 w 80"/>
                <a:gd name="T35" fmla="*/ 81 h 93"/>
                <a:gd name="T36" fmla="*/ 52 w 80"/>
                <a:gd name="T37" fmla="*/ 90 h 93"/>
                <a:gd name="T38" fmla="*/ 31 w 80"/>
                <a:gd name="T39" fmla="*/ 93 h 93"/>
                <a:gd name="T40" fmla="*/ 0 w 80"/>
                <a:gd name="T41" fmla="*/ 93 h 93"/>
                <a:gd name="T42" fmla="*/ 0 w 80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93">
                  <a:moveTo>
                    <a:pt x="32" y="76"/>
                  </a:moveTo>
                  <a:cubicBezTo>
                    <a:pt x="37" y="76"/>
                    <a:pt x="41" y="76"/>
                    <a:pt x="45" y="74"/>
                  </a:cubicBezTo>
                  <a:cubicBezTo>
                    <a:pt x="48" y="73"/>
                    <a:pt x="51" y="71"/>
                    <a:pt x="53" y="68"/>
                  </a:cubicBezTo>
                  <a:cubicBezTo>
                    <a:pt x="56" y="65"/>
                    <a:pt x="57" y="62"/>
                    <a:pt x="58" y="58"/>
                  </a:cubicBezTo>
                  <a:cubicBezTo>
                    <a:pt x="59" y="55"/>
                    <a:pt x="60" y="51"/>
                    <a:pt x="60" y="46"/>
                  </a:cubicBezTo>
                  <a:cubicBezTo>
                    <a:pt x="60" y="41"/>
                    <a:pt x="59" y="37"/>
                    <a:pt x="59" y="34"/>
                  </a:cubicBezTo>
                  <a:cubicBezTo>
                    <a:pt x="58" y="30"/>
                    <a:pt x="56" y="27"/>
                    <a:pt x="54" y="24"/>
                  </a:cubicBezTo>
                  <a:cubicBezTo>
                    <a:pt x="52" y="22"/>
                    <a:pt x="50" y="20"/>
                    <a:pt x="46" y="18"/>
                  </a:cubicBezTo>
                  <a:cubicBezTo>
                    <a:pt x="43" y="17"/>
                    <a:pt x="39" y="16"/>
                    <a:pt x="35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76"/>
                    <a:pt x="19" y="76"/>
                    <a:pt x="19" y="76"/>
                  </a:cubicBezTo>
                  <a:lnTo>
                    <a:pt x="32" y="76"/>
                  </a:lnTo>
                  <a:close/>
                  <a:moveTo>
                    <a:pt x="0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9" y="0"/>
                    <a:pt x="60" y="4"/>
                    <a:pt x="68" y="11"/>
                  </a:cubicBezTo>
                  <a:cubicBezTo>
                    <a:pt x="76" y="19"/>
                    <a:pt x="80" y="31"/>
                    <a:pt x="80" y="46"/>
                  </a:cubicBezTo>
                  <a:cubicBezTo>
                    <a:pt x="80" y="54"/>
                    <a:pt x="79" y="60"/>
                    <a:pt x="77" y="66"/>
                  </a:cubicBezTo>
                  <a:cubicBezTo>
                    <a:pt x="74" y="72"/>
                    <a:pt x="71" y="77"/>
                    <a:pt x="67" y="81"/>
                  </a:cubicBezTo>
                  <a:cubicBezTo>
                    <a:pt x="63" y="85"/>
                    <a:pt x="58" y="88"/>
                    <a:pt x="52" y="90"/>
                  </a:cubicBezTo>
                  <a:cubicBezTo>
                    <a:pt x="46" y="92"/>
                    <a:pt x="39" y="93"/>
                    <a:pt x="31" y="93"/>
                  </a:cubicBezTo>
                  <a:cubicBezTo>
                    <a:pt x="0" y="93"/>
                    <a:pt x="0" y="93"/>
                    <a:pt x="0" y="9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5734051" y="6007100"/>
              <a:ext cx="671513" cy="833438"/>
            </a:xfrm>
            <a:custGeom>
              <a:avLst/>
              <a:gdLst>
                <a:gd name="T0" fmla="*/ 0 w 423"/>
                <a:gd name="T1" fmla="*/ 0 h 525"/>
                <a:gd name="T2" fmla="*/ 101 w 423"/>
                <a:gd name="T3" fmla="*/ 0 h 525"/>
                <a:gd name="T4" fmla="*/ 316 w 423"/>
                <a:gd name="T5" fmla="*/ 344 h 525"/>
                <a:gd name="T6" fmla="*/ 316 w 423"/>
                <a:gd name="T7" fmla="*/ 0 h 525"/>
                <a:gd name="T8" fmla="*/ 423 w 423"/>
                <a:gd name="T9" fmla="*/ 0 h 525"/>
                <a:gd name="T10" fmla="*/ 423 w 423"/>
                <a:gd name="T11" fmla="*/ 525 h 525"/>
                <a:gd name="T12" fmla="*/ 327 w 423"/>
                <a:gd name="T13" fmla="*/ 525 h 525"/>
                <a:gd name="T14" fmla="*/ 107 w 423"/>
                <a:gd name="T15" fmla="*/ 181 h 525"/>
                <a:gd name="T16" fmla="*/ 107 w 423"/>
                <a:gd name="T17" fmla="*/ 525 h 525"/>
                <a:gd name="T18" fmla="*/ 0 w 423"/>
                <a:gd name="T19" fmla="*/ 525 h 525"/>
                <a:gd name="T20" fmla="*/ 0 w 423"/>
                <a:gd name="T21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3" h="525">
                  <a:moveTo>
                    <a:pt x="0" y="0"/>
                  </a:moveTo>
                  <a:lnTo>
                    <a:pt x="101" y="0"/>
                  </a:lnTo>
                  <a:lnTo>
                    <a:pt x="316" y="344"/>
                  </a:lnTo>
                  <a:lnTo>
                    <a:pt x="316" y="0"/>
                  </a:lnTo>
                  <a:lnTo>
                    <a:pt x="423" y="0"/>
                  </a:lnTo>
                  <a:lnTo>
                    <a:pt x="423" y="525"/>
                  </a:lnTo>
                  <a:lnTo>
                    <a:pt x="327" y="525"/>
                  </a:lnTo>
                  <a:lnTo>
                    <a:pt x="107" y="181"/>
                  </a:lnTo>
                  <a:lnTo>
                    <a:pt x="107" y="525"/>
                  </a:lnTo>
                  <a:lnTo>
                    <a:pt x="0" y="5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6548438" y="5980113"/>
              <a:ext cx="796925" cy="877888"/>
            </a:xfrm>
            <a:custGeom>
              <a:avLst/>
              <a:gdLst>
                <a:gd name="T0" fmla="*/ 45 w 89"/>
                <a:gd name="T1" fmla="*/ 82 h 98"/>
                <a:gd name="T2" fmla="*/ 63 w 89"/>
                <a:gd name="T3" fmla="*/ 73 h 98"/>
                <a:gd name="T4" fmla="*/ 69 w 89"/>
                <a:gd name="T5" fmla="*/ 49 h 98"/>
                <a:gd name="T6" fmla="*/ 63 w 89"/>
                <a:gd name="T7" fmla="*/ 26 h 98"/>
                <a:gd name="T8" fmla="*/ 45 w 89"/>
                <a:gd name="T9" fmla="*/ 17 h 98"/>
                <a:gd name="T10" fmla="*/ 26 w 89"/>
                <a:gd name="T11" fmla="*/ 26 h 98"/>
                <a:gd name="T12" fmla="*/ 20 w 89"/>
                <a:gd name="T13" fmla="*/ 49 h 98"/>
                <a:gd name="T14" fmla="*/ 26 w 89"/>
                <a:gd name="T15" fmla="*/ 73 h 98"/>
                <a:gd name="T16" fmla="*/ 45 w 89"/>
                <a:gd name="T17" fmla="*/ 82 h 98"/>
                <a:gd name="T18" fmla="*/ 45 w 89"/>
                <a:gd name="T19" fmla="*/ 98 h 98"/>
                <a:gd name="T20" fmla="*/ 26 w 89"/>
                <a:gd name="T21" fmla="*/ 95 h 98"/>
                <a:gd name="T22" fmla="*/ 12 w 89"/>
                <a:gd name="T23" fmla="*/ 85 h 98"/>
                <a:gd name="T24" fmla="*/ 3 w 89"/>
                <a:gd name="T25" fmla="*/ 70 h 98"/>
                <a:gd name="T26" fmla="*/ 0 w 89"/>
                <a:gd name="T27" fmla="*/ 49 h 98"/>
                <a:gd name="T28" fmla="*/ 3 w 89"/>
                <a:gd name="T29" fmla="*/ 29 h 98"/>
                <a:gd name="T30" fmla="*/ 12 w 89"/>
                <a:gd name="T31" fmla="*/ 14 h 98"/>
                <a:gd name="T32" fmla="*/ 26 w 89"/>
                <a:gd name="T33" fmla="*/ 4 h 98"/>
                <a:gd name="T34" fmla="*/ 45 w 89"/>
                <a:gd name="T35" fmla="*/ 0 h 98"/>
                <a:gd name="T36" fmla="*/ 63 w 89"/>
                <a:gd name="T37" fmla="*/ 4 h 98"/>
                <a:gd name="T38" fmla="*/ 77 w 89"/>
                <a:gd name="T39" fmla="*/ 14 h 98"/>
                <a:gd name="T40" fmla="*/ 86 w 89"/>
                <a:gd name="T41" fmla="*/ 29 h 98"/>
                <a:gd name="T42" fmla="*/ 89 w 89"/>
                <a:gd name="T43" fmla="*/ 49 h 98"/>
                <a:gd name="T44" fmla="*/ 86 w 89"/>
                <a:gd name="T45" fmla="*/ 70 h 98"/>
                <a:gd name="T46" fmla="*/ 77 w 89"/>
                <a:gd name="T47" fmla="*/ 85 h 98"/>
                <a:gd name="T48" fmla="*/ 63 w 89"/>
                <a:gd name="T49" fmla="*/ 95 h 98"/>
                <a:gd name="T50" fmla="*/ 45 w 89"/>
                <a:gd name="T5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9" h="98">
                  <a:moveTo>
                    <a:pt x="45" y="82"/>
                  </a:moveTo>
                  <a:cubicBezTo>
                    <a:pt x="53" y="82"/>
                    <a:pt x="59" y="79"/>
                    <a:pt x="63" y="73"/>
                  </a:cubicBezTo>
                  <a:cubicBezTo>
                    <a:pt x="67" y="68"/>
                    <a:pt x="69" y="60"/>
                    <a:pt x="69" y="49"/>
                  </a:cubicBezTo>
                  <a:cubicBezTo>
                    <a:pt x="69" y="39"/>
                    <a:pt x="67" y="31"/>
                    <a:pt x="63" y="26"/>
                  </a:cubicBezTo>
                  <a:cubicBezTo>
                    <a:pt x="59" y="20"/>
                    <a:pt x="53" y="17"/>
                    <a:pt x="45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2" y="68"/>
                    <a:pt x="26" y="73"/>
                  </a:cubicBezTo>
                  <a:cubicBezTo>
                    <a:pt x="30" y="79"/>
                    <a:pt x="36" y="82"/>
                    <a:pt x="45" y="82"/>
                  </a:cubicBezTo>
                  <a:moveTo>
                    <a:pt x="45" y="98"/>
                  </a:moveTo>
                  <a:cubicBezTo>
                    <a:pt x="38" y="98"/>
                    <a:pt x="31" y="97"/>
                    <a:pt x="26" y="95"/>
                  </a:cubicBezTo>
                  <a:cubicBezTo>
                    <a:pt x="21" y="93"/>
                    <a:pt x="16" y="89"/>
                    <a:pt x="12" y="85"/>
                  </a:cubicBezTo>
                  <a:cubicBezTo>
                    <a:pt x="8" y="81"/>
                    <a:pt x="5" y="76"/>
                    <a:pt x="3" y="70"/>
                  </a:cubicBezTo>
                  <a:cubicBezTo>
                    <a:pt x="1" y="64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6" y="9"/>
                    <a:pt x="21" y="6"/>
                    <a:pt x="26" y="4"/>
                  </a:cubicBezTo>
                  <a:cubicBezTo>
                    <a:pt x="32" y="2"/>
                    <a:pt x="38" y="0"/>
                    <a:pt x="45" y="0"/>
                  </a:cubicBezTo>
                  <a:cubicBezTo>
                    <a:pt x="52" y="0"/>
                    <a:pt x="58" y="2"/>
                    <a:pt x="63" y="4"/>
                  </a:cubicBezTo>
                  <a:cubicBezTo>
                    <a:pt x="69" y="6"/>
                    <a:pt x="73" y="9"/>
                    <a:pt x="77" y="14"/>
                  </a:cubicBezTo>
                  <a:cubicBezTo>
                    <a:pt x="81" y="18"/>
                    <a:pt x="84" y="23"/>
                    <a:pt x="86" y="29"/>
                  </a:cubicBezTo>
                  <a:cubicBezTo>
                    <a:pt x="88" y="35"/>
                    <a:pt x="89" y="42"/>
                    <a:pt x="89" y="49"/>
                  </a:cubicBezTo>
                  <a:cubicBezTo>
                    <a:pt x="89" y="57"/>
                    <a:pt x="88" y="64"/>
                    <a:pt x="86" y="70"/>
                  </a:cubicBezTo>
                  <a:cubicBezTo>
                    <a:pt x="84" y="76"/>
                    <a:pt x="81" y="81"/>
                    <a:pt x="77" y="85"/>
                  </a:cubicBezTo>
                  <a:cubicBezTo>
                    <a:pt x="74" y="89"/>
                    <a:pt x="69" y="93"/>
                    <a:pt x="63" y="95"/>
                  </a:cubicBezTo>
                  <a:cubicBezTo>
                    <a:pt x="58" y="97"/>
                    <a:pt x="52" y="98"/>
                    <a:pt x="45" y="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7453313" y="5980113"/>
              <a:ext cx="742950" cy="877888"/>
            </a:xfrm>
            <a:custGeom>
              <a:avLst/>
              <a:gdLst>
                <a:gd name="T0" fmla="*/ 83 w 83"/>
                <a:gd name="T1" fmla="*/ 64 h 98"/>
                <a:gd name="T2" fmla="*/ 79 w 83"/>
                <a:gd name="T3" fmla="*/ 77 h 98"/>
                <a:gd name="T4" fmla="*/ 71 w 83"/>
                <a:gd name="T5" fmla="*/ 88 h 98"/>
                <a:gd name="T6" fmla="*/ 59 w 83"/>
                <a:gd name="T7" fmla="*/ 96 h 98"/>
                <a:gd name="T8" fmla="*/ 43 w 83"/>
                <a:gd name="T9" fmla="*/ 98 h 98"/>
                <a:gd name="T10" fmla="*/ 24 w 83"/>
                <a:gd name="T11" fmla="*/ 95 h 98"/>
                <a:gd name="T12" fmla="*/ 11 w 83"/>
                <a:gd name="T13" fmla="*/ 85 h 98"/>
                <a:gd name="T14" fmla="*/ 3 w 83"/>
                <a:gd name="T15" fmla="*/ 69 h 98"/>
                <a:gd name="T16" fmla="*/ 0 w 83"/>
                <a:gd name="T17" fmla="*/ 49 h 98"/>
                <a:gd name="T18" fmla="*/ 3 w 83"/>
                <a:gd name="T19" fmla="*/ 29 h 98"/>
                <a:gd name="T20" fmla="*/ 12 w 83"/>
                <a:gd name="T21" fmla="*/ 14 h 98"/>
                <a:gd name="T22" fmla="*/ 25 w 83"/>
                <a:gd name="T23" fmla="*/ 4 h 98"/>
                <a:gd name="T24" fmla="*/ 43 w 83"/>
                <a:gd name="T25" fmla="*/ 0 h 98"/>
                <a:gd name="T26" fmla="*/ 59 w 83"/>
                <a:gd name="T27" fmla="*/ 3 h 98"/>
                <a:gd name="T28" fmla="*/ 70 w 83"/>
                <a:gd name="T29" fmla="*/ 9 h 98"/>
                <a:gd name="T30" fmla="*/ 77 w 83"/>
                <a:gd name="T31" fmla="*/ 19 h 98"/>
                <a:gd name="T32" fmla="*/ 81 w 83"/>
                <a:gd name="T33" fmla="*/ 32 h 98"/>
                <a:gd name="T34" fmla="*/ 62 w 83"/>
                <a:gd name="T35" fmla="*/ 35 h 98"/>
                <a:gd name="T36" fmla="*/ 56 w 83"/>
                <a:gd name="T37" fmla="*/ 22 h 98"/>
                <a:gd name="T38" fmla="*/ 43 w 83"/>
                <a:gd name="T39" fmla="*/ 17 h 98"/>
                <a:gd name="T40" fmla="*/ 26 w 83"/>
                <a:gd name="T41" fmla="*/ 26 h 98"/>
                <a:gd name="T42" fmla="*/ 20 w 83"/>
                <a:gd name="T43" fmla="*/ 49 h 98"/>
                <a:gd name="T44" fmla="*/ 27 w 83"/>
                <a:gd name="T45" fmla="*/ 73 h 98"/>
                <a:gd name="T46" fmla="*/ 43 w 83"/>
                <a:gd name="T47" fmla="*/ 82 h 98"/>
                <a:gd name="T48" fmla="*/ 56 w 83"/>
                <a:gd name="T49" fmla="*/ 77 h 98"/>
                <a:gd name="T50" fmla="*/ 62 w 83"/>
                <a:gd name="T51" fmla="*/ 64 h 98"/>
                <a:gd name="T52" fmla="*/ 83 w 83"/>
                <a:gd name="T53" fmla="*/ 6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98">
                  <a:moveTo>
                    <a:pt x="83" y="64"/>
                  </a:moveTo>
                  <a:cubicBezTo>
                    <a:pt x="82" y="69"/>
                    <a:pt x="81" y="73"/>
                    <a:pt x="79" y="77"/>
                  </a:cubicBezTo>
                  <a:cubicBezTo>
                    <a:pt x="77" y="82"/>
                    <a:pt x="75" y="85"/>
                    <a:pt x="71" y="88"/>
                  </a:cubicBezTo>
                  <a:cubicBezTo>
                    <a:pt x="68" y="91"/>
                    <a:pt x="64" y="94"/>
                    <a:pt x="59" y="96"/>
                  </a:cubicBezTo>
                  <a:cubicBezTo>
                    <a:pt x="55" y="97"/>
                    <a:pt x="49" y="98"/>
                    <a:pt x="43" y="98"/>
                  </a:cubicBezTo>
                  <a:cubicBezTo>
                    <a:pt x="36" y="98"/>
                    <a:pt x="30" y="97"/>
                    <a:pt x="24" y="95"/>
                  </a:cubicBezTo>
                  <a:cubicBezTo>
                    <a:pt x="19" y="92"/>
                    <a:pt x="15" y="89"/>
                    <a:pt x="11" y="85"/>
                  </a:cubicBezTo>
                  <a:cubicBezTo>
                    <a:pt x="7" y="81"/>
                    <a:pt x="5" y="75"/>
                    <a:pt x="3" y="69"/>
                  </a:cubicBezTo>
                  <a:cubicBezTo>
                    <a:pt x="1" y="63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5" y="9"/>
                    <a:pt x="20" y="6"/>
                    <a:pt x="25" y="4"/>
                  </a:cubicBezTo>
                  <a:cubicBezTo>
                    <a:pt x="31" y="2"/>
                    <a:pt x="37" y="0"/>
                    <a:pt x="43" y="0"/>
                  </a:cubicBezTo>
                  <a:cubicBezTo>
                    <a:pt x="49" y="0"/>
                    <a:pt x="54" y="1"/>
                    <a:pt x="59" y="3"/>
                  </a:cubicBezTo>
                  <a:cubicBezTo>
                    <a:pt x="63" y="4"/>
                    <a:pt x="67" y="6"/>
                    <a:pt x="70" y="9"/>
                  </a:cubicBezTo>
                  <a:cubicBezTo>
                    <a:pt x="73" y="12"/>
                    <a:pt x="75" y="15"/>
                    <a:pt x="77" y="19"/>
                  </a:cubicBezTo>
                  <a:cubicBezTo>
                    <a:pt x="79" y="23"/>
                    <a:pt x="80" y="27"/>
                    <a:pt x="81" y="32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29"/>
                    <a:pt x="59" y="25"/>
                    <a:pt x="56" y="22"/>
                  </a:cubicBezTo>
                  <a:cubicBezTo>
                    <a:pt x="53" y="19"/>
                    <a:pt x="49" y="17"/>
                    <a:pt x="43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3" y="68"/>
                    <a:pt x="27" y="73"/>
                  </a:cubicBezTo>
                  <a:cubicBezTo>
                    <a:pt x="31" y="79"/>
                    <a:pt x="36" y="82"/>
                    <a:pt x="43" y="82"/>
                  </a:cubicBezTo>
                  <a:cubicBezTo>
                    <a:pt x="49" y="82"/>
                    <a:pt x="54" y="80"/>
                    <a:pt x="56" y="77"/>
                  </a:cubicBezTo>
                  <a:cubicBezTo>
                    <a:pt x="59" y="74"/>
                    <a:pt x="61" y="69"/>
                    <a:pt x="62" y="64"/>
                  </a:cubicBezTo>
                  <a:lnTo>
                    <a:pt x="83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3986213" y="4735513"/>
              <a:ext cx="1066800" cy="887413"/>
            </a:xfrm>
            <a:custGeom>
              <a:avLst/>
              <a:gdLst>
                <a:gd name="T0" fmla="*/ 82 w 119"/>
                <a:gd name="T1" fmla="*/ 40 h 99"/>
                <a:gd name="T2" fmla="*/ 82 w 119"/>
                <a:gd name="T3" fmla="*/ 47 h 99"/>
                <a:gd name="T4" fmla="*/ 57 w 119"/>
                <a:gd name="T5" fmla="*/ 47 h 99"/>
                <a:gd name="T6" fmla="*/ 57 w 119"/>
                <a:gd name="T7" fmla="*/ 40 h 99"/>
                <a:gd name="T8" fmla="*/ 60 w 119"/>
                <a:gd name="T9" fmla="*/ 40 h 99"/>
                <a:gd name="T10" fmla="*/ 60 w 119"/>
                <a:gd name="T11" fmla="*/ 36 h 99"/>
                <a:gd name="T12" fmla="*/ 63 w 119"/>
                <a:gd name="T13" fmla="*/ 28 h 99"/>
                <a:gd name="T14" fmla="*/ 71 w 119"/>
                <a:gd name="T15" fmla="*/ 25 h 99"/>
                <a:gd name="T16" fmla="*/ 78 w 119"/>
                <a:gd name="T17" fmla="*/ 28 h 99"/>
                <a:gd name="T18" fmla="*/ 81 w 119"/>
                <a:gd name="T19" fmla="*/ 35 h 99"/>
                <a:gd name="T20" fmla="*/ 75 w 119"/>
                <a:gd name="T21" fmla="*/ 36 h 99"/>
                <a:gd name="T22" fmla="*/ 74 w 119"/>
                <a:gd name="T23" fmla="*/ 32 h 99"/>
                <a:gd name="T24" fmla="*/ 71 w 119"/>
                <a:gd name="T25" fmla="*/ 32 h 99"/>
                <a:gd name="T26" fmla="*/ 67 w 119"/>
                <a:gd name="T27" fmla="*/ 36 h 99"/>
                <a:gd name="T28" fmla="*/ 67 w 119"/>
                <a:gd name="T29" fmla="*/ 40 h 99"/>
                <a:gd name="T30" fmla="*/ 82 w 119"/>
                <a:gd name="T31" fmla="*/ 40 h 99"/>
                <a:gd name="T32" fmla="*/ 100 w 119"/>
                <a:gd name="T33" fmla="*/ 82 h 99"/>
                <a:gd name="T34" fmla="*/ 100 w 119"/>
                <a:gd name="T35" fmla="*/ 0 h 99"/>
                <a:gd name="T36" fmla="*/ 119 w 119"/>
                <a:gd name="T37" fmla="*/ 0 h 99"/>
                <a:gd name="T38" fmla="*/ 119 w 119"/>
                <a:gd name="T39" fmla="*/ 99 h 99"/>
                <a:gd name="T40" fmla="*/ 38 w 119"/>
                <a:gd name="T41" fmla="*/ 99 h 99"/>
                <a:gd name="T42" fmla="*/ 10 w 119"/>
                <a:gd name="T43" fmla="*/ 91 h 99"/>
                <a:gd name="T44" fmla="*/ 0 w 119"/>
                <a:gd name="T45" fmla="*/ 65 h 99"/>
                <a:gd name="T46" fmla="*/ 4 w 119"/>
                <a:gd name="T47" fmla="*/ 49 h 99"/>
                <a:gd name="T48" fmla="*/ 16 w 119"/>
                <a:gd name="T49" fmla="*/ 37 h 99"/>
                <a:gd name="T50" fmla="*/ 34 w 119"/>
                <a:gd name="T51" fmla="*/ 33 h 99"/>
                <a:gd name="T52" fmla="*/ 36 w 119"/>
                <a:gd name="T53" fmla="*/ 49 h 99"/>
                <a:gd name="T54" fmla="*/ 23 w 119"/>
                <a:gd name="T55" fmla="*/ 54 h 99"/>
                <a:gd name="T56" fmla="*/ 19 w 119"/>
                <a:gd name="T57" fmla="*/ 65 h 99"/>
                <a:gd name="T58" fmla="*/ 23 w 119"/>
                <a:gd name="T59" fmla="*/ 78 h 99"/>
                <a:gd name="T60" fmla="*/ 38 w 119"/>
                <a:gd name="T61" fmla="*/ 82 h 99"/>
                <a:gd name="T62" fmla="*/ 100 w 119"/>
                <a:gd name="T63" fmla="*/ 8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9" h="99">
                  <a:moveTo>
                    <a:pt x="82" y="40"/>
                  </a:moveTo>
                  <a:cubicBezTo>
                    <a:pt x="82" y="47"/>
                    <a:pt x="82" y="47"/>
                    <a:pt x="82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3"/>
                    <a:pt x="61" y="30"/>
                    <a:pt x="63" y="28"/>
                  </a:cubicBezTo>
                  <a:cubicBezTo>
                    <a:pt x="65" y="26"/>
                    <a:pt x="67" y="25"/>
                    <a:pt x="71" y="25"/>
                  </a:cubicBezTo>
                  <a:cubicBezTo>
                    <a:pt x="74" y="25"/>
                    <a:pt x="77" y="26"/>
                    <a:pt x="78" y="28"/>
                  </a:cubicBezTo>
                  <a:cubicBezTo>
                    <a:pt x="80" y="29"/>
                    <a:pt x="81" y="31"/>
                    <a:pt x="81" y="35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4"/>
                    <a:pt x="75" y="33"/>
                    <a:pt x="74" y="32"/>
                  </a:cubicBezTo>
                  <a:cubicBezTo>
                    <a:pt x="74" y="32"/>
                    <a:pt x="73" y="32"/>
                    <a:pt x="71" y="32"/>
                  </a:cubicBezTo>
                  <a:cubicBezTo>
                    <a:pt x="68" y="32"/>
                    <a:pt x="67" y="33"/>
                    <a:pt x="67" y="36"/>
                  </a:cubicBezTo>
                  <a:cubicBezTo>
                    <a:pt x="67" y="40"/>
                    <a:pt x="67" y="40"/>
                    <a:pt x="67" y="40"/>
                  </a:cubicBezTo>
                  <a:lnTo>
                    <a:pt x="82" y="40"/>
                  </a:lnTo>
                  <a:close/>
                  <a:moveTo>
                    <a:pt x="100" y="82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99"/>
                    <a:pt x="119" y="99"/>
                    <a:pt x="119" y="99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25" y="99"/>
                    <a:pt x="16" y="96"/>
                    <a:pt x="10" y="91"/>
                  </a:cubicBezTo>
                  <a:cubicBezTo>
                    <a:pt x="3" y="85"/>
                    <a:pt x="0" y="77"/>
                    <a:pt x="0" y="65"/>
                  </a:cubicBezTo>
                  <a:cubicBezTo>
                    <a:pt x="0" y="59"/>
                    <a:pt x="2" y="54"/>
                    <a:pt x="4" y="49"/>
                  </a:cubicBezTo>
                  <a:cubicBezTo>
                    <a:pt x="7" y="44"/>
                    <a:pt x="11" y="40"/>
                    <a:pt x="16" y="37"/>
                  </a:cubicBezTo>
                  <a:cubicBezTo>
                    <a:pt x="21" y="34"/>
                    <a:pt x="27" y="33"/>
                    <a:pt x="34" y="33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0" y="50"/>
                    <a:pt x="25" y="51"/>
                    <a:pt x="23" y="54"/>
                  </a:cubicBezTo>
                  <a:cubicBezTo>
                    <a:pt x="20" y="56"/>
                    <a:pt x="19" y="60"/>
                    <a:pt x="19" y="65"/>
                  </a:cubicBezTo>
                  <a:cubicBezTo>
                    <a:pt x="19" y="71"/>
                    <a:pt x="20" y="76"/>
                    <a:pt x="23" y="78"/>
                  </a:cubicBezTo>
                  <a:cubicBezTo>
                    <a:pt x="26" y="81"/>
                    <a:pt x="31" y="82"/>
                    <a:pt x="38" y="82"/>
                  </a:cubicBezTo>
                  <a:lnTo>
                    <a:pt x="10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Freeform 14"/>
            <p:cNvSpPr>
              <a:spLocks noEditPoints="1"/>
            </p:cNvSpPr>
            <p:nvPr/>
          </p:nvSpPr>
          <p:spPr bwMode="auto">
            <a:xfrm>
              <a:off x="5195888" y="5005388"/>
              <a:ext cx="1684338" cy="903288"/>
            </a:xfrm>
            <a:custGeom>
              <a:avLst/>
              <a:gdLst>
                <a:gd name="T0" fmla="*/ 44 w 188"/>
                <a:gd name="T1" fmla="*/ 52 h 101"/>
                <a:gd name="T2" fmla="*/ 38 w 188"/>
                <a:gd name="T3" fmla="*/ 52 h 101"/>
                <a:gd name="T4" fmla="*/ 19 w 188"/>
                <a:gd name="T5" fmla="*/ 32 h 101"/>
                <a:gd name="T6" fmla="*/ 22 w 188"/>
                <a:gd name="T7" fmla="*/ 20 h 101"/>
                <a:gd name="T8" fmla="*/ 32 w 188"/>
                <a:gd name="T9" fmla="*/ 16 h 101"/>
                <a:gd name="T10" fmla="*/ 39 w 188"/>
                <a:gd name="T11" fmla="*/ 17 h 101"/>
                <a:gd name="T12" fmla="*/ 43 w 188"/>
                <a:gd name="T13" fmla="*/ 23 h 101"/>
                <a:gd name="T14" fmla="*/ 44 w 188"/>
                <a:gd name="T15" fmla="*/ 37 h 101"/>
                <a:gd name="T16" fmla="*/ 44 w 188"/>
                <a:gd name="T17" fmla="*/ 52 h 101"/>
                <a:gd name="T18" fmla="*/ 170 w 188"/>
                <a:gd name="T19" fmla="*/ 0 h 101"/>
                <a:gd name="T20" fmla="*/ 170 w 188"/>
                <a:gd name="T21" fmla="*/ 52 h 101"/>
                <a:gd name="T22" fmla="*/ 63 w 188"/>
                <a:gd name="T23" fmla="*/ 52 h 101"/>
                <a:gd name="T24" fmla="*/ 63 w 188"/>
                <a:gd name="T25" fmla="*/ 32 h 101"/>
                <a:gd name="T26" fmla="*/ 55 w 188"/>
                <a:gd name="T27" fmla="*/ 8 h 101"/>
                <a:gd name="T28" fmla="*/ 32 w 188"/>
                <a:gd name="T29" fmla="*/ 0 h 101"/>
                <a:gd name="T30" fmla="*/ 8 w 188"/>
                <a:gd name="T31" fmla="*/ 9 h 101"/>
                <a:gd name="T32" fmla="*/ 0 w 188"/>
                <a:gd name="T33" fmla="*/ 32 h 101"/>
                <a:gd name="T34" fmla="*/ 11 w 188"/>
                <a:gd name="T35" fmla="*/ 60 h 101"/>
                <a:gd name="T36" fmla="*/ 42 w 188"/>
                <a:gd name="T37" fmla="*/ 69 h 101"/>
                <a:gd name="T38" fmla="*/ 44 w 188"/>
                <a:gd name="T39" fmla="*/ 69 h 101"/>
                <a:gd name="T40" fmla="*/ 44 w 188"/>
                <a:gd name="T41" fmla="*/ 72 h 101"/>
                <a:gd name="T42" fmla="*/ 41 w 188"/>
                <a:gd name="T43" fmla="*/ 86 h 101"/>
                <a:gd name="T44" fmla="*/ 51 w 188"/>
                <a:gd name="T45" fmla="*/ 101 h 101"/>
                <a:gd name="T46" fmla="*/ 55 w 188"/>
                <a:gd name="T47" fmla="*/ 97 h 101"/>
                <a:gd name="T48" fmla="*/ 63 w 188"/>
                <a:gd name="T49" fmla="*/ 69 h 101"/>
                <a:gd name="T50" fmla="*/ 188 w 188"/>
                <a:gd name="T51" fmla="*/ 69 h 101"/>
                <a:gd name="T52" fmla="*/ 188 w 188"/>
                <a:gd name="T53" fmla="*/ 0 h 101"/>
                <a:gd name="T54" fmla="*/ 170 w 188"/>
                <a:gd name="T5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01">
                  <a:moveTo>
                    <a:pt x="44" y="52"/>
                  </a:moveTo>
                  <a:cubicBezTo>
                    <a:pt x="38" y="52"/>
                    <a:pt x="38" y="52"/>
                    <a:pt x="38" y="52"/>
                  </a:cubicBezTo>
                  <a:cubicBezTo>
                    <a:pt x="25" y="52"/>
                    <a:pt x="19" y="45"/>
                    <a:pt x="19" y="32"/>
                  </a:cubicBezTo>
                  <a:cubicBezTo>
                    <a:pt x="19" y="27"/>
                    <a:pt x="20" y="23"/>
                    <a:pt x="22" y="20"/>
                  </a:cubicBezTo>
                  <a:cubicBezTo>
                    <a:pt x="24" y="17"/>
                    <a:pt x="27" y="16"/>
                    <a:pt x="32" y="16"/>
                  </a:cubicBezTo>
                  <a:cubicBezTo>
                    <a:pt x="35" y="16"/>
                    <a:pt x="37" y="16"/>
                    <a:pt x="39" y="17"/>
                  </a:cubicBezTo>
                  <a:cubicBezTo>
                    <a:pt x="41" y="19"/>
                    <a:pt x="42" y="20"/>
                    <a:pt x="43" y="23"/>
                  </a:cubicBezTo>
                  <a:cubicBezTo>
                    <a:pt x="44" y="26"/>
                    <a:pt x="44" y="32"/>
                    <a:pt x="44" y="37"/>
                  </a:cubicBezTo>
                  <a:lnTo>
                    <a:pt x="44" y="52"/>
                  </a:lnTo>
                  <a:close/>
                  <a:moveTo>
                    <a:pt x="170" y="0"/>
                  </a:moveTo>
                  <a:cubicBezTo>
                    <a:pt x="170" y="52"/>
                    <a:pt x="170" y="52"/>
                    <a:pt x="170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2"/>
                    <a:pt x="60" y="13"/>
                    <a:pt x="55" y="8"/>
                  </a:cubicBezTo>
                  <a:cubicBezTo>
                    <a:pt x="50" y="3"/>
                    <a:pt x="42" y="0"/>
                    <a:pt x="32" y="0"/>
                  </a:cubicBezTo>
                  <a:cubicBezTo>
                    <a:pt x="22" y="0"/>
                    <a:pt x="14" y="3"/>
                    <a:pt x="8" y="9"/>
                  </a:cubicBezTo>
                  <a:cubicBezTo>
                    <a:pt x="3" y="14"/>
                    <a:pt x="0" y="22"/>
                    <a:pt x="0" y="32"/>
                  </a:cubicBezTo>
                  <a:cubicBezTo>
                    <a:pt x="0" y="44"/>
                    <a:pt x="3" y="54"/>
                    <a:pt x="11" y="60"/>
                  </a:cubicBezTo>
                  <a:cubicBezTo>
                    <a:pt x="18" y="66"/>
                    <a:pt x="28" y="69"/>
                    <a:pt x="42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9"/>
                    <a:pt x="43" y="83"/>
                    <a:pt x="41" y="8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3" y="100"/>
                    <a:pt x="54" y="99"/>
                    <a:pt x="55" y="97"/>
                  </a:cubicBezTo>
                  <a:cubicBezTo>
                    <a:pt x="60" y="92"/>
                    <a:pt x="63" y="80"/>
                    <a:pt x="63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8" y="0"/>
                    <a:pt x="188" y="0"/>
                    <a:pt x="188" y="0"/>
                  </a:cubicBezTo>
                  <a:lnTo>
                    <a:pt x="1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Rectangle 15"/>
            <p:cNvSpPr>
              <a:spLocks noChangeArrowheads="1"/>
            </p:cNvSpPr>
            <p:nvPr/>
          </p:nvSpPr>
          <p:spPr bwMode="auto">
            <a:xfrm>
              <a:off x="6718301" y="4754563"/>
              <a:ext cx="161925" cy="169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7013576" y="5005388"/>
              <a:ext cx="833438" cy="617538"/>
            </a:xfrm>
            <a:custGeom>
              <a:avLst/>
              <a:gdLst>
                <a:gd name="T0" fmla="*/ 74 w 93"/>
                <a:gd name="T1" fmla="*/ 52 h 69"/>
                <a:gd name="T2" fmla="*/ 74 w 93"/>
                <a:gd name="T3" fmla="*/ 42 h 69"/>
                <a:gd name="T4" fmla="*/ 70 w 93"/>
                <a:gd name="T5" fmla="*/ 23 h 69"/>
                <a:gd name="T6" fmla="*/ 55 w 93"/>
                <a:gd name="T7" fmla="*/ 17 h 69"/>
                <a:gd name="T8" fmla="*/ 41 w 93"/>
                <a:gd name="T9" fmla="*/ 20 h 69"/>
                <a:gd name="T10" fmla="*/ 36 w 93"/>
                <a:gd name="T11" fmla="*/ 3 h 69"/>
                <a:gd name="T12" fmla="*/ 56 w 93"/>
                <a:gd name="T13" fmla="*/ 0 h 69"/>
                <a:gd name="T14" fmla="*/ 84 w 93"/>
                <a:gd name="T15" fmla="*/ 10 h 69"/>
                <a:gd name="T16" fmla="*/ 93 w 93"/>
                <a:gd name="T17" fmla="*/ 40 h 69"/>
                <a:gd name="T18" fmla="*/ 93 w 93"/>
                <a:gd name="T19" fmla="*/ 69 h 69"/>
                <a:gd name="T20" fmla="*/ 0 w 93"/>
                <a:gd name="T21" fmla="*/ 69 h 69"/>
                <a:gd name="T22" fmla="*/ 0 w 93"/>
                <a:gd name="T23" fmla="*/ 52 h 69"/>
                <a:gd name="T24" fmla="*/ 74 w 93"/>
                <a:gd name="T25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69">
                  <a:moveTo>
                    <a:pt x="74" y="52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4" y="34"/>
                    <a:pt x="73" y="27"/>
                    <a:pt x="70" y="23"/>
                  </a:cubicBezTo>
                  <a:cubicBezTo>
                    <a:pt x="66" y="19"/>
                    <a:pt x="61" y="17"/>
                    <a:pt x="55" y="17"/>
                  </a:cubicBezTo>
                  <a:cubicBezTo>
                    <a:pt x="50" y="17"/>
                    <a:pt x="46" y="18"/>
                    <a:pt x="41" y="2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42" y="1"/>
                    <a:pt x="49" y="0"/>
                    <a:pt x="56" y="0"/>
                  </a:cubicBezTo>
                  <a:cubicBezTo>
                    <a:pt x="68" y="0"/>
                    <a:pt x="77" y="3"/>
                    <a:pt x="84" y="10"/>
                  </a:cubicBezTo>
                  <a:cubicBezTo>
                    <a:pt x="90" y="17"/>
                    <a:pt x="93" y="27"/>
                    <a:pt x="93" y="40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7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7972426" y="4565650"/>
              <a:ext cx="223838" cy="188913"/>
            </a:xfrm>
            <a:custGeom>
              <a:avLst/>
              <a:gdLst>
                <a:gd name="T0" fmla="*/ 25 w 25"/>
                <a:gd name="T1" fmla="*/ 14 h 21"/>
                <a:gd name="T2" fmla="*/ 25 w 25"/>
                <a:gd name="T3" fmla="*/ 21 h 21"/>
                <a:gd name="T4" fmla="*/ 0 w 25"/>
                <a:gd name="T5" fmla="*/ 21 h 21"/>
                <a:gd name="T6" fmla="*/ 0 w 25"/>
                <a:gd name="T7" fmla="*/ 14 h 21"/>
                <a:gd name="T8" fmla="*/ 3 w 25"/>
                <a:gd name="T9" fmla="*/ 14 h 21"/>
                <a:gd name="T10" fmla="*/ 3 w 25"/>
                <a:gd name="T11" fmla="*/ 10 h 21"/>
                <a:gd name="T12" fmla="*/ 6 w 25"/>
                <a:gd name="T13" fmla="*/ 2 h 21"/>
                <a:gd name="T14" fmla="*/ 14 w 25"/>
                <a:gd name="T15" fmla="*/ 0 h 21"/>
                <a:gd name="T16" fmla="*/ 21 w 25"/>
                <a:gd name="T17" fmla="*/ 2 h 21"/>
                <a:gd name="T18" fmla="*/ 24 w 25"/>
                <a:gd name="T19" fmla="*/ 9 h 21"/>
                <a:gd name="T20" fmla="*/ 18 w 25"/>
                <a:gd name="T21" fmla="*/ 10 h 21"/>
                <a:gd name="T22" fmla="*/ 17 w 25"/>
                <a:gd name="T23" fmla="*/ 7 h 21"/>
                <a:gd name="T24" fmla="*/ 14 w 25"/>
                <a:gd name="T25" fmla="*/ 6 h 21"/>
                <a:gd name="T26" fmla="*/ 10 w 25"/>
                <a:gd name="T27" fmla="*/ 11 h 21"/>
                <a:gd name="T28" fmla="*/ 10 w 25"/>
                <a:gd name="T29" fmla="*/ 14 h 21"/>
                <a:gd name="T30" fmla="*/ 25 w 25"/>
                <a:gd name="T3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21">
                  <a:moveTo>
                    <a:pt x="25" y="1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4" y="4"/>
                    <a:pt x="6" y="2"/>
                  </a:cubicBezTo>
                  <a:cubicBezTo>
                    <a:pt x="8" y="1"/>
                    <a:pt x="10" y="0"/>
                    <a:pt x="14" y="0"/>
                  </a:cubicBezTo>
                  <a:cubicBezTo>
                    <a:pt x="17" y="0"/>
                    <a:pt x="20" y="0"/>
                    <a:pt x="21" y="2"/>
                  </a:cubicBezTo>
                  <a:cubicBezTo>
                    <a:pt x="23" y="3"/>
                    <a:pt x="24" y="6"/>
                    <a:pt x="24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1" y="6"/>
                    <a:pt x="10" y="7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lnTo>
                    <a:pt x="2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7991476" y="4816475"/>
              <a:ext cx="169863" cy="806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3833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904485-B9AA-421C-92A9-10ECD97E74ED}"/>
              </a:ext>
            </a:extLst>
          </p:cNvPr>
          <p:cNvSpPr/>
          <p:nvPr userDrawn="1"/>
        </p:nvSpPr>
        <p:spPr>
          <a:xfrm>
            <a:off x="180450" y="239400"/>
            <a:ext cx="8783100" cy="637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11BC3D-310E-4C57-8C3E-0836A08AC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04" y="2732401"/>
            <a:ext cx="7891462" cy="3195959"/>
          </a:xfrm>
        </p:spPr>
        <p:txBody>
          <a:bodyPr anchor="b" anchorCtr="0"/>
          <a:lstStyle>
            <a:lvl1pPr>
              <a:defRPr sz="67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20B125-6366-4323-A287-39A0472EAB2B}"/>
              </a:ext>
            </a:extLst>
          </p:cNvPr>
          <p:cNvCxnSpPr>
            <a:cxnSpLocks/>
          </p:cNvCxnSpPr>
          <p:nvPr userDrawn="1"/>
        </p:nvCxnSpPr>
        <p:spPr>
          <a:xfrm>
            <a:off x="710100" y="6138000"/>
            <a:ext cx="7892165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D37BEDD-DE22-453C-BDA6-052325CFC0E3}"/>
              </a:ext>
            </a:extLst>
          </p:cNvPr>
          <p:cNvSpPr txBox="1"/>
          <p:nvPr userDrawn="1"/>
        </p:nvSpPr>
        <p:spPr>
          <a:xfrm>
            <a:off x="5812466" y="6180248"/>
            <a:ext cx="2789800" cy="375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spcBef>
                <a:spcPts val="800"/>
              </a:spcBef>
              <a:defRPr/>
            </a:pPr>
            <a:r>
              <a:rPr lang="en-GB" sz="1600" b="1" dirty="0">
                <a:solidFill>
                  <a:srgbClr val="1859A9"/>
                </a:solidFill>
              </a:rPr>
              <a:t>ADNOC OFFSHORE</a:t>
            </a:r>
          </a:p>
          <a:p>
            <a:pPr algn="r">
              <a:spcBef>
                <a:spcPts val="800"/>
              </a:spcBef>
            </a:pPr>
            <a:endParaRPr lang="en-GB" sz="1600" b="1" dirty="0">
              <a:solidFill>
                <a:srgbClr val="1859A9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7909822" y="1"/>
            <a:ext cx="692444" cy="1627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7979308" y="333830"/>
            <a:ext cx="575956" cy="1201994"/>
            <a:chOff x="3986213" y="0"/>
            <a:chExt cx="4381501" cy="6858001"/>
          </a:xfrm>
          <a:solidFill>
            <a:schemeClr val="tx2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6521451" y="1746250"/>
              <a:ext cx="1846263" cy="2443163"/>
            </a:xfrm>
            <a:custGeom>
              <a:avLst/>
              <a:gdLst>
                <a:gd name="T0" fmla="*/ 113 w 206"/>
                <a:gd name="T1" fmla="*/ 196 h 273"/>
                <a:gd name="T2" fmla="*/ 70 w 206"/>
                <a:gd name="T3" fmla="*/ 273 h 273"/>
                <a:gd name="T4" fmla="*/ 184 w 206"/>
                <a:gd name="T5" fmla="*/ 273 h 273"/>
                <a:gd name="T6" fmla="*/ 0 w 206"/>
                <a:gd name="T7" fmla="*/ 0 h 273"/>
                <a:gd name="T8" fmla="*/ 113 w 206"/>
                <a:gd name="T9" fmla="*/ 19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73">
                  <a:moveTo>
                    <a:pt x="113" y="196"/>
                  </a:moveTo>
                  <a:cubicBezTo>
                    <a:pt x="106" y="226"/>
                    <a:pt x="91" y="252"/>
                    <a:pt x="70" y="273"/>
                  </a:cubicBezTo>
                  <a:cubicBezTo>
                    <a:pt x="184" y="273"/>
                    <a:pt x="184" y="273"/>
                    <a:pt x="184" y="273"/>
                  </a:cubicBezTo>
                  <a:cubicBezTo>
                    <a:pt x="206" y="154"/>
                    <a:pt x="128" y="28"/>
                    <a:pt x="0" y="0"/>
                  </a:cubicBezTo>
                  <a:cubicBezTo>
                    <a:pt x="26" y="7"/>
                    <a:pt x="138" y="60"/>
                    <a:pt x="113" y="1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3986213" y="0"/>
              <a:ext cx="4219575" cy="4189413"/>
            </a:xfrm>
            <a:custGeom>
              <a:avLst/>
              <a:gdLst>
                <a:gd name="T0" fmla="*/ 0 w 471"/>
                <a:gd name="T1" fmla="*/ 0 h 468"/>
                <a:gd name="T2" fmla="*/ 0 w 471"/>
                <a:gd name="T3" fmla="*/ 468 h 468"/>
                <a:gd name="T4" fmla="*/ 50 w 471"/>
                <a:gd name="T5" fmla="*/ 468 h 468"/>
                <a:gd name="T6" fmla="*/ 104 w 471"/>
                <a:gd name="T7" fmla="*/ 466 h 468"/>
                <a:gd name="T8" fmla="*/ 247 w 471"/>
                <a:gd name="T9" fmla="*/ 346 h 468"/>
                <a:gd name="T10" fmla="*/ 161 w 471"/>
                <a:gd name="T11" fmla="*/ 219 h 468"/>
                <a:gd name="T12" fmla="*/ 157 w 471"/>
                <a:gd name="T13" fmla="*/ 218 h 468"/>
                <a:gd name="T14" fmla="*/ 100 w 471"/>
                <a:gd name="T15" fmla="*/ 212 h 468"/>
                <a:gd name="T16" fmla="*/ 92 w 471"/>
                <a:gd name="T17" fmla="*/ 243 h 468"/>
                <a:gd name="T18" fmla="*/ 81 w 471"/>
                <a:gd name="T19" fmla="*/ 165 h 468"/>
                <a:gd name="T20" fmla="*/ 124 w 471"/>
                <a:gd name="T21" fmla="*/ 123 h 468"/>
                <a:gd name="T22" fmla="*/ 124 w 471"/>
                <a:gd name="T23" fmla="*/ 122 h 468"/>
                <a:gd name="T24" fmla="*/ 186 w 471"/>
                <a:gd name="T25" fmla="*/ 78 h 468"/>
                <a:gd name="T26" fmla="*/ 259 w 471"/>
                <a:gd name="T27" fmla="*/ 58 h 468"/>
                <a:gd name="T28" fmla="*/ 471 w 471"/>
                <a:gd name="T29" fmla="*/ 151 h 468"/>
                <a:gd name="T30" fmla="*/ 471 w 471"/>
                <a:gd name="T31" fmla="*/ 0 h 468"/>
                <a:gd name="T32" fmla="*/ 0 w 471"/>
                <a:gd name="T3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1" h="468">
                  <a:moveTo>
                    <a:pt x="0" y="0"/>
                  </a:moveTo>
                  <a:cubicBezTo>
                    <a:pt x="0" y="468"/>
                    <a:pt x="0" y="468"/>
                    <a:pt x="0" y="468"/>
                  </a:cubicBezTo>
                  <a:cubicBezTo>
                    <a:pt x="50" y="468"/>
                    <a:pt x="50" y="468"/>
                    <a:pt x="50" y="468"/>
                  </a:cubicBezTo>
                  <a:cubicBezTo>
                    <a:pt x="80" y="468"/>
                    <a:pt x="87" y="468"/>
                    <a:pt x="104" y="466"/>
                  </a:cubicBezTo>
                  <a:cubicBezTo>
                    <a:pt x="175" y="455"/>
                    <a:pt x="240" y="397"/>
                    <a:pt x="247" y="346"/>
                  </a:cubicBezTo>
                  <a:cubicBezTo>
                    <a:pt x="258" y="285"/>
                    <a:pt x="225" y="232"/>
                    <a:pt x="161" y="219"/>
                  </a:cubicBezTo>
                  <a:cubicBezTo>
                    <a:pt x="160" y="219"/>
                    <a:pt x="159" y="218"/>
                    <a:pt x="157" y="218"/>
                  </a:cubicBezTo>
                  <a:cubicBezTo>
                    <a:pt x="155" y="218"/>
                    <a:pt x="124" y="218"/>
                    <a:pt x="100" y="212"/>
                  </a:cubicBezTo>
                  <a:cubicBezTo>
                    <a:pt x="100" y="212"/>
                    <a:pt x="87" y="223"/>
                    <a:pt x="92" y="243"/>
                  </a:cubicBezTo>
                  <a:cubicBezTo>
                    <a:pt x="92" y="243"/>
                    <a:pt x="61" y="210"/>
                    <a:pt x="81" y="165"/>
                  </a:cubicBezTo>
                  <a:cubicBezTo>
                    <a:pt x="81" y="165"/>
                    <a:pt x="90" y="144"/>
                    <a:pt x="124" y="123"/>
                  </a:cubicBezTo>
                  <a:cubicBezTo>
                    <a:pt x="124" y="123"/>
                    <a:pt x="124" y="122"/>
                    <a:pt x="124" y="122"/>
                  </a:cubicBezTo>
                  <a:cubicBezTo>
                    <a:pt x="133" y="111"/>
                    <a:pt x="155" y="93"/>
                    <a:pt x="186" y="78"/>
                  </a:cubicBezTo>
                  <a:cubicBezTo>
                    <a:pt x="201" y="71"/>
                    <a:pt x="228" y="61"/>
                    <a:pt x="259" y="58"/>
                  </a:cubicBezTo>
                  <a:cubicBezTo>
                    <a:pt x="397" y="45"/>
                    <a:pt x="471" y="151"/>
                    <a:pt x="471" y="151"/>
                  </a:cubicBezTo>
                  <a:cubicBezTo>
                    <a:pt x="471" y="0"/>
                    <a:pt x="471" y="0"/>
                    <a:pt x="47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5545138" y="939800"/>
              <a:ext cx="2660650" cy="1011238"/>
            </a:xfrm>
            <a:custGeom>
              <a:avLst/>
              <a:gdLst>
                <a:gd name="T0" fmla="*/ 167 w 297"/>
                <a:gd name="T1" fmla="*/ 9 h 113"/>
                <a:gd name="T2" fmla="*/ 0 w 297"/>
                <a:gd name="T3" fmla="*/ 48 h 113"/>
                <a:gd name="T4" fmla="*/ 33 w 297"/>
                <a:gd name="T5" fmla="*/ 33 h 113"/>
                <a:gd name="T6" fmla="*/ 61 w 297"/>
                <a:gd name="T7" fmla="*/ 60 h 113"/>
                <a:gd name="T8" fmla="*/ 103 w 297"/>
                <a:gd name="T9" fmla="*/ 34 h 113"/>
                <a:gd name="T10" fmla="*/ 103 w 297"/>
                <a:gd name="T11" fmla="*/ 20 h 113"/>
                <a:gd name="T12" fmla="*/ 297 w 297"/>
                <a:gd name="T13" fmla="*/ 113 h 113"/>
                <a:gd name="T14" fmla="*/ 297 w 297"/>
                <a:gd name="T15" fmla="*/ 71 h 113"/>
                <a:gd name="T16" fmla="*/ 167 w 297"/>
                <a:gd name="T1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13">
                  <a:moveTo>
                    <a:pt x="167" y="9"/>
                  </a:moveTo>
                  <a:cubicBezTo>
                    <a:pt x="100" y="0"/>
                    <a:pt x="44" y="17"/>
                    <a:pt x="0" y="48"/>
                  </a:cubicBezTo>
                  <a:cubicBezTo>
                    <a:pt x="0" y="48"/>
                    <a:pt x="13" y="40"/>
                    <a:pt x="33" y="33"/>
                  </a:cubicBezTo>
                  <a:cubicBezTo>
                    <a:pt x="36" y="46"/>
                    <a:pt x="47" y="57"/>
                    <a:pt x="61" y="60"/>
                  </a:cubicBezTo>
                  <a:cubicBezTo>
                    <a:pt x="81" y="64"/>
                    <a:pt x="100" y="52"/>
                    <a:pt x="103" y="34"/>
                  </a:cubicBezTo>
                  <a:cubicBezTo>
                    <a:pt x="104" y="30"/>
                    <a:pt x="104" y="25"/>
                    <a:pt x="103" y="20"/>
                  </a:cubicBezTo>
                  <a:cubicBezTo>
                    <a:pt x="230" y="16"/>
                    <a:pt x="297" y="113"/>
                    <a:pt x="297" y="113"/>
                  </a:cubicBezTo>
                  <a:cubicBezTo>
                    <a:pt x="297" y="71"/>
                    <a:pt x="297" y="71"/>
                    <a:pt x="297" y="71"/>
                  </a:cubicBezTo>
                  <a:cubicBezTo>
                    <a:pt x="278" y="52"/>
                    <a:pt x="226" y="15"/>
                    <a:pt x="16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986213" y="6007100"/>
              <a:ext cx="796925" cy="833438"/>
            </a:xfrm>
            <a:custGeom>
              <a:avLst/>
              <a:gdLst>
                <a:gd name="T0" fmla="*/ 310 w 502"/>
                <a:gd name="T1" fmla="*/ 311 h 525"/>
                <a:gd name="T2" fmla="*/ 248 w 502"/>
                <a:gd name="T3" fmla="*/ 124 h 525"/>
                <a:gd name="T4" fmla="*/ 186 w 502"/>
                <a:gd name="T5" fmla="*/ 311 h 525"/>
                <a:gd name="T6" fmla="*/ 310 w 502"/>
                <a:gd name="T7" fmla="*/ 311 h 525"/>
                <a:gd name="T8" fmla="*/ 198 w 502"/>
                <a:gd name="T9" fmla="*/ 0 h 525"/>
                <a:gd name="T10" fmla="*/ 305 w 502"/>
                <a:gd name="T11" fmla="*/ 0 h 525"/>
                <a:gd name="T12" fmla="*/ 502 w 502"/>
                <a:gd name="T13" fmla="*/ 525 h 525"/>
                <a:gd name="T14" fmla="*/ 384 w 502"/>
                <a:gd name="T15" fmla="*/ 525 h 525"/>
                <a:gd name="T16" fmla="*/ 339 w 502"/>
                <a:gd name="T17" fmla="*/ 401 h 525"/>
                <a:gd name="T18" fmla="*/ 158 w 502"/>
                <a:gd name="T19" fmla="*/ 401 h 525"/>
                <a:gd name="T20" fmla="*/ 113 w 502"/>
                <a:gd name="T21" fmla="*/ 525 h 525"/>
                <a:gd name="T22" fmla="*/ 0 w 502"/>
                <a:gd name="T23" fmla="*/ 525 h 525"/>
                <a:gd name="T24" fmla="*/ 198 w 502"/>
                <a:gd name="T2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525">
                  <a:moveTo>
                    <a:pt x="310" y="311"/>
                  </a:moveTo>
                  <a:lnTo>
                    <a:pt x="248" y="124"/>
                  </a:lnTo>
                  <a:lnTo>
                    <a:pt x="186" y="311"/>
                  </a:lnTo>
                  <a:lnTo>
                    <a:pt x="310" y="311"/>
                  </a:lnTo>
                  <a:close/>
                  <a:moveTo>
                    <a:pt x="198" y="0"/>
                  </a:moveTo>
                  <a:lnTo>
                    <a:pt x="305" y="0"/>
                  </a:lnTo>
                  <a:lnTo>
                    <a:pt x="502" y="525"/>
                  </a:lnTo>
                  <a:lnTo>
                    <a:pt x="384" y="525"/>
                  </a:lnTo>
                  <a:lnTo>
                    <a:pt x="339" y="401"/>
                  </a:lnTo>
                  <a:lnTo>
                    <a:pt x="158" y="401"/>
                  </a:lnTo>
                  <a:lnTo>
                    <a:pt x="113" y="525"/>
                  </a:lnTo>
                  <a:lnTo>
                    <a:pt x="0" y="525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4881563" y="6007100"/>
              <a:ext cx="717550" cy="833438"/>
            </a:xfrm>
            <a:custGeom>
              <a:avLst/>
              <a:gdLst>
                <a:gd name="T0" fmla="*/ 32 w 80"/>
                <a:gd name="T1" fmla="*/ 76 h 93"/>
                <a:gd name="T2" fmla="*/ 45 w 80"/>
                <a:gd name="T3" fmla="*/ 74 h 93"/>
                <a:gd name="T4" fmla="*/ 53 w 80"/>
                <a:gd name="T5" fmla="*/ 68 h 93"/>
                <a:gd name="T6" fmla="*/ 58 w 80"/>
                <a:gd name="T7" fmla="*/ 58 h 93"/>
                <a:gd name="T8" fmla="*/ 60 w 80"/>
                <a:gd name="T9" fmla="*/ 46 h 93"/>
                <a:gd name="T10" fmla="*/ 59 w 80"/>
                <a:gd name="T11" fmla="*/ 34 h 93"/>
                <a:gd name="T12" fmla="*/ 54 w 80"/>
                <a:gd name="T13" fmla="*/ 24 h 93"/>
                <a:gd name="T14" fmla="*/ 46 w 80"/>
                <a:gd name="T15" fmla="*/ 18 h 93"/>
                <a:gd name="T16" fmla="*/ 35 w 80"/>
                <a:gd name="T17" fmla="*/ 16 h 93"/>
                <a:gd name="T18" fmla="*/ 19 w 80"/>
                <a:gd name="T19" fmla="*/ 16 h 93"/>
                <a:gd name="T20" fmla="*/ 19 w 80"/>
                <a:gd name="T21" fmla="*/ 76 h 93"/>
                <a:gd name="T22" fmla="*/ 32 w 80"/>
                <a:gd name="T23" fmla="*/ 76 h 93"/>
                <a:gd name="T24" fmla="*/ 0 w 80"/>
                <a:gd name="T25" fmla="*/ 0 h 93"/>
                <a:gd name="T26" fmla="*/ 35 w 80"/>
                <a:gd name="T27" fmla="*/ 0 h 93"/>
                <a:gd name="T28" fmla="*/ 68 w 80"/>
                <a:gd name="T29" fmla="*/ 11 h 93"/>
                <a:gd name="T30" fmla="*/ 80 w 80"/>
                <a:gd name="T31" fmla="*/ 46 h 93"/>
                <a:gd name="T32" fmla="*/ 77 w 80"/>
                <a:gd name="T33" fmla="*/ 66 h 93"/>
                <a:gd name="T34" fmla="*/ 67 w 80"/>
                <a:gd name="T35" fmla="*/ 81 h 93"/>
                <a:gd name="T36" fmla="*/ 52 w 80"/>
                <a:gd name="T37" fmla="*/ 90 h 93"/>
                <a:gd name="T38" fmla="*/ 31 w 80"/>
                <a:gd name="T39" fmla="*/ 93 h 93"/>
                <a:gd name="T40" fmla="*/ 0 w 80"/>
                <a:gd name="T41" fmla="*/ 93 h 93"/>
                <a:gd name="T42" fmla="*/ 0 w 80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93">
                  <a:moveTo>
                    <a:pt x="32" y="76"/>
                  </a:moveTo>
                  <a:cubicBezTo>
                    <a:pt x="37" y="76"/>
                    <a:pt x="41" y="76"/>
                    <a:pt x="45" y="74"/>
                  </a:cubicBezTo>
                  <a:cubicBezTo>
                    <a:pt x="48" y="73"/>
                    <a:pt x="51" y="71"/>
                    <a:pt x="53" y="68"/>
                  </a:cubicBezTo>
                  <a:cubicBezTo>
                    <a:pt x="56" y="65"/>
                    <a:pt x="57" y="62"/>
                    <a:pt x="58" y="58"/>
                  </a:cubicBezTo>
                  <a:cubicBezTo>
                    <a:pt x="59" y="55"/>
                    <a:pt x="60" y="51"/>
                    <a:pt x="60" y="46"/>
                  </a:cubicBezTo>
                  <a:cubicBezTo>
                    <a:pt x="60" y="41"/>
                    <a:pt x="59" y="37"/>
                    <a:pt x="59" y="34"/>
                  </a:cubicBezTo>
                  <a:cubicBezTo>
                    <a:pt x="58" y="30"/>
                    <a:pt x="56" y="27"/>
                    <a:pt x="54" y="24"/>
                  </a:cubicBezTo>
                  <a:cubicBezTo>
                    <a:pt x="52" y="22"/>
                    <a:pt x="50" y="20"/>
                    <a:pt x="46" y="18"/>
                  </a:cubicBezTo>
                  <a:cubicBezTo>
                    <a:pt x="43" y="17"/>
                    <a:pt x="39" y="16"/>
                    <a:pt x="35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76"/>
                    <a:pt x="19" y="76"/>
                    <a:pt x="19" y="76"/>
                  </a:cubicBezTo>
                  <a:lnTo>
                    <a:pt x="32" y="76"/>
                  </a:lnTo>
                  <a:close/>
                  <a:moveTo>
                    <a:pt x="0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9" y="0"/>
                    <a:pt x="60" y="4"/>
                    <a:pt x="68" y="11"/>
                  </a:cubicBezTo>
                  <a:cubicBezTo>
                    <a:pt x="76" y="19"/>
                    <a:pt x="80" y="31"/>
                    <a:pt x="80" y="46"/>
                  </a:cubicBezTo>
                  <a:cubicBezTo>
                    <a:pt x="80" y="54"/>
                    <a:pt x="79" y="60"/>
                    <a:pt x="77" y="66"/>
                  </a:cubicBezTo>
                  <a:cubicBezTo>
                    <a:pt x="74" y="72"/>
                    <a:pt x="71" y="77"/>
                    <a:pt x="67" y="81"/>
                  </a:cubicBezTo>
                  <a:cubicBezTo>
                    <a:pt x="63" y="85"/>
                    <a:pt x="58" y="88"/>
                    <a:pt x="52" y="90"/>
                  </a:cubicBezTo>
                  <a:cubicBezTo>
                    <a:pt x="46" y="92"/>
                    <a:pt x="39" y="93"/>
                    <a:pt x="31" y="93"/>
                  </a:cubicBezTo>
                  <a:cubicBezTo>
                    <a:pt x="0" y="93"/>
                    <a:pt x="0" y="93"/>
                    <a:pt x="0" y="9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5734051" y="6007100"/>
              <a:ext cx="671513" cy="833438"/>
            </a:xfrm>
            <a:custGeom>
              <a:avLst/>
              <a:gdLst>
                <a:gd name="T0" fmla="*/ 0 w 423"/>
                <a:gd name="T1" fmla="*/ 0 h 525"/>
                <a:gd name="T2" fmla="*/ 101 w 423"/>
                <a:gd name="T3" fmla="*/ 0 h 525"/>
                <a:gd name="T4" fmla="*/ 316 w 423"/>
                <a:gd name="T5" fmla="*/ 344 h 525"/>
                <a:gd name="T6" fmla="*/ 316 w 423"/>
                <a:gd name="T7" fmla="*/ 0 h 525"/>
                <a:gd name="T8" fmla="*/ 423 w 423"/>
                <a:gd name="T9" fmla="*/ 0 h 525"/>
                <a:gd name="T10" fmla="*/ 423 w 423"/>
                <a:gd name="T11" fmla="*/ 525 h 525"/>
                <a:gd name="T12" fmla="*/ 327 w 423"/>
                <a:gd name="T13" fmla="*/ 525 h 525"/>
                <a:gd name="T14" fmla="*/ 107 w 423"/>
                <a:gd name="T15" fmla="*/ 181 h 525"/>
                <a:gd name="T16" fmla="*/ 107 w 423"/>
                <a:gd name="T17" fmla="*/ 525 h 525"/>
                <a:gd name="T18" fmla="*/ 0 w 423"/>
                <a:gd name="T19" fmla="*/ 525 h 525"/>
                <a:gd name="T20" fmla="*/ 0 w 423"/>
                <a:gd name="T21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3" h="525">
                  <a:moveTo>
                    <a:pt x="0" y="0"/>
                  </a:moveTo>
                  <a:lnTo>
                    <a:pt x="101" y="0"/>
                  </a:lnTo>
                  <a:lnTo>
                    <a:pt x="316" y="344"/>
                  </a:lnTo>
                  <a:lnTo>
                    <a:pt x="316" y="0"/>
                  </a:lnTo>
                  <a:lnTo>
                    <a:pt x="423" y="0"/>
                  </a:lnTo>
                  <a:lnTo>
                    <a:pt x="423" y="525"/>
                  </a:lnTo>
                  <a:lnTo>
                    <a:pt x="327" y="525"/>
                  </a:lnTo>
                  <a:lnTo>
                    <a:pt x="107" y="181"/>
                  </a:lnTo>
                  <a:lnTo>
                    <a:pt x="107" y="525"/>
                  </a:lnTo>
                  <a:lnTo>
                    <a:pt x="0" y="5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6548438" y="5980113"/>
              <a:ext cx="796925" cy="877888"/>
            </a:xfrm>
            <a:custGeom>
              <a:avLst/>
              <a:gdLst>
                <a:gd name="T0" fmla="*/ 45 w 89"/>
                <a:gd name="T1" fmla="*/ 82 h 98"/>
                <a:gd name="T2" fmla="*/ 63 w 89"/>
                <a:gd name="T3" fmla="*/ 73 h 98"/>
                <a:gd name="T4" fmla="*/ 69 w 89"/>
                <a:gd name="T5" fmla="*/ 49 h 98"/>
                <a:gd name="T6" fmla="*/ 63 w 89"/>
                <a:gd name="T7" fmla="*/ 26 h 98"/>
                <a:gd name="T8" fmla="*/ 45 w 89"/>
                <a:gd name="T9" fmla="*/ 17 h 98"/>
                <a:gd name="T10" fmla="*/ 26 w 89"/>
                <a:gd name="T11" fmla="*/ 26 h 98"/>
                <a:gd name="T12" fmla="*/ 20 w 89"/>
                <a:gd name="T13" fmla="*/ 49 h 98"/>
                <a:gd name="T14" fmla="*/ 26 w 89"/>
                <a:gd name="T15" fmla="*/ 73 h 98"/>
                <a:gd name="T16" fmla="*/ 45 w 89"/>
                <a:gd name="T17" fmla="*/ 82 h 98"/>
                <a:gd name="T18" fmla="*/ 45 w 89"/>
                <a:gd name="T19" fmla="*/ 98 h 98"/>
                <a:gd name="T20" fmla="*/ 26 w 89"/>
                <a:gd name="T21" fmla="*/ 95 h 98"/>
                <a:gd name="T22" fmla="*/ 12 w 89"/>
                <a:gd name="T23" fmla="*/ 85 h 98"/>
                <a:gd name="T24" fmla="*/ 3 w 89"/>
                <a:gd name="T25" fmla="*/ 70 h 98"/>
                <a:gd name="T26" fmla="*/ 0 w 89"/>
                <a:gd name="T27" fmla="*/ 49 h 98"/>
                <a:gd name="T28" fmla="*/ 3 w 89"/>
                <a:gd name="T29" fmla="*/ 29 h 98"/>
                <a:gd name="T30" fmla="*/ 12 w 89"/>
                <a:gd name="T31" fmla="*/ 14 h 98"/>
                <a:gd name="T32" fmla="*/ 26 w 89"/>
                <a:gd name="T33" fmla="*/ 4 h 98"/>
                <a:gd name="T34" fmla="*/ 45 w 89"/>
                <a:gd name="T35" fmla="*/ 0 h 98"/>
                <a:gd name="T36" fmla="*/ 63 w 89"/>
                <a:gd name="T37" fmla="*/ 4 h 98"/>
                <a:gd name="T38" fmla="*/ 77 w 89"/>
                <a:gd name="T39" fmla="*/ 14 h 98"/>
                <a:gd name="T40" fmla="*/ 86 w 89"/>
                <a:gd name="T41" fmla="*/ 29 h 98"/>
                <a:gd name="T42" fmla="*/ 89 w 89"/>
                <a:gd name="T43" fmla="*/ 49 h 98"/>
                <a:gd name="T44" fmla="*/ 86 w 89"/>
                <a:gd name="T45" fmla="*/ 70 h 98"/>
                <a:gd name="T46" fmla="*/ 77 w 89"/>
                <a:gd name="T47" fmla="*/ 85 h 98"/>
                <a:gd name="T48" fmla="*/ 63 w 89"/>
                <a:gd name="T49" fmla="*/ 95 h 98"/>
                <a:gd name="T50" fmla="*/ 45 w 89"/>
                <a:gd name="T5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9" h="98">
                  <a:moveTo>
                    <a:pt x="45" y="82"/>
                  </a:moveTo>
                  <a:cubicBezTo>
                    <a:pt x="53" y="82"/>
                    <a:pt x="59" y="79"/>
                    <a:pt x="63" y="73"/>
                  </a:cubicBezTo>
                  <a:cubicBezTo>
                    <a:pt x="67" y="68"/>
                    <a:pt x="69" y="60"/>
                    <a:pt x="69" y="49"/>
                  </a:cubicBezTo>
                  <a:cubicBezTo>
                    <a:pt x="69" y="39"/>
                    <a:pt x="67" y="31"/>
                    <a:pt x="63" y="26"/>
                  </a:cubicBezTo>
                  <a:cubicBezTo>
                    <a:pt x="59" y="20"/>
                    <a:pt x="53" y="17"/>
                    <a:pt x="45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2" y="68"/>
                    <a:pt x="26" y="73"/>
                  </a:cubicBezTo>
                  <a:cubicBezTo>
                    <a:pt x="30" y="79"/>
                    <a:pt x="36" y="82"/>
                    <a:pt x="45" y="82"/>
                  </a:cubicBezTo>
                  <a:moveTo>
                    <a:pt x="45" y="98"/>
                  </a:moveTo>
                  <a:cubicBezTo>
                    <a:pt x="38" y="98"/>
                    <a:pt x="31" y="97"/>
                    <a:pt x="26" y="95"/>
                  </a:cubicBezTo>
                  <a:cubicBezTo>
                    <a:pt x="21" y="93"/>
                    <a:pt x="16" y="89"/>
                    <a:pt x="12" y="85"/>
                  </a:cubicBezTo>
                  <a:cubicBezTo>
                    <a:pt x="8" y="81"/>
                    <a:pt x="5" y="76"/>
                    <a:pt x="3" y="70"/>
                  </a:cubicBezTo>
                  <a:cubicBezTo>
                    <a:pt x="1" y="64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6" y="9"/>
                    <a:pt x="21" y="6"/>
                    <a:pt x="26" y="4"/>
                  </a:cubicBezTo>
                  <a:cubicBezTo>
                    <a:pt x="32" y="2"/>
                    <a:pt x="38" y="0"/>
                    <a:pt x="45" y="0"/>
                  </a:cubicBezTo>
                  <a:cubicBezTo>
                    <a:pt x="52" y="0"/>
                    <a:pt x="58" y="2"/>
                    <a:pt x="63" y="4"/>
                  </a:cubicBezTo>
                  <a:cubicBezTo>
                    <a:pt x="69" y="6"/>
                    <a:pt x="73" y="9"/>
                    <a:pt x="77" y="14"/>
                  </a:cubicBezTo>
                  <a:cubicBezTo>
                    <a:pt x="81" y="18"/>
                    <a:pt x="84" y="23"/>
                    <a:pt x="86" y="29"/>
                  </a:cubicBezTo>
                  <a:cubicBezTo>
                    <a:pt x="88" y="35"/>
                    <a:pt x="89" y="42"/>
                    <a:pt x="89" y="49"/>
                  </a:cubicBezTo>
                  <a:cubicBezTo>
                    <a:pt x="89" y="57"/>
                    <a:pt x="88" y="64"/>
                    <a:pt x="86" y="70"/>
                  </a:cubicBezTo>
                  <a:cubicBezTo>
                    <a:pt x="84" y="76"/>
                    <a:pt x="81" y="81"/>
                    <a:pt x="77" y="85"/>
                  </a:cubicBezTo>
                  <a:cubicBezTo>
                    <a:pt x="74" y="89"/>
                    <a:pt x="69" y="93"/>
                    <a:pt x="63" y="95"/>
                  </a:cubicBezTo>
                  <a:cubicBezTo>
                    <a:pt x="58" y="97"/>
                    <a:pt x="52" y="98"/>
                    <a:pt x="45" y="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7453313" y="5980113"/>
              <a:ext cx="742950" cy="877888"/>
            </a:xfrm>
            <a:custGeom>
              <a:avLst/>
              <a:gdLst>
                <a:gd name="T0" fmla="*/ 83 w 83"/>
                <a:gd name="T1" fmla="*/ 64 h 98"/>
                <a:gd name="T2" fmla="*/ 79 w 83"/>
                <a:gd name="T3" fmla="*/ 77 h 98"/>
                <a:gd name="T4" fmla="*/ 71 w 83"/>
                <a:gd name="T5" fmla="*/ 88 h 98"/>
                <a:gd name="T6" fmla="*/ 59 w 83"/>
                <a:gd name="T7" fmla="*/ 96 h 98"/>
                <a:gd name="T8" fmla="*/ 43 w 83"/>
                <a:gd name="T9" fmla="*/ 98 h 98"/>
                <a:gd name="T10" fmla="*/ 24 w 83"/>
                <a:gd name="T11" fmla="*/ 95 h 98"/>
                <a:gd name="T12" fmla="*/ 11 w 83"/>
                <a:gd name="T13" fmla="*/ 85 h 98"/>
                <a:gd name="T14" fmla="*/ 3 w 83"/>
                <a:gd name="T15" fmla="*/ 69 h 98"/>
                <a:gd name="T16" fmla="*/ 0 w 83"/>
                <a:gd name="T17" fmla="*/ 49 h 98"/>
                <a:gd name="T18" fmla="*/ 3 w 83"/>
                <a:gd name="T19" fmla="*/ 29 h 98"/>
                <a:gd name="T20" fmla="*/ 12 w 83"/>
                <a:gd name="T21" fmla="*/ 14 h 98"/>
                <a:gd name="T22" fmla="*/ 25 w 83"/>
                <a:gd name="T23" fmla="*/ 4 h 98"/>
                <a:gd name="T24" fmla="*/ 43 w 83"/>
                <a:gd name="T25" fmla="*/ 0 h 98"/>
                <a:gd name="T26" fmla="*/ 59 w 83"/>
                <a:gd name="T27" fmla="*/ 3 h 98"/>
                <a:gd name="T28" fmla="*/ 70 w 83"/>
                <a:gd name="T29" fmla="*/ 9 h 98"/>
                <a:gd name="T30" fmla="*/ 77 w 83"/>
                <a:gd name="T31" fmla="*/ 19 h 98"/>
                <a:gd name="T32" fmla="*/ 81 w 83"/>
                <a:gd name="T33" fmla="*/ 32 h 98"/>
                <a:gd name="T34" fmla="*/ 62 w 83"/>
                <a:gd name="T35" fmla="*/ 35 h 98"/>
                <a:gd name="T36" fmla="*/ 56 w 83"/>
                <a:gd name="T37" fmla="*/ 22 h 98"/>
                <a:gd name="T38" fmla="*/ 43 w 83"/>
                <a:gd name="T39" fmla="*/ 17 h 98"/>
                <a:gd name="T40" fmla="*/ 26 w 83"/>
                <a:gd name="T41" fmla="*/ 26 h 98"/>
                <a:gd name="T42" fmla="*/ 20 w 83"/>
                <a:gd name="T43" fmla="*/ 49 h 98"/>
                <a:gd name="T44" fmla="*/ 27 w 83"/>
                <a:gd name="T45" fmla="*/ 73 h 98"/>
                <a:gd name="T46" fmla="*/ 43 w 83"/>
                <a:gd name="T47" fmla="*/ 82 h 98"/>
                <a:gd name="T48" fmla="*/ 56 w 83"/>
                <a:gd name="T49" fmla="*/ 77 h 98"/>
                <a:gd name="T50" fmla="*/ 62 w 83"/>
                <a:gd name="T51" fmla="*/ 64 h 98"/>
                <a:gd name="T52" fmla="*/ 83 w 83"/>
                <a:gd name="T53" fmla="*/ 6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3" h="98">
                  <a:moveTo>
                    <a:pt x="83" y="64"/>
                  </a:moveTo>
                  <a:cubicBezTo>
                    <a:pt x="82" y="69"/>
                    <a:pt x="81" y="73"/>
                    <a:pt x="79" y="77"/>
                  </a:cubicBezTo>
                  <a:cubicBezTo>
                    <a:pt x="77" y="82"/>
                    <a:pt x="75" y="85"/>
                    <a:pt x="71" y="88"/>
                  </a:cubicBezTo>
                  <a:cubicBezTo>
                    <a:pt x="68" y="91"/>
                    <a:pt x="64" y="94"/>
                    <a:pt x="59" y="96"/>
                  </a:cubicBezTo>
                  <a:cubicBezTo>
                    <a:pt x="55" y="97"/>
                    <a:pt x="49" y="98"/>
                    <a:pt x="43" y="98"/>
                  </a:cubicBezTo>
                  <a:cubicBezTo>
                    <a:pt x="36" y="98"/>
                    <a:pt x="30" y="97"/>
                    <a:pt x="24" y="95"/>
                  </a:cubicBezTo>
                  <a:cubicBezTo>
                    <a:pt x="19" y="92"/>
                    <a:pt x="15" y="89"/>
                    <a:pt x="11" y="85"/>
                  </a:cubicBezTo>
                  <a:cubicBezTo>
                    <a:pt x="7" y="81"/>
                    <a:pt x="5" y="75"/>
                    <a:pt x="3" y="69"/>
                  </a:cubicBezTo>
                  <a:cubicBezTo>
                    <a:pt x="1" y="63"/>
                    <a:pt x="0" y="57"/>
                    <a:pt x="0" y="49"/>
                  </a:cubicBezTo>
                  <a:cubicBezTo>
                    <a:pt x="0" y="42"/>
                    <a:pt x="1" y="35"/>
                    <a:pt x="3" y="29"/>
                  </a:cubicBezTo>
                  <a:cubicBezTo>
                    <a:pt x="5" y="23"/>
                    <a:pt x="8" y="18"/>
                    <a:pt x="12" y="14"/>
                  </a:cubicBezTo>
                  <a:cubicBezTo>
                    <a:pt x="15" y="9"/>
                    <a:pt x="20" y="6"/>
                    <a:pt x="25" y="4"/>
                  </a:cubicBezTo>
                  <a:cubicBezTo>
                    <a:pt x="31" y="2"/>
                    <a:pt x="37" y="0"/>
                    <a:pt x="43" y="0"/>
                  </a:cubicBezTo>
                  <a:cubicBezTo>
                    <a:pt x="49" y="0"/>
                    <a:pt x="54" y="1"/>
                    <a:pt x="59" y="3"/>
                  </a:cubicBezTo>
                  <a:cubicBezTo>
                    <a:pt x="63" y="4"/>
                    <a:pt x="67" y="6"/>
                    <a:pt x="70" y="9"/>
                  </a:cubicBezTo>
                  <a:cubicBezTo>
                    <a:pt x="73" y="12"/>
                    <a:pt x="75" y="15"/>
                    <a:pt x="77" y="19"/>
                  </a:cubicBezTo>
                  <a:cubicBezTo>
                    <a:pt x="79" y="23"/>
                    <a:pt x="80" y="27"/>
                    <a:pt x="81" y="32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29"/>
                    <a:pt x="59" y="25"/>
                    <a:pt x="56" y="22"/>
                  </a:cubicBezTo>
                  <a:cubicBezTo>
                    <a:pt x="53" y="19"/>
                    <a:pt x="49" y="17"/>
                    <a:pt x="43" y="17"/>
                  </a:cubicBezTo>
                  <a:cubicBezTo>
                    <a:pt x="36" y="17"/>
                    <a:pt x="30" y="20"/>
                    <a:pt x="26" y="26"/>
                  </a:cubicBezTo>
                  <a:cubicBezTo>
                    <a:pt x="22" y="31"/>
                    <a:pt x="20" y="39"/>
                    <a:pt x="20" y="49"/>
                  </a:cubicBezTo>
                  <a:cubicBezTo>
                    <a:pt x="20" y="60"/>
                    <a:pt x="23" y="68"/>
                    <a:pt x="27" y="73"/>
                  </a:cubicBezTo>
                  <a:cubicBezTo>
                    <a:pt x="31" y="79"/>
                    <a:pt x="36" y="82"/>
                    <a:pt x="43" y="82"/>
                  </a:cubicBezTo>
                  <a:cubicBezTo>
                    <a:pt x="49" y="82"/>
                    <a:pt x="54" y="80"/>
                    <a:pt x="56" y="77"/>
                  </a:cubicBezTo>
                  <a:cubicBezTo>
                    <a:pt x="59" y="74"/>
                    <a:pt x="61" y="69"/>
                    <a:pt x="62" y="64"/>
                  </a:cubicBezTo>
                  <a:lnTo>
                    <a:pt x="83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3986213" y="4735513"/>
              <a:ext cx="1066800" cy="887413"/>
            </a:xfrm>
            <a:custGeom>
              <a:avLst/>
              <a:gdLst>
                <a:gd name="T0" fmla="*/ 82 w 119"/>
                <a:gd name="T1" fmla="*/ 40 h 99"/>
                <a:gd name="T2" fmla="*/ 82 w 119"/>
                <a:gd name="T3" fmla="*/ 47 h 99"/>
                <a:gd name="T4" fmla="*/ 57 w 119"/>
                <a:gd name="T5" fmla="*/ 47 h 99"/>
                <a:gd name="T6" fmla="*/ 57 w 119"/>
                <a:gd name="T7" fmla="*/ 40 h 99"/>
                <a:gd name="T8" fmla="*/ 60 w 119"/>
                <a:gd name="T9" fmla="*/ 40 h 99"/>
                <a:gd name="T10" fmla="*/ 60 w 119"/>
                <a:gd name="T11" fmla="*/ 36 h 99"/>
                <a:gd name="T12" fmla="*/ 63 w 119"/>
                <a:gd name="T13" fmla="*/ 28 h 99"/>
                <a:gd name="T14" fmla="*/ 71 w 119"/>
                <a:gd name="T15" fmla="*/ 25 h 99"/>
                <a:gd name="T16" fmla="*/ 78 w 119"/>
                <a:gd name="T17" fmla="*/ 28 h 99"/>
                <a:gd name="T18" fmla="*/ 81 w 119"/>
                <a:gd name="T19" fmla="*/ 35 h 99"/>
                <a:gd name="T20" fmla="*/ 75 w 119"/>
                <a:gd name="T21" fmla="*/ 36 h 99"/>
                <a:gd name="T22" fmla="*/ 74 w 119"/>
                <a:gd name="T23" fmla="*/ 32 h 99"/>
                <a:gd name="T24" fmla="*/ 71 w 119"/>
                <a:gd name="T25" fmla="*/ 32 h 99"/>
                <a:gd name="T26" fmla="*/ 67 w 119"/>
                <a:gd name="T27" fmla="*/ 36 h 99"/>
                <a:gd name="T28" fmla="*/ 67 w 119"/>
                <a:gd name="T29" fmla="*/ 40 h 99"/>
                <a:gd name="T30" fmla="*/ 82 w 119"/>
                <a:gd name="T31" fmla="*/ 40 h 99"/>
                <a:gd name="T32" fmla="*/ 100 w 119"/>
                <a:gd name="T33" fmla="*/ 82 h 99"/>
                <a:gd name="T34" fmla="*/ 100 w 119"/>
                <a:gd name="T35" fmla="*/ 0 h 99"/>
                <a:gd name="T36" fmla="*/ 119 w 119"/>
                <a:gd name="T37" fmla="*/ 0 h 99"/>
                <a:gd name="T38" fmla="*/ 119 w 119"/>
                <a:gd name="T39" fmla="*/ 99 h 99"/>
                <a:gd name="T40" fmla="*/ 38 w 119"/>
                <a:gd name="T41" fmla="*/ 99 h 99"/>
                <a:gd name="T42" fmla="*/ 10 w 119"/>
                <a:gd name="T43" fmla="*/ 91 h 99"/>
                <a:gd name="T44" fmla="*/ 0 w 119"/>
                <a:gd name="T45" fmla="*/ 65 h 99"/>
                <a:gd name="T46" fmla="*/ 4 w 119"/>
                <a:gd name="T47" fmla="*/ 49 h 99"/>
                <a:gd name="T48" fmla="*/ 16 w 119"/>
                <a:gd name="T49" fmla="*/ 37 h 99"/>
                <a:gd name="T50" fmla="*/ 34 w 119"/>
                <a:gd name="T51" fmla="*/ 33 h 99"/>
                <a:gd name="T52" fmla="*/ 36 w 119"/>
                <a:gd name="T53" fmla="*/ 49 h 99"/>
                <a:gd name="T54" fmla="*/ 23 w 119"/>
                <a:gd name="T55" fmla="*/ 54 h 99"/>
                <a:gd name="T56" fmla="*/ 19 w 119"/>
                <a:gd name="T57" fmla="*/ 65 h 99"/>
                <a:gd name="T58" fmla="*/ 23 w 119"/>
                <a:gd name="T59" fmla="*/ 78 h 99"/>
                <a:gd name="T60" fmla="*/ 38 w 119"/>
                <a:gd name="T61" fmla="*/ 82 h 99"/>
                <a:gd name="T62" fmla="*/ 100 w 119"/>
                <a:gd name="T63" fmla="*/ 8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9" h="99">
                  <a:moveTo>
                    <a:pt x="82" y="40"/>
                  </a:moveTo>
                  <a:cubicBezTo>
                    <a:pt x="82" y="47"/>
                    <a:pt x="82" y="47"/>
                    <a:pt x="82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3"/>
                    <a:pt x="61" y="30"/>
                    <a:pt x="63" y="28"/>
                  </a:cubicBezTo>
                  <a:cubicBezTo>
                    <a:pt x="65" y="26"/>
                    <a:pt x="67" y="25"/>
                    <a:pt x="71" y="25"/>
                  </a:cubicBezTo>
                  <a:cubicBezTo>
                    <a:pt x="74" y="25"/>
                    <a:pt x="77" y="26"/>
                    <a:pt x="78" y="28"/>
                  </a:cubicBezTo>
                  <a:cubicBezTo>
                    <a:pt x="80" y="29"/>
                    <a:pt x="81" y="31"/>
                    <a:pt x="81" y="35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4"/>
                    <a:pt x="75" y="33"/>
                    <a:pt x="74" y="32"/>
                  </a:cubicBezTo>
                  <a:cubicBezTo>
                    <a:pt x="74" y="32"/>
                    <a:pt x="73" y="32"/>
                    <a:pt x="71" y="32"/>
                  </a:cubicBezTo>
                  <a:cubicBezTo>
                    <a:pt x="68" y="32"/>
                    <a:pt x="67" y="33"/>
                    <a:pt x="67" y="36"/>
                  </a:cubicBezTo>
                  <a:cubicBezTo>
                    <a:pt x="67" y="40"/>
                    <a:pt x="67" y="40"/>
                    <a:pt x="67" y="40"/>
                  </a:cubicBezTo>
                  <a:lnTo>
                    <a:pt x="82" y="40"/>
                  </a:lnTo>
                  <a:close/>
                  <a:moveTo>
                    <a:pt x="100" y="82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99"/>
                    <a:pt x="119" y="99"/>
                    <a:pt x="119" y="99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25" y="99"/>
                    <a:pt x="16" y="96"/>
                    <a:pt x="10" y="91"/>
                  </a:cubicBezTo>
                  <a:cubicBezTo>
                    <a:pt x="3" y="85"/>
                    <a:pt x="0" y="77"/>
                    <a:pt x="0" y="65"/>
                  </a:cubicBezTo>
                  <a:cubicBezTo>
                    <a:pt x="0" y="59"/>
                    <a:pt x="2" y="54"/>
                    <a:pt x="4" y="49"/>
                  </a:cubicBezTo>
                  <a:cubicBezTo>
                    <a:pt x="7" y="44"/>
                    <a:pt x="11" y="40"/>
                    <a:pt x="16" y="37"/>
                  </a:cubicBezTo>
                  <a:cubicBezTo>
                    <a:pt x="21" y="34"/>
                    <a:pt x="27" y="33"/>
                    <a:pt x="34" y="33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0" y="50"/>
                    <a:pt x="25" y="51"/>
                    <a:pt x="23" y="54"/>
                  </a:cubicBezTo>
                  <a:cubicBezTo>
                    <a:pt x="20" y="56"/>
                    <a:pt x="19" y="60"/>
                    <a:pt x="19" y="65"/>
                  </a:cubicBezTo>
                  <a:cubicBezTo>
                    <a:pt x="19" y="71"/>
                    <a:pt x="20" y="76"/>
                    <a:pt x="23" y="78"/>
                  </a:cubicBezTo>
                  <a:cubicBezTo>
                    <a:pt x="26" y="81"/>
                    <a:pt x="31" y="82"/>
                    <a:pt x="38" y="82"/>
                  </a:cubicBezTo>
                  <a:lnTo>
                    <a:pt x="10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2" name="Freeform 14"/>
            <p:cNvSpPr>
              <a:spLocks noEditPoints="1"/>
            </p:cNvSpPr>
            <p:nvPr/>
          </p:nvSpPr>
          <p:spPr bwMode="auto">
            <a:xfrm>
              <a:off x="5195888" y="5005388"/>
              <a:ext cx="1684338" cy="903288"/>
            </a:xfrm>
            <a:custGeom>
              <a:avLst/>
              <a:gdLst>
                <a:gd name="T0" fmla="*/ 44 w 188"/>
                <a:gd name="T1" fmla="*/ 52 h 101"/>
                <a:gd name="T2" fmla="*/ 38 w 188"/>
                <a:gd name="T3" fmla="*/ 52 h 101"/>
                <a:gd name="T4" fmla="*/ 19 w 188"/>
                <a:gd name="T5" fmla="*/ 32 h 101"/>
                <a:gd name="T6" fmla="*/ 22 w 188"/>
                <a:gd name="T7" fmla="*/ 20 h 101"/>
                <a:gd name="T8" fmla="*/ 32 w 188"/>
                <a:gd name="T9" fmla="*/ 16 h 101"/>
                <a:gd name="T10" fmla="*/ 39 w 188"/>
                <a:gd name="T11" fmla="*/ 17 h 101"/>
                <a:gd name="T12" fmla="*/ 43 w 188"/>
                <a:gd name="T13" fmla="*/ 23 h 101"/>
                <a:gd name="T14" fmla="*/ 44 w 188"/>
                <a:gd name="T15" fmla="*/ 37 h 101"/>
                <a:gd name="T16" fmla="*/ 44 w 188"/>
                <a:gd name="T17" fmla="*/ 52 h 101"/>
                <a:gd name="T18" fmla="*/ 170 w 188"/>
                <a:gd name="T19" fmla="*/ 0 h 101"/>
                <a:gd name="T20" fmla="*/ 170 w 188"/>
                <a:gd name="T21" fmla="*/ 52 h 101"/>
                <a:gd name="T22" fmla="*/ 63 w 188"/>
                <a:gd name="T23" fmla="*/ 52 h 101"/>
                <a:gd name="T24" fmla="*/ 63 w 188"/>
                <a:gd name="T25" fmla="*/ 32 h 101"/>
                <a:gd name="T26" fmla="*/ 55 w 188"/>
                <a:gd name="T27" fmla="*/ 8 h 101"/>
                <a:gd name="T28" fmla="*/ 32 w 188"/>
                <a:gd name="T29" fmla="*/ 0 h 101"/>
                <a:gd name="T30" fmla="*/ 8 w 188"/>
                <a:gd name="T31" fmla="*/ 9 h 101"/>
                <a:gd name="T32" fmla="*/ 0 w 188"/>
                <a:gd name="T33" fmla="*/ 32 h 101"/>
                <a:gd name="T34" fmla="*/ 11 w 188"/>
                <a:gd name="T35" fmla="*/ 60 h 101"/>
                <a:gd name="T36" fmla="*/ 42 w 188"/>
                <a:gd name="T37" fmla="*/ 69 h 101"/>
                <a:gd name="T38" fmla="*/ 44 w 188"/>
                <a:gd name="T39" fmla="*/ 69 h 101"/>
                <a:gd name="T40" fmla="*/ 44 w 188"/>
                <a:gd name="T41" fmla="*/ 72 h 101"/>
                <a:gd name="T42" fmla="*/ 41 w 188"/>
                <a:gd name="T43" fmla="*/ 86 h 101"/>
                <a:gd name="T44" fmla="*/ 51 w 188"/>
                <a:gd name="T45" fmla="*/ 101 h 101"/>
                <a:gd name="T46" fmla="*/ 55 w 188"/>
                <a:gd name="T47" fmla="*/ 97 h 101"/>
                <a:gd name="T48" fmla="*/ 63 w 188"/>
                <a:gd name="T49" fmla="*/ 69 h 101"/>
                <a:gd name="T50" fmla="*/ 188 w 188"/>
                <a:gd name="T51" fmla="*/ 69 h 101"/>
                <a:gd name="T52" fmla="*/ 188 w 188"/>
                <a:gd name="T53" fmla="*/ 0 h 101"/>
                <a:gd name="T54" fmla="*/ 170 w 188"/>
                <a:gd name="T5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01">
                  <a:moveTo>
                    <a:pt x="44" y="52"/>
                  </a:moveTo>
                  <a:cubicBezTo>
                    <a:pt x="38" y="52"/>
                    <a:pt x="38" y="52"/>
                    <a:pt x="38" y="52"/>
                  </a:cubicBezTo>
                  <a:cubicBezTo>
                    <a:pt x="25" y="52"/>
                    <a:pt x="19" y="45"/>
                    <a:pt x="19" y="32"/>
                  </a:cubicBezTo>
                  <a:cubicBezTo>
                    <a:pt x="19" y="27"/>
                    <a:pt x="20" y="23"/>
                    <a:pt x="22" y="20"/>
                  </a:cubicBezTo>
                  <a:cubicBezTo>
                    <a:pt x="24" y="17"/>
                    <a:pt x="27" y="16"/>
                    <a:pt x="32" y="16"/>
                  </a:cubicBezTo>
                  <a:cubicBezTo>
                    <a:pt x="35" y="16"/>
                    <a:pt x="37" y="16"/>
                    <a:pt x="39" y="17"/>
                  </a:cubicBezTo>
                  <a:cubicBezTo>
                    <a:pt x="41" y="19"/>
                    <a:pt x="42" y="20"/>
                    <a:pt x="43" y="23"/>
                  </a:cubicBezTo>
                  <a:cubicBezTo>
                    <a:pt x="44" y="26"/>
                    <a:pt x="44" y="32"/>
                    <a:pt x="44" y="37"/>
                  </a:cubicBezTo>
                  <a:lnTo>
                    <a:pt x="44" y="52"/>
                  </a:lnTo>
                  <a:close/>
                  <a:moveTo>
                    <a:pt x="170" y="0"/>
                  </a:moveTo>
                  <a:cubicBezTo>
                    <a:pt x="170" y="52"/>
                    <a:pt x="170" y="52"/>
                    <a:pt x="170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2"/>
                    <a:pt x="60" y="13"/>
                    <a:pt x="55" y="8"/>
                  </a:cubicBezTo>
                  <a:cubicBezTo>
                    <a:pt x="50" y="3"/>
                    <a:pt x="42" y="0"/>
                    <a:pt x="32" y="0"/>
                  </a:cubicBezTo>
                  <a:cubicBezTo>
                    <a:pt x="22" y="0"/>
                    <a:pt x="14" y="3"/>
                    <a:pt x="8" y="9"/>
                  </a:cubicBezTo>
                  <a:cubicBezTo>
                    <a:pt x="3" y="14"/>
                    <a:pt x="0" y="22"/>
                    <a:pt x="0" y="32"/>
                  </a:cubicBezTo>
                  <a:cubicBezTo>
                    <a:pt x="0" y="44"/>
                    <a:pt x="3" y="54"/>
                    <a:pt x="11" y="60"/>
                  </a:cubicBezTo>
                  <a:cubicBezTo>
                    <a:pt x="18" y="66"/>
                    <a:pt x="28" y="69"/>
                    <a:pt x="42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9"/>
                    <a:pt x="43" y="83"/>
                    <a:pt x="41" y="86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3" y="100"/>
                    <a:pt x="54" y="99"/>
                    <a:pt x="55" y="97"/>
                  </a:cubicBezTo>
                  <a:cubicBezTo>
                    <a:pt x="60" y="92"/>
                    <a:pt x="63" y="80"/>
                    <a:pt x="63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8" y="0"/>
                    <a:pt x="188" y="0"/>
                    <a:pt x="188" y="0"/>
                  </a:cubicBezTo>
                  <a:lnTo>
                    <a:pt x="1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Rectangle 15"/>
            <p:cNvSpPr>
              <a:spLocks noChangeArrowheads="1"/>
            </p:cNvSpPr>
            <p:nvPr/>
          </p:nvSpPr>
          <p:spPr bwMode="auto">
            <a:xfrm>
              <a:off x="6718301" y="4754563"/>
              <a:ext cx="161925" cy="169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7013576" y="5005388"/>
              <a:ext cx="833438" cy="617538"/>
            </a:xfrm>
            <a:custGeom>
              <a:avLst/>
              <a:gdLst>
                <a:gd name="T0" fmla="*/ 74 w 93"/>
                <a:gd name="T1" fmla="*/ 52 h 69"/>
                <a:gd name="T2" fmla="*/ 74 w 93"/>
                <a:gd name="T3" fmla="*/ 42 h 69"/>
                <a:gd name="T4" fmla="*/ 70 w 93"/>
                <a:gd name="T5" fmla="*/ 23 h 69"/>
                <a:gd name="T6" fmla="*/ 55 w 93"/>
                <a:gd name="T7" fmla="*/ 17 h 69"/>
                <a:gd name="T8" fmla="*/ 41 w 93"/>
                <a:gd name="T9" fmla="*/ 20 h 69"/>
                <a:gd name="T10" fmla="*/ 36 w 93"/>
                <a:gd name="T11" fmla="*/ 3 h 69"/>
                <a:gd name="T12" fmla="*/ 56 w 93"/>
                <a:gd name="T13" fmla="*/ 0 h 69"/>
                <a:gd name="T14" fmla="*/ 84 w 93"/>
                <a:gd name="T15" fmla="*/ 10 h 69"/>
                <a:gd name="T16" fmla="*/ 93 w 93"/>
                <a:gd name="T17" fmla="*/ 40 h 69"/>
                <a:gd name="T18" fmla="*/ 93 w 93"/>
                <a:gd name="T19" fmla="*/ 69 h 69"/>
                <a:gd name="T20" fmla="*/ 0 w 93"/>
                <a:gd name="T21" fmla="*/ 69 h 69"/>
                <a:gd name="T22" fmla="*/ 0 w 93"/>
                <a:gd name="T23" fmla="*/ 52 h 69"/>
                <a:gd name="T24" fmla="*/ 74 w 93"/>
                <a:gd name="T25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69">
                  <a:moveTo>
                    <a:pt x="74" y="52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4" y="34"/>
                    <a:pt x="73" y="27"/>
                    <a:pt x="70" y="23"/>
                  </a:cubicBezTo>
                  <a:cubicBezTo>
                    <a:pt x="66" y="19"/>
                    <a:pt x="61" y="17"/>
                    <a:pt x="55" y="17"/>
                  </a:cubicBezTo>
                  <a:cubicBezTo>
                    <a:pt x="50" y="17"/>
                    <a:pt x="46" y="18"/>
                    <a:pt x="41" y="2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42" y="1"/>
                    <a:pt x="49" y="0"/>
                    <a:pt x="56" y="0"/>
                  </a:cubicBezTo>
                  <a:cubicBezTo>
                    <a:pt x="68" y="0"/>
                    <a:pt x="77" y="3"/>
                    <a:pt x="84" y="10"/>
                  </a:cubicBezTo>
                  <a:cubicBezTo>
                    <a:pt x="90" y="17"/>
                    <a:pt x="93" y="27"/>
                    <a:pt x="93" y="40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7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7972426" y="4565650"/>
              <a:ext cx="223838" cy="188913"/>
            </a:xfrm>
            <a:custGeom>
              <a:avLst/>
              <a:gdLst>
                <a:gd name="T0" fmla="*/ 25 w 25"/>
                <a:gd name="T1" fmla="*/ 14 h 21"/>
                <a:gd name="T2" fmla="*/ 25 w 25"/>
                <a:gd name="T3" fmla="*/ 21 h 21"/>
                <a:gd name="T4" fmla="*/ 0 w 25"/>
                <a:gd name="T5" fmla="*/ 21 h 21"/>
                <a:gd name="T6" fmla="*/ 0 w 25"/>
                <a:gd name="T7" fmla="*/ 14 h 21"/>
                <a:gd name="T8" fmla="*/ 3 w 25"/>
                <a:gd name="T9" fmla="*/ 14 h 21"/>
                <a:gd name="T10" fmla="*/ 3 w 25"/>
                <a:gd name="T11" fmla="*/ 10 h 21"/>
                <a:gd name="T12" fmla="*/ 6 w 25"/>
                <a:gd name="T13" fmla="*/ 2 h 21"/>
                <a:gd name="T14" fmla="*/ 14 w 25"/>
                <a:gd name="T15" fmla="*/ 0 h 21"/>
                <a:gd name="T16" fmla="*/ 21 w 25"/>
                <a:gd name="T17" fmla="*/ 2 h 21"/>
                <a:gd name="T18" fmla="*/ 24 w 25"/>
                <a:gd name="T19" fmla="*/ 9 h 21"/>
                <a:gd name="T20" fmla="*/ 18 w 25"/>
                <a:gd name="T21" fmla="*/ 10 h 21"/>
                <a:gd name="T22" fmla="*/ 17 w 25"/>
                <a:gd name="T23" fmla="*/ 7 h 21"/>
                <a:gd name="T24" fmla="*/ 14 w 25"/>
                <a:gd name="T25" fmla="*/ 6 h 21"/>
                <a:gd name="T26" fmla="*/ 10 w 25"/>
                <a:gd name="T27" fmla="*/ 11 h 21"/>
                <a:gd name="T28" fmla="*/ 10 w 25"/>
                <a:gd name="T29" fmla="*/ 14 h 21"/>
                <a:gd name="T30" fmla="*/ 25 w 25"/>
                <a:gd name="T3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21">
                  <a:moveTo>
                    <a:pt x="25" y="1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4" y="4"/>
                    <a:pt x="6" y="2"/>
                  </a:cubicBezTo>
                  <a:cubicBezTo>
                    <a:pt x="8" y="1"/>
                    <a:pt x="10" y="0"/>
                    <a:pt x="14" y="0"/>
                  </a:cubicBezTo>
                  <a:cubicBezTo>
                    <a:pt x="17" y="0"/>
                    <a:pt x="20" y="0"/>
                    <a:pt x="21" y="2"/>
                  </a:cubicBezTo>
                  <a:cubicBezTo>
                    <a:pt x="23" y="3"/>
                    <a:pt x="24" y="6"/>
                    <a:pt x="24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1" y="6"/>
                    <a:pt x="10" y="7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lnTo>
                    <a:pt x="2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7991476" y="4816475"/>
              <a:ext cx="169863" cy="806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52818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577722"/>
            <a:ext cx="8072119" cy="513715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solidFill>
                  <a:srgbClr val="1F487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27441"/>
            <a:ext cx="8072119" cy="2733040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8739" y="6484873"/>
            <a:ext cx="473709" cy="254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7996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82B419-AF65-4480-A5DE-4224A457C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03" y="441326"/>
            <a:ext cx="4023122" cy="10924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CFFEF-9746-4F2E-BBC7-516A08DA2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803" y="2060575"/>
            <a:ext cx="3861197" cy="39989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E4ED1-3F0A-4AD8-9AE9-B0E4BCF2E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0803" y="6325200"/>
            <a:ext cx="3861197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800">
                <a:solidFill>
                  <a:schemeClr val="accent4"/>
                </a:solidFill>
              </a:defRPr>
            </a:lvl1pPr>
          </a:lstStyle>
          <a:p>
            <a:fld id="{0BE41292-C710-F548-90A4-0D6CB80A8F76}" type="datetime4">
              <a:rPr lang="en-GB" smtClean="0">
                <a:solidFill>
                  <a:srgbClr val="4D5156"/>
                </a:solidFill>
              </a:rPr>
              <a:pPr/>
              <a:t>15 April 2019</a:t>
            </a:fld>
            <a:endParaRPr lang="en-GB">
              <a:solidFill>
                <a:srgbClr val="4D5156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E7D2D-3B3D-4500-9D64-915233A864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139109" y="4447877"/>
            <a:ext cx="2953217" cy="27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cap="all" baseline="0">
                <a:solidFill>
                  <a:schemeClr val="tx2"/>
                </a:solidFill>
              </a:defRPr>
            </a:lvl1pPr>
          </a:lstStyle>
          <a:p>
            <a:r>
              <a:rPr lang="en-GB" smtClean="0">
                <a:solidFill>
                  <a:srgbClr val="1859A9"/>
                </a:solidFill>
              </a:rPr>
              <a:t>Adnoc Offshore | Presentation title</a:t>
            </a:r>
            <a:endParaRPr lang="en-GB" dirty="0">
              <a:solidFill>
                <a:srgbClr val="1859A9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2931A-D08B-4921-A722-14DB5879D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00" y="6325200"/>
            <a:ext cx="2700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F7641956-BF2E-4170-9809-8254439A8799}" type="slidenum">
              <a:rPr lang="en-GB" smtClean="0">
                <a:solidFill>
                  <a:srgbClr val="1859A9"/>
                </a:solidFill>
              </a:rPr>
              <a:pPr/>
              <a:t>‹#›</a:t>
            </a:fld>
            <a:endParaRPr lang="en-GB">
              <a:solidFill>
                <a:srgbClr val="1859A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2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  <p:sldLayoutId id="2147483701" r:id="rId19"/>
    <p:sldLayoutId id="2147483702" r:id="rId20"/>
    <p:sldLayoutId id="2147483703" r:id="rId21"/>
    <p:sldLayoutId id="2147483704" r:id="rId22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6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169200" indent="-169200" algn="l" defTabSz="914400" rtl="0" eaLnBrk="1" latinLnBrk="0" hangingPunct="1">
        <a:lnSpc>
          <a:spcPct val="100000"/>
        </a:lnSpc>
        <a:spcBef>
          <a:spcPts val="800"/>
        </a:spcBef>
        <a:buSzPct val="55000"/>
        <a:buFont typeface="Wingdings" panose="05000000000000000000" pitchFamily="2" charset="2"/>
        <a:buChar char="n"/>
        <a:defRPr sz="16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338400" indent="-169200" algn="l" defTabSz="914400" rtl="0" eaLnBrk="1" latinLnBrk="0" hangingPunct="1">
        <a:lnSpc>
          <a:spcPct val="100000"/>
        </a:lnSpc>
        <a:spcBef>
          <a:spcPts val="800"/>
        </a:spcBef>
        <a:buSzPct val="55000"/>
        <a:buFont typeface="Wingdings" panose="05000000000000000000" pitchFamily="2" charset="2"/>
        <a:buChar char="n"/>
        <a:defRPr sz="16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507600" indent="-169200" algn="l" defTabSz="914400" rtl="0" eaLnBrk="1" latinLnBrk="0" hangingPunct="1">
        <a:lnSpc>
          <a:spcPct val="100000"/>
        </a:lnSpc>
        <a:spcBef>
          <a:spcPts val="800"/>
        </a:spcBef>
        <a:buSzPct val="55000"/>
        <a:buFont typeface="Wingdings" panose="05000000000000000000" pitchFamily="2" charset="2"/>
        <a:buChar char="n"/>
        <a:defRPr sz="16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676800" indent="-169200" algn="l" defTabSz="914400" rtl="0" eaLnBrk="1" latinLnBrk="0" hangingPunct="1">
        <a:lnSpc>
          <a:spcPct val="100000"/>
        </a:lnSpc>
        <a:spcBef>
          <a:spcPts val="800"/>
        </a:spcBef>
        <a:buSzPct val="55000"/>
        <a:buFont typeface="Wingdings" panose="05000000000000000000" pitchFamily="2" charset="2"/>
        <a:buChar char="n"/>
        <a:defRPr sz="16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97" userDrawn="1">
          <p15:clr>
            <a:srgbClr val="F26B43"/>
          </p15:clr>
        </p15:guide>
        <p15:guide id="4" orient="horz" pos="278" userDrawn="1">
          <p15:clr>
            <a:srgbClr val="F26B43"/>
          </p15:clr>
        </p15:guide>
        <p15:guide id="5" orient="horz" pos="1298" userDrawn="1">
          <p15:clr>
            <a:srgbClr val="F26B43"/>
          </p15:clr>
        </p15:guide>
        <p15:guide id="6" pos="72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0802" y="4953000"/>
            <a:ext cx="5918598" cy="10668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Prepared by : Ahmed AL </a:t>
            </a:r>
            <a:r>
              <a:rPr lang="en-US" dirty="0" err="1" smtClean="0"/>
              <a:t>Dhuhoori</a:t>
            </a:r>
            <a:endParaRPr lang="en-US" dirty="0" smtClean="0"/>
          </a:p>
          <a:p>
            <a:pPr algn="l"/>
            <a:r>
              <a:rPr lang="en-US" dirty="0" err="1" smtClean="0"/>
              <a:t>Zirku</a:t>
            </a:r>
            <a:r>
              <a:rPr lang="en-US" dirty="0" smtClean="0"/>
              <a:t> Corrosion Engineer</a:t>
            </a:r>
          </a:p>
          <a:p>
            <a:pPr algn="l"/>
            <a:r>
              <a:rPr lang="en-US" dirty="0" smtClean="0"/>
              <a:t>ADNOC OFFSHORE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304800"/>
            <a:ext cx="640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spc="-5" dirty="0">
                <a:solidFill>
                  <a:srgbClr val="000000"/>
                </a:solidFill>
              </a:rPr>
              <a:t>Introduction to Oilfield</a:t>
            </a:r>
            <a:r>
              <a:rPr lang="en-US" sz="4000" spc="-70" dirty="0">
                <a:solidFill>
                  <a:srgbClr val="000000"/>
                </a:solidFill>
              </a:rPr>
              <a:t> </a:t>
            </a:r>
            <a:r>
              <a:rPr lang="en-US" sz="4000" spc="-5" dirty="0">
                <a:solidFill>
                  <a:srgbClr val="000000"/>
                </a:solidFill>
              </a:rPr>
              <a:t>Chemicals</a:t>
            </a:r>
            <a:endParaRPr lang="en-US" sz="4000" dirty="0"/>
          </a:p>
        </p:txBody>
      </p:sp>
      <p:sp>
        <p:nvSpPr>
          <p:cNvPr id="7" name="object 3"/>
          <p:cNvSpPr txBox="1"/>
          <p:nvPr/>
        </p:nvSpPr>
        <p:spPr>
          <a:xfrm>
            <a:off x="2286000" y="2133600"/>
            <a:ext cx="4800600" cy="1389483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675"/>
              </a:spcBef>
            </a:pPr>
            <a:r>
              <a:rPr lang="en-US" sz="2400" spc="-5" dirty="0" smtClean="0">
                <a:latin typeface="Trebuchet MS"/>
                <a:cs typeface="Trebuchet MS"/>
              </a:rPr>
              <a:t>Oil Field Chemical </a:t>
            </a:r>
          </a:p>
          <a:p>
            <a:pPr marL="3810" algn="ctr">
              <a:lnSpc>
                <a:spcPct val="100000"/>
              </a:lnSpc>
              <a:spcBef>
                <a:spcPts val="675"/>
              </a:spcBef>
            </a:pPr>
            <a:endParaRPr sz="2400" dirty="0">
              <a:latin typeface="Trebuchet MS"/>
              <a:cs typeface="Trebuchet MS"/>
            </a:endParaRPr>
          </a:p>
          <a:p>
            <a:pPr marL="12700" marR="5080" algn="ctr">
              <a:lnSpc>
                <a:spcPts val="3460"/>
              </a:lnSpc>
              <a:spcBef>
                <a:spcPts val="204"/>
              </a:spcBef>
            </a:pPr>
            <a:r>
              <a:rPr lang="en-US" sz="2400" spc="-5" dirty="0" smtClean="0">
                <a:latin typeface="Trebuchet MS"/>
                <a:cs typeface="Trebuchet MS"/>
              </a:rPr>
              <a:t>Chemical Production Chemistry </a:t>
            </a:r>
            <a:endParaRPr sz="2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422916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53848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pc="-5" dirty="0" smtClean="0"/>
              <a:t>The Need Of Chemical </a:t>
            </a:r>
            <a:r>
              <a:rPr spc="-5" smtClean="0"/>
              <a:t>?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407921"/>
            <a:ext cx="7674609" cy="415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General problems with the </a:t>
            </a:r>
            <a:r>
              <a:rPr sz="2400" dirty="0">
                <a:latin typeface="Trebuchet MS"/>
                <a:cs typeface="Trebuchet MS"/>
              </a:rPr>
              <a:t>oil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production</a:t>
            </a:r>
            <a:endParaRPr sz="2400">
              <a:latin typeface="Trebuchet MS"/>
              <a:cs typeface="Trebuchet MS"/>
            </a:endParaRPr>
          </a:p>
          <a:p>
            <a:pPr marL="756285" indent="-286385">
              <a:lnSpc>
                <a:spcPct val="100000"/>
              </a:lnSpc>
              <a:spcBef>
                <a:spcPts val="225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spc="-10" dirty="0">
                <a:latin typeface="Trebuchet MS"/>
                <a:cs typeface="Trebuchet MS"/>
              </a:rPr>
              <a:t>Problems </a:t>
            </a:r>
            <a:r>
              <a:rPr sz="2000" spc="-5" dirty="0">
                <a:latin typeface="Trebuchet MS"/>
                <a:cs typeface="Trebuchet MS"/>
              </a:rPr>
              <a:t>caused </a:t>
            </a:r>
            <a:r>
              <a:rPr sz="2000" dirty="0">
                <a:latin typeface="Trebuchet MS"/>
                <a:cs typeface="Trebuchet MS"/>
              </a:rPr>
              <a:t>by </a:t>
            </a:r>
            <a:r>
              <a:rPr sz="2000" spc="-5" dirty="0">
                <a:latin typeface="Trebuchet MS"/>
                <a:cs typeface="Trebuchet MS"/>
              </a:rPr>
              <a:t>fouling,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souring</a:t>
            </a:r>
            <a:endParaRPr sz="2000">
              <a:latin typeface="Trebuchet MS"/>
              <a:cs typeface="Trebuchet MS"/>
            </a:endParaRPr>
          </a:p>
          <a:p>
            <a:pPr marL="756285" marR="5080" indent="-286385">
              <a:lnSpc>
                <a:spcPct val="140000"/>
              </a:lnSpc>
              <a:spcBef>
                <a:spcPts val="12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spc="-15" dirty="0">
                <a:latin typeface="Trebuchet MS"/>
                <a:cs typeface="Trebuchet MS"/>
              </a:rPr>
              <a:t>Problems </a:t>
            </a:r>
            <a:r>
              <a:rPr sz="2000" spc="-5" dirty="0">
                <a:latin typeface="Trebuchet MS"/>
                <a:cs typeface="Trebuchet MS"/>
              </a:rPr>
              <a:t>caused by physical properties </a:t>
            </a:r>
            <a:r>
              <a:rPr sz="2000" dirty="0">
                <a:latin typeface="Trebuchet MS"/>
                <a:cs typeface="Trebuchet MS"/>
              </a:rPr>
              <a:t>– foaming, </a:t>
            </a:r>
            <a:r>
              <a:rPr sz="2000" spc="-5" dirty="0">
                <a:latin typeface="Trebuchet MS"/>
                <a:cs typeface="Trebuchet MS"/>
              </a:rPr>
              <a:t>emulsion,  </a:t>
            </a:r>
            <a:r>
              <a:rPr sz="2000" dirty="0">
                <a:latin typeface="Trebuchet MS"/>
                <a:cs typeface="Trebuchet MS"/>
              </a:rPr>
              <a:t>viscous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flow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17375E"/>
              </a:buClr>
              <a:buFont typeface="Wingdings"/>
              <a:buChar char=""/>
            </a:pPr>
            <a:endParaRPr sz="1850">
              <a:latin typeface="Times New Roman"/>
              <a:cs typeface="Times New Roman"/>
            </a:endParaRPr>
          </a:p>
          <a:p>
            <a:pPr marL="756285" indent="-286385">
              <a:lnSpc>
                <a:spcPct val="100000"/>
              </a:lnSpc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spc="-15" dirty="0">
                <a:latin typeface="Trebuchet MS"/>
                <a:cs typeface="Trebuchet MS"/>
              </a:rPr>
              <a:t>Problems </a:t>
            </a:r>
            <a:r>
              <a:rPr sz="2000" spc="-5" dirty="0">
                <a:latin typeface="Trebuchet MS"/>
                <a:cs typeface="Trebuchet MS"/>
              </a:rPr>
              <a:t>caused by incompatibility </a:t>
            </a:r>
            <a:r>
              <a:rPr sz="2000" dirty="0">
                <a:latin typeface="Trebuchet MS"/>
                <a:cs typeface="Trebuchet MS"/>
              </a:rPr>
              <a:t>of mixing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fluids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17375E"/>
              </a:buClr>
              <a:buFont typeface="Wingdings"/>
              <a:buChar char=""/>
            </a:pPr>
            <a:endParaRPr sz="1850">
              <a:latin typeface="Times New Roman"/>
              <a:cs typeface="Times New Roman"/>
            </a:endParaRPr>
          </a:p>
          <a:p>
            <a:pPr marL="756285" indent="-286385">
              <a:lnSpc>
                <a:spcPct val="100000"/>
              </a:lnSpc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spc="-15" dirty="0">
                <a:latin typeface="Trebuchet MS"/>
                <a:cs typeface="Trebuchet MS"/>
              </a:rPr>
              <a:t>Problems </a:t>
            </a:r>
            <a:r>
              <a:rPr sz="2000" spc="-5" dirty="0">
                <a:latin typeface="Trebuchet MS"/>
                <a:cs typeface="Trebuchet MS"/>
              </a:rPr>
              <a:t>that </a:t>
            </a:r>
            <a:r>
              <a:rPr sz="2000" dirty="0">
                <a:latin typeface="Trebuchet MS"/>
                <a:cs typeface="Trebuchet MS"/>
              </a:rPr>
              <a:t>affect </a:t>
            </a:r>
            <a:r>
              <a:rPr sz="2000" spc="-5" dirty="0">
                <a:latin typeface="Trebuchet MS"/>
                <a:cs typeface="Trebuchet MS"/>
              </a:rPr>
              <a:t>the </a:t>
            </a:r>
            <a:r>
              <a:rPr sz="2000" dirty="0">
                <a:latin typeface="Trebuchet MS"/>
                <a:cs typeface="Trebuchet MS"/>
              </a:rPr>
              <a:t>structural </a:t>
            </a:r>
            <a:r>
              <a:rPr sz="2000" spc="-5" dirty="0">
                <a:latin typeface="Trebuchet MS"/>
                <a:cs typeface="Trebuchet MS"/>
              </a:rPr>
              <a:t>integrity </a:t>
            </a:r>
            <a:r>
              <a:rPr sz="2000" dirty="0">
                <a:latin typeface="Trebuchet MS"/>
                <a:cs typeface="Trebuchet MS"/>
              </a:rPr>
              <a:t>of </a:t>
            </a:r>
            <a:r>
              <a:rPr sz="2000" spc="-5" dirty="0">
                <a:latin typeface="Trebuchet MS"/>
                <a:cs typeface="Trebuchet MS"/>
              </a:rPr>
              <a:t>the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facilities</a:t>
            </a:r>
            <a:endParaRPr sz="2000">
              <a:latin typeface="Trebuchet MS"/>
              <a:cs typeface="Trebuchet MS"/>
            </a:endParaRPr>
          </a:p>
          <a:p>
            <a:pPr marL="756285">
              <a:lnSpc>
                <a:spcPct val="100000"/>
              </a:lnSpc>
              <a:spcBef>
                <a:spcPts val="965"/>
              </a:spcBef>
            </a:pPr>
            <a:r>
              <a:rPr sz="2000" dirty="0">
                <a:latin typeface="Trebuchet MS"/>
                <a:cs typeface="Trebuchet MS"/>
              </a:rPr>
              <a:t>and safety of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workforce?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756285" indent="-286385">
              <a:lnSpc>
                <a:spcPct val="100000"/>
              </a:lnSpc>
              <a:spcBef>
                <a:spcPts val="5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spc="-5" dirty="0">
                <a:latin typeface="Trebuchet MS"/>
                <a:cs typeface="Trebuchet MS"/>
              </a:rPr>
              <a:t>Environmental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issues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19800" y="4572000"/>
            <a:ext cx="2625852" cy="175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146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381000"/>
            <a:ext cx="63246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pc="-20" dirty="0" smtClean="0"/>
              <a:t>How To Solve Chemical Problem </a:t>
            </a:r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162182"/>
            <a:ext cx="5497195" cy="2887980"/>
          </a:xfrm>
          <a:prstGeom prst="rect">
            <a:avLst/>
          </a:prstGeom>
        </p:spPr>
        <p:txBody>
          <a:bodyPr vert="horz" wrap="square" lIns="0" tIns="209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Non-chemicals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solutions</a:t>
            </a:r>
            <a:endParaRPr sz="2400">
              <a:latin typeface="Trebuchet MS"/>
              <a:cs typeface="Trebuchet MS"/>
            </a:endParaRPr>
          </a:p>
          <a:p>
            <a:pPr marL="756285" indent="-286385">
              <a:lnSpc>
                <a:spcPct val="100000"/>
              </a:lnSpc>
              <a:spcBef>
                <a:spcPts val="13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spc="-5" dirty="0">
                <a:latin typeface="Trebuchet MS"/>
                <a:cs typeface="Trebuchet MS"/>
              </a:rPr>
              <a:t>Choice </a:t>
            </a:r>
            <a:r>
              <a:rPr sz="2000" dirty="0">
                <a:latin typeface="Trebuchet MS"/>
                <a:cs typeface="Trebuchet MS"/>
              </a:rPr>
              <a:t>of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materials</a:t>
            </a:r>
            <a:endParaRPr sz="2000">
              <a:latin typeface="Trebuchet MS"/>
              <a:cs typeface="Trebuchet MS"/>
            </a:endParaRPr>
          </a:p>
          <a:p>
            <a:pPr marL="756285" indent="-286385">
              <a:lnSpc>
                <a:spcPct val="100000"/>
              </a:lnSpc>
              <a:spcBef>
                <a:spcPts val="12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spc="-15" dirty="0">
                <a:latin typeface="Trebuchet MS"/>
                <a:cs typeface="Trebuchet MS"/>
              </a:rPr>
              <a:t>Process </a:t>
            </a:r>
            <a:r>
              <a:rPr sz="2000" spc="-5" dirty="0">
                <a:latin typeface="Trebuchet MS"/>
                <a:cs typeface="Trebuchet MS"/>
              </a:rPr>
              <a:t>parameters, </a:t>
            </a:r>
            <a:r>
              <a:rPr sz="2000" dirty="0">
                <a:latin typeface="Trebuchet MS"/>
                <a:cs typeface="Trebuchet MS"/>
              </a:rPr>
              <a:t>mixing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ratios</a:t>
            </a:r>
            <a:endParaRPr sz="2000">
              <a:latin typeface="Trebuchet MS"/>
              <a:cs typeface="Trebuchet MS"/>
            </a:endParaRPr>
          </a:p>
          <a:p>
            <a:pPr marL="756285" indent="-286385">
              <a:lnSpc>
                <a:spcPct val="100000"/>
              </a:lnSpc>
              <a:spcBef>
                <a:spcPts val="12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spc="-15" dirty="0">
                <a:latin typeface="Trebuchet MS"/>
                <a:cs typeface="Trebuchet MS"/>
              </a:rPr>
              <a:t>Pigging </a:t>
            </a:r>
            <a:r>
              <a:rPr sz="2000" dirty="0">
                <a:latin typeface="Trebuchet MS"/>
                <a:cs typeface="Trebuchet MS"/>
              </a:rPr>
              <a:t>of flow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lines</a:t>
            </a:r>
            <a:endParaRPr sz="2000">
              <a:latin typeface="Trebuchet MS"/>
              <a:cs typeface="Trebuchet MS"/>
            </a:endParaRPr>
          </a:p>
          <a:p>
            <a:pPr marL="756285" indent="-286385">
              <a:lnSpc>
                <a:spcPct val="100000"/>
              </a:lnSpc>
              <a:spcBef>
                <a:spcPts val="1205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spc="-5" dirty="0">
                <a:latin typeface="Trebuchet MS"/>
                <a:cs typeface="Trebuchet MS"/>
              </a:rPr>
              <a:t>Mechanical </a:t>
            </a:r>
            <a:r>
              <a:rPr sz="2000" dirty="0">
                <a:latin typeface="Trebuchet MS"/>
                <a:cs typeface="Trebuchet MS"/>
              </a:rPr>
              <a:t>solutions for removal of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gases</a:t>
            </a:r>
            <a:endParaRPr sz="2000">
              <a:latin typeface="Trebuchet MS"/>
              <a:cs typeface="Trebuchet MS"/>
            </a:endParaRPr>
          </a:p>
          <a:p>
            <a:pPr marL="756285" indent="-286385">
              <a:lnSpc>
                <a:spcPct val="100000"/>
              </a:lnSpc>
              <a:spcBef>
                <a:spcPts val="12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dirty="0">
                <a:latin typeface="Trebuchet MS"/>
                <a:cs typeface="Trebuchet MS"/>
              </a:rPr>
              <a:t>Filtration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05600" y="609600"/>
            <a:ext cx="2057400" cy="2743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48653" y="3638550"/>
            <a:ext cx="1981200" cy="1981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4453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162182"/>
            <a:ext cx="5045710" cy="3345179"/>
          </a:xfrm>
          <a:prstGeom prst="rect">
            <a:avLst/>
          </a:prstGeom>
        </p:spPr>
        <p:txBody>
          <a:bodyPr vert="horz" wrap="square" lIns="0" tIns="209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Chemical</a:t>
            </a:r>
            <a:r>
              <a:rPr sz="2400" spc="-27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solutions</a:t>
            </a:r>
            <a:endParaRPr sz="2400">
              <a:latin typeface="Trebuchet MS"/>
              <a:cs typeface="Trebuchet MS"/>
            </a:endParaRPr>
          </a:p>
          <a:p>
            <a:pPr marL="756285" indent="-286385">
              <a:lnSpc>
                <a:spcPct val="100000"/>
              </a:lnSpc>
              <a:spcBef>
                <a:spcPts val="13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dirty="0">
                <a:latin typeface="Trebuchet MS"/>
                <a:cs typeface="Trebuchet MS"/>
              </a:rPr>
              <a:t>Scale and Corrosion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Inhibitors</a:t>
            </a:r>
            <a:endParaRPr sz="2000">
              <a:latin typeface="Trebuchet MS"/>
              <a:cs typeface="Trebuchet MS"/>
            </a:endParaRPr>
          </a:p>
          <a:p>
            <a:pPr marL="756285" indent="-286385">
              <a:lnSpc>
                <a:spcPct val="100000"/>
              </a:lnSpc>
              <a:spcBef>
                <a:spcPts val="12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spc="-5" dirty="0">
                <a:latin typeface="Trebuchet MS"/>
                <a:cs typeface="Trebuchet MS"/>
              </a:rPr>
              <a:t>Scavengers to </a:t>
            </a:r>
            <a:r>
              <a:rPr sz="2000" dirty="0">
                <a:latin typeface="Trebuchet MS"/>
                <a:cs typeface="Trebuchet MS"/>
              </a:rPr>
              <a:t>remove dissolved</a:t>
            </a:r>
            <a:r>
              <a:rPr sz="2000" spc="-13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gases</a:t>
            </a:r>
            <a:endParaRPr sz="2000">
              <a:latin typeface="Trebuchet MS"/>
              <a:cs typeface="Trebuchet MS"/>
            </a:endParaRPr>
          </a:p>
          <a:p>
            <a:pPr marL="756285" indent="-286385">
              <a:lnSpc>
                <a:spcPct val="100000"/>
              </a:lnSpc>
              <a:spcBef>
                <a:spcPts val="12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dirty="0">
                <a:latin typeface="Trebuchet MS"/>
                <a:cs typeface="Trebuchet MS"/>
              </a:rPr>
              <a:t>Biocides</a:t>
            </a:r>
            <a:endParaRPr sz="2000">
              <a:latin typeface="Trebuchet MS"/>
              <a:cs typeface="Trebuchet MS"/>
            </a:endParaRPr>
          </a:p>
          <a:p>
            <a:pPr marL="756285" indent="-286385">
              <a:lnSpc>
                <a:spcPct val="100000"/>
              </a:lnSpc>
              <a:spcBef>
                <a:spcPts val="1205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spc="-5" dirty="0">
                <a:latin typeface="Trebuchet MS"/>
                <a:cs typeface="Trebuchet MS"/>
              </a:rPr>
              <a:t>Demulsifier</a:t>
            </a:r>
            <a:endParaRPr sz="2000">
              <a:latin typeface="Trebuchet MS"/>
              <a:cs typeface="Trebuchet MS"/>
            </a:endParaRPr>
          </a:p>
          <a:p>
            <a:pPr marL="756285" indent="-286385">
              <a:lnSpc>
                <a:spcPct val="100000"/>
              </a:lnSpc>
              <a:spcBef>
                <a:spcPts val="12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dirty="0">
                <a:latin typeface="Trebuchet MS"/>
                <a:cs typeface="Trebuchet MS"/>
              </a:rPr>
              <a:t>Coagulants</a:t>
            </a:r>
            <a:endParaRPr sz="2000">
              <a:latin typeface="Trebuchet MS"/>
              <a:cs typeface="Trebuchet MS"/>
            </a:endParaRPr>
          </a:p>
          <a:p>
            <a:pPr marL="756285" indent="-286385">
              <a:lnSpc>
                <a:spcPct val="100000"/>
              </a:lnSpc>
              <a:spcBef>
                <a:spcPts val="12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920" algn="l"/>
              </a:tabLst>
            </a:pPr>
            <a:r>
              <a:rPr sz="2000" dirty="0">
                <a:latin typeface="Trebuchet MS"/>
                <a:cs typeface="Trebuchet MS"/>
              </a:rPr>
              <a:t>Antifoam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40400" y="1981200"/>
            <a:ext cx="2641600" cy="198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pc="-20" dirty="0" smtClean="0"/>
              <a:t>How To Solve Chemical Problem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1876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540766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pc="-5" dirty="0" smtClean="0"/>
              <a:t>Chemical Injection Solution </a:t>
            </a:r>
            <a:endParaRPr spc="-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176380"/>
            <a:ext cx="8016875" cy="1671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67970" indent="-343535">
              <a:lnSpc>
                <a:spcPct val="150100"/>
              </a:lnSpc>
              <a:spcBef>
                <a:spcPts val="9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rebuchet MS"/>
                <a:cs typeface="Trebuchet MS"/>
              </a:rPr>
              <a:t>Only </a:t>
            </a:r>
            <a:r>
              <a:rPr sz="2400" spc="-5" dirty="0">
                <a:latin typeface="Trebuchet MS"/>
                <a:cs typeface="Trebuchet MS"/>
              </a:rPr>
              <a:t>trace amount </a:t>
            </a:r>
            <a:r>
              <a:rPr sz="2400" dirty="0">
                <a:latin typeface="Trebuchet MS"/>
                <a:cs typeface="Trebuchet MS"/>
              </a:rPr>
              <a:t>of residual </a:t>
            </a:r>
            <a:r>
              <a:rPr sz="2400" spc="-5" dirty="0">
                <a:latin typeface="Trebuchet MS"/>
                <a:cs typeface="Trebuchet MS"/>
              </a:rPr>
              <a:t>chemical will </a:t>
            </a:r>
            <a:r>
              <a:rPr sz="2400" dirty="0">
                <a:latin typeface="Trebuchet MS"/>
                <a:cs typeface="Trebuchet MS"/>
              </a:rPr>
              <a:t>remain</a:t>
            </a:r>
            <a:r>
              <a:rPr sz="2400" spc="-26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in  the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solution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rebuchet MS"/>
                <a:cs typeface="Trebuchet MS"/>
              </a:rPr>
              <a:t>These </a:t>
            </a:r>
            <a:r>
              <a:rPr sz="2400" spc="-5" dirty="0">
                <a:latin typeface="Trebuchet MS"/>
                <a:cs typeface="Trebuchet MS"/>
              </a:rPr>
              <a:t>chemicals can be injected as batch </a:t>
            </a:r>
            <a:r>
              <a:rPr sz="2400" dirty="0">
                <a:latin typeface="Trebuchet MS"/>
                <a:cs typeface="Trebuchet MS"/>
              </a:rPr>
              <a:t>or</a:t>
            </a:r>
            <a:r>
              <a:rPr sz="2400" spc="-26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continuous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200" y="3733800"/>
            <a:ext cx="1828800" cy="1066800"/>
          </a:xfrm>
          <a:prstGeom prst="rect">
            <a:avLst/>
          </a:prstGeom>
          <a:solidFill>
            <a:srgbClr val="4F81BC"/>
          </a:solidFill>
          <a:ln w="25400">
            <a:solidFill>
              <a:srgbClr val="385D89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600">
              <a:latin typeface="Times New Roman"/>
              <a:cs typeface="Times New Roman"/>
            </a:endParaRPr>
          </a:p>
          <a:p>
            <a:pPr marL="14097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Biocide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Injection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67200" y="3048000"/>
            <a:ext cx="1828800" cy="1066800"/>
          </a:xfrm>
          <a:custGeom>
            <a:avLst/>
            <a:gdLst/>
            <a:ahLst/>
            <a:cxnLst/>
            <a:rect l="l" t="t" r="r" b="b"/>
            <a:pathLst>
              <a:path w="1828800" h="1066800">
                <a:moveTo>
                  <a:pt x="914400" y="0"/>
                </a:moveTo>
                <a:lnTo>
                  <a:pt x="854284" y="1134"/>
                </a:lnTo>
                <a:lnTo>
                  <a:pt x="795205" y="4490"/>
                </a:lnTo>
                <a:lnTo>
                  <a:pt x="737285" y="9998"/>
                </a:lnTo>
                <a:lnTo>
                  <a:pt x="680643" y="17587"/>
                </a:lnTo>
                <a:lnTo>
                  <a:pt x="625400" y="27188"/>
                </a:lnTo>
                <a:lnTo>
                  <a:pt x="571677" y="38729"/>
                </a:lnTo>
                <a:lnTo>
                  <a:pt x="519594" y="52141"/>
                </a:lnTo>
                <a:lnTo>
                  <a:pt x="469272" y="67354"/>
                </a:lnTo>
                <a:lnTo>
                  <a:pt x="420831" y="84297"/>
                </a:lnTo>
                <a:lnTo>
                  <a:pt x="374391" y="102900"/>
                </a:lnTo>
                <a:lnTo>
                  <a:pt x="330075" y="123093"/>
                </a:lnTo>
                <a:lnTo>
                  <a:pt x="288001" y="144805"/>
                </a:lnTo>
                <a:lnTo>
                  <a:pt x="248290" y="167967"/>
                </a:lnTo>
                <a:lnTo>
                  <a:pt x="211064" y="192508"/>
                </a:lnTo>
                <a:lnTo>
                  <a:pt x="176442" y="218358"/>
                </a:lnTo>
                <a:lnTo>
                  <a:pt x="144546" y="245447"/>
                </a:lnTo>
                <a:lnTo>
                  <a:pt x="115495" y="273704"/>
                </a:lnTo>
                <a:lnTo>
                  <a:pt x="89410" y="303059"/>
                </a:lnTo>
                <a:lnTo>
                  <a:pt x="66412" y="333443"/>
                </a:lnTo>
                <a:lnTo>
                  <a:pt x="30159" y="397013"/>
                </a:lnTo>
                <a:lnTo>
                  <a:pt x="7700" y="463852"/>
                </a:lnTo>
                <a:lnTo>
                  <a:pt x="0" y="533400"/>
                </a:lnTo>
                <a:lnTo>
                  <a:pt x="1945" y="568476"/>
                </a:lnTo>
                <a:lnTo>
                  <a:pt x="17145" y="636740"/>
                </a:lnTo>
                <a:lnTo>
                  <a:pt x="46622" y="702015"/>
                </a:lnTo>
                <a:lnTo>
                  <a:pt x="89410" y="763740"/>
                </a:lnTo>
                <a:lnTo>
                  <a:pt x="115495" y="793095"/>
                </a:lnTo>
                <a:lnTo>
                  <a:pt x="144546" y="821352"/>
                </a:lnTo>
                <a:lnTo>
                  <a:pt x="176442" y="848441"/>
                </a:lnTo>
                <a:lnTo>
                  <a:pt x="211064" y="874291"/>
                </a:lnTo>
                <a:lnTo>
                  <a:pt x="248290" y="898832"/>
                </a:lnTo>
                <a:lnTo>
                  <a:pt x="288001" y="921994"/>
                </a:lnTo>
                <a:lnTo>
                  <a:pt x="330075" y="943706"/>
                </a:lnTo>
                <a:lnTo>
                  <a:pt x="374391" y="963899"/>
                </a:lnTo>
                <a:lnTo>
                  <a:pt x="420831" y="982502"/>
                </a:lnTo>
                <a:lnTo>
                  <a:pt x="469272" y="999445"/>
                </a:lnTo>
                <a:lnTo>
                  <a:pt x="519594" y="1014658"/>
                </a:lnTo>
                <a:lnTo>
                  <a:pt x="571677" y="1028070"/>
                </a:lnTo>
                <a:lnTo>
                  <a:pt x="625400" y="1039611"/>
                </a:lnTo>
                <a:lnTo>
                  <a:pt x="680643" y="1049212"/>
                </a:lnTo>
                <a:lnTo>
                  <a:pt x="737285" y="1056801"/>
                </a:lnTo>
                <a:lnTo>
                  <a:pt x="795205" y="1062309"/>
                </a:lnTo>
                <a:lnTo>
                  <a:pt x="854284" y="1065665"/>
                </a:lnTo>
                <a:lnTo>
                  <a:pt x="914400" y="1066800"/>
                </a:lnTo>
                <a:lnTo>
                  <a:pt x="974515" y="1065665"/>
                </a:lnTo>
                <a:lnTo>
                  <a:pt x="1033594" y="1062309"/>
                </a:lnTo>
                <a:lnTo>
                  <a:pt x="1091514" y="1056801"/>
                </a:lnTo>
                <a:lnTo>
                  <a:pt x="1148156" y="1049212"/>
                </a:lnTo>
                <a:lnTo>
                  <a:pt x="1203399" y="1039611"/>
                </a:lnTo>
                <a:lnTo>
                  <a:pt x="1257122" y="1028070"/>
                </a:lnTo>
                <a:lnTo>
                  <a:pt x="1309205" y="1014658"/>
                </a:lnTo>
                <a:lnTo>
                  <a:pt x="1359527" y="999445"/>
                </a:lnTo>
                <a:lnTo>
                  <a:pt x="1407968" y="982502"/>
                </a:lnTo>
                <a:lnTo>
                  <a:pt x="1454408" y="963899"/>
                </a:lnTo>
                <a:lnTo>
                  <a:pt x="1498724" y="943706"/>
                </a:lnTo>
                <a:lnTo>
                  <a:pt x="1540798" y="921994"/>
                </a:lnTo>
                <a:lnTo>
                  <a:pt x="1580509" y="898832"/>
                </a:lnTo>
                <a:lnTo>
                  <a:pt x="1617735" y="874291"/>
                </a:lnTo>
                <a:lnTo>
                  <a:pt x="1652357" y="848441"/>
                </a:lnTo>
                <a:lnTo>
                  <a:pt x="1684253" y="821352"/>
                </a:lnTo>
                <a:lnTo>
                  <a:pt x="1713304" y="793095"/>
                </a:lnTo>
                <a:lnTo>
                  <a:pt x="1739389" y="763740"/>
                </a:lnTo>
                <a:lnTo>
                  <a:pt x="1762387" y="733356"/>
                </a:lnTo>
                <a:lnTo>
                  <a:pt x="1798640" y="669786"/>
                </a:lnTo>
                <a:lnTo>
                  <a:pt x="1821099" y="602947"/>
                </a:lnTo>
                <a:lnTo>
                  <a:pt x="1828800" y="533400"/>
                </a:lnTo>
                <a:lnTo>
                  <a:pt x="1826854" y="498323"/>
                </a:lnTo>
                <a:lnTo>
                  <a:pt x="1811654" y="430059"/>
                </a:lnTo>
                <a:lnTo>
                  <a:pt x="1782177" y="364784"/>
                </a:lnTo>
                <a:lnTo>
                  <a:pt x="1739389" y="303059"/>
                </a:lnTo>
                <a:lnTo>
                  <a:pt x="1713304" y="273704"/>
                </a:lnTo>
                <a:lnTo>
                  <a:pt x="1684253" y="245447"/>
                </a:lnTo>
                <a:lnTo>
                  <a:pt x="1652357" y="218358"/>
                </a:lnTo>
                <a:lnTo>
                  <a:pt x="1617735" y="192508"/>
                </a:lnTo>
                <a:lnTo>
                  <a:pt x="1580509" y="167967"/>
                </a:lnTo>
                <a:lnTo>
                  <a:pt x="1540798" y="144805"/>
                </a:lnTo>
                <a:lnTo>
                  <a:pt x="1498724" y="123093"/>
                </a:lnTo>
                <a:lnTo>
                  <a:pt x="1454408" y="102900"/>
                </a:lnTo>
                <a:lnTo>
                  <a:pt x="1407968" y="84297"/>
                </a:lnTo>
                <a:lnTo>
                  <a:pt x="1359527" y="67354"/>
                </a:lnTo>
                <a:lnTo>
                  <a:pt x="1309205" y="52141"/>
                </a:lnTo>
                <a:lnTo>
                  <a:pt x="1257122" y="38729"/>
                </a:lnTo>
                <a:lnTo>
                  <a:pt x="1203399" y="27188"/>
                </a:lnTo>
                <a:lnTo>
                  <a:pt x="1148156" y="17587"/>
                </a:lnTo>
                <a:lnTo>
                  <a:pt x="1091514" y="9998"/>
                </a:lnTo>
                <a:lnTo>
                  <a:pt x="1033594" y="4490"/>
                </a:lnTo>
                <a:lnTo>
                  <a:pt x="974515" y="1134"/>
                </a:lnTo>
                <a:lnTo>
                  <a:pt x="9144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67200" y="3048000"/>
            <a:ext cx="1828800" cy="1066800"/>
          </a:xfrm>
          <a:custGeom>
            <a:avLst/>
            <a:gdLst/>
            <a:ahLst/>
            <a:cxnLst/>
            <a:rect l="l" t="t" r="r" b="b"/>
            <a:pathLst>
              <a:path w="1828800" h="1066800">
                <a:moveTo>
                  <a:pt x="0" y="533400"/>
                </a:moveTo>
                <a:lnTo>
                  <a:pt x="7700" y="463852"/>
                </a:lnTo>
                <a:lnTo>
                  <a:pt x="30159" y="397013"/>
                </a:lnTo>
                <a:lnTo>
                  <a:pt x="66412" y="333443"/>
                </a:lnTo>
                <a:lnTo>
                  <a:pt x="89410" y="303059"/>
                </a:lnTo>
                <a:lnTo>
                  <a:pt x="115495" y="273704"/>
                </a:lnTo>
                <a:lnTo>
                  <a:pt x="144546" y="245447"/>
                </a:lnTo>
                <a:lnTo>
                  <a:pt x="176442" y="218358"/>
                </a:lnTo>
                <a:lnTo>
                  <a:pt x="211064" y="192508"/>
                </a:lnTo>
                <a:lnTo>
                  <a:pt x="248290" y="167967"/>
                </a:lnTo>
                <a:lnTo>
                  <a:pt x="288001" y="144805"/>
                </a:lnTo>
                <a:lnTo>
                  <a:pt x="330075" y="123093"/>
                </a:lnTo>
                <a:lnTo>
                  <a:pt x="374391" y="102900"/>
                </a:lnTo>
                <a:lnTo>
                  <a:pt x="420831" y="84297"/>
                </a:lnTo>
                <a:lnTo>
                  <a:pt x="469272" y="67354"/>
                </a:lnTo>
                <a:lnTo>
                  <a:pt x="519594" y="52141"/>
                </a:lnTo>
                <a:lnTo>
                  <a:pt x="571677" y="38729"/>
                </a:lnTo>
                <a:lnTo>
                  <a:pt x="625400" y="27188"/>
                </a:lnTo>
                <a:lnTo>
                  <a:pt x="680643" y="17587"/>
                </a:lnTo>
                <a:lnTo>
                  <a:pt x="737285" y="9998"/>
                </a:lnTo>
                <a:lnTo>
                  <a:pt x="795205" y="4490"/>
                </a:lnTo>
                <a:lnTo>
                  <a:pt x="854284" y="1134"/>
                </a:lnTo>
                <a:lnTo>
                  <a:pt x="914400" y="0"/>
                </a:lnTo>
                <a:lnTo>
                  <a:pt x="974515" y="1134"/>
                </a:lnTo>
                <a:lnTo>
                  <a:pt x="1033594" y="4490"/>
                </a:lnTo>
                <a:lnTo>
                  <a:pt x="1091514" y="9998"/>
                </a:lnTo>
                <a:lnTo>
                  <a:pt x="1148156" y="17587"/>
                </a:lnTo>
                <a:lnTo>
                  <a:pt x="1203399" y="27188"/>
                </a:lnTo>
                <a:lnTo>
                  <a:pt x="1257122" y="38729"/>
                </a:lnTo>
                <a:lnTo>
                  <a:pt x="1309205" y="52141"/>
                </a:lnTo>
                <a:lnTo>
                  <a:pt x="1359527" y="67354"/>
                </a:lnTo>
                <a:lnTo>
                  <a:pt x="1407968" y="84297"/>
                </a:lnTo>
                <a:lnTo>
                  <a:pt x="1454408" y="102900"/>
                </a:lnTo>
                <a:lnTo>
                  <a:pt x="1498724" y="123093"/>
                </a:lnTo>
                <a:lnTo>
                  <a:pt x="1540798" y="144805"/>
                </a:lnTo>
                <a:lnTo>
                  <a:pt x="1580509" y="167967"/>
                </a:lnTo>
                <a:lnTo>
                  <a:pt x="1617735" y="192508"/>
                </a:lnTo>
                <a:lnTo>
                  <a:pt x="1652357" y="218358"/>
                </a:lnTo>
                <a:lnTo>
                  <a:pt x="1684253" y="245447"/>
                </a:lnTo>
                <a:lnTo>
                  <a:pt x="1713304" y="273704"/>
                </a:lnTo>
                <a:lnTo>
                  <a:pt x="1739389" y="303059"/>
                </a:lnTo>
                <a:lnTo>
                  <a:pt x="1762387" y="333443"/>
                </a:lnTo>
                <a:lnTo>
                  <a:pt x="1798640" y="397013"/>
                </a:lnTo>
                <a:lnTo>
                  <a:pt x="1821099" y="463852"/>
                </a:lnTo>
                <a:lnTo>
                  <a:pt x="1828800" y="533400"/>
                </a:lnTo>
                <a:lnTo>
                  <a:pt x="1826854" y="568476"/>
                </a:lnTo>
                <a:lnTo>
                  <a:pt x="1811654" y="636740"/>
                </a:lnTo>
                <a:lnTo>
                  <a:pt x="1782177" y="702015"/>
                </a:lnTo>
                <a:lnTo>
                  <a:pt x="1739389" y="763740"/>
                </a:lnTo>
                <a:lnTo>
                  <a:pt x="1713304" y="793095"/>
                </a:lnTo>
                <a:lnTo>
                  <a:pt x="1684253" y="821352"/>
                </a:lnTo>
                <a:lnTo>
                  <a:pt x="1652357" y="848441"/>
                </a:lnTo>
                <a:lnTo>
                  <a:pt x="1617735" y="874291"/>
                </a:lnTo>
                <a:lnTo>
                  <a:pt x="1580509" y="898832"/>
                </a:lnTo>
                <a:lnTo>
                  <a:pt x="1540798" y="921994"/>
                </a:lnTo>
                <a:lnTo>
                  <a:pt x="1498724" y="943706"/>
                </a:lnTo>
                <a:lnTo>
                  <a:pt x="1454408" y="963899"/>
                </a:lnTo>
                <a:lnTo>
                  <a:pt x="1407968" y="982502"/>
                </a:lnTo>
                <a:lnTo>
                  <a:pt x="1359527" y="999445"/>
                </a:lnTo>
                <a:lnTo>
                  <a:pt x="1309205" y="1014658"/>
                </a:lnTo>
                <a:lnTo>
                  <a:pt x="1257122" y="1028070"/>
                </a:lnTo>
                <a:lnTo>
                  <a:pt x="1203399" y="1039611"/>
                </a:lnTo>
                <a:lnTo>
                  <a:pt x="1148156" y="1049212"/>
                </a:lnTo>
                <a:lnTo>
                  <a:pt x="1091514" y="1056801"/>
                </a:lnTo>
                <a:lnTo>
                  <a:pt x="1033594" y="1062309"/>
                </a:lnTo>
                <a:lnTo>
                  <a:pt x="974515" y="1065665"/>
                </a:lnTo>
                <a:lnTo>
                  <a:pt x="914400" y="1066800"/>
                </a:lnTo>
                <a:lnTo>
                  <a:pt x="854284" y="1065665"/>
                </a:lnTo>
                <a:lnTo>
                  <a:pt x="795205" y="1062309"/>
                </a:lnTo>
                <a:lnTo>
                  <a:pt x="737285" y="1056801"/>
                </a:lnTo>
                <a:lnTo>
                  <a:pt x="680643" y="1049212"/>
                </a:lnTo>
                <a:lnTo>
                  <a:pt x="625400" y="1039611"/>
                </a:lnTo>
                <a:lnTo>
                  <a:pt x="571677" y="1028070"/>
                </a:lnTo>
                <a:lnTo>
                  <a:pt x="519594" y="1014658"/>
                </a:lnTo>
                <a:lnTo>
                  <a:pt x="469272" y="999445"/>
                </a:lnTo>
                <a:lnTo>
                  <a:pt x="420831" y="982502"/>
                </a:lnTo>
                <a:lnTo>
                  <a:pt x="374391" y="963899"/>
                </a:lnTo>
                <a:lnTo>
                  <a:pt x="330075" y="943706"/>
                </a:lnTo>
                <a:lnTo>
                  <a:pt x="288001" y="921994"/>
                </a:lnTo>
                <a:lnTo>
                  <a:pt x="248290" y="898832"/>
                </a:lnTo>
                <a:lnTo>
                  <a:pt x="211064" y="874291"/>
                </a:lnTo>
                <a:lnTo>
                  <a:pt x="176442" y="848441"/>
                </a:lnTo>
                <a:lnTo>
                  <a:pt x="144546" y="821352"/>
                </a:lnTo>
                <a:lnTo>
                  <a:pt x="115495" y="793095"/>
                </a:lnTo>
                <a:lnTo>
                  <a:pt x="89410" y="763740"/>
                </a:lnTo>
                <a:lnTo>
                  <a:pt x="66412" y="733356"/>
                </a:lnTo>
                <a:lnTo>
                  <a:pt x="30159" y="669786"/>
                </a:lnTo>
                <a:lnTo>
                  <a:pt x="7700" y="602947"/>
                </a:lnTo>
                <a:lnTo>
                  <a:pt x="0" y="5334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52898" y="3417189"/>
            <a:ext cx="1057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continuous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95800" y="4419600"/>
            <a:ext cx="1676400" cy="1143000"/>
          </a:xfrm>
          <a:custGeom>
            <a:avLst/>
            <a:gdLst/>
            <a:ahLst/>
            <a:cxnLst/>
            <a:rect l="l" t="t" r="r" b="b"/>
            <a:pathLst>
              <a:path w="1676400" h="1143000">
                <a:moveTo>
                  <a:pt x="838200" y="0"/>
                </a:moveTo>
                <a:lnTo>
                  <a:pt x="780812" y="1318"/>
                </a:lnTo>
                <a:lnTo>
                  <a:pt x="724463" y="5217"/>
                </a:lnTo>
                <a:lnTo>
                  <a:pt x="669276" y="11612"/>
                </a:lnTo>
                <a:lnTo>
                  <a:pt x="615376" y="20417"/>
                </a:lnTo>
                <a:lnTo>
                  <a:pt x="562889" y="31546"/>
                </a:lnTo>
                <a:lnTo>
                  <a:pt x="511938" y="44916"/>
                </a:lnTo>
                <a:lnTo>
                  <a:pt x="462650" y="60440"/>
                </a:lnTo>
                <a:lnTo>
                  <a:pt x="415148" y="78034"/>
                </a:lnTo>
                <a:lnTo>
                  <a:pt x="369558" y="97612"/>
                </a:lnTo>
                <a:lnTo>
                  <a:pt x="326005" y="119090"/>
                </a:lnTo>
                <a:lnTo>
                  <a:pt x="284612" y="142381"/>
                </a:lnTo>
                <a:lnTo>
                  <a:pt x="245506" y="167401"/>
                </a:lnTo>
                <a:lnTo>
                  <a:pt x="208811" y="194065"/>
                </a:lnTo>
                <a:lnTo>
                  <a:pt x="174652" y="222288"/>
                </a:lnTo>
                <a:lnTo>
                  <a:pt x="143154" y="251984"/>
                </a:lnTo>
                <a:lnTo>
                  <a:pt x="114441" y="283068"/>
                </a:lnTo>
                <a:lnTo>
                  <a:pt x="88638" y="315456"/>
                </a:lnTo>
                <a:lnTo>
                  <a:pt x="65871" y="349061"/>
                </a:lnTo>
                <a:lnTo>
                  <a:pt x="46264" y="383799"/>
                </a:lnTo>
                <a:lnTo>
                  <a:pt x="29942" y="419585"/>
                </a:lnTo>
                <a:lnTo>
                  <a:pt x="17029" y="456333"/>
                </a:lnTo>
                <a:lnTo>
                  <a:pt x="7651" y="493958"/>
                </a:lnTo>
                <a:lnTo>
                  <a:pt x="1933" y="532375"/>
                </a:lnTo>
                <a:lnTo>
                  <a:pt x="0" y="571500"/>
                </a:lnTo>
                <a:lnTo>
                  <a:pt x="1933" y="610624"/>
                </a:lnTo>
                <a:lnTo>
                  <a:pt x="7651" y="649041"/>
                </a:lnTo>
                <a:lnTo>
                  <a:pt x="17029" y="686666"/>
                </a:lnTo>
                <a:lnTo>
                  <a:pt x="29942" y="723414"/>
                </a:lnTo>
                <a:lnTo>
                  <a:pt x="46264" y="759200"/>
                </a:lnTo>
                <a:lnTo>
                  <a:pt x="65871" y="793938"/>
                </a:lnTo>
                <a:lnTo>
                  <a:pt x="88638" y="827543"/>
                </a:lnTo>
                <a:lnTo>
                  <a:pt x="114441" y="859931"/>
                </a:lnTo>
                <a:lnTo>
                  <a:pt x="143154" y="891015"/>
                </a:lnTo>
                <a:lnTo>
                  <a:pt x="174652" y="920711"/>
                </a:lnTo>
                <a:lnTo>
                  <a:pt x="208811" y="948934"/>
                </a:lnTo>
                <a:lnTo>
                  <a:pt x="245506" y="975598"/>
                </a:lnTo>
                <a:lnTo>
                  <a:pt x="284612" y="1000618"/>
                </a:lnTo>
                <a:lnTo>
                  <a:pt x="326005" y="1023909"/>
                </a:lnTo>
                <a:lnTo>
                  <a:pt x="369558" y="1045387"/>
                </a:lnTo>
                <a:lnTo>
                  <a:pt x="415148" y="1064965"/>
                </a:lnTo>
                <a:lnTo>
                  <a:pt x="462650" y="1082559"/>
                </a:lnTo>
                <a:lnTo>
                  <a:pt x="511938" y="1098083"/>
                </a:lnTo>
                <a:lnTo>
                  <a:pt x="562889" y="1111453"/>
                </a:lnTo>
                <a:lnTo>
                  <a:pt x="615376" y="1122582"/>
                </a:lnTo>
                <a:lnTo>
                  <a:pt x="669276" y="1131387"/>
                </a:lnTo>
                <a:lnTo>
                  <a:pt x="724463" y="1137782"/>
                </a:lnTo>
                <a:lnTo>
                  <a:pt x="780812" y="1141681"/>
                </a:lnTo>
                <a:lnTo>
                  <a:pt x="838200" y="1143000"/>
                </a:lnTo>
                <a:lnTo>
                  <a:pt x="895587" y="1141681"/>
                </a:lnTo>
                <a:lnTo>
                  <a:pt x="951936" y="1137782"/>
                </a:lnTo>
                <a:lnTo>
                  <a:pt x="1007123" y="1131387"/>
                </a:lnTo>
                <a:lnTo>
                  <a:pt x="1061023" y="1122582"/>
                </a:lnTo>
                <a:lnTo>
                  <a:pt x="1113510" y="1111453"/>
                </a:lnTo>
                <a:lnTo>
                  <a:pt x="1164461" y="1098083"/>
                </a:lnTo>
                <a:lnTo>
                  <a:pt x="1213749" y="1082559"/>
                </a:lnTo>
                <a:lnTo>
                  <a:pt x="1261251" y="1064965"/>
                </a:lnTo>
                <a:lnTo>
                  <a:pt x="1306841" y="1045387"/>
                </a:lnTo>
                <a:lnTo>
                  <a:pt x="1350394" y="1023909"/>
                </a:lnTo>
                <a:lnTo>
                  <a:pt x="1391787" y="1000618"/>
                </a:lnTo>
                <a:lnTo>
                  <a:pt x="1430893" y="975598"/>
                </a:lnTo>
                <a:lnTo>
                  <a:pt x="1467588" y="948934"/>
                </a:lnTo>
                <a:lnTo>
                  <a:pt x="1501747" y="920711"/>
                </a:lnTo>
                <a:lnTo>
                  <a:pt x="1533245" y="891015"/>
                </a:lnTo>
                <a:lnTo>
                  <a:pt x="1561958" y="859931"/>
                </a:lnTo>
                <a:lnTo>
                  <a:pt x="1587761" y="827543"/>
                </a:lnTo>
                <a:lnTo>
                  <a:pt x="1610528" y="793938"/>
                </a:lnTo>
                <a:lnTo>
                  <a:pt x="1630135" y="759200"/>
                </a:lnTo>
                <a:lnTo>
                  <a:pt x="1646457" y="723414"/>
                </a:lnTo>
                <a:lnTo>
                  <a:pt x="1659370" y="686666"/>
                </a:lnTo>
                <a:lnTo>
                  <a:pt x="1668748" y="649041"/>
                </a:lnTo>
                <a:lnTo>
                  <a:pt x="1674466" y="610624"/>
                </a:lnTo>
                <a:lnTo>
                  <a:pt x="1676400" y="571500"/>
                </a:lnTo>
                <a:lnTo>
                  <a:pt x="1674466" y="532375"/>
                </a:lnTo>
                <a:lnTo>
                  <a:pt x="1668748" y="493958"/>
                </a:lnTo>
                <a:lnTo>
                  <a:pt x="1659370" y="456333"/>
                </a:lnTo>
                <a:lnTo>
                  <a:pt x="1646457" y="419585"/>
                </a:lnTo>
                <a:lnTo>
                  <a:pt x="1630135" y="383799"/>
                </a:lnTo>
                <a:lnTo>
                  <a:pt x="1610528" y="349061"/>
                </a:lnTo>
                <a:lnTo>
                  <a:pt x="1587761" y="315456"/>
                </a:lnTo>
                <a:lnTo>
                  <a:pt x="1561958" y="283068"/>
                </a:lnTo>
                <a:lnTo>
                  <a:pt x="1533245" y="251984"/>
                </a:lnTo>
                <a:lnTo>
                  <a:pt x="1501747" y="222288"/>
                </a:lnTo>
                <a:lnTo>
                  <a:pt x="1467588" y="194065"/>
                </a:lnTo>
                <a:lnTo>
                  <a:pt x="1430893" y="167401"/>
                </a:lnTo>
                <a:lnTo>
                  <a:pt x="1391787" y="142381"/>
                </a:lnTo>
                <a:lnTo>
                  <a:pt x="1350394" y="119090"/>
                </a:lnTo>
                <a:lnTo>
                  <a:pt x="1306841" y="97612"/>
                </a:lnTo>
                <a:lnTo>
                  <a:pt x="1261251" y="78034"/>
                </a:lnTo>
                <a:lnTo>
                  <a:pt x="1213749" y="60440"/>
                </a:lnTo>
                <a:lnTo>
                  <a:pt x="1164461" y="44916"/>
                </a:lnTo>
                <a:lnTo>
                  <a:pt x="1113510" y="31546"/>
                </a:lnTo>
                <a:lnTo>
                  <a:pt x="1061023" y="20417"/>
                </a:lnTo>
                <a:lnTo>
                  <a:pt x="1007123" y="11612"/>
                </a:lnTo>
                <a:lnTo>
                  <a:pt x="951936" y="5217"/>
                </a:lnTo>
                <a:lnTo>
                  <a:pt x="895587" y="1318"/>
                </a:lnTo>
                <a:lnTo>
                  <a:pt x="8382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95800" y="4419600"/>
            <a:ext cx="1676400" cy="1143000"/>
          </a:xfrm>
          <a:custGeom>
            <a:avLst/>
            <a:gdLst/>
            <a:ahLst/>
            <a:cxnLst/>
            <a:rect l="l" t="t" r="r" b="b"/>
            <a:pathLst>
              <a:path w="1676400" h="1143000">
                <a:moveTo>
                  <a:pt x="0" y="571500"/>
                </a:moveTo>
                <a:lnTo>
                  <a:pt x="1933" y="532375"/>
                </a:lnTo>
                <a:lnTo>
                  <a:pt x="7651" y="493958"/>
                </a:lnTo>
                <a:lnTo>
                  <a:pt x="17029" y="456333"/>
                </a:lnTo>
                <a:lnTo>
                  <a:pt x="29942" y="419585"/>
                </a:lnTo>
                <a:lnTo>
                  <a:pt x="46264" y="383799"/>
                </a:lnTo>
                <a:lnTo>
                  <a:pt x="65871" y="349061"/>
                </a:lnTo>
                <a:lnTo>
                  <a:pt x="88638" y="315456"/>
                </a:lnTo>
                <a:lnTo>
                  <a:pt x="114441" y="283068"/>
                </a:lnTo>
                <a:lnTo>
                  <a:pt x="143154" y="251984"/>
                </a:lnTo>
                <a:lnTo>
                  <a:pt x="174652" y="222288"/>
                </a:lnTo>
                <a:lnTo>
                  <a:pt x="208811" y="194065"/>
                </a:lnTo>
                <a:lnTo>
                  <a:pt x="245506" y="167401"/>
                </a:lnTo>
                <a:lnTo>
                  <a:pt x="284612" y="142381"/>
                </a:lnTo>
                <a:lnTo>
                  <a:pt x="326005" y="119090"/>
                </a:lnTo>
                <a:lnTo>
                  <a:pt x="369558" y="97612"/>
                </a:lnTo>
                <a:lnTo>
                  <a:pt x="415148" y="78034"/>
                </a:lnTo>
                <a:lnTo>
                  <a:pt x="462650" y="60440"/>
                </a:lnTo>
                <a:lnTo>
                  <a:pt x="511938" y="44916"/>
                </a:lnTo>
                <a:lnTo>
                  <a:pt x="562889" y="31546"/>
                </a:lnTo>
                <a:lnTo>
                  <a:pt x="615376" y="20417"/>
                </a:lnTo>
                <a:lnTo>
                  <a:pt x="669276" y="11612"/>
                </a:lnTo>
                <a:lnTo>
                  <a:pt x="724463" y="5217"/>
                </a:lnTo>
                <a:lnTo>
                  <a:pt x="780812" y="1318"/>
                </a:lnTo>
                <a:lnTo>
                  <a:pt x="838200" y="0"/>
                </a:lnTo>
                <a:lnTo>
                  <a:pt x="895587" y="1318"/>
                </a:lnTo>
                <a:lnTo>
                  <a:pt x="951936" y="5217"/>
                </a:lnTo>
                <a:lnTo>
                  <a:pt x="1007123" y="11612"/>
                </a:lnTo>
                <a:lnTo>
                  <a:pt x="1061023" y="20417"/>
                </a:lnTo>
                <a:lnTo>
                  <a:pt x="1113510" y="31546"/>
                </a:lnTo>
                <a:lnTo>
                  <a:pt x="1164461" y="44916"/>
                </a:lnTo>
                <a:lnTo>
                  <a:pt x="1213749" y="60440"/>
                </a:lnTo>
                <a:lnTo>
                  <a:pt x="1261251" y="78034"/>
                </a:lnTo>
                <a:lnTo>
                  <a:pt x="1306841" y="97612"/>
                </a:lnTo>
                <a:lnTo>
                  <a:pt x="1350394" y="119090"/>
                </a:lnTo>
                <a:lnTo>
                  <a:pt x="1391787" y="142381"/>
                </a:lnTo>
                <a:lnTo>
                  <a:pt x="1430893" y="167401"/>
                </a:lnTo>
                <a:lnTo>
                  <a:pt x="1467588" y="194065"/>
                </a:lnTo>
                <a:lnTo>
                  <a:pt x="1501747" y="222288"/>
                </a:lnTo>
                <a:lnTo>
                  <a:pt x="1533245" y="251984"/>
                </a:lnTo>
                <a:lnTo>
                  <a:pt x="1561958" y="283068"/>
                </a:lnTo>
                <a:lnTo>
                  <a:pt x="1587761" y="315456"/>
                </a:lnTo>
                <a:lnTo>
                  <a:pt x="1610528" y="349061"/>
                </a:lnTo>
                <a:lnTo>
                  <a:pt x="1630135" y="383799"/>
                </a:lnTo>
                <a:lnTo>
                  <a:pt x="1646457" y="419585"/>
                </a:lnTo>
                <a:lnTo>
                  <a:pt x="1659370" y="456333"/>
                </a:lnTo>
                <a:lnTo>
                  <a:pt x="1668748" y="493958"/>
                </a:lnTo>
                <a:lnTo>
                  <a:pt x="1674466" y="532375"/>
                </a:lnTo>
                <a:lnTo>
                  <a:pt x="1676400" y="571500"/>
                </a:lnTo>
                <a:lnTo>
                  <a:pt x="1674466" y="610624"/>
                </a:lnTo>
                <a:lnTo>
                  <a:pt x="1668748" y="649041"/>
                </a:lnTo>
                <a:lnTo>
                  <a:pt x="1659370" y="686666"/>
                </a:lnTo>
                <a:lnTo>
                  <a:pt x="1646457" y="723414"/>
                </a:lnTo>
                <a:lnTo>
                  <a:pt x="1630135" y="759200"/>
                </a:lnTo>
                <a:lnTo>
                  <a:pt x="1610528" y="793938"/>
                </a:lnTo>
                <a:lnTo>
                  <a:pt x="1587761" y="827543"/>
                </a:lnTo>
                <a:lnTo>
                  <a:pt x="1561958" y="859931"/>
                </a:lnTo>
                <a:lnTo>
                  <a:pt x="1533245" y="891015"/>
                </a:lnTo>
                <a:lnTo>
                  <a:pt x="1501747" y="920711"/>
                </a:lnTo>
                <a:lnTo>
                  <a:pt x="1467588" y="948934"/>
                </a:lnTo>
                <a:lnTo>
                  <a:pt x="1430893" y="975598"/>
                </a:lnTo>
                <a:lnTo>
                  <a:pt x="1391787" y="1000618"/>
                </a:lnTo>
                <a:lnTo>
                  <a:pt x="1350394" y="1023909"/>
                </a:lnTo>
                <a:lnTo>
                  <a:pt x="1306841" y="1045387"/>
                </a:lnTo>
                <a:lnTo>
                  <a:pt x="1261251" y="1064965"/>
                </a:lnTo>
                <a:lnTo>
                  <a:pt x="1213749" y="1082559"/>
                </a:lnTo>
                <a:lnTo>
                  <a:pt x="1164461" y="1098083"/>
                </a:lnTo>
                <a:lnTo>
                  <a:pt x="1113510" y="1111453"/>
                </a:lnTo>
                <a:lnTo>
                  <a:pt x="1061023" y="1122582"/>
                </a:lnTo>
                <a:lnTo>
                  <a:pt x="1007123" y="1131387"/>
                </a:lnTo>
                <a:lnTo>
                  <a:pt x="951936" y="1137782"/>
                </a:lnTo>
                <a:lnTo>
                  <a:pt x="895587" y="1141681"/>
                </a:lnTo>
                <a:lnTo>
                  <a:pt x="838200" y="1143000"/>
                </a:lnTo>
                <a:lnTo>
                  <a:pt x="780812" y="1141681"/>
                </a:lnTo>
                <a:lnTo>
                  <a:pt x="724463" y="1137782"/>
                </a:lnTo>
                <a:lnTo>
                  <a:pt x="669276" y="1131387"/>
                </a:lnTo>
                <a:lnTo>
                  <a:pt x="615376" y="1122582"/>
                </a:lnTo>
                <a:lnTo>
                  <a:pt x="562889" y="1111453"/>
                </a:lnTo>
                <a:lnTo>
                  <a:pt x="511938" y="1098083"/>
                </a:lnTo>
                <a:lnTo>
                  <a:pt x="462650" y="1082559"/>
                </a:lnTo>
                <a:lnTo>
                  <a:pt x="415148" y="1064965"/>
                </a:lnTo>
                <a:lnTo>
                  <a:pt x="369558" y="1045387"/>
                </a:lnTo>
                <a:lnTo>
                  <a:pt x="326005" y="1023909"/>
                </a:lnTo>
                <a:lnTo>
                  <a:pt x="284612" y="1000618"/>
                </a:lnTo>
                <a:lnTo>
                  <a:pt x="245506" y="975598"/>
                </a:lnTo>
                <a:lnTo>
                  <a:pt x="208811" y="948934"/>
                </a:lnTo>
                <a:lnTo>
                  <a:pt x="174652" y="920711"/>
                </a:lnTo>
                <a:lnTo>
                  <a:pt x="143154" y="891015"/>
                </a:lnTo>
                <a:lnTo>
                  <a:pt x="114441" y="859931"/>
                </a:lnTo>
                <a:lnTo>
                  <a:pt x="88638" y="827543"/>
                </a:lnTo>
                <a:lnTo>
                  <a:pt x="65871" y="793938"/>
                </a:lnTo>
                <a:lnTo>
                  <a:pt x="46264" y="759200"/>
                </a:lnTo>
                <a:lnTo>
                  <a:pt x="29942" y="723414"/>
                </a:lnTo>
                <a:lnTo>
                  <a:pt x="17029" y="686666"/>
                </a:lnTo>
                <a:lnTo>
                  <a:pt x="7651" y="649041"/>
                </a:lnTo>
                <a:lnTo>
                  <a:pt x="1933" y="610624"/>
                </a:lnTo>
                <a:lnTo>
                  <a:pt x="0" y="5715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880609" y="4827270"/>
            <a:ext cx="9061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Slug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dose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67000" y="3581400"/>
            <a:ext cx="1600200" cy="685800"/>
          </a:xfrm>
          <a:custGeom>
            <a:avLst/>
            <a:gdLst/>
            <a:ahLst/>
            <a:cxnLst/>
            <a:rect l="l" t="t" r="r" b="b"/>
            <a:pathLst>
              <a:path w="1600200" h="685800">
                <a:moveTo>
                  <a:pt x="0" y="685800"/>
                </a:moveTo>
                <a:lnTo>
                  <a:pt x="16002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67000" y="4267200"/>
            <a:ext cx="1828800" cy="723900"/>
          </a:xfrm>
          <a:custGeom>
            <a:avLst/>
            <a:gdLst/>
            <a:ahLst/>
            <a:cxnLst/>
            <a:rect l="l" t="t" r="r" b="b"/>
            <a:pathLst>
              <a:path w="1828800" h="723900">
                <a:moveTo>
                  <a:pt x="0" y="0"/>
                </a:moveTo>
                <a:lnTo>
                  <a:pt x="1828800" y="72390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53200" y="3745917"/>
            <a:ext cx="1870933" cy="871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3771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7084060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pc="-5" dirty="0" smtClean="0"/>
              <a:t>Production Chemical Typical Package uses in Oil Field </a:t>
            </a:r>
            <a:endParaRPr spc="-35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6</a:t>
            </a:fld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4650" y="1517650"/>
          <a:ext cx="8229600" cy="37083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Chemical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Type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Minimum 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Rate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(ppm)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Maximum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Rate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(ppm)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Chlorination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Coagulant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Anionic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polyelectrolyte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Cationic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polyelectrolyte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Oxygen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Scavenger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Anti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foam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0.5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Biocide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– A and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1500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Scale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Inhibitor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Corrosion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Inhibitor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1765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81000"/>
            <a:ext cx="6169660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pc="-25" dirty="0" smtClean="0"/>
              <a:t>Production Water Impurity and How to Track </a:t>
            </a:r>
            <a:endParaRPr spc="-25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7</a:t>
            </a:fld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4650" y="1523998"/>
          <a:ext cx="8229600" cy="45504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1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Constituent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Difficulties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caused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Means of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treatment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87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Turbidity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6134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Increase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 suspended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solids  Deposits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water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lines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 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equipment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470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Coagulation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settling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 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filtration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11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Hardness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6540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Chief source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of scale in heat 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exchange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equipment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035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Softening,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distillation,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chemical 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treatment, surface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active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agents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11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Alkalinity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984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Foaming,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increase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in pH,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scaling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tendency of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water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Softening, acid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treatment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1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Iron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Source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of deposit in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water</a:t>
                      </a:r>
                      <a:r>
                        <a:rPr sz="1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lines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Coagulation,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filtration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1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Oxygen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Corrosion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De-aeration,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oxygen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scavenger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911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Hydrogen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sulfide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Souring,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safety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Aeration,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chlorination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587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Conductivity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58356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Increased in dissolved solids, 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corrosivity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187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Any process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which will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reduce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dissolved solids, 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demineralization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7078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8</a:t>
            </a:fld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4650" y="1212850"/>
          <a:ext cx="8229600" cy="16509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Constituent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Difficulties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caused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Means of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treatment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 marR="5530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ded 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solids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006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Plugging of injection wells, cause  deposits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flow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lines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Filtration,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coagulation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Carbon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dioxide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Increase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 the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corrosivity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of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40" dirty="0">
                          <a:latin typeface="Calibri"/>
                          <a:cs typeface="Calibri"/>
                        </a:rPr>
                        <a:t>water,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carbonate</a:t>
                      </a:r>
                      <a:r>
                        <a:rPr sz="1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scale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Aeration,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separator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533400" y="228600"/>
            <a:ext cx="8072119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pc="-5" dirty="0" smtClean="0"/>
              <a:t>Production Chemical Typical Package uses in Oil Field </a:t>
            </a:r>
            <a:endParaRPr spc="-35" dirty="0"/>
          </a:p>
        </p:txBody>
      </p:sp>
    </p:spTree>
    <p:extLst>
      <p:ext uri="{BB962C8B-B14F-4D97-AF65-F5344CB8AC3E}">
        <p14:creationId xmlns:p14="http://schemas.microsoft.com/office/powerpoint/2010/main" val="1430177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304800"/>
            <a:ext cx="640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spc="-5" dirty="0">
                <a:solidFill>
                  <a:srgbClr val="000000"/>
                </a:solidFill>
              </a:rPr>
              <a:t>Introduction to Oilfield</a:t>
            </a:r>
            <a:r>
              <a:rPr lang="en-US" sz="4000" spc="-70" dirty="0">
                <a:solidFill>
                  <a:srgbClr val="000000"/>
                </a:solidFill>
              </a:rPr>
              <a:t> </a:t>
            </a:r>
            <a:r>
              <a:rPr lang="en-US" sz="4000" spc="-5" dirty="0">
                <a:solidFill>
                  <a:srgbClr val="000000"/>
                </a:solidFill>
              </a:rPr>
              <a:t>Chemicals</a:t>
            </a:r>
            <a:endParaRPr lang="en-US" sz="4000" dirty="0"/>
          </a:p>
        </p:txBody>
      </p:sp>
      <p:sp>
        <p:nvSpPr>
          <p:cNvPr id="7" name="object 3"/>
          <p:cNvSpPr txBox="1"/>
          <p:nvPr/>
        </p:nvSpPr>
        <p:spPr>
          <a:xfrm>
            <a:off x="762000" y="2133600"/>
            <a:ext cx="7162800" cy="156389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675"/>
              </a:spcBef>
            </a:pPr>
            <a:r>
              <a:rPr lang="en-US" sz="4800" spc="-5" dirty="0" smtClean="0">
                <a:latin typeface="Trebuchet MS"/>
                <a:cs typeface="Trebuchet MS"/>
              </a:rPr>
              <a:t>Sea Water Injection in Abu Dhabi X Fields </a:t>
            </a:r>
            <a:endParaRPr sz="48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02340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5599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Stages </a:t>
            </a:r>
            <a:r>
              <a:rPr dirty="0"/>
              <a:t>in </a:t>
            </a:r>
            <a:r>
              <a:rPr spc="-5" dirty="0"/>
              <a:t>Oil</a:t>
            </a:r>
            <a:r>
              <a:rPr spc="-75" dirty="0"/>
              <a:t> </a:t>
            </a:r>
            <a:r>
              <a:rPr dirty="0"/>
              <a:t>Production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10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72500" y="1676400"/>
            <a:ext cx="6985634" cy="4307589"/>
          </a:xfrm>
          <a:prstGeom prst="rect">
            <a:avLst/>
          </a:prstGeom>
        </p:spPr>
        <p:txBody>
          <a:bodyPr vert="horz" wrap="square" lIns="0" tIns="209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rebuchet MS"/>
                <a:cs typeface="Trebuchet MS"/>
              </a:rPr>
              <a:t>Primary</a:t>
            </a:r>
            <a:r>
              <a:rPr sz="2400" spc="-26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production:</a:t>
            </a:r>
            <a:endParaRPr sz="2400" dirty="0">
              <a:latin typeface="Trebuchet MS"/>
              <a:cs typeface="Trebuchet MS"/>
            </a:endParaRPr>
          </a:p>
          <a:p>
            <a:pPr marL="413384">
              <a:lnSpc>
                <a:spcPct val="100000"/>
              </a:lnSpc>
              <a:spcBef>
                <a:spcPts val="1300"/>
              </a:spcBef>
            </a:pPr>
            <a:r>
              <a:rPr sz="2000" spc="-10" dirty="0">
                <a:latin typeface="Trebuchet MS"/>
                <a:cs typeface="Trebuchet MS"/>
              </a:rPr>
              <a:t>Reservoir </a:t>
            </a:r>
            <a:r>
              <a:rPr sz="2000" spc="-5" dirty="0">
                <a:latin typeface="Trebuchet MS"/>
                <a:cs typeface="Trebuchet MS"/>
              </a:rPr>
              <a:t>energy is </a:t>
            </a:r>
            <a:r>
              <a:rPr sz="2000" dirty="0">
                <a:latin typeface="Trebuchet MS"/>
                <a:cs typeface="Trebuchet MS"/>
              </a:rPr>
              <a:t>used to </a:t>
            </a:r>
            <a:r>
              <a:rPr sz="2000" spc="-5" dirty="0">
                <a:latin typeface="Trebuchet MS"/>
                <a:cs typeface="Trebuchet MS"/>
              </a:rPr>
              <a:t>produce the </a:t>
            </a:r>
            <a:r>
              <a:rPr sz="2000" dirty="0">
                <a:latin typeface="Trebuchet MS"/>
                <a:cs typeface="Trebuchet MS"/>
              </a:rPr>
              <a:t>oil and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gas.</a:t>
            </a:r>
          </a:p>
          <a:p>
            <a:pPr marL="413384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Trebuchet MS"/>
                <a:cs typeface="Trebuchet MS"/>
              </a:rPr>
              <a:t>The </a:t>
            </a:r>
            <a:r>
              <a:rPr sz="2000" spc="-5" dirty="0">
                <a:latin typeface="Trebuchet MS"/>
                <a:cs typeface="Trebuchet MS"/>
              </a:rPr>
              <a:t>average </a:t>
            </a:r>
            <a:r>
              <a:rPr sz="2000" dirty="0">
                <a:latin typeface="Trebuchet MS"/>
                <a:cs typeface="Trebuchet MS"/>
              </a:rPr>
              <a:t>recovery of OOIP </a:t>
            </a:r>
            <a:r>
              <a:rPr sz="2000" spc="-5" dirty="0">
                <a:latin typeface="Trebuchet MS"/>
                <a:cs typeface="Trebuchet MS"/>
              </a:rPr>
              <a:t>is </a:t>
            </a:r>
            <a:r>
              <a:rPr sz="2000" dirty="0">
                <a:latin typeface="Trebuchet MS"/>
                <a:cs typeface="Trebuchet MS"/>
              </a:rPr>
              <a:t>12 </a:t>
            </a:r>
            <a:r>
              <a:rPr sz="2000" spc="-5" dirty="0">
                <a:latin typeface="Trebuchet MS"/>
                <a:cs typeface="Trebuchet MS"/>
              </a:rPr>
              <a:t>to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5" dirty="0">
                <a:latin typeface="Trebuchet MS"/>
                <a:cs typeface="Trebuchet MS"/>
              </a:rPr>
              <a:t>15%</a:t>
            </a: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Secondary</a:t>
            </a:r>
            <a:r>
              <a:rPr sz="2400" spc="-254" dirty="0">
                <a:latin typeface="Trebuchet MS"/>
                <a:cs typeface="Trebuchet MS"/>
              </a:rPr>
              <a:t> </a:t>
            </a:r>
            <a:r>
              <a:rPr sz="2400" spc="-15" dirty="0">
                <a:latin typeface="Trebuchet MS"/>
                <a:cs typeface="Trebuchet MS"/>
              </a:rPr>
              <a:t>Production:</a:t>
            </a:r>
            <a:endParaRPr sz="2400" dirty="0">
              <a:latin typeface="Trebuchet MS"/>
              <a:cs typeface="Trebuchet MS"/>
            </a:endParaRPr>
          </a:p>
          <a:p>
            <a:pPr marL="413384">
              <a:lnSpc>
                <a:spcPct val="100000"/>
              </a:lnSpc>
              <a:spcBef>
                <a:spcPts val="1305"/>
              </a:spcBef>
            </a:pPr>
            <a:r>
              <a:rPr lang="en-US" sz="2000" spc="-5" dirty="0" smtClean="0">
                <a:latin typeface="Trebuchet MS"/>
                <a:cs typeface="Trebuchet MS"/>
              </a:rPr>
              <a:t>Pressure is maintained </a:t>
            </a:r>
            <a:r>
              <a:rPr sz="2000" spc="-5" dirty="0" smtClean="0">
                <a:latin typeface="Trebuchet MS"/>
                <a:cs typeface="Trebuchet MS"/>
              </a:rPr>
              <a:t> </a:t>
            </a:r>
            <a:r>
              <a:rPr lang="en-US" sz="2000" spc="-5" dirty="0" smtClean="0">
                <a:latin typeface="Trebuchet MS"/>
                <a:cs typeface="Trebuchet MS"/>
              </a:rPr>
              <a:t>to</a:t>
            </a:r>
            <a:r>
              <a:rPr sz="2000" dirty="0" smtClean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the </a:t>
            </a:r>
            <a:r>
              <a:rPr sz="2000" dirty="0">
                <a:latin typeface="Trebuchet MS"/>
                <a:cs typeface="Trebuchet MS"/>
              </a:rPr>
              <a:t>reservoir by </a:t>
            </a:r>
            <a:r>
              <a:rPr sz="2000" spc="-5" dirty="0">
                <a:latin typeface="Trebuchet MS"/>
                <a:cs typeface="Trebuchet MS"/>
              </a:rPr>
              <a:t>water </a:t>
            </a:r>
            <a:r>
              <a:rPr sz="2000" dirty="0">
                <a:latin typeface="Trebuchet MS"/>
                <a:cs typeface="Trebuchet MS"/>
              </a:rPr>
              <a:t>or gas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injection.</a:t>
            </a:r>
            <a:endParaRPr sz="2000" dirty="0">
              <a:latin typeface="Trebuchet MS"/>
              <a:cs typeface="Trebuchet MS"/>
            </a:endParaRPr>
          </a:p>
          <a:p>
            <a:pPr marL="413384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Trebuchet MS"/>
                <a:cs typeface="Trebuchet MS"/>
              </a:rPr>
              <a:t>This stage recovers </a:t>
            </a:r>
            <a:r>
              <a:rPr sz="2000" spc="-5" dirty="0">
                <a:latin typeface="Trebuchet MS"/>
                <a:cs typeface="Trebuchet MS"/>
              </a:rPr>
              <a:t>an additional </a:t>
            </a:r>
            <a:r>
              <a:rPr sz="2000" dirty="0">
                <a:latin typeface="Trebuchet MS"/>
                <a:cs typeface="Trebuchet MS"/>
              </a:rPr>
              <a:t>15 </a:t>
            </a:r>
            <a:r>
              <a:rPr sz="2000" spc="-5" dirty="0">
                <a:latin typeface="Trebuchet MS"/>
                <a:cs typeface="Trebuchet MS"/>
              </a:rPr>
              <a:t>to </a:t>
            </a:r>
            <a:r>
              <a:rPr sz="2000" spc="5" dirty="0">
                <a:latin typeface="Trebuchet MS"/>
                <a:cs typeface="Trebuchet MS"/>
              </a:rPr>
              <a:t>20%</a:t>
            </a:r>
            <a:r>
              <a:rPr sz="2000" spc="-145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OOIP.</a:t>
            </a: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rebuchet MS"/>
                <a:cs typeface="Trebuchet MS"/>
              </a:rPr>
              <a:t>Tertiary</a:t>
            </a:r>
            <a:r>
              <a:rPr sz="2400" spc="-260" dirty="0">
                <a:latin typeface="Trebuchet MS"/>
                <a:cs typeface="Trebuchet MS"/>
              </a:rPr>
              <a:t> </a:t>
            </a:r>
            <a:r>
              <a:rPr sz="2400" spc="-15" dirty="0">
                <a:latin typeface="Trebuchet MS"/>
                <a:cs typeface="Trebuchet MS"/>
              </a:rPr>
              <a:t>Production:</a:t>
            </a:r>
            <a:endParaRPr sz="2400" dirty="0">
              <a:latin typeface="Trebuchet MS"/>
              <a:cs typeface="Trebuchet MS"/>
            </a:endParaRPr>
          </a:p>
          <a:p>
            <a:pPr marL="413384">
              <a:lnSpc>
                <a:spcPct val="100000"/>
              </a:lnSpc>
              <a:spcBef>
                <a:spcPts val="1300"/>
              </a:spcBef>
            </a:pPr>
            <a:r>
              <a:rPr sz="2000" dirty="0">
                <a:latin typeface="Trebuchet MS"/>
                <a:cs typeface="Trebuchet MS"/>
              </a:rPr>
              <a:t>This stage recovers </a:t>
            </a:r>
            <a:r>
              <a:rPr sz="2000" spc="-5" dirty="0">
                <a:latin typeface="Trebuchet MS"/>
                <a:cs typeface="Trebuchet MS"/>
              </a:rPr>
              <a:t>an additional </a:t>
            </a:r>
            <a:r>
              <a:rPr sz="2000" dirty="0">
                <a:latin typeface="Trebuchet MS"/>
                <a:cs typeface="Trebuchet MS"/>
              </a:rPr>
              <a:t>10 </a:t>
            </a:r>
            <a:r>
              <a:rPr sz="2000" spc="-5" dirty="0">
                <a:latin typeface="Trebuchet MS"/>
                <a:cs typeface="Trebuchet MS"/>
              </a:rPr>
              <a:t>to </a:t>
            </a:r>
            <a:r>
              <a:rPr sz="2000" spc="5" dirty="0">
                <a:latin typeface="Trebuchet MS"/>
                <a:cs typeface="Trebuchet MS"/>
              </a:rPr>
              <a:t>15%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OOIP.</a:t>
            </a:r>
            <a:endParaRPr sz="20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454741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6247765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Purpose of </a:t>
            </a:r>
            <a:r>
              <a:rPr spc="-25" dirty="0"/>
              <a:t>Water </a:t>
            </a:r>
            <a:r>
              <a:rPr spc="-5" dirty="0"/>
              <a:t>Injection 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11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72500" y="1752600"/>
            <a:ext cx="8050530" cy="3331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50100"/>
              </a:lnSpc>
              <a:spcBef>
                <a:spcPts val="9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rebuchet MS"/>
                <a:cs typeface="Trebuchet MS"/>
              </a:rPr>
              <a:t>To </a:t>
            </a:r>
            <a:r>
              <a:rPr sz="2400" spc="-5" dirty="0">
                <a:latin typeface="Trebuchet MS"/>
                <a:cs typeface="Trebuchet MS"/>
              </a:rPr>
              <a:t>boost up the pressure </a:t>
            </a:r>
            <a:r>
              <a:rPr sz="2400" dirty="0" smtClean="0">
                <a:latin typeface="Trebuchet MS"/>
                <a:cs typeface="Trebuchet MS"/>
              </a:rPr>
              <a:t>of</a:t>
            </a:r>
            <a:r>
              <a:rPr lang="en-US" sz="2400" dirty="0" smtClean="0">
                <a:latin typeface="Trebuchet MS"/>
                <a:cs typeface="Trebuchet MS"/>
              </a:rPr>
              <a:t> X North ,  Y South , Z Central And W Oil Fields , and Two More </a:t>
            </a:r>
            <a:r>
              <a:rPr lang="en-US" sz="2400" dirty="0" err="1" smtClean="0">
                <a:latin typeface="Trebuchet MS"/>
                <a:cs typeface="Trebuchet MS"/>
              </a:rPr>
              <a:t>Miduiam</a:t>
            </a:r>
            <a:r>
              <a:rPr lang="en-US" sz="2400" dirty="0" smtClean="0">
                <a:latin typeface="Trebuchet MS"/>
                <a:cs typeface="Trebuchet MS"/>
              </a:rPr>
              <a:t> Fields A and B Fields.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rebuchet MS"/>
                <a:cs typeface="Trebuchet MS"/>
              </a:rPr>
              <a:t>To </a:t>
            </a:r>
            <a:r>
              <a:rPr sz="2400" spc="-5" dirty="0">
                <a:latin typeface="Trebuchet MS"/>
                <a:cs typeface="Trebuchet MS"/>
              </a:rPr>
              <a:t>increase the crude</a:t>
            </a:r>
            <a:r>
              <a:rPr sz="2400" spc="-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production</a:t>
            </a:r>
            <a:endParaRPr sz="2400" dirty="0">
              <a:latin typeface="Trebuchet MS"/>
              <a:cs typeface="Trebuchet MS"/>
            </a:endParaRPr>
          </a:p>
          <a:p>
            <a:pPr marL="355600" marR="190500" indent="-343535">
              <a:lnSpc>
                <a:spcPct val="150000"/>
              </a:lnSpc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155" dirty="0">
                <a:latin typeface="Trebuchet MS"/>
                <a:cs typeface="Trebuchet MS"/>
              </a:rPr>
              <a:t>To </a:t>
            </a:r>
            <a:r>
              <a:rPr sz="2400" spc="-10" dirty="0">
                <a:latin typeface="Trebuchet MS"/>
                <a:cs typeface="Trebuchet MS"/>
              </a:rPr>
              <a:t>enhance </a:t>
            </a:r>
            <a:r>
              <a:rPr sz="2400" spc="-5" dirty="0">
                <a:latin typeface="Trebuchet MS"/>
                <a:cs typeface="Trebuchet MS"/>
              </a:rPr>
              <a:t>the </a:t>
            </a:r>
            <a:r>
              <a:rPr sz="2400" spc="-5" dirty="0" smtClean="0">
                <a:latin typeface="Trebuchet MS"/>
                <a:cs typeface="Trebuchet MS"/>
              </a:rPr>
              <a:t>ultimate </a:t>
            </a:r>
            <a:r>
              <a:rPr sz="2400" dirty="0" smtClean="0">
                <a:latin typeface="Trebuchet MS"/>
                <a:cs typeface="Trebuchet MS"/>
              </a:rPr>
              <a:t>recovery from </a:t>
            </a:r>
            <a:r>
              <a:rPr sz="2400" spc="-5" dirty="0" smtClean="0">
                <a:latin typeface="Trebuchet MS"/>
                <a:cs typeface="Trebuchet MS"/>
              </a:rPr>
              <a:t>the depleted  </a:t>
            </a:r>
            <a:r>
              <a:rPr sz="2400" dirty="0" smtClean="0">
                <a:latin typeface="Trebuchet MS"/>
                <a:cs typeface="Trebuchet MS"/>
              </a:rPr>
              <a:t>reservoirs of </a:t>
            </a:r>
            <a:r>
              <a:rPr lang="en-US" sz="2400" spc="-10" dirty="0" smtClean="0">
                <a:latin typeface="Trebuchet MS"/>
                <a:cs typeface="Trebuchet MS"/>
              </a:rPr>
              <a:t>B Oil Field </a:t>
            </a:r>
            <a:endParaRPr sz="2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31168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402082"/>
            <a:ext cx="6857999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Seawater</a:t>
            </a:r>
            <a:r>
              <a:rPr spc="-245" dirty="0"/>
              <a:t> </a:t>
            </a:r>
            <a:r>
              <a:rPr spc="-5" dirty="0" smtClean="0"/>
              <a:t>Analysis</a:t>
            </a:r>
            <a:r>
              <a:rPr lang="en-US" spc="-5" dirty="0" smtClean="0">
                <a:sym typeface="Wingdings" pitchFamily="2" charset="2"/>
              </a:rPr>
              <a:t> Please Elaborate for X Field </a:t>
            </a:r>
            <a:endParaRPr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12</a:t>
            </a:fld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656706"/>
              </p:ext>
            </p:extLst>
          </p:nvPr>
        </p:nvGraphicFramePr>
        <p:xfrm>
          <a:off x="1295400" y="2049111"/>
          <a:ext cx="6019800" cy="42760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8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Parameters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Unit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Results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8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Sodium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10" dirty="0">
                          <a:latin typeface="Calibri"/>
                          <a:cs typeface="Calibri"/>
                        </a:rPr>
                        <a:t>mg/l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14566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9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Calcium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10" dirty="0">
                          <a:latin typeface="Calibri"/>
                          <a:cs typeface="Calibri"/>
                        </a:rPr>
                        <a:t>mg/l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123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2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Magnesium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10" dirty="0">
                          <a:latin typeface="Calibri"/>
                          <a:cs typeface="Calibri"/>
                        </a:rPr>
                        <a:t>mg/l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1870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22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Potassium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10" dirty="0">
                          <a:latin typeface="Calibri"/>
                          <a:cs typeface="Calibri"/>
                        </a:rPr>
                        <a:t>mg/l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553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22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Strontium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10" dirty="0">
                          <a:latin typeface="Calibri"/>
                          <a:cs typeface="Calibri"/>
                        </a:rPr>
                        <a:t>mg/l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22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Barium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10" dirty="0">
                          <a:latin typeface="Calibri"/>
                          <a:cs typeface="Calibri"/>
                        </a:rPr>
                        <a:t>mg/l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0.5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22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Sulfate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10" dirty="0">
                          <a:latin typeface="Calibri"/>
                          <a:cs typeface="Calibri"/>
                        </a:rPr>
                        <a:t>mg/l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4100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22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Carbonate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10" dirty="0">
                          <a:latin typeface="Calibri"/>
                          <a:cs typeface="Calibri"/>
                        </a:rPr>
                        <a:t>mg/l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0.1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822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Bicarbonate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10" dirty="0">
                          <a:latin typeface="Calibri"/>
                          <a:cs typeface="Calibri"/>
                        </a:rPr>
                        <a:t>mg/l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138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822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Chloride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10" dirty="0">
                          <a:latin typeface="Calibri"/>
                          <a:cs typeface="Calibri"/>
                        </a:rPr>
                        <a:t>mg/l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27114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80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pH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7.6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880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Dissolved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oxygen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ppm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880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40" dirty="0">
                          <a:latin typeface="Calibri"/>
                          <a:cs typeface="Calibri"/>
                        </a:rPr>
                        <a:t>Total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suspended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solids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10" dirty="0">
                          <a:latin typeface="Calibri"/>
                          <a:cs typeface="Calibri"/>
                        </a:rPr>
                        <a:t>mg/l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50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200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794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60255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Purpose of </a:t>
            </a:r>
            <a:r>
              <a:rPr spc="-5" dirty="0"/>
              <a:t>Seawater</a:t>
            </a:r>
            <a:r>
              <a:rPr spc="-180" dirty="0"/>
              <a:t> </a:t>
            </a:r>
            <a:r>
              <a:rPr spc="-40" dirty="0"/>
              <a:t>Treatment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13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524000"/>
            <a:ext cx="7756525" cy="3321422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rebuchet MS"/>
                <a:cs typeface="Trebuchet MS"/>
              </a:rPr>
              <a:t>Avoid </a:t>
            </a:r>
            <a:r>
              <a:rPr sz="2400" spc="-5" dirty="0">
                <a:latin typeface="Trebuchet MS"/>
                <a:cs typeface="Trebuchet MS"/>
              </a:rPr>
              <a:t>plugging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sub-surface</a:t>
            </a:r>
            <a:r>
              <a:rPr sz="2400" spc="-19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formation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Keep </a:t>
            </a:r>
            <a:r>
              <a:rPr sz="2400" spc="-5" dirty="0">
                <a:latin typeface="Trebuchet MS"/>
                <a:cs typeface="Trebuchet MS"/>
              </a:rPr>
              <a:t>the injection well tubing and </a:t>
            </a:r>
            <a:r>
              <a:rPr sz="2400" dirty="0">
                <a:latin typeface="Trebuchet MS"/>
                <a:cs typeface="Trebuchet MS"/>
              </a:rPr>
              <a:t>surface</a:t>
            </a:r>
            <a:r>
              <a:rPr sz="2400" spc="-18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equipment</a:t>
            </a:r>
            <a:endParaRPr sz="2400" dirty="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400" spc="-5" dirty="0">
                <a:latin typeface="Trebuchet MS"/>
                <a:cs typeface="Trebuchet MS"/>
              </a:rPr>
              <a:t>clean </a:t>
            </a:r>
            <a:r>
              <a:rPr lang="en-US" sz="2400" spc="-5" dirty="0" smtClean="0">
                <a:latin typeface="Trebuchet MS"/>
                <a:cs typeface="Trebuchet MS"/>
              </a:rPr>
              <a:t>of Fouling with Suspended Solids and Bacterial Growth (MIC)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rebuchet MS"/>
                <a:cs typeface="Trebuchet MS"/>
              </a:rPr>
              <a:t>Prevent </a:t>
            </a:r>
            <a:r>
              <a:rPr sz="2400" spc="-5" dirty="0">
                <a:latin typeface="Trebuchet MS"/>
                <a:cs typeface="Trebuchet MS"/>
              </a:rPr>
              <a:t>corrosion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piping and process</a:t>
            </a:r>
            <a:r>
              <a:rPr sz="2400" spc="-220" dirty="0">
                <a:latin typeface="Trebuchet MS"/>
                <a:cs typeface="Trebuchet MS"/>
              </a:rPr>
              <a:t> </a:t>
            </a:r>
            <a:r>
              <a:rPr sz="2400" spc="-10" dirty="0" smtClean="0">
                <a:latin typeface="Trebuchet MS"/>
                <a:cs typeface="Trebuchet MS"/>
              </a:rPr>
              <a:t>equipment</a:t>
            </a:r>
            <a:r>
              <a:rPr lang="en-US" sz="2400" spc="-10" dirty="0" smtClean="0">
                <a:latin typeface="Trebuchet MS"/>
                <a:cs typeface="Trebuchet MS"/>
              </a:rPr>
              <a:t> by Additive of Corrosion Inhibitor and Biocides to Kill Bacteria</a:t>
            </a:r>
            <a:endParaRPr sz="2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013260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04800"/>
            <a:ext cx="53155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0" dirty="0"/>
              <a:t>Treated </a:t>
            </a:r>
            <a:r>
              <a:rPr spc="-25" dirty="0"/>
              <a:t>Water</a:t>
            </a:r>
            <a:r>
              <a:rPr spc="-40" dirty="0"/>
              <a:t> </a:t>
            </a:r>
            <a:r>
              <a:rPr spc="-5" dirty="0"/>
              <a:t>Specification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14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176380"/>
            <a:ext cx="6925945" cy="4957767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  <a:tabLst>
                <a:tab pos="1212215" algn="l"/>
              </a:tabLst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spc="-265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TSS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-	</a:t>
            </a:r>
            <a:r>
              <a:rPr sz="2400" spc="-5" dirty="0">
                <a:latin typeface="Trebuchet MS"/>
                <a:cs typeface="Trebuchet MS"/>
              </a:rPr>
              <a:t>0.2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mg/l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rebuchet MS"/>
                <a:cs typeface="Trebuchet MS"/>
              </a:rPr>
              <a:t>98% </a:t>
            </a:r>
            <a:r>
              <a:rPr sz="2400" spc="-5" dirty="0">
                <a:latin typeface="Trebuchet MS"/>
                <a:cs typeface="Trebuchet MS"/>
              </a:rPr>
              <a:t>removal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particles greater than </a:t>
            </a:r>
            <a:r>
              <a:rPr sz="2400" dirty="0">
                <a:latin typeface="Trebuchet MS"/>
                <a:cs typeface="Trebuchet MS"/>
              </a:rPr>
              <a:t>2</a:t>
            </a:r>
            <a:r>
              <a:rPr sz="2400" spc="-20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microns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Dissolved </a:t>
            </a:r>
            <a:r>
              <a:rPr sz="2400" dirty="0">
                <a:latin typeface="Trebuchet MS"/>
                <a:cs typeface="Trebuchet MS"/>
              </a:rPr>
              <a:t>oxygen – 10 </a:t>
            </a:r>
            <a:r>
              <a:rPr sz="2400" spc="-5" dirty="0">
                <a:latin typeface="Trebuchet MS"/>
                <a:cs typeface="Trebuchet MS"/>
              </a:rPr>
              <a:t>ppb </a:t>
            </a:r>
            <a:r>
              <a:rPr sz="2400" dirty="0">
                <a:latin typeface="Trebuchet MS"/>
                <a:cs typeface="Trebuchet MS"/>
              </a:rPr>
              <a:t>OR</a:t>
            </a:r>
            <a:r>
              <a:rPr sz="2400" spc="-229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less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rebuchet MS"/>
                <a:cs typeface="Trebuchet MS"/>
              </a:rPr>
              <a:t>Oil </a:t>
            </a:r>
            <a:r>
              <a:rPr sz="2400" spc="-5" dirty="0">
                <a:latin typeface="Trebuchet MS"/>
                <a:cs typeface="Trebuchet MS"/>
              </a:rPr>
              <a:t>in water </a:t>
            </a:r>
            <a:r>
              <a:rPr sz="2400" dirty="0">
                <a:latin typeface="Trebuchet MS"/>
                <a:cs typeface="Trebuchet MS"/>
              </a:rPr>
              <a:t>- &lt; </a:t>
            </a:r>
            <a:r>
              <a:rPr sz="2400" spc="-5" dirty="0">
                <a:latin typeface="Trebuchet MS"/>
                <a:cs typeface="Trebuchet MS"/>
              </a:rPr>
              <a:t>0.1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ppm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rebuchet MS"/>
                <a:cs typeface="Trebuchet MS"/>
              </a:rPr>
              <a:t>SRB </a:t>
            </a:r>
            <a:r>
              <a:rPr sz="2400" spc="-10" dirty="0">
                <a:latin typeface="Trebuchet MS"/>
                <a:cs typeface="Trebuchet MS"/>
              </a:rPr>
              <a:t>population </a:t>
            </a:r>
            <a:r>
              <a:rPr sz="2400" dirty="0">
                <a:latin typeface="Trebuchet MS"/>
                <a:cs typeface="Trebuchet MS"/>
              </a:rPr>
              <a:t>- </a:t>
            </a:r>
            <a:r>
              <a:rPr sz="2400">
                <a:latin typeface="Trebuchet MS"/>
                <a:cs typeface="Trebuchet MS"/>
              </a:rPr>
              <a:t>&lt; </a:t>
            </a:r>
            <a:r>
              <a:rPr lang="en-US" sz="2400" dirty="0" smtClean="0">
                <a:latin typeface="Trebuchet MS"/>
                <a:cs typeface="Trebuchet MS"/>
              </a:rPr>
              <a:t>100</a:t>
            </a:r>
            <a:r>
              <a:rPr sz="2400" smtClean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on </a:t>
            </a:r>
            <a:r>
              <a:rPr sz="2400">
                <a:latin typeface="Trebuchet MS"/>
                <a:cs typeface="Trebuchet MS"/>
              </a:rPr>
              <a:t>serial</a:t>
            </a:r>
            <a:r>
              <a:rPr sz="2400" spc="-190">
                <a:latin typeface="Trebuchet MS"/>
                <a:cs typeface="Trebuchet MS"/>
              </a:rPr>
              <a:t> </a:t>
            </a:r>
            <a:r>
              <a:rPr sz="2400" spc="-10" smtClean="0">
                <a:latin typeface="Trebuchet MS"/>
                <a:cs typeface="Trebuchet MS"/>
              </a:rPr>
              <a:t>dilution</a:t>
            </a:r>
            <a:endParaRPr lang="en-US" sz="2400" spc="-10" dirty="0" smtClean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lang="en-US" sz="2400" spc="-10" dirty="0" smtClean="0">
                <a:latin typeface="Trebuchet MS"/>
                <a:cs typeface="Trebuchet MS"/>
              </a:rPr>
              <a:t>Treated Water Goes to Various Processes </a:t>
            </a: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lang="en-US" sz="2400" spc="-10" dirty="0" smtClean="0">
                <a:latin typeface="Trebuchet MS"/>
                <a:cs typeface="Trebuchet MS"/>
              </a:rPr>
              <a:t>De Aerated Coolum + Fin Filter Vessels </a:t>
            </a:r>
            <a:endParaRPr lang="en-US" sz="2400" spc="-10" dirty="0" smtClean="0"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endParaRPr lang="en-US" sz="2400" spc="-10" dirty="0" smtClean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endParaRPr sz="24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85024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Injection Typical Chemical Injection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24013"/>
            <a:ext cx="8001000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098832"/>
              </p:ext>
            </p:extLst>
          </p:nvPr>
        </p:nvGraphicFramePr>
        <p:xfrm>
          <a:off x="139592" y="3797910"/>
          <a:ext cx="8864813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1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1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6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9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17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17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175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27814"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Scale Inhibitor</a:t>
                      </a:r>
                      <a:r>
                        <a:rPr lang="en-US" sz="700" baseline="0" dirty="0" smtClean="0"/>
                        <a:t> 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Coagulant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Filtration Aid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Oxygen Scavenger</a:t>
                      </a:r>
                      <a:r>
                        <a:rPr lang="en-US" sz="700" baseline="0" dirty="0" smtClean="0"/>
                        <a:t> 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Anti Foam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Catalyst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Organic Biocide A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Organic Biocide B</a:t>
                      </a:r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19"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Fluid 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Neutralized </a:t>
                      </a:r>
                      <a:r>
                        <a:rPr lang="en-US" sz="700" dirty="0" err="1" smtClean="0"/>
                        <a:t>Phospoate</a:t>
                      </a:r>
                      <a:r>
                        <a:rPr lang="en-US" sz="700" baseline="0" dirty="0" smtClean="0"/>
                        <a:t> 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Cationic Polyamine</a:t>
                      </a:r>
                      <a:r>
                        <a:rPr lang="en-US" sz="700" baseline="0" dirty="0" smtClean="0"/>
                        <a:t> </a:t>
                      </a:r>
                      <a:r>
                        <a:rPr lang="en-US" sz="700" baseline="0" dirty="0" err="1" smtClean="0"/>
                        <a:t>Coupond</a:t>
                      </a:r>
                      <a:r>
                        <a:rPr lang="en-US" sz="700" baseline="0" dirty="0" smtClean="0"/>
                        <a:t> 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err="1" smtClean="0"/>
                        <a:t>Fermic</a:t>
                      </a:r>
                      <a:r>
                        <a:rPr lang="en-US" sz="700" dirty="0" smtClean="0"/>
                        <a:t> Chloride 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Ammonium Bisulfate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Cobalt Chloride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Cobalt Chloride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err="1" smtClean="0"/>
                        <a:t>Gluteraldehyde</a:t>
                      </a:r>
                      <a:r>
                        <a:rPr lang="en-US" sz="700" dirty="0" smtClean="0"/>
                        <a:t> in </a:t>
                      </a:r>
                      <a:r>
                        <a:rPr lang="en-US" sz="700" dirty="0" err="1" smtClean="0"/>
                        <a:t>Oxyganated</a:t>
                      </a:r>
                      <a:r>
                        <a:rPr lang="en-US" sz="700" dirty="0" smtClean="0"/>
                        <a:t> alcohol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Formaldehyde </a:t>
                      </a:r>
                      <a:r>
                        <a:rPr lang="en-US" sz="700" dirty="0" err="1" smtClean="0"/>
                        <a:t>qualerray</a:t>
                      </a:r>
                      <a:r>
                        <a:rPr lang="en-US" sz="700" dirty="0" smtClean="0"/>
                        <a:t> ammonium </a:t>
                      </a:r>
                      <a:r>
                        <a:rPr lang="en-US" sz="700" dirty="0" err="1" smtClean="0"/>
                        <a:t>Phosphonus</a:t>
                      </a:r>
                      <a:r>
                        <a:rPr lang="en-US" sz="700" baseline="0" dirty="0" smtClean="0"/>
                        <a:t> compound</a:t>
                      </a:r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549"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Product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ADACP</a:t>
                      </a:r>
                    </a:p>
                    <a:p>
                      <a:r>
                        <a:rPr lang="en-US" sz="700" dirty="0" smtClean="0"/>
                        <a:t>SI-4077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ADCAP</a:t>
                      </a:r>
                    </a:p>
                    <a:p>
                      <a:r>
                        <a:rPr lang="en-US" sz="700" dirty="0" smtClean="0"/>
                        <a:t>SI-1068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FeO3</a:t>
                      </a:r>
                    </a:p>
                    <a:p>
                      <a:r>
                        <a:rPr lang="en-US" sz="700" dirty="0" smtClean="0"/>
                        <a:t>40%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err="1" smtClean="0"/>
                        <a:t>Ammunium</a:t>
                      </a:r>
                      <a:r>
                        <a:rPr lang="en-US" sz="700" dirty="0" smtClean="0"/>
                        <a:t> </a:t>
                      </a:r>
                      <a:r>
                        <a:rPr lang="en-US" sz="700" dirty="0" err="1" smtClean="0"/>
                        <a:t>Biosulfate</a:t>
                      </a:r>
                      <a:endParaRPr lang="en-US" sz="700" dirty="0" smtClean="0"/>
                    </a:p>
                    <a:p>
                      <a:r>
                        <a:rPr lang="en-US" sz="700" dirty="0" smtClean="0"/>
                        <a:t>ADCAP-CR-11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NALCO EC 29029 A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CoCl2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EMO-314A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EMO-320A</a:t>
                      </a:r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079"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pH Consecration 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6 to 9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3 to 6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0.7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3 to 6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10 to 11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As Per Dilution %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4.03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5.13</a:t>
                      </a:r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079"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Specific Gravity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1.0 to</a:t>
                      </a:r>
                      <a:r>
                        <a:rPr lang="en-US" sz="700" baseline="0" dirty="0" smtClean="0"/>
                        <a:t> 1.1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1.1 to 1.2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1.44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1.3 to 1.4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1.07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-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1.068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1.04</a:t>
                      </a:r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814"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Viscosity </a:t>
                      </a:r>
                    </a:p>
                    <a:p>
                      <a:r>
                        <a:rPr lang="en-US" sz="700" dirty="0" err="1" smtClean="0"/>
                        <a:t>Mpa.s</a:t>
                      </a:r>
                      <a:r>
                        <a:rPr lang="en-US" sz="700" dirty="0" smtClean="0"/>
                        <a:t>/20C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&lt;20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1.000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4.5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-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-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2.77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1.76</a:t>
                      </a:r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8079"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solubility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Water Soluble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Water Soluble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Water Soluble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Water Soluble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Water Soluble 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Water Soluble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Water Soluble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Water Soluble</a:t>
                      </a:r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814"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Appearance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Clear pale brown liquid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Clear Amber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Clear Yellow Liquid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 smtClean="0"/>
                        <a:t>Clear yellow Liquid</a:t>
                      </a:r>
                    </a:p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 smtClean="0"/>
                        <a:t>Colorless</a:t>
                      </a:r>
                    </a:p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 smtClean="0"/>
                        <a:t>Dark Maroon</a:t>
                      </a:r>
                    </a:p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Colorless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Colorless</a:t>
                      </a:r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7549"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Dilution Recommended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No 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10%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smtClean="0"/>
                        <a:t>25%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 smtClean="0"/>
                        <a:t>Carrying Water</a:t>
                      </a:r>
                      <a:r>
                        <a:rPr lang="en-US" sz="700" baseline="0" dirty="0" smtClean="0"/>
                        <a:t> </a:t>
                      </a:r>
                      <a:endParaRPr lang="en-US" sz="700" dirty="0" smtClean="0"/>
                    </a:p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 smtClean="0"/>
                        <a:t>Carrying Water </a:t>
                      </a:r>
                    </a:p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smtClean="0"/>
                        <a:t>20% in Carring Water </a:t>
                      </a:r>
                    </a:p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No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dirty="0" smtClean="0"/>
                        <a:t>No</a:t>
                      </a:r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>
            <a:off x="1219200" y="20574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1447800" y="20574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3619500" y="17907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3771900" y="17907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4991100" y="17907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5105400" y="2286000"/>
            <a:ext cx="4572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00200" y="1371600"/>
            <a:ext cx="99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Scale Inhibitor </a:t>
            </a:r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3124200" y="12954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Coagulant</a:t>
            </a:r>
            <a:endParaRPr 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129540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Filtration Aid</a:t>
            </a:r>
            <a:endParaRPr 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4191000" y="2667000"/>
            <a:ext cx="99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Oxygen Scavenger </a:t>
            </a:r>
            <a:endParaRPr lang="en-US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5029200" y="1219200"/>
            <a:ext cx="838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Anti Foam</a:t>
            </a:r>
            <a:endParaRPr lang="en-US" sz="1100" dirty="0"/>
          </a:p>
        </p:txBody>
      </p:sp>
      <p:sp>
        <p:nvSpPr>
          <p:cNvPr id="24" name="TextBox 23"/>
          <p:cNvSpPr txBox="1"/>
          <p:nvPr/>
        </p:nvSpPr>
        <p:spPr>
          <a:xfrm>
            <a:off x="685800" y="1371600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Biocide Injection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4959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Disposal Injection to the Deep Well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299" y="2057400"/>
            <a:ext cx="8153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7393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2460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533400"/>
                </a:moveTo>
                <a:lnTo>
                  <a:pt x="9144000" y="533400"/>
                </a:lnTo>
                <a:lnTo>
                  <a:pt x="91440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0F24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32460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533400"/>
                </a:moveTo>
                <a:lnTo>
                  <a:pt x="9144000" y="533400"/>
                </a:lnTo>
                <a:lnTo>
                  <a:pt x="91440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152400"/>
          </a:xfrm>
          <a:custGeom>
            <a:avLst/>
            <a:gdLst/>
            <a:ahLst/>
            <a:cxnLst/>
            <a:rect l="l" t="t" r="r" b="b"/>
            <a:pathLst>
              <a:path w="9144000" h="152400">
                <a:moveTo>
                  <a:pt x="0" y="152400"/>
                </a:moveTo>
                <a:lnTo>
                  <a:pt x="9144000" y="152400"/>
                </a:lnTo>
                <a:lnTo>
                  <a:pt x="91440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375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01595" y="1280160"/>
            <a:ext cx="5274563" cy="28239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429496729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17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1412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62083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Produced </a:t>
            </a:r>
            <a:r>
              <a:rPr spc="-25" dirty="0"/>
              <a:t>Water </a:t>
            </a:r>
            <a:r>
              <a:rPr dirty="0"/>
              <a:t>for</a:t>
            </a:r>
            <a:r>
              <a:rPr spc="-90" dirty="0"/>
              <a:t> </a:t>
            </a:r>
            <a:r>
              <a:rPr dirty="0"/>
              <a:t>Re-injection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18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176380"/>
            <a:ext cx="7663180" cy="222881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rebuchet MS"/>
                <a:cs typeface="Trebuchet MS"/>
              </a:rPr>
              <a:t>World-wide </a:t>
            </a:r>
            <a:r>
              <a:rPr sz="2400" dirty="0">
                <a:latin typeface="Trebuchet MS"/>
                <a:cs typeface="Trebuchet MS"/>
              </a:rPr>
              <a:t>75% of </a:t>
            </a:r>
            <a:r>
              <a:rPr sz="2400" spc="-10" dirty="0">
                <a:latin typeface="Trebuchet MS"/>
                <a:cs typeface="Trebuchet MS"/>
              </a:rPr>
              <a:t>production </a:t>
            </a:r>
            <a:r>
              <a:rPr sz="2400" spc="-5" dirty="0">
                <a:latin typeface="Trebuchet MS"/>
                <a:cs typeface="Trebuchet MS"/>
              </a:rPr>
              <a:t>is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spc="-60" dirty="0">
                <a:latin typeface="Trebuchet MS"/>
                <a:cs typeface="Trebuchet MS"/>
              </a:rPr>
              <a:t>water.</a:t>
            </a:r>
            <a:endParaRPr sz="24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50000"/>
              </a:lnSpc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rebuchet MS"/>
                <a:cs typeface="Trebuchet MS"/>
              </a:rPr>
              <a:t>On </a:t>
            </a:r>
            <a:r>
              <a:rPr sz="2400" spc="-5" dirty="0">
                <a:latin typeface="Trebuchet MS"/>
                <a:cs typeface="Trebuchet MS"/>
              </a:rPr>
              <a:t>average</a:t>
            </a:r>
            <a:r>
              <a:rPr sz="2400" spc="-5">
                <a:latin typeface="Trebuchet MS"/>
                <a:cs typeface="Trebuchet MS"/>
              </a:rPr>
              <a:t>, </a:t>
            </a:r>
            <a:r>
              <a:rPr lang="en-US" sz="2400" spc="-5" dirty="0" err="1" smtClean="0">
                <a:latin typeface="Trebuchet MS"/>
                <a:cs typeface="Trebuchet MS"/>
              </a:rPr>
              <a:t>asume</a:t>
            </a:r>
            <a:r>
              <a:rPr lang="en-US" sz="2400" spc="-5" dirty="0" smtClean="0">
                <a:latin typeface="Trebuchet MS"/>
                <a:cs typeface="Trebuchet MS"/>
              </a:rPr>
              <a:t> X Field is 10% </a:t>
            </a:r>
            <a:r>
              <a:rPr sz="2400" spc="-60" smtClean="0">
                <a:latin typeface="Trebuchet MS"/>
                <a:cs typeface="Trebuchet MS"/>
              </a:rPr>
              <a:t>water</a:t>
            </a:r>
            <a:r>
              <a:rPr sz="2400" spc="-60" dirty="0">
                <a:latin typeface="Trebuchet MS"/>
                <a:cs typeface="Trebuchet MS"/>
              </a:rPr>
              <a:t>,  </a:t>
            </a:r>
            <a:r>
              <a:rPr sz="2400" spc="-5" dirty="0">
                <a:latin typeface="Trebuchet MS"/>
                <a:cs typeface="Trebuchet MS"/>
              </a:rPr>
              <a:t>and </a:t>
            </a:r>
            <a:r>
              <a:rPr sz="2400" spc="-5">
                <a:latin typeface="Trebuchet MS"/>
                <a:cs typeface="Trebuchet MS"/>
              </a:rPr>
              <a:t>thus </a:t>
            </a:r>
            <a:r>
              <a:rPr lang="en-US" sz="2400" spc="-5" dirty="0" smtClean="0">
                <a:latin typeface="Trebuchet MS"/>
                <a:cs typeface="Trebuchet MS"/>
              </a:rPr>
              <a:t>X Field </a:t>
            </a:r>
            <a:r>
              <a:rPr sz="2400" spc="-5" smtClean="0">
                <a:latin typeface="Trebuchet MS"/>
                <a:cs typeface="Trebuchet MS"/>
              </a:rPr>
              <a:t>produces </a:t>
            </a:r>
            <a:r>
              <a:rPr sz="2400" spc="-5" dirty="0">
                <a:latin typeface="Trebuchet MS"/>
                <a:cs typeface="Trebuchet MS"/>
              </a:rPr>
              <a:t>close </a:t>
            </a:r>
            <a:r>
              <a:rPr sz="2400" spc="-5">
                <a:latin typeface="Trebuchet MS"/>
                <a:cs typeface="Trebuchet MS"/>
              </a:rPr>
              <a:t>to </a:t>
            </a:r>
            <a:r>
              <a:rPr lang="en-US" sz="2400" spc="-5" dirty="0" smtClean="0">
                <a:latin typeface="Trebuchet MS"/>
                <a:cs typeface="Trebuchet MS"/>
              </a:rPr>
              <a:t>150</a:t>
            </a:r>
            <a:r>
              <a:rPr sz="2400" smtClean="0">
                <a:latin typeface="Trebuchet MS"/>
                <a:cs typeface="Trebuchet MS"/>
              </a:rPr>
              <a:t> </a:t>
            </a:r>
            <a:r>
              <a:rPr lang="en-US" sz="2400" spc="-5" dirty="0" smtClean="0">
                <a:latin typeface="Trebuchet MS"/>
                <a:cs typeface="Trebuchet MS"/>
              </a:rPr>
              <a:t>Thousand</a:t>
            </a:r>
            <a:r>
              <a:rPr sz="2400" spc="-5" smtClean="0">
                <a:latin typeface="Trebuchet MS"/>
                <a:cs typeface="Trebuchet MS"/>
              </a:rPr>
              <a:t> </a:t>
            </a:r>
            <a:r>
              <a:rPr sz="2400" spc="-10" smtClean="0">
                <a:latin typeface="Trebuchet MS"/>
                <a:cs typeface="Trebuchet MS"/>
              </a:rPr>
              <a:t>bbl/day</a:t>
            </a:r>
            <a:r>
              <a:rPr lang="en-US" sz="2400" spc="-10" dirty="0" smtClean="0">
                <a:latin typeface="Trebuchet MS"/>
                <a:cs typeface="Trebuchet MS"/>
              </a:rPr>
              <a:t> Water </a:t>
            </a:r>
            <a:r>
              <a:rPr sz="2400" spc="-10" smtClean="0">
                <a:latin typeface="Trebuchet MS"/>
                <a:cs typeface="Trebuchet MS"/>
              </a:rPr>
              <a:t>  </a:t>
            </a:r>
            <a:r>
              <a:rPr lang="en-US" sz="2400" spc="-10" dirty="0" smtClean="0">
                <a:latin typeface="Trebuchet MS"/>
                <a:cs typeface="Trebuchet MS"/>
              </a:rPr>
              <a:t>600 </a:t>
            </a:r>
            <a:r>
              <a:rPr lang="en-US" sz="2400" spc="-5" dirty="0" smtClean="0">
                <a:latin typeface="Trebuchet MS"/>
                <a:cs typeface="Trebuchet MS"/>
              </a:rPr>
              <a:t>Thousand</a:t>
            </a:r>
            <a:r>
              <a:rPr sz="2400" spc="-5" smtClean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bbl/day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6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oil.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97050" y="3897312"/>
            <a:ext cx="5556250" cy="1911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9190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62083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Produced </a:t>
            </a:r>
            <a:r>
              <a:rPr spc="-25" dirty="0"/>
              <a:t>Water </a:t>
            </a:r>
            <a:r>
              <a:rPr dirty="0"/>
              <a:t>for</a:t>
            </a:r>
            <a:r>
              <a:rPr spc="-90" dirty="0"/>
              <a:t> </a:t>
            </a:r>
            <a:r>
              <a:rPr dirty="0"/>
              <a:t>Re-injection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19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467485"/>
            <a:ext cx="7449184" cy="112331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rebuchet MS"/>
                <a:cs typeface="Trebuchet MS"/>
              </a:rPr>
              <a:t>As </a:t>
            </a:r>
            <a:r>
              <a:rPr sz="2400" spc="-5" dirty="0">
                <a:latin typeface="Trebuchet MS"/>
                <a:cs typeface="Trebuchet MS"/>
              </a:rPr>
              <a:t>oil-field matures, </a:t>
            </a:r>
            <a:r>
              <a:rPr sz="2400" spc="-10" dirty="0">
                <a:latin typeface="Trebuchet MS"/>
                <a:cs typeface="Trebuchet MS"/>
              </a:rPr>
              <a:t>production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water</a:t>
            </a:r>
            <a:r>
              <a:rPr sz="2400" spc="-19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increases.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Composition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produced water </a:t>
            </a:r>
            <a:r>
              <a:rPr sz="2400" dirty="0">
                <a:latin typeface="Trebuchet MS"/>
                <a:cs typeface="Trebuchet MS"/>
              </a:rPr>
              <a:t>varies from</a:t>
            </a:r>
            <a:r>
              <a:rPr sz="2400" spc="-25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field.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21889" y="3943689"/>
            <a:ext cx="3946351" cy="24009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9769594"/>
              </p:ext>
            </p:extLst>
          </p:nvPr>
        </p:nvGraphicFramePr>
        <p:xfrm>
          <a:off x="315593" y="4235009"/>
          <a:ext cx="43434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9228" y="3638889"/>
            <a:ext cx="4368861" cy="609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rtl="1">
              <a:spcBef>
                <a:spcPts val="800"/>
              </a:spcBef>
            </a:pPr>
            <a:r>
              <a:rPr lang="en-US" sz="1600" dirty="0" smtClean="0">
                <a:solidFill>
                  <a:schemeClr val="accent4"/>
                </a:solidFill>
              </a:rPr>
              <a:t>An Example of Water Cut Value to simulate the water cut trend for the Oil Fields </a:t>
            </a:r>
          </a:p>
        </p:txBody>
      </p:sp>
    </p:spTree>
    <p:extLst>
      <p:ext uri="{BB962C8B-B14F-4D97-AF65-F5344CB8AC3E}">
        <p14:creationId xmlns:p14="http://schemas.microsoft.com/office/powerpoint/2010/main" val="3217430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7085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Produced </a:t>
            </a:r>
            <a:r>
              <a:rPr spc="-25" dirty="0"/>
              <a:t>Water</a:t>
            </a:r>
            <a:r>
              <a:rPr spc="-95" dirty="0"/>
              <a:t> </a:t>
            </a:r>
            <a:r>
              <a:rPr dirty="0"/>
              <a:t>disposal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20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52448" y="1822611"/>
            <a:ext cx="7454900" cy="386715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dirty="0">
                <a:latin typeface="Trebuchet MS"/>
                <a:cs typeface="Trebuchet MS"/>
              </a:rPr>
              <a:t>There </a:t>
            </a:r>
            <a:r>
              <a:rPr sz="2400" spc="-5" dirty="0">
                <a:latin typeface="Trebuchet MS"/>
                <a:cs typeface="Trebuchet MS"/>
              </a:rPr>
              <a:t>are different ways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disposing produced</a:t>
            </a:r>
            <a:r>
              <a:rPr sz="2400" spc="30" dirty="0">
                <a:latin typeface="Trebuchet MS"/>
                <a:cs typeface="Trebuchet MS"/>
              </a:rPr>
              <a:t> </a:t>
            </a:r>
            <a:r>
              <a:rPr sz="2400" spc="-60" dirty="0">
                <a:latin typeface="Trebuchet MS"/>
                <a:cs typeface="Trebuchet MS"/>
              </a:rPr>
              <a:t>water.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Seepage</a:t>
            </a:r>
            <a:r>
              <a:rPr sz="2400" spc="-26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pits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Evaporation pits </a:t>
            </a:r>
            <a:r>
              <a:rPr sz="2400" dirty="0">
                <a:latin typeface="Trebuchet MS"/>
                <a:cs typeface="Trebuchet MS"/>
              </a:rPr>
              <a:t>/ lined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pits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Injection </a:t>
            </a:r>
            <a:r>
              <a:rPr sz="2400" dirty="0">
                <a:latin typeface="Trebuchet MS"/>
                <a:cs typeface="Trebuchet MS"/>
              </a:rPr>
              <a:t>for</a:t>
            </a:r>
            <a:r>
              <a:rPr sz="2400" spc="-254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disposal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spc="-27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Irrigation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Industrial</a:t>
            </a:r>
            <a:r>
              <a:rPr sz="2400" spc="-25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use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rebuchet MS"/>
                <a:cs typeface="Trebuchet MS"/>
              </a:rPr>
              <a:t>Produced </a:t>
            </a:r>
            <a:r>
              <a:rPr sz="2400" spc="-5" dirty="0">
                <a:latin typeface="Trebuchet MS"/>
                <a:cs typeface="Trebuchet MS"/>
              </a:rPr>
              <a:t>water </a:t>
            </a:r>
            <a:r>
              <a:rPr sz="2400" spc="-15" dirty="0">
                <a:latin typeface="Trebuchet MS"/>
                <a:cs typeface="Trebuchet MS"/>
              </a:rPr>
              <a:t>Re-injection </a:t>
            </a:r>
            <a:r>
              <a:rPr sz="2400" dirty="0">
                <a:latin typeface="Trebuchet MS"/>
                <a:cs typeface="Trebuchet MS"/>
              </a:rPr>
              <a:t>for </a:t>
            </a:r>
            <a:r>
              <a:rPr sz="2400" spc="-5" dirty="0">
                <a:latin typeface="Trebuchet MS"/>
                <a:cs typeface="Trebuchet MS"/>
              </a:rPr>
              <a:t>pressure</a:t>
            </a:r>
            <a:r>
              <a:rPr sz="2400" spc="-19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support</a:t>
            </a:r>
            <a:endParaRPr sz="2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55173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7085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Produced </a:t>
            </a:r>
            <a:r>
              <a:rPr spc="-25" dirty="0"/>
              <a:t>Water</a:t>
            </a:r>
            <a:r>
              <a:rPr spc="-95" dirty="0"/>
              <a:t> </a:t>
            </a:r>
            <a:r>
              <a:rPr dirty="0"/>
              <a:t>disposal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21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85800" y="1662492"/>
            <a:ext cx="6146165" cy="425132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2200" spc="-5" dirty="0">
                <a:latin typeface="Trebuchet MS"/>
                <a:cs typeface="Trebuchet MS"/>
              </a:rPr>
              <a:t>The </a:t>
            </a:r>
            <a:r>
              <a:rPr sz="2200" spc="-10" dirty="0">
                <a:latin typeface="Trebuchet MS"/>
                <a:cs typeface="Trebuchet MS"/>
              </a:rPr>
              <a:t>main contaminants </a:t>
            </a:r>
            <a:r>
              <a:rPr sz="2200" spc="-5" dirty="0">
                <a:latin typeface="Trebuchet MS"/>
                <a:cs typeface="Trebuchet MS"/>
              </a:rPr>
              <a:t>of </a:t>
            </a:r>
            <a:r>
              <a:rPr sz="2200" spc="-10" dirty="0">
                <a:latin typeface="Trebuchet MS"/>
                <a:cs typeface="Trebuchet MS"/>
              </a:rPr>
              <a:t>produced </a:t>
            </a:r>
            <a:r>
              <a:rPr sz="2200" spc="-5" dirty="0">
                <a:latin typeface="Trebuchet MS"/>
                <a:cs typeface="Trebuchet MS"/>
              </a:rPr>
              <a:t>water</a:t>
            </a:r>
            <a:r>
              <a:rPr sz="2200" spc="4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are...</a:t>
            </a:r>
            <a:endParaRPr sz="2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2200" spc="-5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200" spc="-5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High</a:t>
            </a:r>
            <a:r>
              <a:rPr sz="2200" spc="-7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TDS</a:t>
            </a:r>
            <a:endParaRPr sz="2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2200" spc="-5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200" spc="-5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Oil </a:t>
            </a:r>
            <a:r>
              <a:rPr sz="2200" spc="-10" dirty="0">
                <a:latin typeface="Trebuchet MS"/>
                <a:cs typeface="Trebuchet MS"/>
              </a:rPr>
              <a:t>and</a:t>
            </a:r>
            <a:r>
              <a:rPr sz="2200" spc="-5" dirty="0">
                <a:latin typeface="Trebuchet MS"/>
                <a:cs typeface="Trebuchet MS"/>
              </a:rPr>
              <a:t> grease</a:t>
            </a:r>
            <a:endParaRPr sz="2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2200" spc="-5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200" spc="-5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Suspended</a:t>
            </a:r>
            <a:r>
              <a:rPr sz="2200" spc="-1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solids</a:t>
            </a:r>
            <a:endParaRPr sz="2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2200" spc="-5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200" spc="-5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Dispersed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oil</a:t>
            </a:r>
            <a:endParaRPr sz="2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2200" spc="-5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200" spc="-5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Organic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compounds</a:t>
            </a:r>
            <a:endParaRPr sz="2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2200" spc="-5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200" spc="-5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Heavy</a:t>
            </a:r>
            <a:r>
              <a:rPr sz="2200" spc="-20" dirty="0">
                <a:latin typeface="Trebuchet MS"/>
                <a:cs typeface="Trebuchet MS"/>
              </a:rPr>
              <a:t> </a:t>
            </a:r>
            <a:r>
              <a:rPr sz="2200" spc="-10" dirty="0">
                <a:latin typeface="Trebuchet MS"/>
                <a:cs typeface="Trebuchet MS"/>
              </a:rPr>
              <a:t>metals</a:t>
            </a:r>
            <a:endParaRPr sz="2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2200" spc="-5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200" spc="-5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Dissolved</a:t>
            </a:r>
            <a:r>
              <a:rPr sz="2200" spc="-25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gases</a:t>
            </a:r>
            <a:endParaRPr sz="2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2200" spc="-5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200" spc="-2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Bacteria</a:t>
            </a:r>
            <a:endParaRPr sz="22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127379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63728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Why Produced </a:t>
            </a:r>
            <a:r>
              <a:rPr spc="-25" dirty="0"/>
              <a:t>Water </a:t>
            </a:r>
            <a:r>
              <a:rPr spc="-5" dirty="0"/>
              <a:t>is</a:t>
            </a:r>
            <a:r>
              <a:rPr spc="-100" dirty="0"/>
              <a:t> </a:t>
            </a:r>
            <a:r>
              <a:rPr dirty="0"/>
              <a:t>Complex?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22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72042" y="1676400"/>
            <a:ext cx="7320280" cy="441579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It is produced </a:t>
            </a:r>
            <a:r>
              <a:rPr sz="2400" dirty="0">
                <a:latin typeface="Trebuchet MS"/>
                <a:cs typeface="Trebuchet MS"/>
              </a:rPr>
              <a:t>from </a:t>
            </a:r>
            <a:r>
              <a:rPr sz="2400" spc="-5" dirty="0">
                <a:latin typeface="Trebuchet MS"/>
                <a:cs typeface="Trebuchet MS"/>
              </a:rPr>
              <a:t>various </a:t>
            </a:r>
            <a:r>
              <a:rPr sz="2400" spc="-10" dirty="0">
                <a:latin typeface="Trebuchet MS"/>
                <a:cs typeface="Trebuchet MS"/>
              </a:rPr>
              <a:t>production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zones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It is produced at different temp, pressures,</a:t>
            </a:r>
            <a:r>
              <a:rPr sz="2400" spc="-204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mixing</a:t>
            </a:r>
            <a:endParaRPr sz="2400" dirty="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latin typeface="Trebuchet MS"/>
                <a:cs typeface="Trebuchet MS"/>
              </a:rPr>
              <a:t>ratios</a:t>
            </a: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It contains </a:t>
            </a:r>
            <a:r>
              <a:rPr sz="2400" dirty="0">
                <a:latin typeface="Trebuchet MS"/>
                <a:cs typeface="Trebuchet MS"/>
              </a:rPr>
              <a:t>scale forming</a:t>
            </a:r>
            <a:r>
              <a:rPr sz="2400" spc="-254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ions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It is hot and</a:t>
            </a:r>
            <a:r>
              <a:rPr sz="2400" spc="-27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corrosive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Contains</a:t>
            </a:r>
            <a:r>
              <a:rPr sz="2400" spc="-26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NORMS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Quality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effluent water </a:t>
            </a:r>
            <a:r>
              <a:rPr sz="2400" spc="-10" dirty="0">
                <a:latin typeface="Trebuchet MS"/>
                <a:cs typeface="Trebuchet MS"/>
              </a:rPr>
              <a:t>depends </a:t>
            </a:r>
            <a:r>
              <a:rPr sz="2400" dirty="0">
                <a:latin typeface="Trebuchet MS"/>
                <a:cs typeface="Trebuchet MS"/>
              </a:rPr>
              <a:t>on </a:t>
            </a:r>
            <a:r>
              <a:rPr sz="2400" spc="-5" dirty="0">
                <a:latin typeface="Trebuchet MS"/>
                <a:cs typeface="Trebuchet MS"/>
              </a:rPr>
              <a:t>the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plant</a:t>
            </a:r>
            <a:endParaRPr sz="2400" dirty="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1440"/>
              </a:spcBef>
            </a:pPr>
            <a:r>
              <a:rPr sz="2400" spc="-10" dirty="0">
                <a:latin typeface="Trebuchet MS"/>
                <a:cs typeface="Trebuchet MS"/>
              </a:rPr>
              <a:t>condition</a:t>
            </a:r>
            <a:endParaRPr sz="2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31831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334" y="199574"/>
            <a:ext cx="63728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Why Produced </a:t>
            </a:r>
            <a:r>
              <a:rPr spc="-25" dirty="0"/>
              <a:t>Water </a:t>
            </a:r>
            <a:r>
              <a:rPr spc="-5" dirty="0"/>
              <a:t>is</a:t>
            </a:r>
            <a:r>
              <a:rPr spc="-100" dirty="0"/>
              <a:t> </a:t>
            </a:r>
            <a:r>
              <a:rPr dirty="0"/>
              <a:t>Complex?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23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176380"/>
            <a:ext cx="6765925" cy="386715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It contains dissolved </a:t>
            </a:r>
            <a:r>
              <a:rPr sz="2400" dirty="0">
                <a:latin typeface="Trebuchet MS"/>
                <a:cs typeface="Trebuchet MS"/>
              </a:rPr>
              <a:t>gases (H</a:t>
            </a:r>
            <a:r>
              <a:rPr sz="2400" baseline="-20833" dirty="0">
                <a:latin typeface="Trebuchet MS"/>
                <a:cs typeface="Trebuchet MS"/>
              </a:rPr>
              <a:t>2</a:t>
            </a:r>
            <a:r>
              <a:rPr sz="2400" dirty="0">
                <a:latin typeface="Trebuchet MS"/>
                <a:cs typeface="Trebuchet MS"/>
              </a:rPr>
              <a:t>S </a:t>
            </a:r>
            <a:r>
              <a:rPr sz="2400" spc="-5" dirty="0">
                <a:latin typeface="Trebuchet MS"/>
                <a:cs typeface="Trebuchet MS"/>
              </a:rPr>
              <a:t>and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CO</a:t>
            </a:r>
            <a:r>
              <a:rPr sz="2400" baseline="-20833" dirty="0">
                <a:latin typeface="Trebuchet MS"/>
                <a:cs typeface="Trebuchet MS"/>
              </a:rPr>
              <a:t>2</a:t>
            </a:r>
            <a:r>
              <a:rPr sz="2400" dirty="0">
                <a:latin typeface="Trebuchet MS"/>
                <a:cs typeface="Trebuchet MS"/>
              </a:rPr>
              <a:t>)</a:t>
            </a: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Salinity is extremely</a:t>
            </a:r>
            <a:r>
              <a:rPr sz="2400" spc="-229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high</a:t>
            </a:r>
            <a:endParaRPr sz="2400" dirty="0">
              <a:latin typeface="Trebuchet MS"/>
              <a:cs typeface="Trebuchet MS"/>
            </a:endParaRPr>
          </a:p>
          <a:p>
            <a:pPr marL="355600" marR="5080" indent="-343535">
              <a:lnSpc>
                <a:spcPct val="150000"/>
              </a:lnSpc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It has </a:t>
            </a:r>
            <a:r>
              <a:rPr sz="2400" spc="-10" dirty="0">
                <a:latin typeface="Trebuchet MS"/>
                <a:cs typeface="Trebuchet MS"/>
              </a:rPr>
              <a:t>abundance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major and minor</a:t>
            </a:r>
            <a:r>
              <a:rPr sz="2400" spc="-22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inorganic  hydrocarbons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Contains </a:t>
            </a:r>
            <a:r>
              <a:rPr sz="2400" dirty="0">
                <a:latin typeface="Trebuchet MS"/>
                <a:cs typeface="Trebuchet MS"/>
              </a:rPr>
              <a:t>residual</a:t>
            </a:r>
            <a:r>
              <a:rPr sz="2400" spc="-23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chemicals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Contains biological</a:t>
            </a:r>
            <a:r>
              <a:rPr sz="2400" spc="-23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species</a:t>
            </a: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Suspended solids are higher than the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seawater</a:t>
            </a:r>
            <a:endParaRPr sz="2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7728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381190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Compatibility</a:t>
            </a:r>
            <a:r>
              <a:rPr spc="-75" dirty="0"/>
              <a:t> </a:t>
            </a:r>
            <a:r>
              <a:rPr spc="-5" dirty="0"/>
              <a:t>issues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24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176380"/>
            <a:ext cx="7081520" cy="276923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spc="-35" dirty="0">
                <a:latin typeface="Trebuchet MS"/>
                <a:cs typeface="Trebuchet MS"/>
              </a:rPr>
              <a:t>Water </a:t>
            </a:r>
            <a:r>
              <a:rPr sz="2400" spc="-10" dirty="0">
                <a:latin typeface="Trebuchet MS"/>
                <a:cs typeface="Trebuchet MS"/>
              </a:rPr>
              <a:t>incompatibility </a:t>
            </a:r>
            <a:r>
              <a:rPr sz="2400" spc="-5" dirty="0">
                <a:latin typeface="Trebuchet MS"/>
                <a:cs typeface="Trebuchet MS"/>
              </a:rPr>
              <a:t>issue is more </a:t>
            </a:r>
            <a:r>
              <a:rPr sz="2400" dirty="0">
                <a:latin typeface="Trebuchet MS"/>
                <a:cs typeface="Trebuchet MS"/>
              </a:rPr>
              <a:t>likely </a:t>
            </a:r>
            <a:r>
              <a:rPr sz="2400" spc="-5" dirty="0">
                <a:latin typeface="Trebuchet MS"/>
                <a:cs typeface="Trebuchet MS"/>
              </a:rPr>
              <a:t>due to</a:t>
            </a:r>
            <a:r>
              <a:rPr sz="2400" spc="204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---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Release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acid gases </a:t>
            </a:r>
            <a:r>
              <a:rPr sz="2400" dirty="0">
                <a:latin typeface="Trebuchet MS"/>
                <a:cs typeface="Trebuchet MS"/>
              </a:rPr>
              <a:t>such </a:t>
            </a:r>
            <a:r>
              <a:rPr sz="2400" spc="-5" dirty="0">
                <a:latin typeface="Trebuchet MS"/>
                <a:cs typeface="Trebuchet MS"/>
              </a:rPr>
              <a:t>as </a:t>
            </a:r>
            <a:r>
              <a:rPr sz="2400" dirty="0">
                <a:latin typeface="Trebuchet MS"/>
                <a:cs typeface="Trebuchet MS"/>
              </a:rPr>
              <a:t>a </a:t>
            </a:r>
            <a:r>
              <a:rPr sz="2400" spc="5" dirty="0">
                <a:latin typeface="Trebuchet MS"/>
                <a:cs typeface="Trebuchet MS"/>
              </a:rPr>
              <a:t>CO</a:t>
            </a:r>
            <a:r>
              <a:rPr sz="2400" spc="7" baseline="-20833" dirty="0">
                <a:latin typeface="Trebuchet MS"/>
                <a:cs typeface="Trebuchet MS"/>
              </a:rPr>
              <a:t>2 </a:t>
            </a:r>
            <a:r>
              <a:rPr sz="2400" spc="-5" dirty="0">
                <a:latin typeface="Trebuchet MS"/>
                <a:cs typeface="Trebuchet MS"/>
              </a:rPr>
              <a:t>and</a:t>
            </a:r>
            <a:r>
              <a:rPr sz="2400" spc="-49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H</a:t>
            </a:r>
            <a:r>
              <a:rPr sz="2400" baseline="-20833" dirty="0">
                <a:latin typeface="Trebuchet MS"/>
                <a:cs typeface="Trebuchet MS"/>
              </a:rPr>
              <a:t>2</a:t>
            </a:r>
            <a:r>
              <a:rPr sz="2400" dirty="0">
                <a:latin typeface="Trebuchet MS"/>
                <a:cs typeface="Trebuchet MS"/>
              </a:rPr>
              <a:t>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Change in</a:t>
            </a:r>
            <a:r>
              <a:rPr sz="2400" spc="-254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pH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Change in temp and pressure</a:t>
            </a:r>
            <a:r>
              <a:rPr sz="2400" spc="-22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conditions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Mixing with other process</a:t>
            </a:r>
            <a:r>
              <a:rPr sz="2400" spc="-229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fluids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01661" y="2055876"/>
            <a:ext cx="1561338" cy="1449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03007" y="4267263"/>
            <a:ext cx="1358773" cy="16603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0045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7085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Produced </a:t>
            </a:r>
            <a:r>
              <a:rPr spc="-25" dirty="0"/>
              <a:t>Water</a:t>
            </a:r>
            <a:r>
              <a:rPr spc="-95" dirty="0"/>
              <a:t> </a:t>
            </a:r>
            <a:r>
              <a:rPr dirty="0"/>
              <a:t>disposal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25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52448" y="1752600"/>
            <a:ext cx="6946265" cy="331787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dirty="0">
                <a:latin typeface="Trebuchet MS"/>
                <a:cs typeface="Trebuchet MS"/>
              </a:rPr>
              <a:t>The </a:t>
            </a:r>
            <a:r>
              <a:rPr sz="2400" spc="-5" dirty="0">
                <a:latin typeface="Trebuchet MS"/>
                <a:cs typeface="Trebuchet MS"/>
              </a:rPr>
              <a:t>benefits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produced water re-injection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are...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Disposal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produced</a:t>
            </a:r>
            <a:r>
              <a:rPr sz="2400" spc="-24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water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rebuchet MS"/>
                <a:cs typeface="Trebuchet MS"/>
              </a:rPr>
              <a:t>Pressure</a:t>
            </a:r>
            <a:r>
              <a:rPr sz="2400" spc="-26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maintenance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Environmental</a:t>
            </a:r>
            <a:r>
              <a:rPr sz="2400" spc="-24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friendly</a:t>
            </a: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Economic</a:t>
            </a:r>
            <a:r>
              <a:rPr sz="2400" spc="-27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advantage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Meets new</a:t>
            </a:r>
            <a:r>
              <a:rPr sz="2400" spc="-26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regulations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77161" y="2395027"/>
            <a:ext cx="3074027" cy="23646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88267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51244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Produced </a:t>
            </a:r>
            <a:r>
              <a:rPr spc="-25" dirty="0"/>
              <a:t>Water</a:t>
            </a:r>
            <a:r>
              <a:rPr spc="-100" dirty="0"/>
              <a:t> </a:t>
            </a:r>
            <a:r>
              <a:rPr spc="-5" dirty="0"/>
              <a:t>treatment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26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85563" y="1828800"/>
            <a:ext cx="7188834" cy="331787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dirty="0">
                <a:latin typeface="Trebuchet MS"/>
                <a:cs typeface="Trebuchet MS"/>
              </a:rPr>
              <a:t>The </a:t>
            </a:r>
            <a:r>
              <a:rPr sz="2400" spc="-5" dirty="0">
                <a:latin typeface="Trebuchet MS"/>
                <a:cs typeface="Trebuchet MS"/>
              </a:rPr>
              <a:t>main steps </a:t>
            </a:r>
            <a:r>
              <a:rPr sz="2400" dirty="0">
                <a:latin typeface="Trebuchet MS"/>
                <a:cs typeface="Trebuchet MS"/>
              </a:rPr>
              <a:t>for </a:t>
            </a:r>
            <a:r>
              <a:rPr sz="2400" spc="-5" dirty="0">
                <a:latin typeface="Trebuchet MS"/>
                <a:cs typeface="Trebuchet MS"/>
              </a:rPr>
              <a:t>produced water treatment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are...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Removal </a:t>
            </a:r>
            <a:r>
              <a:rPr sz="2400" dirty="0">
                <a:latin typeface="Trebuchet MS"/>
                <a:cs typeface="Trebuchet MS"/>
              </a:rPr>
              <a:t>of oil </a:t>
            </a:r>
            <a:r>
              <a:rPr sz="2400" spc="-5" dirty="0">
                <a:latin typeface="Trebuchet MS"/>
                <a:cs typeface="Trebuchet MS"/>
              </a:rPr>
              <a:t>and</a:t>
            </a:r>
            <a:r>
              <a:rPr sz="2400" spc="-25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grease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spc="-27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Clarification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Removal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suspended</a:t>
            </a:r>
            <a:r>
              <a:rPr sz="2400" spc="-21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solids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Removal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10" dirty="0">
                <a:latin typeface="Trebuchet MS"/>
                <a:cs typeface="Trebuchet MS"/>
              </a:rPr>
              <a:t>dissolved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gases</a:t>
            </a: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Chemical</a:t>
            </a:r>
            <a:r>
              <a:rPr sz="2400" spc="-26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treatment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34000" y="3487737"/>
            <a:ext cx="3209925" cy="2031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4699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Disposal Well Typical Example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4659" y="2133600"/>
            <a:ext cx="8153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625881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2460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533400"/>
                </a:moveTo>
                <a:lnTo>
                  <a:pt x="9144000" y="533400"/>
                </a:lnTo>
                <a:lnTo>
                  <a:pt x="91440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0F24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2460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533400"/>
                </a:moveTo>
                <a:lnTo>
                  <a:pt x="9144000" y="533400"/>
                </a:lnTo>
                <a:lnTo>
                  <a:pt x="91440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152400"/>
          </a:xfrm>
          <a:custGeom>
            <a:avLst/>
            <a:gdLst/>
            <a:ahLst/>
            <a:cxnLst/>
            <a:rect l="l" t="t" r="r" b="b"/>
            <a:pathLst>
              <a:path w="9144000" h="152400">
                <a:moveTo>
                  <a:pt x="0" y="152400"/>
                </a:moveTo>
                <a:lnTo>
                  <a:pt x="9144000" y="152400"/>
                </a:lnTo>
                <a:lnTo>
                  <a:pt x="91440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375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8988" y="1280160"/>
            <a:ext cx="5692140" cy="23667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52800" y="3429000"/>
            <a:ext cx="2487549" cy="15557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22265" y="4046854"/>
            <a:ext cx="876300" cy="873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429496729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28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78449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2106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Process</a:t>
            </a:r>
            <a:r>
              <a:rPr spc="-130" dirty="0"/>
              <a:t> </a:t>
            </a:r>
            <a:r>
              <a:rPr spc="-30" dirty="0"/>
              <a:t>Terminologies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29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37500" y="1913122"/>
            <a:ext cx="7826375" cy="3345179"/>
          </a:xfrm>
          <a:prstGeom prst="rect">
            <a:avLst/>
          </a:prstGeom>
        </p:spPr>
        <p:txBody>
          <a:bodyPr vert="horz" wrap="square" lIns="0" tIns="209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spc="-27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Coagulation</a:t>
            </a:r>
            <a:endParaRPr sz="2400" dirty="0">
              <a:latin typeface="Trebuchet MS"/>
              <a:cs typeface="Trebuchet MS"/>
            </a:endParaRPr>
          </a:p>
          <a:p>
            <a:pPr marL="413384" marR="309245" algn="just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latin typeface="Trebuchet MS"/>
                <a:cs typeface="Trebuchet MS"/>
              </a:rPr>
              <a:t>In </a:t>
            </a:r>
            <a:r>
              <a:rPr sz="2000" spc="-5" dirty="0">
                <a:latin typeface="Trebuchet MS"/>
                <a:cs typeface="Trebuchet MS"/>
              </a:rPr>
              <a:t>this process, </a:t>
            </a:r>
            <a:r>
              <a:rPr sz="2000" dirty="0">
                <a:latin typeface="Trebuchet MS"/>
                <a:cs typeface="Trebuchet MS"/>
              </a:rPr>
              <a:t>finely divided </a:t>
            </a:r>
            <a:r>
              <a:rPr sz="2000" spc="-5" dirty="0">
                <a:latin typeface="Trebuchet MS"/>
                <a:cs typeface="Trebuchet MS"/>
              </a:rPr>
              <a:t>particles </a:t>
            </a:r>
            <a:r>
              <a:rPr sz="2000" dirty="0">
                <a:latin typeface="Trebuchet MS"/>
                <a:cs typeface="Trebuchet MS"/>
              </a:rPr>
              <a:t>of turbidity </a:t>
            </a:r>
            <a:r>
              <a:rPr sz="2000" spc="-5" dirty="0">
                <a:latin typeface="Trebuchet MS"/>
                <a:cs typeface="Trebuchet MS"/>
              </a:rPr>
              <a:t>capable </a:t>
            </a:r>
            <a:r>
              <a:rPr sz="2000" dirty="0">
                <a:latin typeface="Trebuchet MS"/>
                <a:cs typeface="Trebuchet MS"/>
              </a:rPr>
              <a:t>of  remaining </a:t>
            </a:r>
            <a:r>
              <a:rPr sz="2000" spc="-5" dirty="0">
                <a:latin typeface="Trebuchet MS"/>
                <a:cs typeface="Trebuchet MS"/>
              </a:rPr>
              <a:t>in suspension are </a:t>
            </a:r>
            <a:r>
              <a:rPr sz="2000" dirty="0">
                <a:latin typeface="Trebuchet MS"/>
                <a:cs typeface="Trebuchet MS"/>
              </a:rPr>
              <a:t>combined </a:t>
            </a:r>
            <a:r>
              <a:rPr sz="2000" spc="-5" dirty="0">
                <a:latin typeface="Trebuchet MS"/>
                <a:cs typeface="Trebuchet MS"/>
              </a:rPr>
              <a:t>by chemical </a:t>
            </a:r>
            <a:r>
              <a:rPr sz="2000" dirty="0">
                <a:latin typeface="Trebuchet MS"/>
                <a:cs typeface="Trebuchet MS"/>
              </a:rPr>
              <a:t>means </a:t>
            </a:r>
            <a:r>
              <a:rPr sz="2000" spc="-5" dirty="0">
                <a:latin typeface="Trebuchet MS"/>
                <a:cs typeface="Trebuchet MS"/>
              </a:rPr>
              <a:t>into  </a:t>
            </a:r>
            <a:r>
              <a:rPr sz="2000" dirty="0">
                <a:latin typeface="Trebuchet MS"/>
                <a:cs typeface="Trebuchet MS"/>
              </a:rPr>
              <a:t>masses </a:t>
            </a:r>
            <a:r>
              <a:rPr sz="2000" spc="-5" dirty="0">
                <a:latin typeface="Trebuchet MS"/>
                <a:cs typeface="Trebuchet MS"/>
              </a:rPr>
              <a:t>sufficiently </a:t>
            </a:r>
            <a:r>
              <a:rPr sz="2000" dirty="0">
                <a:latin typeface="Trebuchet MS"/>
                <a:cs typeface="Trebuchet MS"/>
              </a:rPr>
              <a:t>large </a:t>
            </a:r>
            <a:r>
              <a:rPr sz="2000" spc="-5" dirty="0">
                <a:latin typeface="Trebuchet MS"/>
                <a:cs typeface="Trebuchet MS"/>
              </a:rPr>
              <a:t>to effect </a:t>
            </a:r>
            <a:r>
              <a:rPr sz="2000" dirty="0">
                <a:latin typeface="Trebuchet MS"/>
                <a:cs typeface="Trebuchet MS"/>
              </a:rPr>
              <a:t>rapid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settling.</a:t>
            </a:r>
          </a:p>
          <a:p>
            <a:pPr marL="413384" algn="just">
              <a:lnSpc>
                <a:spcPct val="100000"/>
              </a:lnSpc>
              <a:spcBef>
                <a:spcPts val="1205"/>
              </a:spcBef>
            </a:pPr>
            <a:r>
              <a:rPr sz="2000" dirty="0">
                <a:latin typeface="Trebuchet MS"/>
                <a:cs typeface="Trebuchet MS"/>
              </a:rPr>
              <a:t>Filtration </a:t>
            </a:r>
            <a:r>
              <a:rPr sz="2000" spc="-5" dirty="0">
                <a:latin typeface="Trebuchet MS"/>
                <a:cs typeface="Trebuchet MS"/>
              </a:rPr>
              <a:t>without coagulation will not </a:t>
            </a:r>
            <a:r>
              <a:rPr sz="2000" dirty="0">
                <a:latin typeface="Trebuchet MS"/>
                <a:cs typeface="Trebuchet MS"/>
              </a:rPr>
              <a:t>remove </a:t>
            </a:r>
            <a:r>
              <a:rPr sz="2000" spc="-5" dirty="0">
                <a:latin typeface="Trebuchet MS"/>
                <a:cs typeface="Trebuchet MS"/>
              </a:rPr>
              <a:t>the </a:t>
            </a:r>
            <a:r>
              <a:rPr sz="2000" dirty="0">
                <a:latin typeface="Trebuchet MS"/>
                <a:cs typeface="Trebuchet MS"/>
              </a:rPr>
              <a:t>fine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particles.</a:t>
            </a:r>
            <a:endParaRPr sz="2000" dirty="0">
              <a:latin typeface="Trebuchet MS"/>
              <a:cs typeface="Trebuchet MS"/>
            </a:endParaRPr>
          </a:p>
          <a:p>
            <a:pPr marL="413384" algn="just">
              <a:lnSpc>
                <a:spcPct val="100000"/>
              </a:lnSpc>
              <a:spcBef>
                <a:spcPts val="1200"/>
              </a:spcBef>
              <a:tabLst>
                <a:tab pos="4644390" algn="l"/>
              </a:tabLst>
            </a:pPr>
            <a:r>
              <a:rPr sz="2000" dirty="0">
                <a:latin typeface="Trebuchet MS"/>
                <a:cs typeface="Trebuchet MS"/>
              </a:rPr>
              <a:t>Fe</a:t>
            </a:r>
            <a:r>
              <a:rPr sz="1950" baseline="-21367" dirty="0">
                <a:latin typeface="Trebuchet MS"/>
                <a:cs typeface="Trebuchet MS"/>
              </a:rPr>
              <a:t>2</a:t>
            </a:r>
            <a:r>
              <a:rPr sz="2000" dirty="0">
                <a:latin typeface="Trebuchet MS"/>
                <a:cs typeface="Trebuchet MS"/>
              </a:rPr>
              <a:t>(SO4)</a:t>
            </a:r>
            <a:r>
              <a:rPr sz="1950" baseline="-21367" dirty="0">
                <a:latin typeface="Trebuchet MS"/>
                <a:cs typeface="Trebuchet MS"/>
              </a:rPr>
              <a:t>3</a:t>
            </a:r>
            <a:r>
              <a:rPr sz="1950" spc="307" baseline="-21367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+         Ca(OH)</a:t>
            </a:r>
            <a:r>
              <a:rPr sz="1950" baseline="-21367" dirty="0">
                <a:latin typeface="Trebuchet MS"/>
                <a:cs typeface="Trebuchet MS"/>
              </a:rPr>
              <a:t>2	</a:t>
            </a:r>
            <a:r>
              <a:rPr sz="2000" dirty="0">
                <a:latin typeface="Trebuchet MS"/>
                <a:cs typeface="Trebuchet MS"/>
              </a:rPr>
              <a:t>2 Fe(OH)</a:t>
            </a:r>
            <a:r>
              <a:rPr sz="1950" baseline="-21367" dirty="0">
                <a:latin typeface="Trebuchet MS"/>
                <a:cs typeface="Trebuchet MS"/>
              </a:rPr>
              <a:t>2 </a:t>
            </a:r>
            <a:r>
              <a:rPr sz="2000" dirty="0">
                <a:latin typeface="Trebuchet MS"/>
                <a:cs typeface="Trebuchet MS"/>
              </a:rPr>
              <a:t>+ 3</a:t>
            </a:r>
            <a:r>
              <a:rPr sz="2000" spc="-21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CaSO</a:t>
            </a:r>
            <a:r>
              <a:rPr sz="1950" baseline="-21367" dirty="0">
                <a:latin typeface="Trebuchet MS"/>
                <a:cs typeface="Trebuchet MS"/>
              </a:rPr>
              <a:t>4</a:t>
            </a:r>
          </a:p>
          <a:p>
            <a:pPr marL="469900" algn="just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Trebuchet MS"/>
                <a:cs typeface="Trebuchet MS"/>
              </a:rPr>
              <a:t>Ferric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sulfate</a:t>
            </a:r>
          </a:p>
        </p:txBody>
      </p:sp>
      <p:sp>
        <p:nvSpPr>
          <p:cNvPr id="4" name="object 4"/>
          <p:cNvSpPr/>
          <p:nvPr/>
        </p:nvSpPr>
        <p:spPr>
          <a:xfrm>
            <a:off x="4114800" y="3886200"/>
            <a:ext cx="914400" cy="76200"/>
          </a:xfrm>
          <a:custGeom>
            <a:avLst/>
            <a:gdLst/>
            <a:ahLst/>
            <a:cxnLst/>
            <a:rect l="l" t="t" r="r" b="b"/>
            <a:pathLst>
              <a:path w="914400" h="76200">
                <a:moveTo>
                  <a:pt x="876300" y="0"/>
                </a:moveTo>
                <a:lnTo>
                  <a:pt x="876300" y="19050"/>
                </a:lnTo>
                <a:lnTo>
                  <a:pt x="0" y="19050"/>
                </a:lnTo>
                <a:lnTo>
                  <a:pt x="0" y="57150"/>
                </a:lnTo>
                <a:lnTo>
                  <a:pt x="876300" y="57150"/>
                </a:lnTo>
                <a:lnTo>
                  <a:pt x="876300" y="76200"/>
                </a:lnTo>
                <a:lnTo>
                  <a:pt x="914400" y="38100"/>
                </a:lnTo>
                <a:lnTo>
                  <a:pt x="8763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14800" y="3886200"/>
            <a:ext cx="914400" cy="76200"/>
          </a:xfrm>
          <a:custGeom>
            <a:avLst/>
            <a:gdLst/>
            <a:ahLst/>
            <a:cxnLst/>
            <a:rect l="l" t="t" r="r" b="b"/>
            <a:pathLst>
              <a:path w="914400" h="76200">
                <a:moveTo>
                  <a:pt x="0" y="19050"/>
                </a:moveTo>
                <a:lnTo>
                  <a:pt x="876300" y="19050"/>
                </a:lnTo>
                <a:lnTo>
                  <a:pt x="876300" y="0"/>
                </a:lnTo>
                <a:lnTo>
                  <a:pt x="914400" y="38100"/>
                </a:lnTo>
                <a:lnTo>
                  <a:pt x="876300" y="76200"/>
                </a:lnTo>
                <a:lnTo>
                  <a:pt x="876300" y="57150"/>
                </a:lnTo>
                <a:lnTo>
                  <a:pt x="0" y="57150"/>
                </a:lnTo>
                <a:lnTo>
                  <a:pt x="0" y="1905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34000" y="4114800"/>
            <a:ext cx="3290824" cy="2117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23321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2106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Process</a:t>
            </a:r>
            <a:r>
              <a:rPr spc="-130" dirty="0"/>
              <a:t> </a:t>
            </a:r>
            <a:r>
              <a:rPr spc="-30" dirty="0"/>
              <a:t>Terminologies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30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52448" y="1600200"/>
            <a:ext cx="8030209" cy="3803015"/>
          </a:xfrm>
          <a:prstGeom prst="rect">
            <a:avLst/>
          </a:prstGeom>
        </p:spPr>
        <p:txBody>
          <a:bodyPr vert="horz" wrap="square" lIns="0" tIns="209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spc="-27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Flocculation</a:t>
            </a:r>
            <a:endParaRPr sz="2400" dirty="0">
              <a:latin typeface="Trebuchet MS"/>
              <a:cs typeface="Trebuchet MS"/>
            </a:endParaRPr>
          </a:p>
          <a:p>
            <a:pPr marL="413384" marR="5080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latin typeface="Trebuchet MS"/>
                <a:cs typeface="Trebuchet MS"/>
              </a:rPr>
              <a:t>In </a:t>
            </a:r>
            <a:r>
              <a:rPr sz="2000" spc="-5" dirty="0">
                <a:latin typeface="Trebuchet MS"/>
                <a:cs typeface="Trebuchet MS"/>
              </a:rPr>
              <a:t>this process, coagulated particles are brought together </a:t>
            </a:r>
            <a:r>
              <a:rPr sz="2000" dirty="0">
                <a:latin typeface="Trebuchet MS"/>
                <a:cs typeface="Trebuchet MS"/>
              </a:rPr>
              <a:t>to form  larger </a:t>
            </a:r>
            <a:r>
              <a:rPr sz="2000" spc="-5" dirty="0">
                <a:latin typeface="Trebuchet MS"/>
                <a:cs typeface="Trebuchet MS"/>
              </a:rPr>
              <a:t>and </a:t>
            </a:r>
            <a:r>
              <a:rPr sz="2000" dirty="0">
                <a:latin typeface="Trebuchet MS"/>
                <a:cs typeface="Trebuchet MS"/>
              </a:rPr>
              <a:t>more readily settable masses, </a:t>
            </a:r>
            <a:r>
              <a:rPr sz="2000" spc="-5" dirty="0">
                <a:latin typeface="Trebuchet MS"/>
                <a:cs typeface="Trebuchet MS"/>
              </a:rPr>
              <a:t>through </a:t>
            </a:r>
            <a:r>
              <a:rPr sz="2000" dirty="0">
                <a:latin typeface="Trebuchet MS"/>
                <a:cs typeface="Trebuchet MS"/>
              </a:rPr>
              <a:t>simple</a:t>
            </a:r>
            <a:r>
              <a:rPr sz="2000" spc="-204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agitation.  Flocculation is promoted by </a:t>
            </a:r>
            <a:r>
              <a:rPr sz="2000" dirty="0">
                <a:latin typeface="Trebuchet MS"/>
                <a:cs typeface="Trebuchet MS"/>
              </a:rPr>
              <a:t>slow mixing, </a:t>
            </a:r>
            <a:r>
              <a:rPr sz="2000" spc="-5" dirty="0">
                <a:latin typeface="Trebuchet MS"/>
                <a:cs typeface="Trebuchet MS"/>
              </a:rPr>
              <a:t>which brings the </a:t>
            </a:r>
            <a:r>
              <a:rPr sz="2000" dirty="0">
                <a:latin typeface="Trebuchet MS"/>
                <a:cs typeface="Trebuchet MS"/>
              </a:rPr>
              <a:t>flocs  gently </a:t>
            </a:r>
            <a:r>
              <a:rPr sz="2000" spc="-5" dirty="0">
                <a:latin typeface="Trebuchet MS"/>
                <a:cs typeface="Trebuchet MS"/>
              </a:rPr>
              <a:t>together; too high </a:t>
            </a:r>
            <a:r>
              <a:rPr sz="2000" dirty="0">
                <a:latin typeface="Trebuchet MS"/>
                <a:cs typeface="Trebuchet MS"/>
              </a:rPr>
              <a:t>a mixing velocity </a:t>
            </a:r>
            <a:r>
              <a:rPr sz="2000" spc="-5" dirty="0">
                <a:latin typeface="Trebuchet MS"/>
                <a:cs typeface="Trebuchet MS"/>
              </a:rPr>
              <a:t>tears them apart, and  they </a:t>
            </a:r>
            <a:r>
              <a:rPr sz="2000" dirty="0">
                <a:latin typeface="Trebuchet MS"/>
                <a:cs typeface="Trebuchet MS"/>
              </a:rPr>
              <a:t>seldom re-form </a:t>
            </a:r>
            <a:r>
              <a:rPr sz="2000" spc="-5" dirty="0">
                <a:latin typeface="Trebuchet MS"/>
                <a:cs typeface="Trebuchet MS"/>
              </a:rPr>
              <a:t>to their </a:t>
            </a:r>
            <a:r>
              <a:rPr sz="2000" dirty="0">
                <a:latin typeface="Trebuchet MS"/>
                <a:cs typeface="Trebuchet MS"/>
              </a:rPr>
              <a:t>optimum size </a:t>
            </a:r>
            <a:r>
              <a:rPr sz="2000" spc="-5" dirty="0">
                <a:latin typeface="Trebuchet MS"/>
                <a:cs typeface="Trebuchet MS"/>
              </a:rPr>
              <a:t>and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strength.</a:t>
            </a:r>
          </a:p>
          <a:p>
            <a:pPr marL="413384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latin typeface="Trebuchet MS"/>
                <a:cs typeface="Trebuchet MS"/>
              </a:rPr>
              <a:t>Flocculation not </a:t>
            </a:r>
            <a:r>
              <a:rPr sz="2000" dirty="0">
                <a:latin typeface="Trebuchet MS"/>
                <a:cs typeface="Trebuchet MS"/>
              </a:rPr>
              <a:t>increases </a:t>
            </a:r>
            <a:r>
              <a:rPr sz="2000" spc="-5" dirty="0">
                <a:latin typeface="Trebuchet MS"/>
                <a:cs typeface="Trebuchet MS"/>
              </a:rPr>
              <a:t>the </a:t>
            </a:r>
            <a:r>
              <a:rPr sz="2000" dirty="0">
                <a:latin typeface="Trebuchet MS"/>
                <a:cs typeface="Trebuchet MS"/>
              </a:rPr>
              <a:t>size of floc </a:t>
            </a:r>
            <a:r>
              <a:rPr sz="2000" spc="-5" dirty="0">
                <a:latin typeface="Trebuchet MS"/>
                <a:cs typeface="Trebuchet MS"/>
              </a:rPr>
              <a:t>particles, but it</a:t>
            </a:r>
            <a:r>
              <a:rPr sz="2000" spc="-17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also</a:t>
            </a:r>
            <a:endParaRPr sz="2000" dirty="0">
              <a:latin typeface="Trebuchet MS"/>
              <a:cs typeface="Trebuchet MS"/>
            </a:endParaRPr>
          </a:p>
          <a:p>
            <a:pPr marL="413384">
              <a:lnSpc>
                <a:spcPct val="100000"/>
              </a:lnSpc>
              <a:spcBef>
                <a:spcPts val="1205"/>
              </a:spcBef>
            </a:pPr>
            <a:r>
              <a:rPr sz="2000" dirty="0">
                <a:latin typeface="Trebuchet MS"/>
                <a:cs typeface="Trebuchet MS"/>
              </a:rPr>
              <a:t>affects </a:t>
            </a:r>
            <a:r>
              <a:rPr sz="2000" spc="-5" dirty="0">
                <a:latin typeface="Trebuchet MS"/>
                <a:cs typeface="Trebuchet MS"/>
              </a:rPr>
              <a:t>the physical nature </a:t>
            </a:r>
            <a:r>
              <a:rPr sz="2000" dirty="0">
                <a:latin typeface="Trebuchet MS"/>
                <a:cs typeface="Trebuchet MS"/>
              </a:rPr>
              <a:t>of </a:t>
            </a:r>
            <a:r>
              <a:rPr sz="2000" spc="-5" dirty="0">
                <a:latin typeface="Trebuchet MS"/>
                <a:cs typeface="Trebuchet MS"/>
              </a:rPr>
              <a:t>the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floc.</a:t>
            </a:r>
          </a:p>
        </p:txBody>
      </p:sp>
    </p:spTree>
    <p:extLst>
      <p:ext uri="{BB962C8B-B14F-4D97-AF65-F5344CB8AC3E}">
        <p14:creationId xmlns:p14="http://schemas.microsoft.com/office/powerpoint/2010/main" val="10461273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2106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Process</a:t>
            </a:r>
            <a:r>
              <a:rPr spc="-130" dirty="0"/>
              <a:t> </a:t>
            </a:r>
            <a:r>
              <a:rPr spc="-30" dirty="0"/>
              <a:t>Terminologies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31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34400" y="1752600"/>
            <a:ext cx="7630159" cy="2887980"/>
          </a:xfrm>
          <a:prstGeom prst="rect">
            <a:avLst/>
          </a:prstGeom>
        </p:spPr>
        <p:txBody>
          <a:bodyPr vert="horz" wrap="square" lIns="0" tIns="209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Classification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of</a:t>
            </a:r>
            <a:r>
              <a:rPr sz="2400" u="heavy" spc="-2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particles</a:t>
            </a:r>
            <a:endParaRPr sz="2400" dirty="0">
              <a:latin typeface="Trebuchet MS"/>
              <a:cs typeface="Trebuchet MS"/>
            </a:endParaRPr>
          </a:p>
          <a:p>
            <a:pPr marL="756285" indent="-342900">
              <a:lnSpc>
                <a:spcPct val="100000"/>
              </a:lnSpc>
              <a:spcBef>
                <a:spcPts val="13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285" algn="l"/>
                <a:tab pos="756920" algn="l"/>
              </a:tabLst>
            </a:pPr>
            <a:r>
              <a:rPr sz="2000" dirty="0">
                <a:latin typeface="Trebuchet MS"/>
                <a:cs typeface="Trebuchet MS"/>
              </a:rPr>
              <a:t>&gt; 100 micron – visible </a:t>
            </a:r>
            <a:r>
              <a:rPr sz="2000" spc="-5" dirty="0">
                <a:latin typeface="Trebuchet MS"/>
                <a:cs typeface="Trebuchet MS"/>
              </a:rPr>
              <a:t>particles, </a:t>
            </a:r>
            <a:r>
              <a:rPr sz="2000" dirty="0">
                <a:latin typeface="Trebuchet MS"/>
                <a:cs typeface="Trebuchet MS"/>
              </a:rPr>
              <a:t>settle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able</a:t>
            </a:r>
            <a:endParaRPr sz="2000" dirty="0">
              <a:latin typeface="Trebuchet MS"/>
              <a:cs typeface="Trebuchet MS"/>
            </a:endParaRPr>
          </a:p>
          <a:p>
            <a:pPr marL="756285" indent="-342900">
              <a:lnSpc>
                <a:spcPct val="100000"/>
              </a:lnSpc>
              <a:spcBef>
                <a:spcPts val="12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285" algn="l"/>
                <a:tab pos="756920" algn="l"/>
              </a:tabLst>
            </a:pPr>
            <a:r>
              <a:rPr sz="2000" dirty="0">
                <a:latin typeface="Trebuchet MS"/>
                <a:cs typeface="Trebuchet MS"/>
              </a:rPr>
              <a:t>10 </a:t>
            </a:r>
            <a:r>
              <a:rPr sz="2000" spc="-5" dirty="0">
                <a:latin typeface="Trebuchet MS"/>
                <a:cs typeface="Trebuchet MS"/>
              </a:rPr>
              <a:t>to </a:t>
            </a:r>
            <a:r>
              <a:rPr sz="2000" dirty="0">
                <a:latin typeface="Trebuchet MS"/>
                <a:cs typeface="Trebuchet MS"/>
              </a:rPr>
              <a:t>100 micron –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turbidity</a:t>
            </a:r>
            <a:endParaRPr sz="2000" dirty="0">
              <a:latin typeface="Trebuchet MS"/>
              <a:cs typeface="Trebuchet MS"/>
            </a:endParaRPr>
          </a:p>
          <a:p>
            <a:pPr marL="756285" indent="-342900">
              <a:lnSpc>
                <a:spcPct val="100000"/>
              </a:lnSpc>
              <a:spcBef>
                <a:spcPts val="12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285" algn="l"/>
                <a:tab pos="756920" algn="l"/>
              </a:tabLst>
            </a:pPr>
            <a:r>
              <a:rPr sz="2000" dirty="0">
                <a:latin typeface="Trebuchet MS"/>
                <a:cs typeface="Trebuchet MS"/>
              </a:rPr>
              <a:t>&lt; 10 micron –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colloidal</a:t>
            </a:r>
            <a:endParaRPr sz="2000" dirty="0">
              <a:latin typeface="Trebuchet MS"/>
              <a:cs typeface="Trebuchet MS"/>
            </a:endParaRPr>
          </a:p>
          <a:p>
            <a:pPr marL="756285" indent="-342900">
              <a:lnSpc>
                <a:spcPct val="100000"/>
              </a:lnSpc>
              <a:spcBef>
                <a:spcPts val="1205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285" algn="l"/>
                <a:tab pos="756920" algn="l"/>
              </a:tabLst>
            </a:pPr>
            <a:r>
              <a:rPr sz="2000" spc="-5" dirty="0">
                <a:latin typeface="Trebuchet MS"/>
                <a:cs typeface="Trebuchet MS"/>
              </a:rPr>
              <a:t>0.1 </a:t>
            </a:r>
            <a:r>
              <a:rPr sz="2000" dirty="0">
                <a:latin typeface="Trebuchet MS"/>
                <a:cs typeface="Trebuchet MS"/>
              </a:rPr>
              <a:t>to 10 micron – visible by </a:t>
            </a:r>
            <a:r>
              <a:rPr sz="2000" spc="-5" dirty="0">
                <a:latin typeface="Trebuchet MS"/>
                <a:cs typeface="Trebuchet MS"/>
              </a:rPr>
              <a:t>light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microscope</a:t>
            </a:r>
            <a:endParaRPr sz="2000" dirty="0">
              <a:latin typeface="Trebuchet MS"/>
              <a:cs typeface="Trebuchet MS"/>
            </a:endParaRPr>
          </a:p>
          <a:p>
            <a:pPr marL="756285" indent="-342900">
              <a:lnSpc>
                <a:spcPct val="100000"/>
              </a:lnSpc>
              <a:spcBef>
                <a:spcPts val="12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285" algn="l"/>
                <a:tab pos="756920" algn="l"/>
              </a:tabLst>
            </a:pPr>
            <a:r>
              <a:rPr sz="2000" dirty="0">
                <a:latin typeface="Trebuchet MS"/>
                <a:cs typeface="Trebuchet MS"/>
              </a:rPr>
              <a:t>&lt; </a:t>
            </a:r>
            <a:r>
              <a:rPr sz="2000" spc="-5" dirty="0">
                <a:latin typeface="Trebuchet MS"/>
                <a:cs typeface="Trebuchet MS"/>
              </a:rPr>
              <a:t>0.1 </a:t>
            </a:r>
            <a:r>
              <a:rPr sz="2000" dirty="0">
                <a:latin typeface="Trebuchet MS"/>
                <a:cs typeface="Trebuchet MS"/>
              </a:rPr>
              <a:t>micron – </a:t>
            </a:r>
            <a:r>
              <a:rPr sz="2000" spc="-5" dirty="0">
                <a:latin typeface="Trebuchet MS"/>
                <a:cs typeface="Trebuchet MS"/>
              </a:rPr>
              <a:t>electron </a:t>
            </a:r>
            <a:r>
              <a:rPr sz="2000" dirty="0">
                <a:latin typeface="Trebuchet MS"/>
                <a:cs typeface="Trebuchet MS"/>
              </a:rPr>
              <a:t>microscope </a:t>
            </a:r>
            <a:r>
              <a:rPr sz="2000" spc="-5" dirty="0">
                <a:latin typeface="Trebuchet MS"/>
                <a:cs typeface="Trebuchet MS"/>
              </a:rPr>
              <a:t>is </a:t>
            </a:r>
            <a:r>
              <a:rPr sz="2000" dirty="0">
                <a:latin typeface="Trebuchet MS"/>
                <a:cs typeface="Trebuchet MS"/>
              </a:rPr>
              <a:t>required for</a:t>
            </a:r>
            <a:r>
              <a:rPr sz="2000" spc="-15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detection</a:t>
            </a:r>
            <a:endParaRPr sz="20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355256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2106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Process</a:t>
            </a:r>
            <a:r>
              <a:rPr spc="-130" dirty="0"/>
              <a:t> </a:t>
            </a:r>
            <a:r>
              <a:rPr spc="-30" dirty="0"/>
              <a:t>Terminologies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32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63877" y="1955893"/>
            <a:ext cx="7277100" cy="3345179"/>
          </a:xfrm>
          <a:prstGeom prst="rect">
            <a:avLst/>
          </a:prstGeom>
        </p:spPr>
        <p:txBody>
          <a:bodyPr vert="horz" wrap="square" lIns="0" tIns="209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u="heavy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Poly</a:t>
            </a:r>
            <a:r>
              <a:rPr sz="2400" u="heavy" spc="-2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electrolytes</a:t>
            </a:r>
            <a:endParaRPr sz="2400" dirty="0">
              <a:latin typeface="Trebuchet MS"/>
              <a:cs typeface="Trebuchet MS"/>
            </a:endParaRPr>
          </a:p>
          <a:p>
            <a:pPr marL="413384" marR="102235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latin typeface="Trebuchet MS"/>
                <a:cs typeface="Trebuchet MS"/>
              </a:rPr>
              <a:t>The </a:t>
            </a:r>
            <a:r>
              <a:rPr sz="2000" spc="-5" dirty="0">
                <a:latin typeface="Trebuchet MS"/>
                <a:cs typeface="Trebuchet MS"/>
              </a:rPr>
              <a:t>term </a:t>
            </a:r>
            <a:r>
              <a:rPr sz="2000" dirty="0">
                <a:latin typeface="Trebuchet MS"/>
                <a:cs typeface="Trebuchet MS"/>
              </a:rPr>
              <a:t>refers to </a:t>
            </a:r>
            <a:r>
              <a:rPr sz="2000" spc="-5" dirty="0">
                <a:latin typeface="Trebuchet MS"/>
                <a:cs typeface="Trebuchet MS"/>
              </a:rPr>
              <a:t>all </a:t>
            </a:r>
            <a:r>
              <a:rPr sz="2000" dirty="0">
                <a:latin typeface="Trebuchet MS"/>
                <a:cs typeface="Trebuchet MS"/>
              </a:rPr>
              <a:t>organic </a:t>
            </a:r>
            <a:r>
              <a:rPr sz="2000" spc="-5" dirty="0">
                <a:latin typeface="Trebuchet MS"/>
                <a:cs typeface="Trebuchet MS"/>
              </a:rPr>
              <a:t>polymers which are used </a:t>
            </a:r>
            <a:r>
              <a:rPr sz="2000" dirty="0">
                <a:latin typeface="Trebuchet MS"/>
                <a:cs typeface="Trebuchet MS"/>
              </a:rPr>
              <a:t>for  </a:t>
            </a:r>
            <a:r>
              <a:rPr sz="2000" spc="-5" dirty="0">
                <a:latin typeface="Trebuchet MS"/>
                <a:cs typeface="Trebuchet MS"/>
              </a:rPr>
              <a:t>clarification whether they </a:t>
            </a:r>
            <a:r>
              <a:rPr sz="2000" dirty="0">
                <a:latin typeface="Trebuchet MS"/>
                <a:cs typeface="Trebuchet MS"/>
              </a:rPr>
              <a:t>function </a:t>
            </a:r>
            <a:r>
              <a:rPr sz="2000" spc="-5" dirty="0">
                <a:latin typeface="Trebuchet MS"/>
                <a:cs typeface="Trebuchet MS"/>
              </a:rPr>
              <a:t>as primary coagulant </a:t>
            </a:r>
            <a:r>
              <a:rPr sz="2000" dirty="0">
                <a:latin typeface="Trebuchet MS"/>
                <a:cs typeface="Trebuchet MS"/>
              </a:rPr>
              <a:t>or  </a:t>
            </a:r>
            <a:r>
              <a:rPr sz="2000" spc="-5" dirty="0">
                <a:latin typeface="Trebuchet MS"/>
                <a:cs typeface="Trebuchet MS"/>
              </a:rPr>
              <a:t>flocculent.</a:t>
            </a:r>
            <a:endParaRPr sz="2000" dirty="0">
              <a:latin typeface="Trebuchet MS"/>
              <a:cs typeface="Trebuchet MS"/>
            </a:endParaRPr>
          </a:p>
          <a:p>
            <a:pPr marL="413384">
              <a:lnSpc>
                <a:spcPct val="100000"/>
              </a:lnSpc>
              <a:spcBef>
                <a:spcPts val="1205"/>
              </a:spcBef>
            </a:pPr>
            <a:r>
              <a:rPr sz="2000" u="heavy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Types</a:t>
            </a:r>
            <a:endParaRPr sz="2000" dirty="0">
              <a:latin typeface="Trebuchet MS"/>
              <a:cs typeface="Trebuchet MS"/>
            </a:endParaRPr>
          </a:p>
          <a:p>
            <a:pPr marL="756285" indent="-342900">
              <a:lnSpc>
                <a:spcPct val="100000"/>
              </a:lnSpc>
              <a:spcBef>
                <a:spcPts val="12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285" algn="l"/>
                <a:tab pos="756920" algn="l"/>
              </a:tabLst>
            </a:pPr>
            <a:r>
              <a:rPr sz="2000" dirty="0">
                <a:latin typeface="Trebuchet MS"/>
                <a:cs typeface="Trebuchet MS"/>
              </a:rPr>
              <a:t>Anionic : </a:t>
            </a:r>
            <a:r>
              <a:rPr sz="2000" spc="-5" dirty="0">
                <a:latin typeface="Trebuchet MS"/>
                <a:cs typeface="Trebuchet MS"/>
              </a:rPr>
              <a:t>ionize the water </a:t>
            </a:r>
            <a:r>
              <a:rPr sz="2000" dirty="0">
                <a:latin typeface="Trebuchet MS"/>
                <a:cs typeface="Trebuchet MS"/>
              </a:rPr>
              <a:t>solution </a:t>
            </a:r>
            <a:r>
              <a:rPr sz="2000" spc="-5" dirty="0">
                <a:latin typeface="Trebuchet MS"/>
                <a:cs typeface="Trebuchet MS"/>
              </a:rPr>
              <a:t>to </a:t>
            </a:r>
            <a:r>
              <a:rPr sz="2000" dirty="0">
                <a:latin typeface="Trebuchet MS"/>
                <a:cs typeface="Trebuchet MS"/>
              </a:rPr>
              <a:t>form </a:t>
            </a:r>
            <a:r>
              <a:rPr sz="2000" spc="-5" dirty="0">
                <a:latin typeface="Trebuchet MS"/>
                <a:cs typeface="Trebuchet MS"/>
              </a:rPr>
              <a:t>negative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sites</a:t>
            </a:r>
            <a:endParaRPr sz="2000" dirty="0">
              <a:latin typeface="Trebuchet MS"/>
              <a:cs typeface="Trebuchet MS"/>
            </a:endParaRPr>
          </a:p>
          <a:p>
            <a:pPr marL="756285" indent="-342900">
              <a:lnSpc>
                <a:spcPct val="100000"/>
              </a:lnSpc>
              <a:spcBef>
                <a:spcPts val="1200"/>
              </a:spcBef>
              <a:buClr>
                <a:srgbClr val="17375E"/>
              </a:buClr>
              <a:buSzPct val="90000"/>
              <a:buFont typeface="Wingdings"/>
              <a:buChar char=""/>
              <a:tabLst>
                <a:tab pos="756285" algn="l"/>
                <a:tab pos="756920" algn="l"/>
              </a:tabLst>
            </a:pPr>
            <a:r>
              <a:rPr sz="2000" dirty="0">
                <a:latin typeface="Trebuchet MS"/>
                <a:cs typeface="Trebuchet MS"/>
              </a:rPr>
              <a:t>Cationic : ionize </a:t>
            </a:r>
            <a:r>
              <a:rPr sz="2000" spc="-5" dirty="0">
                <a:latin typeface="Trebuchet MS"/>
                <a:cs typeface="Trebuchet MS"/>
              </a:rPr>
              <a:t>the water </a:t>
            </a:r>
            <a:r>
              <a:rPr sz="2000" dirty="0">
                <a:latin typeface="Trebuchet MS"/>
                <a:cs typeface="Trebuchet MS"/>
              </a:rPr>
              <a:t>solution </a:t>
            </a:r>
            <a:r>
              <a:rPr sz="2000" spc="-5" dirty="0">
                <a:latin typeface="Trebuchet MS"/>
                <a:cs typeface="Trebuchet MS"/>
              </a:rPr>
              <a:t>to </a:t>
            </a:r>
            <a:r>
              <a:rPr sz="2000" dirty="0">
                <a:latin typeface="Trebuchet MS"/>
                <a:cs typeface="Trebuchet MS"/>
              </a:rPr>
              <a:t>form positive</a:t>
            </a:r>
            <a:r>
              <a:rPr sz="2000" spc="-22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sites</a:t>
            </a:r>
            <a:endParaRPr sz="20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8718656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7466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Chemicals in Oil</a:t>
            </a:r>
            <a:r>
              <a:rPr spc="-75" dirty="0"/>
              <a:t> </a:t>
            </a:r>
            <a:r>
              <a:rPr spc="-5" dirty="0"/>
              <a:t>Industry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33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72500" y="1719718"/>
            <a:ext cx="8032115" cy="452564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C0504D"/>
                </a:solidFill>
                <a:latin typeface="Trebuchet MS"/>
                <a:cs typeface="Trebuchet MS"/>
              </a:rPr>
              <a:t>Scale</a:t>
            </a:r>
            <a:r>
              <a:rPr sz="2400" spc="-270" dirty="0">
                <a:solidFill>
                  <a:srgbClr val="C0504D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C0504D"/>
                </a:solidFill>
                <a:latin typeface="Trebuchet MS"/>
                <a:cs typeface="Trebuchet MS"/>
              </a:rPr>
              <a:t>Inhibitors</a:t>
            </a:r>
            <a:endParaRPr sz="2400" dirty="0">
              <a:latin typeface="Trebuchet MS"/>
              <a:cs typeface="Trebuchet MS"/>
            </a:endParaRPr>
          </a:p>
          <a:p>
            <a:pPr marL="355600" marR="48260">
              <a:lnSpc>
                <a:spcPct val="90000"/>
              </a:lnSpc>
              <a:spcBef>
                <a:spcPts val="580"/>
              </a:spcBef>
            </a:pPr>
            <a:r>
              <a:rPr sz="2400" dirty="0">
                <a:latin typeface="Trebuchet MS"/>
                <a:cs typeface="Trebuchet MS"/>
              </a:rPr>
              <a:t>The </a:t>
            </a:r>
            <a:r>
              <a:rPr sz="2400" spc="-5" dirty="0">
                <a:latin typeface="Trebuchet MS"/>
                <a:cs typeface="Trebuchet MS"/>
              </a:rPr>
              <a:t>well </a:t>
            </a:r>
            <a:r>
              <a:rPr sz="2400" dirty="0">
                <a:latin typeface="Trebuchet MS"/>
                <a:cs typeface="Trebuchet MS"/>
              </a:rPr>
              <a:t>flow </a:t>
            </a:r>
            <a:r>
              <a:rPr sz="2400" spc="-5" dirty="0">
                <a:latin typeface="Trebuchet MS"/>
                <a:cs typeface="Trebuchet MS"/>
              </a:rPr>
              <a:t>contains </a:t>
            </a:r>
            <a:r>
              <a:rPr sz="2400" dirty="0">
                <a:latin typeface="Trebuchet MS"/>
                <a:cs typeface="Trebuchet MS"/>
              </a:rPr>
              <a:t>several </a:t>
            </a:r>
            <a:r>
              <a:rPr sz="2400" spc="-5" dirty="0">
                <a:latin typeface="Trebuchet MS"/>
                <a:cs typeface="Trebuchet MS"/>
              </a:rPr>
              <a:t>different </a:t>
            </a:r>
            <a:r>
              <a:rPr sz="2400" spc="-10" dirty="0">
                <a:latin typeface="Trebuchet MS"/>
                <a:cs typeface="Trebuchet MS"/>
              </a:rPr>
              <a:t>contaminants,  </a:t>
            </a:r>
            <a:r>
              <a:rPr sz="2400" dirty="0">
                <a:latin typeface="Trebuchet MS"/>
                <a:cs typeface="Trebuchet MS"/>
              </a:rPr>
              <a:t>such </a:t>
            </a:r>
            <a:r>
              <a:rPr sz="2400" spc="-5" dirty="0">
                <a:latin typeface="Trebuchet MS"/>
                <a:cs typeface="Trebuchet MS"/>
              </a:rPr>
              <a:t>as </a:t>
            </a:r>
            <a:r>
              <a:rPr sz="2400" dirty="0">
                <a:latin typeface="Trebuchet MS"/>
                <a:cs typeface="Trebuchet MS"/>
              </a:rPr>
              <a:t>salts, </a:t>
            </a:r>
            <a:r>
              <a:rPr sz="2400" spc="-5" dirty="0">
                <a:latin typeface="Trebuchet MS"/>
                <a:cs typeface="Trebuchet MS"/>
              </a:rPr>
              <a:t>chalk and traces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radioactive materials.  </a:t>
            </a:r>
            <a:r>
              <a:rPr sz="2400" dirty="0">
                <a:latin typeface="Trebuchet MS"/>
                <a:cs typeface="Trebuchet MS"/>
              </a:rPr>
              <a:t>As </a:t>
            </a:r>
            <a:r>
              <a:rPr sz="2400" spc="-5" dirty="0">
                <a:latin typeface="Trebuchet MS"/>
                <a:cs typeface="Trebuchet MS"/>
              </a:rPr>
              <a:t>pressure and temperature change, these may  precipitate and deposit in pipes, heat exchangers,  </a:t>
            </a:r>
            <a:r>
              <a:rPr sz="2400" dirty="0">
                <a:latin typeface="Trebuchet MS"/>
                <a:cs typeface="Trebuchet MS"/>
              </a:rPr>
              <a:t>valves </a:t>
            </a:r>
            <a:r>
              <a:rPr sz="2400" spc="-5" dirty="0">
                <a:latin typeface="Trebuchet MS"/>
                <a:cs typeface="Trebuchet MS"/>
              </a:rPr>
              <a:t>and tanks. </a:t>
            </a:r>
            <a:r>
              <a:rPr sz="2400" dirty="0">
                <a:latin typeface="Trebuchet MS"/>
                <a:cs typeface="Trebuchet MS"/>
              </a:rPr>
              <a:t>As a result, </a:t>
            </a:r>
            <a:r>
              <a:rPr sz="2400" spc="-5" dirty="0">
                <a:latin typeface="Trebuchet MS"/>
                <a:cs typeface="Trebuchet MS"/>
              </a:rPr>
              <a:t>they may clog up </a:t>
            </a:r>
            <a:r>
              <a:rPr sz="2400" dirty="0">
                <a:latin typeface="Trebuchet MS"/>
                <a:cs typeface="Trebuchet MS"/>
              </a:rPr>
              <a:t>or  </a:t>
            </a:r>
            <a:r>
              <a:rPr sz="2400" spc="-5" dirty="0">
                <a:latin typeface="Trebuchet MS"/>
                <a:cs typeface="Trebuchet MS"/>
              </a:rPr>
              <a:t>become</a:t>
            </a:r>
            <a:r>
              <a:rPr sz="2400" dirty="0">
                <a:latin typeface="Trebuchet MS"/>
                <a:cs typeface="Trebuchet MS"/>
              </a:rPr>
              <a:t> stuck.</a:t>
            </a:r>
          </a:p>
          <a:p>
            <a:pPr marL="355600" marR="5080">
              <a:lnSpc>
                <a:spcPct val="90000"/>
              </a:lnSpc>
              <a:spcBef>
                <a:spcPts val="575"/>
              </a:spcBef>
            </a:pPr>
            <a:r>
              <a:rPr sz="2400" dirty="0">
                <a:latin typeface="Trebuchet MS"/>
                <a:cs typeface="Trebuchet MS"/>
              </a:rPr>
              <a:t>The scale </a:t>
            </a:r>
            <a:r>
              <a:rPr sz="2400" spc="-10" dirty="0">
                <a:latin typeface="Trebuchet MS"/>
                <a:cs typeface="Trebuchet MS"/>
              </a:rPr>
              <a:t>inhibitor </a:t>
            </a:r>
            <a:r>
              <a:rPr sz="2400" spc="-5" dirty="0">
                <a:latin typeface="Trebuchet MS"/>
                <a:cs typeface="Trebuchet MS"/>
              </a:rPr>
              <a:t>prevents the contaminants </a:t>
            </a:r>
            <a:r>
              <a:rPr sz="2400" dirty="0">
                <a:latin typeface="Trebuchet MS"/>
                <a:cs typeface="Trebuchet MS"/>
              </a:rPr>
              <a:t>from  </a:t>
            </a:r>
            <a:r>
              <a:rPr sz="2400" spc="-5" dirty="0">
                <a:latin typeface="Trebuchet MS"/>
                <a:cs typeface="Trebuchet MS"/>
              </a:rPr>
              <a:t>separating out. </a:t>
            </a:r>
            <a:r>
              <a:rPr sz="2400" dirty="0">
                <a:latin typeface="Trebuchet MS"/>
                <a:cs typeface="Trebuchet MS"/>
              </a:rPr>
              <a:t>Scale or </a:t>
            </a:r>
            <a:r>
              <a:rPr sz="2400" spc="-5" dirty="0">
                <a:latin typeface="Trebuchet MS"/>
                <a:cs typeface="Trebuchet MS"/>
              </a:rPr>
              <a:t>sediment </a:t>
            </a:r>
            <a:r>
              <a:rPr sz="2400" spc="-10" dirty="0">
                <a:latin typeface="Trebuchet MS"/>
                <a:cs typeface="Trebuchet MS"/>
              </a:rPr>
              <a:t>inhibitor </a:t>
            </a:r>
            <a:r>
              <a:rPr sz="2400" spc="-5" dirty="0">
                <a:latin typeface="Trebuchet MS"/>
                <a:cs typeface="Trebuchet MS"/>
              </a:rPr>
              <a:t>is applied to  wellheads and </a:t>
            </a:r>
            <a:r>
              <a:rPr sz="2400" spc="-10" dirty="0">
                <a:latin typeface="Trebuchet MS"/>
                <a:cs typeface="Trebuchet MS"/>
              </a:rPr>
              <a:t>production equipment. </a:t>
            </a:r>
            <a:r>
              <a:rPr sz="2400" spc="-5" dirty="0">
                <a:latin typeface="Trebuchet MS"/>
                <a:cs typeface="Trebuchet MS"/>
              </a:rPr>
              <a:t>It is used to  prevent the deposition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mineral </a:t>
            </a:r>
            <a:r>
              <a:rPr sz="2400" dirty="0">
                <a:latin typeface="Trebuchet MS"/>
                <a:cs typeface="Trebuchet MS"/>
              </a:rPr>
              <a:t>scale </a:t>
            </a:r>
            <a:r>
              <a:rPr sz="2400" spc="-5" dirty="0">
                <a:latin typeface="Trebuchet MS"/>
                <a:cs typeface="Trebuchet MS"/>
              </a:rPr>
              <a:t>that may </a:t>
            </a:r>
            <a:r>
              <a:rPr sz="2400" dirty="0">
                <a:latin typeface="Trebuchet MS"/>
                <a:cs typeface="Trebuchet MS"/>
              </a:rPr>
              <a:t>occur  </a:t>
            </a:r>
            <a:r>
              <a:rPr sz="2400" spc="-5" dirty="0">
                <a:latin typeface="Trebuchet MS"/>
                <a:cs typeface="Trebuchet MS"/>
              </a:rPr>
              <a:t>in the pores </a:t>
            </a:r>
            <a:r>
              <a:rPr sz="2400" dirty="0">
                <a:latin typeface="Trebuchet MS"/>
                <a:cs typeface="Trebuchet MS"/>
              </a:rPr>
              <a:t>of rock </a:t>
            </a:r>
            <a:r>
              <a:rPr sz="2400" spc="-5" dirty="0">
                <a:latin typeface="Trebuchet MS"/>
                <a:cs typeface="Trebuchet MS"/>
              </a:rPr>
              <a:t>formations, in downhole pipe work,  </a:t>
            </a:r>
            <a:r>
              <a:rPr sz="2400" dirty="0">
                <a:latin typeface="Trebuchet MS"/>
                <a:cs typeface="Trebuchet MS"/>
              </a:rPr>
              <a:t>surface </a:t>
            </a:r>
            <a:r>
              <a:rPr sz="2400" spc="-5" dirty="0">
                <a:latin typeface="Trebuchet MS"/>
                <a:cs typeface="Trebuchet MS"/>
              </a:rPr>
              <a:t>treating </a:t>
            </a:r>
            <a:r>
              <a:rPr sz="2400" dirty="0">
                <a:latin typeface="Trebuchet MS"/>
                <a:cs typeface="Trebuchet MS"/>
              </a:rPr>
              <a:t>facilities, </a:t>
            </a:r>
            <a:r>
              <a:rPr sz="2400" spc="-5" dirty="0">
                <a:latin typeface="Trebuchet MS"/>
                <a:cs typeface="Trebuchet MS"/>
              </a:rPr>
              <a:t>and</a:t>
            </a:r>
            <a:r>
              <a:rPr sz="2400" spc="4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refineries.</a:t>
            </a:r>
          </a:p>
        </p:txBody>
      </p:sp>
    </p:spTree>
    <p:extLst>
      <p:ext uri="{BB962C8B-B14F-4D97-AF65-F5344CB8AC3E}">
        <p14:creationId xmlns:p14="http://schemas.microsoft.com/office/powerpoint/2010/main" val="22390055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7466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Chemicals in Oil</a:t>
            </a:r>
            <a:r>
              <a:rPr spc="-75" dirty="0"/>
              <a:t> </a:t>
            </a:r>
            <a:r>
              <a:rPr spc="-5" dirty="0"/>
              <a:t>Industry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34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02500" y="1905000"/>
            <a:ext cx="7995284" cy="426974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C0504D"/>
                </a:solidFill>
                <a:latin typeface="Trebuchet MS"/>
                <a:cs typeface="Trebuchet MS"/>
              </a:rPr>
              <a:t>Corrosion</a:t>
            </a:r>
            <a:r>
              <a:rPr sz="2400" spc="-260" dirty="0">
                <a:solidFill>
                  <a:srgbClr val="C0504D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C0504D"/>
                </a:solidFill>
                <a:latin typeface="Trebuchet MS"/>
                <a:cs typeface="Trebuchet MS"/>
              </a:rPr>
              <a:t>Inhibitors</a:t>
            </a:r>
            <a:endParaRPr sz="2400" dirty="0">
              <a:latin typeface="Trebuchet MS"/>
              <a:cs typeface="Trebuchet MS"/>
            </a:endParaRPr>
          </a:p>
          <a:p>
            <a:pPr marL="355600" marR="104775">
              <a:lnSpc>
                <a:spcPct val="100000"/>
              </a:lnSpc>
              <a:spcBef>
                <a:spcPts val="580"/>
              </a:spcBef>
            </a:pPr>
            <a:r>
              <a:rPr sz="2400" spc="-5" dirty="0">
                <a:latin typeface="Trebuchet MS"/>
                <a:cs typeface="Trebuchet MS"/>
              </a:rPr>
              <a:t>Aqueous acids are used to </a:t>
            </a:r>
            <a:r>
              <a:rPr sz="2400" dirty="0">
                <a:latin typeface="Trebuchet MS"/>
                <a:cs typeface="Trebuchet MS"/>
              </a:rPr>
              <a:t>stimulate </a:t>
            </a:r>
            <a:r>
              <a:rPr sz="2400" spc="-10" dirty="0">
                <a:latin typeface="Trebuchet MS"/>
                <a:cs typeface="Trebuchet MS"/>
              </a:rPr>
              <a:t>production </a:t>
            </a:r>
            <a:r>
              <a:rPr sz="2400" dirty="0">
                <a:latin typeface="Trebuchet MS"/>
                <a:cs typeface="Trebuchet MS"/>
              </a:rPr>
              <a:t>from  reservoirs. Such </a:t>
            </a:r>
            <a:r>
              <a:rPr sz="2400" spc="-5" dirty="0">
                <a:latin typeface="Trebuchet MS"/>
                <a:cs typeface="Trebuchet MS"/>
              </a:rPr>
              <a:t>acids expose </a:t>
            </a:r>
            <a:r>
              <a:rPr sz="2400" dirty="0">
                <a:latin typeface="Trebuchet MS"/>
                <a:cs typeface="Trebuchet MS"/>
              </a:rPr>
              <a:t>oil </a:t>
            </a:r>
            <a:r>
              <a:rPr sz="2400" spc="-10" dirty="0">
                <a:latin typeface="Trebuchet MS"/>
                <a:cs typeface="Trebuchet MS"/>
              </a:rPr>
              <a:t>production </a:t>
            </a:r>
            <a:r>
              <a:rPr sz="2400" dirty="0">
                <a:latin typeface="Trebuchet MS"/>
                <a:cs typeface="Trebuchet MS"/>
              </a:rPr>
              <a:t>systems </a:t>
            </a:r>
            <a:r>
              <a:rPr sz="2400" spc="-5" dirty="0">
                <a:latin typeface="Trebuchet MS"/>
                <a:cs typeface="Trebuchet MS"/>
              </a:rPr>
              <a:t>to  the possibility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corrosion. Thus corrosion inhibitors  are </a:t>
            </a:r>
            <a:r>
              <a:rPr sz="2400" dirty="0">
                <a:latin typeface="Trebuchet MS"/>
                <a:cs typeface="Trebuchet MS"/>
              </a:rPr>
              <a:t>required </a:t>
            </a:r>
            <a:r>
              <a:rPr sz="2400" spc="-5" dirty="0">
                <a:latin typeface="Trebuchet MS"/>
                <a:cs typeface="Trebuchet MS"/>
              </a:rPr>
              <a:t>to protect the downhole pipework and  </a:t>
            </a:r>
            <a:r>
              <a:rPr sz="2400" dirty="0">
                <a:latin typeface="Trebuchet MS"/>
                <a:cs typeface="Trebuchet MS"/>
              </a:rPr>
              <a:t>vessels of oil </a:t>
            </a:r>
            <a:r>
              <a:rPr sz="2400" spc="-5" dirty="0">
                <a:latin typeface="Trebuchet MS"/>
                <a:cs typeface="Trebuchet MS"/>
              </a:rPr>
              <a:t>production</a:t>
            </a:r>
            <a:r>
              <a:rPr sz="2400" spc="2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facilities</a:t>
            </a:r>
            <a:endParaRPr sz="2400" dirty="0">
              <a:latin typeface="Trebuchet MS"/>
              <a:cs typeface="Trebuchet MS"/>
            </a:endParaRPr>
          </a:p>
          <a:p>
            <a:pPr marL="355600" marR="5080">
              <a:lnSpc>
                <a:spcPct val="100000"/>
              </a:lnSpc>
              <a:spcBef>
                <a:spcPts val="580"/>
              </a:spcBef>
            </a:pPr>
            <a:r>
              <a:rPr sz="2400" spc="-5" dirty="0">
                <a:latin typeface="Trebuchet MS"/>
                <a:cs typeface="Trebuchet MS"/>
              </a:rPr>
              <a:t>Corrosion </a:t>
            </a:r>
            <a:r>
              <a:rPr sz="2400" spc="-10" dirty="0">
                <a:latin typeface="Trebuchet MS"/>
                <a:cs typeface="Trebuchet MS"/>
              </a:rPr>
              <a:t>inhibitor </a:t>
            </a:r>
            <a:r>
              <a:rPr sz="2400" spc="-5" dirty="0">
                <a:latin typeface="Trebuchet MS"/>
                <a:cs typeface="Trebuchet MS"/>
              </a:rPr>
              <a:t>is also injected in export </a:t>
            </a:r>
            <a:r>
              <a:rPr sz="2400" spc="-10" dirty="0">
                <a:latin typeface="Trebuchet MS"/>
                <a:cs typeface="Trebuchet MS"/>
              </a:rPr>
              <a:t>pipelines  </a:t>
            </a:r>
            <a:r>
              <a:rPr sz="2400" spc="-5" dirty="0">
                <a:latin typeface="Trebuchet MS"/>
                <a:cs typeface="Trebuchet MS"/>
              </a:rPr>
              <a:t>and storage tanks. Exported </a:t>
            </a:r>
            <a:r>
              <a:rPr sz="2400" dirty="0">
                <a:latin typeface="Trebuchet MS"/>
                <a:cs typeface="Trebuchet MS"/>
              </a:rPr>
              <a:t>oil </a:t>
            </a:r>
            <a:r>
              <a:rPr sz="2400" spc="-5" dirty="0">
                <a:latin typeface="Trebuchet MS"/>
                <a:cs typeface="Trebuchet MS"/>
              </a:rPr>
              <a:t>can be highly corrosive,  leading to corrosion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the inside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the pipeline </a:t>
            </a:r>
            <a:r>
              <a:rPr sz="2400" dirty="0">
                <a:latin typeface="Trebuchet MS"/>
                <a:cs typeface="Trebuchet MS"/>
              </a:rPr>
              <a:t>or  </a:t>
            </a:r>
            <a:r>
              <a:rPr sz="2400" spc="-5" dirty="0">
                <a:latin typeface="Trebuchet MS"/>
                <a:cs typeface="Trebuchet MS"/>
              </a:rPr>
              <a:t>tank. </a:t>
            </a:r>
            <a:r>
              <a:rPr sz="2400" dirty="0">
                <a:latin typeface="Trebuchet MS"/>
                <a:cs typeface="Trebuchet MS"/>
              </a:rPr>
              <a:t>The </a:t>
            </a:r>
            <a:r>
              <a:rPr sz="2400" spc="-5" dirty="0">
                <a:latin typeface="Trebuchet MS"/>
                <a:cs typeface="Trebuchet MS"/>
              </a:rPr>
              <a:t>corrosion </a:t>
            </a:r>
            <a:r>
              <a:rPr sz="2400" spc="-10" dirty="0">
                <a:latin typeface="Trebuchet MS"/>
                <a:cs typeface="Trebuchet MS"/>
              </a:rPr>
              <a:t>inhibitor </a:t>
            </a:r>
            <a:r>
              <a:rPr sz="2400" spc="-5" dirty="0">
                <a:latin typeface="Trebuchet MS"/>
                <a:cs typeface="Trebuchet MS"/>
              </a:rPr>
              <a:t>protects by </a:t>
            </a:r>
            <a:r>
              <a:rPr sz="2400" dirty="0">
                <a:latin typeface="Trebuchet MS"/>
                <a:cs typeface="Trebuchet MS"/>
              </a:rPr>
              <a:t>forming a </a:t>
            </a:r>
            <a:r>
              <a:rPr sz="2400" spc="-5" dirty="0">
                <a:latin typeface="Trebuchet MS"/>
                <a:cs typeface="Trebuchet MS"/>
              </a:rPr>
              <a:t>thin  </a:t>
            </a:r>
            <a:r>
              <a:rPr sz="2400" dirty="0">
                <a:latin typeface="Trebuchet MS"/>
                <a:cs typeface="Trebuchet MS"/>
              </a:rPr>
              <a:t>film on </a:t>
            </a:r>
            <a:r>
              <a:rPr sz="2400" spc="-5" dirty="0">
                <a:latin typeface="Trebuchet MS"/>
                <a:cs typeface="Trebuchet MS"/>
              </a:rPr>
              <a:t>metal</a:t>
            </a:r>
            <a:r>
              <a:rPr sz="2400" dirty="0">
                <a:latin typeface="Trebuchet MS"/>
                <a:cs typeface="Trebuchet MS"/>
              </a:rPr>
              <a:t> surfaces.</a:t>
            </a:r>
          </a:p>
        </p:txBody>
      </p:sp>
    </p:spTree>
    <p:extLst>
      <p:ext uri="{BB962C8B-B14F-4D97-AF65-F5344CB8AC3E}">
        <p14:creationId xmlns:p14="http://schemas.microsoft.com/office/powerpoint/2010/main" val="2202639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7466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Chemicals in Oil</a:t>
            </a:r>
            <a:r>
              <a:rPr spc="-75" dirty="0"/>
              <a:t> </a:t>
            </a:r>
            <a:r>
              <a:rPr spc="-5" dirty="0"/>
              <a:t>Industry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35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58015" y="1902598"/>
            <a:ext cx="8067040" cy="434276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spc="-27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C0504D"/>
                </a:solidFill>
                <a:latin typeface="Trebuchet MS"/>
                <a:cs typeface="Trebuchet MS"/>
              </a:rPr>
              <a:t>Biocides</a:t>
            </a:r>
            <a:endParaRPr sz="2400" dirty="0">
              <a:latin typeface="Trebuchet MS"/>
              <a:cs typeface="Trebuchet MS"/>
            </a:endParaRPr>
          </a:p>
          <a:p>
            <a:pPr marL="355600" marR="296545">
              <a:lnSpc>
                <a:spcPct val="100000"/>
              </a:lnSpc>
              <a:spcBef>
                <a:spcPts val="580"/>
              </a:spcBef>
            </a:pPr>
            <a:r>
              <a:rPr sz="2400" spc="-5" dirty="0">
                <a:latin typeface="Trebuchet MS"/>
                <a:cs typeface="Trebuchet MS"/>
              </a:rPr>
              <a:t>Biocides are also preventive chemicals that are </a:t>
            </a:r>
            <a:r>
              <a:rPr sz="2400" spc="-10" dirty="0">
                <a:latin typeface="Trebuchet MS"/>
                <a:cs typeface="Trebuchet MS"/>
              </a:rPr>
              <a:t>added  </a:t>
            </a:r>
            <a:r>
              <a:rPr sz="2400" spc="-5" dirty="0">
                <a:latin typeface="Trebuchet MS"/>
                <a:cs typeface="Trebuchet MS"/>
              </a:rPr>
              <a:t>to prevent microbiological activity in </a:t>
            </a:r>
            <a:r>
              <a:rPr sz="2400" dirty="0">
                <a:latin typeface="Trebuchet MS"/>
                <a:cs typeface="Trebuchet MS"/>
              </a:rPr>
              <a:t>oil </a:t>
            </a:r>
            <a:r>
              <a:rPr sz="2400" spc="-10" dirty="0">
                <a:latin typeface="Trebuchet MS"/>
                <a:cs typeface="Trebuchet MS"/>
              </a:rPr>
              <a:t>production  </a:t>
            </a:r>
            <a:r>
              <a:rPr sz="2400" dirty="0">
                <a:latin typeface="Trebuchet MS"/>
                <a:cs typeface="Trebuchet MS"/>
              </a:rPr>
              <a:t>systems, such </a:t>
            </a:r>
            <a:r>
              <a:rPr sz="2400" spc="-5" dirty="0">
                <a:latin typeface="Trebuchet MS"/>
                <a:cs typeface="Trebuchet MS"/>
              </a:rPr>
              <a:t>as bacteria, fungus </a:t>
            </a:r>
            <a:r>
              <a:rPr sz="2400" dirty="0">
                <a:latin typeface="Trebuchet MS"/>
                <a:cs typeface="Trebuchet MS"/>
              </a:rPr>
              <a:t>or </a:t>
            </a:r>
            <a:r>
              <a:rPr sz="2400" spc="-5" dirty="0">
                <a:latin typeface="Trebuchet MS"/>
                <a:cs typeface="Trebuchet MS"/>
              </a:rPr>
              <a:t>algae</a:t>
            </a:r>
            <a:r>
              <a:rPr sz="2400" spc="4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growth.</a:t>
            </a:r>
            <a:endParaRPr sz="2400" dirty="0">
              <a:latin typeface="Trebuchet MS"/>
              <a:cs typeface="Trebuchet MS"/>
            </a:endParaRPr>
          </a:p>
          <a:p>
            <a:pPr marL="355600" marR="368935">
              <a:lnSpc>
                <a:spcPct val="100000"/>
              </a:lnSpc>
            </a:pPr>
            <a:r>
              <a:rPr sz="2400" spc="-15" dirty="0">
                <a:latin typeface="Trebuchet MS"/>
                <a:cs typeface="Trebuchet MS"/>
              </a:rPr>
              <a:t>Particular </a:t>
            </a:r>
            <a:r>
              <a:rPr sz="2400" spc="-5" dirty="0">
                <a:latin typeface="Trebuchet MS"/>
                <a:cs typeface="Trebuchet MS"/>
              </a:rPr>
              <a:t>problems arise </a:t>
            </a:r>
            <a:r>
              <a:rPr sz="2400" dirty="0">
                <a:latin typeface="Trebuchet MS"/>
                <a:cs typeface="Trebuchet MS"/>
              </a:rPr>
              <a:t>from </a:t>
            </a:r>
            <a:r>
              <a:rPr sz="2400" spc="-5" dirty="0">
                <a:latin typeface="Trebuchet MS"/>
                <a:cs typeface="Trebuchet MS"/>
              </a:rPr>
              <a:t>the </a:t>
            </a:r>
            <a:r>
              <a:rPr sz="2400" dirty="0">
                <a:latin typeface="Trebuchet MS"/>
                <a:cs typeface="Trebuchet MS"/>
              </a:rPr>
              <a:t>growth of sulfate  </a:t>
            </a:r>
            <a:r>
              <a:rPr sz="2400" spc="-5" dirty="0">
                <a:latin typeface="Trebuchet MS"/>
                <a:cs typeface="Trebuchet MS"/>
              </a:rPr>
              <a:t>reducing bacteria that produces hydrogen sulfide and  clogs</a:t>
            </a:r>
            <a:r>
              <a:rPr sz="2400" dirty="0">
                <a:latin typeface="Trebuchet MS"/>
                <a:cs typeface="Trebuchet MS"/>
              </a:rPr>
              <a:t> filters.</a:t>
            </a:r>
          </a:p>
          <a:p>
            <a:pPr marL="355600" marR="5080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latin typeface="Trebuchet MS"/>
                <a:cs typeface="Trebuchet MS"/>
              </a:rPr>
              <a:t>They </a:t>
            </a:r>
            <a:r>
              <a:rPr sz="2400" spc="-5" dirty="0">
                <a:latin typeface="Trebuchet MS"/>
                <a:cs typeface="Trebuchet MS"/>
              </a:rPr>
              <a:t>are water-soluble and are </a:t>
            </a:r>
            <a:r>
              <a:rPr sz="2400" dirty="0">
                <a:latin typeface="Trebuchet MS"/>
                <a:cs typeface="Trebuchet MS"/>
              </a:rPr>
              <a:t>removed </a:t>
            </a:r>
            <a:r>
              <a:rPr sz="2400" spc="-5" dirty="0">
                <a:latin typeface="Trebuchet MS"/>
                <a:cs typeface="Trebuchet MS"/>
              </a:rPr>
              <a:t>with the water  </a:t>
            </a:r>
            <a:r>
              <a:rPr sz="2400" dirty="0">
                <a:latin typeface="Trebuchet MS"/>
                <a:cs typeface="Trebuchet MS"/>
              </a:rPr>
              <a:t>from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crude.</a:t>
            </a:r>
            <a:endParaRPr sz="2400" dirty="0">
              <a:latin typeface="Trebuchet MS"/>
              <a:cs typeface="Trebuchet MS"/>
            </a:endParaRPr>
          </a:p>
          <a:p>
            <a:pPr marL="355600" marR="29845">
              <a:lnSpc>
                <a:spcPct val="100000"/>
              </a:lnSpc>
              <a:spcBef>
                <a:spcPts val="580"/>
              </a:spcBef>
            </a:pPr>
            <a:r>
              <a:rPr sz="2400" spc="-45" dirty="0">
                <a:latin typeface="Trebuchet MS"/>
                <a:cs typeface="Trebuchet MS"/>
              </a:rPr>
              <a:t>Typical </a:t>
            </a:r>
            <a:r>
              <a:rPr sz="2400" spc="-5" dirty="0">
                <a:latin typeface="Trebuchet MS"/>
                <a:cs typeface="Trebuchet MS"/>
              </a:rPr>
              <a:t>uses include diesel tanks, produced water </a:t>
            </a:r>
            <a:r>
              <a:rPr sz="2400" spc="-10" dirty="0">
                <a:latin typeface="Trebuchet MS"/>
                <a:cs typeface="Trebuchet MS"/>
              </a:rPr>
              <a:t>(after  </a:t>
            </a:r>
            <a:r>
              <a:rPr sz="2400" spc="-5" dirty="0">
                <a:latin typeface="Trebuchet MS"/>
                <a:cs typeface="Trebuchet MS"/>
              </a:rPr>
              <a:t>hydrocyclones), and </a:t>
            </a:r>
            <a:r>
              <a:rPr sz="2400" dirty="0">
                <a:latin typeface="Trebuchet MS"/>
                <a:cs typeface="Trebuchet MS"/>
              </a:rPr>
              <a:t>slop </a:t>
            </a:r>
            <a:r>
              <a:rPr sz="2400" spc="-5" dirty="0">
                <a:latin typeface="Trebuchet MS"/>
                <a:cs typeface="Trebuchet MS"/>
              </a:rPr>
              <a:t>and ballast</a:t>
            </a:r>
            <a:r>
              <a:rPr sz="2400" spc="6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tanks</a:t>
            </a:r>
            <a:endParaRPr sz="2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669933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7466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Chemicals in Oil</a:t>
            </a:r>
            <a:r>
              <a:rPr spc="-75" dirty="0"/>
              <a:t> </a:t>
            </a:r>
            <a:r>
              <a:rPr spc="-5" dirty="0"/>
              <a:t>Industry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36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73192" y="2209800"/>
            <a:ext cx="7399655" cy="12700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C0504D"/>
                </a:solidFill>
                <a:latin typeface="Trebuchet MS"/>
                <a:cs typeface="Trebuchet MS"/>
              </a:rPr>
              <a:t>Oxygen</a:t>
            </a:r>
            <a:r>
              <a:rPr sz="2400" spc="-270" dirty="0">
                <a:solidFill>
                  <a:srgbClr val="C0504D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C0504D"/>
                </a:solidFill>
                <a:latin typeface="Trebuchet MS"/>
                <a:cs typeface="Trebuchet MS"/>
              </a:rPr>
              <a:t>Scavengers</a:t>
            </a:r>
            <a:endParaRPr sz="2400" dirty="0">
              <a:latin typeface="Trebuchet MS"/>
              <a:cs typeface="Trebuchet MS"/>
            </a:endParaRPr>
          </a:p>
          <a:p>
            <a:pPr marL="355600" marR="5080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latin typeface="Trebuchet MS"/>
                <a:cs typeface="Trebuchet MS"/>
              </a:rPr>
              <a:t>Often </a:t>
            </a:r>
            <a:r>
              <a:rPr sz="2400" spc="-5" dirty="0">
                <a:latin typeface="Trebuchet MS"/>
                <a:cs typeface="Trebuchet MS"/>
              </a:rPr>
              <a:t>used to mitigate corrosion problems in water  </a:t>
            </a:r>
            <a:r>
              <a:rPr sz="2400" spc="-10" dirty="0">
                <a:latin typeface="Trebuchet MS"/>
                <a:cs typeface="Trebuchet MS"/>
              </a:rPr>
              <a:t>injection </a:t>
            </a:r>
            <a:r>
              <a:rPr sz="2400" dirty="0">
                <a:latin typeface="Trebuchet MS"/>
                <a:cs typeface="Trebuchet MS"/>
              </a:rPr>
              <a:t>systems, </a:t>
            </a:r>
            <a:r>
              <a:rPr sz="2400" spc="-5" dirty="0">
                <a:latin typeface="Trebuchet MS"/>
                <a:cs typeface="Trebuchet MS"/>
              </a:rPr>
              <a:t>in </a:t>
            </a:r>
            <a:r>
              <a:rPr sz="2400" spc="-10" dirty="0">
                <a:latin typeface="Trebuchet MS"/>
                <a:cs typeface="Trebuchet MS"/>
              </a:rPr>
              <a:t>hydrotesting </a:t>
            </a:r>
            <a:r>
              <a:rPr sz="2400" spc="-5" dirty="0">
                <a:latin typeface="Trebuchet MS"/>
                <a:cs typeface="Trebuchet MS"/>
              </a:rPr>
              <a:t>and</a:t>
            </a:r>
            <a:r>
              <a:rPr sz="2400" spc="10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drilling</a:t>
            </a:r>
            <a:endParaRPr sz="2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354998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7466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Chemicals in Oil</a:t>
            </a:r>
            <a:r>
              <a:rPr spc="-75" dirty="0"/>
              <a:t> </a:t>
            </a:r>
            <a:r>
              <a:rPr spc="-5" dirty="0"/>
              <a:t>Industry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37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37500" y="1909093"/>
            <a:ext cx="8045450" cy="4538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0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C0504D"/>
                </a:solidFill>
                <a:latin typeface="Trebuchet MS"/>
                <a:cs typeface="Trebuchet MS"/>
              </a:rPr>
              <a:t>Emulsion</a:t>
            </a:r>
            <a:r>
              <a:rPr sz="2000" spc="-295" dirty="0">
                <a:solidFill>
                  <a:srgbClr val="C0504D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C0504D"/>
                </a:solidFill>
                <a:latin typeface="Trebuchet MS"/>
                <a:cs typeface="Trebuchet MS"/>
              </a:rPr>
              <a:t>Breakers</a:t>
            </a:r>
            <a:endParaRPr sz="2000" dirty="0">
              <a:latin typeface="Trebuchet MS"/>
              <a:cs typeface="Trebuchet MS"/>
            </a:endParaRPr>
          </a:p>
          <a:p>
            <a:pPr marL="355600" marR="156845">
              <a:lnSpc>
                <a:spcPct val="80000"/>
              </a:lnSpc>
              <a:spcBef>
                <a:spcPts val="480"/>
              </a:spcBef>
            </a:pPr>
            <a:r>
              <a:rPr sz="2000" spc="-10" dirty="0">
                <a:latin typeface="Trebuchet MS"/>
                <a:cs typeface="Trebuchet MS"/>
              </a:rPr>
              <a:t>Production </a:t>
            </a:r>
            <a:r>
              <a:rPr sz="2000" dirty="0">
                <a:latin typeface="Trebuchet MS"/>
                <a:cs typeface="Trebuchet MS"/>
              </a:rPr>
              <a:t>of oil </a:t>
            </a:r>
            <a:r>
              <a:rPr sz="2000" spc="-5" dirty="0">
                <a:latin typeface="Trebuchet MS"/>
                <a:cs typeface="Trebuchet MS"/>
              </a:rPr>
              <a:t>usually </a:t>
            </a:r>
            <a:r>
              <a:rPr sz="2000" dirty="0">
                <a:latin typeface="Trebuchet MS"/>
                <a:cs typeface="Trebuchet MS"/>
              </a:rPr>
              <a:t>involves </a:t>
            </a:r>
            <a:r>
              <a:rPr sz="2000" spc="-5" dirty="0">
                <a:latin typeface="Trebuchet MS"/>
                <a:cs typeface="Trebuchet MS"/>
              </a:rPr>
              <a:t>the coproduction </a:t>
            </a:r>
            <a:r>
              <a:rPr sz="2000" dirty="0">
                <a:latin typeface="Trebuchet MS"/>
                <a:cs typeface="Trebuchet MS"/>
              </a:rPr>
              <a:t>of large  </a:t>
            </a:r>
            <a:r>
              <a:rPr sz="2000" spc="-5" dirty="0">
                <a:latin typeface="Trebuchet MS"/>
                <a:cs typeface="Trebuchet MS"/>
              </a:rPr>
              <a:t>quantities </a:t>
            </a:r>
            <a:r>
              <a:rPr sz="2000" dirty="0">
                <a:latin typeface="Trebuchet MS"/>
                <a:cs typeface="Trebuchet MS"/>
              </a:rPr>
              <a:t>of </a:t>
            </a:r>
            <a:r>
              <a:rPr sz="2000" spc="-50" dirty="0">
                <a:latin typeface="Trebuchet MS"/>
                <a:cs typeface="Trebuchet MS"/>
              </a:rPr>
              <a:t>water. </a:t>
            </a:r>
            <a:r>
              <a:rPr sz="2000" spc="-25" dirty="0">
                <a:latin typeface="Trebuchet MS"/>
                <a:cs typeface="Trebuchet MS"/>
              </a:rPr>
              <a:t>Water </a:t>
            </a:r>
            <a:r>
              <a:rPr sz="2000" dirty="0">
                <a:latin typeface="Trebuchet MS"/>
                <a:cs typeface="Trebuchet MS"/>
              </a:rPr>
              <a:t>and oil </a:t>
            </a:r>
            <a:r>
              <a:rPr sz="2000" spc="-5" dirty="0">
                <a:latin typeface="Trebuchet MS"/>
                <a:cs typeface="Trebuchet MS"/>
              </a:rPr>
              <a:t>cannot </a:t>
            </a:r>
            <a:r>
              <a:rPr sz="2000" dirty="0">
                <a:latin typeface="Trebuchet MS"/>
                <a:cs typeface="Trebuchet MS"/>
              </a:rPr>
              <a:t>mix to form a </a:t>
            </a:r>
            <a:r>
              <a:rPr sz="2000" spc="-5" dirty="0">
                <a:latin typeface="Trebuchet MS"/>
                <a:cs typeface="Trebuchet MS"/>
              </a:rPr>
              <a:t>true  </a:t>
            </a:r>
            <a:r>
              <a:rPr sz="2000" dirty="0">
                <a:latin typeface="Trebuchet MS"/>
                <a:cs typeface="Trebuchet MS"/>
              </a:rPr>
              <a:t>solution. </a:t>
            </a:r>
            <a:r>
              <a:rPr sz="2000" spc="-5" dirty="0">
                <a:latin typeface="Trebuchet MS"/>
                <a:cs typeface="Trebuchet MS"/>
              </a:rPr>
              <a:t>Natural surfactants present in the </a:t>
            </a:r>
            <a:r>
              <a:rPr sz="2000" dirty="0">
                <a:latin typeface="Trebuchet MS"/>
                <a:cs typeface="Trebuchet MS"/>
              </a:rPr>
              <a:t>oil or </a:t>
            </a:r>
            <a:r>
              <a:rPr sz="2000" spc="-50" dirty="0">
                <a:latin typeface="Trebuchet MS"/>
                <a:cs typeface="Trebuchet MS"/>
              </a:rPr>
              <a:t>water, </a:t>
            </a:r>
            <a:r>
              <a:rPr sz="2000" dirty="0">
                <a:latin typeface="Trebuchet MS"/>
                <a:cs typeface="Trebuchet MS"/>
              </a:rPr>
              <a:t>other  </a:t>
            </a:r>
            <a:r>
              <a:rPr sz="2000" spc="-5" dirty="0">
                <a:latin typeface="Trebuchet MS"/>
                <a:cs typeface="Trebuchet MS"/>
              </a:rPr>
              <a:t>chemicals </a:t>
            </a:r>
            <a:r>
              <a:rPr sz="2000" dirty="0">
                <a:latin typeface="Trebuchet MS"/>
                <a:cs typeface="Trebuchet MS"/>
              </a:rPr>
              <a:t>such </a:t>
            </a:r>
            <a:r>
              <a:rPr sz="2000" spc="-5" dirty="0">
                <a:latin typeface="Trebuchet MS"/>
                <a:cs typeface="Trebuchet MS"/>
              </a:rPr>
              <a:t>as </a:t>
            </a:r>
            <a:r>
              <a:rPr sz="2000" dirty="0">
                <a:latin typeface="Trebuchet MS"/>
                <a:cs typeface="Trebuchet MS"/>
              </a:rPr>
              <a:t>corrosion </a:t>
            </a:r>
            <a:r>
              <a:rPr sz="2000" spc="-5" dirty="0">
                <a:latin typeface="Trebuchet MS"/>
                <a:cs typeface="Trebuchet MS"/>
              </a:rPr>
              <a:t>inhibitors </a:t>
            </a:r>
            <a:r>
              <a:rPr sz="2000" dirty="0">
                <a:latin typeface="Trebuchet MS"/>
                <a:cs typeface="Trebuchet MS"/>
              </a:rPr>
              <a:t>combined </a:t>
            </a:r>
            <a:r>
              <a:rPr sz="2000" spc="-5" dirty="0">
                <a:latin typeface="Trebuchet MS"/>
                <a:cs typeface="Trebuchet MS"/>
              </a:rPr>
              <a:t>with the</a:t>
            </a:r>
            <a:r>
              <a:rPr sz="2000" spc="-204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shearing  </a:t>
            </a:r>
            <a:r>
              <a:rPr sz="2000" spc="-5" dirty="0">
                <a:latin typeface="Trebuchet MS"/>
                <a:cs typeface="Trebuchet MS"/>
              </a:rPr>
              <a:t>effect </a:t>
            </a:r>
            <a:r>
              <a:rPr sz="2000" dirty="0">
                <a:latin typeface="Trebuchet MS"/>
                <a:cs typeface="Trebuchet MS"/>
              </a:rPr>
              <a:t>from </a:t>
            </a:r>
            <a:r>
              <a:rPr sz="2000" spc="-5" dirty="0">
                <a:latin typeface="Trebuchet MS"/>
                <a:cs typeface="Trebuchet MS"/>
              </a:rPr>
              <a:t>turbulent </a:t>
            </a:r>
            <a:r>
              <a:rPr sz="2000" dirty="0">
                <a:latin typeface="Trebuchet MS"/>
                <a:cs typeface="Trebuchet MS"/>
              </a:rPr>
              <a:t>flow </a:t>
            </a:r>
            <a:r>
              <a:rPr sz="2000" spc="-5" dirty="0">
                <a:latin typeface="Trebuchet MS"/>
                <a:cs typeface="Trebuchet MS"/>
              </a:rPr>
              <a:t>and pumps </a:t>
            </a:r>
            <a:r>
              <a:rPr sz="2000" dirty="0">
                <a:latin typeface="Trebuchet MS"/>
                <a:cs typeface="Trebuchet MS"/>
              </a:rPr>
              <a:t>may </a:t>
            </a:r>
            <a:r>
              <a:rPr sz="2000" spc="-5" dirty="0">
                <a:latin typeface="Trebuchet MS"/>
                <a:cs typeface="Trebuchet MS"/>
              </a:rPr>
              <a:t>create</a:t>
            </a:r>
            <a:r>
              <a:rPr sz="2000" spc="-17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emulsions.</a:t>
            </a:r>
            <a:endParaRPr sz="2000" dirty="0">
              <a:latin typeface="Trebuchet MS"/>
              <a:cs typeface="Trebuchet MS"/>
            </a:endParaRPr>
          </a:p>
          <a:p>
            <a:pPr marL="355600" marR="41275">
              <a:lnSpc>
                <a:spcPct val="80000"/>
              </a:lnSpc>
            </a:pPr>
            <a:r>
              <a:rPr sz="2000" dirty="0">
                <a:latin typeface="Trebuchet MS"/>
                <a:cs typeface="Trebuchet MS"/>
              </a:rPr>
              <a:t>Furthermore, small </a:t>
            </a:r>
            <a:r>
              <a:rPr sz="2000" spc="-5" dirty="0">
                <a:latin typeface="Trebuchet MS"/>
                <a:cs typeface="Trebuchet MS"/>
              </a:rPr>
              <a:t>drops </a:t>
            </a:r>
            <a:r>
              <a:rPr sz="2000" dirty="0">
                <a:latin typeface="Trebuchet MS"/>
                <a:cs typeface="Trebuchet MS"/>
              </a:rPr>
              <a:t>of oil can </a:t>
            </a:r>
            <a:r>
              <a:rPr sz="2000" spc="-5" dirty="0">
                <a:latin typeface="Trebuchet MS"/>
                <a:cs typeface="Trebuchet MS"/>
              </a:rPr>
              <a:t>disperse in water and small  water drops </a:t>
            </a:r>
            <a:r>
              <a:rPr sz="2000" dirty="0">
                <a:latin typeface="Trebuchet MS"/>
                <a:cs typeface="Trebuchet MS"/>
              </a:rPr>
              <a:t>can </a:t>
            </a:r>
            <a:r>
              <a:rPr sz="2000" spc="-5" dirty="0">
                <a:latin typeface="Trebuchet MS"/>
                <a:cs typeface="Trebuchet MS"/>
              </a:rPr>
              <a:t>disperse in </a:t>
            </a:r>
            <a:r>
              <a:rPr sz="2000" dirty="0">
                <a:latin typeface="Trebuchet MS"/>
                <a:cs typeface="Trebuchet MS"/>
              </a:rPr>
              <a:t>oil. </a:t>
            </a:r>
            <a:r>
              <a:rPr sz="2000" spc="-5" dirty="0">
                <a:latin typeface="Trebuchet MS"/>
                <a:cs typeface="Trebuchet MS"/>
              </a:rPr>
              <a:t>Such </a:t>
            </a:r>
            <a:r>
              <a:rPr sz="2000" dirty="0">
                <a:latin typeface="Trebuchet MS"/>
                <a:cs typeface="Trebuchet MS"/>
              </a:rPr>
              <a:t>systems </a:t>
            </a:r>
            <a:r>
              <a:rPr sz="2000" spc="-5" dirty="0">
                <a:latin typeface="Trebuchet MS"/>
                <a:cs typeface="Trebuchet MS"/>
              </a:rPr>
              <a:t>are called emulsions;  oil-in-water (o/w) </a:t>
            </a:r>
            <a:r>
              <a:rPr sz="2000" dirty="0">
                <a:latin typeface="Trebuchet MS"/>
                <a:cs typeface="Trebuchet MS"/>
              </a:rPr>
              <a:t>and </a:t>
            </a:r>
            <a:r>
              <a:rPr sz="2000" spc="-5" dirty="0">
                <a:latin typeface="Trebuchet MS"/>
                <a:cs typeface="Trebuchet MS"/>
              </a:rPr>
              <a:t>water-in-oil (w/o), </a:t>
            </a:r>
            <a:r>
              <a:rPr sz="2000" spc="-20" dirty="0">
                <a:latin typeface="Trebuchet MS"/>
                <a:cs typeface="Trebuchet MS"/>
              </a:rPr>
              <a:t>respectively. </a:t>
            </a:r>
            <a:r>
              <a:rPr sz="2000" dirty="0">
                <a:latin typeface="Trebuchet MS"/>
                <a:cs typeface="Trebuchet MS"/>
              </a:rPr>
              <a:t>The </a:t>
            </a:r>
            <a:r>
              <a:rPr sz="2000" spc="-5" dirty="0">
                <a:latin typeface="Trebuchet MS"/>
                <a:cs typeface="Trebuchet MS"/>
              </a:rPr>
              <a:t>drops  are held suspended by electrostatic </a:t>
            </a:r>
            <a:r>
              <a:rPr sz="2000" dirty="0">
                <a:latin typeface="Trebuchet MS"/>
                <a:cs typeface="Trebuchet MS"/>
              </a:rPr>
              <a:t>repulsion, </a:t>
            </a:r>
            <a:r>
              <a:rPr sz="2000" spc="-5" dirty="0">
                <a:latin typeface="Trebuchet MS"/>
                <a:cs typeface="Trebuchet MS"/>
              </a:rPr>
              <a:t>and will </a:t>
            </a:r>
            <a:r>
              <a:rPr sz="2000" dirty="0">
                <a:latin typeface="Trebuchet MS"/>
                <a:cs typeface="Trebuchet MS"/>
              </a:rPr>
              <a:t>form a  </a:t>
            </a:r>
            <a:r>
              <a:rPr sz="2000" spc="-5" dirty="0">
                <a:latin typeface="Trebuchet MS"/>
                <a:cs typeface="Trebuchet MS"/>
              </a:rPr>
              <a:t>distinct </a:t>
            </a:r>
            <a:r>
              <a:rPr sz="2000" dirty="0">
                <a:latin typeface="Trebuchet MS"/>
                <a:cs typeface="Trebuchet MS"/>
              </a:rPr>
              <a:t>layer </a:t>
            </a:r>
            <a:r>
              <a:rPr sz="2000" spc="-5" dirty="0">
                <a:latin typeface="Trebuchet MS"/>
                <a:cs typeface="Trebuchet MS"/>
              </a:rPr>
              <a:t>between the </a:t>
            </a:r>
            <a:r>
              <a:rPr sz="2000" dirty="0">
                <a:latin typeface="Trebuchet MS"/>
                <a:cs typeface="Trebuchet MS"/>
              </a:rPr>
              <a:t>oil </a:t>
            </a:r>
            <a:r>
              <a:rPr sz="2000" spc="-5" dirty="0">
                <a:latin typeface="Trebuchet MS"/>
                <a:cs typeface="Trebuchet MS"/>
              </a:rPr>
              <a:t>and </a:t>
            </a:r>
            <a:r>
              <a:rPr sz="2000" spc="-50" dirty="0">
                <a:latin typeface="Trebuchet MS"/>
                <a:cs typeface="Trebuchet MS"/>
              </a:rPr>
              <a:t>water. </a:t>
            </a:r>
            <a:r>
              <a:rPr sz="2000" dirty="0">
                <a:latin typeface="Trebuchet MS"/>
                <a:cs typeface="Trebuchet MS"/>
              </a:rPr>
              <a:t>Sand </a:t>
            </a:r>
            <a:r>
              <a:rPr sz="2000" spc="-5" dirty="0">
                <a:latin typeface="Trebuchet MS"/>
                <a:cs typeface="Trebuchet MS"/>
              </a:rPr>
              <a:t>and particles are  normally </a:t>
            </a:r>
            <a:r>
              <a:rPr sz="2000" dirty="0">
                <a:latin typeface="Trebuchet MS"/>
                <a:cs typeface="Trebuchet MS"/>
              </a:rPr>
              <a:t>carried out </a:t>
            </a:r>
            <a:r>
              <a:rPr sz="2000" spc="-5" dirty="0">
                <a:latin typeface="Trebuchet MS"/>
                <a:cs typeface="Trebuchet MS"/>
              </a:rPr>
              <a:t>by the water extracted in water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treatment.</a:t>
            </a:r>
            <a:endParaRPr sz="2000" dirty="0">
              <a:latin typeface="Trebuchet MS"/>
              <a:cs typeface="Trebuchet MS"/>
            </a:endParaRPr>
          </a:p>
          <a:p>
            <a:pPr marL="355600">
              <a:lnSpc>
                <a:spcPts val="1680"/>
              </a:lnSpc>
            </a:pPr>
            <a:r>
              <a:rPr sz="2000" spc="-40" dirty="0">
                <a:latin typeface="Trebuchet MS"/>
                <a:cs typeface="Trebuchet MS"/>
              </a:rPr>
              <a:t>However, </a:t>
            </a:r>
            <a:r>
              <a:rPr sz="2000" spc="-5" dirty="0">
                <a:latin typeface="Trebuchet MS"/>
                <a:cs typeface="Trebuchet MS"/>
              </a:rPr>
              <a:t>the emulsion </a:t>
            </a:r>
            <a:r>
              <a:rPr sz="2000" dirty="0">
                <a:latin typeface="Trebuchet MS"/>
                <a:cs typeface="Trebuchet MS"/>
              </a:rPr>
              <a:t>can </a:t>
            </a:r>
            <a:r>
              <a:rPr sz="2000" spc="-5" dirty="0">
                <a:latin typeface="Trebuchet MS"/>
                <a:cs typeface="Trebuchet MS"/>
              </a:rPr>
              <a:t>trap these particles and </a:t>
            </a:r>
            <a:r>
              <a:rPr sz="2000" dirty="0">
                <a:latin typeface="Trebuchet MS"/>
                <a:cs typeface="Trebuchet MS"/>
              </a:rPr>
              <a:t>sink </a:t>
            </a:r>
            <a:r>
              <a:rPr sz="2000" spc="-5" dirty="0">
                <a:latin typeface="Trebuchet MS"/>
                <a:cs typeface="Trebuchet MS"/>
              </a:rPr>
              <a:t>to</a:t>
            </a:r>
            <a:r>
              <a:rPr sz="2000" spc="-14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the</a:t>
            </a:r>
            <a:endParaRPr sz="2000" dirty="0">
              <a:latin typeface="Trebuchet MS"/>
              <a:cs typeface="Trebuchet MS"/>
            </a:endParaRPr>
          </a:p>
          <a:p>
            <a:pPr marL="355600" marR="5080">
              <a:lnSpc>
                <a:spcPct val="80000"/>
              </a:lnSpc>
              <a:spcBef>
                <a:spcPts val="240"/>
              </a:spcBef>
            </a:pPr>
            <a:r>
              <a:rPr sz="2000" spc="-5" dirty="0">
                <a:latin typeface="Trebuchet MS"/>
                <a:cs typeface="Trebuchet MS"/>
              </a:rPr>
              <a:t>bottom </a:t>
            </a:r>
            <a:r>
              <a:rPr sz="2000" dirty="0">
                <a:latin typeface="Trebuchet MS"/>
                <a:cs typeface="Trebuchet MS"/>
              </a:rPr>
              <a:t>as a sticky </a:t>
            </a:r>
            <a:r>
              <a:rPr sz="2000" spc="-5" dirty="0">
                <a:latin typeface="Trebuchet MS"/>
                <a:cs typeface="Trebuchet MS"/>
              </a:rPr>
              <a:t>sludge that is difficult </a:t>
            </a:r>
            <a:r>
              <a:rPr sz="2000" dirty="0">
                <a:latin typeface="Trebuchet MS"/>
                <a:cs typeface="Trebuchet MS"/>
              </a:rPr>
              <a:t>to remove </a:t>
            </a:r>
            <a:r>
              <a:rPr sz="2000" spc="-5" dirty="0">
                <a:latin typeface="Trebuchet MS"/>
                <a:cs typeface="Trebuchet MS"/>
              </a:rPr>
              <a:t>during  </a:t>
            </a:r>
            <a:r>
              <a:rPr sz="2000" dirty="0">
                <a:latin typeface="Trebuchet MS"/>
                <a:cs typeface="Trebuchet MS"/>
              </a:rPr>
              <a:t>operation. Although </a:t>
            </a:r>
            <a:r>
              <a:rPr sz="2000" spc="-5" dirty="0">
                <a:latin typeface="Trebuchet MS"/>
                <a:cs typeface="Trebuchet MS"/>
              </a:rPr>
              <a:t>the emulsion </a:t>
            </a:r>
            <a:r>
              <a:rPr sz="2000" dirty="0">
                <a:latin typeface="Trebuchet MS"/>
                <a:cs typeface="Trebuchet MS"/>
              </a:rPr>
              <a:t>layer </a:t>
            </a:r>
            <a:r>
              <a:rPr sz="2000" spc="-5" dirty="0">
                <a:latin typeface="Trebuchet MS"/>
                <a:cs typeface="Trebuchet MS"/>
              </a:rPr>
              <a:t>will eventually break down  </a:t>
            </a:r>
            <a:r>
              <a:rPr sz="2000" spc="-30" dirty="0">
                <a:latin typeface="Trebuchet MS"/>
                <a:cs typeface="Trebuchet MS"/>
              </a:rPr>
              <a:t>naturally, </a:t>
            </a:r>
            <a:r>
              <a:rPr sz="2000" spc="-5" dirty="0">
                <a:latin typeface="Trebuchet MS"/>
                <a:cs typeface="Trebuchet MS"/>
              </a:rPr>
              <a:t>it takes time, too much time. </a:t>
            </a:r>
            <a:r>
              <a:rPr sz="2000" dirty="0">
                <a:latin typeface="Trebuchet MS"/>
                <a:cs typeface="Trebuchet MS"/>
              </a:rPr>
              <a:t>An </a:t>
            </a:r>
            <a:r>
              <a:rPr sz="2000" spc="-5" dirty="0">
                <a:latin typeface="Trebuchet MS"/>
                <a:cs typeface="Trebuchet MS"/>
              </a:rPr>
              <a:t>emulsion </a:t>
            </a:r>
            <a:r>
              <a:rPr sz="2000" spc="-40" dirty="0">
                <a:latin typeface="Trebuchet MS"/>
                <a:cs typeface="Trebuchet MS"/>
              </a:rPr>
              <a:t>breaker, </a:t>
            </a:r>
            <a:r>
              <a:rPr sz="2000" dirty="0">
                <a:latin typeface="Trebuchet MS"/>
                <a:cs typeface="Trebuchet MS"/>
              </a:rPr>
              <a:t>or  </a:t>
            </a:r>
            <a:r>
              <a:rPr sz="2000" spc="-25" dirty="0">
                <a:latin typeface="Trebuchet MS"/>
                <a:cs typeface="Trebuchet MS"/>
              </a:rPr>
              <a:t>demulsifier, </a:t>
            </a:r>
            <a:r>
              <a:rPr sz="2000" spc="-5" dirty="0">
                <a:latin typeface="Trebuchet MS"/>
                <a:cs typeface="Trebuchet MS"/>
              </a:rPr>
              <a:t>is added to prevent </a:t>
            </a:r>
            <a:r>
              <a:rPr sz="2000" dirty="0">
                <a:latin typeface="Trebuchet MS"/>
                <a:cs typeface="Trebuchet MS"/>
              </a:rPr>
              <a:t>formation </a:t>
            </a:r>
            <a:r>
              <a:rPr sz="2000" spc="-5" dirty="0">
                <a:latin typeface="Trebuchet MS"/>
                <a:cs typeface="Trebuchet MS"/>
              </a:rPr>
              <a:t>and </a:t>
            </a:r>
            <a:r>
              <a:rPr sz="2000" dirty="0">
                <a:latin typeface="Trebuchet MS"/>
                <a:cs typeface="Trebuchet MS"/>
              </a:rPr>
              <a:t>promote </a:t>
            </a:r>
            <a:r>
              <a:rPr sz="2000" spc="-5" dirty="0">
                <a:latin typeface="Trebuchet MS"/>
                <a:cs typeface="Trebuchet MS"/>
              </a:rPr>
              <a:t>breakdown  </a:t>
            </a:r>
            <a:r>
              <a:rPr sz="2000" dirty="0">
                <a:latin typeface="Trebuchet MS"/>
                <a:cs typeface="Trebuchet MS"/>
              </a:rPr>
              <a:t>of </a:t>
            </a:r>
            <a:r>
              <a:rPr sz="2000" spc="-5" dirty="0">
                <a:latin typeface="Trebuchet MS"/>
                <a:cs typeface="Trebuchet MS"/>
              </a:rPr>
              <a:t>the emulsion </a:t>
            </a:r>
            <a:r>
              <a:rPr sz="2000" dirty="0">
                <a:latin typeface="Trebuchet MS"/>
                <a:cs typeface="Trebuchet MS"/>
              </a:rPr>
              <a:t>layer </a:t>
            </a:r>
            <a:r>
              <a:rPr sz="2000" spc="-5" dirty="0">
                <a:latin typeface="Trebuchet MS"/>
                <a:cs typeface="Trebuchet MS"/>
              </a:rPr>
              <a:t>by </a:t>
            </a:r>
            <a:r>
              <a:rPr sz="2000" dirty="0">
                <a:latin typeface="Trebuchet MS"/>
                <a:cs typeface="Trebuchet MS"/>
              </a:rPr>
              <a:t>causing </a:t>
            </a:r>
            <a:r>
              <a:rPr sz="2000" spc="-5" dirty="0">
                <a:latin typeface="Trebuchet MS"/>
                <a:cs typeface="Trebuchet MS"/>
              </a:rPr>
              <a:t>the droplets to merge and</a:t>
            </a:r>
            <a:r>
              <a:rPr sz="2000" spc="-185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grow.</a:t>
            </a:r>
            <a:endParaRPr sz="20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439475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7466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Chemicals in Oil</a:t>
            </a:r>
            <a:r>
              <a:rPr spc="-75" dirty="0"/>
              <a:t> </a:t>
            </a:r>
            <a:r>
              <a:rPr spc="-5" dirty="0"/>
              <a:t>Industry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38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15593" y="1795410"/>
            <a:ext cx="8003540" cy="426974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C0504D"/>
                </a:solidFill>
                <a:latin typeface="Trebuchet MS"/>
                <a:cs typeface="Trebuchet MS"/>
              </a:rPr>
              <a:t>Antifoam</a:t>
            </a:r>
            <a:r>
              <a:rPr sz="2400" spc="-395" dirty="0">
                <a:solidFill>
                  <a:srgbClr val="C0504D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C0504D"/>
                </a:solidFill>
                <a:latin typeface="Trebuchet MS"/>
                <a:cs typeface="Trebuchet MS"/>
              </a:rPr>
              <a:t>Agents</a:t>
            </a:r>
            <a:endParaRPr sz="2400" dirty="0">
              <a:latin typeface="Trebuchet MS"/>
              <a:cs typeface="Trebuchet MS"/>
            </a:endParaRPr>
          </a:p>
          <a:p>
            <a:pPr marL="355600" marR="309880">
              <a:lnSpc>
                <a:spcPct val="100000"/>
              </a:lnSpc>
              <a:spcBef>
                <a:spcPts val="575"/>
              </a:spcBef>
            </a:pPr>
            <a:r>
              <a:rPr sz="2400" spc="-5" dirty="0">
                <a:latin typeface="Trebuchet MS"/>
                <a:cs typeface="Trebuchet MS"/>
              </a:rPr>
              <a:t>Foaming problems occur in many </a:t>
            </a:r>
            <a:r>
              <a:rPr sz="2400" dirty="0">
                <a:latin typeface="Trebuchet MS"/>
                <a:cs typeface="Trebuchet MS"/>
              </a:rPr>
              <a:t>oilfield </a:t>
            </a:r>
            <a:r>
              <a:rPr sz="2400" spc="-5" dirty="0">
                <a:latin typeface="Trebuchet MS"/>
                <a:cs typeface="Trebuchet MS"/>
              </a:rPr>
              <a:t>and </a:t>
            </a:r>
            <a:r>
              <a:rPr sz="2400" dirty="0">
                <a:latin typeface="Trebuchet MS"/>
                <a:cs typeface="Trebuchet MS"/>
              </a:rPr>
              <a:t>refinery  </a:t>
            </a:r>
            <a:r>
              <a:rPr sz="2400" spc="-10" dirty="0">
                <a:latin typeface="Trebuchet MS"/>
                <a:cs typeface="Trebuchet MS"/>
              </a:rPr>
              <a:t>processes.</a:t>
            </a:r>
            <a:endParaRPr sz="2400" dirty="0">
              <a:latin typeface="Trebuchet MS"/>
              <a:cs typeface="Trebuchet MS"/>
            </a:endParaRPr>
          </a:p>
          <a:p>
            <a:pPr marL="355600" marR="5080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latin typeface="Trebuchet MS"/>
                <a:cs typeface="Trebuchet MS"/>
              </a:rPr>
              <a:t>The sloshing </a:t>
            </a:r>
            <a:r>
              <a:rPr sz="2400" spc="-5" dirty="0">
                <a:latin typeface="Trebuchet MS"/>
                <a:cs typeface="Trebuchet MS"/>
              </a:rPr>
              <a:t>motion inside </a:t>
            </a:r>
            <a:r>
              <a:rPr sz="2400" dirty="0">
                <a:latin typeface="Trebuchet MS"/>
                <a:cs typeface="Trebuchet MS"/>
              </a:rPr>
              <a:t>a </a:t>
            </a:r>
            <a:r>
              <a:rPr sz="2400" spc="-5" dirty="0">
                <a:latin typeface="Trebuchet MS"/>
                <a:cs typeface="Trebuchet MS"/>
              </a:rPr>
              <a:t>separator causes </a:t>
            </a:r>
            <a:r>
              <a:rPr sz="2400" dirty="0">
                <a:latin typeface="Trebuchet MS"/>
                <a:cs typeface="Trebuchet MS"/>
              </a:rPr>
              <a:t>foaming.  This foam </a:t>
            </a:r>
            <a:r>
              <a:rPr sz="2400" spc="-5" dirty="0">
                <a:latin typeface="Trebuchet MS"/>
                <a:cs typeface="Trebuchet MS"/>
              </a:rPr>
              <a:t>covers the </a:t>
            </a:r>
            <a:r>
              <a:rPr sz="2400" dirty="0">
                <a:latin typeface="Trebuchet MS"/>
                <a:cs typeface="Trebuchet MS"/>
              </a:rPr>
              <a:t>fluid surface </a:t>
            </a:r>
            <a:r>
              <a:rPr sz="2400" spc="-5" dirty="0">
                <a:latin typeface="Trebuchet MS"/>
                <a:cs typeface="Trebuchet MS"/>
              </a:rPr>
              <a:t>and prevents </a:t>
            </a:r>
            <a:r>
              <a:rPr sz="2400" dirty="0">
                <a:latin typeface="Trebuchet MS"/>
                <a:cs typeface="Trebuchet MS"/>
              </a:rPr>
              <a:t>gas  from </a:t>
            </a:r>
            <a:r>
              <a:rPr sz="2400" spc="-5" dirty="0">
                <a:latin typeface="Trebuchet MS"/>
                <a:cs typeface="Trebuchet MS"/>
              </a:rPr>
              <a:t>escaping. Foam also reduces the gas space inside  the </a:t>
            </a:r>
            <a:r>
              <a:rPr sz="2400" spc="-35" dirty="0">
                <a:latin typeface="Trebuchet MS"/>
                <a:cs typeface="Trebuchet MS"/>
              </a:rPr>
              <a:t>separator, </a:t>
            </a:r>
            <a:r>
              <a:rPr sz="2400" spc="-5" dirty="0">
                <a:latin typeface="Trebuchet MS"/>
                <a:cs typeface="Trebuchet MS"/>
              </a:rPr>
              <a:t>and can pass the demister and escape to  the </a:t>
            </a:r>
            <a:r>
              <a:rPr sz="2400" dirty="0">
                <a:latin typeface="Trebuchet MS"/>
                <a:cs typeface="Trebuchet MS"/>
              </a:rPr>
              <a:t>gas </a:t>
            </a:r>
            <a:r>
              <a:rPr sz="2400" spc="-5" dirty="0">
                <a:latin typeface="Trebuchet MS"/>
                <a:cs typeface="Trebuchet MS"/>
              </a:rPr>
              <a:t>outlet in the </a:t>
            </a:r>
            <a:r>
              <a:rPr sz="2400" dirty="0">
                <a:latin typeface="Trebuchet MS"/>
                <a:cs typeface="Trebuchet MS"/>
              </a:rPr>
              <a:t>form </a:t>
            </a:r>
            <a:r>
              <a:rPr sz="2400" spc="-5" dirty="0">
                <a:latin typeface="Trebuchet MS"/>
                <a:cs typeface="Trebuchet MS"/>
              </a:rPr>
              <a:t>of mist and liquid drops. </a:t>
            </a:r>
            <a:r>
              <a:rPr sz="2400" dirty="0">
                <a:latin typeface="Trebuchet MS"/>
                <a:cs typeface="Trebuchet MS"/>
              </a:rPr>
              <a:t>An  </a:t>
            </a:r>
            <a:r>
              <a:rPr sz="2400" spc="-10" dirty="0">
                <a:latin typeface="Trebuchet MS"/>
                <a:cs typeface="Trebuchet MS"/>
              </a:rPr>
              <a:t>antifoam </a:t>
            </a:r>
            <a:r>
              <a:rPr sz="2400" spc="-5" dirty="0">
                <a:latin typeface="Trebuchet MS"/>
                <a:cs typeface="Trebuchet MS"/>
              </a:rPr>
              <a:t>agent </a:t>
            </a:r>
            <a:r>
              <a:rPr sz="2400" dirty="0">
                <a:latin typeface="Trebuchet MS"/>
                <a:cs typeface="Trebuchet MS"/>
              </a:rPr>
              <a:t>is </a:t>
            </a:r>
            <a:r>
              <a:rPr sz="2400" spc="-5" dirty="0">
                <a:latin typeface="Trebuchet MS"/>
                <a:cs typeface="Trebuchet MS"/>
              </a:rPr>
              <a:t>introduced upstream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the separator  to prevent </a:t>
            </a:r>
            <a:r>
              <a:rPr sz="2400" dirty="0">
                <a:latin typeface="Trebuchet MS"/>
                <a:cs typeface="Trebuchet MS"/>
              </a:rPr>
              <a:t>or </a:t>
            </a:r>
            <a:r>
              <a:rPr sz="2400" spc="-5" dirty="0">
                <a:latin typeface="Trebuchet MS"/>
                <a:cs typeface="Trebuchet MS"/>
              </a:rPr>
              <a:t>break down </a:t>
            </a:r>
            <a:r>
              <a:rPr sz="2400" dirty="0">
                <a:latin typeface="Trebuchet MS"/>
                <a:cs typeface="Trebuchet MS"/>
              </a:rPr>
              <a:t>foam formation </a:t>
            </a:r>
            <a:r>
              <a:rPr sz="2400" spc="-5" dirty="0">
                <a:latin typeface="Trebuchet MS"/>
                <a:cs typeface="Trebuchet MS"/>
              </a:rPr>
              <a:t>by </a:t>
            </a:r>
            <a:r>
              <a:rPr sz="2400" dirty="0">
                <a:latin typeface="Trebuchet MS"/>
                <a:cs typeface="Trebuchet MS"/>
              </a:rPr>
              <a:t>reducing  </a:t>
            </a:r>
            <a:r>
              <a:rPr sz="2400" spc="-5" dirty="0">
                <a:latin typeface="Trebuchet MS"/>
                <a:cs typeface="Trebuchet MS"/>
              </a:rPr>
              <a:t>liquid </a:t>
            </a:r>
            <a:r>
              <a:rPr sz="2400" dirty="0">
                <a:latin typeface="Trebuchet MS"/>
                <a:cs typeface="Trebuchet MS"/>
              </a:rPr>
              <a:t>surface</a:t>
            </a:r>
            <a:r>
              <a:rPr sz="2400" spc="3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tension</a:t>
            </a:r>
            <a:endParaRPr sz="2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277633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47466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Chemicals in Oil</a:t>
            </a:r>
            <a:r>
              <a:rPr spc="-75" dirty="0"/>
              <a:t> </a:t>
            </a:r>
            <a:r>
              <a:rPr spc="-5" dirty="0"/>
              <a:t>Industry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39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7846" y="1792479"/>
            <a:ext cx="7960359" cy="42697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C0504D"/>
                </a:solidFill>
                <a:latin typeface="Trebuchet MS"/>
                <a:cs typeface="Trebuchet MS"/>
              </a:rPr>
              <a:t>Hydrogen Sulfide</a:t>
            </a:r>
            <a:r>
              <a:rPr sz="2400" spc="-240" dirty="0">
                <a:solidFill>
                  <a:srgbClr val="C0504D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C0504D"/>
                </a:solidFill>
                <a:latin typeface="Trebuchet MS"/>
                <a:cs typeface="Trebuchet MS"/>
              </a:rPr>
              <a:t>Scavengers</a:t>
            </a:r>
            <a:endParaRPr sz="2400" dirty="0">
              <a:latin typeface="Trebuchet MS"/>
              <a:cs typeface="Trebuchet MS"/>
            </a:endParaRPr>
          </a:p>
          <a:p>
            <a:pPr marL="355600" marR="266065">
              <a:lnSpc>
                <a:spcPct val="90000"/>
              </a:lnSpc>
              <a:spcBef>
                <a:spcPts val="580"/>
              </a:spcBef>
            </a:pPr>
            <a:r>
              <a:rPr sz="2400" spc="-5" dirty="0">
                <a:latin typeface="Trebuchet MS"/>
                <a:cs typeface="Trebuchet MS"/>
              </a:rPr>
              <a:t>Hydrogen sulfide in produced </a:t>
            </a:r>
            <a:r>
              <a:rPr sz="2400" dirty="0">
                <a:latin typeface="Trebuchet MS"/>
                <a:cs typeface="Trebuchet MS"/>
              </a:rPr>
              <a:t>oil </a:t>
            </a:r>
            <a:r>
              <a:rPr sz="2400" spc="-5" dirty="0">
                <a:latin typeface="Trebuchet MS"/>
                <a:cs typeface="Trebuchet MS"/>
              </a:rPr>
              <a:t>and </a:t>
            </a:r>
            <a:r>
              <a:rPr sz="2400" dirty="0">
                <a:latin typeface="Trebuchet MS"/>
                <a:cs typeface="Trebuchet MS"/>
              </a:rPr>
              <a:t>gas </a:t>
            </a:r>
            <a:r>
              <a:rPr sz="2400" spc="-5" dirty="0">
                <a:latin typeface="Trebuchet MS"/>
                <a:cs typeface="Trebuchet MS"/>
              </a:rPr>
              <a:t>poses </a:t>
            </a:r>
            <a:r>
              <a:rPr sz="2400" dirty="0">
                <a:latin typeface="Trebuchet MS"/>
                <a:cs typeface="Trebuchet MS"/>
              </a:rPr>
              <a:t>safety  </a:t>
            </a:r>
            <a:r>
              <a:rPr sz="2400" spc="-5" dirty="0">
                <a:latin typeface="Trebuchet MS"/>
                <a:cs typeface="Trebuchet MS"/>
              </a:rPr>
              <a:t>and corrosion concerns. Scavengers bind the </a:t>
            </a:r>
            <a:r>
              <a:rPr sz="2400" spc="10" dirty="0">
                <a:latin typeface="Trebuchet MS"/>
                <a:cs typeface="Trebuchet MS"/>
              </a:rPr>
              <a:t>H2S </a:t>
            </a:r>
            <a:r>
              <a:rPr sz="2400" spc="-5" dirty="0">
                <a:latin typeface="Trebuchet MS"/>
                <a:cs typeface="Trebuchet MS"/>
              </a:rPr>
              <a:t>in </a:t>
            </a:r>
            <a:r>
              <a:rPr sz="2400" dirty="0">
                <a:latin typeface="Trebuchet MS"/>
                <a:cs typeface="Trebuchet MS"/>
              </a:rPr>
              <a:t>a  form </a:t>
            </a:r>
            <a:r>
              <a:rPr sz="2400" spc="-5" dirty="0">
                <a:latin typeface="Trebuchet MS"/>
                <a:cs typeface="Trebuchet MS"/>
              </a:rPr>
              <a:t>that is stable in the </a:t>
            </a:r>
            <a:r>
              <a:rPr sz="2400" dirty="0">
                <a:latin typeface="Trebuchet MS"/>
                <a:cs typeface="Trebuchet MS"/>
              </a:rPr>
              <a:t>liquid </a:t>
            </a:r>
            <a:r>
              <a:rPr sz="2400" spc="-5" dirty="0">
                <a:latin typeface="Trebuchet MS"/>
                <a:cs typeface="Trebuchet MS"/>
              </a:rPr>
              <a:t>phase. </a:t>
            </a:r>
            <a:r>
              <a:rPr sz="2400" dirty="0">
                <a:latin typeface="Trebuchet MS"/>
                <a:cs typeface="Trebuchet MS"/>
              </a:rPr>
              <a:t>They </a:t>
            </a:r>
            <a:r>
              <a:rPr sz="2400" spc="-5" dirty="0">
                <a:latin typeface="Trebuchet MS"/>
                <a:cs typeface="Trebuchet MS"/>
              </a:rPr>
              <a:t>can be  </a:t>
            </a:r>
            <a:r>
              <a:rPr sz="2400" spc="-10" dirty="0">
                <a:latin typeface="Trebuchet MS"/>
                <a:cs typeface="Trebuchet MS"/>
              </a:rPr>
              <a:t>added </a:t>
            </a:r>
            <a:r>
              <a:rPr sz="2400" spc="-5" dirty="0">
                <a:latin typeface="Trebuchet MS"/>
                <a:cs typeface="Trebuchet MS"/>
              </a:rPr>
              <a:t>at </a:t>
            </a:r>
            <a:r>
              <a:rPr sz="2400" dirty="0">
                <a:latin typeface="Trebuchet MS"/>
                <a:cs typeface="Trebuchet MS"/>
              </a:rPr>
              <a:t>oil </a:t>
            </a:r>
            <a:r>
              <a:rPr sz="2400" spc="-10" dirty="0">
                <a:latin typeface="Trebuchet MS"/>
                <a:cs typeface="Trebuchet MS"/>
              </a:rPr>
              <a:t>production </a:t>
            </a:r>
            <a:r>
              <a:rPr sz="2400" dirty="0">
                <a:latin typeface="Trebuchet MS"/>
                <a:cs typeface="Trebuchet MS"/>
              </a:rPr>
              <a:t>facilities or </a:t>
            </a:r>
            <a:r>
              <a:rPr sz="2400" spc="-5" dirty="0">
                <a:latin typeface="Trebuchet MS"/>
                <a:cs typeface="Trebuchet MS"/>
              </a:rPr>
              <a:t>in transit in </a:t>
            </a:r>
            <a:r>
              <a:rPr sz="2400" dirty="0">
                <a:latin typeface="Trebuchet MS"/>
                <a:cs typeface="Trebuchet MS"/>
              </a:rPr>
              <a:t>a  </a:t>
            </a:r>
            <a:r>
              <a:rPr sz="2400" spc="-5" dirty="0">
                <a:latin typeface="Trebuchet MS"/>
                <a:cs typeface="Trebuchet MS"/>
              </a:rPr>
              <a:t>pipeline </a:t>
            </a:r>
            <a:r>
              <a:rPr sz="2400" dirty="0">
                <a:latin typeface="Trebuchet MS"/>
                <a:cs typeface="Trebuchet MS"/>
              </a:rPr>
              <a:t>or</a:t>
            </a:r>
            <a:r>
              <a:rPr sz="2400" spc="3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tanker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C0504D"/>
                </a:solidFill>
                <a:latin typeface="Trebuchet MS"/>
                <a:cs typeface="Trebuchet MS"/>
              </a:rPr>
              <a:t>Mercaptan</a:t>
            </a:r>
            <a:r>
              <a:rPr sz="2400" spc="-254" dirty="0">
                <a:solidFill>
                  <a:srgbClr val="C0504D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C0504D"/>
                </a:solidFill>
                <a:latin typeface="Trebuchet MS"/>
                <a:cs typeface="Trebuchet MS"/>
              </a:rPr>
              <a:t>Scavengers</a:t>
            </a:r>
            <a:endParaRPr sz="2400" dirty="0">
              <a:latin typeface="Trebuchet MS"/>
              <a:cs typeface="Trebuchet MS"/>
            </a:endParaRPr>
          </a:p>
          <a:p>
            <a:pPr marL="355600" marR="5080">
              <a:lnSpc>
                <a:spcPct val="90000"/>
              </a:lnSpc>
              <a:spcBef>
                <a:spcPts val="575"/>
              </a:spcBef>
            </a:pPr>
            <a:r>
              <a:rPr sz="2400" spc="-5" dirty="0">
                <a:latin typeface="Trebuchet MS"/>
                <a:cs typeface="Trebuchet MS"/>
              </a:rPr>
              <a:t>Low molecular weight (C1-C3) mercaptans have  offensive odors and are </a:t>
            </a:r>
            <a:r>
              <a:rPr sz="2400" spc="-10" dirty="0">
                <a:latin typeface="Trebuchet MS"/>
                <a:cs typeface="Trebuchet MS"/>
              </a:rPr>
              <a:t>toxic. </a:t>
            </a:r>
            <a:r>
              <a:rPr sz="2400" spc="-5" dirty="0">
                <a:latin typeface="Trebuchet MS"/>
                <a:cs typeface="Trebuchet MS"/>
              </a:rPr>
              <a:t>It is necessary to </a:t>
            </a:r>
            <a:r>
              <a:rPr sz="2400" dirty="0">
                <a:latin typeface="Trebuchet MS"/>
                <a:cs typeface="Trebuchet MS"/>
              </a:rPr>
              <a:t>remove  </a:t>
            </a:r>
            <a:r>
              <a:rPr sz="2400" spc="-5" dirty="0">
                <a:latin typeface="Trebuchet MS"/>
                <a:cs typeface="Trebuchet MS"/>
              </a:rPr>
              <a:t>and neutralize them. Mercaptan scavengers </a:t>
            </a:r>
            <a:r>
              <a:rPr sz="2400" spc="-10" dirty="0">
                <a:latin typeface="Trebuchet MS"/>
                <a:cs typeface="Trebuchet MS"/>
              </a:rPr>
              <a:t>either  </a:t>
            </a:r>
            <a:r>
              <a:rPr sz="2400" spc="-5" dirty="0">
                <a:latin typeface="Trebuchet MS"/>
                <a:cs typeface="Trebuchet MS"/>
              </a:rPr>
              <a:t>oxidize the offending </a:t>
            </a:r>
            <a:r>
              <a:rPr sz="2400" dirty="0">
                <a:latin typeface="Trebuchet MS"/>
                <a:cs typeface="Trebuchet MS"/>
              </a:rPr>
              <a:t>species or </a:t>
            </a:r>
            <a:r>
              <a:rPr sz="2400" spc="-5" dirty="0">
                <a:latin typeface="Trebuchet MS"/>
                <a:cs typeface="Trebuchet MS"/>
              </a:rPr>
              <a:t>convert them to </a:t>
            </a:r>
            <a:r>
              <a:rPr sz="2400" dirty="0">
                <a:latin typeface="Trebuchet MS"/>
                <a:cs typeface="Trebuchet MS"/>
              </a:rPr>
              <a:t>less  </a:t>
            </a:r>
            <a:r>
              <a:rPr sz="2400" spc="-5" dirty="0">
                <a:latin typeface="Trebuchet MS"/>
                <a:cs typeface="Trebuchet MS"/>
              </a:rPr>
              <a:t>volatile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molecules</a:t>
            </a:r>
            <a:endParaRPr sz="2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349000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77722"/>
            <a:ext cx="33807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Cost of</a:t>
            </a:r>
            <a:r>
              <a:rPr spc="-70" dirty="0"/>
              <a:t> </a:t>
            </a:r>
            <a:r>
              <a:rPr spc="-5" dirty="0"/>
              <a:t>Chemicals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M</a:t>
            </a:r>
            <a:r>
              <a:rPr spc="-15" dirty="0"/>
              <a:t>A</a:t>
            </a:r>
            <a:r>
              <a:rPr dirty="0"/>
              <a:t>C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pPr marL="25400">
                <a:lnSpc>
                  <a:spcPts val="1240"/>
                </a:lnSpc>
              </a:pPr>
              <a:t>40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627441"/>
            <a:ext cx="8028940" cy="273304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The cost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process chemical additives is</a:t>
            </a:r>
            <a:r>
              <a:rPr sz="2400" spc="-25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considerable.</a:t>
            </a:r>
            <a:endParaRPr sz="24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00000"/>
              </a:lnSpc>
              <a:spcBef>
                <a:spcPts val="580"/>
              </a:spcBef>
            </a:pPr>
            <a:r>
              <a:rPr sz="2400" dirty="0">
                <a:solidFill>
                  <a:srgbClr val="17375E"/>
                </a:solidFill>
                <a:latin typeface="Wingdings 2"/>
                <a:cs typeface="Wingdings 2"/>
              </a:rPr>
              <a:t></a:t>
            </a:r>
            <a:r>
              <a:rPr sz="240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rebuchet MS"/>
                <a:cs typeface="Trebuchet MS"/>
              </a:rPr>
              <a:t>A </a:t>
            </a:r>
            <a:r>
              <a:rPr sz="2400" spc="-5" dirty="0">
                <a:latin typeface="Trebuchet MS"/>
                <a:cs typeface="Trebuchet MS"/>
              </a:rPr>
              <a:t>typical example is </a:t>
            </a:r>
            <a:r>
              <a:rPr sz="2400" spc="-10" dirty="0">
                <a:latin typeface="Trebuchet MS"/>
                <a:cs typeface="Trebuchet MS"/>
              </a:rPr>
              <a:t>antifoam, </a:t>
            </a:r>
            <a:r>
              <a:rPr sz="2400" spc="-5" dirty="0">
                <a:latin typeface="Trebuchet MS"/>
                <a:cs typeface="Trebuchet MS"/>
              </a:rPr>
              <a:t>where </a:t>
            </a:r>
            <a:r>
              <a:rPr sz="2400" dirty="0">
                <a:latin typeface="Trebuchet MS"/>
                <a:cs typeface="Trebuchet MS"/>
              </a:rPr>
              <a:t>a </a:t>
            </a:r>
            <a:r>
              <a:rPr sz="2400" spc="-5" dirty="0">
                <a:latin typeface="Trebuchet MS"/>
                <a:cs typeface="Trebuchet MS"/>
              </a:rPr>
              <a:t>concentration 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about </a:t>
            </a:r>
            <a:r>
              <a:rPr sz="2400" dirty="0">
                <a:latin typeface="Trebuchet MS"/>
                <a:cs typeface="Trebuchet MS"/>
              </a:rPr>
              <a:t>150 </a:t>
            </a:r>
            <a:r>
              <a:rPr sz="2400" spc="-10" dirty="0">
                <a:latin typeface="Trebuchet MS"/>
                <a:cs typeface="Trebuchet MS"/>
              </a:rPr>
              <a:t>ppm </a:t>
            </a:r>
            <a:r>
              <a:rPr sz="2400" spc="-5" dirty="0">
                <a:latin typeface="Trebuchet MS"/>
                <a:cs typeface="Trebuchet MS"/>
              </a:rPr>
              <a:t>is used. </a:t>
            </a:r>
            <a:r>
              <a:rPr sz="2400" spc="-15" dirty="0">
                <a:latin typeface="Trebuchet MS"/>
                <a:cs typeface="Trebuchet MS"/>
              </a:rPr>
              <a:t>With </a:t>
            </a:r>
            <a:r>
              <a:rPr sz="2400" dirty="0">
                <a:latin typeface="Trebuchet MS"/>
                <a:cs typeface="Trebuchet MS"/>
              </a:rPr>
              <a:t>a </a:t>
            </a:r>
            <a:r>
              <a:rPr sz="2400" spc="-10" dirty="0">
                <a:latin typeface="Trebuchet MS"/>
                <a:cs typeface="Trebuchet MS"/>
              </a:rPr>
              <a:t>production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40,000  bpd, </a:t>
            </a:r>
            <a:r>
              <a:rPr sz="2400" spc="-10" dirty="0">
                <a:latin typeface="Trebuchet MS"/>
                <a:cs typeface="Trebuchet MS"/>
              </a:rPr>
              <a:t>about </a:t>
            </a:r>
            <a:r>
              <a:rPr sz="2400" spc="-5" dirty="0">
                <a:latin typeface="Trebuchet MS"/>
                <a:cs typeface="Trebuchet MS"/>
              </a:rPr>
              <a:t>2,000 </a:t>
            </a:r>
            <a:r>
              <a:rPr sz="2400" dirty="0">
                <a:latin typeface="Trebuchet MS"/>
                <a:cs typeface="Trebuchet MS"/>
              </a:rPr>
              <a:t>liters </a:t>
            </a:r>
            <a:r>
              <a:rPr sz="2400" spc="-5" dirty="0">
                <a:latin typeface="Trebuchet MS"/>
                <a:cs typeface="Trebuchet MS"/>
              </a:rPr>
              <a:t>(500 gallons)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antifoam can be  used. </a:t>
            </a:r>
            <a:r>
              <a:rPr sz="2400" dirty="0">
                <a:latin typeface="Trebuchet MS"/>
                <a:cs typeface="Trebuchet MS"/>
              </a:rPr>
              <a:t>At a </a:t>
            </a:r>
            <a:r>
              <a:rPr sz="2400" spc="-5" dirty="0">
                <a:latin typeface="Trebuchet MS"/>
                <a:cs typeface="Trebuchet MS"/>
              </a:rPr>
              <a:t>cost </a:t>
            </a:r>
            <a:r>
              <a:rPr sz="2400" dirty="0">
                <a:latin typeface="Trebuchet MS"/>
                <a:cs typeface="Trebuchet MS"/>
              </a:rPr>
              <a:t>of </a:t>
            </a:r>
            <a:r>
              <a:rPr sz="2400" spc="-5" dirty="0">
                <a:latin typeface="Trebuchet MS"/>
                <a:cs typeface="Trebuchet MS"/>
              </a:rPr>
              <a:t>USD 2.5 per 100 </a:t>
            </a:r>
            <a:r>
              <a:rPr sz="2400" spc="-60" dirty="0">
                <a:latin typeface="Trebuchet MS"/>
                <a:cs typeface="Trebuchet MS"/>
              </a:rPr>
              <a:t>liter, </a:t>
            </a:r>
            <a:r>
              <a:rPr sz="2400" spc="-5" dirty="0">
                <a:latin typeface="Trebuchet MS"/>
                <a:cs typeface="Trebuchet MS"/>
              </a:rPr>
              <a:t>(~$10 per  gallon) in bulk, </a:t>
            </a:r>
            <a:r>
              <a:rPr sz="2400" spc="-10" dirty="0">
                <a:latin typeface="Trebuchet MS"/>
                <a:cs typeface="Trebuchet MS"/>
              </a:rPr>
              <a:t>antifoam </a:t>
            </a:r>
            <a:r>
              <a:rPr sz="2400" spc="-5" dirty="0">
                <a:latin typeface="Trebuchet MS"/>
                <a:cs typeface="Trebuchet MS"/>
              </a:rPr>
              <a:t>alone will cost </a:t>
            </a:r>
            <a:r>
              <a:rPr sz="2400" dirty="0">
                <a:latin typeface="Trebuchet MS"/>
                <a:cs typeface="Trebuchet MS"/>
              </a:rPr>
              <a:t>some </a:t>
            </a:r>
            <a:r>
              <a:rPr sz="2400" spc="5" dirty="0">
                <a:latin typeface="Trebuchet MS"/>
                <a:cs typeface="Trebuchet MS"/>
              </a:rPr>
              <a:t>$5,000  </a:t>
            </a:r>
            <a:r>
              <a:rPr sz="2400" spc="-5" dirty="0">
                <a:latin typeface="Trebuchet MS"/>
                <a:cs typeface="Trebuchet MS"/>
              </a:rPr>
              <a:t>per </a:t>
            </a:r>
            <a:r>
              <a:rPr sz="2400" spc="-75" dirty="0">
                <a:latin typeface="Trebuchet MS"/>
                <a:cs typeface="Trebuchet MS"/>
              </a:rPr>
              <a:t>day.</a:t>
            </a:r>
            <a:endParaRPr sz="24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36110830"/>
      </p:ext>
    </p:extLst>
  </p:cSld>
  <p:clrMapOvr>
    <a:masterClrMapping/>
  </p:clrMapOvr>
</p:sld>
</file>

<file path=ppt/theme/theme1.xml><?xml version="1.0" encoding="utf-8"?>
<a:theme xmlns:a="http://schemas.openxmlformats.org/drawingml/2006/main" name="1_ADNOC Theme">
  <a:themeElements>
    <a:clrScheme name="ADNOC Color theme">
      <a:dk1>
        <a:sysClr val="windowText" lastClr="000000"/>
      </a:dk1>
      <a:lt1>
        <a:sysClr val="window" lastClr="FFFFFF"/>
      </a:lt1>
      <a:dk2>
        <a:srgbClr val="1859A9"/>
      </a:dk2>
      <a:lt2>
        <a:srgbClr val="E9E8E6"/>
      </a:lt2>
      <a:accent1>
        <a:srgbClr val="1E3B6B"/>
      </a:accent1>
      <a:accent2>
        <a:srgbClr val="1859A9"/>
      </a:accent2>
      <a:accent3>
        <a:srgbClr val="0773D7"/>
      </a:accent3>
      <a:accent4>
        <a:srgbClr val="4D5156"/>
      </a:accent4>
      <a:accent5>
        <a:srgbClr val="9D9FA0"/>
      </a:accent5>
      <a:accent6>
        <a:srgbClr val="D4D2CF"/>
      </a:accent6>
      <a:hlink>
        <a:srgbClr val="1E3B6B"/>
      </a:hlink>
      <a:folHlink>
        <a:srgbClr val="9D9FA0"/>
      </a:folHlink>
    </a:clrScheme>
    <a:fontScheme name="ADNOC font theme">
      <a:majorFont>
        <a:latin typeface="Arial"/>
        <a:ea typeface="SimHei"/>
        <a:cs typeface="Arial Unicode MS"/>
      </a:majorFont>
      <a:minorFont>
        <a:latin typeface="Arial"/>
        <a:ea typeface="SimHei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spcBef>
            <a:spcPts val="800"/>
          </a:spcBef>
          <a:defRPr sz="1600" dirty="0" err="1" smtClean="0">
            <a:solidFill>
              <a:schemeClr val="accent4"/>
            </a:solidFill>
          </a:defRPr>
        </a:defPPr>
      </a:lstStyle>
    </a:txDef>
  </a:objectDefaults>
  <a:extraClrSchemeLst/>
  <a:custClrLst>
    <a:custClr name="Alert Green">
      <a:srgbClr val="109647"/>
    </a:custClr>
    <a:custClr name="Green">
      <a:srgbClr val="00754A"/>
    </a:custClr>
    <a:custClr name="Dark Turquoise">
      <a:srgbClr val="005871"/>
    </a:custClr>
    <a:custClr name="Purple">
      <a:srgbClr val="291446"/>
    </a:custClr>
    <a:custClr name="Bright Orange">
      <a:srgbClr val="FAA22C"/>
    </a:custClr>
    <a:custClr name="Orange">
      <a:srgbClr val="EE7623"/>
    </a:custClr>
    <a:custClr name="Bright Yellow">
      <a:srgbClr val="FCE300"/>
    </a:custClr>
    <a:custClr name="Yellow">
      <a:srgbClr val="FED10A"/>
    </a:custClr>
    <a:custClr name="Bright Red">
      <a:srgbClr val="E32726"/>
    </a:custClr>
    <a:custClr name="Red">
      <a:srgbClr val="A9343A"/>
    </a:custClr>
  </a:custClrLst>
  <a:extLst>
    <a:ext uri="{05A4C25C-085E-4340-85A3-A5531E510DB2}">
      <thm15:themeFamily xmlns:thm15="http://schemas.microsoft.com/office/thememl/2012/main" name="ADNOC PowerPoint template.potx" id="{A63E13D5-D98E-48BC-AE9B-176188817045}" vid="{AD06FCF1-D3D5-4D4E-9C8F-8675E131B38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4383</TotalTime>
  <Words>2203</Words>
  <Application>Microsoft Office PowerPoint</Application>
  <PresentationFormat>On-screen Show (4:3)</PresentationFormat>
  <Paragraphs>463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 Unicode MS</vt:lpstr>
      <vt:lpstr>SimHei</vt:lpstr>
      <vt:lpstr>Arial</vt:lpstr>
      <vt:lpstr>Calibri</vt:lpstr>
      <vt:lpstr>Times New Roman</vt:lpstr>
      <vt:lpstr>Trebuchet MS</vt:lpstr>
      <vt:lpstr>Wingdings</vt:lpstr>
      <vt:lpstr>Wingdings 2</vt:lpstr>
      <vt:lpstr>1_ADNOC Theme</vt:lpstr>
      <vt:lpstr>PowerPoint Presentation</vt:lpstr>
      <vt:lpstr>The Need Of Chemical ?</vt:lpstr>
      <vt:lpstr>How To Solve Chemical Problem </vt:lpstr>
      <vt:lpstr>How To Solve Chemical Problem </vt:lpstr>
      <vt:lpstr>Chemical Injection Solution </vt:lpstr>
      <vt:lpstr>Production Chemical Typical Package uses in Oil Field </vt:lpstr>
      <vt:lpstr>Production Water Impurity and How to Track </vt:lpstr>
      <vt:lpstr>Production Chemical Typical Package uses in Oil Field </vt:lpstr>
      <vt:lpstr>PowerPoint Presentation</vt:lpstr>
      <vt:lpstr>Stages in Oil Production</vt:lpstr>
      <vt:lpstr>Purpose of Water Injection </vt:lpstr>
      <vt:lpstr>Seawater Analysis Please Elaborate for X Field </vt:lpstr>
      <vt:lpstr>Purpose of Seawater Treatment</vt:lpstr>
      <vt:lpstr>Treated Water Specification</vt:lpstr>
      <vt:lpstr>WATER Injection Typical Chemical Injection</vt:lpstr>
      <vt:lpstr>Disposal Injection to the Deep Well </vt:lpstr>
      <vt:lpstr>PowerPoint Presentation</vt:lpstr>
      <vt:lpstr>Produced Water for Re-injection</vt:lpstr>
      <vt:lpstr>Produced Water for Re-injection</vt:lpstr>
      <vt:lpstr>Produced Water disposal</vt:lpstr>
      <vt:lpstr>Produced Water disposal</vt:lpstr>
      <vt:lpstr>Why Produced Water is Complex?</vt:lpstr>
      <vt:lpstr>Why Produced Water is Complex?</vt:lpstr>
      <vt:lpstr>Compatibility issues</vt:lpstr>
      <vt:lpstr>Produced Water disposal</vt:lpstr>
      <vt:lpstr>Produced Water treatment</vt:lpstr>
      <vt:lpstr>Disposal Well Typical Example</vt:lpstr>
      <vt:lpstr>PowerPoint Presentation</vt:lpstr>
      <vt:lpstr>Process Terminologies</vt:lpstr>
      <vt:lpstr>Process Terminologies</vt:lpstr>
      <vt:lpstr>Process Terminologies</vt:lpstr>
      <vt:lpstr>Process Terminologies</vt:lpstr>
      <vt:lpstr>Chemicals in Oil Industry</vt:lpstr>
      <vt:lpstr>Chemicals in Oil Industry</vt:lpstr>
      <vt:lpstr>Chemicals in Oil Industry</vt:lpstr>
      <vt:lpstr>Chemicals in Oil Industry</vt:lpstr>
      <vt:lpstr>Chemicals in Oil Industry</vt:lpstr>
      <vt:lpstr>Chemicals in Oil Industry</vt:lpstr>
      <vt:lpstr>Chemicals in Oil Industry</vt:lpstr>
      <vt:lpstr>Cost of Chemicals</vt:lpstr>
    </vt:vector>
  </TitlesOfParts>
  <Company>Zakum Development Company (ZADCO)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Venkataraman Natarajan (ZADCO OSPP)</dc:creator>
  <cp:lastModifiedBy>Ahmed Mohamed Aldhuhoori (ADNOC Offshore I(ZI/SARB)T)</cp:lastModifiedBy>
  <cp:revision>115</cp:revision>
  <cp:lastPrinted>2018-02-07T07:24:33Z</cp:lastPrinted>
  <dcterms:created xsi:type="dcterms:W3CDTF">2018-01-22T03:07:52Z</dcterms:created>
  <dcterms:modified xsi:type="dcterms:W3CDTF">2019-04-15T06:54:07Z</dcterms:modified>
</cp:coreProperties>
</file>