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35661600" cy="35661600"/>
  <p:notesSz cx="6858000" cy="9144000"/>
  <p:defaultTextStyle>
    <a:defPPr>
      <a:defRPr lang="en-US"/>
    </a:defPPr>
    <a:lvl1pPr marL="0" algn="l" defTabSz="2449182" rtl="0" eaLnBrk="1" latinLnBrk="0" hangingPunct="1">
      <a:defRPr sz="4821" kern="1200">
        <a:solidFill>
          <a:schemeClr val="tx1"/>
        </a:solidFill>
        <a:latin typeface="+mn-lt"/>
        <a:ea typeface="+mn-ea"/>
        <a:cs typeface="+mn-cs"/>
      </a:defRPr>
    </a:lvl1pPr>
    <a:lvl2pPr marL="1224591" algn="l" defTabSz="2449182" rtl="0" eaLnBrk="1" latinLnBrk="0" hangingPunct="1">
      <a:defRPr sz="4821" kern="1200">
        <a:solidFill>
          <a:schemeClr val="tx1"/>
        </a:solidFill>
        <a:latin typeface="+mn-lt"/>
        <a:ea typeface="+mn-ea"/>
        <a:cs typeface="+mn-cs"/>
      </a:defRPr>
    </a:lvl2pPr>
    <a:lvl3pPr marL="2449182" algn="l" defTabSz="2449182" rtl="0" eaLnBrk="1" latinLnBrk="0" hangingPunct="1">
      <a:defRPr sz="4821" kern="1200">
        <a:solidFill>
          <a:schemeClr val="tx1"/>
        </a:solidFill>
        <a:latin typeface="+mn-lt"/>
        <a:ea typeface="+mn-ea"/>
        <a:cs typeface="+mn-cs"/>
      </a:defRPr>
    </a:lvl3pPr>
    <a:lvl4pPr marL="3673772" algn="l" defTabSz="2449182" rtl="0" eaLnBrk="1" latinLnBrk="0" hangingPunct="1">
      <a:defRPr sz="4821" kern="1200">
        <a:solidFill>
          <a:schemeClr val="tx1"/>
        </a:solidFill>
        <a:latin typeface="+mn-lt"/>
        <a:ea typeface="+mn-ea"/>
        <a:cs typeface="+mn-cs"/>
      </a:defRPr>
    </a:lvl4pPr>
    <a:lvl5pPr marL="4898363" algn="l" defTabSz="2449182" rtl="0" eaLnBrk="1" latinLnBrk="0" hangingPunct="1">
      <a:defRPr sz="4821" kern="1200">
        <a:solidFill>
          <a:schemeClr val="tx1"/>
        </a:solidFill>
        <a:latin typeface="+mn-lt"/>
        <a:ea typeface="+mn-ea"/>
        <a:cs typeface="+mn-cs"/>
      </a:defRPr>
    </a:lvl5pPr>
    <a:lvl6pPr marL="6122954" algn="l" defTabSz="2449182" rtl="0" eaLnBrk="1" latinLnBrk="0" hangingPunct="1">
      <a:defRPr sz="4821" kern="1200">
        <a:solidFill>
          <a:schemeClr val="tx1"/>
        </a:solidFill>
        <a:latin typeface="+mn-lt"/>
        <a:ea typeface="+mn-ea"/>
        <a:cs typeface="+mn-cs"/>
      </a:defRPr>
    </a:lvl6pPr>
    <a:lvl7pPr marL="7347545" algn="l" defTabSz="2449182" rtl="0" eaLnBrk="1" latinLnBrk="0" hangingPunct="1">
      <a:defRPr sz="4821" kern="1200">
        <a:solidFill>
          <a:schemeClr val="tx1"/>
        </a:solidFill>
        <a:latin typeface="+mn-lt"/>
        <a:ea typeface="+mn-ea"/>
        <a:cs typeface="+mn-cs"/>
      </a:defRPr>
    </a:lvl7pPr>
    <a:lvl8pPr marL="8572136" algn="l" defTabSz="2449182" rtl="0" eaLnBrk="1" latinLnBrk="0" hangingPunct="1">
      <a:defRPr sz="4821" kern="1200">
        <a:solidFill>
          <a:schemeClr val="tx1"/>
        </a:solidFill>
        <a:latin typeface="+mn-lt"/>
        <a:ea typeface="+mn-ea"/>
        <a:cs typeface="+mn-cs"/>
      </a:defRPr>
    </a:lvl8pPr>
    <a:lvl9pPr marL="9796726" algn="l" defTabSz="2449182" rtl="0" eaLnBrk="1" latinLnBrk="0" hangingPunct="1">
      <a:defRPr sz="48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32">
          <p15:clr>
            <a:srgbClr val="A4A3A4"/>
          </p15:clr>
        </p15:guide>
        <p15:guide id="2" pos="11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59" autoAdjust="0"/>
    <p:restoredTop sz="94660"/>
  </p:normalViewPr>
  <p:slideViewPr>
    <p:cSldViewPr snapToGrid="0">
      <p:cViewPr>
        <p:scale>
          <a:sx n="30" d="100"/>
          <a:sy n="30" d="100"/>
        </p:scale>
        <p:origin x="348" y="-3468"/>
      </p:cViewPr>
      <p:guideLst>
        <p:guide orient="horz" pos="11232"/>
        <p:guide pos="11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4620" y="5836288"/>
            <a:ext cx="30312360" cy="12415520"/>
          </a:xfrm>
        </p:spPr>
        <p:txBody>
          <a:bodyPr anchor="b"/>
          <a:lstStyle>
            <a:lvl1pPr algn="ctr">
              <a:defRPr sz="2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57700" y="18730598"/>
            <a:ext cx="26746200" cy="8609962"/>
          </a:xfrm>
        </p:spPr>
        <p:txBody>
          <a:bodyPr/>
          <a:lstStyle>
            <a:lvl1pPr marL="0" indent="0" algn="ctr">
              <a:buNone/>
              <a:defRPr sz="9360"/>
            </a:lvl1pPr>
            <a:lvl2pPr marL="1783080" indent="0" algn="ctr">
              <a:buNone/>
              <a:defRPr sz="7800"/>
            </a:lvl2pPr>
            <a:lvl3pPr marL="3566160" indent="0" algn="ctr">
              <a:buNone/>
              <a:defRPr sz="7020"/>
            </a:lvl3pPr>
            <a:lvl4pPr marL="5349240" indent="0" algn="ctr">
              <a:buNone/>
              <a:defRPr sz="6240"/>
            </a:lvl4pPr>
            <a:lvl5pPr marL="7132320" indent="0" algn="ctr">
              <a:buNone/>
              <a:defRPr sz="6240"/>
            </a:lvl5pPr>
            <a:lvl6pPr marL="8915400" indent="0" algn="ctr">
              <a:buNone/>
              <a:defRPr sz="6240"/>
            </a:lvl6pPr>
            <a:lvl7pPr marL="10698480" indent="0" algn="ctr">
              <a:buNone/>
              <a:defRPr sz="6240"/>
            </a:lvl7pPr>
            <a:lvl8pPr marL="12481560" indent="0" algn="ctr">
              <a:buNone/>
              <a:defRPr sz="6240"/>
            </a:lvl8pPr>
            <a:lvl9pPr marL="14264640" indent="0" algn="ctr">
              <a:buNone/>
              <a:defRPr sz="62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6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5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3163" y="8890646"/>
            <a:ext cx="30758130" cy="14834232"/>
          </a:xfrm>
        </p:spPr>
        <p:txBody>
          <a:bodyPr anchor="b"/>
          <a:lstStyle>
            <a:lvl1pPr>
              <a:defRPr sz="2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3163" y="23865216"/>
            <a:ext cx="30758130" cy="7800972"/>
          </a:xfrm>
        </p:spPr>
        <p:txBody>
          <a:bodyPr/>
          <a:lstStyle>
            <a:lvl1pPr marL="0" indent="0">
              <a:buNone/>
              <a:defRPr sz="9360">
                <a:solidFill>
                  <a:schemeClr val="tx1"/>
                </a:solidFill>
              </a:defRPr>
            </a:lvl1pPr>
            <a:lvl2pPr marL="178308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2pPr>
            <a:lvl3pPr marL="3566160" indent="0">
              <a:buNone/>
              <a:defRPr sz="7020">
                <a:solidFill>
                  <a:schemeClr val="tx1">
                    <a:tint val="75000"/>
                  </a:schemeClr>
                </a:solidFill>
              </a:defRPr>
            </a:lvl3pPr>
            <a:lvl4pPr marL="5349240" indent="0">
              <a:buNone/>
              <a:defRPr sz="6240">
                <a:solidFill>
                  <a:schemeClr val="tx1">
                    <a:tint val="75000"/>
                  </a:schemeClr>
                </a:solidFill>
              </a:defRPr>
            </a:lvl4pPr>
            <a:lvl5pPr marL="7132320" indent="0">
              <a:buNone/>
              <a:defRPr sz="6240">
                <a:solidFill>
                  <a:schemeClr val="tx1">
                    <a:tint val="75000"/>
                  </a:schemeClr>
                </a:solidFill>
              </a:defRPr>
            </a:lvl5pPr>
            <a:lvl6pPr marL="8915400" indent="0">
              <a:buNone/>
              <a:defRPr sz="6240">
                <a:solidFill>
                  <a:schemeClr val="tx1">
                    <a:tint val="75000"/>
                  </a:schemeClr>
                </a:solidFill>
              </a:defRPr>
            </a:lvl6pPr>
            <a:lvl7pPr marL="10698480" indent="0">
              <a:buNone/>
              <a:defRPr sz="6240">
                <a:solidFill>
                  <a:schemeClr val="tx1">
                    <a:tint val="75000"/>
                  </a:schemeClr>
                </a:solidFill>
              </a:defRPr>
            </a:lvl7pPr>
            <a:lvl8pPr marL="12481560" indent="0">
              <a:buNone/>
              <a:defRPr sz="6240">
                <a:solidFill>
                  <a:schemeClr val="tx1">
                    <a:tint val="75000"/>
                  </a:schemeClr>
                </a:solidFill>
              </a:defRPr>
            </a:lvl8pPr>
            <a:lvl9pPr marL="14264640" indent="0">
              <a:buNone/>
              <a:defRPr sz="6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48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51735" y="9493250"/>
            <a:ext cx="15156180" cy="2262695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053685" y="9493250"/>
            <a:ext cx="15156180" cy="2262695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5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380" y="1898658"/>
            <a:ext cx="30758130" cy="68929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6384" y="8742048"/>
            <a:ext cx="15086526" cy="4284342"/>
          </a:xfrm>
        </p:spPr>
        <p:txBody>
          <a:bodyPr anchor="b"/>
          <a:lstStyle>
            <a:lvl1pPr marL="0" indent="0">
              <a:buNone/>
              <a:defRPr sz="9360" b="1"/>
            </a:lvl1pPr>
            <a:lvl2pPr marL="1783080" indent="0">
              <a:buNone/>
              <a:defRPr sz="7800" b="1"/>
            </a:lvl2pPr>
            <a:lvl3pPr marL="3566160" indent="0">
              <a:buNone/>
              <a:defRPr sz="7020" b="1"/>
            </a:lvl3pPr>
            <a:lvl4pPr marL="5349240" indent="0">
              <a:buNone/>
              <a:defRPr sz="6240" b="1"/>
            </a:lvl4pPr>
            <a:lvl5pPr marL="7132320" indent="0">
              <a:buNone/>
              <a:defRPr sz="6240" b="1"/>
            </a:lvl5pPr>
            <a:lvl6pPr marL="8915400" indent="0">
              <a:buNone/>
              <a:defRPr sz="6240" b="1"/>
            </a:lvl6pPr>
            <a:lvl7pPr marL="10698480" indent="0">
              <a:buNone/>
              <a:defRPr sz="6240" b="1"/>
            </a:lvl7pPr>
            <a:lvl8pPr marL="12481560" indent="0">
              <a:buNone/>
              <a:defRPr sz="6240" b="1"/>
            </a:lvl8pPr>
            <a:lvl9pPr marL="14264640" indent="0">
              <a:buNone/>
              <a:defRPr sz="6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56384" y="13026390"/>
            <a:ext cx="15086526" cy="1915985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053687" y="8742048"/>
            <a:ext cx="15160825" cy="4284342"/>
          </a:xfrm>
        </p:spPr>
        <p:txBody>
          <a:bodyPr anchor="b"/>
          <a:lstStyle>
            <a:lvl1pPr marL="0" indent="0">
              <a:buNone/>
              <a:defRPr sz="9360" b="1"/>
            </a:lvl1pPr>
            <a:lvl2pPr marL="1783080" indent="0">
              <a:buNone/>
              <a:defRPr sz="7800" b="1"/>
            </a:lvl2pPr>
            <a:lvl3pPr marL="3566160" indent="0">
              <a:buNone/>
              <a:defRPr sz="7020" b="1"/>
            </a:lvl3pPr>
            <a:lvl4pPr marL="5349240" indent="0">
              <a:buNone/>
              <a:defRPr sz="6240" b="1"/>
            </a:lvl4pPr>
            <a:lvl5pPr marL="7132320" indent="0">
              <a:buNone/>
              <a:defRPr sz="6240" b="1"/>
            </a:lvl5pPr>
            <a:lvl6pPr marL="8915400" indent="0">
              <a:buNone/>
              <a:defRPr sz="6240" b="1"/>
            </a:lvl6pPr>
            <a:lvl7pPr marL="10698480" indent="0">
              <a:buNone/>
              <a:defRPr sz="6240" b="1"/>
            </a:lvl7pPr>
            <a:lvl8pPr marL="12481560" indent="0">
              <a:buNone/>
              <a:defRPr sz="6240" b="1"/>
            </a:lvl8pPr>
            <a:lvl9pPr marL="14264640" indent="0">
              <a:buNone/>
              <a:defRPr sz="62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053687" y="13026390"/>
            <a:ext cx="15160825" cy="1915985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66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02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5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380" y="2377440"/>
            <a:ext cx="11501794" cy="8321040"/>
          </a:xfrm>
        </p:spPr>
        <p:txBody>
          <a:bodyPr anchor="b"/>
          <a:lstStyle>
            <a:lvl1pPr>
              <a:defRPr sz="12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60825" y="5134618"/>
            <a:ext cx="18053685" cy="25342850"/>
          </a:xfrm>
        </p:spPr>
        <p:txBody>
          <a:bodyPr/>
          <a:lstStyle>
            <a:lvl1pPr>
              <a:defRPr sz="12480"/>
            </a:lvl1pPr>
            <a:lvl2pPr>
              <a:defRPr sz="10920"/>
            </a:lvl2pPr>
            <a:lvl3pPr>
              <a:defRPr sz="9360"/>
            </a:lvl3pPr>
            <a:lvl4pPr>
              <a:defRPr sz="7800"/>
            </a:lvl4pPr>
            <a:lvl5pPr>
              <a:defRPr sz="7800"/>
            </a:lvl5pPr>
            <a:lvl6pPr>
              <a:defRPr sz="7800"/>
            </a:lvl6pPr>
            <a:lvl7pPr>
              <a:defRPr sz="7800"/>
            </a:lvl7pPr>
            <a:lvl8pPr>
              <a:defRPr sz="7800"/>
            </a:lvl8pPr>
            <a:lvl9pPr>
              <a:defRPr sz="7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56380" y="10698480"/>
            <a:ext cx="11501794" cy="19820258"/>
          </a:xfrm>
        </p:spPr>
        <p:txBody>
          <a:bodyPr/>
          <a:lstStyle>
            <a:lvl1pPr marL="0" indent="0">
              <a:buNone/>
              <a:defRPr sz="6240"/>
            </a:lvl1pPr>
            <a:lvl2pPr marL="1783080" indent="0">
              <a:buNone/>
              <a:defRPr sz="5460"/>
            </a:lvl2pPr>
            <a:lvl3pPr marL="3566160" indent="0">
              <a:buNone/>
              <a:defRPr sz="4680"/>
            </a:lvl3pPr>
            <a:lvl4pPr marL="5349240" indent="0">
              <a:buNone/>
              <a:defRPr sz="3900"/>
            </a:lvl4pPr>
            <a:lvl5pPr marL="7132320" indent="0">
              <a:buNone/>
              <a:defRPr sz="3900"/>
            </a:lvl5pPr>
            <a:lvl6pPr marL="8915400" indent="0">
              <a:buNone/>
              <a:defRPr sz="3900"/>
            </a:lvl6pPr>
            <a:lvl7pPr marL="10698480" indent="0">
              <a:buNone/>
              <a:defRPr sz="3900"/>
            </a:lvl7pPr>
            <a:lvl8pPr marL="12481560" indent="0">
              <a:buNone/>
              <a:defRPr sz="3900"/>
            </a:lvl8pPr>
            <a:lvl9pPr marL="14264640" indent="0">
              <a:buNone/>
              <a:defRPr sz="3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8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380" y="2377440"/>
            <a:ext cx="11501794" cy="8321040"/>
          </a:xfrm>
        </p:spPr>
        <p:txBody>
          <a:bodyPr anchor="b"/>
          <a:lstStyle>
            <a:lvl1pPr>
              <a:defRPr sz="124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160825" y="5134618"/>
            <a:ext cx="18053685" cy="25342850"/>
          </a:xfrm>
        </p:spPr>
        <p:txBody>
          <a:bodyPr anchor="t"/>
          <a:lstStyle>
            <a:lvl1pPr marL="0" indent="0">
              <a:buNone/>
              <a:defRPr sz="12480"/>
            </a:lvl1pPr>
            <a:lvl2pPr marL="1783080" indent="0">
              <a:buNone/>
              <a:defRPr sz="10920"/>
            </a:lvl2pPr>
            <a:lvl3pPr marL="3566160" indent="0">
              <a:buNone/>
              <a:defRPr sz="9360"/>
            </a:lvl3pPr>
            <a:lvl4pPr marL="5349240" indent="0">
              <a:buNone/>
              <a:defRPr sz="7800"/>
            </a:lvl4pPr>
            <a:lvl5pPr marL="7132320" indent="0">
              <a:buNone/>
              <a:defRPr sz="7800"/>
            </a:lvl5pPr>
            <a:lvl6pPr marL="8915400" indent="0">
              <a:buNone/>
              <a:defRPr sz="7800"/>
            </a:lvl6pPr>
            <a:lvl7pPr marL="10698480" indent="0">
              <a:buNone/>
              <a:defRPr sz="7800"/>
            </a:lvl7pPr>
            <a:lvl8pPr marL="12481560" indent="0">
              <a:buNone/>
              <a:defRPr sz="7800"/>
            </a:lvl8pPr>
            <a:lvl9pPr marL="14264640" indent="0">
              <a:buNone/>
              <a:defRPr sz="7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56380" y="10698480"/>
            <a:ext cx="11501794" cy="19820258"/>
          </a:xfrm>
        </p:spPr>
        <p:txBody>
          <a:bodyPr/>
          <a:lstStyle>
            <a:lvl1pPr marL="0" indent="0">
              <a:buNone/>
              <a:defRPr sz="6240"/>
            </a:lvl1pPr>
            <a:lvl2pPr marL="1783080" indent="0">
              <a:buNone/>
              <a:defRPr sz="5460"/>
            </a:lvl2pPr>
            <a:lvl3pPr marL="3566160" indent="0">
              <a:buNone/>
              <a:defRPr sz="4680"/>
            </a:lvl3pPr>
            <a:lvl4pPr marL="5349240" indent="0">
              <a:buNone/>
              <a:defRPr sz="3900"/>
            </a:lvl4pPr>
            <a:lvl5pPr marL="7132320" indent="0">
              <a:buNone/>
              <a:defRPr sz="3900"/>
            </a:lvl5pPr>
            <a:lvl6pPr marL="8915400" indent="0">
              <a:buNone/>
              <a:defRPr sz="3900"/>
            </a:lvl6pPr>
            <a:lvl7pPr marL="10698480" indent="0">
              <a:buNone/>
              <a:defRPr sz="3900"/>
            </a:lvl7pPr>
            <a:lvl8pPr marL="12481560" indent="0">
              <a:buNone/>
              <a:defRPr sz="3900"/>
            </a:lvl8pPr>
            <a:lvl9pPr marL="14264640" indent="0">
              <a:buNone/>
              <a:defRPr sz="3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03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4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520334" y="1898650"/>
            <a:ext cx="7689533" cy="3022155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51737" y="1898650"/>
            <a:ext cx="22622828" cy="302215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05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51735" y="1898658"/>
            <a:ext cx="30758130" cy="6892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1735" y="9493250"/>
            <a:ext cx="30758130" cy="22626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51735" y="33053028"/>
            <a:ext cx="802386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92600-EF32-4D17-A77D-D94E2B5B8988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2905" y="33053028"/>
            <a:ext cx="1203579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186005" y="33053028"/>
            <a:ext cx="802386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4B80B-2DF4-4298-B5BF-43D420494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4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3566160" rtl="0" eaLnBrk="1" latinLnBrk="0" hangingPunct="1">
        <a:lnSpc>
          <a:spcPct val="90000"/>
        </a:lnSpc>
        <a:spcBef>
          <a:spcPct val="0"/>
        </a:spcBef>
        <a:buNone/>
        <a:defRPr sz="1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1540" indent="-891540" algn="l" defTabSz="3566160" rtl="0" eaLnBrk="1" latinLnBrk="0" hangingPunct="1">
        <a:lnSpc>
          <a:spcPct val="90000"/>
        </a:lnSpc>
        <a:spcBef>
          <a:spcPts val="3900"/>
        </a:spcBef>
        <a:buFont typeface="Arial" panose="020B0604020202020204" pitchFamily="34" charset="0"/>
        <a:buChar char="•"/>
        <a:defRPr sz="10920" kern="1200">
          <a:solidFill>
            <a:schemeClr val="tx1"/>
          </a:solidFill>
          <a:latin typeface="+mn-lt"/>
          <a:ea typeface="+mn-ea"/>
          <a:cs typeface="+mn-cs"/>
        </a:defRPr>
      </a:lvl1pPr>
      <a:lvl2pPr marL="267462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9360" kern="1200">
          <a:solidFill>
            <a:schemeClr val="tx1"/>
          </a:solidFill>
          <a:latin typeface="+mn-lt"/>
          <a:ea typeface="+mn-ea"/>
          <a:cs typeface="+mn-cs"/>
        </a:defRPr>
      </a:lvl2pPr>
      <a:lvl3pPr marL="445770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3pPr>
      <a:lvl4pPr marL="624078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4pPr>
      <a:lvl5pPr marL="802386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5pPr>
      <a:lvl6pPr marL="980694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6pPr>
      <a:lvl7pPr marL="1159002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7pPr>
      <a:lvl8pPr marL="1337310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8pPr>
      <a:lvl9pPr marL="1515618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1pPr>
      <a:lvl2pPr marL="178308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2pPr>
      <a:lvl3pPr marL="356616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3pPr>
      <a:lvl4pPr marL="534924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4pPr>
      <a:lvl5pPr marL="713232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5pPr>
      <a:lvl6pPr marL="891540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7pPr>
      <a:lvl8pPr marL="1248156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8pPr>
      <a:lvl9pPr marL="1426464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hyperlink" Target="mailto:irumdr123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95588" y="6384317"/>
            <a:ext cx="184255" cy="832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808" dirty="0"/>
          </a:p>
        </p:txBody>
      </p:sp>
      <p:sp>
        <p:nvSpPr>
          <p:cNvPr id="6" name="TextBox 5"/>
          <p:cNvSpPr txBox="1"/>
          <p:nvPr/>
        </p:nvSpPr>
        <p:spPr>
          <a:xfrm>
            <a:off x="5570969" y="459119"/>
            <a:ext cx="29453887" cy="2916568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98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SPECTRUM </a:t>
            </a:r>
            <a:r>
              <a:rPr lang="en-US" sz="598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598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PLACENTA PRAEVIA MAJOR: </a:t>
            </a:r>
            <a:r>
              <a:rPr lang="en-US" sz="598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AND RELATIONSHIP WITH MATERNAL AND NEONATAL OUTCOMES</a:t>
            </a:r>
          </a:p>
          <a:p>
            <a:pPr algn="ctr"/>
            <a:r>
              <a:rPr lang="en-US" sz="3192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Gul-e- Irum </a:t>
            </a:r>
            <a:r>
              <a:rPr lang="en-US" sz="3192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192" b="1" i="1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192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92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Shereen </a:t>
            </a:r>
            <a:r>
              <a:rPr lang="en-US" sz="3192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192" b="1" i="1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3192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192" b="1" i="1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 </a:t>
            </a:r>
            <a:r>
              <a:rPr lang="en-US" sz="3192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MATERNITY </a:t>
            </a:r>
            <a:r>
              <a:rPr lang="en-US" sz="3192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HOSPITAL – DR SULAIMAN AL HABIB MEDICAL GROUP – OLAYA BRANCH, RIYADH, KINGDOM OF SAUDI ARABIA</a:t>
            </a:r>
            <a:endParaRPr lang="en-US" sz="3192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1165" y="3815730"/>
            <a:ext cx="34317036" cy="71250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Placenta previa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complicates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around 0.3–0.5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pregnancies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[1].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 hysterectomy, massive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hemorrhage requiring blood transfusion [3,4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], injury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bladder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ureters &amp; other viscera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Renal failure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[5, 6].</a:t>
            </a:r>
          </a:p>
          <a:p>
            <a:pPr algn="just"/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OBJECTIVE:</a:t>
            </a:r>
          </a:p>
          <a:p>
            <a:pPr algn="just"/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 different variables of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placenta previa major and morbidly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adherent placenta (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accreta)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their relationship to maternal and neonatal outcomes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METHODS</a:t>
            </a: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Observational 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descriptive </a:t>
            </a: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conducted in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Maternity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hospital, Dr Sulaiman Al Habib Medical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Group,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Riyadh,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KSA,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over a period of 2 years (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2017-2018).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Inclusion: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All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booked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patients, admitted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OB-GYN department, with abnormal placentation, during study duration.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Collected: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Prevalence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placenta previa major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placenta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accreta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Outcome: Massive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hemorrhage (&gt;2 L) requiring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transfusion, Bladder injuries, Cesarean hysterectomies, Maternal mortality, Association with previously scarred uterus, Outcome of Medical &amp; Surgical management options.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Neonatal outcomes: Prematurity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IUGR, Fetal demise, Perinatal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mortality and NICU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admissions.</a:t>
            </a:r>
          </a:p>
          <a:p>
            <a:pPr lvl="1" algn="just"/>
            <a:r>
              <a:rPr lang="en-US" sz="2800" i="1" dirty="0" smtClean="0"/>
              <a:t>Data analysis </a:t>
            </a:r>
            <a:r>
              <a:rPr lang="en-US" sz="2800" i="1" dirty="0"/>
              <a:t>using SPSS package in the form of percentages (relative frequencies) of variables. Chi square test </a:t>
            </a:r>
            <a:r>
              <a:rPr lang="en-US" sz="2800" i="1" dirty="0" smtClean="0"/>
              <a:t>- significance</a:t>
            </a:r>
            <a:r>
              <a:rPr lang="en-US" sz="2800" b="1" i="1" dirty="0"/>
              <a:t>. A P valve of less than 0.05 </a:t>
            </a:r>
            <a:r>
              <a:rPr lang="en-US" sz="2800" i="1" dirty="0"/>
              <a:t>was considered statistically significant.</a:t>
            </a:r>
            <a:endParaRPr lang="en-US" sz="2800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671169" y="11309449"/>
            <a:ext cx="16100852" cy="12326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en-US" sz="33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Prevalence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Abnormal Placentation: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0.12%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(Patients per number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deliveries/year,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10/8200)</a:t>
            </a:r>
            <a:endParaRPr lang="en-US" sz="3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of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women: 31.9 </a:t>
            </a:r>
            <a:r>
              <a:rPr lang="en-US" sz="33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3.12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 P- 1/10 (10%) Multi P- 9/10 (90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previous scar (lscs)- 9/10 (90%)</a:t>
            </a:r>
            <a:endParaRPr lang="en-US" sz="3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</a:t>
            </a:r>
            <a:r>
              <a:rPr lang="en-US" sz="33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Outcome: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Placenta Accreta 1/10 (10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%), </a:t>
            </a: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value </a:t>
            </a: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0.011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Massive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hemorrhage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requiring transfusion 5/10 (50%) 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 </a:t>
            </a: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valve 0.010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Bladder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injury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2/10 (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 (Both with pervious scar) </a:t>
            </a: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 value 0.034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Cesarean Hysterectomy 1/10 (10%) 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 </a:t>
            </a: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 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0.002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3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options:</a:t>
            </a:r>
          </a:p>
          <a:p>
            <a:pPr marL="2906382" lvl="2" indent="-457200" algn="just">
              <a:buFont typeface="Arial" panose="020B0604020202020204" pitchFamily="34" charset="0"/>
              <a:buChar char="•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uterotonics (methergine, cytotec, pabal)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2/10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06382" lvl="2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Uterine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packing and blood transfusions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6/10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(60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</a:p>
          <a:p>
            <a:pPr marL="2906382" lvl="2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iliac artery ligation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1/10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</a:p>
          <a:p>
            <a:pPr marL="2906382" lvl="2" indent="-457200" algn="just">
              <a:buFont typeface="Arial" panose="020B0604020202020204" pitchFamily="34" charset="0"/>
              <a:buChar char="•"/>
            </a:pP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</a:t>
            </a:r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</a:p>
          <a:p>
            <a:pPr lvl="1" algn="just"/>
            <a:r>
              <a:rPr lang="en-US" sz="2800" i="1" dirty="0" smtClean="0"/>
              <a:t>Out of 8 relationships measured, 6 were found to be statistically significant </a:t>
            </a:r>
            <a:endParaRPr lang="en-US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 of abnormal placentation with Hysterectomy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P value 0.002)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 of abnormal placentation with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Hemorrhage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P value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0.010)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 of previous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scar with Bladder injury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 value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0.034)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 of previous scar to Hemorrhage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 value 0.044)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previous scar to Hysterectomy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 value 0.011)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3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Neonatal Outcome: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IUFD at 33 weeks 1/10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</a:p>
          <a:p>
            <a:pPr marL="1681791" lvl="1" indent="-457200" algn="just">
              <a:buFont typeface="Arial" panose="020B0604020202020204" pitchFamily="34" charset="0"/>
              <a:buChar char="•"/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Premature delivery 5/10 (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" name="Rectangle 1"/>
          <p:cNvSpPr/>
          <p:nvPr/>
        </p:nvSpPr>
        <p:spPr>
          <a:xfrm>
            <a:off x="624140" y="23815917"/>
            <a:ext cx="17218135" cy="510751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just"/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Despite small number of patients we have noted significantly high prevalence 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morbidly adherent 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placenta.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Morbidly adherent placenta has significant association with Massive bleeding &amp; 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Cesarean Hysterectomy </a:t>
            </a:r>
            <a:endParaRPr lang="en-US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Previous scars are significantly associated with CS Hysterectomy, Major 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and Bladder injuries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recommend further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 with larger number of patients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further evaluate the associations.</a:t>
            </a:r>
            <a:endParaRPr lang="en-US" sz="359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4140" y="29103449"/>
            <a:ext cx="17205543" cy="62431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just"/>
            <a:r>
              <a:rPr lang="en-US" sz="3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REFERENCES:</a:t>
            </a:r>
            <a:endParaRPr lang="en-US" sz="3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Iyasu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S, Saftlas AK, Rowley DL, Koonin LM, Lawson HW, Atrash HK. The epidemiology of placenta previa in the United States, 1979 through 1987. Am J Obstet Gynecol. 1993; 168:1424–29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 Marshall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NE, Fu R, Guise JM. Impact of multiple cesarean deliveries on maternal morbidity: a systematic review. Am J Obstet Gynecol. 2011; 205(3):262.e1–8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 Rouse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DJ, MacPherson C, Landon M, Varner MW, Leveno KJ, Moawad AH, et al. Blood transfusion and cesarean delivery. Obstet Gynecol. 2006; 108(4):891–97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 Jang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DG, Sun KS, Shin JU, Choi YJ, Ko HS, Park IY, et al. Maternal outcomes according to placental position in placental previa. Int J Med Sci. 2011; 8(5):439–44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Hudon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L, Belfort MA, Broome DR. Diagnosis and management of placenta percreta: a review. Obstet Gynecol Surv. 1998; 53:509–17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 O’Brien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JM, Barton JR, Donaldson ES. The management of placenta percreta: conservative and operative strategies. Am J Obstet Gynecol. 1996; 175:1632–38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58" y="511521"/>
            <a:ext cx="4264760" cy="275659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881"/>
          <a:stretch/>
        </p:blipFill>
        <p:spPr>
          <a:xfrm>
            <a:off x="28497544" y="5787765"/>
            <a:ext cx="6105278" cy="3046399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22008" y="11309449"/>
            <a:ext cx="9120628" cy="5654249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93136" y="22515537"/>
            <a:ext cx="16794111" cy="756507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22008" y="17310537"/>
            <a:ext cx="9120628" cy="4247871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97283" y="11288110"/>
            <a:ext cx="8602555" cy="1027029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18193136" y="30490851"/>
            <a:ext cx="16705325" cy="48557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just"/>
            <a:r>
              <a:rPr lang="en-US" sz="2793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 Author</a:t>
            </a:r>
            <a:r>
              <a:rPr lang="en-US" sz="2793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en-US" sz="2793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793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 GUL-E-IRUM SAADAT</a:t>
            </a:r>
          </a:p>
          <a:p>
            <a:pPr algn="just"/>
            <a:r>
              <a:rPr lang="en-US" sz="279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MBBS, MRCOG UK</a:t>
            </a:r>
          </a:p>
          <a:p>
            <a:pPr algn="just"/>
            <a:r>
              <a:rPr lang="en-US" sz="279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Senior Registrar  - Dr Sulaiman al Habib Medical Group </a:t>
            </a:r>
          </a:p>
          <a:p>
            <a:pPr algn="just"/>
            <a:r>
              <a:rPr lang="en-US" sz="2800" b="1" i="1" dirty="0" smtClean="0"/>
              <a:t>E </a:t>
            </a:r>
            <a:r>
              <a:rPr lang="en-US" sz="2800" b="1" i="1" dirty="0"/>
              <a:t>mail: </a:t>
            </a:r>
            <a:r>
              <a:rPr lang="en-US" sz="2800" i="1" dirty="0" smtClean="0">
                <a:hlinkClick r:id="rId9"/>
              </a:rPr>
              <a:t>irumdr123@gmail.com</a:t>
            </a:r>
            <a:endParaRPr lang="en-US" sz="2800" i="1" dirty="0" smtClean="0"/>
          </a:p>
          <a:p>
            <a:pPr algn="just"/>
            <a:r>
              <a:rPr lang="en-US" sz="2800" b="1" i="1" dirty="0" smtClean="0"/>
              <a:t>Mob : +966551580147</a:t>
            </a:r>
          </a:p>
          <a:p>
            <a:pPr algn="just"/>
            <a:endParaRPr lang="en-US" sz="2800" b="1" i="1" dirty="0" smtClean="0"/>
          </a:p>
          <a:p>
            <a:pPr algn="just"/>
            <a:r>
              <a:rPr lang="en-US" sz="2800" b="1" u="sng" dirty="0" smtClean="0"/>
              <a:t>DR SHEREEN MONEM HASSAN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Registrar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Dr Sulaiman al Habib Medical Group </a:t>
            </a:r>
          </a:p>
          <a:p>
            <a:pPr algn="just"/>
            <a:r>
              <a:rPr lang="en-US" sz="2800" i="1" dirty="0" smtClean="0"/>
              <a:t>E mail : </a:t>
            </a:r>
            <a:r>
              <a:rPr lang="en-US" sz="2800" i="1" dirty="0" smtClean="0">
                <a:solidFill>
                  <a:srgbClr val="0070C0"/>
                </a:solidFill>
              </a:rPr>
              <a:t>shereen.monem@yahoo.com</a:t>
            </a:r>
            <a:endParaRPr lang="en-US" sz="2800" i="1" dirty="0">
              <a:solidFill>
                <a:srgbClr val="0070C0"/>
              </a:solidFill>
            </a:endParaRPr>
          </a:p>
          <a:p>
            <a:pPr algn="just"/>
            <a:endParaRPr lang="en-US" sz="2793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249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</TotalTime>
  <Words>681</Words>
  <Application>Microsoft Office PowerPoint</Application>
  <PresentationFormat>Custom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48</cp:revision>
  <dcterms:created xsi:type="dcterms:W3CDTF">2019-02-03T10:46:32Z</dcterms:created>
  <dcterms:modified xsi:type="dcterms:W3CDTF">2019-02-06T12:35:18Z</dcterms:modified>
</cp:coreProperties>
</file>