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16" r:id="rId1"/>
  </p:sldMasterIdLst>
  <p:notesMasterIdLst>
    <p:notesMasterId r:id="rId21"/>
  </p:notesMasterIdLst>
  <p:sldIdLst>
    <p:sldId id="257" r:id="rId2"/>
    <p:sldId id="355" r:id="rId3"/>
    <p:sldId id="357" r:id="rId4"/>
    <p:sldId id="268" r:id="rId5"/>
    <p:sldId id="342" r:id="rId6"/>
    <p:sldId id="343" r:id="rId7"/>
    <p:sldId id="358" r:id="rId8"/>
    <p:sldId id="344" r:id="rId9"/>
    <p:sldId id="347" r:id="rId10"/>
    <p:sldId id="346" r:id="rId11"/>
    <p:sldId id="359" r:id="rId12"/>
    <p:sldId id="348" r:id="rId13"/>
    <p:sldId id="349" r:id="rId14"/>
    <p:sldId id="350" r:id="rId15"/>
    <p:sldId id="351" r:id="rId16"/>
    <p:sldId id="352" r:id="rId17"/>
    <p:sldId id="353" r:id="rId18"/>
    <p:sldId id="354" r:id="rId19"/>
    <p:sldId id="284" r:id="rId20"/>
  </p:sldIdLst>
  <p:sldSz cx="13004800" cy="9753600"/>
  <p:notesSz cx="6858000" cy="9144000"/>
  <p:defaultTextStyle>
    <a:defPPr>
      <a:defRPr lang="en-US"/>
    </a:defPPr>
    <a:lvl1pPr algn="ctr" rtl="0" fontAlgn="base">
      <a:spcBef>
        <a:spcPct val="0"/>
      </a:spcBef>
      <a:spcAft>
        <a:spcPct val="0"/>
      </a:spcAft>
      <a:defRPr sz="4000" kern="1200">
        <a:solidFill>
          <a:srgbClr val="000000"/>
        </a:solidFill>
        <a:latin typeface="Gill Sans" charset="0"/>
        <a:ea typeface="+mn-ea"/>
        <a:cs typeface="+mn-cs"/>
        <a:sym typeface="Gill Sans" charset="0"/>
      </a:defRPr>
    </a:lvl1pPr>
    <a:lvl2pPr marL="457129" algn="ctr" rtl="0" fontAlgn="base">
      <a:spcBef>
        <a:spcPct val="0"/>
      </a:spcBef>
      <a:spcAft>
        <a:spcPct val="0"/>
      </a:spcAft>
      <a:defRPr sz="4000" kern="1200">
        <a:solidFill>
          <a:srgbClr val="000000"/>
        </a:solidFill>
        <a:latin typeface="Gill Sans" charset="0"/>
        <a:ea typeface="+mn-ea"/>
        <a:cs typeface="+mn-cs"/>
        <a:sym typeface="Gill Sans" charset="0"/>
      </a:defRPr>
    </a:lvl2pPr>
    <a:lvl3pPr marL="914260" algn="ctr" rtl="0" fontAlgn="base">
      <a:spcBef>
        <a:spcPct val="0"/>
      </a:spcBef>
      <a:spcAft>
        <a:spcPct val="0"/>
      </a:spcAft>
      <a:defRPr sz="4000" kern="1200">
        <a:solidFill>
          <a:srgbClr val="000000"/>
        </a:solidFill>
        <a:latin typeface="Gill Sans" charset="0"/>
        <a:ea typeface="+mn-ea"/>
        <a:cs typeface="+mn-cs"/>
        <a:sym typeface="Gill Sans" charset="0"/>
      </a:defRPr>
    </a:lvl3pPr>
    <a:lvl4pPr marL="1371390" algn="ctr" rtl="0" fontAlgn="base">
      <a:spcBef>
        <a:spcPct val="0"/>
      </a:spcBef>
      <a:spcAft>
        <a:spcPct val="0"/>
      </a:spcAft>
      <a:defRPr sz="4000" kern="1200">
        <a:solidFill>
          <a:srgbClr val="000000"/>
        </a:solidFill>
        <a:latin typeface="Gill Sans" charset="0"/>
        <a:ea typeface="+mn-ea"/>
        <a:cs typeface="+mn-cs"/>
        <a:sym typeface="Gill Sans" charset="0"/>
      </a:defRPr>
    </a:lvl4pPr>
    <a:lvl5pPr marL="1828518" algn="ctr" rtl="0" fontAlgn="base">
      <a:spcBef>
        <a:spcPct val="0"/>
      </a:spcBef>
      <a:spcAft>
        <a:spcPct val="0"/>
      </a:spcAft>
      <a:defRPr sz="4000" kern="1200">
        <a:solidFill>
          <a:srgbClr val="000000"/>
        </a:solidFill>
        <a:latin typeface="Gill Sans" charset="0"/>
        <a:ea typeface="+mn-ea"/>
        <a:cs typeface="+mn-cs"/>
        <a:sym typeface="Gill Sans" charset="0"/>
      </a:defRPr>
    </a:lvl5pPr>
    <a:lvl6pPr marL="2285650" algn="l" defTabSz="914260" rtl="0" eaLnBrk="1" latinLnBrk="0" hangingPunct="1">
      <a:defRPr sz="4000" kern="1200">
        <a:solidFill>
          <a:srgbClr val="000000"/>
        </a:solidFill>
        <a:latin typeface="Gill Sans" charset="0"/>
        <a:ea typeface="+mn-ea"/>
        <a:cs typeface="+mn-cs"/>
        <a:sym typeface="Gill Sans" charset="0"/>
      </a:defRPr>
    </a:lvl6pPr>
    <a:lvl7pPr marL="2742778" algn="l" defTabSz="914260" rtl="0" eaLnBrk="1" latinLnBrk="0" hangingPunct="1">
      <a:defRPr sz="4000" kern="1200">
        <a:solidFill>
          <a:srgbClr val="000000"/>
        </a:solidFill>
        <a:latin typeface="Gill Sans" charset="0"/>
        <a:ea typeface="+mn-ea"/>
        <a:cs typeface="+mn-cs"/>
        <a:sym typeface="Gill Sans" charset="0"/>
      </a:defRPr>
    </a:lvl7pPr>
    <a:lvl8pPr marL="3199909" algn="l" defTabSz="914260" rtl="0" eaLnBrk="1" latinLnBrk="0" hangingPunct="1">
      <a:defRPr sz="4000" kern="1200">
        <a:solidFill>
          <a:srgbClr val="000000"/>
        </a:solidFill>
        <a:latin typeface="Gill Sans" charset="0"/>
        <a:ea typeface="+mn-ea"/>
        <a:cs typeface="+mn-cs"/>
        <a:sym typeface="Gill Sans" charset="0"/>
      </a:defRPr>
    </a:lvl8pPr>
    <a:lvl9pPr marL="3657039" algn="l" defTabSz="914260" rtl="0" eaLnBrk="1" latinLnBrk="0" hangingPunct="1">
      <a:defRPr sz="4000" kern="1200">
        <a:solidFill>
          <a:srgbClr val="000000"/>
        </a:solidFill>
        <a:latin typeface="Gill Sans" charset="0"/>
        <a:ea typeface="+mn-ea"/>
        <a:cs typeface="+mn-cs"/>
        <a:sym typeface="Gill Sans"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0835" autoAdjust="0"/>
  </p:normalViewPr>
  <p:slideViewPr>
    <p:cSldViewPr>
      <p:cViewPr varScale="1">
        <p:scale>
          <a:sx n="56" d="100"/>
          <a:sy n="56" d="100"/>
        </p:scale>
        <p:origin x="96" y="948"/>
      </p:cViewPr>
      <p:guideLst>
        <p:guide orient="horz" pos="3072"/>
        <p:guide pos="4096"/>
      </p:guideLst>
    </p:cSldViewPr>
  </p:slideViewPr>
  <p:notesTextViewPr>
    <p:cViewPr>
      <p:scale>
        <a:sx n="100" d="100"/>
        <a:sy n="100" d="100"/>
      </p:scale>
      <p:origin x="0" y="0"/>
    </p:cViewPr>
  </p:notesTextViewPr>
  <p:sorterViewPr>
    <p:cViewPr varScale="1">
      <p:scale>
        <a:sx n="1" d="1"/>
        <a:sy n="1" d="1"/>
      </p:scale>
      <p:origin x="0" y="-154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2577F0-6175-473D-AFBF-85F37991F4F9}" type="datetimeFigureOut">
              <a:rPr lang="en-US" smtClean="0"/>
              <a:pPr/>
              <a:t>9/19/2019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52A2E6-EBA5-427E-B27A-46FAE0514721}" type="slidenum">
              <a:rPr lang="en-US" smtClean="0"/>
              <a:pPr/>
              <a:t>‹N°›</a:t>
            </a:fld>
            <a:endParaRPr lang="en-US"/>
          </a:p>
        </p:txBody>
      </p:sp>
    </p:spTree>
    <p:extLst>
      <p:ext uri="{BB962C8B-B14F-4D97-AF65-F5344CB8AC3E}">
        <p14:creationId xmlns:p14="http://schemas.microsoft.com/office/powerpoint/2010/main" val="3797869954"/>
      </p:ext>
    </p:extLst>
  </p:cSld>
  <p:clrMap bg1="lt1" tx1="dk1" bg2="lt2" tx2="dk2" accent1="accent1" accent2="accent2" accent3="accent3" accent4="accent4" accent5="accent5" accent6="accent6" hlink="hlink" folHlink="folHlink"/>
  <p:notesStyle>
    <a:lvl1pPr marL="0" algn="l" defTabSz="914260" rtl="0" eaLnBrk="1" latinLnBrk="0" hangingPunct="1">
      <a:defRPr sz="1100" kern="1200">
        <a:solidFill>
          <a:schemeClr val="tx1"/>
        </a:solidFill>
        <a:latin typeface="+mn-lt"/>
        <a:ea typeface="+mn-ea"/>
        <a:cs typeface="+mn-cs"/>
      </a:defRPr>
    </a:lvl1pPr>
    <a:lvl2pPr marL="457129" algn="l" defTabSz="914260" rtl="0" eaLnBrk="1" latinLnBrk="0" hangingPunct="1">
      <a:defRPr sz="1100" kern="1200">
        <a:solidFill>
          <a:schemeClr val="tx1"/>
        </a:solidFill>
        <a:latin typeface="+mn-lt"/>
        <a:ea typeface="+mn-ea"/>
        <a:cs typeface="+mn-cs"/>
      </a:defRPr>
    </a:lvl2pPr>
    <a:lvl3pPr marL="914260" algn="l" defTabSz="914260" rtl="0" eaLnBrk="1" latinLnBrk="0" hangingPunct="1">
      <a:defRPr sz="1100" kern="1200">
        <a:solidFill>
          <a:schemeClr val="tx1"/>
        </a:solidFill>
        <a:latin typeface="+mn-lt"/>
        <a:ea typeface="+mn-ea"/>
        <a:cs typeface="+mn-cs"/>
      </a:defRPr>
    </a:lvl3pPr>
    <a:lvl4pPr marL="1371390" algn="l" defTabSz="914260" rtl="0" eaLnBrk="1" latinLnBrk="0" hangingPunct="1">
      <a:defRPr sz="1100" kern="1200">
        <a:solidFill>
          <a:schemeClr val="tx1"/>
        </a:solidFill>
        <a:latin typeface="+mn-lt"/>
        <a:ea typeface="+mn-ea"/>
        <a:cs typeface="+mn-cs"/>
      </a:defRPr>
    </a:lvl4pPr>
    <a:lvl5pPr marL="1828518" algn="l" defTabSz="914260" rtl="0" eaLnBrk="1" latinLnBrk="0" hangingPunct="1">
      <a:defRPr sz="1100" kern="1200">
        <a:solidFill>
          <a:schemeClr val="tx1"/>
        </a:solidFill>
        <a:latin typeface="+mn-lt"/>
        <a:ea typeface="+mn-ea"/>
        <a:cs typeface="+mn-cs"/>
      </a:defRPr>
    </a:lvl5pPr>
    <a:lvl6pPr marL="2285650" algn="l" defTabSz="914260" rtl="0" eaLnBrk="1" latinLnBrk="0" hangingPunct="1">
      <a:defRPr sz="1100" kern="1200">
        <a:solidFill>
          <a:schemeClr val="tx1"/>
        </a:solidFill>
        <a:latin typeface="+mn-lt"/>
        <a:ea typeface="+mn-ea"/>
        <a:cs typeface="+mn-cs"/>
      </a:defRPr>
    </a:lvl6pPr>
    <a:lvl7pPr marL="2742778" algn="l" defTabSz="914260" rtl="0" eaLnBrk="1" latinLnBrk="0" hangingPunct="1">
      <a:defRPr sz="1100" kern="1200">
        <a:solidFill>
          <a:schemeClr val="tx1"/>
        </a:solidFill>
        <a:latin typeface="+mn-lt"/>
        <a:ea typeface="+mn-ea"/>
        <a:cs typeface="+mn-cs"/>
      </a:defRPr>
    </a:lvl7pPr>
    <a:lvl8pPr marL="3199909" algn="l" defTabSz="914260" rtl="0" eaLnBrk="1" latinLnBrk="0" hangingPunct="1">
      <a:defRPr sz="1100" kern="1200">
        <a:solidFill>
          <a:schemeClr val="tx1"/>
        </a:solidFill>
        <a:latin typeface="+mn-lt"/>
        <a:ea typeface="+mn-ea"/>
        <a:cs typeface="+mn-cs"/>
      </a:defRPr>
    </a:lvl8pPr>
    <a:lvl9pPr marL="3657039" algn="l" defTabSz="914260"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2A2E6-EBA5-427E-B27A-46FAE0514721}" type="slidenum">
              <a:rPr lang="en-US" smtClean="0"/>
              <a:pPr/>
              <a:t>1</a:t>
            </a:fld>
            <a:endParaRPr lang="en-US"/>
          </a:p>
        </p:txBody>
      </p:sp>
    </p:spTree>
    <p:extLst>
      <p:ext uri="{BB962C8B-B14F-4D97-AF65-F5344CB8AC3E}">
        <p14:creationId xmlns:p14="http://schemas.microsoft.com/office/powerpoint/2010/main" val="2381947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a:noAutofit/>
          </a:bodyPr>
          <a:lstStyle>
            <a:lvl1pPr>
              <a:tabLst>
                <a:tab pos="2295525" algn="l"/>
              </a:tabLst>
              <a:defRPr sz="4000">
                <a:solidFill>
                  <a:srgbClr val="003399"/>
                </a:solidFill>
                <a:latin typeface="Arial Black" panose="020B0A04020102020204" pitchFamily="34" charset="0"/>
              </a:defRPr>
            </a:lvl1pPr>
          </a:lstStyle>
          <a:p>
            <a:r>
              <a:rPr lang="en-US" dirty="0"/>
              <a:t>Click to edit Master title style</a:t>
            </a:r>
          </a:p>
        </p:txBody>
      </p:sp>
      <p:sp>
        <p:nvSpPr>
          <p:cNvPr id="3" name="Content Placeholder 2"/>
          <p:cNvSpPr>
            <a:spLocks noGrp="1"/>
          </p:cNvSpPr>
          <p:nvPr>
            <p:ph idx="1"/>
          </p:nvPr>
        </p:nvSpPr>
        <p:spPr>
          <a:xfrm>
            <a:off x="650240" y="2275845"/>
            <a:ext cx="11704320" cy="6436925"/>
          </a:xfrm>
          <a:prstGeom prst="rect">
            <a:avLst/>
          </a:prstGeom>
        </p:spPr>
        <p:txBody>
          <a:bodyPr/>
          <a:lstStyle>
            <a:lvl1pPr>
              <a:defRPr baseline="0">
                <a:solidFill>
                  <a:srgbClr val="003399"/>
                </a:solidFill>
                <a:latin typeface="Calibri" panose="020F0502020204030204" pitchFamily="34" charset="0"/>
              </a:defRPr>
            </a:lvl1pPr>
            <a:lvl2pPr>
              <a:defRPr baseline="0">
                <a:solidFill>
                  <a:srgbClr val="003399"/>
                </a:solidFill>
                <a:latin typeface="Calibri" panose="020F0502020204030204" pitchFamily="34" charset="0"/>
              </a:defRPr>
            </a:lvl2pPr>
            <a:lvl3pPr>
              <a:defRPr baseline="0">
                <a:solidFill>
                  <a:srgbClr val="003399"/>
                </a:solidFill>
                <a:latin typeface="Calibri" panose="020F0502020204030204" pitchFamily="34" charset="0"/>
              </a:defRPr>
            </a:lvl3pPr>
            <a:lvl4pPr>
              <a:defRPr baseline="0">
                <a:solidFill>
                  <a:srgbClr val="003399"/>
                </a:solidFill>
                <a:latin typeface="Calibri" panose="020F0502020204030204" pitchFamily="34" charset="0"/>
              </a:defRPr>
            </a:lvl4pPr>
            <a:lvl5pPr>
              <a:defRPr baseline="0">
                <a:solidFill>
                  <a:srgbClr val="003399"/>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11704320" cy="1219200"/>
          </a:xfrm>
          <a:prstGeom prst="rect">
            <a:avLst/>
          </a:prstGeom>
        </p:spPr>
        <p:txBody>
          <a:bodyPr lIns="130032" tIns="65016" rIns="130032" bIns="65016">
            <a:normAutofit/>
          </a:bodyPr>
          <a:lstStyle>
            <a:lvl1pPr algn="l">
              <a:defRPr sz="4000" b="0">
                <a:solidFill>
                  <a:srgbClr val="003399"/>
                </a:solidFill>
                <a:latin typeface="Arial Black" panose="020B0A04020102020204" pitchFamily="34" charset="0"/>
              </a:defRPr>
            </a:lvl1pPr>
          </a:lstStyle>
          <a:p>
            <a:r>
              <a:rPr lang="en-US" dirty="0"/>
              <a:t>Click to edit Master title style</a:t>
            </a:r>
          </a:p>
        </p:txBody>
      </p:sp>
      <p:sp>
        <p:nvSpPr>
          <p:cNvPr id="3" name="Content Placeholder 2"/>
          <p:cNvSpPr>
            <a:spLocks noGrp="1"/>
          </p:cNvSpPr>
          <p:nvPr>
            <p:ph sz="half" idx="1"/>
          </p:nvPr>
        </p:nvSpPr>
        <p:spPr>
          <a:xfrm>
            <a:off x="650240" y="2275841"/>
            <a:ext cx="5743787" cy="6436925"/>
          </a:xfrm>
          <a:prstGeom prst="rect">
            <a:avLst/>
          </a:prstGeom>
        </p:spPr>
        <p:txBody>
          <a:bodyPr lIns="130032" tIns="65016" rIns="130032" bIns="65016"/>
          <a:lstStyle>
            <a:lvl1pPr>
              <a:defRPr sz="4000" baseline="0">
                <a:solidFill>
                  <a:srgbClr val="003399"/>
                </a:solidFill>
                <a:latin typeface="Calibri" panose="020F0502020204030204" pitchFamily="34" charset="0"/>
              </a:defRPr>
            </a:lvl1pPr>
            <a:lvl2pPr>
              <a:defRPr sz="3400" baseline="0">
                <a:solidFill>
                  <a:srgbClr val="003399"/>
                </a:solidFill>
                <a:latin typeface="Calibri" panose="020F0502020204030204" pitchFamily="34" charset="0"/>
              </a:defRPr>
            </a:lvl2pPr>
            <a:lvl3pPr>
              <a:defRPr sz="2800" baseline="0">
                <a:solidFill>
                  <a:srgbClr val="003399"/>
                </a:solidFill>
                <a:latin typeface="Calibri" panose="020F0502020204030204" pitchFamily="34" charset="0"/>
              </a:defRPr>
            </a:lvl3pPr>
            <a:lvl4pPr>
              <a:defRPr sz="2600" baseline="0">
                <a:solidFill>
                  <a:srgbClr val="003399"/>
                </a:solidFill>
                <a:latin typeface="Calibri" panose="020F0502020204030204" pitchFamily="34" charset="0"/>
              </a:defRPr>
            </a:lvl4pPr>
            <a:lvl5pPr>
              <a:defRPr sz="2600" baseline="0">
                <a:solidFill>
                  <a:srgbClr val="003399"/>
                </a:solidFill>
                <a:latin typeface="Calibri" panose="020F0502020204030204" pitchFamily="34" charset="0"/>
              </a:defRPr>
            </a:lvl5pPr>
            <a:lvl6pPr>
              <a:defRPr sz="2600"/>
            </a:lvl6pPr>
            <a:lvl7pPr>
              <a:defRPr sz="2600"/>
            </a:lvl7pPr>
            <a:lvl8pPr>
              <a:defRPr sz="2600"/>
            </a:lvl8pPr>
            <a:lvl9pPr>
              <a:defRPr sz="2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10773" y="2275841"/>
            <a:ext cx="5743787" cy="6436925"/>
          </a:xfrm>
          <a:prstGeom prst="rect">
            <a:avLst/>
          </a:prstGeom>
        </p:spPr>
        <p:txBody>
          <a:bodyPr lIns="130032" tIns="65016" rIns="130032" bIns="65016"/>
          <a:lstStyle>
            <a:lvl1pPr>
              <a:defRPr sz="4000" baseline="0">
                <a:solidFill>
                  <a:srgbClr val="003399"/>
                </a:solidFill>
                <a:latin typeface="Calibri" panose="020F0502020204030204" pitchFamily="34" charset="0"/>
              </a:defRPr>
            </a:lvl1pPr>
            <a:lvl2pPr>
              <a:defRPr sz="3400" baseline="0">
                <a:solidFill>
                  <a:srgbClr val="003399"/>
                </a:solidFill>
                <a:latin typeface="Calibri" panose="020F0502020204030204" pitchFamily="34" charset="0"/>
              </a:defRPr>
            </a:lvl2pPr>
            <a:lvl3pPr>
              <a:defRPr sz="2800" baseline="0">
                <a:solidFill>
                  <a:srgbClr val="003399"/>
                </a:solidFill>
                <a:latin typeface="Calibri" panose="020F0502020204030204" pitchFamily="34" charset="0"/>
              </a:defRPr>
            </a:lvl3pPr>
            <a:lvl4pPr>
              <a:defRPr sz="2600" baseline="0">
                <a:solidFill>
                  <a:srgbClr val="003399"/>
                </a:solidFill>
                <a:latin typeface="Calibri" panose="020F0502020204030204" pitchFamily="34" charset="0"/>
              </a:defRPr>
            </a:lvl4pPr>
            <a:lvl5pPr>
              <a:defRPr sz="2600" baseline="0">
                <a:solidFill>
                  <a:srgbClr val="003399"/>
                </a:solidFill>
                <a:latin typeface="Calibri" panose="020F0502020204030204" pitchFamily="34" charset="0"/>
              </a:defRPr>
            </a:lvl5pPr>
            <a:lvl6pPr>
              <a:defRPr sz="2600"/>
            </a:lvl6pPr>
            <a:lvl7pPr>
              <a:defRPr sz="2600"/>
            </a:lvl7pPr>
            <a:lvl8pPr>
              <a:defRPr sz="2600"/>
            </a:lvl8pPr>
            <a:lvl9pPr>
              <a:defRPr sz="2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30042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hyperlink" Target="http://www.est-aegis.com/" TargetMode="Externa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1" name="Picture 3"/>
          <p:cNvPicPr>
            <a:picLocks noChangeAspect="1" noChangeArrowheads="1"/>
          </p:cNvPicPr>
          <p:nvPr userDrawn="1"/>
        </p:nvPicPr>
        <p:blipFill>
          <a:blip r:embed="rId5">
            <a:extLst>
              <a:ext uri="{28A0092B-C50C-407E-A947-70E740481C1C}">
                <a14:useLocalDpi xmlns:a14="http://schemas.microsoft.com/office/drawing/2010/main" val="0"/>
              </a:ext>
            </a:extLst>
          </a:blip>
          <a:stretch>
            <a:fillRect/>
          </a:stretch>
        </p:blipFill>
        <p:spPr bwMode="auto">
          <a:xfrm>
            <a:off x="-50800" y="0"/>
            <a:ext cx="13055600" cy="9753600"/>
          </a:xfrm>
          <a:prstGeom prst="rect">
            <a:avLst/>
          </a:prstGeom>
          <a:noFill/>
        </p:spPr>
      </p:pic>
      <p:sp>
        <p:nvSpPr>
          <p:cNvPr id="8" name="Date Placeholder 2"/>
          <p:cNvSpPr txBox="1">
            <a:spLocks/>
          </p:cNvSpPr>
          <p:nvPr userDrawn="1"/>
        </p:nvSpPr>
        <p:spPr>
          <a:xfrm>
            <a:off x="84667" y="9067800"/>
            <a:ext cx="3369733" cy="279964"/>
          </a:xfrm>
          <a:prstGeom prst="rect">
            <a:avLst/>
          </a:prstGeom>
        </p:spPr>
        <p:txBody>
          <a:bodyPr lIns="130025" tIns="65013" rIns="130025" bIns="65013"/>
          <a:lstStyle>
            <a:lvl1pPr>
              <a:defRPr/>
            </a:lvl1pPr>
          </a:lstStyle>
          <a:p>
            <a:pPr marL="0" marR="0" lvl="0" indent="0" algn="l" defTabSz="1300259" rtl="0" eaLnBrk="1" fontAlgn="auto" latinLnBrk="0" hangingPunct="1">
              <a:lnSpc>
                <a:spcPct val="100000"/>
              </a:lnSpc>
              <a:spcBef>
                <a:spcPts val="0"/>
              </a:spcBef>
              <a:spcAft>
                <a:spcPts val="0"/>
              </a:spcAft>
              <a:buClrTx/>
              <a:buSzTx/>
              <a:buFontTx/>
              <a:buNone/>
              <a:tabLst/>
              <a:defRPr/>
            </a:pPr>
            <a:fld id="{C6AF5540-98B0-4AF2-90E7-6A0DC179A405}" type="slidenum">
              <a:rPr kumimoji="0" lang="en-US" sz="1400" b="0" i="0" u="none" strike="noStrike" kern="1200" cap="none" spc="0" normalizeH="0" baseline="0" noProof="0" smtClean="0">
                <a:ln>
                  <a:noFill/>
                </a:ln>
                <a:solidFill>
                  <a:schemeClr val="bg1">
                    <a:lumMod val="50000"/>
                  </a:schemeClr>
                </a:solidFill>
                <a:effectLst/>
                <a:uLnTx/>
                <a:uFillTx/>
                <a:latin typeface="+mn-lt"/>
                <a:ea typeface="+mn-ea"/>
                <a:cs typeface="+mn-cs"/>
              </a:rPr>
              <a:pPr marL="0" marR="0" lvl="0" indent="0" algn="l" defTabSz="1300259" rtl="0" eaLnBrk="1" fontAlgn="auto" latinLnBrk="0" hangingPunct="1">
                <a:lnSpc>
                  <a:spcPct val="100000"/>
                </a:lnSpc>
                <a:spcBef>
                  <a:spcPts val="0"/>
                </a:spcBef>
                <a:spcAft>
                  <a:spcPts val="0"/>
                </a:spcAft>
                <a:buClrTx/>
                <a:buSzTx/>
                <a:buFontTx/>
                <a:buNone/>
                <a:tabLst/>
                <a:defRPr/>
              </a:pPr>
              <a:t>‹N°›</a:t>
            </a:fld>
            <a:r>
              <a:rPr kumimoji="0" lang="en-US" sz="1400" b="0" i="0" u="none" strike="noStrike" kern="1200" cap="none" spc="0" normalizeH="0" baseline="0" noProof="0" dirty="0">
                <a:ln>
                  <a:noFill/>
                </a:ln>
                <a:solidFill>
                  <a:schemeClr val="bg1">
                    <a:lumMod val="50000"/>
                  </a:schemeClr>
                </a:solidFill>
                <a:effectLst/>
                <a:uLnTx/>
                <a:uFillTx/>
                <a:latin typeface="+mn-lt"/>
                <a:ea typeface="+mn-ea"/>
                <a:cs typeface="+mn-cs"/>
              </a:rPr>
              <a:t>    © 2017 -  Electro Static Technology</a:t>
            </a:r>
          </a:p>
          <a:p>
            <a:pPr marL="0" marR="0" lvl="0" indent="0" algn="l" defTabSz="1300259"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lumMod val="50000"/>
                  </a:schemeClr>
                </a:solidFill>
                <a:effectLst/>
                <a:uLnTx/>
                <a:uFillTx/>
                <a:latin typeface="+mn-lt"/>
                <a:ea typeface="+mn-ea"/>
                <a:cs typeface="+mn-cs"/>
              </a:rPr>
              <a:t>                            An ITW Company</a:t>
            </a:r>
          </a:p>
          <a:p>
            <a:pPr marL="0" marR="0" lvl="0" indent="0" algn="l" defTabSz="1300259"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9" name="Footer Placeholder 3"/>
          <p:cNvSpPr txBox="1">
            <a:spLocks/>
          </p:cNvSpPr>
          <p:nvPr userDrawn="1"/>
        </p:nvSpPr>
        <p:spPr>
          <a:xfrm>
            <a:off x="3901439" y="8991600"/>
            <a:ext cx="5201920" cy="578741"/>
          </a:xfrm>
          <a:prstGeom prst="rect">
            <a:avLst/>
          </a:prstGeom>
        </p:spPr>
        <p:txBody>
          <a:bodyPr lIns="130025" tIns="65013" rIns="130025" bIns="65013"/>
          <a:lstStyle/>
          <a:p>
            <a:pPr marL="0" marR="0" lvl="0" indent="0" algn="ctr" defTabSz="1300259"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chemeClr val="tx1"/>
                </a:solidFill>
                <a:effectLst/>
                <a:uLnTx/>
                <a:uFillTx/>
                <a:latin typeface="+mn-lt"/>
                <a:ea typeface="+mn-ea"/>
                <a:cs typeface="+mn-cs"/>
                <a:hlinkClick r:id="rId6"/>
              </a:rPr>
              <a:t>www.est-aegis.com</a:t>
            </a:r>
            <a:endParaRPr kumimoji="0" lang="en-US" sz="1700" b="1"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1300259"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bg1">
                    <a:lumMod val="50000"/>
                  </a:schemeClr>
                </a:solidFill>
                <a:effectLst/>
                <a:uLnTx/>
                <a:uFillTx/>
                <a:latin typeface="+mn-lt"/>
                <a:ea typeface="+mn-ea"/>
                <a:cs typeface="+mn-cs"/>
              </a:rPr>
              <a:t>Patented Technology</a:t>
            </a:r>
          </a:p>
        </p:txBody>
      </p:sp>
      <p:pic>
        <p:nvPicPr>
          <p:cNvPr id="7" name="Pictur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623097" y="8710378"/>
            <a:ext cx="3079256" cy="928961"/>
          </a:xfrm>
          <a:prstGeom prst="rect">
            <a:avLst/>
          </a:prstGeom>
        </p:spPr>
      </p:pic>
    </p:spTree>
  </p:cSld>
  <p:clrMap bg1="lt1" tx1="dk1" bg2="lt2" tx2="dk2" accent1="accent1" accent2="accent2" accent3="accent3" accent4="accent4" accent5="accent5" accent6="accent6" hlink="hlink" folHlink="folHlink"/>
  <p:sldLayoutIdLst>
    <p:sldLayoutId id="2147483817" r:id="rId1"/>
    <p:sldLayoutId id="2147483819" r:id="rId2"/>
    <p:sldLayoutId id="2147483824" r:id="rId3"/>
  </p:sldLayoutIdLst>
  <p:txStyles>
    <p:titleStyle>
      <a:lvl1pPr algn="ctr" defTabSz="1300259" rtl="0" eaLnBrk="1" latinLnBrk="0" hangingPunct="1">
        <a:spcBef>
          <a:spcPct val="0"/>
        </a:spcBef>
        <a:buNone/>
        <a:defRPr sz="6300" kern="1200">
          <a:solidFill>
            <a:schemeClr val="tx1"/>
          </a:solidFill>
          <a:latin typeface="+mj-lt"/>
          <a:ea typeface="+mj-ea"/>
          <a:cs typeface="+mj-cs"/>
        </a:defRPr>
      </a:lvl1pPr>
    </p:titleStyle>
    <p:bodyStyle>
      <a:lvl1pPr marL="487598" indent="-487598" algn="l" defTabSz="1300259"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56461" indent="-406332" algn="l" defTabSz="1300259"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25324" indent="-325064" algn="l" defTabSz="1300259"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75455" indent="-325064" algn="l" defTabSz="1300259"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925586" indent="-325064" algn="l" defTabSz="1300259"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75717" indent="-325064" algn="l" defTabSz="130025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5845" indent="-325064" algn="l" defTabSz="130025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5977" indent="-325064" algn="l" defTabSz="130025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6105" indent="-325064" algn="l" defTabSz="1300259"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300259" rtl="0" eaLnBrk="1" latinLnBrk="0" hangingPunct="1">
        <a:defRPr sz="2600" kern="1200">
          <a:solidFill>
            <a:schemeClr val="tx1"/>
          </a:solidFill>
          <a:latin typeface="+mn-lt"/>
          <a:ea typeface="+mn-ea"/>
          <a:cs typeface="+mn-cs"/>
        </a:defRPr>
      </a:lvl1pPr>
      <a:lvl2pPr marL="650130" algn="l" defTabSz="1300259" rtl="0" eaLnBrk="1" latinLnBrk="0" hangingPunct="1">
        <a:defRPr sz="2600" kern="1200">
          <a:solidFill>
            <a:schemeClr val="tx1"/>
          </a:solidFill>
          <a:latin typeface="+mn-lt"/>
          <a:ea typeface="+mn-ea"/>
          <a:cs typeface="+mn-cs"/>
        </a:defRPr>
      </a:lvl2pPr>
      <a:lvl3pPr marL="1300259" algn="l" defTabSz="1300259" rtl="0" eaLnBrk="1" latinLnBrk="0" hangingPunct="1">
        <a:defRPr sz="2600" kern="1200">
          <a:solidFill>
            <a:schemeClr val="tx1"/>
          </a:solidFill>
          <a:latin typeface="+mn-lt"/>
          <a:ea typeface="+mn-ea"/>
          <a:cs typeface="+mn-cs"/>
        </a:defRPr>
      </a:lvl3pPr>
      <a:lvl4pPr marL="1950391" algn="l" defTabSz="1300259" rtl="0" eaLnBrk="1" latinLnBrk="0" hangingPunct="1">
        <a:defRPr sz="2600" kern="1200">
          <a:solidFill>
            <a:schemeClr val="tx1"/>
          </a:solidFill>
          <a:latin typeface="+mn-lt"/>
          <a:ea typeface="+mn-ea"/>
          <a:cs typeface="+mn-cs"/>
        </a:defRPr>
      </a:lvl4pPr>
      <a:lvl5pPr marL="2600520" algn="l" defTabSz="1300259" rtl="0" eaLnBrk="1" latinLnBrk="0" hangingPunct="1">
        <a:defRPr sz="2600" kern="1200">
          <a:solidFill>
            <a:schemeClr val="tx1"/>
          </a:solidFill>
          <a:latin typeface="+mn-lt"/>
          <a:ea typeface="+mn-ea"/>
          <a:cs typeface="+mn-cs"/>
        </a:defRPr>
      </a:lvl5pPr>
      <a:lvl6pPr marL="3250650" algn="l" defTabSz="1300259" rtl="0" eaLnBrk="1" latinLnBrk="0" hangingPunct="1">
        <a:defRPr sz="2600" kern="1200">
          <a:solidFill>
            <a:schemeClr val="tx1"/>
          </a:solidFill>
          <a:latin typeface="+mn-lt"/>
          <a:ea typeface="+mn-ea"/>
          <a:cs typeface="+mn-cs"/>
        </a:defRPr>
      </a:lvl6pPr>
      <a:lvl7pPr marL="3900782" algn="l" defTabSz="1300259" rtl="0" eaLnBrk="1" latinLnBrk="0" hangingPunct="1">
        <a:defRPr sz="2600" kern="1200">
          <a:solidFill>
            <a:schemeClr val="tx1"/>
          </a:solidFill>
          <a:latin typeface="+mn-lt"/>
          <a:ea typeface="+mn-ea"/>
          <a:cs typeface="+mn-cs"/>
        </a:defRPr>
      </a:lvl7pPr>
      <a:lvl8pPr marL="4550909" algn="l" defTabSz="1300259" rtl="0" eaLnBrk="1" latinLnBrk="0" hangingPunct="1">
        <a:defRPr sz="2600" kern="1200">
          <a:solidFill>
            <a:schemeClr val="tx1"/>
          </a:solidFill>
          <a:latin typeface="+mn-lt"/>
          <a:ea typeface="+mn-ea"/>
          <a:cs typeface="+mn-cs"/>
        </a:defRPr>
      </a:lvl8pPr>
      <a:lvl9pPr marL="5201041" algn="l" defTabSz="1300259"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1244600" y="1346200"/>
            <a:ext cx="10591799" cy="1854200"/>
          </a:xfrm>
          <a:prstGeom prst="rect">
            <a:avLst/>
          </a:prstGeom>
          <a:ln/>
        </p:spPr>
        <p:txBody>
          <a:bodyPr lIns="0" tIns="0" rIns="0" bIns="0" anchor="t">
            <a:noAutofit/>
          </a:bodyPr>
          <a:lstStyle/>
          <a:p>
            <a:pPr algn="ctr">
              <a:lnSpc>
                <a:spcPct val="90000"/>
              </a:lnSpc>
            </a:pPr>
            <a:r>
              <a:rPr lang="en-US" sz="6600" b="1" dirty="0">
                <a:solidFill>
                  <a:srgbClr val="003399"/>
                </a:solidFill>
                <a:latin typeface="Arial Black" panose="020B0A04020102020204" pitchFamily="34" charset="0"/>
                <a:sym typeface="Arial Black" pitchFamily="34" charset="0"/>
              </a:rPr>
              <a:t>AEGIS® Reactor Pump Protection Ring</a:t>
            </a:r>
            <a:br>
              <a:rPr lang="en-US" sz="7200" b="1" dirty="0">
                <a:solidFill>
                  <a:srgbClr val="003399"/>
                </a:solidFill>
                <a:latin typeface="Arial Black" panose="020B0A04020102020204" pitchFamily="34" charset="0"/>
                <a:sym typeface="Arial Black" pitchFamily="34" charset="0"/>
              </a:rPr>
            </a:br>
            <a:r>
              <a:rPr lang="en-US" sz="6000" b="1" dirty="0">
                <a:solidFill>
                  <a:srgbClr val="003399"/>
                </a:solidFill>
                <a:latin typeface="Arial Black" panose="020B0A04020102020204" pitchFamily="34" charset="0"/>
                <a:sym typeface="Arial Black" pitchFamily="34" charset="0"/>
              </a:rPr>
              <a:t>Protect Face Seal from Electrical Erosion</a:t>
            </a:r>
            <a:endParaRPr lang="en-US" sz="7200" b="1" dirty="0">
              <a:solidFill>
                <a:srgbClr val="003399"/>
              </a:solidFill>
              <a:latin typeface="Arial Black" panose="020B0A04020102020204" pitchFamily="34" charset="0"/>
              <a:sym typeface="Arial Black" pitchFamily="34" charset="0"/>
            </a:endParaRPr>
          </a:p>
        </p:txBody>
      </p:sp>
      <p:pic>
        <p:nvPicPr>
          <p:cNvPr id="5" name="Picture 4">
            <a:extLst>
              <a:ext uri="{FF2B5EF4-FFF2-40B4-BE49-F238E27FC236}">
                <a16:creationId xmlns:a16="http://schemas.microsoft.com/office/drawing/2014/main" id="{DCA92E71-FB21-4776-84C5-FDA2FDF7D4F0}"/>
              </a:ext>
            </a:extLst>
          </p:cNvPr>
          <p:cNvPicPr>
            <a:picLocks noChangeAspect="1"/>
          </p:cNvPicPr>
          <p:nvPr/>
        </p:nvPicPr>
        <p:blipFill rotWithShape="1">
          <a:blip r:embed="rId3">
            <a:extLst>
              <a:ext uri="{28A0092B-C50C-407E-A947-70E740481C1C}">
                <a14:useLocalDpi xmlns:a14="http://schemas.microsoft.com/office/drawing/2010/main" val="0"/>
              </a:ext>
            </a:extLst>
          </a:blip>
          <a:srcRect l="8398" t="36718" r="30078" b="24219"/>
          <a:stretch/>
        </p:blipFill>
        <p:spPr>
          <a:xfrm>
            <a:off x="3301998" y="5334000"/>
            <a:ext cx="6477001" cy="3084286"/>
          </a:xfrm>
          <a:prstGeom prst="rect">
            <a:avLst/>
          </a:prstGeom>
        </p:spPr>
      </p:pic>
    </p:spTree>
    <p:extLst>
      <p:ext uri="{BB962C8B-B14F-4D97-AF65-F5344CB8AC3E}">
        <p14:creationId xmlns:p14="http://schemas.microsoft.com/office/powerpoint/2010/main" val="382153769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ABECA-44AB-4C34-ABCC-C2D76BCFEB67}"/>
              </a:ext>
            </a:extLst>
          </p:cNvPr>
          <p:cNvSpPr>
            <a:spLocks noGrp="1"/>
          </p:cNvSpPr>
          <p:nvPr>
            <p:ph type="title"/>
          </p:nvPr>
        </p:nvSpPr>
        <p:spPr/>
        <p:txBody>
          <a:bodyPr>
            <a:normAutofit fontScale="90000"/>
          </a:bodyPr>
          <a:lstStyle/>
          <a:p>
            <a:r>
              <a:rPr lang="en-US" dirty="0"/>
              <a:t>Electrical erosion damage to face seal surfaces</a:t>
            </a:r>
          </a:p>
        </p:txBody>
      </p:sp>
      <p:pic>
        <p:nvPicPr>
          <p:cNvPr id="5" name="Picture 4">
            <a:extLst>
              <a:ext uri="{FF2B5EF4-FFF2-40B4-BE49-F238E27FC236}">
                <a16:creationId xmlns:a16="http://schemas.microsoft.com/office/drawing/2014/main" id="{CDA3EF20-0FAC-41E3-9E0F-8EBD846204D3}"/>
              </a:ext>
            </a:extLst>
          </p:cNvPr>
          <p:cNvPicPr>
            <a:picLocks noChangeAspect="1"/>
          </p:cNvPicPr>
          <p:nvPr/>
        </p:nvPicPr>
        <p:blipFill>
          <a:blip r:embed="rId2"/>
          <a:stretch>
            <a:fillRect/>
          </a:stretch>
        </p:blipFill>
        <p:spPr>
          <a:xfrm>
            <a:off x="3530599" y="1752600"/>
            <a:ext cx="5703561" cy="2829559"/>
          </a:xfrm>
          <a:prstGeom prst="rect">
            <a:avLst/>
          </a:prstGeom>
        </p:spPr>
      </p:pic>
      <p:pic>
        <p:nvPicPr>
          <p:cNvPr id="6" name="Picture 5">
            <a:extLst>
              <a:ext uri="{FF2B5EF4-FFF2-40B4-BE49-F238E27FC236}">
                <a16:creationId xmlns:a16="http://schemas.microsoft.com/office/drawing/2014/main" id="{CECDDD7A-EFD5-497B-9447-6CFA7411803B}"/>
              </a:ext>
            </a:extLst>
          </p:cNvPr>
          <p:cNvPicPr>
            <a:picLocks noChangeAspect="1"/>
          </p:cNvPicPr>
          <p:nvPr/>
        </p:nvPicPr>
        <p:blipFill>
          <a:blip r:embed="rId3"/>
          <a:stretch>
            <a:fillRect/>
          </a:stretch>
        </p:blipFill>
        <p:spPr>
          <a:xfrm>
            <a:off x="3530599" y="5976839"/>
            <a:ext cx="5703561" cy="2636822"/>
          </a:xfrm>
          <a:prstGeom prst="rect">
            <a:avLst/>
          </a:prstGeom>
        </p:spPr>
      </p:pic>
    </p:spTree>
    <p:extLst>
      <p:ext uri="{BB962C8B-B14F-4D97-AF65-F5344CB8AC3E}">
        <p14:creationId xmlns:p14="http://schemas.microsoft.com/office/powerpoint/2010/main" val="4244592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p:blipFill>
        <p:spPr bwMode="auto">
          <a:xfrm>
            <a:off x="1320800" y="838200"/>
            <a:ext cx="3954577" cy="3592420"/>
          </a:xfrm>
          <a:prstGeom prst="rect">
            <a:avLst/>
          </a:prstGeom>
          <a:ln>
            <a:solidFill>
              <a:schemeClr val="tx1"/>
            </a:solidFill>
          </a:ln>
          <a:extLst>
            <a:ext uri="{53640926-AAD7-44D8-BBD7-CCE9431645EC}">
              <a14:shadowObscured xmlns:a14="http://schemas.microsoft.com/office/drawing/2010/main"/>
            </a:ext>
          </a:extLst>
        </p:spPr>
      </p:pic>
      <p:sp>
        <p:nvSpPr>
          <p:cNvPr id="5" name="TextBox 4"/>
          <p:cNvSpPr txBox="1"/>
          <p:nvPr/>
        </p:nvSpPr>
        <p:spPr>
          <a:xfrm>
            <a:off x="5664200" y="838200"/>
            <a:ext cx="5337387" cy="3354765"/>
          </a:xfrm>
          <a:prstGeom prst="rect">
            <a:avLst/>
          </a:prstGeom>
          <a:noFill/>
        </p:spPr>
        <p:txBody>
          <a:bodyPr wrap="square" rtlCol="0">
            <a:spAutoFit/>
          </a:bodyPr>
          <a:lstStyle/>
          <a:p>
            <a:pPr algn="l"/>
            <a:r>
              <a:rPr lang="en-US" sz="3600" b="1" dirty="0">
                <a:solidFill>
                  <a:schemeClr val="tx2"/>
                </a:solidFill>
              </a:rPr>
              <a:t>A – Pump (Swiss Power Plant)</a:t>
            </a:r>
          </a:p>
          <a:p>
            <a:pPr algn="l"/>
            <a:r>
              <a:rPr lang="en-US" sz="2800" dirty="0"/>
              <a:t>August 2014</a:t>
            </a:r>
          </a:p>
          <a:p>
            <a:pPr algn="l"/>
            <a:r>
              <a:rPr lang="en-US" sz="2800" dirty="0"/>
              <a:t>Second or top stage seal</a:t>
            </a:r>
          </a:p>
          <a:p>
            <a:pPr algn="l"/>
            <a:r>
              <a:rPr lang="en-US" sz="2800" dirty="0"/>
              <a:t>Tungsten carbide rotating seal face</a:t>
            </a:r>
          </a:p>
          <a:p>
            <a:pPr algn="l"/>
            <a:r>
              <a:rPr lang="en-US" sz="2800" dirty="0"/>
              <a:t>Operating time:                     </a:t>
            </a:r>
          </a:p>
          <a:p>
            <a:pPr algn="l"/>
            <a:r>
              <a:rPr lang="en-US" sz="2800" dirty="0"/>
              <a:t>September 2013 – August 2014</a:t>
            </a:r>
          </a:p>
        </p:txBody>
      </p:sp>
      <p:pic>
        <p:nvPicPr>
          <p:cNvPr id="6" name="Picture 5"/>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p:blipFill>
        <p:spPr bwMode="auto">
          <a:xfrm>
            <a:off x="1320800" y="4724400"/>
            <a:ext cx="5893443" cy="3340947"/>
          </a:xfrm>
          <a:prstGeom prst="rect">
            <a:avLst/>
          </a:prstGeom>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1151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11704320" cy="685800"/>
          </a:xfrm>
        </p:spPr>
        <p:txBody>
          <a:bodyPr anchor="t">
            <a:noAutofit/>
          </a:bodyPr>
          <a:lstStyle/>
          <a:p>
            <a:pPr>
              <a:lnSpc>
                <a:spcPct val="85000"/>
              </a:lnSpc>
            </a:pPr>
            <a:r>
              <a:rPr lang="en-US" dirty="0"/>
              <a:t>Mitigating face seal electrical erosion: </a:t>
            </a:r>
            <a:endParaRPr lang="en-US" sz="4000" dirty="0"/>
          </a:p>
        </p:txBody>
      </p:sp>
      <p:sp>
        <p:nvSpPr>
          <p:cNvPr id="8" name="Line 3"/>
          <p:cNvSpPr>
            <a:spLocks noChangeShapeType="1"/>
          </p:cNvSpPr>
          <p:nvPr/>
        </p:nvSpPr>
        <p:spPr bwMode="auto">
          <a:xfrm>
            <a:off x="685800" y="1371600"/>
            <a:ext cx="11567160" cy="0"/>
          </a:xfrm>
          <a:prstGeom prst="line">
            <a:avLst/>
          </a:prstGeom>
          <a:noFill/>
          <a:ln w="38100">
            <a:solidFill>
              <a:srgbClr val="003399"/>
            </a:solidFill>
            <a:miter lim="800000"/>
            <a:headEnd/>
            <a:tailEnd/>
          </a:ln>
        </p:spPr>
        <p:txBody>
          <a:bodyPr lIns="0" tIns="0" rIns="0" bIns="0"/>
          <a:lstStyle/>
          <a:p>
            <a:endParaRPr lang="en-US" dirty="0"/>
          </a:p>
        </p:txBody>
      </p:sp>
      <p:sp>
        <p:nvSpPr>
          <p:cNvPr id="7" name="TextBox 6"/>
          <p:cNvSpPr txBox="1"/>
          <p:nvPr/>
        </p:nvSpPr>
        <p:spPr>
          <a:xfrm>
            <a:off x="1016000" y="2093495"/>
            <a:ext cx="10896600" cy="4955203"/>
          </a:xfrm>
          <a:prstGeom prst="rect">
            <a:avLst/>
          </a:prstGeom>
          <a:noFill/>
        </p:spPr>
        <p:txBody>
          <a:bodyPr wrap="square" lIns="0" tIns="0" rIns="0" bIns="0" rtlCol="0">
            <a:spAutoFit/>
          </a:bodyPr>
          <a:lstStyle/>
          <a:p>
            <a:pPr marL="342900" indent="-342900" algn="l">
              <a:lnSpc>
                <a:spcPct val="85000"/>
              </a:lnSpc>
              <a:spcBef>
                <a:spcPts val="1800"/>
              </a:spcBef>
              <a:spcAft>
                <a:spcPts val="1200"/>
              </a:spcAft>
              <a:buFont typeface="Arial" panose="020B0604020202020204" pitchFamily="34" charset="0"/>
              <a:buChar char="•"/>
            </a:pPr>
            <a:r>
              <a:rPr lang="en-US" dirty="0">
                <a:latin typeface="+mn-lt"/>
              </a:rPr>
              <a:t>Critical to minimizing uncontrolled radioactive leaks; unplanned reactor shutdown.</a:t>
            </a:r>
          </a:p>
          <a:p>
            <a:pPr marL="342900" indent="-342900" algn="l">
              <a:lnSpc>
                <a:spcPct val="85000"/>
              </a:lnSpc>
              <a:spcBef>
                <a:spcPts val="1800"/>
              </a:spcBef>
              <a:spcAft>
                <a:spcPts val="1200"/>
              </a:spcAft>
              <a:buFont typeface="Arial" panose="020B0604020202020204" pitchFamily="34" charset="0"/>
              <a:buChar char="•"/>
            </a:pPr>
            <a:r>
              <a:rPr lang="en-US" dirty="0">
                <a:latin typeface="+mn-lt"/>
              </a:rPr>
              <a:t>Prevents millions of dollars in downtime.</a:t>
            </a:r>
          </a:p>
          <a:p>
            <a:pPr marL="342900" indent="-342900" algn="l">
              <a:lnSpc>
                <a:spcPct val="85000"/>
              </a:lnSpc>
              <a:spcBef>
                <a:spcPts val="1800"/>
              </a:spcBef>
              <a:spcAft>
                <a:spcPts val="1200"/>
              </a:spcAft>
              <a:buFont typeface="Arial" panose="020B0604020202020204" pitchFamily="34" charset="0"/>
              <a:buChar char="•"/>
            </a:pPr>
            <a:r>
              <a:rPr lang="en-US" b="1" dirty="0">
                <a:latin typeface="+mn-lt"/>
              </a:rPr>
              <a:t>Solution:</a:t>
            </a:r>
            <a:r>
              <a:rPr lang="en-US" dirty="0">
                <a:latin typeface="+mn-lt"/>
              </a:rPr>
              <a:t> Grounding the shaft of Reactor Coolant and Recirculation Pumps (RCP/RRP) is critical to controlling potential shaft voltage which may otherwise cause electrical erosion of the pump’s face seal.</a:t>
            </a:r>
          </a:p>
        </p:txBody>
      </p:sp>
      <p:pic>
        <p:nvPicPr>
          <p:cNvPr id="3" name="Picture 2">
            <a:extLst>
              <a:ext uri="{FF2B5EF4-FFF2-40B4-BE49-F238E27FC236}">
                <a16:creationId xmlns:a16="http://schemas.microsoft.com/office/drawing/2014/main" id="{DE397045-8DBC-4A70-AACD-F879BB41B8B8}"/>
              </a:ext>
            </a:extLst>
          </p:cNvPr>
          <p:cNvPicPr>
            <a:picLocks noChangeAspect="1"/>
          </p:cNvPicPr>
          <p:nvPr/>
        </p:nvPicPr>
        <p:blipFill>
          <a:blip r:embed="rId2"/>
          <a:stretch>
            <a:fillRect/>
          </a:stretch>
        </p:blipFill>
        <p:spPr>
          <a:xfrm>
            <a:off x="4292600" y="6705600"/>
            <a:ext cx="4019048" cy="1752381"/>
          </a:xfrm>
          <a:prstGeom prst="rect">
            <a:avLst/>
          </a:prstGeom>
        </p:spPr>
      </p:pic>
    </p:spTree>
    <p:extLst>
      <p:ext uri="{BB962C8B-B14F-4D97-AF65-F5344CB8AC3E}">
        <p14:creationId xmlns:p14="http://schemas.microsoft.com/office/powerpoint/2010/main" val="1347890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11704320" cy="685800"/>
          </a:xfrm>
        </p:spPr>
        <p:txBody>
          <a:bodyPr anchor="t">
            <a:noAutofit/>
          </a:bodyPr>
          <a:lstStyle/>
          <a:p>
            <a:pPr>
              <a:lnSpc>
                <a:spcPct val="85000"/>
              </a:lnSpc>
            </a:pPr>
            <a:r>
              <a:rPr lang="en-US" dirty="0"/>
              <a:t>Manufacturing Design for Nuclear Power Stations: </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sp>
        <p:nvSpPr>
          <p:cNvPr id="7" name="TextBox 6"/>
          <p:cNvSpPr txBox="1"/>
          <p:nvPr/>
        </p:nvSpPr>
        <p:spPr>
          <a:xfrm>
            <a:off x="881380" y="2362200"/>
            <a:ext cx="11450320" cy="5306068"/>
          </a:xfrm>
          <a:prstGeom prst="rect">
            <a:avLst/>
          </a:prstGeom>
          <a:noFill/>
        </p:spPr>
        <p:txBody>
          <a:bodyPr wrap="square" lIns="0" tIns="0" rIns="0" bIns="0" rtlCol="0">
            <a:spAutoFit/>
          </a:bodyPr>
          <a:lstStyle/>
          <a:p>
            <a:pPr algn="l">
              <a:lnSpc>
                <a:spcPct val="85000"/>
              </a:lnSpc>
              <a:spcBef>
                <a:spcPts val="1800"/>
              </a:spcBef>
              <a:spcAft>
                <a:spcPts val="1200"/>
              </a:spcAft>
            </a:pPr>
            <a:r>
              <a:rPr lang="en-US" sz="3600" dirty="0">
                <a:latin typeface="+mn-lt"/>
              </a:rPr>
              <a:t>AEGIS® PRO RPPR shaft grounding system:</a:t>
            </a:r>
          </a:p>
          <a:p>
            <a:pPr marL="571500" indent="-571500" algn="l">
              <a:lnSpc>
                <a:spcPct val="85000"/>
              </a:lnSpc>
              <a:spcBef>
                <a:spcPts val="1800"/>
              </a:spcBef>
              <a:spcAft>
                <a:spcPts val="1200"/>
              </a:spcAft>
              <a:buFont typeface="Arial" panose="020B0604020202020204" pitchFamily="34" charset="0"/>
              <a:buChar char="•"/>
            </a:pPr>
            <a:r>
              <a:rPr lang="en-US" sz="3600" dirty="0">
                <a:latin typeface="+mn-lt"/>
              </a:rPr>
              <a:t>Custom-engineered integrated solution</a:t>
            </a:r>
          </a:p>
          <a:p>
            <a:pPr marL="571500" indent="-571500" algn="l">
              <a:lnSpc>
                <a:spcPct val="85000"/>
              </a:lnSpc>
              <a:spcBef>
                <a:spcPts val="1800"/>
              </a:spcBef>
              <a:spcAft>
                <a:spcPts val="1200"/>
              </a:spcAft>
              <a:buFont typeface="Arial" panose="020B0604020202020204" pitchFamily="34" charset="0"/>
              <a:buChar char="•"/>
            </a:pPr>
            <a:r>
              <a:rPr lang="en-US" sz="3600" dirty="0">
                <a:latin typeface="+mn-lt"/>
              </a:rPr>
              <a:t>Specifically designed and manufactured to mitigate electrical face seal erosion.   </a:t>
            </a:r>
          </a:p>
          <a:p>
            <a:pPr marL="571500" indent="-571500" algn="l">
              <a:lnSpc>
                <a:spcPct val="85000"/>
              </a:lnSpc>
              <a:spcBef>
                <a:spcPts val="1800"/>
              </a:spcBef>
              <a:spcAft>
                <a:spcPts val="1200"/>
              </a:spcAft>
              <a:buFont typeface="Arial" panose="020B0604020202020204" pitchFamily="34" charset="0"/>
              <a:buChar char="•"/>
            </a:pPr>
            <a:r>
              <a:rPr lang="en-US" sz="3600" dirty="0">
                <a:latin typeface="+mn-lt"/>
              </a:rPr>
              <a:t>Each AEGIS® PRO RPPR design meets individual plant requirements </a:t>
            </a:r>
          </a:p>
          <a:p>
            <a:pPr marL="571500" indent="-571500" algn="l">
              <a:lnSpc>
                <a:spcPct val="85000"/>
              </a:lnSpc>
              <a:spcBef>
                <a:spcPts val="1800"/>
              </a:spcBef>
              <a:spcAft>
                <a:spcPts val="1200"/>
              </a:spcAft>
              <a:buFont typeface="Arial" panose="020B0604020202020204" pitchFamily="34" charset="0"/>
              <a:buChar char="•"/>
            </a:pPr>
            <a:r>
              <a:rPr lang="en-US" sz="3600" dirty="0">
                <a:latin typeface="+mn-lt"/>
              </a:rPr>
              <a:t>Achieved through close coordination between AEGIS® engineering and nuclear power station engineers. </a:t>
            </a:r>
          </a:p>
        </p:txBody>
      </p:sp>
    </p:spTree>
    <p:extLst>
      <p:ext uri="{BB962C8B-B14F-4D97-AF65-F5344CB8AC3E}">
        <p14:creationId xmlns:p14="http://schemas.microsoft.com/office/powerpoint/2010/main" val="1010407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11704320" cy="685800"/>
          </a:xfrm>
        </p:spPr>
        <p:txBody>
          <a:bodyPr anchor="t">
            <a:noAutofit/>
          </a:bodyPr>
          <a:lstStyle/>
          <a:p>
            <a:pPr>
              <a:lnSpc>
                <a:spcPct val="85000"/>
              </a:lnSpc>
            </a:pPr>
            <a:r>
              <a:rPr lang="en-US" dirty="0"/>
              <a:t>Electrical Erosion in RCP/RRP Face Seals: </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sp>
        <p:nvSpPr>
          <p:cNvPr id="5" name="Rectangle 4">
            <a:extLst>
              <a:ext uri="{FF2B5EF4-FFF2-40B4-BE49-F238E27FC236}">
                <a16:creationId xmlns:a16="http://schemas.microsoft.com/office/drawing/2014/main" id="{61A5659F-1AF4-4FDD-B892-AF5D7E41CBAF}"/>
              </a:ext>
            </a:extLst>
          </p:cNvPr>
          <p:cNvSpPr/>
          <p:nvPr/>
        </p:nvSpPr>
        <p:spPr>
          <a:xfrm>
            <a:off x="1397000" y="4648200"/>
            <a:ext cx="10210800" cy="1323439"/>
          </a:xfrm>
          <a:prstGeom prst="rect">
            <a:avLst/>
          </a:prstGeom>
        </p:spPr>
        <p:txBody>
          <a:bodyPr wrap="square">
            <a:spAutoFit/>
          </a:bodyPr>
          <a:lstStyle/>
          <a:p>
            <a:r>
              <a:rPr lang="en-US" b="1" i="1" dirty="0">
                <a:latin typeface="Calibri" panose="020F0502020204030204" pitchFamily="34" charset="0"/>
                <a:ea typeface="Batang" panose="02030600000101010101" pitchFamily="18" charset="-127"/>
                <a:cs typeface="Calibri" panose="020F0502020204030204" pitchFamily="34" charset="0"/>
              </a:rPr>
              <a:t>“</a:t>
            </a:r>
            <a:r>
              <a:rPr lang="en-US" b="1" i="1" u="sng" dirty="0">
                <a:latin typeface="Calibri" panose="020F0502020204030204" pitchFamily="34" charset="0"/>
                <a:ea typeface="Batang" panose="02030600000101010101" pitchFamily="18" charset="-127"/>
                <a:cs typeface="Calibri" panose="020F0502020204030204" pitchFamily="34" charset="0"/>
              </a:rPr>
              <a:t>No matter how challenging it looks we will find a place to install the ring!</a:t>
            </a:r>
            <a:r>
              <a:rPr lang="en-US" b="1" i="1" dirty="0">
                <a:latin typeface="Calibri" panose="020F0502020204030204" pitchFamily="34" charset="0"/>
                <a:ea typeface="Batang" panose="02030600000101010101" pitchFamily="18" charset="-127"/>
                <a:cs typeface="Calibri" panose="020F0502020204030204" pitchFamily="34" charset="0"/>
              </a:rPr>
              <a:t>”</a:t>
            </a:r>
            <a:endParaRPr lang="en-US" dirty="0"/>
          </a:p>
        </p:txBody>
      </p:sp>
    </p:spTree>
    <p:extLst>
      <p:ext uri="{BB962C8B-B14F-4D97-AF65-F5344CB8AC3E}">
        <p14:creationId xmlns:p14="http://schemas.microsoft.com/office/powerpoint/2010/main" val="1177525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11704320" cy="685800"/>
          </a:xfrm>
        </p:spPr>
        <p:txBody>
          <a:bodyPr anchor="t">
            <a:noAutofit/>
          </a:bodyPr>
          <a:lstStyle/>
          <a:p>
            <a:pPr>
              <a:lnSpc>
                <a:spcPct val="85000"/>
              </a:lnSpc>
            </a:pPr>
            <a:r>
              <a:rPr lang="en-US" dirty="0"/>
              <a:t>Electrical Erosion in RCP/RRP Face Seals: </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pic>
        <p:nvPicPr>
          <p:cNvPr id="9" name="Picture 8">
            <a:extLst>
              <a:ext uri="{FF2B5EF4-FFF2-40B4-BE49-F238E27FC236}">
                <a16:creationId xmlns:a16="http://schemas.microsoft.com/office/drawing/2014/main" id="{4F4C8430-299C-47FA-A550-4AB59E25566D}"/>
              </a:ext>
            </a:extLst>
          </p:cNvPr>
          <p:cNvPicPr>
            <a:picLocks noChangeAspect="1"/>
          </p:cNvPicPr>
          <p:nvPr/>
        </p:nvPicPr>
        <p:blipFill>
          <a:blip r:embed="rId2"/>
          <a:stretch>
            <a:fillRect/>
          </a:stretch>
        </p:blipFill>
        <p:spPr>
          <a:xfrm>
            <a:off x="4597400" y="2286000"/>
            <a:ext cx="4495800" cy="2230384"/>
          </a:xfrm>
          <a:prstGeom prst="rect">
            <a:avLst/>
          </a:prstGeom>
        </p:spPr>
      </p:pic>
      <p:pic>
        <p:nvPicPr>
          <p:cNvPr id="10" name="Picture 9">
            <a:extLst>
              <a:ext uri="{FF2B5EF4-FFF2-40B4-BE49-F238E27FC236}">
                <a16:creationId xmlns:a16="http://schemas.microsoft.com/office/drawing/2014/main" id="{1BAA690A-FD46-4B53-8EE4-59F27AFC2438}"/>
              </a:ext>
            </a:extLst>
          </p:cNvPr>
          <p:cNvPicPr>
            <a:picLocks noChangeAspect="1"/>
          </p:cNvPicPr>
          <p:nvPr/>
        </p:nvPicPr>
        <p:blipFill>
          <a:blip r:embed="rId3"/>
          <a:stretch>
            <a:fillRect/>
          </a:stretch>
        </p:blipFill>
        <p:spPr>
          <a:xfrm>
            <a:off x="4563626" y="5720271"/>
            <a:ext cx="4491714" cy="2076571"/>
          </a:xfrm>
          <a:prstGeom prst="rect">
            <a:avLst/>
          </a:prstGeom>
        </p:spPr>
      </p:pic>
    </p:spTree>
    <p:extLst>
      <p:ext uri="{BB962C8B-B14F-4D97-AF65-F5344CB8AC3E}">
        <p14:creationId xmlns:p14="http://schemas.microsoft.com/office/powerpoint/2010/main" val="1819845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11704320" cy="685800"/>
          </a:xfrm>
        </p:spPr>
        <p:txBody>
          <a:bodyPr anchor="t">
            <a:noAutofit/>
          </a:bodyPr>
          <a:lstStyle/>
          <a:p>
            <a:pPr>
              <a:lnSpc>
                <a:spcPct val="85000"/>
              </a:lnSpc>
            </a:pPr>
            <a:r>
              <a:rPr lang="en-US" dirty="0"/>
              <a:t>Reliability Between RCP/RRP Maintenance Cycles:</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sp>
        <p:nvSpPr>
          <p:cNvPr id="7" name="TextBox 6"/>
          <p:cNvSpPr txBox="1"/>
          <p:nvPr/>
        </p:nvSpPr>
        <p:spPr>
          <a:xfrm>
            <a:off x="844349" y="2286000"/>
            <a:ext cx="10287000" cy="7275838"/>
          </a:xfrm>
          <a:prstGeom prst="rect">
            <a:avLst/>
          </a:prstGeom>
          <a:noFill/>
        </p:spPr>
        <p:txBody>
          <a:bodyPr wrap="square" lIns="0" tIns="0" rIns="0" bIns="0" rtlCol="0">
            <a:spAutoFit/>
          </a:bodyPr>
          <a:lstStyle/>
          <a:p>
            <a:pPr marL="342900" indent="-342900" algn="l">
              <a:lnSpc>
                <a:spcPct val="85000"/>
              </a:lnSpc>
              <a:spcBef>
                <a:spcPts val="1800"/>
              </a:spcBef>
              <a:spcAft>
                <a:spcPts val="1200"/>
              </a:spcAft>
              <a:buFont typeface="Arial" panose="020B0604020202020204" pitchFamily="34" charset="0"/>
              <a:buChar char="•"/>
            </a:pPr>
            <a:r>
              <a:rPr lang="en-US" sz="3600" dirty="0">
                <a:latin typeface="+mn-lt"/>
              </a:rPr>
              <a:t>AEGIS® PRO RPPR is a maintenance-free circumferential conductive microfiber shaft grounding ring system which ensures reliable conductive contact from the rotating shaft to ground.</a:t>
            </a:r>
          </a:p>
          <a:p>
            <a:pPr marL="342900" indent="-342900" algn="l">
              <a:lnSpc>
                <a:spcPct val="85000"/>
              </a:lnSpc>
              <a:spcBef>
                <a:spcPts val="1800"/>
              </a:spcBef>
              <a:spcAft>
                <a:spcPts val="1200"/>
              </a:spcAft>
              <a:buFont typeface="Arial" panose="020B0604020202020204" pitchFamily="34" charset="0"/>
              <a:buChar char="•"/>
            </a:pPr>
            <a:r>
              <a:rPr lang="en-US" sz="3600" dirty="0">
                <a:latin typeface="+mn-lt"/>
              </a:rPr>
              <a:t>It is designed to provide 100% shaft grounding contact during operation from one maintenance cycle to the next with no degradation in performance. </a:t>
            </a:r>
          </a:p>
          <a:p>
            <a:pPr marL="342900" indent="-342900" algn="l">
              <a:lnSpc>
                <a:spcPct val="85000"/>
              </a:lnSpc>
              <a:spcBef>
                <a:spcPts val="1800"/>
              </a:spcBef>
              <a:spcAft>
                <a:spcPts val="1200"/>
              </a:spcAft>
              <a:buFont typeface="Arial" panose="020B0604020202020204" pitchFamily="34" charset="0"/>
              <a:buChar char="•"/>
            </a:pPr>
            <a:r>
              <a:rPr lang="en-US" sz="3600" dirty="0">
                <a:latin typeface="+mn-lt"/>
              </a:rPr>
              <a:t>Maintaining performance in subsequent cycles is accomplished by replacing the AEGIS® RPPR Ring as part of planned maintenance during shut down periods.</a:t>
            </a:r>
          </a:p>
          <a:p>
            <a:pPr marL="342900" indent="-342900" algn="l">
              <a:lnSpc>
                <a:spcPct val="85000"/>
              </a:lnSpc>
              <a:spcBef>
                <a:spcPts val="1800"/>
              </a:spcBef>
              <a:spcAft>
                <a:spcPts val="1200"/>
              </a:spcAft>
              <a:buFont typeface="Arial" panose="020B0604020202020204" pitchFamily="34" charset="0"/>
              <a:buChar char="•"/>
            </a:pPr>
            <a:endParaRPr lang="en-US" sz="3600" dirty="0">
              <a:latin typeface="+mn-lt"/>
            </a:endParaRPr>
          </a:p>
        </p:txBody>
      </p:sp>
    </p:spTree>
    <p:extLst>
      <p:ext uri="{BB962C8B-B14F-4D97-AF65-F5344CB8AC3E}">
        <p14:creationId xmlns:p14="http://schemas.microsoft.com/office/powerpoint/2010/main" val="1743719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Specifications:</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3" name="Table 2">
            <a:extLst>
              <a:ext uri="{FF2B5EF4-FFF2-40B4-BE49-F238E27FC236}">
                <a16:creationId xmlns:a16="http://schemas.microsoft.com/office/drawing/2014/main" id="{83FC08B8-A22C-4B9D-A5F8-A63F28A9D804}"/>
              </a:ext>
            </a:extLst>
          </p:cNvPr>
          <p:cNvGraphicFramePr>
            <a:graphicFrameLocks noGrp="1"/>
          </p:cNvGraphicFramePr>
          <p:nvPr>
            <p:extLst>
              <p:ext uri="{D42A27DB-BD31-4B8C-83A1-F6EECF244321}">
                <p14:modId xmlns:p14="http://schemas.microsoft.com/office/powerpoint/2010/main" val="2232745649"/>
              </p:ext>
            </p:extLst>
          </p:nvPr>
        </p:nvGraphicFramePr>
        <p:xfrm>
          <a:off x="824297" y="2514600"/>
          <a:ext cx="11565823" cy="5962460"/>
        </p:xfrm>
        <a:graphic>
          <a:graphicData uri="http://schemas.openxmlformats.org/drawingml/2006/table">
            <a:tbl>
              <a:tblPr firstRow="1" firstCol="1" lastRow="1" lastCol="1" bandRow="1" bandCol="1"/>
              <a:tblGrid>
                <a:gridCol w="2611355">
                  <a:extLst>
                    <a:ext uri="{9D8B030D-6E8A-4147-A177-3AD203B41FA5}">
                      <a16:colId xmlns:a16="http://schemas.microsoft.com/office/drawing/2014/main" val="2866282054"/>
                    </a:ext>
                  </a:extLst>
                </a:gridCol>
                <a:gridCol w="8954468">
                  <a:extLst>
                    <a:ext uri="{9D8B030D-6E8A-4147-A177-3AD203B41FA5}">
                      <a16:colId xmlns:a16="http://schemas.microsoft.com/office/drawing/2014/main" val="2168959539"/>
                    </a:ext>
                  </a:extLst>
                </a:gridCol>
              </a:tblGrid>
              <a:tr h="1519789">
                <a:tc>
                  <a:txBody>
                    <a:bodyPr/>
                    <a:lstStyle/>
                    <a:p>
                      <a:pPr marL="0" marR="0">
                        <a:lnSpc>
                          <a:spcPct val="85000"/>
                        </a:lnSpc>
                        <a:spcBef>
                          <a:spcPts val="0"/>
                        </a:spcBef>
                        <a:spcAft>
                          <a:spcPts val="0"/>
                        </a:spcAft>
                      </a:pPr>
                      <a:r>
                        <a:rPr lang="en-US" sz="2400" b="1">
                          <a:effectLst/>
                          <a:latin typeface="Calibri" panose="020F0502020204030204" pitchFamily="34" charset="0"/>
                          <a:ea typeface="Batang" panose="02030600000101010101" pitchFamily="18" charset="-127"/>
                          <a:cs typeface="Calibri" panose="020F0502020204030204" pitchFamily="34" charset="0"/>
                        </a:rPr>
                        <a:t> </a:t>
                      </a:r>
                      <a:endParaRPr lang="en-US" sz="360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b="1">
                          <a:effectLst/>
                          <a:latin typeface="Calibri" panose="020F0502020204030204" pitchFamily="34" charset="0"/>
                          <a:ea typeface="Batang" panose="02030600000101010101" pitchFamily="18" charset="-127"/>
                          <a:cs typeface="Calibri" panose="020F0502020204030204" pitchFamily="34" charset="0"/>
                        </a:rPr>
                        <a:t>Ease of Installation</a:t>
                      </a:r>
                      <a:endParaRPr lang="en-US" sz="3600">
                        <a:effectLst/>
                        <a:latin typeface="Times New Roman" panose="02020603050405020304" pitchFamily="18" charset="0"/>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 </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AEGIS rings are designed to minimize hot area time during installation, typically with minimal or no modification to, and no removal of, existing installed equipment.</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 </a:t>
                      </a:r>
                      <a:endParaRPr lang="en-US" sz="3600" dirty="0">
                        <a:effectLst/>
                        <a:latin typeface="Times New Roman" panose="02020603050405020304" pitchFamily="18" charset="0"/>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9185836"/>
                  </a:ext>
                </a:extLst>
              </a:tr>
              <a:tr h="4195211">
                <a:tc>
                  <a:txBody>
                    <a:bodyPr/>
                    <a:lstStyle/>
                    <a:p>
                      <a:pPr marL="0" marR="0">
                        <a:lnSpc>
                          <a:spcPct val="85000"/>
                        </a:lnSpc>
                        <a:spcBef>
                          <a:spcPts val="0"/>
                        </a:spcBef>
                        <a:spcAft>
                          <a:spcPts val="0"/>
                        </a:spcAft>
                      </a:pPr>
                      <a:r>
                        <a:rPr lang="en-US" sz="2400" b="1" dirty="0">
                          <a:effectLst/>
                          <a:latin typeface="Calibri" panose="020F0502020204030204" pitchFamily="34" charset="0"/>
                          <a:ea typeface="Batang" panose="02030600000101010101" pitchFamily="18" charset="-127"/>
                          <a:cs typeface="Calibri" panose="020F0502020204030204" pitchFamily="34" charset="0"/>
                        </a:rPr>
                        <a:t> </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b="1" dirty="0">
                          <a:effectLst/>
                          <a:latin typeface="Calibri" panose="020F0502020204030204" pitchFamily="34" charset="0"/>
                          <a:ea typeface="Batang" panose="02030600000101010101" pitchFamily="18" charset="-127"/>
                          <a:cs typeface="Calibri" panose="020F0502020204030204" pitchFamily="34" charset="0"/>
                        </a:rPr>
                        <a:t>Shaft Surface Finish: </a:t>
                      </a:r>
                      <a:endParaRPr lang="en-US" sz="3600" dirty="0">
                        <a:effectLst/>
                        <a:latin typeface="Times New Roman" panose="02020603050405020304" pitchFamily="18" charset="0"/>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 </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The shaft must have a smooth surface which does not contain any holes, keyways, protrusions, engravings or other rough markings where the AEGIS® PRO RPPR conductive micro fibers touch the shaft surface. </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 </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Surface roughness of Ra 100 micro-inch finish or better before the application of AEGIS® Colloidal Silver Shaft Coating (CS015).</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dirty="0">
                          <a:effectLst/>
                          <a:latin typeface="Calibri" panose="020F0502020204030204" pitchFamily="34" charset="0"/>
                          <a:ea typeface="Batang" panose="02030600000101010101" pitchFamily="18" charset="-127"/>
                          <a:cs typeface="Calibri" panose="020F0502020204030204" pitchFamily="34" charset="0"/>
                        </a:rPr>
                        <a:t> </a:t>
                      </a:r>
                      <a:endParaRPr lang="en-US" sz="3600" dirty="0">
                        <a:effectLst/>
                        <a:latin typeface="Times New Roman" panose="02020603050405020304" pitchFamily="18" charset="0"/>
                        <a:ea typeface="Batang" panose="02030600000101010101" pitchFamily="18" charset="-127"/>
                      </a:endParaRPr>
                    </a:p>
                    <a:p>
                      <a:pPr marL="0" marR="0">
                        <a:lnSpc>
                          <a:spcPct val="8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Shaft surface must be conductive and be free of any coatings or finishes that reduce conductivity.  In most cases the standard steel shaft finish is suitable for the AEGIS® PRO RPPR shaft grounding ring installation.  Prepare the shaft and apply AEGIS® CS015 per guidance prior to installing AEGIS® PRO RPPR ring.</a:t>
                      </a:r>
                      <a:endParaRPr lang="en-US" sz="3600" dirty="0">
                        <a:solidFill>
                          <a:srgbClr val="000000"/>
                        </a:solidFill>
                        <a:effectLst/>
                        <a:latin typeface="Tahoma" panose="020B0604030504040204" pitchFamily="34" charset="0"/>
                        <a:ea typeface="Calibri" panose="020F0502020204030204" pitchFamily="34" charset="0"/>
                      </a:endParaRPr>
                    </a:p>
                    <a:p>
                      <a:pPr marL="0" marR="0">
                        <a:lnSpc>
                          <a:spcPct val="85000"/>
                        </a:lnSpc>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3600" dirty="0">
                        <a:solidFill>
                          <a:srgbClr val="000000"/>
                        </a:solidFill>
                        <a:effectLst/>
                        <a:latin typeface="Tahoma" panose="020B0604030504040204" pitchFamily="34" charset="0"/>
                        <a:ea typeface="Calibri" panose="020F0502020204030204" pitchFamily="34" charset="0"/>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2329964"/>
                  </a:ext>
                </a:extLst>
              </a:tr>
            </a:tbl>
          </a:graphicData>
        </a:graphic>
      </p:graphicFrame>
    </p:spTree>
    <p:extLst>
      <p:ext uri="{BB962C8B-B14F-4D97-AF65-F5344CB8AC3E}">
        <p14:creationId xmlns:p14="http://schemas.microsoft.com/office/powerpoint/2010/main" val="4098265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Specifications cont.:</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5" name="Table 4">
            <a:extLst>
              <a:ext uri="{FF2B5EF4-FFF2-40B4-BE49-F238E27FC236}">
                <a16:creationId xmlns:a16="http://schemas.microsoft.com/office/drawing/2014/main" id="{D7307D1D-A013-478D-9890-0E9E108ED140}"/>
              </a:ext>
            </a:extLst>
          </p:cNvPr>
          <p:cNvGraphicFramePr>
            <a:graphicFrameLocks noGrp="1"/>
          </p:cNvGraphicFramePr>
          <p:nvPr>
            <p:extLst>
              <p:ext uri="{D42A27DB-BD31-4B8C-83A1-F6EECF244321}">
                <p14:modId xmlns:p14="http://schemas.microsoft.com/office/powerpoint/2010/main" val="3074502997"/>
              </p:ext>
            </p:extLst>
          </p:nvPr>
        </p:nvGraphicFramePr>
        <p:xfrm>
          <a:off x="822960" y="2514600"/>
          <a:ext cx="11567160" cy="5034408"/>
        </p:xfrm>
        <a:graphic>
          <a:graphicData uri="http://schemas.openxmlformats.org/drawingml/2006/table">
            <a:tbl>
              <a:tblPr firstRow="1" firstCol="1" lastRow="1" lastCol="1" bandRow="1" bandCol="1"/>
              <a:tblGrid>
                <a:gridCol w="2611657">
                  <a:extLst>
                    <a:ext uri="{9D8B030D-6E8A-4147-A177-3AD203B41FA5}">
                      <a16:colId xmlns:a16="http://schemas.microsoft.com/office/drawing/2014/main" val="367535538"/>
                    </a:ext>
                  </a:extLst>
                </a:gridCol>
                <a:gridCol w="8955503">
                  <a:extLst>
                    <a:ext uri="{9D8B030D-6E8A-4147-A177-3AD203B41FA5}">
                      <a16:colId xmlns:a16="http://schemas.microsoft.com/office/drawing/2014/main" val="502768576"/>
                    </a:ext>
                  </a:extLst>
                </a:gridCol>
              </a:tblGrid>
              <a:tr h="2004614">
                <a:tc>
                  <a:txBody>
                    <a:bodyPr/>
                    <a:lstStyle/>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Fiber Flexibility:</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AEGIS® PRO RPPR Rings are constructed with conductive microfibers designed to bend and flex without breaking.  Multiple rows of fibers are distributed 360 degrees surrounding the shaft surface to provide maximum contact. Fiber length is designed with an optimal shaft overlap.</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Little or no frictional axial or radial fiber pressure applied to shaft.  Extremely light contact only. Designed for minimal friction with no reduction in system performance.</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926091"/>
                  </a:ext>
                </a:extLst>
              </a:tr>
              <a:tr h="1087789">
                <a:tc>
                  <a:txBody>
                    <a:bodyPr/>
                    <a:lstStyle/>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AEGIS® PRO RPPR Ring Maintenance/ Reliability:</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The AEGIS® PRO RPPR Ring does not require maintenance during normal operation and is designed to ensure 100% reliable fiber contact to the rotating shaft during the normal operational cycle of the system.</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3459937"/>
                  </a:ext>
                </a:extLst>
              </a:tr>
            </a:tbl>
          </a:graphicData>
        </a:graphic>
      </p:graphicFrame>
    </p:spTree>
    <p:extLst>
      <p:ext uri="{BB962C8B-B14F-4D97-AF65-F5344CB8AC3E}">
        <p14:creationId xmlns:p14="http://schemas.microsoft.com/office/powerpoint/2010/main" val="4206768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Specifications cont.:</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5" name="Table 4">
            <a:extLst>
              <a:ext uri="{FF2B5EF4-FFF2-40B4-BE49-F238E27FC236}">
                <a16:creationId xmlns:a16="http://schemas.microsoft.com/office/drawing/2014/main" id="{D7307D1D-A013-478D-9890-0E9E108ED140}"/>
              </a:ext>
            </a:extLst>
          </p:cNvPr>
          <p:cNvGraphicFramePr>
            <a:graphicFrameLocks noGrp="1"/>
          </p:cNvGraphicFramePr>
          <p:nvPr>
            <p:extLst>
              <p:ext uri="{D42A27DB-BD31-4B8C-83A1-F6EECF244321}">
                <p14:modId xmlns:p14="http://schemas.microsoft.com/office/powerpoint/2010/main" val="2777452877"/>
              </p:ext>
            </p:extLst>
          </p:nvPr>
        </p:nvGraphicFramePr>
        <p:xfrm>
          <a:off x="822960" y="2514600"/>
          <a:ext cx="11567160" cy="2828100"/>
        </p:xfrm>
        <a:graphic>
          <a:graphicData uri="http://schemas.openxmlformats.org/drawingml/2006/table">
            <a:tbl>
              <a:tblPr firstRow="1" firstCol="1" lastRow="1" lastCol="1" bandRow="1" bandCol="1"/>
              <a:tblGrid>
                <a:gridCol w="2611657">
                  <a:extLst>
                    <a:ext uri="{9D8B030D-6E8A-4147-A177-3AD203B41FA5}">
                      <a16:colId xmlns:a16="http://schemas.microsoft.com/office/drawing/2014/main" val="367535538"/>
                    </a:ext>
                  </a:extLst>
                </a:gridCol>
                <a:gridCol w="8955503">
                  <a:extLst>
                    <a:ext uri="{9D8B030D-6E8A-4147-A177-3AD203B41FA5}">
                      <a16:colId xmlns:a16="http://schemas.microsoft.com/office/drawing/2014/main" val="502768576"/>
                    </a:ext>
                  </a:extLst>
                </a:gridCol>
              </a:tblGrid>
              <a:tr h="2004614">
                <a:tc>
                  <a:txBody>
                    <a:bodyPr/>
                    <a:lstStyle/>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AEGIS® PRO RPPR Ring System Materials:</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Components are designed to meet combustible material requirements:</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Ring frame, mounting brackets and hardware: 304 Stainless Steel.  Alternate ring frame and bracket materials may be used when requested by the customer and validated by AEGIS® engineering department.</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2033610"/>
                  </a:ext>
                </a:extLst>
              </a:tr>
            </a:tbl>
          </a:graphicData>
        </a:graphic>
      </p:graphicFrame>
    </p:spTree>
    <p:extLst>
      <p:ext uri="{BB962C8B-B14F-4D97-AF65-F5344CB8AC3E}">
        <p14:creationId xmlns:p14="http://schemas.microsoft.com/office/powerpoint/2010/main" val="1558945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Specifications cont.:</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3" name="Table 2">
            <a:extLst>
              <a:ext uri="{FF2B5EF4-FFF2-40B4-BE49-F238E27FC236}">
                <a16:creationId xmlns:a16="http://schemas.microsoft.com/office/drawing/2014/main" id="{F764A726-8F90-47B9-A91F-36C422A4A32A}"/>
              </a:ext>
            </a:extLst>
          </p:cNvPr>
          <p:cNvGraphicFramePr>
            <a:graphicFrameLocks noGrp="1"/>
          </p:cNvGraphicFramePr>
          <p:nvPr>
            <p:extLst>
              <p:ext uri="{D42A27DB-BD31-4B8C-83A1-F6EECF244321}">
                <p14:modId xmlns:p14="http://schemas.microsoft.com/office/powerpoint/2010/main" val="1553729432"/>
              </p:ext>
            </p:extLst>
          </p:nvPr>
        </p:nvGraphicFramePr>
        <p:xfrm>
          <a:off x="822960" y="2514600"/>
          <a:ext cx="11567160" cy="5791200"/>
        </p:xfrm>
        <a:graphic>
          <a:graphicData uri="http://schemas.openxmlformats.org/drawingml/2006/table">
            <a:tbl>
              <a:tblPr firstRow="1" firstCol="1" lastRow="1" lastCol="1" bandRow="1" bandCol="1"/>
              <a:tblGrid>
                <a:gridCol w="2611658">
                  <a:extLst>
                    <a:ext uri="{9D8B030D-6E8A-4147-A177-3AD203B41FA5}">
                      <a16:colId xmlns:a16="http://schemas.microsoft.com/office/drawing/2014/main" val="4233954353"/>
                    </a:ext>
                  </a:extLst>
                </a:gridCol>
                <a:gridCol w="8955502">
                  <a:extLst>
                    <a:ext uri="{9D8B030D-6E8A-4147-A177-3AD203B41FA5}">
                      <a16:colId xmlns:a16="http://schemas.microsoft.com/office/drawing/2014/main" val="3549151674"/>
                    </a:ext>
                  </a:extLst>
                </a:gridCol>
              </a:tblGrid>
              <a:tr h="5791200">
                <a:tc>
                  <a:txBody>
                    <a:bodyPr/>
                    <a:lstStyle/>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Environmental Factors:</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Oil and Grease on Shaft:  Small amounts of oil and/or grease are acceptable if the shaft surface remains conductive.  Fibers are designed to maintain contact with the motor shaft and “sweep” oil away from surface.</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Dirt/Dust:  Small amounts of dust and/or small particles are acceptable.  Fibers “sweep” particles from shaft surface during operation.  Shaft surface must remain conductive.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Maximum temperature rating:</a:t>
                      </a:r>
                      <a:r>
                        <a:rPr lang="en-US" sz="2400" dirty="0">
                          <a:effectLst/>
                          <a:latin typeface="+mn-lt"/>
                          <a:ea typeface="Batang" panose="02030600000101010101" pitchFamily="18" charset="-127"/>
                        </a:rPr>
                        <a:t> </a:t>
                      </a:r>
                      <a:r>
                        <a:rPr lang="en-US" sz="2400" dirty="0">
                          <a:effectLst/>
                          <a:latin typeface="+mn-lt"/>
                          <a:ea typeface="Batang" panose="02030600000101010101" pitchFamily="18" charset="-127"/>
                          <a:cs typeface="Calibri" panose="020F0502020204030204" pitchFamily="34" charset="0"/>
                        </a:rPr>
                        <a:t>410°F (210°C); Minimum temperature rating: -112°F (-80°C)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Humidity: 0 to 100% with non-condensing conditions - Verify application specific acceptable humidity with AEGIS® Engineering</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Ambient pressure [bar]:  No limitation on static ambient pressure</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4690069"/>
                  </a:ext>
                </a:extLst>
              </a:tr>
            </a:tbl>
          </a:graphicData>
        </a:graphic>
      </p:graphicFrame>
    </p:spTree>
    <p:extLst>
      <p:ext uri="{BB962C8B-B14F-4D97-AF65-F5344CB8AC3E}">
        <p14:creationId xmlns:p14="http://schemas.microsoft.com/office/powerpoint/2010/main" val="4278918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Specifications cont.:</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4" name="Table 3">
            <a:extLst>
              <a:ext uri="{FF2B5EF4-FFF2-40B4-BE49-F238E27FC236}">
                <a16:creationId xmlns:a16="http://schemas.microsoft.com/office/drawing/2014/main" id="{C866101E-55D4-44B9-966C-80B0C951BCB0}"/>
              </a:ext>
            </a:extLst>
          </p:cNvPr>
          <p:cNvGraphicFramePr>
            <a:graphicFrameLocks noGrp="1"/>
          </p:cNvGraphicFramePr>
          <p:nvPr>
            <p:extLst>
              <p:ext uri="{D42A27DB-BD31-4B8C-83A1-F6EECF244321}">
                <p14:modId xmlns:p14="http://schemas.microsoft.com/office/powerpoint/2010/main" val="3919579309"/>
              </p:ext>
            </p:extLst>
          </p:nvPr>
        </p:nvGraphicFramePr>
        <p:xfrm>
          <a:off x="822960" y="2286000"/>
          <a:ext cx="11013440" cy="6248400"/>
        </p:xfrm>
        <a:graphic>
          <a:graphicData uri="http://schemas.openxmlformats.org/drawingml/2006/table">
            <a:tbl>
              <a:tblPr firstRow="1" firstCol="1" lastRow="1" lastCol="1" bandRow="1" bandCol="1"/>
              <a:tblGrid>
                <a:gridCol w="2486638">
                  <a:extLst>
                    <a:ext uri="{9D8B030D-6E8A-4147-A177-3AD203B41FA5}">
                      <a16:colId xmlns:a16="http://schemas.microsoft.com/office/drawing/2014/main" val="2823126176"/>
                    </a:ext>
                  </a:extLst>
                </a:gridCol>
                <a:gridCol w="8526802">
                  <a:extLst>
                    <a:ext uri="{9D8B030D-6E8A-4147-A177-3AD203B41FA5}">
                      <a16:colId xmlns:a16="http://schemas.microsoft.com/office/drawing/2014/main" val="146361418"/>
                    </a:ext>
                  </a:extLst>
                </a:gridCol>
              </a:tblGrid>
              <a:tr h="6248400">
                <a:tc>
                  <a:txBody>
                    <a:bodyPr/>
                    <a:lstStyle/>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Operating Tolerances:</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gn="just">
                        <a:lnSpc>
                          <a:spcPct val="85000"/>
                        </a:lnSpc>
                        <a:spcBef>
                          <a:spcPts val="0"/>
                        </a:spcBef>
                        <a:spcAft>
                          <a:spcPts val="0"/>
                        </a:spcAft>
                      </a:pPr>
                      <a:r>
                        <a:rPr lang="ko-KR" sz="2400" dirty="0">
                          <a:effectLst/>
                          <a:latin typeface="+mn-lt"/>
                          <a:ea typeface="Malgun Gothic" panose="020B0503020000020004" pitchFamily="34" charset="-127"/>
                          <a:cs typeface="Arial" panose="020B0604020202020204" pitchFamily="34" charset="0"/>
                        </a:rPr>
                        <a:t>±</a:t>
                      </a:r>
                      <a:r>
                        <a:rPr lang="en-US" sz="2400" dirty="0">
                          <a:effectLst/>
                          <a:latin typeface="+mn-lt"/>
                          <a:ea typeface="Batang" panose="02030600000101010101" pitchFamily="18" charset="-127"/>
                          <a:cs typeface="Calibri" panose="020F0502020204030204" pitchFamily="34" charset="0"/>
                        </a:rPr>
                        <a:t>1.5° and 0.010” [0.25mm] Total Indicator Runout in area where AEGIS® Ring is installed.</a:t>
                      </a: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gn="just">
                        <a:lnSpc>
                          <a:spcPct val="85000"/>
                        </a:lnSpc>
                        <a:spcBef>
                          <a:spcPts val="0"/>
                        </a:spcBef>
                        <a:spcAft>
                          <a:spcPts val="0"/>
                        </a:spcAft>
                      </a:pP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Directional rotation: Shaft may be operated in clockwise or counter clockwise rotation and may change directional rotation without limitations.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1164775"/>
                  </a:ext>
                </a:extLst>
              </a:tr>
            </a:tbl>
          </a:graphicData>
        </a:graphic>
      </p:graphicFrame>
      <p:pic>
        <p:nvPicPr>
          <p:cNvPr id="3" name="Picture 2">
            <a:extLst>
              <a:ext uri="{FF2B5EF4-FFF2-40B4-BE49-F238E27FC236}">
                <a16:creationId xmlns:a16="http://schemas.microsoft.com/office/drawing/2014/main" id="{C533D148-9E70-41EE-B0BB-E7BC94269B8F}"/>
              </a:ext>
            </a:extLst>
          </p:cNvPr>
          <p:cNvPicPr>
            <a:picLocks noChangeAspect="1"/>
          </p:cNvPicPr>
          <p:nvPr/>
        </p:nvPicPr>
        <p:blipFill>
          <a:blip r:embed="rId2"/>
          <a:stretch>
            <a:fillRect/>
          </a:stretch>
        </p:blipFill>
        <p:spPr>
          <a:xfrm>
            <a:off x="6611886" y="3276600"/>
            <a:ext cx="4551923" cy="3276600"/>
          </a:xfrm>
          <a:prstGeom prst="rect">
            <a:avLst/>
          </a:prstGeom>
        </p:spPr>
      </p:pic>
    </p:spTree>
    <p:extLst>
      <p:ext uri="{BB962C8B-B14F-4D97-AF65-F5344CB8AC3E}">
        <p14:creationId xmlns:p14="http://schemas.microsoft.com/office/powerpoint/2010/main" val="312785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Installation Notes:</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4" name="Table 3">
            <a:extLst>
              <a:ext uri="{FF2B5EF4-FFF2-40B4-BE49-F238E27FC236}">
                <a16:creationId xmlns:a16="http://schemas.microsoft.com/office/drawing/2014/main" id="{C5F90D70-441D-4A1F-B691-686E1159AEC3}"/>
              </a:ext>
            </a:extLst>
          </p:cNvPr>
          <p:cNvGraphicFramePr>
            <a:graphicFrameLocks noGrp="1"/>
          </p:cNvGraphicFramePr>
          <p:nvPr>
            <p:extLst>
              <p:ext uri="{D42A27DB-BD31-4B8C-83A1-F6EECF244321}">
                <p14:modId xmlns:p14="http://schemas.microsoft.com/office/powerpoint/2010/main" val="3818283534"/>
              </p:ext>
            </p:extLst>
          </p:nvPr>
        </p:nvGraphicFramePr>
        <p:xfrm>
          <a:off x="853902" y="2286000"/>
          <a:ext cx="11536218" cy="5257800"/>
        </p:xfrm>
        <a:graphic>
          <a:graphicData uri="http://schemas.openxmlformats.org/drawingml/2006/table">
            <a:tbl>
              <a:tblPr firstRow="1" firstCol="1" lastRow="1" lastCol="1" bandRow="1" bandCol="1"/>
              <a:tblGrid>
                <a:gridCol w="2604672">
                  <a:extLst>
                    <a:ext uri="{9D8B030D-6E8A-4147-A177-3AD203B41FA5}">
                      <a16:colId xmlns:a16="http://schemas.microsoft.com/office/drawing/2014/main" val="3645358186"/>
                    </a:ext>
                  </a:extLst>
                </a:gridCol>
                <a:gridCol w="8931546">
                  <a:extLst>
                    <a:ext uri="{9D8B030D-6E8A-4147-A177-3AD203B41FA5}">
                      <a16:colId xmlns:a16="http://schemas.microsoft.com/office/drawing/2014/main" val="733289696"/>
                    </a:ext>
                  </a:extLst>
                </a:gridCol>
              </a:tblGrid>
              <a:tr h="1752600">
                <a:tc>
                  <a:txBody>
                    <a:bodyPr/>
                    <a:lstStyle/>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Installation Guidance: </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AEGIS® Engineering will provide installation guidance and include applicable requirements on the drawings provided to the customer.</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8051183"/>
                  </a:ext>
                </a:extLst>
              </a:tr>
              <a:tr h="1752600">
                <a:tc>
                  <a:txBody>
                    <a:bodyPr/>
                    <a:lstStyle/>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Shaft Conductivity: </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AEGIS® Colloidal Silver Shaft Coating PN CS015 must be applied to the shaft surface per installation guidelines.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904802"/>
                  </a:ext>
                </a:extLst>
              </a:tr>
              <a:tr h="1752600">
                <a:tc>
                  <a:txBody>
                    <a:bodyPr/>
                    <a:lstStyle/>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Bonding Straps</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The AEGIS® PRO RPPR ring should be connected to earth ground with AEGIS® HFGS bonding straps specified in the assembly drawings.</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377410"/>
                  </a:ext>
                </a:extLst>
              </a:tr>
            </a:tbl>
          </a:graphicData>
        </a:graphic>
      </p:graphicFrame>
    </p:spTree>
    <p:extLst>
      <p:ext uri="{BB962C8B-B14F-4D97-AF65-F5344CB8AC3E}">
        <p14:creationId xmlns:p14="http://schemas.microsoft.com/office/powerpoint/2010/main" val="4192299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Installation Notes:</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5" name="Table 4">
            <a:extLst>
              <a:ext uri="{FF2B5EF4-FFF2-40B4-BE49-F238E27FC236}">
                <a16:creationId xmlns:a16="http://schemas.microsoft.com/office/drawing/2014/main" id="{04BB8612-937B-4EAB-89E6-BDD2EE92FE5F}"/>
              </a:ext>
            </a:extLst>
          </p:cNvPr>
          <p:cNvGraphicFramePr>
            <a:graphicFrameLocks noGrp="1"/>
          </p:cNvGraphicFramePr>
          <p:nvPr>
            <p:extLst>
              <p:ext uri="{D42A27DB-BD31-4B8C-83A1-F6EECF244321}">
                <p14:modId xmlns:p14="http://schemas.microsoft.com/office/powerpoint/2010/main" val="2490672933"/>
              </p:ext>
            </p:extLst>
          </p:nvPr>
        </p:nvGraphicFramePr>
        <p:xfrm>
          <a:off x="853902" y="2286000"/>
          <a:ext cx="11536218" cy="6174804"/>
        </p:xfrm>
        <a:graphic>
          <a:graphicData uri="http://schemas.openxmlformats.org/drawingml/2006/table">
            <a:tbl>
              <a:tblPr firstRow="1" firstCol="1" lastRow="1" lastCol="1" bandRow="1" bandCol="1"/>
              <a:tblGrid>
                <a:gridCol w="2604672">
                  <a:extLst>
                    <a:ext uri="{9D8B030D-6E8A-4147-A177-3AD203B41FA5}">
                      <a16:colId xmlns:a16="http://schemas.microsoft.com/office/drawing/2014/main" val="3645358186"/>
                    </a:ext>
                  </a:extLst>
                </a:gridCol>
                <a:gridCol w="8931546">
                  <a:extLst>
                    <a:ext uri="{9D8B030D-6E8A-4147-A177-3AD203B41FA5}">
                      <a16:colId xmlns:a16="http://schemas.microsoft.com/office/drawing/2014/main" val="733289696"/>
                    </a:ext>
                  </a:extLst>
                </a:gridCol>
              </a:tblGrid>
              <a:tr h="6096000">
                <a:tc>
                  <a:txBody>
                    <a:bodyPr/>
                    <a:lstStyle/>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Standard Structural Design</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400" dirty="0">
                          <a:effectLst/>
                          <a:latin typeface="+mn-lt"/>
                          <a:ea typeface="Batang" panose="02030600000101010101" pitchFamily="18" charset="-127"/>
                        </a:rPr>
                        <a:t> </a:t>
                      </a:r>
                    </a:p>
                    <a:p>
                      <a:pPr marL="0" marR="0">
                        <a:spcBef>
                          <a:spcPts val="0"/>
                        </a:spcBef>
                        <a:spcAft>
                          <a:spcPts val="0"/>
                        </a:spcAft>
                      </a:pPr>
                      <a:r>
                        <a:rPr lang="en-US" sz="2400" dirty="0">
                          <a:effectLst/>
                          <a:latin typeface="+mn-lt"/>
                          <a:ea typeface="Batang" panose="02030600000101010101" pitchFamily="18" charset="-127"/>
                        </a:rPr>
                        <a:t>We verify that our AEGIS® PRO RPPR rings are suitable to: </a:t>
                      </a:r>
                    </a:p>
                    <a:p>
                      <a:pPr marL="0" marR="0">
                        <a:spcBef>
                          <a:spcPts val="0"/>
                        </a:spcBef>
                        <a:spcAft>
                          <a:spcPts val="0"/>
                        </a:spcAft>
                      </a:pPr>
                      <a:r>
                        <a:rPr lang="en-US" sz="2400" dirty="0">
                          <a:effectLst/>
                          <a:latin typeface="+mn-lt"/>
                          <a:ea typeface="Batang" panose="02030600000101010101" pitchFamily="18" charset="-127"/>
                        </a:rPr>
                        <a:t> </a:t>
                      </a:r>
                    </a:p>
                    <a:p>
                      <a:pPr marL="342900" marR="0" lvl="0" indent="-342900">
                        <a:spcBef>
                          <a:spcPts val="0"/>
                        </a:spcBef>
                        <a:spcAft>
                          <a:spcPts val="0"/>
                        </a:spcAft>
                        <a:buFont typeface="+mj-lt"/>
                        <a:buAutoNum type="alphaLcPeriod"/>
                      </a:pPr>
                      <a:r>
                        <a:rPr lang="en-US" sz="2400" dirty="0">
                          <a:effectLst/>
                          <a:latin typeface="+mn-lt"/>
                          <a:ea typeface="Batang" panose="02030600000101010101" pitchFamily="18" charset="-127"/>
                        </a:rPr>
                        <a:t>Withstand a 4.5g static load in any direction with a substantial safety factor against mechanical detachment </a:t>
                      </a:r>
                    </a:p>
                    <a:p>
                      <a:pPr marL="342900" marR="0" lvl="0" indent="-342900">
                        <a:spcBef>
                          <a:spcPts val="0"/>
                        </a:spcBef>
                        <a:spcAft>
                          <a:spcPts val="0"/>
                        </a:spcAft>
                        <a:buFont typeface="+mj-lt"/>
                        <a:buAutoNum type="alphaLcPeriod"/>
                      </a:pPr>
                      <a:r>
                        <a:rPr lang="en-US" sz="2400" dirty="0">
                          <a:effectLst/>
                          <a:latin typeface="+mn-lt"/>
                          <a:ea typeface="Batang" panose="02030600000101010101" pitchFamily="18" charset="-127"/>
                        </a:rPr>
                        <a:t>Withstand a minimum sustained 2g combined non-resonant dynamic load with deflections small enough to have no impact on the PRO RPPR service life  </a:t>
                      </a:r>
                    </a:p>
                    <a:p>
                      <a:pPr marL="0" marR="0">
                        <a:spcBef>
                          <a:spcPts val="0"/>
                        </a:spcBef>
                        <a:spcAft>
                          <a:spcPts val="0"/>
                        </a:spcAft>
                      </a:pPr>
                      <a:r>
                        <a:rPr lang="en-US" sz="2400" dirty="0">
                          <a:effectLst/>
                          <a:latin typeface="+mn-lt"/>
                          <a:ea typeface="Batang" panose="02030600000101010101" pitchFamily="18" charset="-127"/>
                        </a:rPr>
                        <a:t>  </a:t>
                      </a:r>
                    </a:p>
                    <a:p>
                      <a:pPr marL="0" marR="0">
                        <a:lnSpc>
                          <a:spcPct val="85000"/>
                        </a:lnSpc>
                        <a:spcBef>
                          <a:spcPts val="0"/>
                        </a:spcBef>
                        <a:spcAft>
                          <a:spcPts val="0"/>
                        </a:spcAft>
                      </a:pPr>
                      <a:r>
                        <a:rPr lang="en-US" sz="2400" dirty="0">
                          <a:effectLst/>
                          <a:latin typeface="+mn-lt"/>
                          <a:ea typeface="Batang" panose="02030600000101010101" pitchFamily="18" charset="-127"/>
                        </a:rPr>
                        <a:t>We provide premium locking hardware to guard against loosening due to vibration even when used in a challenging vibration and thermal cycling environment.  </a:t>
                      </a:r>
                      <a:r>
                        <a:rPr lang="en-US" sz="2400" dirty="0">
                          <a:effectLst/>
                          <a:latin typeface="+mn-lt"/>
                          <a:ea typeface="Batang" panose="02030600000101010101" pitchFamily="18" charset="-127"/>
                          <a:cs typeface="Calibri" panose="020F0502020204030204" pitchFamily="34" charset="0"/>
                        </a:rPr>
                        <a:t>Installation bolts should be tightened to the torque specified on the assembly drawing.  </a:t>
                      </a:r>
                      <a:endParaRPr lang="en-US" sz="2400" dirty="0">
                        <a:effectLst/>
                        <a:latin typeface="+mn-lt"/>
                        <a:ea typeface="Batang" panose="02030600000101010101" pitchFamily="18" charset="-127"/>
                      </a:endParaRPr>
                    </a:p>
                    <a:p>
                      <a:pPr marL="0" marR="0">
                        <a:spcBef>
                          <a:spcPts val="0"/>
                        </a:spcBef>
                        <a:spcAft>
                          <a:spcPts val="0"/>
                        </a:spcAft>
                      </a:pPr>
                      <a:r>
                        <a:rPr lang="en-US" sz="2400" dirty="0">
                          <a:effectLst/>
                          <a:latin typeface="+mn-lt"/>
                          <a:ea typeface="Batang" panose="02030600000101010101" pitchFamily="18" charset="-127"/>
                        </a:rPr>
                        <a:t> </a:t>
                      </a:r>
                    </a:p>
                    <a:p>
                      <a:pPr marL="0" marR="0">
                        <a:lnSpc>
                          <a:spcPct val="85000"/>
                        </a:lnSpc>
                        <a:spcBef>
                          <a:spcPts val="0"/>
                        </a:spcBef>
                        <a:spcAft>
                          <a:spcPts val="0"/>
                        </a:spcAft>
                      </a:pPr>
                      <a:r>
                        <a:rPr lang="en-US" sz="2400" dirty="0">
                          <a:effectLst/>
                          <a:latin typeface="+mn-lt"/>
                          <a:ea typeface="Batang" panose="02030600000101010101" pitchFamily="18" charset="-127"/>
                        </a:rPr>
                        <a:t>The customer is responsible for verifying suitability of the proposed AEGIS® PRO RPPR ring design for their operating environment.  </a:t>
                      </a:r>
                      <a:r>
                        <a:rPr lang="en-US" sz="2400" dirty="0">
                          <a:effectLst/>
                          <a:latin typeface="+mn-lt"/>
                          <a:ea typeface="Batang" panose="02030600000101010101" pitchFamily="18" charset="-127"/>
                          <a:cs typeface="Calibri" panose="020F0502020204030204" pitchFamily="34" charset="0"/>
                        </a:rPr>
                        <a:t>Contact AEGIS® engineering for further guidance as needed.  </a:t>
                      </a:r>
                    </a:p>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706674"/>
                  </a:ext>
                </a:extLst>
              </a:tr>
            </a:tbl>
          </a:graphicData>
        </a:graphic>
      </p:graphicFrame>
    </p:spTree>
    <p:extLst>
      <p:ext uri="{BB962C8B-B14F-4D97-AF65-F5344CB8AC3E}">
        <p14:creationId xmlns:p14="http://schemas.microsoft.com/office/powerpoint/2010/main" val="2209801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Application Installation Notes:</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graphicFrame>
        <p:nvGraphicFramePr>
          <p:cNvPr id="3" name="Table 2">
            <a:extLst>
              <a:ext uri="{FF2B5EF4-FFF2-40B4-BE49-F238E27FC236}">
                <a16:creationId xmlns:a16="http://schemas.microsoft.com/office/drawing/2014/main" id="{0F96DBF7-5763-45ED-84A5-72C80528ED8B}"/>
              </a:ext>
            </a:extLst>
          </p:cNvPr>
          <p:cNvGraphicFramePr>
            <a:graphicFrameLocks noGrp="1"/>
          </p:cNvGraphicFramePr>
          <p:nvPr>
            <p:extLst>
              <p:ext uri="{D42A27DB-BD31-4B8C-83A1-F6EECF244321}">
                <p14:modId xmlns:p14="http://schemas.microsoft.com/office/powerpoint/2010/main" val="1144244889"/>
              </p:ext>
            </p:extLst>
          </p:nvPr>
        </p:nvGraphicFramePr>
        <p:xfrm>
          <a:off x="822960" y="2286000"/>
          <a:ext cx="11567160" cy="6277992"/>
        </p:xfrm>
        <a:graphic>
          <a:graphicData uri="http://schemas.openxmlformats.org/drawingml/2006/table">
            <a:tbl>
              <a:tblPr firstRow="1" firstCol="1" lastRow="1" lastCol="1" bandRow="1" bandCol="1"/>
              <a:tblGrid>
                <a:gridCol w="2611658">
                  <a:extLst>
                    <a:ext uri="{9D8B030D-6E8A-4147-A177-3AD203B41FA5}">
                      <a16:colId xmlns:a16="http://schemas.microsoft.com/office/drawing/2014/main" val="1849085765"/>
                    </a:ext>
                  </a:extLst>
                </a:gridCol>
                <a:gridCol w="8955502">
                  <a:extLst>
                    <a:ext uri="{9D8B030D-6E8A-4147-A177-3AD203B41FA5}">
                      <a16:colId xmlns:a16="http://schemas.microsoft.com/office/drawing/2014/main" val="2184520139"/>
                    </a:ext>
                  </a:extLst>
                </a:gridCol>
              </a:tblGrid>
              <a:tr h="2212002">
                <a:tc>
                  <a:txBody>
                    <a:bodyPr/>
                    <a:lstStyle/>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 </a:t>
                      </a:r>
                      <a:endParaRPr lang="en-US" sz="2400">
                        <a:effectLst/>
                        <a:latin typeface="+mn-lt"/>
                        <a:ea typeface="Batang" panose="02030600000101010101" pitchFamily="18" charset="-127"/>
                      </a:endParaRPr>
                    </a:p>
                    <a:p>
                      <a:pPr marL="0" marR="0">
                        <a:lnSpc>
                          <a:spcPct val="85000"/>
                        </a:lnSpc>
                        <a:spcBef>
                          <a:spcPts val="0"/>
                        </a:spcBef>
                        <a:spcAft>
                          <a:spcPts val="0"/>
                        </a:spcAft>
                      </a:pPr>
                      <a:r>
                        <a:rPr lang="en-US" sz="2400" b="1">
                          <a:effectLst/>
                          <a:latin typeface="+mn-lt"/>
                          <a:ea typeface="Batang" panose="02030600000101010101" pitchFamily="18" charset="-127"/>
                          <a:cs typeface="Calibri" panose="020F0502020204030204" pitchFamily="34" charset="0"/>
                        </a:rPr>
                        <a:t>Low Voltage Threshold</a:t>
                      </a:r>
                      <a:endParaRPr lang="en-US" sz="240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There is no lower voltage threshold for function of the AEGIS® PRO RPPR.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Note: The presence of an alternate path to ground from the motor shaft will always decrease the electrical damage due to shaft voltage, and the lower the impedance of that path, the more protection it will provide against electrical damage.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AEGIS® PRO RPPR rings are specifically designed to offer a low impedance alternate path to ground.</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3873602"/>
                  </a:ext>
                </a:extLst>
              </a:tr>
              <a:tr h="1562100">
                <a:tc>
                  <a:txBody>
                    <a:bodyPr/>
                    <a:lstStyle/>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Installation Validation Using Ohm Meter Resistance Measurement</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b="1"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Reading should be &lt;2 ohms between the shaft surface at the PRO RPPR and the bonding location.</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Note: This is not a check of the impedance of operating ring; it is only a validation that the ring has been installed properly from an electrical standpoint.</a:t>
                      </a:r>
                      <a:endParaRPr lang="en-US" sz="2400" dirty="0">
                        <a:effectLst/>
                        <a:latin typeface="+mn-lt"/>
                        <a:ea typeface="Batang" panose="02030600000101010101" pitchFamily="18" charset="-127"/>
                      </a:endParaRPr>
                    </a:p>
                    <a:p>
                      <a:pPr marL="0" marR="0">
                        <a:lnSpc>
                          <a:spcPct val="85000"/>
                        </a:lnSpc>
                        <a:spcBef>
                          <a:spcPts val="0"/>
                        </a:spcBef>
                        <a:spcAft>
                          <a:spcPts val="0"/>
                        </a:spcAft>
                      </a:pPr>
                      <a:r>
                        <a:rPr lang="en-US" sz="2400" dirty="0">
                          <a:effectLst/>
                          <a:latin typeface="+mn-lt"/>
                          <a:ea typeface="Batang" panose="02030600000101010101" pitchFamily="18" charset="-127"/>
                          <a:cs typeface="Calibri" panose="020F0502020204030204" pitchFamily="34" charset="0"/>
                        </a:rPr>
                        <a:t> </a:t>
                      </a:r>
                      <a:endParaRPr lang="en-US" sz="2400" dirty="0">
                        <a:effectLst/>
                        <a:latin typeface="+mn-lt"/>
                        <a:ea typeface="Batang" panose="02030600000101010101" pitchFamily="18" charset="-127"/>
                      </a:endParaRPr>
                    </a:p>
                  </a:txBody>
                  <a:tcPr marL="73025" marR="73025" marT="18415" marB="88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0072295"/>
                  </a:ext>
                </a:extLst>
              </a:tr>
            </a:tbl>
          </a:graphicData>
        </a:graphic>
      </p:graphicFrame>
    </p:spTree>
    <p:extLst>
      <p:ext uri="{BB962C8B-B14F-4D97-AF65-F5344CB8AC3E}">
        <p14:creationId xmlns:p14="http://schemas.microsoft.com/office/powerpoint/2010/main" val="554223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Design Example #1:</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pic>
        <p:nvPicPr>
          <p:cNvPr id="4" name="Picture 3">
            <a:extLst>
              <a:ext uri="{FF2B5EF4-FFF2-40B4-BE49-F238E27FC236}">
                <a16:creationId xmlns:a16="http://schemas.microsoft.com/office/drawing/2014/main" id="{21EC7021-6BC6-4C8E-A6B7-A5A2AE261036}"/>
              </a:ext>
            </a:extLst>
          </p:cNvPr>
          <p:cNvPicPr>
            <a:picLocks noChangeAspect="1"/>
          </p:cNvPicPr>
          <p:nvPr/>
        </p:nvPicPr>
        <p:blipFill>
          <a:blip r:embed="rId2"/>
          <a:stretch>
            <a:fillRect/>
          </a:stretch>
        </p:blipFill>
        <p:spPr>
          <a:xfrm>
            <a:off x="1625600" y="2286000"/>
            <a:ext cx="9547670" cy="5867400"/>
          </a:xfrm>
          <a:prstGeom prst="rect">
            <a:avLst/>
          </a:prstGeom>
        </p:spPr>
      </p:pic>
    </p:spTree>
    <p:extLst>
      <p:ext uri="{BB962C8B-B14F-4D97-AF65-F5344CB8AC3E}">
        <p14:creationId xmlns:p14="http://schemas.microsoft.com/office/powerpoint/2010/main" val="296185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1181101"/>
            <a:ext cx="11704320" cy="685800"/>
          </a:xfrm>
        </p:spPr>
        <p:txBody>
          <a:bodyPr anchor="t">
            <a:noAutofit/>
          </a:bodyPr>
          <a:lstStyle/>
          <a:p>
            <a:pPr>
              <a:lnSpc>
                <a:spcPct val="85000"/>
              </a:lnSpc>
            </a:pPr>
            <a:r>
              <a:rPr lang="en-US" dirty="0"/>
              <a:t>Design Example #2:</a:t>
            </a:r>
            <a:endParaRPr lang="en-US" sz="4000" dirty="0"/>
          </a:p>
        </p:txBody>
      </p:sp>
      <p:sp>
        <p:nvSpPr>
          <p:cNvPr id="8" name="Line 3"/>
          <p:cNvSpPr>
            <a:spLocks noChangeShapeType="1"/>
          </p:cNvSpPr>
          <p:nvPr/>
        </p:nvSpPr>
        <p:spPr bwMode="auto">
          <a:xfrm>
            <a:off x="822960" y="1981200"/>
            <a:ext cx="11567160" cy="0"/>
          </a:xfrm>
          <a:prstGeom prst="line">
            <a:avLst/>
          </a:prstGeom>
          <a:noFill/>
          <a:ln w="38100">
            <a:solidFill>
              <a:srgbClr val="003399"/>
            </a:solidFill>
            <a:miter lim="800000"/>
            <a:headEnd/>
            <a:tailEnd/>
          </a:ln>
        </p:spPr>
        <p:txBody>
          <a:bodyPr lIns="0" tIns="0" rIns="0" bIns="0"/>
          <a:lstStyle/>
          <a:p>
            <a:endParaRPr lang="en-US" dirty="0"/>
          </a:p>
        </p:txBody>
      </p:sp>
      <p:pic>
        <p:nvPicPr>
          <p:cNvPr id="3" name="Picture 2">
            <a:extLst>
              <a:ext uri="{FF2B5EF4-FFF2-40B4-BE49-F238E27FC236}">
                <a16:creationId xmlns:a16="http://schemas.microsoft.com/office/drawing/2014/main" id="{8D24B0E2-C6E1-4569-AE6A-CBA1443FCA39}"/>
              </a:ext>
            </a:extLst>
          </p:cNvPr>
          <p:cNvPicPr>
            <a:picLocks noChangeAspect="1"/>
          </p:cNvPicPr>
          <p:nvPr/>
        </p:nvPicPr>
        <p:blipFill>
          <a:blip r:embed="rId2"/>
          <a:stretch>
            <a:fillRect/>
          </a:stretch>
        </p:blipFill>
        <p:spPr>
          <a:xfrm>
            <a:off x="1930400" y="2286000"/>
            <a:ext cx="8305800" cy="5401672"/>
          </a:xfrm>
          <a:prstGeom prst="rect">
            <a:avLst/>
          </a:prstGeom>
        </p:spPr>
      </p:pic>
      <p:sp>
        <p:nvSpPr>
          <p:cNvPr id="5" name="Rectangle 4">
            <a:extLst>
              <a:ext uri="{FF2B5EF4-FFF2-40B4-BE49-F238E27FC236}">
                <a16:creationId xmlns:a16="http://schemas.microsoft.com/office/drawing/2014/main" id="{7ED1D163-BC2D-435C-93B6-9B9ECFA38FB8}"/>
              </a:ext>
            </a:extLst>
          </p:cNvPr>
          <p:cNvSpPr/>
          <p:nvPr/>
        </p:nvSpPr>
        <p:spPr>
          <a:xfrm>
            <a:off x="754380" y="8077200"/>
            <a:ext cx="10896599" cy="523220"/>
          </a:xfrm>
          <a:prstGeom prst="rect">
            <a:avLst/>
          </a:prstGeom>
        </p:spPr>
        <p:txBody>
          <a:bodyPr wrap="square">
            <a:spAutoFit/>
          </a:bodyPr>
          <a:lstStyle/>
          <a:p>
            <a:pPr algn="l"/>
            <a:r>
              <a:rPr lang="en-US" sz="2800" b="1" dirty="0"/>
              <a:t>Note: Final design will be custom tailored to your application needs.</a:t>
            </a:r>
          </a:p>
        </p:txBody>
      </p:sp>
    </p:spTree>
    <p:extLst>
      <p:ext uri="{BB962C8B-B14F-4D97-AF65-F5344CB8AC3E}">
        <p14:creationId xmlns:p14="http://schemas.microsoft.com/office/powerpoint/2010/main" val="3695349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p:cNvSpPr>
          <p:nvPr/>
        </p:nvSpPr>
        <p:spPr bwMode="auto">
          <a:xfrm>
            <a:off x="685800" y="1066800"/>
            <a:ext cx="11047998" cy="787401"/>
          </a:xfrm>
          <a:prstGeom prst="rect">
            <a:avLst/>
          </a:prstGeom>
          <a:noFill/>
          <a:ln w="12700" cap="flat">
            <a:noFill/>
            <a:miter lim="800000"/>
            <a:headEnd type="none" w="med" len="med"/>
            <a:tailEnd type="none" w="med" len="med"/>
          </a:ln>
        </p:spPr>
        <p:txBody>
          <a:bodyPr lIns="0" tIns="0" rIns="0" bIns="0"/>
          <a:lstStyle/>
          <a:p>
            <a:pPr algn="l">
              <a:lnSpc>
                <a:spcPct val="85000"/>
              </a:lnSpc>
            </a:pPr>
            <a:r>
              <a:rPr lang="en-US" dirty="0">
                <a:solidFill>
                  <a:srgbClr val="003399"/>
                </a:solidFill>
                <a:latin typeface="Arial Black" pitchFamily="34" charset="0"/>
                <a:ea typeface="Arial Black" pitchFamily="34" charset="0"/>
                <a:cs typeface="Arial Black" pitchFamily="34" charset="0"/>
                <a:sym typeface="Arial Black" pitchFamily="34" charset="0"/>
              </a:rPr>
              <a:t>Mitigating Electrical Face Seal Erosion</a:t>
            </a:r>
          </a:p>
          <a:p>
            <a:pPr algn="l">
              <a:lnSpc>
                <a:spcPct val="85000"/>
              </a:lnSpc>
            </a:pPr>
            <a:r>
              <a:rPr lang="en-US" dirty="0">
                <a:solidFill>
                  <a:srgbClr val="003399"/>
                </a:solidFill>
                <a:latin typeface="Arial Black" pitchFamily="34" charset="0"/>
                <a:ea typeface="Arial Black" pitchFamily="34" charset="0"/>
                <a:cs typeface="Arial Black" pitchFamily="34" charset="0"/>
                <a:sym typeface="Arial Black" pitchFamily="34" charset="0"/>
              </a:rPr>
              <a:t>with AEGIS® RPPR Shaft Grounding Ring</a:t>
            </a:r>
          </a:p>
        </p:txBody>
      </p:sp>
      <p:sp>
        <p:nvSpPr>
          <p:cNvPr id="3" name="Rectangle 2"/>
          <p:cNvSpPr/>
          <p:nvPr/>
        </p:nvSpPr>
        <p:spPr>
          <a:xfrm>
            <a:off x="1398002" y="3200400"/>
            <a:ext cx="9829800" cy="461665"/>
          </a:xfrm>
          <a:prstGeom prst="rect">
            <a:avLst/>
          </a:prstGeom>
        </p:spPr>
        <p:txBody>
          <a:bodyPr wrap="square">
            <a:spAutoFit/>
          </a:bodyPr>
          <a:lstStyle/>
          <a:p>
            <a:pPr marL="342900" indent="-342900" algn="l">
              <a:spcAft>
                <a:spcPts val="600"/>
              </a:spcAft>
              <a:buFont typeface="Wingdings" pitchFamily="2" charset="2"/>
              <a:buChar char="q"/>
            </a:pPr>
            <a:endParaRPr lang="en-US" sz="2400" b="1" dirty="0">
              <a:solidFill>
                <a:schemeClr val="tx2"/>
              </a:solidFill>
              <a:latin typeface="+mn-lt"/>
            </a:endParaRPr>
          </a:p>
        </p:txBody>
      </p:sp>
      <p:sp>
        <p:nvSpPr>
          <p:cNvPr id="4" name="Rectangle 3"/>
          <p:cNvSpPr/>
          <p:nvPr/>
        </p:nvSpPr>
        <p:spPr>
          <a:xfrm>
            <a:off x="1294899" y="2895600"/>
            <a:ext cx="10693901" cy="5201424"/>
          </a:xfrm>
          <a:prstGeom prst="rect">
            <a:avLst/>
          </a:prstGeom>
        </p:spPr>
        <p:txBody>
          <a:bodyPr wrap="square">
            <a:spAutoFit/>
          </a:bodyPr>
          <a:lstStyle/>
          <a:p>
            <a:pPr marL="571500" indent="-571500" algn="l">
              <a:lnSpc>
                <a:spcPct val="85000"/>
              </a:lnSpc>
              <a:spcBef>
                <a:spcPts val="0"/>
              </a:spcBef>
              <a:spcAft>
                <a:spcPts val="1800"/>
              </a:spcAft>
              <a:buFont typeface="Arial" panose="020B0604020202020204" pitchFamily="34" charset="0"/>
              <a:buChar char="•"/>
            </a:pPr>
            <a:r>
              <a:rPr lang="en-US" sz="3200" dirty="0">
                <a:latin typeface="+mn-lt"/>
              </a:rPr>
              <a:t>It all comes down to reducing voltage across the seal.</a:t>
            </a:r>
          </a:p>
          <a:p>
            <a:pPr marL="571500" indent="-571500" algn="l">
              <a:lnSpc>
                <a:spcPct val="85000"/>
              </a:lnSpc>
              <a:spcBef>
                <a:spcPts val="0"/>
              </a:spcBef>
              <a:spcAft>
                <a:spcPts val="1800"/>
              </a:spcAft>
              <a:buFont typeface="Arial" panose="020B0604020202020204" pitchFamily="34" charset="0"/>
              <a:buChar char="•"/>
            </a:pPr>
            <a:r>
              <a:rPr lang="en-US" sz="3200" dirty="0">
                <a:latin typeface="+mn-lt"/>
              </a:rPr>
              <a:t>Improves the safe operation of reactor recirculating pumps by diverting electrical currents away from the face seals. </a:t>
            </a:r>
          </a:p>
          <a:p>
            <a:pPr marL="571500" indent="-571500" algn="l">
              <a:lnSpc>
                <a:spcPct val="85000"/>
              </a:lnSpc>
              <a:spcBef>
                <a:spcPts val="0"/>
              </a:spcBef>
              <a:spcAft>
                <a:spcPts val="1800"/>
              </a:spcAft>
              <a:buFont typeface="Arial" panose="020B0604020202020204" pitchFamily="34" charset="0"/>
              <a:buChar char="•"/>
            </a:pPr>
            <a:r>
              <a:rPr lang="en-US" sz="3200" dirty="0">
                <a:latin typeface="+mn-lt"/>
              </a:rPr>
              <a:t>AEGIS® RPPR provides 100% reliable operation from one maintenance cycle to the next.</a:t>
            </a:r>
          </a:p>
          <a:p>
            <a:pPr marL="571500" indent="-571500" algn="l">
              <a:lnSpc>
                <a:spcPct val="85000"/>
              </a:lnSpc>
              <a:spcBef>
                <a:spcPts val="0"/>
              </a:spcBef>
              <a:spcAft>
                <a:spcPts val="1800"/>
              </a:spcAft>
              <a:buFont typeface="Arial" panose="020B0604020202020204" pitchFamily="34" charset="0"/>
              <a:buChar char="•"/>
            </a:pPr>
            <a:r>
              <a:rPr lang="en-US" sz="3200" dirty="0">
                <a:latin typeface="+mn-lt"/>
              </a:rPr>
              <a:t>Custom engineered to integrate into your specific RRP system for installation during a planned shut down.</a:t>
            </a:r>
          </a:p>
          <a:p>
            <a:pPr marL="571500" indent="-571500" algn="l">
              <a:lnSpc>
                <a:spcPct val="85000"/>
              </a:lnSpc>
              <a:spcBef>
                <a:spcPts val="0"/>
              </a:spcBef>
              <a:spcAft>
                <a:spcPts val="1800"/>
              </a:spcAft>
              <a:buFont typeface="Arial" panose="020B0604020202020204" pitchFamily="34" charset="0"/>
              <a:buChar char="•"/>
            </a:pPr>
            <a:r>
              <a:rPr lang="en-US" sz="3200" dirty="0">
                <a:latin typeface="+mn-lt"/>
              </a:rPr>
              <a:t>Can save millions of dollars in unplanned shutdown costs!</a:t>
            </a:r>
          </a:p>
          <a:p>
            <a:pPr marL="571500" indent="-571500" algn="l">
              <a:lnSpc>
                <a:spcPct val="85000"/>
              </a:lnSpc>
              <a:spcBef>
                <a:spcPts val="0"/>
              </a:spcBef>
              <a:spcAft>
                <a:spcPts val="1800"/>
              </a:spcAft>
              <a:buFont typeface="Arial" panose="020B0604020202020204" pitchFamily="34" charset="0"/>
              <a:buChar char="•"/>
            </a:pPr>
            <a:endParaRPr lang="en-US" sz="3200" dirty="0">
              <a:latin typeface="+mn-lt"/>
            </a:endParaRPr>
          </a:p>
        </p:txBody>
      </p:sp>
    </p:spTree>
    <p:extLst>
      <p:ext uri="{BB962C8B-B14F-4D97-AF65-F5344CB8AC3E}">
        <p14:creationId xmlns:p14="http://schemas.microsoft.com/office/powerpoint/2010/main" val="3759476604"/>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3600" dirty="0" smtClean="0">
            <a:solidFill>
              <a:schemeClr val="tx1"/>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3574</TotalTime>
  <Pages>0</Pages>
  <Words>410</Words>
  <Characters>0</Characters>
  <Application>Microsoft Office PowerPoint</Application>
  <PresentationFormat>Personnalisé</PresentationFormat>
  <Lines>0</Lines>
  <Paragraphs>153</Paragraphs>
  <Slides>19</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19</vt:i4>
      </vt:variant>
    </vt:vector>
  </HeadingPairs>
  <TitlesOfParts>
    <vt:vector size="27" baseType="lpstr">
      <vt:lpstr>Arial</vt:lpstr>
      <vt:lpstr>Arial Black</vt:lpstr>
      <vt:lpstr>Calibri</vt:lpstr>
      <vt:lpstr>Gill Sans</vt:lpstr>
      <vt:lpstr>Tahoma</vt:lpstr>
      <vt:lpstr>Times New Roman</vt:lpstr>
      <vt:lpstr>Wingdings</vt:lpstr>
      <vt:lpstr>Office Theme</vt:lpstr>
      <vt:lpstr>AEGIS® Reactor Pump Protection Ring Protect Face Seal from Electrical Erosion</vt:lpstr>
      <vt:lpstr>Electrical erosion damage to face seal surfaces</vt:lpstr>
      <vt:lpstr>Présentation PowerPoint</vt:lpstr>
      <vt:lpstr>Mitigating face seal electrical erosion: </vt:lpstr>
      <vt:lpstr>Manufacturing Design for Nuclear Power Stations: </vt:lpstr>
      <vt:lpstr>Electrical Erosion in RCP/RRP Face Seals: </vt:lpstr>
      <vt:lpstr>Electrical Erosion in RCP/RRP Face Seals: </vt:lpstr>
      <vt:lpstr>Reliability Between RCP/RRP Maintenance Cycles:</vt:lpstr>
      <vt:lpstr>Application Specifications:</vt:lpstr>
      <vt:lpstr>Application Specifications cont.:</vt:lpstr>
      <vt:lpstr>Application Specifications cont.:</vt:lpstr>
      <vt:lpstr>Application Specifications cont.:</vt:lpstr>
      <vt:lpstr>Application Specifications cont.:</vt:lpstr>
      <vt:lpstr>Application Installation Notes:</vt:lpstr>
      <vt:lpstr>Application Installation Notes:</vt:lpstr>
      <vt:lpstr>Application Installation Notes:</vt:lpstr>
      <vt:lpstr>Design Example #1:</vt:lpstr>
      <vt:lpstr>Design Example #2:</vt:lpstr>
      <vt:lpstr>Présentation PowerPoint</vt:lpstr>
    </vt:vector>
  </TitlesOfParts>
  <Company>Electro Static Technology-An ITW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AEGIS Bearing Protection Best Practices</dc:title>
  <dc:creator>Joanne Audet</dc:creator>
  <cp:lastModifiedBy>William Klock</cp:lastModifiedBy>
  <cp:revision>228</cp:revision>
  <dcterms:modified xsi:type="dcterms:W3CDTF">2019-09-19T16:32:53Z</dcterms:modified>
</cp:coreProperties>
</file>