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5"/>
  </p:handoutMasterIdLst>
  <p:sldIdLst>
    <p:sldId id="256" r:id="rId2"/>
    <p:sldId id="296" r:id="rId3"/>
    <p:sldId id="257" r:id="rId4"/>
    <p:sldId id="283" r:id="rId5"/>
    <p:sldId id="261" r:id="rId6"/>
    <p:sldId id="273" r:id="rId7"/>
    <p:sldId id="289" r:id="rId8"/>
    <p:sldId id="262" r:id="rId9"/>
    <p:sldId id="274" r:id="rId10"/>
    <p:sldId id="282" r:id="rId11"/>
    <p:sldId id="272" r:id="rId12"/>
    <p:sldId id="286" r:id="rId13"/>
    <p:sldId id="292" r:id="rId14"/>
    <p:sldId id="263" r:id="rId15"/>
    <p:sldId id="284" r:id="rId16"/>
    <p:sldId id="264" r:id="rId17"/>
    <p:sldId id="285" r:id="rId18"/>
    <p:sldId id="265" r:id="rId19"/>
    <p:sldId id="266" r:id="rId20"/>
    <p:sldId id="290" r:id="rId21"/>
    <p:sldId id="259" r:id="rId22"/>
    <p:sldId id="271" r:id="rId23"/>
    <p:sldId id="281" r:id="rId24"/>
    <p:sldId id="287" r:id="rId25"/>
    <p:sldId id="291" r:id="rId26"/>
    <p:sldId id="293" r:id="rId27"/>
    <p:sldId id="269" r:id="rId28"/>
    <p:sldId id="294" r:id="rId29"/>
    <p:sldId id="278" r:id="rId30"/>
    <p:sldId id="275" r:id="rId31"/>
    <p:sldId id="276" r:id="rId32"/>
    <p:sldId id="277" r:id="rId33"/>
    <p:sldId id="295" r:id="rId34"/>
  </p:sldIdLst>
  <p:sldSz cx="9144000" cy="5143500" type="screen16x9"/>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97FF"/>
    <a:srgbClr val="FF9E1D"/>
    <a:srgbClr val="D68B1C"/>
    <a:srgbClr val="609600"/>
    <a:srgbClr val="6CA800"/>
    <a:srgbClr val="EE7D00"/>
    <a:srgbClr val="253600"/>
    <a:srgbClr val="552579"/>
    <a:srgbClr val="D0962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756" y="-9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9E63F8BE-0D77-4058-8DEA-16B6E8011A81}" type="datetimeFigureOut">
              <a:rPr lang="en-US" smtClean="0"/>
              <a:pPr/>
              <a:t>7/21/2019</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B2BF95B1-CEE4-4ACC-B4DC-8CB3115B5CA4}" type="slidenum">
              <a:rPr lang="en-US" smtClean="0"/>
              <a:pPr/>
              <a:t>‹#›</a:t>
            </a:fld>
            <a:endParaRPr lang="en-US"/>
          </a:p>
        </p:txBody>
      </p:sp>
    </p:spTree>
    <p:extLst>
      <p:ext uri="{BB962C8B-B14F-4D97-AF65-F5344CB8AC3E}">
        <p14:creationId xmlns:p14="http://schemas.microsoft.com/office/powerpoint/2010/main" val="24680913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2686279"/>
            <a:ext cx="8246070" cy="1145288"/>
          </a:xfrm>
          <a:effectLst>
            <a:outerShdw blurRad="50800" dist="38100" dir="2700000" algn="ctr" rotWithShape="0">
              <a:schemeClr val="tx1">
                <a:alpha val="68000"/>
              </a:schemeClr>
            </a:outerShdw>
          </a:effectLst>
        </p:spPr>
        <p:txBody>
          <a:bodyPr>
            <a:normAutofit/>
          </a:bodyPr>
          <a:lstStyle>
            <a:lvl1pPr algn="r">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48965" y="3831567"/>
            <a:ext cx="8246070" cy="801701"/>
          </a:xfrm>
        </p:spPr>
        <p:txBody>
          <a:bodyPr>
            <a:normAutofit/>
          </a:bodyPr>
          <a:lstStyle>
            <a:lvl1pPr marL="0" indent="0" algn="r">
              <a:buNone/>
              <a:defRPr sz="2800">
                <a:solidFill>
                  <a:srgbClr val="FFFF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739290"/>
            <a:ext cx="8229600" cy="458115"/>
          </a:xfrm>
        </p:spPr>
        <p:txBody>
          <a:bodyPr>
            <a:normAutofit/>
          </a:bodyPr>
          <a:lstStyle>
            <a:lvl1pPr algn="l">
              <a:defRPr sz="3600">
                <a:solidFill>
                  <a:srgbClr val="FFFF00"/>
                </a:solidFill>
              </a:defRPr>
            </a:lvl1pPr>
          </a:lstStyle>
          <a:p>
            <a:r>
              <a:rPr lang="en-US" dirty="0"/>
              <a:t>Click to edit Master title style</a:t>
            </a:r>
          </a:p>
        </p:txBody>
      </p:sp>
      <p:sp>
        <p:nvSpPr>
          <p:cNvPr id="3" name="Content Placeholder 2"/>
          <p:cNvSpPr>
            <a:spLocks noGrp="1"/>
          </p:cNvSpPr>
          <p:nvPr>
            <p:ph idx="1"/>
          </p:nvPr>
        </p:nvSpPr>
        <p:spPr>
          <a:xfrm>
            <a:off x="448965" y="1197405"/>
            <a:ext cx="8229600" cy="3206805"/>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1" y="281176"/>
            <a:ext cx="6719018" cy="651629"/>
          </a:xfrm>
        </p:spPr>
        <p:txBody>
          <a:bodyPr>
            <a:normAutofit/>
          </a:bodyPr>
          <a:lstStyle>
            <a:lvl1pPr algn="l">
              <a:defRPr sz="3600">
                <a:solidFill>
                  <a:srgbClr val="FFFF00"/>
                </a:solidFill>
              </a:defRPr>
            </a:lvl1pPr>
          </a:lstStyle>
          <a:p>
            <a:r>
              <a:rPr lang="en-US" dirty="0"/>
              <a:t>Click to edit Master title style</a:t>
            </a:r>
          </a:p>
        </p:txBody>
      </p:sp>
      <p:sp>
        <p:nvSpPr>
          <p:cNvPr id="3" name="Content Placeholder 2"/>
          <p:cNvSpPr>
            <a:spLocks noGrp="1"/>
          </p:cNvSpPr>
          <p:nvPr>
            <p:ph idx="1"/>
          </p:nvPr>
        </p:nvSpPr>
        <p:spPr>
          <a:xfrm>
            <a:off x="1823312" y="853819"/>
            <a:ext cx="6719018" cy="3779449"/>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4761"/>
            <a:ext cx="8229600" cy="438467"/>
          </a:xfrm>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739290"/>
            <a:ext cx="8229600" cy="399135"/>
          </a:xfrm>
        </p:spPr>
        <p:txBody>
          <a:bodyPr>
            <a:normAutofit/>
          </a:bodyPr>
          <a:lstStyle>
            <a:lvl1pPr algn="l">
              <a:defRPr sz="3600">
                <a:solidFill>
                  <a:srgbClr val="FFFF00"/>
                </a:solidFill>
              </a:defRPr>
            </a:lvl1pPr>
          </a:lstStyle>
          <a:p>
            <a:r>
              <a:rPr lang="en-US" dirty="0"/>
              <a:t>Click to edit Master title style</a:t>
            </a:r>
          </a:p>
        </p:txBody>
      </p:sp>
      <p:sp>
        <p:nvSpPr>
          <p:cNvPr id="3" name="Text Placeholder 2"/>
          <p:cNvSpPr>
            <a:spLocks noGrp="1"/>
          </p:cNvSpPr>
          <p:nvPr>
            <p:ph type="body" idx="1"/>
          </p:nvPr>
        </p:nvSpPr>
        <p:spPr>
          <a:xfrm>
            <a:off x="448965" y="1183123"/>
            <a:ext cx="4040188" cy="4798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48965" y="1655520"/>
            <a:ext cx="4040188" cy="2276294"/>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36791" y="1183123"/>
            <a:ext cx="4041775" cy="47982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36791" y="1655520"/>
            <a:ext cx="4041775" cy="2276294"/>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7/21/2019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7/21/2019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7/21/2019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7/21/2019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7/21/2019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7/21/2019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who.in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www.who.int/"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77410" y="128470"/>
            <a:ext cx="4428445" cy="2595985"/>
          </a:xfrm>
        </p:spPr>
        <p:txBody>
          <a:bodyPr>
            <a:noAutofit/>
          </a:bodyPr>
          <a:lstStyle/>
          <a:p>
            <a:pPr algn="l"/>
            <a:r>
              <a:rPr lang="en-US" sz="4400" b="1" dirty="0"/>
              <a:t>MIDWIFERY EDUCATION IN THE PHILIPPINES:</a:t>
            </a:r>
          </a:p>
        </p:txBody>
      </p:sp>
      <p:sp>
        <p:nvSpPr>
          <p:cNvPr id="3" name="Subtitle 2"/>
          <p:cNvSpPr>
            <a:spLocks noGrp="1"/>
          </p:cNvSpPr>
          <p:nvPr>
            <p:ph type="subTitle" idx="1"/>
          </p:nvPr>
        </p:nvSpPr>
        <p:spPr>
          <a:xfrm>
            <a:off x="1212490" y="3931760"/>
            <a:ext cx="7931510" cy="1030759"/>
          </a:xfrm>
        </p:spPr>
        <p:txBody>
          <a:bodyPr>
            <a:noAutofit/>
          </a:bodyPr>
          <a:lstStyle/>
          <a:p>
            <a:pPr algn="ctr"/>
            <a:r>
              <a:rPr lang="en-US" sz="3600" b="1" dirty="0">
                <a:solidFill>
                  <a:schemeClr val="bg1"/>
                </a:solidFill>
              </a:rPr>
              <a:t>BY:  FLORMINDA B. </a:t>
            </a:r>
            <a:r>
              <a:rPr lang="en-US" sz="3600" b="1" dirty="0" err="1">
                <a:solidFill>
                  <a:schemeClr val="bg1"/>
                </a:solidFill>
              </a:rPr>
              <a:t>TEJANO,PhD.,DPA</a:t>
            </a:r>
            <a:endParaRPr lang="en-US" sz="3600" b="1" dirty="0">
              <a:solidFill>
                <a:schemeClr val="bg1"/>
              </a:solidFill>
            </a:endParaRPr>
          </a:p>
        </p:txBody>
      </p:sp>
      <p:sp>
        <p:nvSpPr>
          <p:cNvPr id="4" name="Subtitle 2"/>
          <p:cNvSpPr txBox="1">
            <a:spLocks/>
          </p:cNvSpPr>
          <p:nvPr/>
        </p:nvSpPr>
        <p:spPr>
          <a:xfrm>
            <a:off x="4877410" y="2419045"/>
            <a:ext cx="3664921" cy="1527050"/>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a:ln>
                  <a:noFill/>
                </a:ln>
                <a:solidFill>
                  <a:srgbClr val="FFFF00"/>
                </a:solidFill>
                <a:effectLst/>
                <a:uLnTx/>
                <a:uFillTx/>
                <a:latin typeface="+mn-lt"/>
                <a:ea typeface="+mn-ea"/>
                <a:cs typeface="+mn-cs"/>
              </a:rPr>
              <a:t>STRENGTHS  WEAKNESSES EFFECTS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600" b="1" i="0" u="none" strike="noStrike" kern="1200" cap="none" spc="0" normalizeH="0" baseline="0" noProof="0" dirty="0">
              <a:ln>
                <a:noFill/>
              </a:ln>
              <a:solidFill>
                <a:srgbClr val="FFFF00"/>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600" b="1" i="0" u="none" strike="noStrike" kern="1200" cap="none" spc="0" normalizeH="0" baseline="0" noProof="0" dirty="0">
              <a:ln>
                <a:noFill/>
              </a:ln>
              <a:solidFill>
                <a:srgbClr val="FFFF00"/>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600" b="1" i="0" u="none" strike="noStrike" kern="1200" cap="none" spc="0" normalizeH="0" baseline="0" noProof="0" dirty="0">
              <a:ln>
                <a:noFill/>
              </a:ln>
              <a:solidFill>
                <a:srgbClr val="FFFF00"/>
              </a:solidFill>
              <a:effectLst/>
              <a:uLnTx/>
              <a:uFillTx/>
              <a:latin typeface="+mn-lt"/>
              <a:ea typeface="+mn-ea"/>
              <a:cs typeface="+mn-cs"/>
            </a:endParaRP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p:txBody>
          <a:bodyPr>
            <a:normAutofit fontScale="85000" lnSpcReduction="20000"/>
          </a:bodyPr>
          <a:lstStyle/>
          <a:p>
            <a:r>
              <a:rPr lang="en-PH" dirty="0"/>
              <a:t>THE PRESENTOR…</a:t>
            </a:r>
          </a:p>
          <a:p>
            <a:r>
              <a:rPr lang="en-PH" dirty="0"/>
              <a:t>NATIONAL PRESIDENT OF THE PHILIPPINE LEAGUE OF GOVERNMENT AND PRIVATE MIDWIVES, INC.</a:t>
            </a:r>
          </a:p>
          <a:p>
            <a:r>
              <a:rPr lang="en-PH" dirty="0"/>
              <a:t> MIDWIFE PRACTITIONER FOR 3 DECADES</a:t>
            </a:r>
          </a:p>
          <a:p>
            <a:pPr>
              <a:buNone/>
            </a:pPr>
            <a:r>
              <a:rPr lang="en-PH" dirty="0"/>
              <a:t> INSTRUCTOR IN MIDWIFERY SCHOOL</a:t>
            </a:r>
          </a:p>
          <a:p>
            <a:pPr>
              <a:buNone/>
            </a:pPr>
            <a:r>
              <a:rPr lang="en-PH" dirty="0"/>
              <a:t>INSTRUCTOR IN A UNIVERSITY GRADUATE STUDIES</a:t>
            </a:r>
          </a:p>
          <a:p>
            <a:pPr>
              <a:buNone/>
            </a:pPr>
            <a:r>
              <a:rPr lang="en-PH" dirty="0"/>
              <a:t>GOVERNMENT  RETIREE</a:t>
            </a:r>
          </a:p>
          <a:p>
            <a:pPr>
              <a:buNone/>
            </a:pPr>
            <a:r>
              <a:rPr lang="en-PH" dirty="0"/>
              <a:t>CERTIFIED HOSPITAL ADMINISTRATOR ( PHIL. COLLEGE OF HOSPITAL ADMINISTRATORS)</a:t>
            </a:r>
          </a:p>
          <a:p>
            <a:endParaRPr lang="en-PH"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111" y="891995"/>
            <a:ext cx="8856889" cy="3206805"/>
          </a:xfrm>
        </p:spPr>
        <p:txBody>
          <a:bodyPr>
            <a:noAutofit/>
          </a:bodyPr>
          <a:lstStyle/>
          <a:p>
            <a:pPr>
              <a:buNone/>
            </a:pPr>
            <a:r>
              <a:rPr lang="en-US" sz="3200" dirty="0"/>
              <a:t>Midwifery “profession” in the Philippines,  was only a 2-year college, a direct entry program. </a:t>
            </a:r>
          </a:p>
          <a:p>
            <a:pPr>
              <a:buNone/>
            </a:pPr>
            <a:r>
              <a:rPr lang="en-US" sz="3200" dirty="0"/>
              <a:t>After graduating from a 2 year college, a midwife is eligible to take a Licensure Examination for Midwives. </a:t>
            </a:r>
          </a:p>
          <a:p>
            <a:pPr>
              <a:buNone/>
            </a:pPr>
            <a:r>
              <a:rPr lang="en-US" sz="3200" dirty="0"/>
              <a:t>.Midwives were allowed to exercise their course independently either thru their birthing clinics  or at residences upon calls by pregnant mothers  </a:t>
            </a:r>
          </a:p>
        </p:txBody>
      </p:sp>
      <p:sp>
        <p:nvSpPr>
          <p:cNvPr id="4" name="Title 3"/>
          <p:cNvSpPr>
            <a:spLocks noGrp="1"/>
          </p:cNvSpPr>
          <p:nvPr>
            <p:ph type="title"/>
          </p:nvPr>
        </p:nvSpPr>
        <p:spPr>
          <a:xfrm>
            <a:off x="143555" y="281175"/>
            <a:ext cx="8229600" cy="763525"/>
          </a:xfrm>
        </p:spPr>
        <p:txBody>
          <a:bodyPr>
            <a:noAutofit/>
          </a:bodyPr>
          <a:lstStyle/>
          <a:p>
            <a:r>
              <a:rPr lang="en-PH" sz="4000" b="1" dirty="0"/>
              <a:t>BACKGROUND.</a:t>
            </a:r>
          </a:p>
        </p:txBody>
      </p:sp>
    </p:spTree>
    <p:extLst>
      <p:ext uri="{BB962C8B-B14F-4D97-AF65-F5344CB8AC3E}">
        <p14:creationId xmlns:p14="http://schemas.microsoft.com/office/powerpoint/2010/main" val="4103309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p:txBody>
          <a:bodyPr/>
          <a:lstStyle/>
          <a:p>
            <a:r>
              <a:rPr lang="en-PH" dirty="0"/>
              <a:t>After undergoing prenatal services from the period of pregnancy until post partum.</a:t>
            </a:r>
          </a:p>
          <a:p>
            <a:r>
              <a:rPr lang="en-PH" dirty="0"/>
              <a:t> The practices in the far flung areas outside the birthing clinics are often done without the attendance of medical doctors owing to the scarcity of these medical professions which dilemma is still a current situation.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111" y="586585"/>
            <a:ext cx="8856889" cy="3512215"/>
          </a:xfrm>
        </p:spPr>
        <p:txBody>
          <a:bodyPr>
            <a:noAutofit/>
          </a:bodyPr>
          <a:lstStyle/>
          <a:p>
            <a:pPr algn="just">
              <a:buNone/>
            </a:pPr>
            <a:r>
              <a:rPr lang="en-PH" dirty="0"/>
              <a:t>Perceiving the great contribution that midwives can provide in the curtailment of the rising mortality rate of maternal and newborn, the Commission on Higher Education (CHED) in  coordination with the  Department of  Health (DOH), and  Board of Midwifery, came up with  Memorandum Circular No. 33, S. 2007,  prescribing a four-year bachelor’s degree in midwifery and granting  the privilege to two-year midwifery graduates to upgrade their course  thru this  new curriculum  . </a:t>
            </a:r>
            <a:endParaRPr lang="en-US" dirty="0"/>
          </a:p>
        </p:txBody>
      </p:sp>
    </p:spTree>
    <p:extLst>
      <p:ext uri="{BB962C8B-B14F-4D97-AF65-F5344CB8AC3E}">
        <p14:creationId xmlns:p14="http://schemas.microsoft.com/office/powerpoint/2010/main" val="4103309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28470"/>
            <a:ext cx="8229600" cy="458115"/>
          </a:xfrm>
        </p:spPr>
        <p:txBody>
          <a:bodyPr>
            <a:noAutofit/>
          </a:bodyPr>
          <a:lstStyle/>
          <a:p>
            <a:pPr algn="ctr"/>
            <a:r>
              <a:rPr lang="en-PH" sz="3200" b="1" dirty="0"/>
              <a:t/>
            </a:r>
            <a:br>
              <a:rPr lang="en-PH" sz="3200" b="1" dirty="0"/>
            </a:br>
            <a:r>
              <a:rPr lang="en-PH" sz="3200" b="1" dirty="0"/>
              <a:t>Education </a:t>
            </a:r>
            <a:br>
              <a:rPr lang="en-PH" sz="3200" b="1" dirty="0"/>
            </a:br>
            <a:r>
              <a:rPr lang="en-PH" sz="2800" b="1" dirty="0"/>
              <a:t>(Knowledge)</a:t>
            </a:r>
            <a:br>
              <a:rPr lang="en-PH" sz="2800" b="1" dirty="0"/>
            </a:br>
            <a:r>
              <a:rPr lang="en-PH" sz="2800" b="1" dirty="0"/>
              <a:t>n=200</a:t>
            </a:r>
          </a:p>
        </p:txBody>
      </p:sp>
      <p:graphicFrame>
        <p:nvGraphicFramePr>
          <p:cNvPr id="5" name="Table 4"/>
          <p:cNvGraphicFramePr>
            <a:graphicFrameLocks noGrp="1"/>
          </p:cNvGraphicFramePr>
          <p:nvPr/>
        </p:nvGraphicFramePr>
        <p:xfrm>
          <a:off x="143555" y="1350110"/>
          <a:ext cx="9000445" cy="3647440"/>
        </p:xfrm>
        <a:graphic>
          <a:graphicData uri="http://schemas.openxmlformats.org/drawingml/2006/table">
            <a:tbl>
              <a:tblPr firstRow="1" bandRow="1">
                <a:tableStyleId>{5C22544A-7EE6-4342-B048-85BDC9FD1C3A}</a:tableStyleId>
              </a:tblPr>
              <a:tblGrid>
                <a:gridCol w="2886936">
                  <a:extLst>
                    <a:ext uri="{9D8B030D-6E8A-4147-A177-3AD203B41FA5}">
                      <a16:colId xmlns:a16="http://schemas.microsoft.com/office/drawing/2014/main" xmlns="" val="20000"/>
                    </a:ext>
                  </a:extLst>
                </a:gridCol>
                <a:gridCol w="2547296">
                  <a:extLst>
                    <a:ext uri="{9D8B030D-6E8A-4147-A177-3AD203B41FA5}">
                      <a16:colId xmlns:a16="http://schemas.microsoft.com/office/drawing/2014/main" xmlns="" val="20001"/>
                    </a:ext>
                  </a:extLst>
                </a:gridCol>
                <a:gridCol w="2037836">
                  <a:extLst>
                    <a:ext uri="{9D8B030D-6E8A-4147-A177-3AD203B41FA5}">
                      <a16:colId xmlns:a16="http://schemas.microsoft.com/office/drawing/2014/main" xmlns="" val="20002"/>
                    </a:ext>
                  </a:extLst>
                </a:gridCol>
                <a:gridCol w="1528377">
                  <a:extLst>
                    <a:ext uri="{9D8B030D-6E8A-4147-A177-3AD203B41FA5}">
                      <a16:colId xmlns:a16="http://schemas.microsoft.com/office/drawing/2014/main" xmlns="" val="20003"/>
                    </a:ext>
                  </a:extLst>
                </a:gridCol>
              </a:tblGrid>
              <a:tr h="370840">
                <a:tc>
                  <a:txBody>
                    <a:bodyPr/>
                    <a:lstStyle/>
                    <a:p>
                      <a:pPr algn="ctr"/>
                      <a:r>
                        <a:rPr lang="en-PH" sz="1800" dirty="0"/>
                        <a:t>Midwifery  Course</a:t>
                      </a:r>
                    </a:p>
                  </a:txBody>
                  <a:tcPr/>
                </a:tc>
                <a:tc>
                  <a:txBody>
                    <a:bodyPr/>
                    <a:lstStyle/>
                    <a:p>
                      <a:pPr algn="ctr"/>
                      <a:r>
                        <a:rPr lang="en-PH" sz="1800" dirty="0"/>
                        <a:t>Requirement</a:t>
                      </a:r>
                    </a:p>
                  </a:txBody>
                  <a:tcPr/>
                </a:tc>
                <a:tc>
                  <a:txBody>
                    <a:bodyPr/>
                    <a:lstStyle/>
                    <a:p>
                      <a:pPr algn="ctr"/>
                      <a:r>
                        <a:rPr lang="en-PH" sz="1800" dirty="0"/>
                        <a:t>No. Of Respondents</a:t>
                      </a:r>
                    </a:p>
                  </a:txBody>
                  <a:tcPr/>
                </a:tc>
                <a:tc>
                  <a:txBody>
                    <a:bodyPr/>
                    <a:lstStyle/>
                    <a:p>
                      <a:pPr algn="ctr"/>
                      <a:r>
                        <a:rPr lang="en-PH" sz="1800" dirty="0"/>
                        <a:t>%</a:t>
                      </a:r>
                    </a:p>
                  </a:txBody>
                  <a:tcPr/>
                </a:tc>
                <a:extLst>
                  <a:ext uri="{0D108BD9-81ED-4DB2-BD59-A6C34878D82A}">
                    <a16:rowId xmlns:a16="http://schemas.microsoft.com/office/drawing/2014/main" xmlns="" val="10000"/>
                  </a:ext>
                </a:extLst>
              </a:tr>
              <a:tr h="1497790">
                <a:tc>
                  <a:txBody>
                    <a:bodyPr/>
                    <a:lstStyle/>
                    <a:p>
                      <a:r>
                        <a:rPr lang="en-PH" sz="1800" dirty="0"/>
                        <a:t>Direct entry</a:t>
                      </a:r>
                      <a:r>
                        <a:rPr lang="en-PH" sz="1800" baseline="0" dirty="0"/>
                        <a:t> program</a:t>
                      </a:r>
                    </a:p>
                    <a:p>
                      <a:endParaRPr lang="en-PH" sz="1800" baseline="0" dirty="0"/>
                    </a:p>
                    <a:p>
                      <a:endParaRPr lang="en-PH" sz="1800" baseline="0" dirty="0"/>
                    </a:p>
                    <a:p>
                      <a:r>
                        <a:rPr lang="en-PH" sz="1800" dirty="0"/>
                        <a:t>2 Year Midwifery</a:t>
                      </a:r>
                      <a:r>
                        <a:rPr lang="en-PH" sz="1800" baseline="0" dirty="0"/>
                        <a:t> Course</a:t>
                      </a:r>
                    </a:p>
                    <a:p>
                      <a:endParaRPr lang="en-PH" sz="1800" dirty="0"/>
                    </a:p>
                  </a:txBody>
                  <a:tcPr/>
                </a:tc>
                <a:tc>
                  <a:txBody>
                    <a:bodyPr/>
                    <a:lstStyle/>
                    <a:p>
                      <a:pPr algn="l"/>
                      <a:r>
                        <a:rPr lang="en-PH" sz="1800" dirty="0"/>
                        <a:t>Graduate</a:t>
                      </a:r>
                      <a:r>
                        <a:rPr lang="en-PH" sz="1800" baseline="0" dirty="0"/>
                        <a:t> 4 year Secondary Course</a:t>
                      </a:r>
                    </a:p>
                    <a:p>
                      <a:pPr algn="l"/>
                      <a:endParaRPr lang="en-PH" sz="1000" baseline="0" dirty="0"/>
                    </a:p>
                    <a:p>
                      <a:pPr algn="l"/>
                      <a:r>
                        <a:rPr lang="en-PH" sz="1800" baseline="0" dirty="0"/>
                        <a:t> </a:t>
                      </a:r>
                      <a:r>
                        <a:rPr lang="en-PH" sz="1800" dirty="0"/>
                        <a:t>Diploma</a:t>
                      </a:r>
                    </a:p>
                    <a:p>
                      <a:pPr algn="l"/>
                      <a:r>
                        <a:rPr lang="en-PH" sz="1800" dirty="0"/>
                        <a:t>Licensing Examination </a:t>
                      </a:r>
                    </a:p>
                    <a:p>
                      <a:pPr algn="l"/>
                      <a:r>
                        <a:rPr lang="en-PH" sz="1800" dirty="0"/>
                        <a:t>(R.A. 1080)</a:t>
                      </a:r>
                    </a:p>
                    <a:p>
                      <a:pPr algn="l"/>
                      <a:endParaRPr lang="en-PH" sz="700" dirty="0"/>
                    </a:p>
                  </a:txBody>
                  <a:tcPr/>
                </a:tc>
                <a:tc>
                  <a:txBody>
                    <a:bodyPr/>
                    <a:lstStyle/>
                    <a:p>
                      <a:pPr algn="ctr"/>
                      <a:endParaRPr lang="en-PH" sz="1800" dirty="0"/>
                    </a:p>
                    <a:p>
                      <a:pPr algn="ctr"/>
                      <a:endParaRPr lang="en-PH" sz="1800" dirty="0"/>
                    </a:p>
                    <a:p>
                      <a:pPr algn="ctr"/>
                      <a:endParaRPr lang="en-PH" sz="1800" dirty="0"/>
                    </a:p>
                    <a:p>
                      <a:pPr algn="ctr"/>
                      <a:r>
                        <a:rPr lang="en-PH" sz="1800" dirty="0"/>
                        <a:t>80</a:t>
                      </a:r>
                    </a:p>
                  </a:txBody>
                  <a:tcPr/>
                </a:tc>
                <a:tc>
                  <a:txBody>
                    <a:bodyPr/>
                    <a:lstStyle/>
                    <a:p>
                      <a:pPr algn="ctr"/>
                      <a:endParaRPr lang="en-PH" sz="1800" dirty="0"/>
                    </a:p>
                    <a:p>
                      <a:pPr algn="ctr"/>
                      <a:endParaRPr lang="en-PH" sz="1800" dirty="0"/>
                    </a:p>
                    <a:p>
                      <a:pPr algn="ctr"/>
                      <a:endParaRPr lang="en-PH" sz="1800" dirty="0"/>
                    </a:p>
                    <a:p>
                      <a:pPr algn="ctr"/>
                      <a:r>
                        <a:rPr lang="en-PH" sz="1800" dirty="0"/>
                        <a:t>40%</a:t>
                      </a:r>
                    </a:p>
                  </a:txBody>
                  <a:tcPr/>
                </a:tc>
                <a:extLst>
                  <a:ext uri="{0D108BD9-81ED-4DB2-BD59-A6C34878D82A}">
                    <a16:rowId xmlns:a16="http://schemas.microsoft.com/office/drawing/2014/main" xmlns="" val="10001"/>
                  </a:ext>
                </a:extLst>
              </a:tr>
              <a:tr h="370840">
                <a:tc>
                  <a:txBody>
                    <a:bodyPr/>
                    <a:lstStyle/>
                    <a:p>
                      <a:r>
                        <a:rPr lang="en-PH" sz="1800" dirty="0"/>
                        <a:t>+</a:t>
                      </a:r>
                      <a:r>
                        <a:rPr lang="en-PH" sz="1800" baseline="0" dirty="0"/>
                        <a:t> 2 Years (BSM)</a:t>
                      </a:r>
                    </a:p>
                    <a:p>
                      <a:r>
                        <a:rPr lang="en-PH" sz="1800" baseline="0" dirty="0"/>
                        <a:t>CHED Memo. Order No. 33 S. 2007</a:t>
                      </a:r>
                      <a:endParaRPr lang="en-PH" sz="1800" dirty="0"/>
                    </a:p>
                  </a:txBody>
                  <a:tcPr/>
                </a:tc>
                <a:tc>
                  <a:txBody>
                    <a:bodyPr/>
                    <a:lstStyle/>
                    <a:p>
                      <a:pPr algn="l"/>
                      <a:r>
                        <a:rPr lang="en-PH" sz="1800" dirty="0"/>
                        <a:t>Registered/Licensed</a:t>
                      </a:r>
                    </a:p>
                    <a:p>
                      <a:pPr algn="l"/>
                      <a:r>
                        <a:rPr lang="en-PH" sz="1800" baseline="0" dirty="0"/>
                        <a:t>Midwife </a:t>
                      </a:r>
                      <a:endParaRPr lang="en-PH" sz="1800" dirty="0"/>
                    </a:p>
                  </a:txBody>
                  <a:tcPr/>
                </a:tc>
                <a:tc>
                  <a:txBody>
                    <a:bodyPr/>
                    <a:lstStyle/>
                    <a:p>
                      <a:pPr algn="ctr"/>
                      <a:r>
                        <a:rPr lang="en-PH" sz="1800" dirty="0"/>
                        <a:t>120</a:t>
                      </a:r>
                    </a:p>
                  </a:txBody>
                  <a:tcPr/>
                </a:tc>
                <a:tc>
                  <a:txBody>
                    <a:bodyPr/>
                    <a:lstStyle/>
                    <a:p>
                      <a:pPr algn="ctr"/>
                      <a:r>
                        <a:rPr lang="en-PH" sz="1800" dirty="0"/>
                        <a:t>60%</a:t>
                      </a:r>
                    </a:p>
                  </a:txBody>
                  <a:tcPr/>
                </a:tc>
                <a:extLst>
                  <a:ext uri="{0D108BD9-81ED-4DB2-BD59-A6C34878D82A}">
                    <a16:rowId xmlns:a16="http://schemas.microsoft.com/office/drawing/2014/main" xmlns="" val="10002"/>
                  </a:ext>
                </a:extLst>
              </a:tr>
              <a:tr h="370840">
                <a:tc gridSpan="2">
                  <a:txBody>
                    <a:bodyPr/>
                    <a:lstStyle/>
                    <a:p>
                      <a:pPr algn="ctr"/>
                      <a:r>
                        <a:rPr lang="en-PH" sz="1800" b="1" dirty="0"/>
                        <a:t>TOTAL</a:t>
                      </a:r>
                    </a:p>
                  </a:txBody>
                  <a:tcPr/>
                </a:tc>
                <a:tc hMerge="1">
                  <a:txBody>
                    <a:bodyPr/>
                    <a:lstStyle/>
                    <a:p>
                      <a:endParaRPr lang="en-PH" sz="2000" dirty="0"/>
                    </a:p>
                  </a:txBody>
                  <a:tcPr/>
                </a:tc>
                <a:tc>
                  <a:txBody>
                    <a:bodyPr/>
                    <a:lstStyle/>
                    <a:p>
                      <a:pPr algn="ctr"/>
                      <a:r>
                        <a:rPr lang="en-PH" sz="1800" b="1" dirty="0"/>
                        <a:t>200</a:t>
                      </a:r>
                    </a:p>
                  </a:txBody>
                  <a:tcPr/>
                </a:tc>
                <a:tc>
                  <a:txBody>
                    <a:bodyPr/>
                    <a:lstStyle/>
                    <a:p>
                      <a:pPr algn="ctr"/>
                      <a:r>
                        <a:rPr lang="en-PH" sz="1800" b="1" dirty="0"/>
                        <a:t>100%</a:t>
                      </a:r>
                    </a:p>
                  </a:txBody>
                  <a:tcPr/>
                </a:tc>
                <a:extLst>
                  <a:ext uri="{0D108BD9-81ED-4DB2-BD59-A6C34878D82A}">
                    <a16:rowId xmlns:a16="http://schemas.microsoft.com/office/drawing/2014/main" xmlns=""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a:xfrm>
            <a:off x="143555" y="739290"/>
            <a:ext cx="8856890" cy="3206805"/>
          </a:xfrm>
        </p:spPr>
        <p:txBody>
          <a:bodyPr>
            <a:noAutofit/>
          </a:bodyPr>
          <a:lstStyle/>
          <a:p>
            <a:r>
              <a:rPr lang="en-PH" sz="1800" dirty="0"/>
              <a:t>“I am happy with the “bridge program” I can now be at par with other graduates of a  four year degree course programs”. (GHM91,96,102,150,93,148,140,137),(PP167,200,166,184),(RHUM23,8,78,65,69,)</a:t>
            </a:r>
          </a:p>
          <a:p>
            <a:r>
              <a:rPr lang="en-PH" sz="1800" dirty="0"/>
              <a:t>(PHM 153,158,166,155,154,165,152,156,167).</a:t>
            </a:r>
          </a:p>
          <a:p>
            <a:r>
              <a:rPr lang="en-PH" sz="1800" dirty="0"/>
              <a:t>“ I am a graduate of a Bachelor of Science  in Midwifery (2+2) yet, my position in the government hospital is Nursing Attendant?”(GHM86,92,95,100,130)</a:t>
            </a:r>
          </a:p>
          <a:p>
            <a:r>
              <a:rPr lang="en-PH" sz="1800" dirty="0"/>
              <a:t>“I  own a Birthing Facility and manages it as well, but need to  proceed with the Bachelors Degree to renew my license”. (PPM168,169,200,170,172)</a:t>
            </a:r>
          </a:p>
          <a:p>
            <a:r>
              <a:rPr lang="en-PH" sz="1800" dirty="0"/>
              <a:t>“I am a senior midwife but did not get the midwife supervisory position, because the position being vacated by a midwife supervisor who retired was converted to Nurse position.”(RHUM20,15,18,1,5,7,30)</a:t>
            </a:r>
          </a:p>
          <a:p>
            <a:r>
              <a:rPr lang="en-PH" sz="1800" dirty="0"/>
              <a:t>“I  am a midwife for many </a:t>
            </a:r>
            <a:r>
              <a:rPr lang="en-PH" sz="1800" dirty="0" err="1"/>
              <a:t>many</a:t>
            </a:r>
            <a:r>
              <a:rPr lang="en-PH" sz="1800" dirty="0"/>
              <a:t> years yet my salary has not  been increased.”(PHM152,156,160,166,158)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86585"/>
            <a:ext cx="8856890" cy="3512215"/>
          </a:xfrm>
        </p:spPr>
        <p:txBody>
          <a:bodyPr>
            <a:noAutofit/>
          </a:bodyPr>
          <a:lstStyle/>
          <a:p>
            <a:pPr algn="just">
              <a:buNone/>
            </a:pPr>
            <a:r>
              <a:rPr lang="en-PH" sz="2600" dirty="0"/>
              <a:t>To respond to the need of augmenting the work forces in the maternal and child health care effort of the government,  the new four-year midwifery course graduates, although only a few were privileged due to funding deficiency,  were given special training on the basic emergency maternal obstetric and newborn care (</a:t>
            </a:r>
            <a:r>
              <a:rPr lang="en-PH" sz="2600" dirty="0" err="1"/>
              <a:t>BEmONC</a:t>
            </a:r>
            <a:r>
              <a:rPr lang="en-PH" sz="2600" dirty="0"/>
              <a:t>) (40%) ,and administration of life-saving drugs and medicines (15%), thus, empowering  the midwives by consequence although with   the accompanying risk on their part  who are </a:t>
            </a:r>
            <a:r>
              <a:rPr lang="en-PH" sz="2600" i="1" dirty="0"/>
              <a:t>constrained to invoke wisdom in the middle of emergency in the absence of medical doctors.</a:t>
            </a:r>
            <a:endParaRPr lang="en-PH" sz="2600" dirty="0"/>
          </a:p>
          <a:p>
            <a:pPr algn="just"/>
            <a:r>
              <a:rPr lang="en-PH" sz="2600" i="1" dirty="0"/>
              <a:t> </a:t>
            </a:r>
            <a:endParaRPr lang="en-PH" sz="2600" dirty="0"/>
          </a:p>
          <a:p>
            <a:pPr algn="just">
              <a:buNone/>
            </a:pPr>
            <a:endParaRPr lang="en-US" sz="2600" dirty="0"/>
          </a:p>
        </p:txBody>
      </p:sp>
    </p:spTree>
    <p:extLst>
      <p:ext uri="{BB962C8B-B14F-4D97-AF65-F5344CB8AC3E}">
        <p14:creationId xmlns:p14="http://schemas.microsoft.com/office/powerpoint/2010/main" val="4103309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dirty="0"/>
          </a:p>
        </p:txBody>
      </p:sp>
      <p:sp>
        <p:nvSpPr>
          <p:cNvPr id="3" name="Content Placeholder 2"/>
          <p:cNvSpPr>
            <a:spLocks noGrp="1"/>
          </p:cNvSpPr>
          <p:nvPr>
            <p:ph idx="1"/>
          </p:nvPr>
        </p:nvSpPr>
        <p:spPr>
          <a:xfrm>
            <a:off x="448965" y="1197405"/>
            <a:ext cx="8229600" cy="3206805"/>
          </a:xfrm>
        </p:spPr>
        <p:txBody>
          <a:bodyPr/>
          <a:lstStyle/>
          <a:p>
            <a:r>
              <a:rPr lang="en-PH" dirty="0"/>
              <a:t>15% of expected births worldwide  results in life-threatening complications during pregnancy, delivery on the postpartum period</a:t>
            </a:r>
            <a:r>
              <a:rPr lang="en-PH" sz="2400" dirty="0"/>
              <a:t>. </a:t>
            </a:r>
            <a:r>
              <a:rPr lang="en-PH" sz="2400" dirty="0">
                <a:hlinkClick r:id="rId2"/>
              </a:rPr>
              <a:t>www.who.int</a:t>
            </a:r>
            <a:r>
              <a:rPr lang="en-PH" sz="2400" dirty="0"/>
              <a:t> </a:t>
            </a:r>
            <a:r>
              <a:rPr lang="en-PH" sz="2000" dirty="0"/>
              <a:t>February 2018 </a:t>
            </a:r>
            <a:endParaRPr lang="en-PH" dirty="0"/>
          </a:p>
          <a:p>
            <a:r>
              <a:rPr lang="en-PH" dirty="0"/>
              <a:t>From education and training to service delivery and quality of care, providers skilled in emergency obstetrics and newborn care services are essential especially in the Philippines.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433880"/>
            <a:ext cx="8229600" cy="458115"/>
          </a:xfrm>
        </p:spPr>
        <p:txBody>
          <a:bodyPr>
            <a:noAutofit/>
          </a:bodyPr>
          <a:lstStyle/>
          <a:p>
            <a:pPr algn="ctr"/>
            <a:r>
              <a:rPr lang="en-PH" sz="4400" b="1" dirty="0"/>
              <a:t>Accessibility </a:t>
            </a:r>
            <a:br>
              <a:rPr lang="en-PH" sz="4400" b="1" dirty="0"/>
            </a:br>
            <a:r>
              <a:rPr lang="en-PH" sz="4400" b="1" dirty="0"/>
              <a:t>n=200</a:t>
            </a:r>
          </a:p>
        </p:txBody>
      </p:sp>
      <p:graphicFrame>
        <p:nvGraphicFramePr>
          <p:cNvPr id="4" name="Content Placeholder 3"/>
          <p:cNvGraphicFramePr>
            <a:graphicFrameLocks noGrp="1"/>
          </p:cNvGraphicFramePr>
          <p:nvPr>
            <p:ph idx="1"/>
          </p:nvPr>
        </p:nvGraphicFramePr>
        <p:xfrm>
          <a:off x="296262" y="1197405"/>
          <a:ext cx="8398773" cy="3383280"/>
        </p:xfrm>
        <a:graphic>
          <a:graphicData uri="http://schemas.openxmlformats.org/drawingml/2006/table">
            <a:tbl>
              <a:tblPr firstRow="1" bandRow="1">
                <a:tableStyleId>{5C22544A-7EE6-4342-B048-85BDC9FD1C3A}</a:tableStyleId>
              </a:tblPr>
              <a:tblGrid>
                <a:gridCol w="2799591">
                  <a:extLst>
                    <a:ext uri="{9D8B030D-6E8A-4147-A177-3AD203B41FA5}">
                      <a16:colId xmlns:a16="http://schemas.microsoft.com/office/drawing/2014/main" xmlns="" val="20000"/>
                    </a:ext>
                  </a:extLst>
                </a:gridCol>
                <a:gridCol w="158989">
                  <a:extLst>
                    <a:ext uri="{9D8B030D-6E8A-4147-A177-3AD203B41FA5}">
                      <a16:colId xmlns:a16="http://schemas.microsoft.com/office/drawing/2014/main" xmlns="" val="20001"/>
                    </a:ext>
                  </a:extLst>
                </a:gridCol>
                <a:gridCol w="3690769">
                  <a:extLst>
                    <a:ext uri="{9D8B030D-6E8A-4147-A177-3AD203B41FA5}">
                      <a16:colId xmlns:a16="http://schemas.microsoft.com/office/drawing/2014/main" xmlns="" val="20002"/>
                    </a:ext>
                  </a:extLst>
                </a:gridCol>
                <a:gridCol w="1749424">
                  <a:extLst>
                    <a:ext uri="{9D8B030D-6E8A-4147-A177-3AD203B41FA5}">
                      <a16:colId xmlns:a16="http://schemas.microsoft.com/office/drawing/2014/main" xmlns="" val="20003"/>
                    </a:ext>
                  </a:extLst>
                </a:gridCol>
              </a:tblGrid>
              <a:tr h="370840">
                <a:tc>
                  <a:txBody>
                    <a:bodyPr/>
                    <a:lstStyle/>
                    <a:p>
                      <a:pPr algn="ctr"/>
                      <a:r>
                        <a:rPr lang="en-PH" sz="2400" dirty="0"/>
                        <a:t>SECTOR</a:t>
                      </a:r>
                    </a:p>
                  </a:txBody>
                  <a:tcPr/>
                </a:tc>
                <a:tc gridSpan="2">
                  <a:txBody>
                    <a:bodyPr/>
                    <a:lstStyle/>
                    <a:p>
                      <a:pPr algn="ctr"/>
                      <a:r>
                        <a:rPr lang="en-PH" sz="2400" dirty="0"/>
                        <a:t>NO. OF MIDWIVES</a:t>
                      </a:r>
                      <a:r>
                        <a:rPr lang="en-PH" sz="2400" baseline="0" dirty="0"/>
                        <a:t> HAVE ACCESSED TO TRAININGS</a:t>
                      </a:r>
                      <a:endParaRPr lang="en-PH" sz="2400" dirty="0"/>
                    </a:p>
                  </a:txBody>
                  <a:tcPr/>
                </a:tc>
                <a:tc hMerge="1">
                  <a:txBody>
                    <a:bodyPr/>
                    <a:lstStyle/>
                    <a:p>
                      <a:endParaRPr lang="en-PH"/>
                    </a:p>
                  </a:txBody>
                  <a:tcPr/>
                </a:tc>
                <a:tc>
                  <a:txBody>
                    <a:bodyPr/>
                    <a:lstStyle/>
                    <a:p>
                      <a:pPr algn="ctr"/>
                      <a:r>
                        <a:rPr lang="en-PH" sz="2400" dirty="0"/>
                        <a:t>% </a:t>
                      </a:r>
                    </a:p>
                  </a:txBody>
                  <a:tcPr/>
                </a:tc>
                <a:extLst>
                  <a:ext uri="{0D108BD9-81ED-4DB2-BD59-A6C34878D82A}">
                    <a16:rowId xmlns:a16="http://schemas.microsoft.com/office/drawing/2014/main" xmlns="" val="10000"/>
                  </a:ext>
                </a:extLst>
              </a:tr>
              <a:tr h="370840">
                <a:tc>
                  <a:txBody>
                    <a:bodyPr/>
                    <a:lstStyle/>
                    <a:p>
                      <a:r>
                        <a:rPr lang="en-PH" sz="2400" dirty="0"/>
                        <a:t>GOVERNMENT</a:t>
                      </a:r>
                    </a:p>
                  </a:txBody>
                  <a:tcPr/>
                </a:tc>
                <a:tc gridSpan="2">
                  <a:txBody>
                    <a:bodyPr/>
                    <a:lstStyle/>
                    <a:p>
                      <a:pPr algn="ctr"/>
                      <a:r>
                        <a:rPr lang="en-PH" sz="2400" dirty="0"/>
                        <a:t>90</a:t>
                      </a:r>
                    </a:p>
                  </a:txBody>
                  <a:tcPr/>
                </a:tc>
                <a:tc hMerge="1">
                  <a:txBody>
                    <a:bodyPr/>
                    <a:lstStyle/>
                    <a:p>
                      <a:endParaRPr lang="en-PH"/>
                    </a:p>
                  </a:txBody>
                  <a:tcPr/>
                </a:tc>
                <a:tc>
                  <a:txBody>
                    <a:bodyPr/>
                    <a:lstStyle/>
                    <a:p>
                      <a:pPr algn="ctr"/>
                      <a:r>
                        <a:rPr lang="en-PH" sz="2400" dirty="0"/>
                        <a:t>45%</a:t>
                      </a:r>
                    </a:p>
                  </a:txBody>
                  <a:tcPr/>
                </a:tc>
                <a:extLst>
                  <a:ext uri="{0D108BD9-81ED-4DB2-BD59-A6C34878D82A}">
                    <a16:rowId xmlns:a16="http://schemas.microsoft.com/office/drawing/2014/main" xmlns="" val="10001"/>
                  </a:ext>
                </a:extLst>
              </a:tr>
              <a:tr h="370840">
                <a:tc>
                  <a:txBody>
                    <a:bodyPr/>
                    <a:lstStyle/>
                    <a:p>
                      <a:r>
                        <a:rPr lang="en-PH" sz="2400" dirty="0"/>
                        <a:t>PROFESSIONAL</a:t>
                      </a:r>
                      <a:r>
                        <a:rPr lang="en-PH" sz="2400" baseline="0" dirty="0"/>
                        <a:t> ASSOCIATIONS</a:t>
                      </a:r>
                      <a:endParaRPr lang="en-PH" sz="2400" dirty="0"/>
                    </a:p>
                  </a:txBody>
                  <a:tcPr/>
                </a:tc>
                <a:tc gridSpan="2">
                  <a:txBody>
                    <a:bodyPr/>
                    <a:lstStyle/>
                    <a:p>
                      <a:pPr algn="ctr"/>
                      <a:r>
                        <a:rPr lang="en-PH" sz="2400" dirty="0"/>
                        <a:t>30</a:t>
                      </a:r>
                    </a:p>
                  </a:txBody>
                  <a:tcPr/>
                </a:tc>
                <a:tc hMerge="1">
                  <a:txBody>
                    <a:bodyPr/>
                    <a:lstStyle/>
                    <a:p>
                      <a:endParaRPr lang="en-PH"/>
                    </a:p>
                  </a:txBody>
                  <a:tcPr/>
                </a:tc>
                <a:tc>
                  <a:txBody>
                    <a:bodyPr/>
                    <a:lstStyle/>
                    <a:p>
                      <a:pPr algn="ctr"/>
                      <a:r>
                        <a:rPr lang="en-PH" sz="2400" dirty="0"/>
                        <a:t>15%</a:t>
                      </a:r>
                    </a:p>
                  </a:txBody>
                  <a:tcPr/>
                </a:tc>
                <a:extLst>
                  <a:ext uri="{0D108BD9-81ED-4DB2-BD59-A6C34878D82A}">
                    <a16:rowId xmlns:a16="http://schemas.microsoft.com/office/drawing/2014/main" xmlns="" val="10002"/>
                  </a:ext>
                </a:extLst>
              </a:tr>
              <a:tr h="370840">
                <a:tc>
                  <a:txBody>
                    <a:bodyPr/>
                    <a:lstStyle/>
                    <a:p>
                      <a:r>
                        <a:rPr lang="en-PH" sz="2400" dirty="0"/>
                        <a:t>NON-GOVERNMENT ORGANIZATION</a:t>
                      </a:r>
                    </a:p>
                  </a:txBody>
                  <a:tcPr/>
                </a:tc>
                <a:tc gridSpan="2">
                  <a:txBody>
                    <a:bodyPr/>
                    <a:lstStyle/>
                    <a:p>
                      <a:pPr algn="ctr"/>
                      <a:r>
                        <a:rPr lang="en-PH" sz="2400" dirty="0"/>
                        <a:t>80</a:t>
                      </a:r>
                    </a:p>
                  </a:txBody>
                  <a:tcPr/>
                </a:tc>
                <a:tc hMerge="1">
                  <a:txBody>
                    <a:bodyPr/>
                    <a:lstStyle/>
                    <a:p>
                      <a:endParaRPr lang="en-PH"/>
                    </a:p>
                  </a:txBody>
                  <a:tcPr/>
                </a:tc>
                <a:tc>
                  <a:txBody>
                    <a:bodyPr/>
                    <a:lstStyle/>
                    <a:p>
                      <a:pPr algn="ctr"/>
                      <a:r>
                        <a:rPr lang="en-PH" sz="2400" dirty="0"/>
                        <a:t>40%</a:t>
                      </a:r>
                    </a:p>
                  </a:txBody>
                  <a:tcPr/>
                </a:tc>
                <a:extLst>
                  <a:ext uri="{0D108BD9-81ED-4DB2-BD59-A6C34878D82A}">
                    <a16:rowId xmlns:a16="http://schemas.microsoft.com/office/drawing/2014/main" xmlns="" val="10003"/>
                  </a:ext>
                </a:extLst>
              </a:tr>
              <a:tr h="370840">
                <a:tc gridSpan="2">
                  <a:txBody>
                    <a:bodyPr/>
                    <a:lstStyle/>
                    <a:p>
                      <a:pPr algn="ctr"/>
                      <a:r>
                        <a:rPr lang="en-PH" sz="2400" b="1" dirty="0"/>
                        <a:t>TOTAL</a:t>
                      </a:r>
                    </a:p>
                  </a:txBody>
                  <a:tcPr/>
                </a:tc>
                <a:tc hMerge="1">
                  <a:txBody>
                    <a:bodyPr/>
                    <a:lstStyle/>
                    <a:p>
                      <a:endParaRPr lang="en-PH" sz="2000" dirty="0"/>
                    </a:p>
                  </a:txBody>
                  <a:tcPr/>
                </a:tc>
                <a:tc>
                  <a:txBody>
                    <a:bodyPr/>
                    <a:lstStyle/>
                    <a:p>
                      <a:pPr algn="ctr"/>
                      <a:r>
                        <a:rPr lang="en-PH" sz="2400" b="1" dirty="0"/>
                        <a:t>200</a:t>
                      </a:r>
                    </a:p>
                  </a:txBody>
                  <a:tcPr/>
                </a:tc>
                <a:tc>
                  <a:txBody>
                    <a:bodyPr/>
                    <a:lstStyle/>
                    <a:p>
                      <a:pPr algn="ctr"/>
                      <a:r>
                        <a:rPr lang="en-PH" sz="2400" dirty="0"/>
                        <a:t>100%</a:t>
                      </a:r>
                    </a:p>
                  </a:txBody>
                  <a:tcPr/>
                </a:tc>
                <a:extLst>
                  <a:ext uri="{0D108BD9-81ED-4DB2-BD59-A6C34878D82A}">
                    <a16:rowId xmlns:a16="http://schemas.microsoft.com/office/drawing/2014/main" xmlns=""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PH" sz="4400" b="1" dirty="0"/>
              <a:t>Training (Skills)</a:t>
            </a:r>
            <a:br>
              <a:rPr lang="en-PH" sz="4400" b="1" dirty="0"/>
            </a:br>
            <a:r>
              <a:rPr lang="en-PH" sz="4400" b="1" dirty="0"/>
              <a:t>n=200</a:t>
            </a:r>
          </a:p>
        </p:txBody>
      </p:sp>
      <p:graphicFrame>
        <p:nvGraphicFramePr>
          <p:cNvPr id="4" name="Content Placeholder 3"/>
          <p:cNvGraphicFramePr>
            <a:graphicFrameLocks noGrp="1"/>
          </p:cNvGraphicFramePr>
          <p:nvPr>
            <p:ph idx="1"/>
          </p:nvPr>
        </p:nvGraphicFramePr>
        <p:xfrm>
          <a:off x="448965" y="1655520"/>
          <a:ext cx="8229600" cy="2834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xmlns="" val="20000"/>
                    </a:ext>
                  </a:extLst>
                </a:gridCol>
                <a:gridCol w="2057400">
                  <a:extLst>
                    <a:ext uri="{9D8B030D-6E8A-4147-A177-3AD203B41FA5}">
                      <a16:colId xmlns:a16="http://schemas.microsoft.com/office/drawing/2014/main" xmlns="" val="20001"/>
                    </a:ext>
                  </a:extLst>
                </a:gridCol>
                <a:gridCol w="2057400">
                  <a:extLst>
                    <a:ext uri="{9D8B030D-6E8A-4147-A177-3AD203B41FA5}">
                      <a16:colId xmlns:a16="http://schemas.microsoft.com/office/drawing/2014/main" xmlns="" val="20002"/>
                    </a:ext>
                  </a:extLst>
                </a:gridCol>
                <a:gridCol w="2057400">
                  <a:extLst>
                    <a:ext uri="{9D8B030D-6E8A-4147-A177-3AD203B41FA5}">
                      <a16:colId xmlns:a16="http://schemas.microsoft.com/office/drawing/2014/main" xmlns="" val="20003"/>
                    </a:ext>
                  </a:extLst>
                </a:gridCol>
              </a:tblGrid>
              <a:tr h="370840">
                <a:tc>
                  <a:txBody>
                    <a:bodyPr/>
                    <a:lstStyle/>
                    <a:p>
                      <a:pPr algn="ctr"/>
                      <a:r>
                        <a:rPr lang="en-PH" sz="2800" b="1" dirty="0" err="1"/>
                        <a:t>BEmONC</a:t>
                      </a:r>
                      <a:r>
                        <a:rPr lang="en-PH" sz="2800" b="1" baseline="0" dirty="0"/>
                        <a:t>   Trained</a:t>
                      </a:r>
                      <a:endParaRPr lang="en-PH" sz="2800" b="1" dirty="0"/>
                    </a:p>
                  </a:txBody>
                  <a:tcPr/>
                </a:tc>
                <a:tc>
                  <a:txBody>
                    <a:bodyPr/>
                    <a:lstStyle/>
                    <a:p>
                      <a:pPr algn="ctr"/>
                      <a:r>
                        <a:rPr lang="en-PH" sz="2800" b="1" dirty="0"/>
                        <a:t>Untrained</a:t>
                      </a:r>
                    </a:p>
                  </a:txBody>
                  <a:tcPr/>
                </a:tc>
                <a:tc>
                  <a:txBody>
                    <a:bodyPr/>
                    <a:lstStyle/>
                    <a:p>
                      <a:pPr algn="ctr"/>
                      <a:r>
                        <a:rPr lang="en-PH" sz="2800" b="1" dirty="0"/>
                        <a:t>Administration of Life Saving Drugs</a:t>
                      </a:r>
                    </a:p>
                  </a:txBody>
                  <a:tcPr/>
                </a:tc>
                <a:tc>
                  <a:txBody>
                    <a:bodyPr/>
                    <a:lstStyle/>
                    <a:p>
                      <a:pPr algn="ctr"/>
                      <a:r>
                        <a:rPr lang="en-PH" sz="2800" b="1" dirty="0"/>
                        <a:t>Untrained</a:t>
                      </a:r>
                    </a:p>
                  </a:txBody>
                  <a:tcPr/>
                </a:tc>
                <a:extLst>
                  <a:ext uri="{0D108BD9-81ED-4DB2-BD59-A6C34878D82A}">
                    <a16:rowId xmlns:a16="http://schemas.microsoft.com/office/drawing/2014/main" xmlns="" val="10000"/>
                  </a:ext>
                </a:extLst>
              </a:tr>
              <a:tr h="370840">
                <a:tc>
                  <a:txBody>
                    <a:bodyPr/>
                    <a:lstStyle/>
                    <a:p>
                      <a:pPr algn="ctr"/>
                      <a:r>
                        <a:rPr lang="en-PH" sz="2800" b="1" dirty="0"/>
                        <a:t>40%(80)</a:t>
                      </a:r>
                    </a:p>
                  </a:txBody>
                  <a:tcPr/>
                </a:tc>
                <a:tc>
                  <a:txBody>
                    <a:bodyPr/>
                    <a:lstStyle/>
                    <a:p>
                      <a:pPr algn="ctr"/>
                      <a:r>
                        <a:rPr lang="en-PH" sz="2800" b="1" dirty="0"/>
                        <a:t>60%(120)</a:t>
                      </a:r>
                    </a:p>
                  </a:txBody>
                  <a:tcPr/>
                </a:tc>
                <a:tc>
                  <a:txBody>
                    <a:bodyPr/>
                    <a:lstStyle/>
                    <a:p>
                      <a:pPr algn="ctr"/>
                      <a:r>
                        <a:rPr lang="en-PH" sz="2800" b="1" dirty="0"/>
                        <a:t>15%(30)</a:t>
                      </a:r>
                    </a:p>
                  </a:txBody>
                  <a:tcPr/>
                </a:tc>
                <a:tc>
                  <a:txBody>
                    <a:bodyPr/>
                    <a:lstStyle/>
                    <a:p>
                      <a:pPr algn="ctr"/>
                      <a:r>
                        <a:rPr lang="en-PH" sz="2800" b="1" dirty="0"/>
                        <a:t>85%(170)</a:t>
                      </a:r>
                    </a:p>
                  </a:txBody>
                  <a:tcPr/>
                </a:tc>
                <a:extLst>
                  <a:ext uri="{0D108BD9-81ED-4DB2-BD59-A6C34878D82A}">
                    <a16:rowId xmlns:a16="http://schemas.microsoft.com/office/drawing/2014/main" xmlns="" val="10001"/>
                  </a:ext>
                </a:extLst>
              </a:tr>
              <a:tr h="370840">
                <a:tc>
                  <a:txBody>
                    <a:bodyPr/>
                    <a:lstStyle/>
                    <a:p>
                      <a:pPr algn="ctr"/>
                      <a:endParaRPr lang="en-PH" sz="2800" b="1" dirty="0"/>
                    </a:p>
                  </a:txBody>
                  <a:tcPr/>
                </a:tc>
                <a:tc>
                  <a:txBody>
                    <a:bodyPr/>
                    <a:lstStyle/>
                    <a:p>
                      <a:pPr algn="ctr"/>
                      <a:endParaRPr lang="en-PH" sz="2800" b="1" dirty="0"/>
                    </a:p>
                  </a:txBody>
                  <a:tcPr/>
                </a:tc>
                <a:tc>
                  <a:txBody>
                    <a:bodyPr/>
                    <a:lstStyle/>
                    <a:p>
                      <a:pPr algn="ctr"/>
                      <a:endParaRPr lang="en-PH" sz="2800" b="1" dirty="0"/>
                    </a:p>
                  </a:txBody>
                  <a:tcPr/>
                </a:tc>
                <a:tc>
                  <a:txBody>
                    <a:bodyPr/>
                    <a:lstStyle/>
                    <a:p>
                      <a:pPr algn="ctr"/>
                      <a:endParaRPr lang="en-PH" sz="2800" b="1" dirty="0"/>
                    </a:p>
                  </a:txBody>
                  <a:tcPr/>
                </a:tc>
                <a:extLst>
                  <a:ext uri="{0D108BD9-81ED-4DB2-BD59-A6C34878D82A}">
                    <a16:rowId xmlns:a16="http://schemas.microsoft.com/office/drawing/2014/main" xmlns=""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p:txBody>
          <a:bodyPr>
            <a:normAutofit fontScale="85000" lnSpcReduction="20000"/>
          </a:bodyPr>
          <a:lstStyle/>
          <a:p>
            <a:r>
              <a:rPr lang="en-PH" dirty="0"/>
              <a:t>“Not all of us were sent for training due to lack of  budgetary requirement from the Local Government Unit” (RHUM1,4,5,6,26,68,87,67,89,)(GHM91,97,98,150,151,95,93,99,100,102)</a:t>
            </a:r>
          </a:p>
          <a:p>
            <a:r>
              <a:rPr lang="en-PH" dirty="0"/>
              <a:t>“Those close to the heart of  Chief Executives and Nurse supervisors were  always sent for trainings”, but now is different because of RA 10912 ( Continuing Professional Development Act, 2017)” attendance to trainings are  being raffled by batches so all of us can avail“.(RHUM80,1,5,7,8,10,22,32,6,90,89,77,15,26,45,38..)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p:txBody>
          <a:bodyPr>
            <a:normAutofit fontScale="85000" lnSpcReduction="20000"/>
          </a:bodyPr>
          <a:lstStyle/>
          <a:p>
            <a:r>
              <a:rPr lang="en-PH" dirty="0"/>
              <a:t>“ The Department of Health provided for the training, the LGU paid for the travelling expenses.”(RHUM15,13,2,8,76,55,43,56,28,..)</a:t>
            </a:r>
          </a:p>
          <a:p>
            <a:r>
              <a:rPr lang="en-PH" dirty="0"/>
              <a:t>“</a:t>
            </a:r>
            <a:r>
              <a:rPr lang="en-PH" dirty="0" err="1"/>
              <a:t>UNFPA,and</a:t>
            </a:r>
            <a:r>
              <a:rPr lang="en-PH" dirty="0"/>
              <a:t> other sectors paid for the trainings of  almost all midwives in my locality”. (RHUM 18,40,32,54,87,1,6,89,..),(PP167,169,175,200,199,178,185,170,176,168…)</a:t>
            </a:r>
          </a:p>
          <a:p>
            <a:r>
              <a:rPr lang="en-PH" dirty="0"/>
              <a:t>“I attended seminars/conventions, I earned CPD  units to help  me to renew my license”.(PP167,172,177,169,200,189,190,199,180,184,183,..)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56" y="739290"/>
            <a:ext cx="8856889" cy="3512215"/>
          </a:xfrm>
        </p:spPr>
        <p:txBody>
          <a:bodyPr>
            <a:noAutofit/>
          </a:bodyPr>
          <a:lstStyle/>
          <a:p>
            <a:pPr algn="just">
              <a:buNone/>
            </a:pPr>
            <a:endParaRPr lang="en-PH" dirty="0"/>
          </a:p>
          <a:p>
            <a:pPr algn="just">
              <a:buNone/>
            </a:pPr>
            <a:r>
              <a:rPr lang="en-PH" dirty="0"/>
              <a:t>The midwives , however, are </a:t>
            </a:r>
            <a:r>
              <a:rPr lang="en-PH" i="1" dirty="0"/>
              <a:t>not without disenchantment, and feel short changed and discriminated </a:t>
            </a:r>
            <a:r>
              <a:rPr lang="en-PH" dirty="0"/>
              <a:t> to the extent of regarding this circular </a:t>
            </a:r>
            <a:r>
              <a:rPr lang="en-PH" i="1" dirty="0"/>
              <a:t>as inconsistent</a:t>
            </a:r>
            <a:r>
              <a:rPr lang="en-PH" dirty="0"/>
              <a:t> to their empowerment and as </a:t>
            </a:r>
            <a:r>
              <a:rPr lang="en-PH" i="1" dirty="0"/>
              <a:t>counter-productive to the aim of giving buffer strength to the government’s health program on maternal and newborn care. </a:t>
            </a:r>
            <a:endParaRPr lang="en-US" dirty="0"/>
          </a:p>
        </p:txBody>
      </p:sp>
    </p:spTree>
    <p:extLst>
      <p:ext uri="{BB962C8B-B14F-4D97-AF65-F5344CB8AC3E}">
        <p14:creationId xmlns:p14="http://schemas.microsoft.com/office/powerpoint/2010/main" val="4103309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a:xfrm>
            <a:off x="0" y="0"/>
            <a:ext cx="8695035" cy="4404210"/>
          </a:xfrm>
        </p:spPr>
        <p:txBody>
          <a:bodyPr>
            <a:normAutofit fontScale="92500"/>
          </a:bodyPr>
          <a:lstStyle/>
          <a:p>
            <a:endParaRPr lang="en-PH" b="1" dirty="0"/>
          </a:p>
          <a:p>
            <a:endParaRPr lang="en-PH" b="1" dirty="0"/>
          </a:p>
          <a:p>
            <a:r>
              <a:rPr lang="en-PH" b="1" dirty="0"/>
              <a:t>“ I felt being discriminated, I thought that after earning a bachelor degree I will be given a priority for a higher midwife position over my two year diploma graduate contender”. (RHUMR1)...her husband is a political leader of the present city Mayor, that is her Diploma”.  ( RHUMR3) </a:t>
            </a:r>
          </a:p>
          <a:p>
            <a:r>
              <a:rPr lang="en-PH" b="1" dirty="0"/>
              <a:t>“The government is not supporting the midwives what they are after of  is to help them  campaign for an election or re election “. (RHUM12,13,1,7,22,30,)</a:t>
            </a:r>
          </a:p>
          <a:p>
            <a:endParaRPr lang="en-PH"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91995"/>
            <a:ext cx="8856889" cy="3512215"/>
          </a:xfrm>
        </p:spPr>
        <p:txBody>
          <a:bodyPr>
            <a:noAutofit/>
          </a:bodyPr>
          <a:lstStyle/>
          <a:p>
            <a:pPr algn="just">
              <a:buNone/>
            </a:pPr>
            <a:r>
              <a:rPr lang="en-PH" i="1" dirty="0"/>
              <a:t>   An informal interview from selected  Chiefs of Government and Private Hospital attested that  95 % of the country’s government and private hospitals do not allow the midwives to handle even normal deliveries in contravention to the Scope of Midwifery Practice or the  mandate of the Midwifery Law (R.A. No. 7392), and the International Confederation of Midwives (ICM) Standard Midwifery Framework. ( The researcher validated the primary data) .</a:t>
            </a:r>
            <a:endParaRPr lang="en-US" dirty="0"/>
          </a:p>
        </p:txBody>
      </p:sp>
    </p:spTree>
    <p:extLst>
      <p:ext uri="{BB962C8B-B14F-4D97-AF65-F5344CB8AC3E}">
        <p14:creationId xmlns:p14="http://schemas.microsoft.com/office/powerpoint/2010/main" val="4103309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PH"/>
          </a:p>
        </p:txBody>
      </p:sp>
      <p:sp>
        <p:nvSpPr>
          <p:cNvPr id="3" name="Content Placeholder 2"/>
          <p:cNvSpPr>
            <a:spLocks noGrp="1"/>
          </p:cNvSpPr>
          <p:nvPr>
            <p:ph idx="1"/>
          </p:nvPr>
        </p:nvSpPr>
        <p:spPr/>
        <p:txBody>
          <a:bodyPr/>
          <a:lstStyle/>
          <a:p>
            <a:r>
              <a:rPr lang="en-PH" b="1" dirty="0"/>
              <a:t>“I am not allowed to handle deliveries in the hospital, obstetrician do, </a:t>
            </a:r>
            <a:r>
              <a:rPr lang="en-PH" b="1" dirty="0" err="1"/>
              <a:t>P</a:t>
            </a:r>
            <a:r>
              <a:rPr lang="en-PH" b="1" dirty="0" err="1" smtClean="0"/>
              <a:t>ediatrician</a:t>
            </a:r>
            <a:r>
              <a:rPr lang="en-PH" b="1" dirty="0" smtClean="0"/>
              <a:t> </a:t>
            </a:r>
            <a:r>
              <a:rPr lang="en-PH" b="1" dirty="0"/>
              <a:t>was  there too, “ But in cases when  delivery is eminent, I handle however, doctor signed the birth certificate” (GHM91,95,100,120,122,130,126,149,143,138,150,</a:t>
            </a:r>
          </a:p>
          <a:p>
            <a:r>
              <a:rPr lang="en-PH" b="1" dirty="0"/>
              <a:t>148,139,92,..) “midwives provide newborn care..neonatologist not at hand”. GHM152)</a:t>
            </a:r>
          </a:p>
          <a:p>
            <a:endParaRPr lang="en-PH"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891995"/>
            <a:ext cx="8560629" cy="3512215"/>
          </a:xfrm>
        </p:spPr>
        <p:txBody>
          <a:bodyPr>
            <a:noAutofit/>
          </a:bodyPr>
          <a:lstStyle/>
          <a:p>
            <a:pPr algn="just">
              <a:buNone/>
            </a:pPr>
            <a:r>
              <a:rPr lang="en-PH" i="1" dirty="0"/>
              <a:t>In spite with the special training of midwives and the upgrading of their profession into a four-year  degree under this Commission on Higher Education (CHED) Memorandum  Order,  hospital deliveries are continuously  entrusted to obstetricians and </a:t>
            </a:r>
            <a:r>
              <a:rPr lang="en-PH" i="1" dirty="0" err="1"/>
              <a:t>pediatricians</a:t>
            </a:r>
            <a:r>
              <a:rPr lang="en-PH" i="1" dirty="0"/>
              <a:t>, disregarding in essence the value of the midwives’ experiences as  practitioners on this field. </a:t>
            </a:r>
            <a:endParaRPr lang="en-US" dirty="0"/>
          </a:p>
        </p:txBody>
      </p:sp>
    </p:spTree>
    <p:extLst>
      <p:ext uri="{BB962C8B-B14F-4D97-AF65-F5344CB8AC3E}">
        <p14:creationId xmlns:p14="http://schemas.microsoft.com/office/powerpoint/2010/main" val="4103309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891995"/>
            <a:ext cx="8560629" cy="3512215"/>
          </a:xfrm>
        </p:spPr>
        <p:txBody>
          <a:bodyPr>
            <a:noAutofit/>
          </a:bodyPr>
          <a:lstStyle/>
          <a:p>
            <a:pPr algn="just">
              <a:buNone/>
            </a:pPr>
            <a:r>
              <a:rPr lang="en-PH" i="1" dirty="0"/>
              <a:t>This misfortune is adding premium to the negative attitude of the government to create midwifery supervisory positions while not rationalizing the conversions of ordinary midwifery positions into nursing positions.</a:t>
            </a:r>
          </a:p>
          <a:p>
            <a:pPr algn="just">
              <a:buNone/>
            </a:pPr>
            <a:r>
              <a:rPr lang="en-PH" i="1" dirty="0"/>
              <a:t>The midwives are deeply demoralized and compelled to murmur in silence, facing the absence of any alternative.</a:t>
            </a:r>
            <a:endParaRPr lang="en-PH" dirty="0"/>
          </a:p>
          <a:p>
            <a:pPr algn="just">
              <a:buNone/>
            </a:pPr>
            <a:endParaRPr lang="en-US" dirty="0"/>
          </a:p>
        </p:txBody>
      </p:sp>
    </p:spTree>
    <p:extLst>
      <p:ext uri="{BB962C8B-B14F-4D97-AF65-F5344CB8AC3E}">
        <p14:creationId xmlns:p14="http://schemas.microsoft.com/office/powerpoint/2010/main" val="4103309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dirty="0"/>
              <a:t>Scope and Limitation of the Study</a:t>
            </a:r>
          </a:p>
        </p:txBody>
      </p:sp>
      <p:sp>
        <p:nvSpPr>
          <p:cNvPr id="3" name="Content Placeholder 2"/>
          <p:cNvSpPr>
            <a:spLocks noGrp="1"/>
          </p:cNvSpPr>
          <p:nvPr>
            <p:ph idx="1"/>
          </p:nvPr>
        </p:nvSpPr>
        <p:spPr/>
        <p:txBody>
          <a:bodyPr>
            <a:normAutofit fontScale="92500" lnSpcReduction="20000"/>
          </a:bodyPr>
          <a:lstStyle/>
          <a:p>
            <a:r>
              <a:rPr lang="en-PH" dirty="0"/>
              <a:t>The study is limited to 200 respondents</a:t>
            </a:r>
          </a:p>
          <a:p>
            <a:r>
              <a:rPr lang="en-PH" dirty="0"/>
              <a:t>Rural Health Midwives (RHUM) = 90</a:t>
            </a:r>
          </a:p>
          <a:p>
            <a:r>
              <a:rPr lang="en-PH" dirty="0"/>
              <a:t>Government Hospital Midwives(GHM) = 60</a:t>
            </a:r>
          </a:p>
          <a:p>
            <a:r>
              <a:rPr lang="en-PH" dirty="0"/>
              <a:t>Private Hospital Midwives (PHM)=35</a:t>
            </a:r>
          </a:p>
          <a:p>
            <a:r>
              <a:rPr lang="en-PH" dirty="0"/>
              <a:t>Private Practicing Midwives (PPM) = 15</a:t>
            </a:r>
          </a:p>
          <a:p>
            <a:r>
              <a:rPr lang="en-PH" dirty="0"/>
              <a:t>                              Total                     = 200</a:t>
            </a:r>
          </a:p>
          <a:p>
            <a:r>
              <a:rPr lang="en-PH" dirty="0"/>
              <a:t>The study covered the period from April 2017-</a:t>
            </a:r>
          </a:p>
          <a:p>
            <a:r>
              <a:rPr lang="en-PH" dirty="0"/>
              <a:t>April  2018, in selected regions in the Philippines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059785" y="281175"/>
            <a:ext cx="7940660" cy="4352094"/>
          </a:xfrm>
        </p:spPr>
        <p:txBody>
          <a:bodyPr>
            <a:normAutofit fontScale="92500" lnSpcReduction="10000"/>
          </a:bodyPr>
          <a:lstStyle/>
          <a:p>
            <a:pPr algn="just">
              <a:buNone/>
            </a:pPr>
            <a:r>
              <a:rPr lang="en-PH" dirty="0"/>
              <a:t>Methodology</a:t>
            </a:r>
          </a:p>
          <a:p>
            <a:pPr algn="just">
              <a:buNone/>
            </a:pPr>
            <a:r>
              <a:rPr lang="en-PH" dirty="0"/>
              <a:t>	*The study utilized a mix of   qualitative and  quantitative research designs . </a:t>
            </a:r>
          </a:p>
          <a:p>
            <a:pPr algn="just">
              <a:buNone/>
            </a:pPr>
            <a:r>
              <a:rPr lang="en-PH" dirty="0"/>
              <a:t>	A Focus Group Discussion ( FGD) was employed covering its  strength, weaknesses, and effects. Strength and weaknesses are positive and negative aspects felt by respondents or the internal environment that are under the direct control of a firm or decision maker.  Effects are the result of a consequence of an action or other cause or events expressed either qualitative or quantitative.</a:t>
            </a:r>
            <a:endParaRPr lang="en-US" dirty="0"/>
          </a:p>
        </p:txBody>
      </p:sp>
    </p:spTree>
    <p:extLst>
      <p:ext uri="{BB962C8B-B14F-4D97-AF65-F5344CB8AC3E}">
        <p14:creationId xmlns:p14="http://schemas.microsoft.com/office/powerpoint/2010/main" val="1101633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2056"/>
            <a:ext cx="9000445" cy="3779449"/>
          </a:xfrm>
        </p:spPr>
        <p:txBody>
          <a:bodyPr>
            <a:noAutofit/>
          </a:bodyPr>
          <a:lstStyle/>
          <a:p>
            <a:pPr algn="just">
              <a:buNone/>
            </a:pPr>
            <a:r>
              <a:rPr lang="en-PH" sz="2600" dirty="0"/>
              <a:t> </a:t>
            </a:r>
          </a:p>
          <a:p>
            <a:pPr algn="just">
              <a:buNone/>
            </a:pPr>
            <a:r>
              <a:rPr lang="en-PH" sz="2600" dirty="0"/>
              <a:t> *Convenient Sampling technique was adopted until the target numbers were met with a total of 200 respondents using semi-structured interviews. </a:t>
            </a:r>
          </a:p>
          <a:p>
            <a:pPr algn="just">
              <a:buNone/>
            </a:pPr>
            <a:r>
              <a:rPr lang="en-PH" sz="2600" dirty="0"/>
              <a:t>*  The data collection of this research was done in two research instruments: one for the interview and another for surveys on the three(3) areas education( knowledge, accessibility, and skill( training)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044700"/>
            <a:ext cx="8398775" cy="3779449"/>
          </a:xfrm>
        </p:spPr>
        <p:txBody>
          <a:bodyPr/>
          <a:lstStyle/>
          <a:p>
            <a:pPr algn="just">
              <a:buNone/>
            </a:pPr>
            <a:r>
              <a:rPr lang="en-PH" dirty="0"/>
              <a:t>Appropriate research ethics were observed during the data gathering stage. The researcher informed the respondents on the purpose of the study, as well as the assurance of maintaining respect to the views of the respondents and that all the information that they shared will be treated highly confidential.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1"/>
            <a:ext cx="9144000" cy="4671444"/>
          </a:xfrm>
        </p:spPr>
        <p:txBody>
          <a:bodyPr>
            <a:normAutofit lnSpcReduction="10000"/>
          </a:bodyPr>
          <a:lstStyle/>
          <a:p>
            <a:endParaRPr lang="en-PH" dirty="0"/>
          </a:p>
          <a:p>
            <a:endParaRPr lang="en-PH" dirty="0"/>
          </a:p>
          <a:p>
            <a:r>
              <a:rPr lang="en-PH" dirty="0"/>
              <a:t>FINDINGS.</a:t>
            </a:r>
          </a:p>
          <a:p>
            <a:r>
              <a:rPr lang="en-PH" dirty="0"/>
              <a:t>Strength</a:t>
            </a:r>
          </a:p>
          <a:p>
            <a:r>
              <a:rPr lang="en-PH" dirty="0"/>
              <a:t>On the government side by upgrading the 2 Year Curriculum from a Diploma Course to a Bachelors Degree Program (R.A. 7392; CMO 33 s. 2007);</a:t>
            </a:r>
          </a:p>
          <a:p>
            <a:r>
              <a:rPr lang="en-PH" dirty="0"/>
              <a:t>Increased human resource for capability and capacity building trainings</a:t>
            </a:r>
          </a:p>
          <a:p>
            <a:r>
              <a:rPr lang="en-PH" dirty="0"/>
              <a:t>Midwives morale uplifted</a:t>
            </a:r>
          </a:p>
          <a:p>
            <a:endParaRPr lang="en-PH"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1"/>
            <a:ext cx="8542330" cy="4633268"/>
          </a:xfrm>
        </p:spPr>
        <p:txBody>
          <a:bodyPr/>
          <a:lstStyle/>
          <a:p>
            <a:endParaRPr lang="en-PH" dirty="0"/>
          </a:p>
          <a:p>
            <a:endParaRPr lang="en-PH" dirty="0"/>
          </a:p>
          <a:p>
            <a:pPr>
              <a:buNone/>
            </a:pPr>
            <a:r>
              <a:rPr lang="en-PH" b="1" dirty="0"/>
              <a:t> WEAKNESS</a:t>
            </a:r>
          </a:p>
          <a:p>
            <a:pPr>
              <a:buNone/>
            </a:pPr>
            <a:r>
              <a:rPr lang="en-PH" dirty="0"/>
              <a:t>	*The government’s negative attitude to create midwifery supervisory positions</a:t>
            </a:r>
          </a:p>
          <a:p>
            <a:pPr>
              <a:buNone/>
            </a:pPr>
            <a:r>
              <a:rPr lang="en-PH" dirty="0"/>
              <a:t>	*Government’s conversions of midwife supervisory positions to nurse position</a:t>
            </a:r>
          </a:p>
          <a:p>
            <a:pPr>
              <a:buNone/>
            </a:pPr>
            <a:r>
              <a:rPr lang="en-PH" dirty="0"/>
              <a:t>   * Slow in providing an increase of salary for midwives assigned in depressed areas and in private facilities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1"/>
            <a:ext cx="8542330" cy="4633268"/>
          </a:xfrm>
        </p:spPr>
        <p:txBody>
          <a:bodyPr>
            <a:normAutofit fontScale="77500" lnSpcReduction="20000"/>
          </a:bodyPr>
          <a:lstStyle/>
          <a:p>
            <a:endParaRPr lang="en-PH" dirty="0"/>
          </a:p>
          <a:p>
            <a:endParaRPr lang="en-PH" dirty="0"/>
          </a:p>
          <a:p>
            <a:r>
              <a:rPr lang="en-PH" b="1" dirty="0"/>
              <a:t>Weakness</a:t>
            </a:r>
          </a:p>
          <a:p>
            <a:r>
              <a:rPr lang="en-PH" dirty="0"/>
              <a:t>Midwives supervisory positions converted to Nurse positions</a:t>
            </a:r>
          </a:p>
          <a:p>
            <a:r>
              <a:rPr lang="en-PH" dirty="0"/>
              <a:t>*Midwives not allowed to handle normal deliveries in government and private hospitals</a:t>
            </a:r>
          </a:p>
          <a:p>
            <a:r>
              <a:rPr lang="en-PH" dirty="0"/>
              <a:t>Nursing Attendants are positions filled in by midwives in hospitals</a:t>
            </a:r>
          </a:p>
          <a:p>
            <a:r>
              <a:rPr lang="en-PH" dirty="0"/>
              <a:t>Selective in sending midwives to training</a:t>
            </a:r>
          </a:p>
          <a:p>
            <a:r>
              <a:rPr lang="en-PH" dirty="0"/>
              <a:t>Lack of financial resources for capacity and capability building </a:t>
            </a:r>
          </a:p>
          <a:p>
            <a:r>
              <a:rPr lang="en-PH" b="1" dirty="0"/>
              <a:t>Effects</a:t>
            </a:r>
          </a:p>
          <a:p>
            <a:r>
              <a:rPr lang="en-PH" dirty="0"/>
              <a:t>Midwives demoralized</a:t>
            </a:r>
          </a:p>
          <a:p>
            <a:r>
              <a:rPr lang="en-PH" dirty="0"/>
              <a:t>Displaced due to absence of any alternatives.</a:t>
            </a:r>
          </a:p>
          <a:p>
            <a:r>
              <a:rPr lang="en-PH" dirty="0"/>
              <a:t>Government contradicting policy in responding in addressing  maternal and newborn mortality</a:t>
            </a:r>
          </a:p>
          <a:p>
            <a:endParaRPr lang="en-PH"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9000445" cy="5143499"/>
          </a:xfrm>
        </p:spPr>
        <p:txBody>
          <a:bodyPr>
            <a:normAutofit lnSpcReduction="10000"/>
          </a:bodyPr>
          <a:lstStyle/>
          <a:p>
            <a:pPr algn="just">
              <a:buNone/>
            </a:pPr>
            <a:r>
              <a:rPr lang="en-PH" b="1" dirty="0"/>
              <a:t>Conclusion.</a:t>
            </a:r>
          </a:p>
          <a:p>
            <a:pPr algn="just">
              <a:buNone/>
            </a:pPr>
            <a:r>
              <a:rPr lang="en-PH" dirty="0"/>
              <a:t>This study, in its substantial sense, tried to determine the reinforced capacity   of     midwives on their empowerment after completing the four-year bachelorship with the special  training on the basic emergency obstetrics and newborn care (</a:t>
            </a:r>
            <a:r>
              <a:rPr lang="en-PH" dirty="0" err="1"/>
              <a:t>BEmONC</a:t>
            </a:r>
            <a:r>
              <a:rPr lang="en-PH" dirty="0"/>
              <a:t>) and the administration of life-saving drugs and medicines upon mothers and newborn in times of necessity.  This piece may also rationalize or point possible infirmities in the policy or practice of depriving the midwives from handling deliveries in hospitals which could involve discretion of hospital owners and administrators or choice of patients.</a:t>
            </a:r>
          </a:p>
          <a:p>
            <a:pPr algn="just">
              <a:buNone/>
            </a:pPr>
            <a:endParaRPr lang="en-US" dirty="0"/>
          </a:p>
        </p:txBody>
      </p:sp>
    </p:spTree>
    <p:extLst>
      <p:ext uri="{BB962C8B-B14F-4D97-AF65-F5344CB8AC3E}">
        <p14:creationId xmlns:p14="http://schemas.microsoft.com/office/powerpoint/2010/main" val="1101633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dirty="0"/>
          </a:p>
        </p:txBody>
      </p:sp>
      <p:sp>
        <p:nvSpPr>
          <p:cNvPr id="3" name="Content Placeholder 2"/>
          <p:cNvSpPr>
            <a:spLocks noGrp="1"/>
          </p:cNvSpPr>
          <p:nvPr>
            <p:ph idx="1"/>
          </p:nvPr>
        </p:nvSpPr>
        <p:spPr>
          <a:xfrm>
            <a:off x="0" y="0"/>
            <a:ext cx="9144000" cy="5143500"/>
          </a:xfrm>
        </p:spPr>
        <p:txBody>
          <a:bodyPr>
            <a:normAutofit fontScale="92500" lnSpcReduction="10000"/>
          </a:bodyPr>
          <a:lstStyle/>
          <a:p>
            <a:endParaRPr lang="en-PH" dirty="0"/>
          </a:p>
          <a:p>
            <a:endParaRPr lang="en-PH" dirty="0"/>
          </a:p>
          <a:p>
            <a:r>
              <a:rPr lang="en-PH" b="1" dirty="0"/>
              <a:t>Recommendation.</a:t>
            </a:r>
          </a:p>
          <a:p>
            <a:r>
              <a:rPr lang="en-PH" b="1" dirty="0"/>
              <a:t>*A new standard </a:t>
            </a:r>
            <a:r>
              <a:rPr lang="en-PH" dirty="0"/>
              <a:t>of midwifery practice be formulated and the profession institutionalized in all government hospitals and encouraged in private hospitals.</a:t>
            </a:r>
          </a:p>
          <a:p>
            <a:r>
              <a:rPr lang="en-PH" dirty="0"/>
              <a:t>Create an independent department of maternal and child health care where a midwife supervisor is at the helm, although reports to the medical director.</a:t>
            </a:r>
          </a:p>
          <a:p>
            <a:r>
              <a:rPr lang="en-PH" dirty="0"/>
              <a:t>Midwives should be given a correct label ,authority and recognition with other stakeholders as they sustain the dignity of the performance of their duties and responsibilities.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853819"/>
            <a:ext cx="8847741" cy="3779449"/>
          </a:xfrm>
        </p:spPr>
        <p:txBody>
          <a:bodyPr>
            <a:normAutofit/>
          </a:bodyPr>
          <a:lstStyle/>
          <a:p>
            <a:pPr algn="just">
              <a:buNone/>
            </a:pPr>
            <a:r>
              <a:rPr lang="en-PH" dirty="0"/>
              <a:t>Allow me to quote the statements of Franca </a:t>
            </a:r>
            <a:r>
              <a:rPr lang="en-PH" dirty="0" err="1"/>
              <a:t>Cadee</a:t>
            </a:r>
            <a:r>
              <a:rPr lang="en-PH" dirty="0"/>
              <a:t>’, ICM President,  “Midwives have the right to  be recognized, respected and supported as well-educated, regulated and to be autonomous health professionals to provide the essential care.  It is  our aspiration to work closely with government to ensure these rights are fulfilled.”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59" y="586585"/>
            <a:ext cx="8704185" cy="4046684"/>
          </a:xfrm>
        </p:spPr>
        <p:txBody>
          <a:bodyPr>
            <a:normAutofit lnSpcReduction="10000"/>
          </a:bodyPr>
          <a:lstStyle/>
          <a:p>
            <a:pPr algn="just">
              <a:buNone/>
            </a:pPr>
            <a:r>
              <a:rPr lang="en-PH" dirty="0"/>
              <a:t>With sincere and profound gratitude, the author  acknowledges the support of the  midwives from the government and private sectors who have shared their ideas and experiences that helped in the success of this study. </a:t>
            </a:r>
          </a:p>
          <a:p>
            <a:pPr algn="just"/>
            <a:r>
              <a:rPr lang="en-PH" dirty="0"/>
              <a:t>Government Rural Health Midwives </a:t>
            </a:r>
          </a:p>
          <a:p>
            <a:pPr algn="just"/>
            <a:r>
              <a:rPr lang="en-PH" dirty="0"/>
              <a:t>Private Hospital Midwives</a:t>
            </a:r>
          </a:p>
          <a:p>
            <a:pPr algn="just"/>
            <a:r>
              <a:rPr lang="en-PH" dirty="0"/>
              <a:t>Private Practicing Midwives </a:t>
            </a:r>
          </a:p>
          <a:p>
            <a:pPr algn="just"/>
            <a:r>
              <a:rPr lang="en-PH" dirty="0"/>
              <a:t>Chiefs of Government and Private  Health Facilities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433880"/>
            <a:ext cx="8551480" cy="4046683"/>
          </a:xfrm>
        </p:spPr>
        <p:txBody>
          <a:bodyPr>
            <a:noAutofit/>
          </a:bodyPr>
          <a:lstStyle/>
          <a:p>
            <a:pPr>
              <a:buNone/>
            </a:pPr>
            <a:r>
              <a:rPr lang="en-PH" dirty="0"/>
              <a:t>References:</a:t>
            </a:r>
          </a:p>
          <a:p>
            <a:pPr lvl="1"/>
            <a:r>
              <a:rPr lang="en-PH" dirty="0"/>
              <a:t>Midwifery Act of 1992 ( R.A. 7392)</a:t>
            </a:r>
          </a:p>
          <a:p>
            <a:pPr lvl="1"/>
            <a:r>
              <a:rPr lang="en-PH" dirty="0"/>
              <a:t>Commission On Higher Education ( CHED) Memorandum Circular No. 33, s. 2007</a:t>
            </a:r>
          </a:p>
          <a:p>
            <a:pPr lvl="1"/>
            <a:r>
              <a:rPr lang="en-PH" dirty="0"/>
              <a:t>Department of Health Administrative Order No. 2010-0014, Administration of Life Saving Drugs and Medicines To Midwives and Nurses To Render Life Saving Drugs and Medicines During Obstetrics Emergencies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260" y="853819"/>
            <a:ext cx="8551480" cy="3779449"/>
          </a:xfrm>
        </p:spPr>
        <p:txBody>
          <a:bodyPr/>
          <a:lstStyle/>
          <a:p>
            <a:r>
              <a:rPr lang="en-PH" dirty="0"/>
              <a:t>Republic Act No. 7392, An Act Expanding the Scope and Practice of Midwifery (R.A.2644)</a:t>
            </a:r>
          </a:p>
          <a:p>
            <a:r>
              <a:rPr lang="en-PH" dirty="0"/>
              <a:t>Basic Emergency Obstetric and Newborn Care(</a:t>
            </a:r>
            <a:r>
              <a:rPr lang="en-PH" dirty="0" err="1"/>
              <a:t>BEmONC</a:t>
            </a:r>
            <a:r>
              <a:rPr lang="en-PH" dirty="0"/>
              <a:t>) UNFPA</a:t>
            </a:r>
          </a:p>
          <a:p>
            <a:r>
              <a:rPr lang="en-PH" dirty="0"/>
              <a:t>DOH Field Health Service Information System (FHSIS)</a:t>
            </a:r>
          </a:p>
          <a:p>
            <a:r>
              <a:rPr lang="en-PH" dirty="0">
                <a:hlinkClick r:id="rId2"/>
              </a:rPr>
              <a:t>www.who.int</a:t>
            </a:r>
            <a:r>
              <a:rPr lang="en-PH" dirty="0"/>
              <a:t> February 2018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0" y="586585"/>
            <a:ext cx="8542330" cy="4046683"/>
          </a:xfrm>
        </p:spPr>
        <p:txBody>
          <a:bodyPr/>
          <a:lstStyle/>
          <a:p>
            <a:endParaRPr lang="en-PH" dirty="0"/>
          </a:p>
          <a:p>
            <a:pPr algn="ctr">
              <a:buNone/>
            </a:pPr>
            <a:r>
              <a:rPr lang="en-PH" sz="8800" b="1" dirty="0"/>
              <a:t>Thank you…!!! </a:t>
            </a:r>
          </a:p>
          <a:p>
            <a:pPr algn="ctr">
              <a:buNone/>
            </a:pPr>
            <a:endParaRPr lang="en-PH" sz="88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1859</Words>
  <Application>Microsoft Office PowerPoint</Application>
  <PresentationFormat>On-screen Show (16:9)</PresentationFormat>
  <Paragraphs>166</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MIDWIFERY EDUCATION IN THE PHILIPPINES:</vt:lpstr>
      <vt:lpstr>PowerPoint Presentation</vt:lpstr>
      <vt:lpstr>BACKGROUND.</vt:lpstr>
      <vt:lpstr>PowerPoint Presentation</vt:lpstr>
      <vt:lpstr>PowerPoint Presentation</vt:lpstr>
      <vt:lpstr> Education  (Knowledge) n=200</vt:lpstr>
      <vt:lpstr>PowerPoint Presentation</vt:lpstr>
      <vt:lpstr>PowerPoint Presentation</vt:lpstr>
      <vt:lpstr>PowerPoint Presentation</vt:lpstr>
      <vt:lpstr>Accessibility  n=200</vt:lpstr>
      <vt:lpstr>Training (Skills) n=200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Scope and Limitation of the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user</cp:lastModifiedBy>
  <cp:revision>324</cp:revision>
  <cp:lastPrinted>2018-12-24T11:30:31Z</cp:lastPrinted>
  <dcterms:created xsi:type="dcterms:W3CDTF">2013-08-21T19:17:07Z</dcterms:created>
  <dcterms:modified xsi:type="dcterms:W3CDTF">2019-07-21T04:19:14Z</dcterms:modified>
</cp:coreProperties>
</file>