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5" r:id="rId7"/>
    <p:sldId id="263" r:id="rId8"/>
    <p:sldId id="262" r:id="rId9"/>
    <p:sldId id="264" r:id="rId10"/>
    <p:sldId id="258"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1" d="100"/>
          <a:sy n="81" d="100"/>
        </p:scale>
        <p:origin x="86" y="16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0.xml.rels><?xml version="1.0" encoding="UTF-8" standalone="yes"?>
<Relationships xmlns="http://schemas.openxmlformats.org/package/2006/relationships"><Relationship Id="rId1" Type="http://schemas.openxmlformats.org/officeDocument/2006/relationships/image" Target="../media/image16.jpg"/></Relationships>
</file>

<file path=ppt/diagrams/_rels/drawing10.xml.rels><?xml version="1.0" encoding="UTF-8" standalone="yes"?>
<Relationships xmlns="http://schemas.openxmlformats.org/package/2006/relationships"><Relationship Id="rId1"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6995EA-D73E-490A-A16F-335410F4B28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B8A4E962-5909-4D13-BF91-F42DDFEBA521}">
      <dgm:prSet/>
      <dgm:spPr/>
      <dgm:t>
        <a:bodyPr/>
        <a:lstStyle/>
        <a:p>
          <a:r>
            <a:rPr lang="en-US" b="1" dirty="0"/>
            <a:t>Statement of the Problem:</a:t>
          </a:r>
          <a:endParaRPr lang="en-US" dirty="0"/>
        </a:p>
      </dgm:t>
    </dgm:pt>
    <dgm:pt modelId="{4A28EDF1-3B54-41A5-9030-F97C7FB5489F}" type="parTrans" cxnId="{E7B1DA89-61B5-4E18-B716-3214DBFCD7E2}">
      <dgm:prSet/>
      <dgm:spPr/>
      <dgm:t>
        <a:bodyPr/>
        <a:lstStyle/>
        <a:p>
          <a:endParaRPr lang="en-US"/>
        </a:p>
      </dgm:t>
    </dgm:pt>
    <dgm:pt modelId="{C7C79552-D1B9-47BE-AB94-156C3285E3CD}" type="sibTrans" cxnId="{E7B1DA89-61B5-4E18-B716-3214DBFCD7E2}">
      <dgm:prSet/>
      <dgm:spPr/>
      <dgm:t>
        <a:bodyPr/>
        <a:lstStyle/>
        <a:p>
          <a:endParaRPr lang="en-US"/>
        </a:p>
      </dgm:t>
    </dgm:pt>
    <dgm:pt modelId="{BC972229-8E14-43E2-8AFA-4624FC12885A}">
      <dgm:prSet/>
      <dgm:spPr/>
      <dgm:t>
        <a:bodyPr/>
        <a:lstStyle/>
        <a:p>
          <a:r>
            <a:rPr lang="en-US" dirty="0"/>
            <a:t>The industrial activity in our days produces large amounts of mixtures of diverse substances. We have the wastes of cuprous solutions dumped in aqueous bodies and the earth. Currently, there are chemical methods for the recovery of copper present in those solutions [1]. The problem arises in the economic costs of applying these methods within the industries that produce these polluting solutions [2]. The application of patent methods for the recovery of Cu as nanoparticles is another of the investigations that are taking place [4]. The restoration of copper to produce coatings are methods to be applied in the recovery of copper from contaminating solutions [5].</a:t>
          </a:r>
        </a:p>
      </dgm:t>
    </dgm:pt>
    <dgm:pt modelId="{A537155F-C4DE-4B7E-92FC-52FB5C081346}" type="parTrans" cxnId="{69F25022-EA51-4B02-87D5-932658195367}">
      <dgm:prSet/>
      <dgm:spPr/>
      <dgm:t>
        <a:bodyPr/>
        <a:lstStyle/>
        <a:p>
          <a:endParaRPr lang="en-US"/>
        </a:p>
      </dgm:t>
    </dgm:pt>
    <dgm:pt modelId="{95AE22EA-3E80-4E2F-8660-2C9DEC036691}" type="sibTrans" cxnId="{69F25022-EA51-4B02-87D5-932658195367}">
      <dgm:prSet/>
      <dgm:spPr/>
      <dgm:t>
        <a:bodyPr/>
        <a:lstStyle/>
        <a:p>
          <a:endParaRPr lang="en-US"/>
        </a:p>
      </dgm:t>
    </dgm:pt>
    <dgm:pt modelId="{15416D07-8558-4D56-92D2-F18D89269344}" type="pres">
      <dgm:prSet presAssocID="{3F6995EA-D73E-490A-A16F-335410F4B28F}" presName="CompostProcess" presStyleCnt="0">
        <dgm:presLayoutVars>
          <dgm:dir/>
          <dgm:resizeHandles val="exact"/>
        </dgm:presLayoutVars>
      </dgm:prSet>
      <dgm:spPr/>
    </dgm:pt>
    <dgm:pt modelId="{1A766A7F-E2EA-4900-AD7E-E396F4C11587}" type="pres">
      <dgm:prSet presAssocID="{3F6995EA-D73E-490A-A16F-335410F4B28F}" presName="arrow" presStyleLbl="bgShp" presStyleIdx="0" presStyleCnt="1"/>
      <dgm:spPr/>
    </dgm:pt>
    <dgm:pt modelId="{C076D44B-7734-4F7D-B554-220A5D91752F}" type="pres">
      <dgm:prSet presAssocID="{3F6995EA-D73E-490A-A16F-335410F4B28F}" presName="linearProcess" presStyleCnt="0"/>
      <dgm:spPr/>
    </dgm:pt>
    <dgm:pt modelId="{BE249936-7955-4041-AA03-8F0680F78264}" type="pres">
      <dgm:prSet presAssocID="{B8A4E962-5909-4D13-BF91-F42DDFEBA521}" presName="textNode" presStyleLbl="node1" presStyleIdx="0" presStyleCnt="2">
        <dgm:presLayoutVars>
          <dgm:bulletEnabled val="1"/>
        </dgm:presLayoutVars>
      </dgm:prSet>
      <dgm:spPr/>
    </dgm:pt>
    <dgm:pt modelId="{9AFF5007-E6E1-44C3-8C4D-85DA0E869C04}" type="pres">
      <dgm:prSet presAssocID="{C7C79552-D1B9-47BE-AB94-156C3285E3CD}" presName="sibTrans" presStyleCnt="0"/>
      <dgm:spPr/>
    </dgm:pt>
    <dgm:pt modelId="{11955080-691A-4846-8FCF-E5D636F0408A}" type="pres">
      <dgm:prSet presAssocID="{BC972229-8E14-43E2-8AFA-4624FC12885A}" presName="textNode" presStyleLbl="node1" presStyleIdx="1" presStyleCnt="2" custScaleX="113370" custScaleY="211476">
        <dgm:presLayoutVars>
          <dgm:bulletEnabled val="1"/>
        </dgm:presLayoutVars>
      </dgm:prSet>
      <dgm:spPr/>
    </dgm:pt>
  </dgm:ptLst>
  <dgm:cxnLst>
    <dgm:cxn modelId="{69F25022-EA51-4B02-87D5-932658195367}" srcId="{3F6995EA-D73E-490A-A16F-335410F4B28F}" destId="{BC972229-8E14-43E2-8AFA-4624FC12885A}" srcOrd="1" destOrd="0" parTransId="{A537155F-C4DE-4B7E-92FC-52FB5C081346}" sibTransId="{95AE22EA-3E80-4E2F-8660-2C9DEC036691}"/>
    <dgm:cxn modelId="{E7B1DA89-61B5-4E18-B716-3214DBFCD7E2}" srcId="{3F6995EA-D73E-490A-A16F-335410F4B28F}" destId="{B8A4E962-5909-4D13-BF91-F42DDFEBA521}" srcOrd="0" destOrd="0" parTransId="{4A28EDF1-3B54-41A5-9030-F97C7FB5489F}" sibTransId="{C7C79552-D1B9-47BE-AB94-156C3285E3CD}"/>
    <dgm:cxn modelId="{4CF8D1B2-7029-46E2-8106-1BBC122A7FAE}" type="presOf" srcId="{BC972229-8E14-43E2-8AFA-4624FC12885A}" destId="{11955080-691A-4846-8FCF-E5D636F0408A}" srcOrd="0" destOrd="0" presId="urn:microsoft.com/office/officeart/2005/8/layout/hProcess9"/>
    <dgm:cxn modelId="{46707BCA-B1E8-44DD-B803-85F95BB9FA39}" type="presOf" srcId="{B8A4E962-5909-4D13-BF91-F42DDFEBA521}" destId="{BE249936-7955-4041-AA03-8F0680F78264}" srcOrd="0" destOrd="0" presId="urn:microsoft.com/office/officeart/2005/8/layout/hProcess9"/>
    <dgm:cxn modelId="{DFF52BCD-ED06-4AC4-BCE7-5895A715A643}" type="presOf" srcId="{3F6995EA-D73E-490A-A16F-335410F4B28F}" destId="{15416D07-8558-4D56-92D2-F18D89269344}" srcOrd="0" destOrd="0" presId="urn:microsoft.com/office/officeart/2005/8/layout/hProcess9"/>
    <dgm:cxn modelId="{A68055F7-8534-4410-A156-DDCCE62A1484}" type="presParOf" srcId="{15416D07-8558-4D56-92D2-F18D89269344}" destId="{1A766A7F-E2EA-4900-AD7E-E396F4C11587}" srcOrd="0" destOrd="0" presId="urn:microsoft.com/office/officeart/2005/8/layout/hProcess9"/>
    <dgm:cxn modelId="{DFFA8123-39E7-408D-AC18-64240E6DBFD4}" type="presParOf" srcId="{15416D07-8558-4D56-92D2-F18D89269344}" destId="{C076D44B-7734-4F7D-B554-220A5D91752F}" srcOrd="1" destOrd="0" presId="urn:microsoft.com/office/officeart/2005/8/layout/hProcess9"/>
    <dgm:cxn modelId="{25539A4E-462D-4CA0-A005-6E0A12E41AD6}" type="presParOf" srcId="{C076D44B-7734-4F7D-B554-220A5D91752F}" destId="{BE249936-7955-4041-AA03-8F0680F78264}" srcOrd="0" destOrd="0" presId="urn:microsoft.com/office/officeart/2005/8/layout/hProcess9"/>
    <dgm:cxn modelId="{CF821426-C9F1-46BC-9E9D-C476FA9CD84E}" type="presParOf" srcId="{C076D44B-7734-4F7D-B554-220A5D91752F}" destId="{9AFF5007-E6E1-44C3-8C4D-85DA0E869C04}" srcOrd="1" destOrd="0" presId="urn:microsoft.com/office/officeart/2005/8/layout/hProcess9"/>
    <dgm:cxn modelId="{8D0B7053-AA0A-4A03-AEC7-147098B8D87B}" type="presParOf" srcId="{C076D44B-7734-4F7D-B554-220A5D91752F}" destId="{11955080-691A-4846-8FCF-E5D636F0408A}"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E7707E-3DFF-4B85-9F5A-9D9A2DE52CC5}" type="doc">
      <dgm:prSet loTypeId="urn:microsoft.com/office/officeart/2005/8/layout/venn1" loCatId="relationship" qsTypeId="urn:microsoft.com/office/officeart/2005/8/quickstyle/simple5" qsCatId="simple" csTypeId="urn:microsoft.com/office/officeart/2005/8/colors/colorful1" csCatId="colorful" phldr="1"/>
      <dgm:spPr/>
      <dgm:t>
        <a:bodyPr/>
        <a:lstStyle/>
        <a:p>
          <a:endParaRPr lang="en-US"/>
        </a:p>
      </dgm:t>
    </dgm:pt>
    <dgm:pt modelId="{DC10F62A-B508-4136-891A-F5D4CDB288DB}">
      <dgm:prSet/>
      <dgm:spPr/>
      <dgm:t>
        <a:bodyPr/>
        <a:lstStyle/>
        <a:p>
          <a:r>
            <a:rPr lang="en-US" b="1"/>
            <a:t>RECOVERY OF ELECTROLYTIC CU FROM CONTAMINATED CUPROUS SOLUTIONS</a:t>
          </a:r>
          <a:br>
            <a:rPr lang="en-US"/>
          </a:br>
          <a:endParaRPr lang="en-US"/>
        </a:p>
      </dgm:t>
    </dgm:pt>
    <dgm:pt modelId="{1846D159-81A4-4BE1-AA54-63FB818ACFE1}" type="parTrans" cxnId="{1E84C1E0-D592-48E6-A8E3-C872A27D8B35}">
      <dgm:prSet/>
      <dgm:spPr/>
      <dgm:t>
        <a:bodyPr/>
        <a:lstStyle/>
        <a:p>
          <a:endParaRPr lang="en-US"/>
        </a:p>
      </dgm:t>
    </dgm:pt>
    <dgm:pt modelId="{A32F4A1C-9BF4-4A26-BE17-9F725D3D6E83}" type="sibTrans" cxnId="{1E84C1E0-D592-48E6-A8E3-C872A27D8B35}">
      <dgm:prSet/>
      <dgm:spPr/>
      <dgm:t>
        <a:bodyPr/>
        <a:lstStyle/>
        <a:p>
          <a:endParaRPr lang="en-US"/>
        </a:p>
      </dgm:t>
    </dgm:pt>
    <dgm:pt modelId="{DC81572C-7578-4288-9CA6-DC604F650C35}" type="pres">
      <dgm:prSet presAssocID="{86E7707E-3DFF-4B85-9F5A-9D9A2DE52CC5}" presName="compositeShape" presStyleCnt="0">
        <dgm:presLayoutVars>
          <dgm:chMax val="7"/>
          <dgm:dir/>
          <dgm:resizeHandles val="exact"/>
        </dgm:presLayoutVars>
      </dgm:prSet>
      <dgm:spPr/>
    </dgm:pt>
    <dgm:pt modelId="{6253B590-1AD8-48C7-A546-2FFD1A9A4B78}" type="pres">
      <dgm:prSet presAssocID="{DC10F62A-B508-4136-891A-F5D4CDB288DB}" presName="circ1TxSh" presStyleLbl="vennNode1" presStyleIdx="0" presStyleCnt="1" custScaleX="377001"/>
      <dgm:spPr/>
    </dgm:pt>
  </dgm:ptLst>
  <dgm:cxnLst>
    <dgm:cxn modelId="{FEDCBB2A-DA91-4E68-B5BD-EAEA140DFF29}" type="presOf" srcId="{86E7707E-3DFF-4B85-9F5A-9D9A2DE52CC5}" destId="{DC81572C-7578-4288-9CA6-DC604F650C35}" srcOrd="0" destOrd="0" presId="urn:microsoft.com/office/officeart/2005/8/layout/venn1"/>
    <dgm:cxn modelId="{0FB57D61-6B6A-400C-BAA7-1FA3B9C20496}" type="presOf" srcId="{DC10F62A-B508-4136-891A-F5D4CDB288DB}" destId="{6253B590-1AD8-48C7-A546-2FFD1A9A4B78}" srcOrd="0" destOrd="0" presId="urn:microsoft.com/office/officeart/2005/8/layout/venn1"/>
    <dgm:cxn modelId="{1E84C1E0-D592-48E6-A8E3-C872A27D8B35}" srcId="{86E7707E-3DFF-4B85-9F5A-9D9A2DE52CC5}" destId="{DC10F62A-B508-4136-891A-F5D4CDB288DB}" srcOrd="0" destOrd="0" parTransId="{1846D159-81A4-4BE1-AA54-63FB818ACFE1}" sibTransId="{A32F4A1C-9BF4-4A26-BE17-9F725D3D6E83}"/>
    <dgm:cxn modelId="{5A6A7462-FE84-488F-8CB1-BF4E4063689E}" type="presParOf" srcId="{DC81572C-7578-4288-9CA6-DC604F650C35}" destId="{6253B590-1AD8-48C7-A546-2FFD1A9A4B78}"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60611B-3A8A-492D-8BF1-3FFF918EBF8B}"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9A62D6EE-F625-4009-9742-86EE03961E30}">
      <dgm:prSet custT="1"/>
      <dgm:spPr/>
      <dgm:t>
        <a:bodyPr/>
        <a:lstStyle/>
        <a:p>
          <a:r>
            <a:rPr lang="en-US" sz="2000" b="1" dirty="0"/>
            <a:t>The method we present is for the recovery of copper in solutions where ionic, Cu</a:t>
          </a:r>
          <a:r>
            <a:rPr lang="en-US" sz="2000" b="1" baseline="30000" dirty="0"/>
            <a:t>1+</a:t>
          </a:r>
          <a:r>
            <a:rPr lang="en-US" sz="2000" b="1" dirty="0"/>
            <a:t>, and Cu</a:t>
          </a:r>
          <a:r>
            <a:rPr lang="en-US" sz="2000" b="1" baseline="30000" dirty="0"/>
            <a:t>2+</a:t>
          </a:r>
          <a:r>
            <a:rPr lang="en-US" sz="2000" b="1" dirty="0"/>
            <a:t> are present with other substances.</a:t>
          </a:r>
          <a:endParaRPr lang="en-US" sz="2000" dirty="0"/>
        </a:p>
      </dgm:t>
    </dgm:pt>
    <dgm:pt modelId="{096AE753-4CAF-43E5-8FC4-CD3C0CCD5EB8}" type="parTrans" cxnId="{58005201-D6B1-44E0-915F-B1B4A7E34197}">
      <dgm:prSet/>
      <dgm:spPr/>
      <dgm:t>
        <a:bodyPr/>
        <a:lstStyle/>
        <a:p>
          <a:endParaRPr lang="en-US"/>
        </a:p>
      </dgm:t>
    </dgm:pt>
    <dgm:pt modelId="{E9C728A5-2233-4E9E-BBA4-2DFBD17DA1E0}" type="sibTrans" cxnId="{58005201-D6B1-44E0-915F-B1B4A7E34197}">
      <dgm:prSet/>
      <dgm:spPr/>
      <dgm:t>
        <a:bodyPr/>
        <a:lstStyle/>
        <a:p>
          <a:endParaRPr lang="en-US"/>
        </a:p>
      </dgm:t>
    </dgm:pt>
    <dgm:pt modelId="{0C985094-8FF5-4D26-9F20-2EB22B3ECBAA}">
      <dgm:prSet custT="1"/>
      <dgm:spPr/>
      <dgm:t>
        <a:bodyPr/>
        <a:lstStyle/>
        <a:p>
          <a:r>
            <a:rPr lang="en-US" sz="1800" b="1" dirty="0"/>
            <a:t>This method is of easy application. It consists of using the electrochemical table to find an element that works as an anode with a solution that has ions of copper. The pH of the solution will be measured and adjusted to pH 2 with acetic acid, and the temperature will be 24°C. In these conditions, the anode is immersed in the solution. The effect of the potential difference will reduce the ions. Copper is recovered</a:t>
          </a:r>
          <a:r>
            <a:rPr lang="en-US" sz="1600" b="1" dirty="0"/>
            <a:t>.</a:t>
          </a:r>
          <a:endParaRPr lang="en-US" sz="1600" dirty="0"/>
        </a:p>
      </dgm:t>
    </dgm:pt>
    <dgm:pt modelId="{34321479-ACDE-4313-8988-43ADCCE81894}" type="parTrans" cxnId="{9ECD22F5-19C3-4154-A665-C429FD319385}">
      <dgm:prSet/>
      <dgm:spPr/>
      <dgm:t>
        <a:bodyPr/>
        <a:lstStyle/>
        <a:p>
          <a:endParaRPr lang="en-US"/>
        </a:p>
      </dgm:t>
    </dgm:pt>
    <dgm:pt modelId="{9E4E1C64-B855-45DE-99DF-3E2DC85E9693}" type="sibTrans" cxnId="{9ECD22F5-19C3-4154-A665-C429FD319385}">
      <dgm:prSet/>
      <dgm:spPr/>
      <dgm:t>
        <a:bodyPr/>
        <a:lstStyle/>
        <a:p>
          <a:endParaRPr lang="en-US"/>
        </a:p>
      </dgm:t>
    </dgm:pt>
    <dgm:pt modelId="{9C76AF6D-F71F-45B4-ABEF-8589FA5C8749}" type="pres">
      <dgm:prSet presAssocID="{B960611B-3A8A-492D-8BF1-3FFF918EBF8B}" presName="compositeShape" presStyleCnt="0">
        <dgm:presLayoutVars>
          <dgm:chMax val="7"/>
          <dgm:dir/>
          <dgm:resizeHandles val="exact"/>
        </dgm:presLayoutVars>
      </dgm:prSet>
      <dgm:spPr/>
    </dgm:pt>
    <dgm:pt modelId="{1ECCCB25-7EA8-4286-B484-9FB1EC9E1D8A}" type="pres">
      <dgm:prSet presAssocID="{9A62D6EE-F625-4009-9742-86EE03961E30}" presName="circ1" presStyleLbl="vennNode1" presStyleIdx="0" presStyleCnt="2" custLinFactNeighborX="-19123" custLinFactNeighborY="-1028"/>
      <dgm:spPr/>
    </dgm:pt>
    <dgm:pt modelId="{FCDF36E4-FCF3-4D68-B15C-05747C966690}" type="pres">
      <dgm:prSet presAssocID="{9A62D6EE-F625-4009-9742-86EE03961E30}" presName="circ1Tx" presStyleLbl="revTx" presStyleIdx="0" presStyleCnt="0">
        <dgm:presLayoutVars>
          <dgm:chMax val="0"/>
          <dgm:chPref val="0"/>
          <dgm:bulletEnabled val="1"/>
        </dgm:presLayoutVars>
      </dgm:prSet>
      <dgm:spPr/>
    </dgm:pt>
    <dgm:pt modelId="{BF22D958-2172-4671-84D4-6F3DCC021513}" type="pres">
      <dgm:prSet presAssocID="{0C985094-8FF5-4D26-9F20-2EB22B3ECBAA}" presName="circ2" presStyleLbl="vennNode1" presStyleIdx="1" presStyleCnt="2" custScaleX="197562" custScaleY="100547" custLinFactNeighborX="51593" custLinFactNeighborY="-273"/>
      <dgm:spPr/>
    </dgm:pt>
    <dgm:pt modelId="{AC749F80-D470-449D-B78F-CD9D6D565741}" type="pres">
      <dgm:prSet presAssocID="{0C985094-8FF5-4D26-9F20-2EB22B3ECBAA}" presName="circ2Tx" presStyleLbl="revTx" presStyleIdx="0" presStyleCnt="0">
        <dgm:presLayoutVars>
          <dgm:chMax val="0"/>
          <dgm:chPref val="0"/>
          <dgm:bulletEnabled val="1"/>
        </dgm:presLayoutVars>
      </dgm:prSet>
      <dgm:spPr/>
    </dgm:pt>
  </dgm:ptLst>
  <dgm:cxnLst>
    <dgm:cxn modelId="{58005201-D6B1-44E0-915F-B1B4A7E34197}" srcId="{B960611B-3A8A-492D-8BF1-3FFF918EBF8B}" destId="{9A62D6EE-F625-4009-9742-86EE03961E30}" srcOrd="0" destOrd="0" parTransId="{096AE753-4CAF-43E5-8FC4-CD3C0CCD5EB8}" sibTransId="{E9C728A5-2233-4E9E-BBA4-2DFBD17DA1E0}"/>
    <dgm:cxn modelId="{D2FF7B31-1405-4ED3-BCC0-7753D9A53219}" type="presOf" srcId="{9A62D6EE-F625-4009-9742-86EE03961E30}" destId="{1ECCCB25-7EA8-4286-B484-9FB1EC9E1D8A}" srcOrd="0" destOrd="0" presId="urn:microsoft.com/office/officeart/2005/8/layout/venn1"/>
    <dgm:cxn modelId="{0A87AB41-06B6-430B-B6E6-A13AC98599FB}" type="presOf" srcId="{B960611B-3A8A-492D-8BF1-3FFF918EBF8B}" destId="{9C76AF6D-F71F-45B4-ABEF-8589FA5C8749}" srcOrd="0" destOrd="0" presId="urn:microsoft.com/office/officeart/2005/8/layout/venn1"/>
    <dgm:cxn modelId="{3CC8608C-C876-42A0-89FD-758FA58FFB24}" type="presOf" srcId="{9A62D6EE-F625-4009-9742-86EE03961E30}" destId="{FCDF36E4-FCF3-4D68-B15C-05747C966690}" srcOrd="1" destOrd="0" presId="urn:microsoft.com/office/officeart/2005/8/layout/venn1"/>
    <dgm:cxn modelId="{ED0936A8-17A7-4997-BCE7-1F59BD4F759A}" type="presOf" srcId="{0C985094-8FF5-4D26-9F20-2EB22B3ECBAA}" destId="{BF22D958-2172-4671-84D4-6F3DCC021513}" srcOrd="0" destOrd="0" presId="urn:microsoft.com/office/officeart/2005/8/layout/venn1"/>
    <dgm:cxn modelId="{867703E7-B803-45FB-BE6C-7D44CBB7656E}" type="presOf" srcId="{0C985094-8FF5-4D26-9F20-2EB22B3ECBAA}" destId="{AC749F80-D470-449D-B78F-CD9D6D565741}" srcOrd="1" destOrd="0" presId="urn:microsoft.com/office/officeart/2005/8/layout/venn1"/>
    <dgm:cxn modelId="{9ECD22F5-19C3-4154-A665-C429FD319385}" srcId="{B960611B-3A8A-492D-8BF1-3FFF918EBF8B}" destId="{0C985094-8FF5-4D26-9F20-2EB22B3ECBAA}" srcOrd="1" destOrd="0" parTransId="{34321479-ACDE-4313-8988-43ADCCE81894}" sibTransId="{9E4E1C64-B855-45DE-99DF-3E2DC85E9693}"/>
    <dgm:cxn modelId="{1044EDE6-8E40-4FE7-BDED-19554C15107E}" type="presParOf" srcId="{9C76AF6D-F71F-45B4-ABEF-8589FA5C8749}" destId="{1ECCCB25-7EA8-4286-B484-9FB1EC9E1D8A}" srcOrd="0" destOrd="0" presId="urn:microsoft.com/office/officeart/2005/8/layout/venn1"/>
    <dgm:cxn modelId="{A6C9348B-8726-47F8-B11E-90B915ED5ABF}" type="presParOf" srcId="{9C76AF6D-F71F-45B4-ABEF-8589FA5C8749}" destId="{FCDF36E4-FCF3-4D68-B15C-05747C966690}" srcOrd="1" destOrd="0" presId="urn:microsoft.com/office/officeart/2005/8/layout/venn1"/>
    <dgm:cxn modelId="{8A317094-1C42-454A-B707-164B2604F3C2}" type="presParOf" srcId="{9C76AF6D-F71F-45B4-ABEF-8589FA5C8749}" destId="{BF22D958-2172-4671-84D4-6F3DCC021513}" srcOrd="2" destOrd="0" presId="urn:microsoft.com/office/officeart/2005/8/layout/venn1"/>
    <dgm:cxn modelId="{E7448149-34E6-46A1-91EF-E4BFBE93654E}" type="presParOf" srcId="{9C76AF6D-F71F-45B4-ABEF-8589FA5C8749}" destId="{AC749F80-D470-449D-B78F-CD9D6D565741}" srcOrd="3" destOrd="0" presId="urn:microsoft.com/office/officeart/2005/8/layout/venn1"/>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DE4E30-1A98-42E0-8B03-3606504203D8}" type="doc">
      <dgm:prSet loTypeId="urn:microsoft.com/office/officeart/2005/8/layout/cycle6" loCatId="relationship" qsTypeId="urn:microsoft.com/office/officeart/2005/8/quickstyle/simple1" qsCatId="simple" csTypeId="urn:microsoft.com/office/officeart/2005/8/colors/accent2_2" csCatId="accent2" phldr="1"/>
      <dgm:spPr/>
      <dgm:t>
        <a:bodyPr/>
        <a:lstStyle/>
        <a:p>
          <a:endParaRPr lang="en-US"/>
        </a:p>
      </dgm:t>
    </dgm:pt>
    <dgm:pt modelId="{5F61DA2D-B9E0-4FB5-9304-24D3986D5FEB}">
      <dgm:prSet/>
      <dgm:spPr/>
      <dgm:t>
        <a:bodyPr/>
        <a:lstStyle/>
        <a:p>
          <a:r>
            <a:rPr lang="en-US" dirty="0"/>
            <a:t>Method </a:t>
          </a:r>
          <a:r>
            <a:rPr lang="en-US" dirty="0" err="1"/>
            <a:t>Aplication</a:t>
          </a:r>
          <a:endParaRPr lang="en-US" dirty="0"/>
        </a:p>
      </dgm:t>
    </dgm:pt>
    <dgm:pt modelId="{08797043-D0BB-432C-B9DF-8F021C7CF6CA}" type="parTrans" cxnId="{C857651D-3CD5-4F9C-8D9C-C0C2564C03A3}">
      <dgm:prSet/>
      <dgm:spPr/>
      <dgm:t>
        <a:bodyPr/>
        <a:lstStyle/>
        <a:p>
          <a:endParaRPr lang="en-US"/>
        </a:p>
      </dgm:t>
    </dgm:pt>
    <dgm:pt modelId="{02F361EA-2979-4359-9F5F-31A4E9150490}" type="sibTrans" cxnId="{C857651D-3CD5-4F9C-8D9C-C0C2564C03A3}">
      <dgm:prSet/>
      <dgm:spPr/>
      <dgm:t>
        <a:bodyPr/>
        <a:lstStyle/>
        <a:p>
          <a:endParaRPr lang="en-US"/>
        </a:p>
      </dgm:t>
    </dgm:pt>
    <dgm:pt modelId="{76C9F2A8-EE56-469A-9722-496A98BC29A3}" type="pres">
      <dgm:prSet presAssocID="{44DE4E30-1A98-42E0-8B03-3606504203D8}" presName="cycle" presStyleCnt="0">
        <dgm:presLayoutVars>
          <dgm:dir/>
          <dgm:resizeHandles val="exact"/>
        </dgm:presLayoutVars>
      </dgm:prSet>
      <dgm:spPr/>
    </dgm:pt>
    <dgm:pt modelId="{FC4CB0A1-3E20-43BD-A982-4A3F67D192F8}" type="pres">
      <dgm:prSet presAssocID="{5F61DA2D-B9E0-4FB5-9304-24D3986D5FEB}" presName="node" presStyleLbl="node1" presStyleIdx="0" presStyleCnt="1">
        <dgm:presLayoutVars>
          <dgm:bulletEnabled val="1"/>
        </dgm:presLayoutVars>
      </dgm:prSet>
      <dgm:spPr/>
    </dgm:pt>
  </dgm:ptLst>
  <dgm:cxnLst>
    <dgm:cxn modelId="{C857651D-3CD5-4F9C-8D9C-C0C2564C03A3}" srcId="{44DE4E30-1A98-42E0-8B03-3606504203D8}" destId="{5F61DA2D-B9E0-4FB5-9304-24D3986D5FEB}" srcOrd="0" destOrd="0" parTransId="{08797043-D0BB-432C-B9DF-8F021C7CF6CA}" sibTransId="{02F361EA-2979-4359-9F5F-31A4E9150490}"/>
    <dgm:cxn modelId="{03B0343D-54BB-479C-BBD4-73F95DF0F81C}" type="presOf" srcId="{44DE4E30-1A98-42E0-8B03-3606504203D8}" destId="{76C9F2A8-EE56-469A-9722-496A98BC29A3}" srcOrd="0" destOrd="0" presId="urn:microsoft.com/office/officeart/2005/8/layout/cycle6"/>
    <dgm:cxn modelId="{8CD85067-8F47-4302-9171-86F26D15D1EC}" type="presOf" srcId="{5F61DA2D-B9E0-4FB5-9304-24D3986D5FEB}" destId="{FC4CB0A1-3E20-43BD-A982-4A3F67D192F8}" srcOrd="0" destOrd="0" presId="urn:microsoft.com/office/officeart/2005/8/layout/cycle6"/>
    <dgm:cxn modelId="{DC8061AA-6755-46BD-8073-24BA1791FDE2}" type="presParOf" srcId="{76C9F2A8-EE56-469A-9722-496A98BC29A3}" destId="{FC4CB0A1-3E20-43BD-A982-4A3F67D192F8}" srcOrd="0"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6AF78D-4432-42F4-A3F0-13B74FE71EB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6C474321-3E17-42D2-8DF0-09D970337E5E}">
      <dgm:prSet custT="1"/>
      <dgm:spPr/>
      <dgm:t>
        <a:bodyPr/>
        <a:lstStyle/>
        <a:p>
          <a:pPr algn="ctr"/>
          <a:r>
            <a:rPr lang="en-US" sz="1800" b="1" dirty="0"/>
            <a:t>Waste PCB, in the contact lines and the holes, are formed with a thin layer of Cu, and the edges are protected with Au</a:t>
          </a:r>
        </a:p>
      </dgm:t>
    </dgm:pt>
    <dgm:pt modelId="{4E941254-E69B-4803-8294-261BBB1D001A}" type="parTrans" cxnId="{AA91880C-F066-4D04-A765-AC923B89A9FE}">
      <dgm:prSet/>
      <dgm:spPr/>
      <dgm:t>
        <a:bodyPr/>
        <a:lstStyle/>
        <a:p>
          <a:endParaRPr lang="en-US"/>
        </a:p>
      </dgm:t>
    </dgm:pt>
    <dgm:pt modelId="{F9A40F76-D368-4910-B59B-EEC50CA15D88}" type="sibTrans" cxnId="{AA91880C-F066-4D04-A765-AC923B89A9FE}">
      <dgm:prSet/>
      <dgm:spPr/>
      <dgm:t>
        <a:bodyPr/>
        <a:lstStyle/>
        <a:p>
          <a:endParaRPr lang="en-US"/>
        </a:p>
      </dgm:t>
    </dgm:pt>
    <dgm:pt modelId="{1A2AC0A1-8BE3-488C-A31F-B6BD5336EB3D}" type="pres">
      <dgm:prSet presAssocID="{9F6AF78D-4432-42F4-A3F0-13B74FE71EB4}" presName="compositeShape" presStyleCnt="0">
        <dgm:presLayoutVars>
          <dgm:dir/>
          <dgm:resizeHandles/>
        </dgm:presLayoutVars>
      </dgm:prSet>
      <dgm:spPr/>
    </dgm:pt>
    <dgm:pt modelId="{CFF9BA50-330E-44E5-9A54-8127AD880EB1}" type="pres">
      <dgm:prSet presAssocID="{9F6AF78D-4432-42F4-A3F0-13B74FE71EB4}" presName="pyramid" presStyleLbl="node1" presStyleIdx="0" presStyleCnt="1" custLinFactNeighborX="-33202" custLinFactNeighborY="-2107"/>
      <dgm:spPr/>
    </dgm:pt>
    <dgm:pt modelId="{751D8B21-FC13-4E30-BF71-0A5FA8122A52}" type="pres">
      <dgm:prSet presAssocID="{9F6AF78D-4432-42F4-A3F0-13B74FE71EB4}" presName="theList" presStyleCnt="0"/>
      <dgm:spPr/>
    </dgm:pt>
    <dgm:pt modelId="{4086C39E-4187-4452-A62E-78E0669E32A8}" type="pres">
      <dgm:prSet presAssocID="{6C474321-3E17-42D2-8DF0-09D970337E5E}" presName="aNode" presStyleLbl="fgAcc1" presStyleIdx="0" presStyleCnt="1" custScaleX="170826" custScaleY="213751" custLinFactNeighborX="0" custLinFactNeighborY="-18965">
        <dgm:presLayoutVars>
          <dgm:bulletEnabled val="1"/>
        </dgm:presLayoutVars>
      </dgm:prSet>
      <dgm:spPr/>
    </dgm:pt>
    <dgm:pt modelId="{AE10F0A8-BC0D-4D44-9A39-AF7B9A3C0239}" type="pres">
      <dgm:prSet presAssocID="{6C474321-3E17-42D2-8DF0-09D970337E5E}" presName="aSpace" presStyleCnt="0"/>
      <dgm:spPr/>
    </dgm:pt>
  </dgm:ptLst>
  <dgm:cxnLst>
    <dgm:cxn modelId="{AA91880C-F066-4D04-A765-AC923B89A9FE}" srcId="{9F6AF78D-4432-42F4-A3F0-13B74FE71EB4}" destId="{6C474321-3E17-42D2-8DF0-09D970337E5E}" srcOrd="0" destOrd="0" parTransId="{4E941254-E69B-4803-8294-261BBB1D001A}" sibTransId="{F9A40F76-D368-4910-B59B-EEC50CA15D88}"/>
    <dgm:cxn modelId="{520E5044-E574-4827-A0E4-873FC61B5C1E}" type="presOf" srcId="{9F6AF78D-4432-42F4-A3F0-13B74FE71EB4}" destId="{1A2AC0A1-8BE3-488C-A31F-B6BD5336EB3D}" srcOrd="0" destOrd="0" presId="urn:microsoft.com/office/officeart/2005/8/layout/pyramid2"/>
    <dgm:cxn modelId="{F896129A-963B-47E4-8094-EAF88803297D}" type="presOf" srcId="{6C474321-3E17-42D2-8DF0-09D970337E5E}" destId="{4086C39E-4187-4452-A62E-78E0669E32A8}" srcOrd="0" destOrd="0" presId="urn:microsoft.com/office/officeart/2005/8/layout/pyramid2"/>
    <dgm:cxn modelId="{E0A299AF-ED19-44A0-9587-BC2BE64232D5}" type="presParOf" srcId="{1A2AC0A1-8BE3-488C-A31F-B6BD5336EB3D}" destId="{CFF9BA50-330E-44E5-9A54-8127AD880EB1}" srcOrd="0" destOrd="0" presId="urn:microsoft.com/office/officeart/2005/8/layout/pyramid2"/>
    <dgm:cxn modelId="{24077328-1EE3-4956-96F8-5DF62A23D2D1}" type="presParOf" srcId="{1A2AC0A1-8BE3-488C-A31F-B6BD5336EB3D}" destId="{751D8B21-FC13-4E30-BF71-0A5FA8122A52}" srcOrd="1" destOrd="0" presId="urn:microsoft.com/office/officeart/2005/8/layout/pyramid2"/>
    <dgm:cxn modelId="{DC9F1FA9-A06C-41CD-A3B0-DF4CFFA1A6B0}" type="presParOf" srcId="{751D8B21-FC13-4E30-BF71-0A5FA8122A52}" destId="{4086C39E-4187-4452-A62E-78E0669E32A8}" srcOrd="0" destOrd="0" presId="urn:microsoft.com/office/officeart/2005/8/layout/pyramid2"/>
    <dgm:cxn modelId="{BE892D16-5E89-4A3D-B10A-229C28950B79}" type="presParOf" srcId="{751D8B21-FC13-4E30-BF71-0A5FA8122A52}" destId="{AE10F0A8-BC0D-4D44-9A39-AF7B9A3C0239}" srcOrd="1"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B39927-B7F5-4218-94B4-C2767C3B455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E5CB0B36-C082-44D4-8E97-EFBD759E3686}">
      <dgm:prSet/>
      <dgm:spPr/>
      <dgm:t>
        <a:bodyPr/>
        <a:lstStyle/>
        <a:p>
          <a:r>
            <a:rPr lang="en-US" dirty="0"/>
            <a:t>Recovery of Au and Cu by the Proposed Method</a:t>
          </a:r>
        </a:p>
      </dgm:t>
    </dgm:pt>
    <dgm:pt modelId="{381C979E-FAA0-438E-B69E-410AE3E4F143}" type="sibTrans" cxnId="{F27D3C4D-1896-42B2-935C-DA21BA5DDB49}">
      <dgm:prSet/>
      <dgm:spPr/>
      <dgm:t>
        <a:bodyPr/>
        <a:lstStyle/>
        <a:p>
          <a:endParaRPr lang="en-US"/>
        </a:p>
      </dgm:t>
    </dgm:pt>
    <dgm:pt modelId="{7ABCC880-3A78-4586-9BA3-68392A4B2803}" type="parTrans" cxnId="{F27D3C4D-1896-42B2-935C-DA21BA5DDB49}">
      <dgm:prSet/>
      <dgm:spPr/>
      <dgm:t>
        <a:bodyPr/>
        <a:lstStyle/>
        <a:p>
          <a:endParaRPr lang="en-US"/>
        </a:p>
      </dgm:t>
    </dgm:pt>
    <dgm:pt modelId="{9FE2B708-7CE5-415C-82CE-1AA876C1DC9C}">
      <dgm:prSet/>
      <dgm:spPr/>
      <dgm:t>
        <a:bodyPr/>
        <a:lstStyle/>
        <a:p>
          <a:endParaRPr lang="en-US" dirty="0"/>
        </a:p>
      </dgm:t>
    </dgm:pt>
    <dgm:pt modelId="{61457F90-F54D-4ED3-AC18-79BFEF63484E}" type="sibTrans" cxnId="{985F9B45-D72B-4C17-B709-19533E07BA1A}">
      <dgm:prSet/>
      <dgm:spPr/>
      <dgm:t>
        <a:bodyPr/>
        <a:lstStyle/>
        <a:p>
          <a:endParaRPr lang="en-US"/>
        </a:p>
      </dgm:t>
    </dgm:pt>
    <dgm:pt modelId="{1159AA2C-F3E9-42B3-B1F3-76EC5782C0C7}" type="parTrans" cxnId="{985F9B45-D72B-4C17-B709-19533E07BA1A}">
      <dgm:prSet/>
      <dgm:spPr/>
      <dgm:t>
        <a:bodyPr/>
        <a:lstStyle/>
        <a:p>
          <a:endParaRPr lang="en-US"/>
        </a:p>
      </dgm:t>
    </dgm:pt>
    <dgm:pt modelId="{C7AF832D-F6AF-4007-89F4-549F64BA1283}">
      <dgm:prSet/>
      <dgm:spPr/>
      <dgm:t>
        <a:bodyPr/>
        <a:lstStyle/>
        <a:p>
          <a:r>
            <a:rPr lang="en-US" dirty="0"/>
            <a:t>Method application</a:t>
          </a:r>
        </a:p>
      </dgm:t>
    </dgm:pt>
    <dgm:pt modelId="{AFDEECA7-F847-48B6-BE9E-91EED12AAD70}" type="parTrans" cxnId="{DCB9C30D-D382-415F-8728-EF7E0D3E6795}">
      <dgm:prSet/>
      <dgm:spPr/>
      <dgm:t>
        <a:bodyPr/>
        <a:lstStyle/>
        <a:p>
          <a:endParaRPr lang="en-US"/>
        </a:p>
      </dgm:t>
    </dgm:pt>
    <dgm:pt modelId="{210C5249-3E6C-49BC-A3BE-AFB5468CEF8B}" type="sibTrans" cxnId="{DCB9C30D-D382-415F-8728-EF7E0D3E6795}">
      <dgm:prSet/>
      <dgm:spPr/>
      <dgm:t>
        <a:bodyPr/>
        <a:lstStyle/>
        <a:p>
          <a:endParaRPr lang="en-US"/>
        </a:p>
      </dgm:t>
    </dgm:pt>
    <dgm:pt modelId="{009961DA-AEF7-4C0C-90EE-9873B7902D2C}" type="pres">
      <dgm:prSet presAssocID="{F1B39927-B7F5-4218-94B4-C2767C3B4550}" presName="CompostProcess" presStyleCnt="0">
        <dgm:presLayoutVars>
          <dgm:dir/>
          <dgm:resizeHandles val="exact"/>
        </dgm:presLayoutVars>
      </dgm:prSet>
      <dgm:spPr/>
    </dgm:pt>
    <dgm:pt modelId="{55B3F97B-D320-484D-825D-09461348D93F}" type="pres">
      <dgm:prSet presAssocID="{F1B39927-B7F5-4218-94B4-C2767C3B4550}" presName="arrow" presStyleLbl="bgShp" presStyleIdx="0" presStyleCnt="1"/>
      <dgm:spPr/>
    </dgm:pt>
    <dgm:pt modelId="{A039DC95-0161-4E66-BB38-A4D149DD7D1B}" type="pres">
      <dgm:prSet presAssocID="{F1B39927-B7F5-4218-94B4-C2767C3B4550}" presName="linearProcess" presStyleCnt="0"/>
      <dgm:spPr/>
    </dgm:pt>
    <dgm:pt modelId="{E77C238B-E949-4DE3-9974-F6E8564370C2}" type="pres">
      <dgm:prSet presAssocID="{E5CB0B36-C082-44D4-8E97-EFBD759E3686}" presName="textNode" presStyleLbl="node1" presStyleIdx="0" presStyleCnt="3" custScaleX="114019" custScaleY="216758">
        <dgm:presLayoutVars>
          <dgm:bulletEnabled val="1"/>
        </dgm:presLayoutVars>
      </dgm:prSet>
      <dgm:spPr/>
    </dgm:pt>
    <dgm:pt modelId="{E87D11AC-47FD-40C1-8536-0209F52BA518}" type="pres">
      <dgm:prSet presAssocID="{381C979E-FAA0-438E-B69E-410AE3E4F143}" presName="sibTrans" presStyleCnt="0"/>
      <dgm:spPr/>
    </dgm:pt>
    <dgm:pt modelId="{A765EDFC-6C38-4D2E-8408-F67D800DDE10}" type="pres">
      <dgm:prSet presAssocID="{9FE2B708-7CE5-415C-82CE-1AA876C1DC9C}" presName="textNode" presStyleLbl="node1" presStyleIdx="1" presStyleCnt="3">
        <dgm:presLayoutVars>
          <dgm:bulletEnabled val="1"/>
        </dgm:presLayoutVars>
      </dgm:prSet>
      <dgm:spPr/>
    </dgm:pt>
    <dgm:pt modelId="{448A4D02-11D8-4392-AD15-3CBC47DEA38D}" type="pres">
      <dgm:prSet presAssocID="{61457F90-F54D-4ED3-AC18-79BFEF63484E}" presName="sibTrans" presStyleCnt="0"/>
      <dgm:spPr/>
    </dgm:pt>
    <dgm:pt modelId="{BBF1FD44-A456-459C-A4CF-6FBCB20BED6A}" type="pres">
      <dgm:prSet presAssocID="{C7AF832D-F6AF-4007-89F4-549F64BA1283}" presName="textNode" presStyleLbl="node1" presStyleIdx="2" presStyleCnt="3" custScaleX="107626" custScaleY="209646">
        <dgm:presLayoutVars>
          <dgm:bulletEnabled val="1"/>
        </dgm:presLayoutVars>
      </dgm:prSet>
      <dgm:spPr/>
    </dgm:pt>
  </dgm:ptLst>
  <dgm:cxnLst>
    <dgm:cxn modelId="{9B714C02-F0BA-4517-8D9A-D052F2705F56}" type="presOf" srcId="{9FE2B708-7CE5-415C-82CE-1AA876C1DC9C}" destId="{A765EDFC-6C38-4D2E-8408-F67D800DDE10}" srcOrd="0" destOrd="0" presId="urn:microsoft.com/office/officeart/2005/8/layout/hProcess9"/>
    <dgm:cxn modelId="{DCB9C30D-D382-415F-8728-EF7E0D3E6795}" srcId="{F1B39927-B7F5-4218-94B4-C2767C3B4550}" destId="{C7AF832D-F6AF-4007-89F4-549F64BA1283}" srcOrd="2" destOrd="0" parTransId="{AFDEECA7-F847-48B6-BE9E-91EED12AAD70}" sibTransId="{210C5249-3E6C-49BC-A3BE-AFB5468CEF8B}"/>
    <dgm:cxn modelId="{5BF9DE63-1445-451D-9FE9-377253058B8B}" type="presOf" srcId="{F1B39927-B7F5-4218-94B4-C2767C3B4550}" destId="{009961DA-AEF7-4C0C-90EE-9873B7902D2C}" srcOrd="0" destOrd="0" presId="urn:microsoft.com/office/officeart/2005/8/layout/hProcess9"/>
    <dgm:cxn modelId="{985F9B45-D72B-4C17-B709-19533E07BA1A}" srcId="{F1B39927-B7F5-4218-94B4-C2767C3B4550}" destId="{9FE2B708-7CE5-415C-82CE-1AA876C1DC9C}" srcOrd="1" destOrd="0" parTransId="{1159AA2C-F3E9-42B3-B1F3-76EC5782C0C7}" sibTransId="{61457F90-F54D-4ED3-AC18-79BFEF63484E}"/>
    <dgm:cxn modelId="{F27D3C4D-1896-42B2-935C-DA21BA5DDB49}" srcId="{F1B39927-B7F5-4218-94B4-C2767C3B4550}" destId="{E5CB0B36-C082-44D4-8E97-EFBD759E3686}" srcOrd="0" destOrd="0" parTransId="{7ABCC880-3A78-4586-9BA3-68392A4B2803}" sibTransId="{381C979E-FAA0-438E-B69E-410AE3E4F143}"/>
    <dgm:cxn modelId="{166DD275-6E63-4000-8055-577FB5F944F9}" type="presOf" srcId="{E5CB0B36-C082-44D4-8E97-EFBD759E3686}" destId="{E77C238B-E949-4DE3-9974-F6E8564370C2}" srcOrd="0" destOrd="0" presId="urn:microsoft.com/office/officeart/2005/8/layout/hProcess9"/>
    <dgm:cxn modelId="{4C918AF4-07AD-4405-803B-A1D8E8DB2842}" type="presOf" srcId="{C7AF832D-F6AF-4007-89F4-549F64BA1283}" destId="{BBF1FD44-A456-459C-A4CF-6FBCB20BED6A}" srcOrd="0" destOrd="0" presId="urn:microsoft.com/office/officeart/2005/8/layout/hProcess9"/>
    <dgm:cxn modelId="{D6C5E71B-ECB2-429C-9095-6FE69CE9FDF7}" type="presParOf" srcId="{009961DA-AEF7-4C0C-90EE-9873B7902D2C}" destId="{55B3F97B-D320-484D-825D-09461348D93F}" srcOrd="0" destOrd="0" presId="urn:microsoft.com/office/officeart/2005/8/layout/hProcess9"/>
    <dgm:cxn modelId="{B5CC4861-6F16-414B-89AA-3132E57CC793}" type="presParOf" srcId="{009961DA-AEF7-4C0C-90EE-9873B7902D2C}" destId="{A039DC95-0161-4E66-BB38-A4D149DD7D1B}" srcOrd="1" destOrd="0" presId="urn:microsoft.com/office/officeart/2005/8/layout/hProcess9"/>
    <dgm:cxn modelId="{28FEEE1D-C56B-4490-A4C5-0ACBE08E4BB9}" type="presParOf" srcId="{A039DC95-0161-4E66-BB38-A4D149DD7D1B}" destId="{E77C238B-E949-4DE3-9974-F6E8564370C2}" srcOrd="0" destOrd="0" presId="urn:microsoft.com/office/officeart/2005/8/layout/hProcess9"/>
    <dgm:cxn modelId="{7F527B56-7B40-4716-B57D-86E6B5E7447F}" type="presParOf" srcId="{A039DC95-0161-4E66-BB38-A4D149DD7D1B}" destId="{E87D11AC-47FD-40C1-8536-0209F52BA518}" srcOrd="1" destOrd="0" presId="urn:microsoft.com/office/officeart/2005/8/layout/hProcess9"/>
    <dgm:cxn modelId="{38519244-7E3F-4BD5-8BA5-757DA74429D1}" type="presParOf" srcId="{A039DC95-0161-4E66-BB38-A4D149DD7D1B}" destId="{A765EDFC-6C38-4D2E-8408-F67D800DDE10}" srcOrd="2" destOrd="0" presId="urn:microsoft.com/office/officeart/2005/8/layout/hProcess9"/>
    <dgm:cxn modelId="{D9B2E84A-BE3A-4D70-850C-A6BC22DAE1CB}" type="presParOf" srcId="{A039DC95-0161-4E66-BB38-A4D149DD7D1B}" destId="{448A4D02-11D8-4392-AD15-3CBC47DEA38D}" srcOrd="3" destOrd="0" presId="urn:microsoft.com/office/officeart/2005/8/layout/hProcess9"/>
    <dgm:cxn modelId="{A089D660-6266-4A52-85A5-8079F91F53F3}" type="presParOf" srcId="{A039DC95-0161-4E66-BB38-A4D149DD7D1B}" destId="{BBF1FD44-A456-459C-A4CF-6FBCB20BED6A}"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4D5CD0-E6A9-4440-890C-DF620A458C2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A4ADCD5-689C-4FBE-9B31-80154B0A946B}">
      <dgm:prSet/>
      <dgm:spPr/>
      <dgm:t>
        <a:bodyPr/>
        <a:lstStyle/>
        <a:p>
          <a:r>
            <a:rPr lang="en-US" dirty="0"/>
            <a:t>The printed circuit tablets are immersed in a solution with a Ph2 left at 24°C 30°C 1h.</a:t>
          </a:r>
        </a:p>
      </dgm:t>
    </dgm:pt>
    <dgm:pt modelId="{3670F8C0-8767-401D-84E1-0A3DA3293568}" type="parTrans" cxnId="{FDFE1508-A51C-46C4-AF14-072DFCBD7DC9}">
      <dgm:prSet/>
      <dgm:spPr/>
      <dgm:t>
        <a:bodyPr/>
        <a:lstStyle/>
        <a:p>
          <a:endParaRPr lang="en-US"/>
        </a:p>
      </dgm:t>
    </dgm:pt>
    <dgm:pt modelId="{063C6BC5-6728-4486-BDF4-C5062AC434A4}" type="sibTrans" cxnId="{FDFE1508-A51C-46C4-AF14-072DFCBD7DC9}">
      <dgm:prSet/>
      <dgm:spPr/>
      <dgm:t>
        <a:bodyPr/>
        <a:lstStyle/>
        <a:p>
          <a:endParaRPr lang="en-US"/>
        </a:p>
      </dgm:t>
    </dgm:pt>
    <dgm:pt modelId="{2EF480E3-0F6E-4EF2-9038-9C20E0F4B0B4}" type="pres">
      <dgm:prSet presAssocID="{8D4D5CD0-E6A9-4440-890C-DF620A458C2F}" presName="cycle" presStyleCnt="0">
        <dgm:presLayoutVars>
          <dgm:dir/>
          <dgm:resizeHandles val="exact"/>
        </dgm:presLayoutVars>
      </dgm:prSet>
      <dgm:spPr/>
    </dgm:pt>
    <dgm:pt modelId="{05F9A4B8-9458-4946-984D-0E5AC122D606}" type="pres">
      <dgm:prSet presAssocID="{CA4ADCD5-689C-4FBE-9B31-80154B0A946B}" presName="node" presStyleLbl="node1" presStyleIdx="0" presStyleCnt="1" custScaleX="141100" custScaleY="136908">
        <dgm:presLayoutVars>
          <dgm:bulletEnabled val="1"/>
        </dgm:presLayoutVars>
      </dgm:prSet>
      <dgm:spPr/>
    </dgm:pt>
  </dgm:ptLst>
  <dgm:cxnLst>
    <dgm:cxn modelId="{FDFE1508-A51C-46C4-AF14-072DFCBD7DC9}" srcId="{8D4D5CD0-E6A9-4440-890C-DF620A458C2F}" destId="{CA4ADCD5-689C-4FBE-9B31-80154B0A946B}" srcOrd="0" destOrd="0" parTransId="{3670F8C0-8767-401D-84E1-0A3DA3293568}" sibTransId="{063C6BC5-6728-4486-BDF4-C5062AC434A4}"/>
    <dgm:cxn modelId="{71C2DAA7-0152-435A-9C8A-EB89270D0380}" type="presOf" srcId="{8D4D5CD0-E6A9-4440-890C-DF620A458C2F}" destId="{2EF480E3-0F6E-4EF2-9038-9C20E0F4B0B4}" srcOrd="0" destOrd="0" presId="urn:microsoft.com/office/officeart/2005/8/layout/cycle2"/>
    <dgm:cxn modelId="{DA80C1C1-A625-40DC-900E-D60682937159}" type="presOf" srcId="{CA4ADCD5-689C-4FBE-9B31-80154B0A946B}" destId="{05F9A4B8-9458-4946-984D-0E5AC122D606}" srcOrd="0" destOrd="0" presId="urn:microsoft.com/office/officeart/2005/8/layout/cycle2"/>
    <dgm:cxn modelId="{14FDFC1D-A232-4120-8109-B753192B7E9C}" type="presParOf" srcId="{2EF480E3-0F6E-4EF2-9038-9C20E0F4B0B4}" destId="{05F9A4B8-9458-4946-984D-0E5AC122D606}" srcOrd="0" destOrd="0" presId="urn:microsoft.com/office/officeart/2005/8/layout/cycle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BD6560-E966-471D-AFD7-8BC8D4008AE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BB65F3D-5E37-412B-B57E-F8BA6C2D96E9}">
      <dgm:prSet/>
      <dgm:spPr/>
      <dgm:t>
        <a:bodyPr/>
        <a:lstStyle/>
        <a:p>
          <a:r>
            <a:rPr lang="en-US"/>
            <a:t>In the solution with Ph 2, the tablets reach the temperature of 24°C to 30 °C for 1h</a:t>
          </a:r>
        </a:p>
      </dgm:t>
    </dgm:pt>
    <dgm:pt modelId="{53270EFB-678F-4018-99F8-813F5535A37A}" type="parTrans" cxnId="{1AA34D1F-7CD2-4634-B036-6589925B9583}">
      <dgm:prSet/>
      <dgm:spPr/>
      <dgm:t>
        <a:bodyPr/>
        <a:lstStyle/>
        <a:p>
          <a:endParaRPr lang="en-US"/>
        </a:p>
      </dgm:t>
    </dgm:pt>
    <dgm:pt modelId="{5B3D3B96-B6C6-4104-B571-625B61942D26}" type="sibTrans" cxnId="{1AA34D1F-7CD2-4634-B036-6589925B9583}">
      <dgm:prSet/>
      <dgm:spPr/>
      <dgm:t>
        <a:bodyPr/>
        <a:lstStyle/>
        <a:p>
          <a:endParaRPr lang="en-US"/>
        </a:p>
      </dgm:t>
    </dgm:pt>
    <dgm:pt modelId="{9E1FC600-FF29-4F35-8BA6-003918B436B8}" type="pres">
      <dgm:prSet presAssocID="{52BD6560-E966-471D-AFD7-8BC8D4008AE1}" presName="linear" presStyleCnt="0">
        <dgm:presLayoutVars>
          <dgm:animLvl val="lvl"/>
          <dgm:resizeHandles val="exact"/>
        </dgm:presLayoutVars>
      </dgm:prSet>
      <dgm:spPr/>
    </dgm:pt>
    <dgm:pt modelId="{190DD2B7-B1F7-4561-9235-8D6982C53004}" type="pres">
      <dgm:prSet presAssocID="{6BB65F3D-5E37-412B-B57E-F8BA6C2D96E9}" presName="parentText" presStyleLbl="node1" presStyleIdx="0" presStyleCnt="1">
        <dgm:presLayoutVars>
          <dgm:chMax val="0"/>
          <dgm:bulletEnabled val="1"/>
        </dgm:presLayoutVars>
      </dgm:prSet>
      <dgm:spPr/>
    </dgm:pt>
  </dgm:ptLst>
  <dgm:cxnLst>
    <dgm:cxn modelId="{1AA34D1F-7CD2-4634-B036-6589925B9583}" srcId="{52BD6560-E966-471D-AFD7-8BC8D4008AE1}" destId="{6BB65F3D-5E37-412B-B57E-F8BA6C2D96E9}" srcOrd="0" destOrd="0" parTransId="{53270EFB-678F-4018-99F8-813F5535A37A}" sibTransId="{5B3D3B96-B6C6-4104-B571-625B61942D26}"/>
    <dgm:cxn modelId="{224BDA1F-798F-41B7-B168-27D5BBF15C3A}" type="presOf" srcId="{52BD6560-E966-471D-AFD7-8BC8D4008AE1}" destId="{9E1FC600-FF29-4F35-8BA6-003918B436B8}" srcOrd="0" destOrd="0" presId="urn:microsoft.com/office/officeart/2005/8/layout/vList2"/>
    <dgm:cxn modelId="{ED2A2577-AEE2-40A1-857F-23F3BA75A82F}" type="presOf" srcId="{6BB65F3D-5E37-412B-B57E-F8BA6C2D96E9}" destId="{190DD2B7-B1F7-4561-9235-8D6982C53004}" srcOrd="0" destOrd="0" presId="urn:microsoft.com/office/officeart/2005/8/layout/vList2"/>
    <dgm:cxn modelId="{30ED6310-6E49-409D-8DDB-4F42E6642ACC}" type="presParOf" srcId="{9E1FC600-FF29-4F35-8BA6-003918B436B8}" destId="{190DD2B7-B1F7-4561-9235-8D6982C5300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42382A8-329A-4A90-8D98-334DA2F763A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9A9F8268-CEF5-4468-A5D7-7D3AE19C2EAB}">
      <dgm:prSet custT="1"/>
      <dgm:spPr/>
      <dgm:t>
        <a:bodyPr/>
        <a:lstStyle/>
        <a:p>
          <a:r>
            <a:rPr lang="en-US" sz="1200" dirty="0"/>
            <a:t>The tablet after 1h is removed and observed under the microscope at 10x</a:t>
          </a:r>
        </a:p>
      </dgm:t>
    </dgm:pt>
    <dgm:pt modelId="{4FEBD5C8-9FB5-41FF-BA41-C747980214A4}" type="parTrans" cxnId="{CFADDA49-3ED2-44ED-A8BC-66B5904FDA02}">
      <dgm:prSet/>
      <dgm:spPr/>
      <dgm:t>
        <a:bodyPr/>
        <a:lstStyle/>
        <a:p>
          <a:endParaRPr lang="en-US"/>
        </a:p>
      </dgm:t>
    </dgm:pt>
    <dgm:pt modelId="{DE83F272-D054-44D2-8920-39E43C5C0686}" type="sibTrans" cxnId="{CFADDA49-3ED2-44ED-A8BC-66B5904FDA02}">
      <dgm:prSet/>
      <dgm:spPr/>
      <dgm:t>
        <a:bodyPr/>
        <a:lstStyle/>
        <a:p>
          <a:endParaRPr lang="en-US"/>
        </a:p>
      </dgm:t>
    </dgm:pt>
    <dgm:pt modelId="{631C2DD4-32C0-41AC-8495-75294A962E11}" type="pres">
      <dgm:prSet presAssocID="{C42382A8-329A-4A90-8D98-334DA2F763A5}" presName="compositeShape" presStyleCnt="0">
        <dgm:presLayoutVars>
          <dgm:dir/>
          <dgm:resizeHandles/>
        </dgm:presLayoutVars>
      </dgm:prSet>
      <dgm:spPr/>
    </dgm:pt>
    <dgm:pt modelId="{F86A3055-9E4A-4D46-AD27-ACC424A29C58}" type="pres">
      <dgm:prSet presAssocID="{C42382A8-329A-4A90-8D98-334DA2F763A5}" presName="pyramid" presStyleLbl="node1" presStyleIdx="0" presStyleCnt="1" custLinFactX="-100000" custLinFactNeighborX="-179269"/>
      <dgm:spPr/>
    </dgm:pt>
    <dgm:pt modelId="{9FC72174-36DE-4536-98C2-359A6EBAFB3A}" type="pres">
      <dgm:prSet presAssocID="{C42382A8-329A-4A90-8D98-334DA2F763A5}" presName="theList" presStyleCnt="0"/>
      <dgm:spPr/>
    </dgm:pt>
    <dgm:pt modelId="{75945702-1E98-4D47-BD9B-ACD18F112979}" type="pres">
      <dgm:prSet presAssocID="{9A9F8268-CEF5-4468-A5D7-7D3AE19C2EAB}" presName="aNode" presStyleLbl="fgAcc1" presStyleIdx="0" presStyleCnt="1" custScaleX="169280" custScaleY="140659" custLinFactX="-179181" custLinFactNeighborX="-200000">
        <dgm:presLayoutVars>
          <dgm:bulletEnabled val="1"/>
        </dgm:presLayoutVars>
      </dgm:prSet>
      <dgm:spPr/>
    </dgm:pt>
    <dgm:pt modelId="{08584C30-7512-494B-B31E-FF14E7938F6A}" type="pres">
      <dgm:prSet presAssocID="{9A9F8268-CEF5-4468-A5D7-7D3AE19C2EAB}" presName="aSpace" presStyleCnt="0"/>
      <dgm:spPr/>
    </dgm:pt>
  </dgm:ptLst>
  <dgm:cxnLst>
    <dgm:cxn modelId="{E073FF60-9F12-43A5-9BC2-B6A93638B472}" type="presOf" srcId="{9A9F8268-CEF5-4468-A5D7-7D3AE19C2EAB}" destId="{75945702-1E98-4D47-BD9B-ACD18F112979}" srcOrd="0" destOrd="0" presId="urn:microsoft.com/office/officeart/2005/8/layout/pyramid2"/>
    <dgm:cxn modelId="{CFADDA49-3ED2-44ED-A8BC-66B5904FDA02}" srcId="{C42382A8-329A-4A90-8D98-334DA2F763A5}" destId="{9A9F8268-CEF5-4468-A5D7-7D3AE19C2EAB}" srcOrd="0" destOrd="0" parTransId="{4FEBD5C8-9FB5-41FF-BA41-C747980214A4}" sibTransId="{DE83F272-D054-44D2-8920-39E43C5C0686}"/>
    <dgm:cxn modelId="{E4019AA4-8F26-406A-A3BB-EDBF72FC1211}" type="presOf" srcId="{C42382A8-329A-4A90-8D98-334DA2F763A5}" destId="{631C2DD4-32C0-41AC-8495-75294A962E11}" srcOrd="0" destOrd="0" presId="urn:microsoft.com/office/officeart/2005/8/layout/pyramid2"/>
    <dgm:cxn modelId="{E8DCCF75-FCDA-4F66-9B86-80FBB947BE7B}" type="presParOf" srcId="{631C2DD4-32C0-41AC-8495-75294A962E11}" destId="{F86A3055-9E4A-4D46-AD27-ACC424A29C58}" srcOrd="0" destOrd="0" presId="urn:microsoft.com/office/officeart/2005/8/layout/pyramid2"/>
    <dgm:cxn modelId="{7056102A-D94D-4638-8811-9137C0D5F2DF}" type="presParOf" srcId="{631C2DD4-32C0-41AC-8495-75294A962E11}" destId="{9FC72174-36DE-4536-98C2-359A6EBAFB3A}" srcOrd="1" destOrd="0" presId="urn:microsoft.com/office/officeart/2005/8/layout/pyramid2"/>
    <dgm:cxn modelId="{58E179E4-DD51-4819-BC54-84033C982542}" type="presParOf" srcId="{9FC72174-36DE-4536-98C2-359A6EBAFB3A}" destId="{75945702-1E98-4D47-BD9B-ACD18F112979}" srcOrd="0" destOrd="0" presId="urn:microsoft.com/office/officeart/2005/8/layout/pyramid2"/>
    <dgm:cxn modelId="{3AED254F-DB29-4360-99BB-E14E5CE43563}" type="presParOf" srcId="{9FC72174-36DE-4536-98C2-359A6EBAFB3A}" destId="{08584C30-7512-494B-B31E-FF14E7938F6A}"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3651604-E53C-4A43-8DCA-72BF090C8072}" type="doc">
      <dgm:prSet loTypeId="urn:microsoft.com/office/officeart/2005/8/layout/hList7" loCatId="relationship" qsTypeId="urn:microsoft.com/office/officeart/2005/8/quickstyle/simple1" qsCatId="simple" csTypeId="urn:microsoft.com/office/officeart/2005/8/colors/accent1_2" csCatId="accent1" phldr="1"/>
      <dgm:spPr/>
      <dgm:t>
        <a:bodyPr/>
        <a:lstStyle/>
        <a:p>
          <a:endParaRPr lang="en-US"/>
        </a:p>
      </dgm:t>
    </dgm:pt>
    <dgm:pt modelId="{6AE33D85-FE05-4083-88AA-1AAA5347F8FE}">
      <dgm:prSet/>
      <dgm:spPr/>
      <dgm:t>
        <a:bodyPr/>
        <a:lstStyle/>
        <a:p>
          <a:r>
            <a:rPr lang="en-US"/>
            <a:t>Doing more for the environment will save us.</a:t>
          </a:r>
        </a:p>
      </dgm:t>
    </dgm:pt>
    <dgm:pt modelId="{3B604C75-C84F-4386-9435-8EC8C290BA2E}" type="parTrans" cxnId="{422B7A54-0031-42FD-9AC4-42BC3A83C112}">
      <dgm:prSet/>
      <dgm:spPr/>
      <dgm:t>
        <a:bodyPr/>
        <a:lstStyle/>
        <a:p>
          <a:endParaRPr lang="en-US"/>
        </a:p>
      </dgm:t>
    </dgm:pt>
    <dgm:pt modelId="{B1F45A0A-86CE-420F-A5C9-27F8E9B26BDA}" type="sibTrans" cxnId="{422B7A54-0031-42FD-9AC4-42BC3A83C112}">
      <dgm:prSet/>
      <dgm:spPr/>
      <dgm:t>
        <a:bodyPr/>
        <a:lstStyle/>
        <a:p>
          <a:endParaRPr lang="en-US"/>
        </a:p>
      </dgm:t>
    </dgm:pt>
    <dgm:pt modelId="{4B78A24D-3C8B-4144-9617-54438BFC94E2}" type="pres">
      <dgm:prSet presAssocID="{53651604-E53C-4A43-8DCA-72BF090C8072}" presName="Name0" presStyleCnt="0">
        <dgm:presLayoutVars>
          <dgm:dir/>
          <dgm:resizeHandles val="exact"/>
        </dgm:presLayoutVars>
      </dgm:prSet>
      <dgm:spPr/>
    </dgm:pt>
    <dgm:pt modelId="{3921D9CA-99F7-4220-B5E9-9D571EBF3C35}" type="pres">
      <dgm:prSet presAssocID="{53651604-E53C-4A43-8DCA-72BF090C8072}" presName="fgShape" presStyleLbl="fgShp" presStyleIdx="0" presStyleCnt="1"/>
      <dgm:spPr/>
    </dgm:pt>
    <dgm:pt modelId="{7FDD79A5-369B-42B9-89E7-8F51E1096625}" type="pres">
      <dgm:prSet presAssocID="{53651604-E53C-4A43-8DCA-72BF090C8072}" presName="linComp" presStyleCnt="0"/>
      <dgm:spPr/>
    </dgm:pt>
    <dgm:pt modelId="{6C6B3C2D-A551-49DB-8E0F-4C235496AD41}" type="pres">
      <dgm:prSet presAssocID="{6AE33D85-FE05-4083-88AA-1AAA5347F8FE}" presName="compNode" presStyleCnt="0"/>
      <dgm:spPr/>
    </dgm:pt>
    <dgm:pt modelId="{CE6AEA01-F86B-40E5-94C3-F5FDA6368A5E}" type="pres">
      <dgm:prSet presAssocID="{6AE33D85-FE05-4083-88AA-1AAA5347F8FE}" presName="bkgdShape" presStyleLbl="node1" presStyleIdx="0" presStyleCnt="1"/>
      <dgm:spPr/>
    </dgm:pt>
    <dgm:pt modelId="{56E43EF4-707A-4B29-AF12-14EEF90DA2D1}" type="pres">
      <dgm:prSet presAssocID="{6AE33D85-FE05-4083-88AA-1AAA5347F8FE}" presName="nodeTx" presStyleLbl="node1" presStyleIdx="0" presStyleCnt="1">
        <dgm:presLayoutVars>
          <dgm:bulletEnabled val="1"/>
        </dgm:presLayoutVars>
      </dgm:prSet>
      <dgm:spPr/>
    </dgm:pt>
    <dgm:pt modelId="{B9BD75DD-83BA-41D3-82CA-1CBD3861B6D3}" type="pres">
      <dgm:prSet presAssocID="{6AE33D85-FE05-4083-88AA-1AAA5347F8FE}" presName="invisiNode" presStyleLbl="node1" presStyleIdx="0" presStyleCnt="1"/>
      <dgm:spPr/>
    </dgm:pt>
    <dgm:pt modelId="{EAE826CE-1ECD-4595-B508-4E7D87AF6A55}" type="pres">
      <dgm:prSet presAssocID="{6AE33D85-FE05-4083-88AA-1AAA5347F8FE}" presName="imagNode"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Lst>
  <dgm:cxnLst>
    <dgm:cxn modelId="{EAE2B628-BFB4-4D83-A850-D258E015D6BF}" type="presOf" srcId="{6AE33D85-FE05-4083-88AA-1AAA5347F8FE}" destId="{CE6AEA01-F86B-40E5-94C3-F5FDA6368A5E}" srcOrd="0" destOrd="0" presId="urn:microsoft.com/office/officeart/2005/8/layout/hList7"/>
    <dgm:cxn modelId="{422B7A54-0031-42FD-9AC4-42BC3A83C112}" srcId="{53651604-E53C-4A43-8DCA-72BF090C8072}" destId="{6AE33D85-FE05-4083-88AA-1AAA5347F8FE}" srcOrd="0" destOrd="0" parTransId="{3B604C75-C84F-4386-9435-8EC8C290BA2E}" sibTransId="{B1F45A0A-86CE-420F-A5C9-27F8E9B26BDA}"/>
    <dgm:cxn modelId="{6F852D81-504D-4129-A27C-4E5B3801FF00}" type="presOf" srcId="{53651604-E53C-4A43-8DCA-72BF090C8072}" destId="{4B78A24D-3C8B-4144-9617-54438BFC94E2}" srcOrd="0" destOrd="0" presId="urn:microsoft.com/office/officeart/2005/8/layout/hList7"/>
    <dgm:cxn modelId="{3EC4609C-D611-47D2-8C39-FFB1A7F996FC}" type="presOf" srcId="{6AE33D85-FE05-4083-88AA-1AAA5347F8FE}" destId="{56E43EF4-707A-4B29-AF12-14EEF90DA2D1}" srcOrd="1" destOrd="0" presId="urn:microsoft.com/office/officeart/2005/8/layout/hList7"/>
    <dgm:cxn modelId="{D6F7CC1A-1C62-4E6C-BBA1-70B7123ED580}" type="presParOf" srcId="{4B78A24D-3C8B-4144-9617-54438BFC94E2}" destId="{3921D9CA-99F7-4220-B5E9-9D571EBF3C35}" srcOrd="0" destOrd="0" presId="urn:microsoft.com/office/officeart/2005/8/layout/hList7"/>
    <dgm:cxn modelId="{8A575470-087A-4827-8047-AAF3FAC3BBDE}" type="presParOf" srcId="{4B78A24D-3C8B-4144-9617-54438BFC94E2}" destId="{7FDD79A5-369B-42B9-89E7-8F51E1096625}" srcOrd="1" destOrd="0" presId="urn:microsoft.com/office/officeart/2005/8/layout/hList7"/>
    <dgm:cxn modelId="{06D3C1BF-768F-4AF0-846E-68B76D2A9F6D}" type="presParOf" srcId="{7FDD79A5-369B-42B9-89E7-8F51E1096625}" destId="{6C6B3C2D-A551-49DB-8E0F-4C235496AD41}" srcOrd="0" destOrd="0" presId="urn:microsoft.com/office/officeart/2005/8/layout/hList7"/>
    <dgm:cxn modelId="{E1F83FBB-BE0B-4412-ABE8-849E0FCE47CC}" type="presParOf" srcId="{6C6B3C2D-A551-49DB-8E0F-4C235496AD41}" destId="{CE6AEA01-F86B-40E5-94C3-F5FDA6368A5E}" srcOrd="0" destOrd="0" presId="urn:microsoft.com/office/officeart/2005/8/layout/hList7"/>
    <dgm:cxn modelId="{32AD868A-5D93-47BD-BFDE-F1292FF7B659}" type="presParOf" srcId="{6C6B3C2D-A551-49DB-8E0F-4C235496AD41}" destId="{56E43EF4-707A-4B29-AF12-14EEF90DA2D1}" srcOrd="1" destOrd="0" presId="urn:microsoft.com/office/officeart/2005/8/layout/hList7"/>
    <dgm:cxn modelId="{5BBD5239-5DE0-4AFA-AE7F-10418F31AD16}" type="presParOf" srcId="{6C6B3C2D-A551-49DB-8E0F-4C235496AD41}" destId="{B9BD75DD-83BA-41D3-82CA-1CBD3861B6D3}" srcOrd="2" destOrd="0" presId="urn:microsoft.com/office/officeart/2005/8/layout/hList7"/>
    <dgm:cxn modelId="{F373BEB1-C752-458C-AA0D-72A0C2E9259E}" type="presParOf" srcId="{6C6B3C2D-A551-49DB-8E0F-4C235496AD41}" destId="{EAE826CE-1ECD-4595-B508-4E7D87AF6A55}"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66A7F-E2EA-4900-AD7E-E396F4C11587}">
      <dsp:nvSpPr>
        <dsp:cNvPr id="0" name=""/>
        <dsp:cNvSpPr/>
      </dsp:nvSpPr>
      <dsp:spPr>
        <a:xfrm>
          <a:off x="682715" y="0"/>
          <a:ext cx="7737441" cy="575033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249936-7955-4041-AA03-8F0680F78264}">
      <dsp:nvSpPr>
        <dsp:cNvPr id="0" name=""/>
        <dsp:cNvSpPr/>
      </dsp:nvSpPr>
      <dsp:spPr>
        <a:xfrm>
          <a:off x="4162" y="1725100"/>
          <a:ext cx="4164741" cy="230013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Statement of the Problem:</a:t>
          </a:r>
          <a:endParaRPr lang="en-US" sz="1800" kern="1200" dirty="0"/>
        </a:p>
      </dsp:txBody>
      <dsp:txXfrm>
        <a:off x="116445" y="1837383"/>
        <a:ext cx="3940175" cy="2075568"/>
      </dsp:txXfrm>
    </dsp:sp>
    <dsp:sp modelId="{11955080-691A-4846-8FCF-E5D636F0408A}">
      <dsp:nvSpPr>
        <dsp:cNvPr id="0" name=""/>
        <dsp:cNvSpPr/>
      </dsp:nvSpPr>
      <dsp:spPr>
        <a:xfrm>
          <a:off x="4377141" y="443051"/>
          <a:ext cx="4721567" cy="48642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industrial activity in our days produces large amounts of mixtures of diverse substances. We have the wastes of cuprous solutions dumped in aqueous bodies and the earth. Currently, there are chemical methods for the recovery of copper present in those solutions [1]. The problem arises in the economic costs of applying these methods within the industries that produce these polluting solutions [2]. The application of patent methods for the recovery of Cu as nanoparticles is another of the investigations that are taking place [4]. The restoration of copper to produce coatings are methods to be applied in the recovery of copper from contaminating solutions [5].</a:t>
          </a:r>
        </a:p>
      </dsp:txBody>
      <dsp:txXfrm>
        <a:off x="4607629" y="673539"/>
        <a:ext cx="4260591" cy="44032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3B590-1AD8-48C7-A546-2FFD1A9A4B78}">
      <dsp:nvSpPr>
        <dsp:cNvPr id="0" name=""/>
        <dsp:cNvSpPr/>
      </dsp:nvSpPr>
      <dsp:spPr>
        <a:xfrm>
          <a:off x="2935101" y="0"/>
          <a:ext cx="5296362" cy="1404866"/>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a:t>RECOVERY OF ELECTROLYTIC CU FROM CONTAMINATED CUPROUS SOLUTIONS</a:t>
          </a:r>
          <a:br>
            <a:rPr lang="en-US" sz="1800" kern="1200"/>
          </a:br>
          <a:endParaRPr lang="en-US" sz="1800" kern="1200"/>
        </a:p>
      </dsp:txBody>
      <dsp:txXfrm>
        <a:off x="3710735" y="205738"/>
        <a:ext cx="3745094" cy="9933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CCCB25-7EA8-4286-B484-9FB1EC9E1D8A}">
      <dsp:nvSpPr>
        <dsp:cNvPr id="0" name=""/>
        <dsp:cNvSpPr/>
      </dsp:nvSpPr>
      <dsp:spPr>
        <a:xfrm>
          <a:off x="1316297" y="0"/>
          <a:ext cx="3429833" cy="342983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The method we present is for the recovery of copper in solutions where ionic, Cu</a:t>
          </a:r>
          <a:r>
            <a:rPr lang="en-US" sz="2000" b="1" kern="1200" baseline="30000" dirty="0"/>
            <a:t>1+</a:t>
          </a:r>
          <a:r>
            <a:rPr lang="en-US" sz="2000" b="1" kern="1200" dirty="0"/>
            <a:t>, and Cu</a:t>
          </a:r>
          <a:r>
            <a:rPr lang="en-US" sz="2000" b="1" kern="1200" baseline="30000" dirty="0"/>
            <a:t>2+</a:t>
          </a:r>
          <a:r>
            <a:rPr lang="en-US" sz="2000" b="1" kern="1200" dirty="0"/>
            <a:t> are present with other substances.</a:t>
          </a:r>
          <a:endParaRPr lang="en-US" sz="2000" kern="1200" dirty="0"/>
        </a:p>
      </dsp:txBody>
      <dsp:txXfrm>
        <a:off x="1795238" y="404451"/>
        <a:ext cx="1977561" cy="2620931"/>
      </dsp:txXfrm>
    </dsp:sp>
    <dsp:sp modelId="{BF22D958-2172-4671-84D4-6F3DCC021513}">
      <dsp:nvSpPr>
        <dsp:cNvPr id="0" name=""/>
        <dsp:cNvSpPr/>
      </dsp:nvSpPr>
      <dsp:spPr>
        <a:xfrm>
          <a:off x="4540584" y="0"/>
          <a:ext cx="6776047" cy="3448594"/>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dirty="0"/>
            <a:t>This method is of easy application. It consists of using the electrochemical table to find an element that works as an anode with a solution that has ions of copper. The pH of the solution will be measured and adjusted to pH 2 with acetic acid, and the temperature will be 24°C. In these conditions, the anode is immersed in the solution. The effect of the potential difference will reduce the ions. Copper is recovered</a:t>
          </a:r>
          <a:r>
            <a:rPr lang="en-US" sz="1600" b="1" kern="1200" dirty="0"/>
            <a:t>.</a:t>
          </a:r>
          <a:endParaRPr lang="en-US" sz="1600" kern="1200" dirty="0"/>
        </a:p>
      </dsp:txBody>
      <dsp:txXfrm>
        <a:off x="6463516" y="406663"/>
        <a:ext cx="3906910" cy="26352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4CB0A1-3E20-43BD-A982-4A3F67D192F8}">
      <dsp:nvSpPr>
        <dsp:cNvPr id="0" name=""/>
        <dsp:cNvSpPr/>
      </dsp:nvSpPr>
      <dsp:spPr>
        <a:xfrm>
          <a:off x="857702" y="1151"/>
          <a:ext cx="2103235" cy="13671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Method </a:t>
          </a:r>
          <a:r>
            <a:rPr lang="en-US" sz="3300" kern="1200" dirty="0" err="1"/>
            <a:t>Aplication</a:t>
          </a:r>
          <a:endParaRPr lang="en-US" sz="3300" kern="1200" dirty="0"/>
        </a:p>
      </dsp:txBody>
      <dsp:txXfrm>
        <a:off x="924438" y="67887"/>
        <a:ext cx="1969763" cy="12336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9BA50-330E-44E5-9A54-8127AD880EB1}">
      <dsp:nvSpPr>
        <dsp:cNvPr id="0" name=""/>
        <dsp:cNvSpPr/>
      </dsp:nvSpPr>
      <dsp:spPr>
        <a:xfrm>
          <a:off x="0" y="0"/>
          <a:ext cx="1799878" cy="335594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86C39E-4187-4452-A62E-78E0669E32A8}">
      <dsp:nvSpPr>
        <dsp:cNvPr id="0" name=""/>
        <dsp:cNvSpPr/>
      </dsp:nvSpPr>
      <dsp:spPr>
        <a:xfrm>
          <a:off x="658015" y="307750"/>
          <a:ext cx="1998529" cy="2535893"/>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Waste PCB, in the contact lines and the holes, are formed with a thin layer of Cu, and the edges are protected with Au</a:t>
          </a:r>
        </a:p>
      </dsp:txBody>
      <dsp:txXfrm>
        <a:off x="755575" y="405310"/>
        <a:ext cx="1803409" cy="23407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3F97B-D320-484D-825D-09461348D93F}">
      <dsp:nvSpPr>
        <dsp:cNvPr id="0" name=""/>
        <dsp:cNvSpPr/>
      </dsp:nvSpPr>
      <dsp:spPr>
        <a:xfrm>
          <a:off x="788669" y="0"/>
          <a:ext cx="8938260" cy="13255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7C238B-E949-4DE3-9974-F6E8564370C2}">
      <dsp:nvSpPr>
        <dsp:cNvPr id="0" name=""/>
        <dsp:cNvSpPr/>
      </dsp:nvSpPr>
      <dsp:spPr>
        <a:xfrm>
          <a:off x="4493" y="88128"/>
          <a:ext cx="3612155" cy="11493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Recovery of Au and Cu by the Proposed Method</a:t>
          </a:r>
        </a:p>
      </dsp:txBody>
      <dsp:txXfrm>
        <a:off x="60597" y="144232"/>
        <a:ext cx="3499947" cy="1037097"/>
      </dsp:txXfrm>
    </dsp:sp>
    <dsp:sp modelId="{A765EDFC-6C38-4D2E-8408-F67D800DDE10}">
      <dsp:nvSpPr>
        <dsp:cNvPr id="0" name=""/>
        <dsp:cNvSpPr/>
      </dsp:nvSpPr>
      <dsp:spPr>
        <a:xfrm>
          <a:off x="3775051" y="397668"/>
          <a:ext cx="3168029" cy="5302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3800934" y="423551"/>
        <a:ext cx="3116263" cy="478459"/>
      </dsp:txXfrm>
    </dsp:sp>
    <dsp:sp modelId="{BBF1FD44-A456-459C-A4CF-6FBCB20BED6A}">
      <dsp:nvSpPr>
        <dsp:cNvPr id="0" name=""/>
        <dsp:cNvSpPr/>
      </dsp:nvSpPr>
      <dsp:spPr>
        <a:xfrm>
          <a:off x="7101482" y="106983"/>
          <a:ext cx="3409623" cy="11115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Method application</a:t>
          </a:r>
        </a:p>
      </dsp:txBody>
      <dsp:txXfrm>
        <a:off x="7155746" y="161247"/>
        <a:ext cx="3301095" cy="10030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9A4B8-9458-4946-984D-0E5AC122D606}">
      <dsp:nvSpPr>
        <dsp:cNvPr id="0" name=""/>
        <dsp:cNvSpPr/>
      </dsp:nvSpPr>
      <dsp:spPr>
        <a:xfrm>
          <a:off x="-481047" y="-152098"/>
          <a:ext cx="3302959" cy="32048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The printed circuit tablets are immersed in a solution with a Ph2 left at 24°C 30°C 1h.</a:t>
          </a:r>
        </a:p>
      </dsp:txBody>
      <dsp:txXfrm>
        <a:off x="2660" y="317238"/>
        <a:ext cx="2335545" cy="22661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DD2B7-B1F7-4561-9235-8D6982C53004}">
      <dsp:nvSpPr>
        <dsp:cNvPr id="0" name=""/>
        <dsp:cNvSpPr/>
      </dsp:nvSpPr>
      <dsp:spPr>
        <a:xfrm>
          <a:off x="0" y="6411"/>
          <a:ext cx="10515600" cy="13127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In the solution with Ph 2, the tablets reach the temperature of 24°C to 30 °C for 1h</a:t>
          </a:r>
        </a:p>
      </dsp:txBody>
      <dsp:txXfrm>
        <a:off x="64083" y="70494"/>
        <a:ext cx="10387434" cy="118457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6A3055-9E4A-4D46-AD27-ACC424A29C58}">
      <dsp:nvSpPr>
        <dsp:cNvPr id="0" name=""/>
        <dsp:cNvSpPr/>
      </dsp:nvSpPr>
      <dsp:spPr>
        <a:xfrm>
          <a:off x="644482" y="0"/>
          <a:ext cx="1325563" cy="132556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945702-1E98-4D47-BD9B-ACD18F112979}">
      <dsp:nvSpPr>
        <dsp:cNvPr id="0" name=""/>
        <dsp:cNvSpPr/>
      </dsp:nvSpPr>
      <dsp:spPr>
        <a:xfrm>
          <a:off x="1443603" y="133021"/>
          <a:ext cx="1458543" cy="97304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The tablet after 1h is removed and observed under the microscope at 10x</a:t>
          </a:r>
        </a:p>
      </dsp:txBody>
      <dsp:txXfrm>
        <a:off x="1491103" y="180521"/>
        <a:ext cx="1363543" cy="8780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AEA01-F86B-40E5-94C3-F5FDA6368A5E}">
      <dsp:nvSpPr>
        <dsp:cNvPr id="0" name=""/>
        <dsp:cNvSpPr/>
      </dsp:nvSpPr>
      <dsp:spPr>
        <a:xfrm>
          <a:off x="0" y="0"/>
          <a:ext cx="9860436" cy="343454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marL="0" lvl="0" indent="0" algn="ctr" defTabSz="1778000">
            <a:lnSpc>
              <a:spcPct val="90000"/>
            </a:lnSpc>
            <a:spcBef>
              <a:spcPct val="0"/>
            </a:spcBef>
            <a:spcAft>
              <a:spcPct val="35000"/>
            </a:spcAft>
            <a:buNone/>
          </a:pPr>
          <a:r>
            <a:rPr lang="en-US" sz="4000" kern="1200"/>
            <a:t>Doing more for the environment will save us.</a:t>
          </a:r>
        </a:p>
      </dsp:txBody>
      <dsp:txXfrm>
        <a:off x="0" y="1373819"/>
        <a:ext cx="9860436" cy="1373819"/>
      </dsp:txXfrm>
    </dsp:sp>
    <dsp:sp modelId="{EAE826CE-1ECD-4595-B508-4E7D87AF6A55}">
      <dsp:nvSpPr>
        <dsp:cNvPr id="0" name=""/>
        <dsp:cNvSpPr/>
      </dsp:nvSpPr>
      <dsp:spPr>
        <a:xfrm>
          <a:off x="4358365" y="206072"/>
          <a:ext cx="1143704" cy="114370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21D9CA-99F7-4220-B5E9-9D571EBF3C35}">
      <dsp:nvSpPr>
        <dsp:cNvPr id="0" name=""/>
        <dsp:cNvSpPr/>
      </dsp:nvSpPr>
      <dsp:spPr>
        <a:xfrm>
          <a:off x="394417" y="2747639"/>
          <a:ext cx="9071601" cy="515182"/>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AFF2A1-6596-402E-8536-F8B7F4D24FF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581BC841-D02F-44D3-94FC-79C0DA2CC1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AE0DB808-B179-4362-BA36-FE33BF923225}"/>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5" name="Marcador de pie de página 4">
            <a:extLst>
              <a:ext uri="{FF2B5EF4-FFF2-40B4-BE49-F238E27FC236}">
                <a16:creationId xmlns:a16="http://schemas.microsoft.com/office/drawing/2014/main" id="{2A8D7BC4-1F15-4DB5-87A1-62013F9D6E4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FC4A129-CDEF-4A44-B32D-FADBF1423357}"/>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807299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0146F1-2F7C-42BA-9F54-AA8E9B34895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73B3DC44-7D7C-4C0E-9340-8684936F6B7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134C555-FBDC-47DE-BC7C-D8EB5C2D0FE2}"/>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5" name="Marcador de pie de página 4">
            <a:extLst>
              <a:ext uri="{FF2B5EF4-FFF2-40B4-BE49-F238E27FC236}">
                <a16:creationId xmlns:a16="http://schemas.microsoft.com/office/drawing/2014/main" id="{D0B8DAD2-BCD3-47CE-A696-BDF962CB2A7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3E62998-4ECF-48E2-AF94-7D72B7A93AAC}"/>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420043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E44138-8CF2-4950-B7EC-AE138C8FA4E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CFC7CC77-A17F-4B09-ACCA-42FF3B3EE2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80E17B5-27C4-4E06-BE4C-586FA2BB1B54}"/>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5" name="Marcador de pie de página 4">
            <a:extLst>
              <a:ext uri="{FF2B5EF4-FFF2-40B4-BE49-F238E27FC236}">
                <a16:creationId xmlns:a16="http://schemas.microsoft.com/office/drawing/2014/main" id="{1B5AC078-9DE5-46BA-9753-79C647D68818}"/>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F7EF9AB-0FD4-47C5-8819-D22B18460438}"/>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3436973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7F2833-D5B9-4A9E-8F1A-D7408305FEA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8AD0F3BD-3249-44E0-B41E-1890C30ECFC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C0BA9E89-46DD-43FA-9303-83B916C8BC9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F4B53748-35E8-46DD-9A88-1F53EDC762B0}"/>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6" name="Marcador de pie de página 5">
            <a:extLst>
              <a:ext uri="{FF2B5EF4-FFF2-40B4-BE49-F238E27FC236}">
                <a16:creationId xmlns:a16="http://schemas.microsoft.com/office/drawing/2014/main" id="{23A9E4FE-1098-4F8D-AD48-C17CC7DED6B3}"/>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A5EBEA84-C93A-406F-A9DA-E879371876A0}"/>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1477395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DC4EF1-9C1F-4B3C-8DA3-41A7633F427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ADCA1E2F-6478-40DC-B4BB-AD75924A93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BE16BC3-9D6E-4225-AB69-487C42CDAE7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6C0281B5-2C8A-461A-A750-01A57343B2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1AA4DD5-095A-4479-9842-932E5A27998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E1D0F930-F598-4C54-B475-911A8EC7A3A2}"/>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8" name="Marcador de pie de página 7">
            <a:extLst>
              <a:ext uri="{FF2B5EF4-FFF2-40B4-BE49-F238E27FC236}">
                <a16:creationId xmlns:a16="http://schemas.microsoft.com/office/drawing/2014/main" id="{3EEB8F81-BCC1-412F-8F6F-045EE116C7A3}"/>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FBD47A4-80B2-46D4-A6F1-02F3B63FF0D7}"/>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52053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B07544-4779-4723-AF99-9B3AA826214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D80E9E9A-C4C6-4074-9D41-5A3CB0AA9F35}"/>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4" name="Marcador de pie de página 3">
            <a:extLst>
              <a:ext uri="{FF2B5EF4-FFF2-40B4-BE49-F238E27FC236}">
                <a16:creationId xmlns:a16="http://schemas.microsoft.com/office/drawing/2014/main" id="{873C7387-F14F-4F22-8014-BAE8AA1C4F76}"/>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EC918A6-7EE8-4D8A-8CCB-622A93C7CA67}"/>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1168978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40D00B-CFD0-4312-9802-17ED16FAF8CE}"/>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3" name="Marcador de pie de página 2">
            <a:extLst>
              <a:ext uri="{FF2B5EF4-FFF2-40B4-BE49-F238E27FC236}">
                <a16:creationId xmlns:a16="http://schemas.microsoft.com/office/drawing/2014/main" id="{244F4CC3-AFFC-4086-97E2-CA838BDB82B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6084FF4F-0592-4F3A-A4C3-CCE238E8CDB7}"/>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3027472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E3A271-AC71-43EE-BD24-58F577C99E0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E0A145A8-3DFC-4289-AA33-F5454FA5A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0E0A5B35-3CFD-46FA-A617-5AC9F7CC51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7F6A9A8-F799-44EC-A5B9-6C99F55B4558}"/>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6" name="Marcador de pie de página 5">
            <a:extLst>
              <a:ext uri="{FF2B5EF4-FFF2-40B4-BE49-F238E27FC236}">
                <a16:creationId xmlns:a16="http://schemas.microsoft.com/office/drawing/2014/main" id="{5AA30BC3-2B66-4183-B16E-CA1543433D7A}"/>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CFB8BF65-2A9D-4423-9D87-0216231FC86B}"/>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646948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A23E37-3FD8-4B7B-A27B-DEE38EFAAED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DDEABE59-A2FA-46D8-AB22-C2091DBF0E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06F08969-DAE3-4FC7-A37D-2E92B0581B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42EEA06-EA09-451E-9C5C-25E688AFB606}"/>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6" name="Marcador de pie de página 5">
            <a:extLst>
              <a:ext uri="{FF2B5EF4-FFF2-40B4-BE49-F238E27FC236}">
                <a16:creationId xmlns:a16="http://schemas.microsoft.com/office/drawing/2014/main" id="{CA3F5B5A-29DF-4B49-850C-461F1860A2C0}"/>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DE4D8C4-4D4C-4C96-8600-6A80928D06E3}"/>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329663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85A575-E177-4DDF-9D98-3A5303245BBE}"/>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D5F27002-1211-46B7-A712-ADE3E92D020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43A11B0-EDCA-408C-B933-517F44640CA0}"/>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5" name="Marcador de pie de página 4">
            <a:extLst>
              <a:ext uri="{FF2B5EF4-FFF2-40B4-BE49-F238E27FC236}">
                <a16:creationId xmlns:a16="http://schemas.microsoft.com/office/drawing/2014/main" id="{102AD2CF-B313-4776-9293-38BB476AFA1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131158B-DFB9-4813-A471-D256C601D83C}"/>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2052047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7D68F74-A24E-44C4-A946-F93538BB31F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FAF9E4AC-6F25-4420-8471-34C4610A947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914D96D-1A6C-4E39-AE29-874E34FA3B19}"/>
              </a:ext>
            </a:extLst>
          </p:cNvPr>
          <p:cNvSpPr>
            <a:spLocks noGrp="1"/>
          </p:cNvSpPr>
          <p:nvPr>
            <p:ph type="dt" sz="half" idx="10"/>
          </p:nvPr>
        </p:nvSpPr>
        <p:spPr/>
        <p:txBody>
          <a:bodyPr/>
          <a:lstStyle/>
          <a:p>
            <a:fld id="{05290542-7D39-4018-A0A4-A234F2EBB751}" type="datetimeFigureOut">
              <a:rPr lang="en-US" smtClean="0"/>
              <a:t>8/23/2020</a:t>
            </a:fld>
            <a:endParaRPr lang="en-US"/>
          </a:p>
        </p:txBody>
      </p:sp>
      <p:sp>
        <p:nvSpPr>
          <p:cNvPr id="5" name="Marcador de pie de página 4">
            <a:extLst>
              <a:ext uri="{FF2B5EF4-FFF2-40B4-BE49-F238E27FC236}">
                <a16:creationId xmlns:a16="http://schemas.microsoft.com/office/drawing/2014/main" id="{74A7B4A3-183D-4CAC-8DBB-A15B946735B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2F4865E8-A658-4C2C-B462-8D63CA5FA4BF}"/>
              </a:ext>
            </a:extLst>
          </p:cNvPr>
          <p:cNvSpPr>
            <a:spLocks noGrp="1"/>
          </p:cNvSpPr>
          <p:nvPr>
            <p:ph type="sldNum" sz="quarter" idx="12"/>
          </p:nvPr>
        </p:nvSpPr>
        <p:spPr/>
        <p:txBody>
          <a:bodyPr/>
          <a:lstStyle/>
          <a:p>
            <a:fld id="{460BA04D-EA4B-43B2-BA60-87B18812EB36}" type="slidenum">
              <a:rPr lang="en-US" smtClean="0"/>
              <a:t>‹Nº›</a:t>
            </a:fld>
            <a:endParaRPr lang="en-US"/>
          </a:p>
        </p:txBody>
      </p:sp>
    </p:spTree>
    <p:extLst>
      <p:ext uri="{BB962C8B-B14F-4D97-AF65-F5344CB8AC3E}">
        <p14:creationId xmlns:p14="http://schemas.microsoft.com/office/powerpoint/2010/main" val="197913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37D4C4E-ADD0-437D-BE7A-5A86E86D37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0AC88303-B7EF-4F49-ADB5-668D887793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10E7EFC-7980-4767-A07C-FFADE9CE23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90542-7D39-4018-A0A4-A234F2EBB751}" type="datetimeFigureOut">
              <a:rPr lang="en-US" smtClean="0"/>
              <a:t>8/23/2020</a:t>
            </a:fld>
            <a:endParaRPr lang="en-US"/>
          </a:p>
        </p:txBody>
      </p:sp>
      <p:sp>
        <p:nvSpPr>
          <p:cNvPr id="5" name="Marcador de pie de página 4">
            <a:extLst>
              <a:ext uri="{FF2B5EF4-FFF2-40B4-BE49-F238E27FC236}">
                <a16:creationId xmlns:a16="http://schemas.microsoft.com/office/drawing/2014/main" id="{DFA82072-2EE9-4EBF-9140-E245DB6D43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F067CC75-7D2D-491D-BBF3-3F54093B0E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BA04D-EA4B-43B2-BA60-87B18812EB36}" type="slidenum">
              <a:rPr lang="en-US" smtClean="0"/>
              <a:t>‹Nº›</a:t>
            </a:fld>
            <a:endParaRPr lang="en-US"/>
          </a:p>
        </p:txBody>
      </p:sp>
    </p:spTree>
    <p:extLst>
      <p:ext uri="{BB962C8B-B14F-4D97-AF65-F5344CB8AC3E}">
        <p14:creationId xmlns:p14="http://schemas.microsoft.com/office/powerpoint/2010/main" val="2416212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oleObject" Target="../embeddings/oleObject1.bin"/><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3.wmf"/></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4.jp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6.jpg"/><Relationship Id="rId3" Type="http://schemas.openxmlformats.org/officeDocument/2006/relationships/diagramLayout" Target="../diagrams/layout6.xml"/><Relationship Id="rId7" Type="http://schemas.openxmlformats.org/officeDocument/2006/relationships/image" Target="../media/image5.jpg"/><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7.jp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Layout" Target="../diagrams/layout9.xml"/><Relationship Id="rId7" Type="http://schemas.openxmlformats.org/officeDocument/2006/relationships/image" Target="../media/image8.jpg"/><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6.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s://www.sciencedirect.com/science/journal/13835866/198/supp/C" TargetMode="External"/><Relationship Id="rId13" Type="http://schemas.openxmlformats.org/officeDocument/2006/relationships/hyperlink" Target="https://doi.org/10.1016/j.jhazmat.2010.03.103" TargetMode="External"/><Relationship Id="rId18" Type="http://schemas.openxmlformats.org/officeDocument/2006/relationships/hyperlink" Target="https://patents.google.com/?inventor=%EB%A7%88%EC%82%AC%ED%86%A0%EB%AF%B8+%EC%82%AC%EC%B9%B4%EB%AA%A8%ED%86%A0" TargetMode="External"/><Relationship Id="rId3" Type="http://schemas.openxmlformats.org/officeDocument/2006/relationships/hyperlink" Target="https://www.sciencedirect.com/science/journal/0304386X" TargetMode="External"/><Relationship Id="rId7" Type="http://schemas.openxmlformats.org/officeDocument/2006/relationships/hyperlink" Target="https://www.sciencedirect.com/science/journal/13835866" TargetMode="External"/><Relationship Id="rId12" Type="http://schemas.openxmlformats.org/officeDocument/2006/relationships/hyperlink" Target="https://www.sciencedirect.com/science/journal/03043894/180/1" TargetMode="External"/><Relationship Id="rId17" Type="http://schemas.openxmlformats.org/officeDocument/2006/relationships/hyperlink" Target="https://patents.google.com/?inventor=%EB%A7%88%EC%82%AC%ED%86%A0+%EA%B5%AC%EB%A6%AC%ED%95%98%EB%9D%BC" TargetMode="External"/><Relationship Id="rId2" Type="http://schemas.openxmlformats.org/officeDocument/2006/relationships/hyperlink" Target="https://www.sciencedirect.com/science/article/abs/pii/S0304386X02000312#!" TargetMode="External"/><Relationship Id="rId16" Type="http://schemas.openxmlformats.org/officeDocument/2006/relationships/hyperlink" Target="https://patents.google.com/?q=B22F9%2f24" TargetMode="External"/><Relationship Id="rId1" Type="http://schemas.openxmlformats.org/officeDocument/2006/relationships/slideLayout" Target="../slideLayouts/slideLayout7.xml"/><Relationship Id="rId6" Type="http://schemas.openxmlformats.org/officeDocument/2006/relationships/hyperlink" Target="https://www.sciencedirect.com/science/article/pii/S1383586616309248#!" TargetMode="External"/><Relationship Id="rId11" Type="http://schemas.openxmlformats.org/officeDocument/2006/relationships/hyperlink" Target="https://www.sciencedirect.com/science/journal/03043894" TargetMode="External"/><Relationship Id="rId5" Type="http://schemas.openxmlformats.org/officeDocument/2006/relationships/hyperlink" Target="https://doi.org/10.1016/S0304-386X(02)00031-2" TargetMode="External"/><Relationship Id="rId15" Type="http://schemas.openxmlformats.org/officeDocument/2006/relationships/hyperlink" Target="https://patents.google.com/?inventor=Yanlin+Song" TargetMode="External"/><Relationship Id="rId10" Type="http://schemas.openxmlformats.org/officeDocument/2006/relationships/hyperlink" Target="https://www.sciencedirect.com/science/article/abs/pii/S0304389410004097#!" TargetMode="External"/><Relationship Id="rId4" Type="http://schemas.openxmlformats.org/officeDocument/2006/relationships/hyperlink" Target="file:///C:\Users\barbara%20g.%20rolon\Documents\Vol.%2064,%20No.%202" TargetMode="External"/><Relationship Id="rId9" Type="http://schemas.openxmlformats.org/officeDocument/2006/relationships/hyperlink" Target="https://doi.org/10.1016/j.seppur.2017.02.008" TargetMode="External"/><Relationship Id="rId14" Type="http://schemas.openxmlformats.org/officeDocument/2006/relationships/hyperlink" Target="https://patents.google.com/?inventor=Xingye+ZHANG" TargetMode="Externa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0" name="Arc 139">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CAFCEA6-F25A-43DE-897C-182B67A07210}"/>
              </a:ext>
            </a:extLst>
          </p:cNvPr>
          <p:cNvSpPr>
            <a:spLocks noGrp="1"/>
          </p:cNvSpPr>
          <p:nvPr>
            <p:ph type="ctrTitle"/>
          </p:nvPr>
        </p:nvSpPr>
        <p:spPr>
          <a:xfrm>
            <a:off x="892817" y="1370171"/>
            <a:ext cx="4425551" cy="2387600"/>
          </a:xfrm>
        </p:spPr>
        <p:txBody>
          <a:bodyPr>
            <a:normAutofit/>
          </a:bodyPr>
          <a:lstStyle/>
          <a:p>
            <a:pPr algn="l"/>
            <a:r>
              <a:rPr lang="en-NZ" altLang="en-US" sz="4700" b="1">
                <a:solidFill>
                  <a:srgbClr val="FFFFFF"/>
                </a:solidFill>
                <a:latin typeface="Arial" panose="020B0604020202020204" pitchFamily="34" charset="0"/>
                <a:ea typeface="Times New Roman" panose="02020603050405020304" pitchFamily="18" charset="0"/>
              </a:rPr>
              <a:t>Presenting author details </a:t>
            </a:r>
            <a:br>
              <a:rPr lang="en-US" altLang="en-US" sz="4700">
                <a:solidFill>
                  <a:srgbClr val="FFFFFF"/>
                </a:solidFill>
                <a:latin typeface="Arial" panose="020B0604020202020204" pitchFamily="34" charset="0"/>
              </a:rPr>
            </a:br>
            <a:endParaRPr lang="en-US" sz="4700">
              <a:solidFill>
                <a:srgbClr val="FFFFFF"/>
              </a:solidFill>
            </a:endParaRPr>
          </a:p>
        </p:txBody>
      </p:sp>
      <p:sp>
        <p:nvSpPr>
          <p:cNvPr id="3" name="Subtítulo 2">
            <a:extLst>
              <a:ext uri="{FF2B5EF4-FFF2-40B4-BE49-F238E27FC236}">
                <a16:creationId xmlns:a16="http://schemas.microsoft.com/office/drawing/2014/main" id="{42382957-7E26-4BCC-AA5A-6F413D4051E4}"/>
              </a:ext>
            </a:extLst>
          </p:cNvPr>
          <p:cNvSpPr>
            <a:spLocks noGrp="1"/>
          </p:cNvSpPr>
          <p:nvPr>
            <p:ph type="subTitle" idx="1"/>
          </p:nvPr>
        </p:nvSpPr>
        <p:spPr>
          <a:xfrm>
            <a:off x="892817" y="3849845"/>
            <a:ext cx="4425551" cy="1881751"/>
          </a:xfrm>
        </p:spPr>
        <p:txBody>
          <a:bodyPr>
            <a:normAutofit/>
          </a:bodyPr>
          <a:lstStyle/>
          <a:p>
            <a:pPr algn="l"/>
            <a:r>
              <a:rPr lang="es-MX" altLang="en-US" sz="1500">
                <a:solidFill>
                  <a:srgbClr val="FFFFFF"/>
                </a:solidFill>
                <a:latin typeface="Aharoni" panose="020B0604020202020204" pitchFamily="2" charset="-79"/>
                <a:ea typeface="Times New Roman" panose="02020603050405020304" pitchFamily="18" charset="0"/>
                <a:cs typeface="Aharoni" panose="020B0604020202020204" pitchFamily="2" charset="-79"/>
              </a:rPr>
              <a:t>Bárbara González Rolón has completed his Ph.D. in Materials Science at 1997 from México in Universidad Autónoma de México. </a:t>
            </a:r>
            <a:r>
              <a:rPr lang="en-US" altLang="en-US" sz="1500">
                <a:solidFill>
                  <a:srgbClr val="FFFFFF"/>
                </a:solidFill>
                <a:latin typeface="Aharoni" panose="020B0604020202020204" pitchFamily="2" charset="-79"/>
                <a:ea typeface="Times New Roman" panose="02020603050405020304" pitchFamily="18" charset="0"/>
                <a:cs typeface="Aharoni" panose="020B0604020202020204" pitchFamily="2" charset="-79"/>
              </a:rPr>
              <a:t>She is the Director of Materials Laboratory of DICIS Universidad de Guanajuato México. She has published more than 43 papers in reputed journals and has been serving as an editorial board member of repute.</a:t>
            </a:r>
            <a:endParaRPr lang="es-MX" sz="1500">
              <a:solidFill>
                <a:srgbClr val="FFFFFF"/>
              </a:solidFill>
              <a:latin typeface="Aharoni" panose="020B0604020202020204" pitchFamily="2" charset="-79"/>
              <a:cs typeface="Aharoni" panose="020B0604020202020204" pitchFamily="2" charset="-79"/>
            </a:endParaRPr>
          </a:p>
          <a:p>
            <a:pPr algn="l"/>
            <a:endParaRPr lang="en-US" sz="1500">
              <a:solidFill>
                <a:srgbClr val="FFFFFF"/>
              </a:solidFill>
            </a:endParaRPr>
          </a:p>
        </p:txBody>
      </p:sp>
      <p:sp>
        <p:nvSpPr>
          <p:cNvPr id="142" name="Oval 141">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4" name="Freeform: Shape 143">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6" name="Freeform: Shape 145">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84">
            <a:extLst>
              <a:ext uri="{FF2B5EF4-FFF2-40B4-BE49-F238E27FC236}">
                <a16:creationId xmlns:a16="http://schemas.microsoft.com/office/drawing/2014/main" id="{488DD270-74BB-4BF9-B54D-5BE3971923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515" r="-1" b="8990"/>
          <a:stretch/>
        </p:blipFill>
        <p:spPr bwMode="auto">
          <a:xfrm>
            <a:off x="6170029" y="490417"/>
            <a:ext cx="2867881" cy="2268893"/>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7F01DFB3-6839-4472-8F1B-DF08890F88C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782279" y="4566088"/>
            <a:ext cx="2899242" cy="1203185"/>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AA36CF4-B332-4721-815B-E43FE0DE175C}"/>
              </a:ext>
            </a:extLst>
          </p:cNvPr>
          <p:cNvSpPr txBox="1"/>
          <p:nvPr/>
        </p:nvSpPr>
        <p:spPr>
          <a:xfrm>
            <a:off x="7010400" y="-37677"/>
            <a:ext cx="4955182" cy="3739485"/>
          </a:xfrm>
          <a:prstGeom prst="rect">
            <a:avLst/>
          </a:prstGeom>
          <a:noFill/>
        </p:spPr>
        <p:txBody>
          <a:bodyPr wrap="square">
            <a:spAutoFit/>
          </a:bodyPr>
          <a:lstStyle/>
          <a:p>
            <a:pPr marL="0" marR="0" lvl="0" indent="0" algn="l" defTabSz="914400" rtl="0" eaLnBrk="0" fontAlgn="base" latinLnBrk="0" hangingPunct="0">
              <a:spcBef>
                <a:spcPct val="0"/>
              </a:spcBef>
              <a:spcAft>
                <a:spcPts val="60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en-NZ" altLang="en-US" sz="1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endParaRPr lang="en-NZ" altLang="en-US" sz="1800" dirty="0">
              <a:latin typeface="Arial" panose="020B0604020202020204" pitchFamily="34" charset="0"/>
              <a:ea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endParaRPr kumimoji="0" lang="en-NZ" altLang="en-US" sz="1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endParaRPr lang="en-NZ" altLang="en-US" sz="1800" dirty="0">
              <a:latin typeface="Arial" panose="020B0604020202020204" pitchFamily="34" charset="0"/>
              <a:ea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endParaRPr kumimoji="0" lang="en-NZ" altLang="en-US" sz="1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endParaRPr lang="en-NZ" altLang="en-US" sz="1800" dirty="0">
              <a:latin typeface="Arial" panose="020B0604020202020204" pitchFamily="34" charset="0"/>
              <a:ea typeface="Times New Roman" panose="02020603050405020304" pitchFamily="18" charset="0"/>
            </a:endParaRPr>
          </a:p>
          <a:p>
            <a:pPr marL="0" marR="0" lvl="0" indent="0" algn="l" defTabSz="914400" rtl="0" eaLnBrk="0" fontAlgn="base" latinLnBrk="0" hangingPunct="0">
              <a:spcBef>
                <a:spcPct val="0"/>
              </a:spcBef>
              <a:spcAft>
                <a:spcPts val="600"/>
              </a:spcAft>
              <a:buClrTx/>
              <a:buSzTx/>
              <a:buFontTx/>
              <a:buNone/>
              <a:tabLst/>
            </a:pPr>
            <a:r>
              <a:rPr lang="en-US" altLang="en-US" sz="1200" b="1" dirty="0">
                <a:solidFill>
                  <a:srgbClr val="FFFFFF"/>
                </a:solidFill>
                <a:highlight>
                  <a:srgbClr val="000000"/>
                </a:highlight>
                <a:ea typeface="Times New Roman" panose="02020603050405020304" pitchFamily="18" charset="0"/>
              </a:rPr>
              <a:t>   </a:t>
            </a:r>
            <a:br>
              <a:rPr lang="en-US" altLang="en-US" sz="1200" dirty="0">
                <a:solidFill>
                  <a:srgbClr val="FFFFFF"/>
                </a:solidFill>
                <a:highlight>
                  <a:srgbClr val="000000"/>
                </a:highlight>
              </a:rPr>
            </a:br>
            <a:r>
              <a:rPr lang="en-US" altLang="en-US" sz="1200" baseline="30000" dirty="0">
                <a:solidFill>
                  <a:srgbClr val="FFFFFF"/>
                </a:solidFill>
                <a:highlight>
                  <a:srgbClr val="000000"/>
                </a:highlight>
                <a:ea typeface="Times New Roman" panose="02020603050405020304" pitchFamily="18" charset="0"/>
              </a:rPr>
              <a:t>1</a:t>
            </a:r>
            <a:r>
              <a:rPr lang="en-US" altLang="en-US" sz="1200" dirty="0">
                <a:solidFill>
                  <a:srgbClr val="FFFFFF"/>
                </a:solidFill>
                <a:highlight>
                  <a:srgbClr val="000000"/>
                </a:highlight>
                <a:ea typeface="Times New Roman" panose="02020603050405020304" pitchFamily="18" charset="0"/>
              </a:rPr>
              <a:t>Department of Mechanical  Engineering Universidad de Guanajuato México. </a:t>
            </a:r>
            <a:r>
              <a:rPr lang="es-MX" altLang="en-US" sz="1200" dirty="0">
                <a:solidFill>
                  <a:srgbClr val="FFFFFF"/>
                </a:solidFill>
                <a:highlight>
                  <a:srgbClr val="000000"/>
                </a:highlight>
                <a:ea typeface="Times New Roman" panose="02020603050405020304" pitchFamily="18" charset="0"/>
              </a:rPr>
              <a:t>DICIS Universidad de Guanajuato </a:t>
            </a:r>
            <a:br>
              <a:rPr lang="en-US" altLang="en-US" sz="1200" dirty="0">
                <a:solidFill>
                  <a:srgbClr val="FFFFFF"/>
                </a:solidFill>
                <a:highlight>
                  <a:srgbClr val="000000"/>
                </a:highlight>
              </a:rPr>
            </a:br>
            <a:r>
              <a:rPr lang="es-MX" altLang="en-US" sz="1200" dirty="0">
                <a:solidFill>
                  <a:srgbClr val="FFFFFF"/>
                </a:solidFill>
                <a:highlight>
                  <a:srgbClr val="000000"/>
                </a:highlight>
                <a:ea typeface="Times New Roman" panose="02020603050405020304" pitchFamily="18" charset="0"/>
              </a:rPr>
              <a:t>Campus Salamanca Km 3.5 de la </a:t>
            </a:r>
            <a:r>
              <a:rPr lang="es-MX" altLang="en-US" sz="1200" dirty="0" err="1">
                <a:solidFill>
                  <a:srgbClr val="FFFFFF"/>
                </a:solidFill>
                <a:highlight>
                  <a:srgbClr val="000000"/>
                </a:highlight>
                <a:ea typeface="Times New Roman" panose="02020603050405020304" pitchFamily="18" charset="0"/>
              </a:rPr>
              <a:t>Carrretera</a:t>
            </a:r>
            <a:r>
              <a:rPr lang="es-MX" altLang="en-US" sz="1200" dirty="0">
                <a:solidFill>
                  <a:srgbClr val="FFFFFF"/>
                </a:solidFill>
                <a:highlight>
                  <a:srgbClr val="000000"/>
                </a:highlight>
                <a:ea typeface="Times New Roman" panose="02020603050405020304" pitchFamily="18" charset="0"/>
              </a:rPr>
              <a:t> Salamanca Valle de Santiago, Comunidad Palo Blanco Salamanca </a:t>
            </a:r>
            <a:r>
              <a:rPr lang="es-MX" altLang="en-US" sz="1200" dirty="0" err="1">
                <a:solidFill>
                  <a:srgbClr val="FFFFFF"/>
                </a:solidFill>
                <a:highlight>
                  <a:srgbClr val="000000"/>
                </a:highlight>
                <a:ea typeface="Times New Roman" panose="02020603050405020304" pitchFamily="18" charset="0"/>
              </a:rPr>
              <a:t>Gto</a:t>
            </a:r>
            <a:r>
              <a:rPr lang="es-MX" altLang="en-US" sz="1200" dirty="0">
                <a:solidFill>
                  <a:srgbClr val="FFFFFF"/>
                </a:solidFill>
                <a:highlight>
                  <a:srgbClr val="000000"/>
                </a:highlight>
                <a:ea typeface="Times New Roman" panose="02020603050405020304" pitchFamily="18" charset="0"/>
              </a:rPr>
              <a:t>. C.P 36885</a:t>
            </a:r>
            <a:br>
              <a:rPr lang="en-US" altLang="en-US" sz="1200" dirty="0">
                <a:solidFill>
                  <a:srgbClr val="FFFFFF"/>
                </a:solidFill>
                <a:highlight>
                  <a:srgbClr val="000000"/>
                </a:highlight>
              </a:rPr>
            </a:br>
            <a:r>
              <a:rPr lang="en-US" altLang="en-US" sz="1200" dirty="0">
                <a:solidFill>
                  <a:srgbClr val="FFFFFF"/>
                </a:solidFill>
                <a:highlight>
                  <a:srgbClr val="000000"/>
                </a:highlight>
                <a:ea typeface="Times New Roman" panose="02020603050405020304" pitchFamily="18" charset="0"/>
              </a:rPr>
              <a:t>Tel 464 6479940 ext. 2441</a:t>
            </a:r>
            <a:r>
              <a:rPr lang="en-US" altLang="en-US" sz="1800" dirty="0">
                <a:solidFill>
                  <a:srgbClr val="FFFFFF"/>
                </a:solidFill>
                <a:highlight>
                  <a:srgbClr val="000000"/>
                </a:highlight>
                <a:latin typeface="Arial" panose="020B0604020202020204" pitchFamily="34" charset="0"/>
                <a:ea typeface="Times New Roman" panose="02020603050405020304" pitchFamily="18" charset="0"/>
              </a:rPr>
              <a:t>.</a:t>
            </a:r>
            <a:endParaRPr lang="en-US" dirty="0"/>
          </a:p>
        </p:txBody>
      </p:sp>
    </p:spTree>
    <p:extLst>
      <p:ext uri="{BB962C8B-B14F-4D97-AF65-F5344CB8AC3E}">
        <p14:creationId xmlns:p14="http://schemas.microsoft.com/office/powerpoint/2010/main" val="3221331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9">
            <a:extLst>
              <a:ext uri="{FF2B5EF4-FFF2-40B4-BE49-F238E27FC236}">
                <a16:creationId xmlns:a16="http://schemas.microsoft.com/office/drawing/2014/main" id="{A8C8048A-D4C7-476D-A2A0-45CDE94C13E7}"/>
              </a:ext>
            </a:extLst>
          </p:cNvPr>
          <p:cNvSpPr>
            <a:spLocks noChangeArrowheads="1"/>
          </p:cNvSpPr>
          <p:nvPr/>
        </p:nvSpPr>
        <p:spPr bwMode="auto">
          <a:xfrm>
            <a:off x="1398588" y="11461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20">
            <a:extLst>
              <a:ext uri="{FF2B5EF4-FFF2-40B4-BE49-F238E27FC236}">
                <a16:creationId xmlns:a16="http://schemas.microsoft.com/office/drawing/2014/main" id="{534BB239-D8E9-4FB5-BEC0-849B22122DBD}"/>
              </a:ext>
            </a:extLst>
          </p:cNvPr>
          <p:cNvSpPr>
            <a:spLocks noChangeArrowheads="1"/>
          </p:cNvSpPr>
          <p:nvPr/>
        </p:nvSpPr>
        <p:spPr bwMode="auto">
          <a:xfrm>
            <a:off x="0" y="12049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Tw Cen MT" panose="020B0602020104020603" pitchFamily="34" charset="0"/>
                <a:cs typeface="Tw Cen MT" panose="020B0602020104020603"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2" name="Diagrama 1">
            <a:extLst>
              <a:ext uri="{FF2B5EF4-FFF2-40B4-BE49-F238E27FC236}">
                <a16:creationId xmlns:a16="http://schemas.microsoft.com/office/drawing/2014/main" id="{363178B6-7EBA-4291-A5B4-91CCE0CF7EF8}"/>
              </a:ext>
            </a:extLst>
          </p:cNvPr>
          <p:cNvGraphicFramePr/>
          <p:nvPr>
            <p:extLst>
              <p:ext uri="{D42A27DB-BD31-4B8C-83A1-F6EECF244321}">
                <p14:modId xmlns:p14="http://schemas.microsoft.com/office/powerpoint/2010/main" val="288028330"/>
              </p:ext>
            </p:extLst>
          </p:nvPr>
        </p:nvGraphicFramePr>
        <p:xfrm>
          <a:off x="1398588" y="433646"/>
          <a:ext cx="9102872" cy="5750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026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a 9">
            <a:extLst>
              <a:ext uri="{FF2B5EF4-FFF2-40B4-BE49-F238E27FC236}">
                <a16:creationId xmlns:a16="http://schemas.microsoft.com/office/drawing/2014/main" id="{E310B9B0-36EA-4AF7-A254-90779A3C4DC4}"/>
              </a:ext>
            </a:extLst>
          </p:cNvPr>
          <p:cNvGraphicFramePr/>
          <p:nvPr>
            <p:extLst>
              <p:ext uri="{D42A27DB-BD31-4B8C-83A1-F6EECF244321}">
                <p14:modId xmlns:p14="http://schemas.microsoft.com/office/powerpoint/2010/main" val="675088942"/>
              </p:ext>
            </p:extLst>
          </p:nvPr>
        </p:nvGraphicFramePr>
        <p:xfrm>
          <a:off x="838200" y="229970"/>
          <a:ext cx="11166565" cy="1404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a 3">
            <a:extLst>
              <a:ext uri="{FF2B5EF4-FFF2-40B4-BE49-F238E27FC236}">
                <a16:creationId xmlns:a16="http://schemas.microsoft.com/office/drawing/2014/main" id="{53D8E7C9-F1FD-49B6-9CA7-3E0C2E93C80C}"/>
              </a:ext>
            </a:extLst>
          </p:cNvPr>
          <p:cNvGraphicFramePr/>
          <p:nvPr>
            <p:extLst>
              <p:ext uri="{D42A27DB-BD31-4B8C-83A1-F6EECF244321}">
                <p14:modId xmlns:p14="http://schemas.microsoft.com/office/powerpoint/2010/main" val="996111128"/>
              </p:ext>
            </p:extLst>
          </p:nvPr>
        </p:nvGraphicFramePr>
        <p:xfrm>
          <a:off x="485502" y="1907177"/>
          <a:ext cx="11519263" cy="34485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Rectangle 2">
            <a:extLst>
              <a:ext uri="{FF2B5EF4-FFF2-40B4-BE49-F238E27FC236}">
                <a16:creationId xmlns:a16="http://schemas.microsoft.com/office/drawing/2014/main" id="{F39ADA5E-C894-4F22-BA0C-4A8C076ECCB6}"/>
              </a:ext>
            </a:extLst>
          </p:cNvPr>
          <p:cNvSpPr>
            <a:spLocks noChangeArrowheads="1"/>
          </p:cNvSpPr>
          <p:nvPr/>
        </p:nvSpPr>
        <p:spPr bwMode="auto">
          <a:xfrm>
            <a:off x="5480748" y="5311137"/>
            <a:ext cx="2288129"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Arial" panose="020B0604020202020204" pitchFamily="34" charset="0"/>
                <a:ea typeface="Tw Cen MT" panose="020B0602020104020603" pitchFamily="34" charset="0"/>
                <a:cs typeface="Tw Cen MT" panose="020B0602020104020603" pitchFamily="34" charset="0"/>
              </a:rPr>
              <a:t>The reactions that occur:</a:t>
            </a:r>
            <a:endParaRPr kumimoji="0" lang="en-US" altLang="en-US" sz="14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w Cen MT" panose="020B0602020104020603" pitchFamily="34" charset="0"/>
                <a:cs typeface="Tw Cen MT" panose="020B0602020104020603"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7" name="Objeto 6">
            <a:extLst>
              <a:ext uri="{FF2B5EF4-FFF2-40B4-BE49-F238E27FC236}">
                <a16:creationId xmlns:a16="http://schemas.microsoft.com/office/drawing/2014/main" id="{33F26937-6AD6-4EBA-9899-68FCEE2DC8A3}"/>
              </a:ext>
            </a:extLst>
          </p:cNvPr>
          <p:cNvGraphicFramePr>
            <a:graphicFrameLocks noChangeAspect="1"/>
          </p:cNvGraphicFramePr>
          <p:nvPr>
            <p:extLst>
              <p:ext uri="{D42A27DB-BD31-4B8C-83A1-F6EECF244321}">
                <p14:modId xmlns:p14="http://schemas.microsoft.com/office/powerpoint/2010/main" val="3898886317"/>
              </p:ext>
            </p:extLst>
          </p:nvPr>
        </p:nvGraphicFramePr>
        <p:xfrm>
          <a:off x="5397623" y="5712779"/>
          <a:ext cx="2288128" cy="915251"/>
        </p:xfrm>
        <a:graphic>
          <a:graphicData uri="http://schemas.openxmlformats.org/presentationml/2006/ole">
            <mc:AlternateContent xmlns:mc="http://schemas.openxmlformats.org/markup-compatibility/2006">
              <mc:Choice xmlns:v="urn:schemas-microsoft-com:vml" Requires="v">
                <p:oleObj spid="_x0000_s1034" name="Equation" r:id="rId13" imgW="1143000" imgH="457200" progId="Equation.DSMT4">
                  <p:embed/>
                </p:oleObj>
              </mc:Choice>
              <mc:Fallback>
                <p:oleObj name="Equation" r:id="rId13" imgW="1143000" imgH="457200" progId="Equation.DSMT4">
                  <p:embed/>
                  <p:pic>
                    <p:nvPicPr>
                      <p:cNvPr id="0" name="Object 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97623" y="5712779"/>
                        <a:ext cx="2288128" cy="915251"/>
                      </a:xfrm>
                      <a:prstGeom prst="rect">
                        <a:avLst/>
                      </a:prstGeom>
                      <a:noFill/>
                    </p:spPr>
                  </p:pic>
                </p:oleObj>
              </mc:Fallback>
            </mc:AlternateContent>
          </a:graphicData>
        </a:graphic>
      </p:graphicFrame>
      <p:sp>
        <p:nvSpPr>
          <p:cNvPr id="8" name="Rectangle 3">
            <a:extLst>
              <a:ext uri="{FF2B5EF4-FFF2-40B4-BE49-F238E27FC236}">
                <a16:creationId xmlns:a16="http://schemas.microsoft.com/office/drawing/2014/main" id="{43752AEE-3878-41A3-A82D-A2FDF80AB512}"/>
              </a:ext>
            </a:extLst>
          </p:cNvPr>
          <p:cNvSpPr>
            <a:spLocks noChangeArrowheads="1"/>
          </p:cNvSpPr>
          <p:nvPr/>
        </p:nvSpPr>
        <p:spPr bwMode="auto">
          <a:xfrm>
            <a:off x="7768878" y="5808767"/>
            <a:ext cx="3934691"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Arial" panose="020B0604020202020204" pitchFamily="34" charset="0"/>
                <a:ea typeface="Tw Cen MT" panose="020B0602020104020603" pitchFamily="34" charset="0"/>
                <a:cs typeface="Tw Cen MT" panose="020B0602020104020603" pitchFamily="34" charset="0"/>
              </a:rPr>
              <a:t>     </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Tw Cen MT" panose="020B0602020104020603" pitchFamily="34" charset="0"/>
                <a:cs typeface="Tw Cen MT" panose="020B0602020104020603" pitchFamily="34" charset="0"/>
              </a:rPr>
              <a:t>The particle size obtained depends on the rate of reduction of the copper.</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68941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id="{6783CF7F-5434-40C2-8856-1A2CD74ACAB9}"/>
              </a:ext>
            </a:extLst>
          </p:cNvPr>
          <p:cNvGraphicFramePr/>
          <p:nvPr>
            <p:extLst>
              <p:ext uri="{D42A27DB-BD31-4B8C-83A1-F6EECF244321}">
                <p14:modId xmlns:p14="http://schemas.microsoft.com/office/powerpoint/2010/main" val="2303437351"/>
              </p:ext>
            </p:extLst>
          </p:nvPr>
        </p:nvGraphicFramePr>
        <p:xfrm>
          <a:off x="838200" y="365125"/>
          <a:ext cx="3818641" cy="1369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900B0DEF-C446-43C7-9A45-9C41E26DC8FF}"/>
              </a:ext>
            </a:extLst>
          </p:cNvPr>
          <p:cNvGraphicFramePr/>
          <p:nvPr>
            <p:extLst>
              <p:ext uri="{D42A27DB-BD31-4B8C-83A1-F6EECF244321}">
                <p14:modId xmlns:p14="http://schemas.microsoft.com/office/powerpoint/2010/main" val="3780554168"/>
              </p:ext>
            </p:extLst>
          </p:nvPr>
        </p:nvGraphicFramePr>
        <p:xfrm>
          <a:off x="9363075" y="2686639"/>
          <a:ext cx="2828925" cy="335594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Imagen 3" descr="Imagen que contiene electrónica, circuito&#10;&#10;Descripción generada automáticamente">
            <a:extLst>
              <a:ext uri="{FF2B5EF4-FFF2-40B4-BE49-F238E27FC236}">
                <a16:creationId xmlns:a16="http://schemas.microsoft.com/office/drawing/2014/main" id="{F97155D2-905D-4072-9B86-38CD7274733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73263" y="1870876"/>
            <a:ext cx="4705350" cy="3971925"/>
          </a:xfrm>
          <a:prstGeom prst="rect">
            <a:avLst/>
          </a:prstGeom>
        </p:spPr>
      </p:pic>
      <p:sp>
        <p:nvSpPr>
          <p:cNvPr id="9" name="Flecha: hacia la izquierda 8">
            <a:extLst>
              <a:ext uri="{FF2B5EF4-FFF2-40B4-BE49-F238E27FC236}">
                <a16:creationId xmlns:a16="http://schemas.microsoft.com/office/drawing/2014/main" id="{8EA0B2F6-28CE-42EA-9BF0-B570E8B7877B}"/>
              </a:ext>
            </a:extLst>
          </p:cNvPr>
          <p:cNvSpPr/>
          <p:nvPr/>
        </p:nvSpPr>
        <p:spPr>
          <a:xfrm>
            <a:off x="8276734" y="2121032"/>
            <a:ext cx="1461155" cy="443060"/>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Flecha: a la derecha con muesca 9">
            <a:extLst>
              <a:ext uri="{FF2B5EF4-FFF2-40B4-BE49-F238E27FC236}">
                <a16:creationId xmlns:a16="http://schemas.microsoft.com/office/drawing/2014/main" id="{6E8108FF-48D5-4317-B9DE-C437EE9D98FC}"/>
              </a:ext>
            </a:extLst>
          </p:cNvPr>
          <p:cNvSpPr/>
          <p:nvPr/>
        </p:nvSpPr>
        <p:spPr>
          <a:xfrm>
            <a:off x="5929460" y="2403835"/>
            <a:ext cx="914400" cy="160257"/>
          </a:xfrm>
          <a:prstGeom prst="notched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79068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a 7">
            <a:extLst>
              <a:ext uri="{FF2B5EF4-FFF2-40B4-BE49-F238E27FC236}">
                <a16:creationId xmlns:a16="http://schemas.microsoft.com/office/drawing/2014/main" id="{61F72E53-F4D2-45A7-8975-CA61762986AF}"/>
              </a:ext>
            </a:extLst>
          </p:cNvPr>
          <p:cNvGraphicFramePr/>
          <p:nvPr>
            <p:extLst>
              <p:ext uri="{D42A27DB-BD31-4B8C-83A1-F6EECF244321}">
                <p14:modId xmlns:p14="http://schemas.microsoft.com/office/powerpoint/2010/main" val="1108010089"/>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descr="Imagen que contiene taza, tabla, comida, vidrio&#10;&#10;Descripción generada automáticamente">
            <a:extLst>
              <a:ext uri="{FF2B5EF4-FFF2-40B4-BE49-F238E27FC236}">
                <a16:creationId xmlns:a16="http://schemas.microsoft.com/office/drawing/2014/main" id="{EBC8AD83-55A4-4506-8CC7-1A44E70B41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6072" y="1842668"/>
            <a:ext cx="3200700" cy="2367382"/>
          </a:xfrm>
          <a:prstGeom prst="rect">
            <a:avLst/>
          </a:prstGeom>
        </p:spPr>
      </p:pic>
      <p:graphicFrame>
        <p:nvGraphicFramePr>
          <p:cNvPr id="9" name="Diagrama 8">
            <a:extLst>
              <a:ext uri="{FF2B5EF4-FFF2-40B4-BE49-F238E27FC236}">
                <a16:creationId xmlns:a16="http://schemas.microsoft.com/office/drawing/2014/main" id="{F8813B26-8DB2-4301-BDD1-2D7DB03AD777}"/>
              </a:ext>
            </a:extLst>
          </p:cNvPr>
          <p:cNvGraphicFramePr/>
          <p:nvPr>
            <p:extLst>
              <p:ext uri="{D42A27DB-BD31-4B8C-83A1-F6EECF244321}">
                <p14:modId xmlns:p14="http://schemas.microsoft.com/office/powerpoint/2010/main" val="4228344654"/>
              </p:ext>
            </p:extLst>
          </p:nvPr>
        </p:nvGraphicFramePr>
        <p:xfrm>
          <a:off x="9090456" y="2529205"/>
          <a:ext cx="2340864" cy="290063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descr="Imagen que contiene taza, pequeño, mitad, tabla&#10;&#10;Descripción generada automáticamente">
            <a:extLst>
              <a:ext uri="{FF2B5EF4-FFF2-40B4-BE49-F238E27FC236}">
                <a16:creationId xmlns:a16="http://schemas.microsoft.com/office/drawing/2014/main" id="{1E4B8C7C-9131-4DC5-82E3-26502F432DF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477632" y="3177150"/>
            <a:ext cx="2633428" cy="3315725"/>
          </a:xfrm>
          <a:prstGeom prst="rect">
            <a:avLst/>
          </a:prstGeom>
        </p:spPr>
      </p:pic>
    </p:spTree>
    <p:extLst>
      <p:ext uri="{BB962C8B-B14F-4D97-AF65-F5344CB8AC3E}">
        <p14:creationId xmlns:p14="http://schemas.microsoft.com/office/powerpoint/2010/main" val="999645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CBE9AC96-88AC-4896-AFD0-EF463F44E698}"/>
              </a:ext>
            </a:extLst>
          </p:cNvPr>
          <p:cNvGraphicFramePr/>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descr="Imagen que contiene taza, tabla, interior, alimentos&#10;&#10;Descripción generada automáticamente">
            <a:extLst>
              <a:ext uri="{FF2B5EF4-FFF2-40B4-BE49-F238E27FC236}">
                <a16:creationId xmlns:a16="http://schemas.microsoft.com/office/drawing/2014/main" id="{B897FFF5-BCDA-4383-93C8-8A57D48FF2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6975" y="2079880"/>
            <a:ext cx="4421505" cy="3945700"/>
          </a:xfrm>
          <a:prstGeom prst="rect">
            <a:avLst/>
          </a:prstGeom>
        </p:spPr>
      </p:pic>
    </p:spTree>
    <p:extLst>
      <p:ext uri="{BB962C8B-B14F-4D97-AF65-F5344CB8AC3E}">
        <p14:creationId xmlns:p14="http://schemas.microsoft.com/office/powerpoint/2010/main" val="3082667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Diagrama 18">
            <a:extLst>
              <a:ext uri="{FF2B5EF4-FFF2-40B4-BE49-F238E27FC236}">
                <a16:creationId xmlns:a16="http://schemas.microsoft.com/office/drawing/2014/main" id="{5738D0F4-9A93-4F70-A96C-39841AAFACE6}"/>
              </a:ext>
            </a:extLst>
          </p:cNvPr>
          <p:cNvGraphicFramePr/>
          <p:nvPr>
            <p:extLst>
              <p:ext uri="{D42A27DB-BD31-4B8C-83A1-F6EECF244321}">
                <p14:modId xmlns:p14="http://schemas.microsoft.com/office/powerpoint/2010/main" val="2082972166"/>
              </p:ext>
            </p:extLst>
          </p:nvPr>
        </p:nvGraphicFramePr>
        <p:xfrm>
          <a:off x="838200" y="365125"/>
          <a:ext cx="10515600"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descr="Imagen que contiene comida, parrilla, caliente, cocina&#10;&#10;Descripción generada automáticamente">
            <a:extLst>
              <a:ext uri="{FF2B5EF4-FFF2-40B4-BE49-F238E27FC236}">
                <a16:creationId xmlns:a16="http://schemas.microsoft.com/office/drawing/2014/main" id="{4E1AFE16-E657-477A-B1FC-E2C3367D98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1025" y="904875"/>
            <a:ext cx="2828925" cy="3186112"/>
          </a:xfrm>
          <a:prstGeom prst="rect">
            <a:avLst/>
          </a:prstGeom>
        </p:spPr>
      </p:pic>
      <p:pic>
        <p:nvPicPr>
          <p:cNvPr id="6" name="Imagen 5" descr="Imagen que contiene alimentos&#10;&#10;Descripción generada automáticamente">
            <a:extLst>
              <a:ext uri="{FF2B5EF4-FFF2-40B4-BE49-F238E27FC236}">
                <a16:creationId xmlns:a16="http://schemas.microsoft.com/office/drawing/2014/main" id="{643B9888-69C5-4B1D-BACC-939C04AB6F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7726" y="1752705"/>
            <a:ext cx="2914650" cy="4843357"/>
          </a:xfrm>
          <a:prstGeom prst="rect">
            <a:avLst/>
          </a:prstGeom>
        </p:spPr>
      </p:pic>
      <p:pic>
        <p:nvPicPr>
          <p:cNvPr id="8" name="Imagen 7" descr="Imagen que contiene alimentos&#10;&#10;Descripción generada automáticamente">
            <a:extLst>
              <a:ext uri="{FF2B5EF4-FFF2-40B4-BE49-F238E27FC236}">
                <a16:creationId xmlns:a16="http://schemas.microsoft.com/office/drawing/2014/main" id="{DB7F7CD0-C810-4715-91D4-80EFBB670C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67662" y="1761521"/>
            <a:ext cx="3900487" cy="4796441"/>
          </a:xfrm>
          <a:prstGeom prst="rect">
            <a:avLst/>
          </a:prstGeom>
        </p:spPr>
      </p:pic>
      <p:sp>
        <p:nvSpPr>
          <p:cNvPr id="9" name="Flecha: hacia la izquierda 8">
            <a:extLst>
              <a:ext uri="{FF2B5EF4-FFF2-40B4-BE49-F238E27FC236}">
                <a16:creationId xmlns:a16="http://schemas.microsoft.com/office/drawing/2014/main" id="{2429C911-A04F-4E21-8A5B-43AB5C3FEA46}"/>
              </a:ext>
            </a:extLst>
          </p:cNvPr>
          <p:cNvSpPr/>
          <p:nvPr/>
        </p:nvSpPr>
        <p:spPr>
          <a:xfrm>
            <a:off x="6477000" y="1340533"/>
            <a:ext cx="1819275" cy="4744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echa: hacia abajo 9">
            <a:extLst>
              <a:ext uri="{FF2B5EF4-FFF2-40B4-BE49-F238E27FC236}">
                <a16:creationId xmlns:a16="http://schemas.microsoft.com/office/drawing/2014/main" id="{4D184DF0-5DE2-4007-9844-C9DAAA6BFA2E}"/>
              </a:ext>
            </a:extLst>
          </p:cNvPr>
          <p:cNvSpPr/>
          <p:nvPr/>
        </p:nvSpPr>
        <p:spPr>
          <a:xfrm>
            <a:off x="10466774" y="1476375"/>
            <a:ext cx="816748" cy="26961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echa: a la derecha 10">
            <a:extLst>
              <a:ext uri="{FF2B5EF4-FFF2-40B4-BE49-F238E27FC236}">
                <a16:creationId xmlns:a16="http://schemas.microsoft.com/office/drawing/2014/main" id="{071921D1-AC11-4905-AF22-5E82D902A3EE}"/>
              </a:ext>
            </a:extLst>
          </p:cNvPr>
          <p:cNvSpPr/>
          <p:nvPr/>
        </p:nvSpPr>
        <p:spPr>
          <a:xfrm>
            <a:off x="6096000" y="4456590"/>
            <a:ext cx="4645981" cy="346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echa: hacia la izquierda 11">
            <a:extLst>
              <a:ext uri="{FF2B5EF4-FFF2-40B4-BE49-F238E27FC236}">
                <a16:creationId xmlns:a16="http://schemas.microsoft.com/office/drawing/2014/main" id="{12EC0B9A-9F72-4769-BE41-E5EEC53DF768}"/>
              </a:ext>
            </a:extLst>
          </p:cNvPr>
          <p:cNvSpPr/>
          <p:nvPr/>
        </p:nvSpPr>
        <p:spPr>
          <a:xfrm>
            <a:off x="2938509" y="3559941"/>
            <a:ext cx="1242874" cy="2129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echa: hacia arriba 12">
            <a:extLst>
              <a:ext uri="{FF2B5EF4-FFF2-40B4-BE49-F238E27FC236}">
                <a16:creationId xmlns:a16="http://schemas.microsoft.com/office/drawing/2014/main" id="{6E5DDD03-09A7-4295-B22C-81FCC4311B78}"/>
              </a:ext>
            </a:extLst>
          </p:cNvPr>
          <p:cNvSpPr/>
          <p:nvPr/>
        </p:nvSpPr>
        <p:spPr>
          <a:xfrm>
            <a:off x="6365291" y="2290434"/>
            <a:ext cx="164977" cy="193681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adroTexto 13">
            <a:extLst>
              <a:ext uri="{FF2B5EF4-FFF2-40B4-BE49-F238E27FC236}">
                <a16:creationId xmlns:a16="http://schemas.microsoft.com/office/drawing/2014/main" id="{EFAF34D3-EE1F-4A6B-B14B-EA7578DC861C}"/>
              </a:ext>
            </a:extLst>
          </p:cNvPr>
          <p:cNvSpPr txBox="1"/>
          <p:nvPr/>
        </p:nvSpPr>
        <p:spPr>
          <a:xfrm>
            <a:off x="3806399" y="3338891"/>
            <a:ext cx="584626" cy="369332"/>
          </a:xfrm>
          <a:prstGeom prst="rect">
            <a:avLst/>
          </a:prstGeom>
          <a:noFill/>
        </p:spPr>
        <p:txBody>
          <a:bodyPr wrap="square" rtlCol="0">
            <a:spAutoFit/>
          </a:bodyPr>
          <a:lstStyle/>
          <a:p>
            <a:r>
              <a:rPr lang="es-MX" dirty="0"/>
              <a:t>Cu</a:t>
            </a:r>
            <a:endParaRPr lang="en-US" dirty="0"/>
          </a:p>
        </p:txBody>
      </p:sp>
      <p:sp>
        <p:nvSpPr>
          <p:cNvPr id="15" name="CuadroTexto 14">
            <a:extLst>
              <a:ext uri="{FF2B5EF4-FFF2-40B4-BE49-F238E27FC236}">
                <a16:creationId xmlns:a16="http://schemas.microsoft.com/office/drawing/2014/main" id="{368F3A7C-5374-463B-AC6B-54953E607500}"/>
              </a:ext>
            </a:extLst>
          </p:cNvPr>
          <p:cNvSpPr txBox="1"/>
          <p:nvPr/>
        </p:nvSpPr>
        <p:spPr>
          <a:xfrm>
            <a:off x="8398276" y="1358281"/>
            <a:ext cx="693336" cy="369332"/>
          </a:xfrm>
          <a:prstGeom prst="rect">
            <a:avLst/>
          </a:prstGeom>
          <a:noFill/>
        </p:spPr>
        <p:txBody>
          <a:bodyPr wrap="square" rtlCol="0">
            <a:spAutoFit/>
          </a:bodyPr>
          <a:lstStyle/>
          <a:p>
            <a:r>
              <a:rPr lang="es-MX" dirty="0"/>
              <a:t>Au</a:t>
            </a:r>
            <a:endParaRPr lang="en-US" dirty="0"/>
          </a:p>
        </p:txBody>
      </p:sp>
      <p:sp>
        <p:nvSpPr>
          <p:cNvPr id="16" name="CuadroTexto 15">
            <a:extLst>
              <a:ext uri="{FF2B5EF4-FFF2-40B4-BE49-F238E27FC236}">
                <a16:creationId xmlns:a16="http://schemas.microsoft.com/office/drawing/2014/main" id="{3AF02880-6759-43D2-9875-32E6F82D98EC}"/>
              </a:ext>
            </a:extLst>
          </p:cNvPr>
          <p:cNvSpPr txBox="1"/>
          <p:nvPr/>
        </p:nvSpPr>
        <p:spPr>
          <a:xfrm>
            <a:off x="5706684" y="4438830"/>
            <a:ext cx="445546" cy="369332"/>
          </a:xfrm>
          <a:prstGeom prst="rect">
            <a:avLst/>
          </a:prstGeom>
          <a:noFill/>
        </p:spPr>
        <p:txBody>
          <a:bodyPr wrap="square" rtlCol="0">
            <a:spAutoFit/>
          </a:bodyPr>
          <a:lstStyle/>
          <a:p>
            <a:r>
              <a:rPr lang="es-MX" dirty="0"/>
              <a:t>Cu</a:t>
            </a:r>
            <a:endParaRPr lang="en-US" dirty="0"/>
          </a:p>
        </p:txBody>
      </p:sp>
      <p:sp>
        <p:nvSpPr>
          <p:cNvPr id="17" name="CuadroTexto 16">
            <a:extLst>
              <a:ext uri="{FF2B5EF4-FFF2-40B4-BE49-F238E27FC236}">
                <a16:creationId xmlns:a16="http://schemas.microsoft.com/office/drawing/2014/main" id="{03B8BFD3-3B1F-4DFA-A84F-9A751C2564CF}"/>
              </a:ext>
            </a:extLst>
          </p:cNvPr>
          <p:cNvSpPr txBox="1"/>
          <p:nvPr/>
        </p:nvSpPr>
        <p:spPr>
          <a:xfrm>
            <a:off x="6232122" y="4145866"/>
            <a:ext cx="445546" cy="369332"/>
          </a:xfrm>
          <a:prstGeom prst="rect">
            <a:avLst/>
          </a:prstGeom>
          <a:noFill/>
        </p:spPr>
        <p:txBody>
          <a:bodyPr wrap="square" rtlCol="0">
            <a:spAutoFit/>
          </a:bodyPr>
          <a:lstStyle/>
          <a:p>
            <a:r>
              <a:rPr lang="es-MX" dirty="0"/>
              <a:t>Cu</a:t>
            </a:r>
            <a:endParaRPr lang="en-US" dirty="0"/>
          </a:p>
        </p:txBody>
      </p:sp>
    </p:spTree>
    <p:extLst>
      <p:ext uri="{BB962C8B-B14F-4D97-AF65-F5344CB8AC3E}">
        <p14:creationId xmlns:p14="http://schemas.microsoft.com/office/powerpoint/2010/main" val="47743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descr="Imagen que contiene alimentos, tabla&#10;&#10;Descripción generada automáticamente">
            <a:extLst>
              <a:ext uri="{FF2B5EF4-FFF2-40B4-BE49-F238E27FC236}">
                <a16:creationId xmlns:a16="http://schemas.microsoft.com/office/drawing/2014/main" id="{649F41A1-8923-47BE-9353-66045E8E92EC}"/>
              </a:ext>
            </a:extLst>
          </p:cNvPr>
          <p:cNvPicPr>
            <a:picLocks noChangeAspect="1"/>
          </p:cNvPicPr>
          <p:nvPr/>
        </p:nvPicPr>
        <p:blipFill rotWithShape="1">
          <a:blip r:embed="rId2">
            <a:extLst>
              <a:ext uri="{28A0092B-C50C-407E-A947-70E740481C1C}">
                <a14:useLocalDpi xmlns:a14="http://schemas.microsoft.com/office/drawing/2010/main" val="0"/>
              </a:ext>
            </a:extLst>
          </a:blip>
          <a:srcRect l="11348" r="23762" b="-1"/>
          <a:stretch/>
        </p:blipFill>
        <p:spPr>
          <a:xfrm>
            <a:off x="7990332" y="328613"/>
            <a:ext cx="2565400" cy="2895600"/>
          </a:xfrm>
          <a:prstGeom prst="rect">
            <a:avLst/>
          </a:prstGeom>
        </p:spPr>
      </p:pic>
      <p:pic>
        <p:nvPicPr>
          <p:cNvPr id="4" name="Imagen 3" descr="Imagen que contiene tabla, interior, corte, comida&#10;&#10;Descripción generada automáticamente">
            <a:extLst>
              <a:ext uri="{FF2B5EF4-FFF2-40B4-BE49-F238E27FC236}">
                <a16:creationId xmlns:a16="http://schemas.microsoft.com/office/drawing/2014/main" id="{31191478-2B34-4E73-AF80-E76411315BFF}"/>
              </a:ext>
            </a:extLst>
          </p:cNvPr>
          <p:cNvPicPr>
            <a:picLocks noChangeAspect="1"/>
          </p:cNvPicPr>
          <p:nvPr/>
        </p:nvPicPr>
        <p:blipFill rotWithShape="1">
          <a:blip r:embed="rId3">
            <a:extLst>
              <a:ext uri="{28A0092B-C50C-407E-A947-70E740481C1C}">
                <a14:useLocalDpi xmlns:a14="http://schemas.microsoft.com/office/drawing/2010/main" val="0"/>
              </a:ext>
            </a:extLst>
          </a:blip>
          <a:srcRect l="13590" r="37966" b="1"/>
          <a:stretch/>
        </p:blipFill>
        <p:spPr>
          <a:xfrm>
            <a:off x="7976101" y="3224213"/>
            <a:ext cx="2565400" cy="2895600"/>
          </a:xfrm>
          <a:prstGeom prst="rect">
            <a:avLst/>
          </a:prstGeom>
        </p:spPr>
      </p:pic>
      <p:sp>
        <p:nvSpPr>
          <p:cNvPr id="2" name="Título 1">
            <a:extLst>
              <a:ext uri="{FF2B5EF4-FFF2-40B4-BE49-F238E27FC236}">
                <a16:creationId xmlns:a16="http://schemas.microsoft.com/office/drawing/2014/main" id="{B05E53F5-CC6E-421C-B71D-786DEB48DAF4}"/>
              </a:ext>
            </a:extLst>
          </p:cNvPr>
          <p:cNvSpPr>
            <a:spLocks noGrp="1"/>
          </p:cNvSpPr>
          <p:nvPr>
            <p:ph type="title"/>
          </p:nvPr>
        </p:nvSpPr>
        <p:spPr>
          <a:xfrm>
            <a:off x="742950" y="742951"/>
            <a:ext cx="3476625" cy="4962524"/>
          </a:xfrm>
        </p:spPr>
        <p:txBody>
          <a:bodyPr vert="horz" lIns="91440" tIns="45720" rIns="91440" bIns="45720" rtlCol="0">
            <a:normAutofit fontScale="90000"/>
          </a:bodyPr>
          <a:lstStyle/>
          <a:p>
            <a:pPr algn="ctr"/>
            <a:r>
              <a:rPr lang="en-US" sz="3100" kern="1200" dirty="0">
                <a:solidFill>
                  <a:srgbClr val="FFFFFF"/>
                </a:solidFill>
                <a:latin typeface="+mj-lt"/>
                <a:ea typeface="+mj-ea"/>
                <a:cs typeface="+mj-cs"/>
              </a:rPr>
              <a:t>Metals are coated with Cu when they are immersed in solution after ionization of like Cu 1+ or Cu 2+ in solution. The immersed metal provides the electrons necessary to reduce copper and adhere to its surface</a:t>
            </a:r>
            <a:r>
              <a:rPr lang="en-US" sz="4800" kern="1200" dirty="0">
                <a:solidFill>
                  <a:srgbClr val="FFFFFF"/>
                </a:solidFill>
                <a:latin typeface="+mj-lt"/>
                <a:ea typeface="+mj-ea"/>
                <a:cs typeface="+mj-cs"/>
              </a:rPr>
              <a:t>.</a:t>
            </a:r>
          </a:p>
        </p:txBody>
      </p:sp>
      <p:pic>
        <p:nvPicPr>
          <p:cNvPr id="8" name="Imagen 7" descr="Imagen que contiene edificio, hombre, parado, mujer&#10;&#10;Descripción generada automáticamente">
            <a:extLst>
              <a:ext uri="{FF2B5EF4-FFF2-40B4-BE49-F238E27FC236}">
                <a16:creationId xmlns:a16="http://schemas.microsoft.com/office/drawing/2014/main" id="{353CBC32-8B7F-490C-9FDF-A31B5E90E4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2852" y="1898942"/>
            <a:ext cx="2657885" cy="3004566"/>
          </a:xfrm>
          <a:prstGeom prst="rect">
            <a:avLst/>
          </a:prstGeom>
        </p:spPr>
      </p:pic>
    </p:spTree>
    <p:extLst>
      <p:ext uri="{BB962C8B-B14F-4D97-AF65-F5344CB8AC3E}">
        <p14:creationId xmlns:p14="http://schemas.microsoft.com/office/powerpoint/2010/main" val="1066941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taza, postre, naranja, alimentos&#10;&#10;Descripción generada automáticamente">
            <a:extLst>
              <a:ext uri="{FF2B5EF4-FFF2-40B4-BE49-F238E27FC236}">
                <a16:creationId xmlns:a16="http://schemas.microsoft.com/office/drawing/2014/main" id="{8FB10899-1057-4B56-802D-D959D52561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1226" y="118570"/>
            <a:ext cx="3764437" cy="3684977"/>
          </a:xfrm>
          <a:prstGeom prst="rect">
            <a:avLst/>
          </a:prstGeom>
        </p:spPr>
      </p:pic>
      <p:pic>
        <p:nvPicPr>
          <p:cNvPr id="7" name="Imagen 6" descr="Imagen que contiene tabla, naranja, alimentos, monitor&#10;&#10;Descripción generada automáticamente">
            <a:extLst>
              <a:ext uri="{FF2B5EF4-FFF2-40B4-BE49-F238E27FC236}">
                <a16:creationId xmlns:a16="http://schemas.microsoft.com/office/drawing/2014/main" id="{CC6A2FA5-17A5-4691-9DEC-1FFDBC90F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039" y="2859595"/>
            <a:ext cx="3600450" cy="3552825"/>
          </a:xfrm>
          <a:prstGeom prst="rect">
            <a:avLst/>
          </a:prstGeom>
        </p:spPr>
      </p:pic>
      <p:sp>
        <p:nvSpPr>
          <p:cNvPr id="8" name="CuadroTexto 7">
            <a:extLst>
              <a:ext uri="{FF2B5EF4-FFF2-40B4-BE49-F238E27FC236}">
                <a16:creationId xmlns:a16="http://schemas.microsoft.com/office/drawing/2014/main" id="{315D1275-79C7-4EF9-AD1C-E70FE440537F}"/>
              </a:ext>
            </a:extLst>
          </p:cNvPr>
          <p:cNvSpPr txBox="1"/>
          <p:nvPr/>
        </p:nvSpPr>
        <p:spPr>
          <a:xfrm>
            <a:off x="6181344" y="4157472"/>
            <a:ext cx="4169664" cy="646331"/>
          </a:xfrm>
          <a:prstGeom prst="rect">
            <a:avLst/>
          </a:prstGeom>
          <a:noFill/>
        </p:spPr>
        <p:txBody>
          <a:bodyPr wrap="square" rtlCol="0">
            <a:spAutoFit/>
          </a:bodyPr>
          <a:lstStyle/>
          <a:p>
            <a:r>
              <a:rPr lang="en-US" dirty="0"/>
              <a:t>Microscope images at 100 x of the Cu deposited on the different surfaces</a:t>
            </a:r>
          </a:p>
        </p:txBody>
      </p:sp>
    </p:spTree>
    <p:extLst>
      <p:ext uri="{BB962C8B-B14F-4D97-AF65-F5344CB8AC3E}">
        <p14:creationId xmlns:p14="http://schemas.microsoft.com/office/powerpoint/2010/main" val="3656349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2C39B9-CA15-46C3-B7E2-5F9C21EEB225}"/>
              </a:ext>
            </a:extLst>
          </p:cNvPr>
          <p:cNvSpPr txBox="1"/>
          <p:nvPr/>
        </p:nvSpPr>
        <p:spPr>
          <a:xfrm>
            <a:off x="1171303" y="1549767"/>
            <a:ext cx="9849394" cy="4748672"/>
          </a:xfrm>
          <a:prstGeom prst="rect">
            <a:avLst/>
          </a:prstGeom>
          <a:noFill/>
        </p:spPr>
        <p:txBody>
          <a:bodyPr wrap="square">
            <a:spAutoFit/>
          </a:bodyPr>
          <a:lstStyle/>
          <a:p>
            <a:pPr>
              <a:lnSpc>
                <a:spcPts val="1020"/>
              </a:lnSpc>
            </a:pPr>
            <a:r>
              <a:rPr lang="en-US" sz="1400" b="1" dirty="0">
                <a:effectLst/>
                <a:ea typeface="Tw Cen MT" panose="020B0602020104020603" pitchFamily="34" charset="0"/>
                <a:cs typeface="Tw Cen MT" panose="020B0602020104020603" pitchFamily="34" charset="0"/>
              </a:rPr>
              <a:t>Recent Publications</a:t>
            </a:r>
          </a:p>
          <a:p>
            <a:pPr>
              <a:lnSpc>
                <a:spcPts val="1020"/>
              </a:lnSpc>
            </a:pPr>
            <a:r>
              <a:rPr lang="en-US" sz="1400" b="1" dirty="0">
                <a:effectLst/>
                <a:ea typeface="Tw Cen MT" panose="020B0602020104020603" pitchFamily="34" charset="0"/>
                <a:cs typeface="Tw Cen MT" panose="020B0602020104020603" pitchFamily="34" charset="0"/>
              </a:rPr>
              <a:t> </a:t>
            </a:r>
          </a:p>
          <a:p>
            <a:pPr marL="63500" fontAlgn="ctr"/>
            <a:r>
              <a:rPr lang="en-US" sz="1400" b="1" dirty="0">
                <a:effectLst/>
                <a:ea typeface="Minion Pro"/>
                <a:cs typeface="Minion Pro"/>
              </a:rPr>
              <a:t>[1] </a:t>
            </a:r>
            <a:r>
              <a:rPr lang="en-US" sz="1400" b="1" u="none" strike="noStrike"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R.D.van</a:t>
            </a:r>
            <a:r>
              <a:rPr lang="en-US" sz="1400" b="1" u="none" strike="noStrike" dirty="0">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 der </a:t>
            </a:r>
            <a:r>
              <a:rPr lang="en-US" sz="1400" b="1" u="none" strike="noStrike"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Weijden</a:t>
            </a:r>
            <a:r>
              <a:rPr lang="en-US" sz="1400" b="1" u="none" strike="noStrike" baseline="30000"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a</a:t>
            </a:r>
            <a:r>
              <a:rPr lang="en-US" sz="1400" b="1" u="none" strike="noStrike"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J.Mahabir</a:t>
            </a:r>
            <a:r>
              <a:rPr lang="en-US" sz="1400" b="1" u="none" strike="noStrike" baseline="30000"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a</a:t>
            </a:r>
            <a:r>
              <a:rPr lang="en-US" sz="1400" b="1" u="none" strike="noStrike"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A.Abbadi</a:t>
            </a:r>
            <a:r>
              <a:rPr lang="en-US" sz="1400" b="1" u="none" strike="noStrike" baseline="30000"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b</a:t>
            </a:r>
            <a:r>
              <a:rPr lang="en-US" sz="1400" b="1" u="none" strike="noStrike"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M.A.Reuter</a:t>
            </a:r>
            <a:r>
              <a:rPr lang="en-US" sz="1400" b="1" u="none" strike="noStrike" baseline="30000" dirty="0" err="1">
                <a:effectLst/>
                <a:ea typeface="Minion Pro"/>
                <a:cs typeface="Arial" panose="020B0604020202020204" pitchFamily="34" charset="0"/>
                <a:hlinkClick r:id="rId2">
                  <a:extLst>
                    <a:ext uri="{A12FA001-AC4F-418D-AE19-62706E023703}">
                      <ahyp:hlinkClr xmlns:ahyp="http://schemas.microsoft.com/office/drawing/2018/hyperlinkcolor" val="tx"/>
                    </a:ext>
                  </a:extLst>
                </a:hlinkClick>
              </a:rPr>
              <a:t>a</a:t>
            </a:r>
            <a:r>
              <a:rPr lang="en-US" sz="1400" b="1" dirty="0">
                <a:effectLst/>
                <a:ea typeface="Minion Pro"/>
                <a:cs typeface="Minion Pro"/>
              </a:rPr>
              <a:t> (2002) “Copper recovery from copper(II) sulfate solutions by reduction with carbohydrates”  ELSEVIER </a:t>
            </a:r>
            <a:r>
              <a:rPr lang="en-US" sz="1400" b="1" u="sng" dirty="0">
                <a:effectLst/>
                <a:ea typeface="Minion Pro"/>
                <a:cs typeface="Arial" panose="020B0604020202020204" pitchFamily="34" charset="0"/>
                <a:hlinkClick r:id="rId3" tooltip="Go to Hydrometallurgy on ScienceDirect">
                  <a:extLst>
                    <a:ext uri="{A12FA001-AC4F-418D-AE19-62706E023703}">
                      <ahyp:hlinkClr xmlns:ahyp="http://schemas.microsoft.com/office/drawing/2018/hyperlinkcolor" val="tx"/>
                    </a:ext>
                  </a:extLst>
                </a:hlinkClick>
              </a:rPr>
              <a:t>Hydrometallurgy</a:t>
            </a:r>
            <a:r>
              <a:rPr lang="en-US" sz="1400" b="1" dirty="0">
                <a:effectLst/>
                <a:ea typeface="Minion Pro"/>
                <a:cs typeface="Minion Pro"/>
              </a:rPr>
              <a:t> </a:t>
            </a:r>
            <a:r>
              <a:rPr lang="en-US" sz="1400" b="1" u="sng" dirty="0">
                <a:effectLst/>
                <a:ea typeface="Minion Pro"/>
                <a:cs typeface="Arial" panose="020B0604020202020204" pitchFamily="34" charset="0"/>
                <a:hlinkClick r:id="rId4">
                  <a:extLst>
                    <a:ext uri="{A12FA001-AC4F-418D-AE19-62706E023703}">
                      <ahyp:hlinkClr xmlns:ahyp="http://schemas.microsoft.com/office/drawing/2018/hyperlinkcolor" val="tx"/>
                    </a:ext>
                  </a:extLst>
                </a:hlinkClick>
              </a:rPr>
              <a:t>Vol. 64, No. 2</a:t>
            </a:r>
            <a:r>
              <a:rPr lang="en-US" sz="1400" b="1" dirty="0">
                <a:effectLst/>
                <a:ea typeface="Minion Pro"/>
                <a:cs typeface="Arial" panose="020B0604020202020204" pitchFamily="34" charset="0"/>
              </a:rPr>
              <a:t>,  p.p.131-146. </a:t>
            </a:r>
            <a:r>
              <a:rPr lang="en-US" sz="1400" b="1" u="sng" dirty="0">
                <a:effectLst/>
                <a:ea typeface="Minion Pro"/>
                <a:cs typeface="Arial" panose="020B0604020202020204" pitchFamily="34" charset="0"/>
                <a:hlinkClick r:id="rId5">
                  <a:extLst>
                    <a:ext uri="{A12FA001-AC4F-418D-AE19-62706E023703}">
                      <ahyp:hlinkClr xmlns:ahyp="http://schemas.microsoft.com/office/drawing/2018/hyperlinkcolor" val="tx"/>
                    </a:ext>
                  </a:extLst>
                </a:hlinkClick>
              </a:rPr>
              <a:t>https://doi.org/10.1016/S0304-386X(02)00031-2</a:t>
            </a:r>
            <a:r>
              <a:rPr lang="en-US" sz="1400" b="1" dirty="0">
                <a:effectLst/>
                <a:ea typeface="Minion Pro"/>
                <a:cs typeface="Arial" panose="020B0604020202020204" pitchFamily="34" charset="0"/>
              </a:rPr>
              <a:t>.</a:t>
            </a:r>
            <a:endParaRPr lang="en-US" sz="1400" b="1" dirty="0">
              <a:effectLst/>
              <a:ea typeface="Minion Pro"/>
              <a:cs typeface="Minion Pro"/>
            </a:endParaRPr>
          </a:p>
          <a:p>
            <a:pPr marL="63500" fontAlgn="ctr"/>
            <a:r>
              <a:rPr lang="en-US" sz="1400" b="1" dirty="0">
                <a:effectLst/>
                <a:ea typeface="Minion Pro"/>
                <a:cs typeface="Arial" panose="020B0604020202020204" pitchFamily="34" charset="0"/>
              </a:rPr>
              <a:t> </a:t>
            </a:r>
            <a:endParaRPr lang="en-US" sz="1400" b="1" dirty="0">
              <a:effectLst/>
              <a:ea typeface="Minion Pro"/>
              <a:cs typeface="Minion Pro"/>
            </a:endParaRPr>
          </a:p>
          <a:p>
            <a:r>
              <a:rPr lang="en-US" sz="1400" b="1" u="sng" dirty="0">
                <a:effectLst/>
                <a:ea typeface="Tw Cen MT" panose="020B0602020104020603" pitchFamily="34" charset="0"/>
                <a:cs typeface="Tw Cen MT" panose="020B0602020104020603" pitchFamily="34" charset="0"/>
              </a:rPr>
              <a:t>[2]</a:t>
            </a:r>
            <a:r>
              <a:rPr lang="en-US" sz="1400" b="1" u="none" strike="noStrike"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Yi-HsuanChou</a:t>
            </a:r>
            <a:r>
              <a:rPr lang="en-US" sz="1400" b="1" u="none" strike="noStrike" baseline="30000"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a</a:t>
            </a:r>
            <a:r>
              <a:rPr lang="en-US" sz="1400" b="1" u="none" strike="noStrike"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Kwang-HoChoo</a:t>
            </a:r>
            <a:r>
              <a:rPr lang="en-US" sz="1400" b="1" u="none" strike="noStrike" baseline="30000"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b</a:t>
            </a:r>
            <a:r>
              <a:rPr lang="en-US" sz="1400" b="1" u="none" strike="noStrike"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Shiao-ShingChen</a:t>
            </a:r>
            <a:r>
              <a:rPr lang="en-US" sz="1400" b="1" u="none" strike="noStrike" baseline="30000"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c</a:t>
            </a:r>
            <a:r>
              <a:rPr lang="en-US" sz="1400" b="1" u="none" strike="noStrike"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Jui-HsuanYu</a:t>
            </a:r>
            <a:r>
              <a:rPr lang="en-US" sz="1400" b="1" u="none" strike="noStrike" baseline="30000"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d</a:t>
            </a:r>
            <a:r>
              <a:rPr lang="en-US" sz="1400" b="1" u="none" strike="noStrike"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Ching-YuPeng</a:t>
            </a:r>
            <a:r>
              <a:rPr lang="en-US" sz="1400" b="1" u="none" strike="noStrike" baseline="30000"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a</a:t>
            </a:r>
            <a:r>
              <a:rPr lang="en-US" sz="1400" b="1" u="none" strike="noStrike"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Chi-WangLi</a:t>
            </a:r>
            <a:r>
              <a:rPr lang="en-US" sz="1400" b="1" u="none" strike="noStrike" baseline="30000" dirty="0">
                <a:effectLst/>
                <a:ea typeface="Tw Cen MT" panose="020B0602020104020603" pitchFamily="34" charset="0"/>
                <a:cs typeface="Arial" panose="020B0604020202020204" pitchFamily="34" charset="0"/>
                <a:hlinkClick r:id="rId6">
                  <a:extLst>
                    <a:ext uri="{A12FA001-AC4F-418D-AE19-62706E023703}">
                      <ahyp:hlinkClr xmlns:ahyp="http://schemas.microsoft.com/office/drawing/2018/hyperlinkcolor" val="tx"/>
                    </a:ext>
                  </a:extLst>
                </a:hlinkClick>
              </a:rPr>
              <a:t>a</a:t>
            </a:r>
            <a:r>
              <a:rPr lang="en-US" sz="1400" b="1" dirty="0">
                <a:effectLst/>
                <a:ea typeface="Tw Cen MT" panose="020B0602020104020603" pitchFamily="34" charset="0"/>
                <a:cs typeface="Tw Cen MT" panose="020B0602020104020603" pitchFamily="34" charset="0"/>
              </a:rPr>
              <a:t>(2018) “Copper recovery via polyelectrolyte enhanced ultrafiltration followed by dithionite based chemical reduction: Effects of solution pH and polyelectrolyte type” ELSEVIER </a:t>
            </a:r>
            <a:r>
              <a:rPr lang="en-US" sz="1400" b="1" u="sng" dirty="0">
                <a:effectLst/>
                <a:ea typeface="Tw Cen MT" panose="020B0602020104020603" pitchFamily="34" charset="0"/>
                <a:cs typeface="Arial" panose="020B0604020202020204" pitchFamily="34" charset="0"/>
                <a:hlinkClick r:id="rId7" tooltip="Go to Separation and Purification Technology on ScienceDirect">
                  <a:extLst>
                    <a:ext uri="{A12FA001-AC4F-418D-AE19-62706E023703}">
                      <ahyp:hlinkClr xmlns:ahyp="http://schemas.microsoft.com/office/drawing/2018/hyperlinkcolor" val="tx"/>
                    </a:ext>
                  </a:extLst>
                </a:hlinkClick>
              </a:rPr>
              <a:t>Separation and Purification Technology</a:t>
            </a:r>
            <a:r>
              <a:rPr lang="en-US" sz="1400" b="1" dirty="0">
                <a:effectLst/>
                <a:ea typeface="Tw Cen MT" panose="020B0602020104020603" pitchFamily="34" charset="0"/>
                <a:cs typeface="Arial" panose="020B0604020202020204" pitchFamily="34" charset="0"/>
              </a:rPr>
              <a:t> </a:t>
            </a:r>
            <a:r>
              <a:rPr lang="en-US" sz="1400" b="1" u="sng" dirty="0">
                <a:effectLst/>
                <a:ea typeface="Tw Cen MT" panose="020B0602020104020603" pitchFamily="34" charset="0"/>
                <a:cs typeface="Arial" panose="020B0604020202020204" pitchFamily="34" charset="0"/>
                <a:hlinkClick r:id="rId8" tooltip="Go to table of contents for this volume/issue">
                  <a:extLst>
                    <a:ext uri="{A12FA001-AC4F-418D-AE19-62706E023703}">
                      <ahyp:hlinkClr xmlns:ahyp="http://schemas.microsoft.com/office/drawing/2018/hyperlinkcolor" val="tx"/>
                    </a:ext>
                  </a:extLst>
                </a:hlinkClick>
              </a:rPr>
              <a:t>Vol. 198</a:t>
            </a:r>
            <a:r>
              <a:rPr lang="en-US" sz="1400" b="1" dirty="0">
                <a:effectLst/>
                <a:ea typeface="Tw Cen MT" panose="020B0602020104020603" pitchFamily="34" charset="0"/>
                <a:cs typeface="Arial" panose="020B0604020202020204" pitchFamily="34" charset="0"/>
              </a:rPr>
              <a:t>. </a:t>
            </a:r>
            <a:r>
              <a:rPr lang="en-US" sz="1400" b="1" dirty="0" err="1">
                <a:effectLst/>
                <a:ea typeface="Tw Cen MT" panose="020B0602020104020603" pitchFamily="34" charset="0"/>
                <a:cs typeface="Arial" panose="020B0604020202020204" pitchFamily="34" charset="0"/>
              </a:rPr>
              <a:t>p.p</a:t>
            </a:r>
            <a:r>
              <a:rPr lang="en-US" sz="1400" b="1" dirty="0">
                <a:effectLst/>
                <a:ea typeface="Tw Cen MT" panose="020B0602020104020603" pitchFamily="34" charset="0"/>
                <a:cs typeface="Arial" panose="020B0604020202020204" pitchFamily="34" charset="0"/>
              </a:rPr>
              <a:t> 113-120</a:t>
            </a:r>
            <a:endParaRPr lang="en-US" sz="1400" b="1" dirty="0">
              <a:effectLst/>
              <a:ea typeface="Tw Cen MT" panose="020B0602020104020603" pitchFamily="34" charset="0"/>
              <a:cs typeface="Tw Cen MT" panose="020B0602020104020603" pitchFamily="34" charset="0"/>
            </a:endParaRPr>
          </a:p>
          <a:p>
            <a:r>
              <a:rPr lang="en-US" sz="1400" b="1" u="sng" dirty="0">
                <a:effectLst/>
                <a:ea typeface="Tw Cen MT" panose="020B0602020104020603" pitchFamily="34" charset="0"/>
                <a:cs typeface="Arial" panose="020B0604020202020204" pitchFamily="34" charset="0"/>
                <a:hlinkClick r:id="rId9" tooltip="Persistent link using digital object identifier">
                  <a:extLst>
                    <a:ext uri="{A12FA001-AC4F-418D-AE19-62706E023703}">
                      <ahyp:hlinkClr xmlns:ahyp="http://schemas.microsoft.com/office/drawing/2018/hyperlinkcolor" val="tx"/>
                    </a:ext>
                  </a:extLst>
                </a:hlinkClick>
              </a:rPr>
              <a:t>https://doi.org/10.1016/j.seppur.2017.02.008</a:t>
            </a:r>
            <a:endParaRPr lang="en-US" sz="1400" b="1" dirty="0">
              <a:effectLst/>
              <a:ea typeface="Tw Cen MT" panose="020B0602020104020603" pitchFamily="34" charset="0"/>
              <a:cs typeface="Tw Cen MT" panose="020B0602020104020603" pitchFamily="34" charset="0"/>
            </a:endParaRPr>
          </a:p>
          <a:p>
            <a:pPr marL="63500" fontAlgn="ctr"/>
            <a:r>
              <a:rPr lang="en-US" sz="1400" b="1" dirty="0">
                <a:effectLst/>
                <a:ea typeface="Times New Roman" panose="02020603050405020304" pitchFamily="18" charset="0"/>
                <a:cs typeface="Arial" panose="020B0604020202020204" pitchFamily="34" charset="0"/>
              </a:rPr>
              <a:t> </a:t>
            </a:r>
            <a:endParaRPr lang="en-US" sz="1400" b="1" dirty="0">
              <a:effectLst/>
              <a:ea typeface="Minion Pro"/>
              <a:cs typeface="Minion Pro"/>
            </a:endParaRPr>
          </a:p>
          <a:p>
            <a:pPr marL="63500"/>
            <a:r>
              <a:rPr lang="en-US" sz="1400" b="1" u="sng" dirty="0">
                <a:effectLst/>
                <a:ea typeface="Minion Pro"/>
                <a:cs typeface="Arial" panose="020B0604020202020204" pitchFamily="34" charset="0"/>
              </a:rPr>
              <a:t>[3] </a:t>
            </a:r>
            <a:r>
              <a:rPr lang="en-US" sz="1400" b="1" u="none" strike="noStrike" dirty="0" err="1">
                <a:effectLst/>
                <a:ea typeface="Minion Pro"/>
                <a:cs typeface="Arial" panose="020B0604020202020204" pitchFamily="34" charset="0"/>
                <a:hlinkClick r:id="rId10">
                  <a:extLst>
                    <a:ext uri="{A12FA001-AC4F-418D-AE19-62706E023703}">
                      <ahyp:hlinkClr xmlns:ahyp="http://schemas.microsoft.com/office/drawing/2018/hyperlinkcolor" val="tx"/>
                    </a:ext>
                  </a:extLst>
                </a:hlinkClick>
              </a:rPr>
              <a:t>S.ChellammalS.RaghuP.KalaiselviG.Subramanian</a:t>
            </a:r>
            <a:r>
              <a:rPr lang="en-US" sz="1400" b="1" dirty="0">
                <a:effectLst/>
                <a:ea typeface="Minion Pro"/>
                <a:cs typeface="Arial" panose="020B0604020202020204" pitchFamily="34" charset="0"/>
              </a:rPr>
              <a:t> (2010) “</a:t>
            </a:r>
            <a:r>
              <a:rPr lang="en-US" sz="1400" b="1" dirty="0">
                <a:effectLst/>
                <a:ea typeface="Minion Pro"/>
                <a:cs typeface="Minion Pro"/>
              </a:rPr>
              <a:t>Electrolytic recovery of dilute copper from a mixed industrial effluent of high strength COD”</a:t>
            </a:r>
            <a:r>
              <a:rPr lang="en-US" sz="1400" b="1" dirty="0">
                <a:effectLst/>
                <a:ea typeface="Minion Pro"/>
                <a:cs typeface="Arial" panose="020B0604020202020204" pitchFamily="34" charset="0"/>
              </a:rPr>
              <a:t> ELSEVIER </a:t>
            </a:r>
            <a:r>
              <a:rPr lang="en-US" sz="1400" b="1" u="sng" dirty="0">
                <a:effectLst/>
                <a:ea typeface="Minion Pro"/>
                <a:cs typeface="Arial" panose="020B0604020202020204" pitchFamily="34" charset="0"/>
                <a:hlinkClick r:id="rId11" tooltip="Go to Journal of Hazardous Materials on ScienceDirect">
                  <a:extLst>
                    <a:ext uri="{A12FA001-AC4F-418D-AE19-62706E023703}">
                      <ahyp:hlinkClr xmlns:ahyp="http://schemas.microsoft.com/office/drawing/2018/hyperlinkcolor" val="tx"/>
                    </a:ext>
                  </a:extLst>
                </a:hlinkClick>
              </a:rPr>
              <a:t>Journal of Hazardous Materials</a:t>
            </a:r>
            <a:r>
              <a:rPr lang="en-US" sz="1400" b="1" dirty="0">
                <a:effectLst/>
                <a:ea typeface="Minion Pro"/>
                <a:cs typeface="Arial" panose="020B0604020202020204" pitchFamily="34" charset="0"/>
              </a:rPr>
              <a:t>. </a:t>
            </a:r>
            <a:r>
              <a:rPr lang="en-US" sz="1400" b="1" u="sng" dirty="0">
                <a:effectLst/>
                <a:ea typeface="Minion Pro"/>
                <a:cs typeface="Arial" panose="020B0604020202020204" pitchFamily="34" charset="0"/>
                <a:hlinkClick r:id="rId12" tooltip="Go to table of contents for this volume/issue">
                  <a:extLst>
                    <a:ext uri="{A12FA001-AC4F-418D-AE19-62706E023703}">
                      <ahyp:hlinkClr xmlns:ahyp="http://schemas.microsoft.com/office/drawing/2018/hyperlinkcolor" val="tx"/>
                    </a:ext>
                  </a:extLst>
                </a:hlinkClick>
              </a:rPr>
              <a:t>Vol. 180, No. 1–3</a:t>
            </a:r>
            <a:r>
              <a:rPr lang="en-US" sz="1400" b="1" dirty="0">
                <a:effectLst/>
                <a:ea typeface="Minion Pro"/>
                <a:cs typeface="Arial" panose="020B0604020202020204" pitchFamily="34" charset="0"/>
              </a:rPr>
              <a:t>, p.p. 91 -97.</a:t>
            </a:r>
            <a:r>
              <a:rPr lang="en-US" sz="1400" b="1" u="sng" dirty="0">
                <a:effectLst/>
                <a:ea typeface="Minion Pro"/>
                <a:cs typeface="Arial" panose="020B0604020202020204" pitchFamily="34" charset="0"/>
                <a:hlinkClick r:id="rId13">
                  <a:extLst>
                    <a:ext uri="{A12FA001-AC4F-418D-AE19-62706E023703}">
                      <ahyp:hlinkClr xmlns:ahyp="http://schemas.microsoft.com/office/drawing/2018/hyperlinkcolor" val="tx"/>
                    </a:ext>
                  </a:extLst>
                </a:hlinkClick>
              </a:rPr>
              <a:t>https://doi.org/10.1016/j.jhazmat.2010.03.103</a:t>
            </a:r>
            <a:endParaRPr lang="en-US" sz="1400" b="1" dirty="0">
              <a:effectLst/>
              <a:ea typeface="Minion Pro"/>
              <a:cs typeface="Minion Pro"/>
            </a:endParaRPr>
          </a:p>
          <a:p>
            <a:pPr marL="63500"/>
            <a:r>
              <a:rPr lang="en-US" sz="1400" b="1" dirty="0">
                <a:effectLst/>
                <a:ea typeface="Minion Pro"/>
                <a:cs typeface="Arial" panose="020B0604020202020204" pitchFamily="34" charset="0"/>
              </a:rPr>
              <a:t> </a:t>
            </a:r>
            <a:endParaRPr lang="en-US" sz="1400" b="1" dirty="0">
              <a:effectLst/>
              <a:ea typeface="Minion Pro"/>
              <a:cs typeface="Minion Pro"/>
            </a:endParaRPr>
          </a:p>
          <a:p>
            <a:pPr marL="63500"/>
            <a:r>
              <a:rPr lang="en-US" sz="1400" b="1" dirty="0">
                <a:effectLst/>
                <a:ea typeface="Minion Pro"/>
                <a:cs typeface="Arial" panose="020B0604020202020204" pitchFamily="34" charset="0"/>
              </a:rPr>
              <a:t>EP3040140A1European Patent Office</a:t>
            </a:r>
            <a:endParaRPr lang="en-US" sz="1400" b="1" dirty="0">
              <a:effectLst/>
              <a:ea typeface="Minion Pro"/>
              <a:cs typeface="Minion Pro"/>
            </a:endParaRPr>
          </a:p>
          <a:p>
            <a:r>
              <a:rPr lang="en-US" sz="1400" b="1" dirty="0">
                <a:effectLst/>
                <a:ea typeface="Times New Roman" panose="02020603050405020304" pitchFamily="18" charset="0"/>
                <a:cs typeface="Arial" panose="020B0604020202020204" pitchFamily="34" charset="0"/>
              </a:rPr>
              <a:t> </a:t>
            </a:r>
            <a:endParaRPr lang="en-US" sz="1400" b="1" dirty="0">
              <a:effectLst/>
              <a:ea typeface="Tw Cen MT" panose="020B0602020104020603" pitchFamily="34" charset="0"/>
              <a:cs typeface="Tw Cen MT" panose="020B0602020104020603" pitchFamily="34" charset="0"/>
            </a:endParaRPr>
          </a:p>
          <a:p>
            <a:r>
              <a:rPr lang="en-US" sz="1400" b="1" dirty="0">
                <a:effectLst/>
                <a:ea typeface="Tw Cen MT" panose="020B0602020104020603" pitchFamily="34" charset="0"/>
                <a:cs typeface="Arial" panose="020B0604020202020204" pitchFamily="34" charset="0"/>
              </a:rPr>
              <a:t>[4] Inventor  </a:t>
            </a:r>
            <a:r>
              <a:rPr lang="en-US" sz="1400" b="1" u="sng" dirty="0" err="1">
                <a:effectLst/>
                <a:ea typeface="Tw Cen MT" panose="020B0602020104020603" pitchFamily="34" charset="0"/>
                <a:cs typeface="Arial" panose="020B0604020202020204" pitchFamily="34" charset="0"/>
                <a:hlinkClick r:id="rId14">
                  <a:extLst>
                    <a:ext uri="{A12FA001-AC4F-418D-AE19-62706E023703}">
                      <ahyp:hlinkClr xmlns:ahyp="http://schemas.microsoft.com/office/drawing/2018/hyperlinkcolor" val="tx"/>
                    </a:ext>
                  </a:extLst>
                </a:hlinkClick>
              </a:rPr>
              <a:t>Xingye</a:t>
            </a:r>
            <a:r>
              <a:rPr lang="en-US" sz="1400" b="1" u="sng" dirty="0">
                <a:effectLst/>
                <a:ea typeface="Tw Cen MT" panose="020B0602020104020603" pitchFamily="34" charset="0"/>
                <a:cs typeface="Arial" panose="020B0604020202020204" pitchFamily="34" charset="0"/>
                <a:hlinkClick r:id="rId14">
                  <a:extLst>
                    <a:ext uri="{A12FA001-AC4F-418D-AE19-62706E023703}">
                      <ahyp:hlinkClr xmlns:ahyp="http://schemas.microsoft.com/office/drawing/2018/hyperlinkcolor" val="tx"/>
                    </a:ext>
                  </a:extLst>
                </a:hlinkClick>
              </a:rPr>
              <a:t> ZHANG</a:t>
            </a:r>
            <a:r>
              <a:rPr lang="en-US" sz="1400" b="1" dirty="0">
                <a:effectLst/>
                <a:ea typeface="Tw Cen MT" panose="020B0602020104020603" pitchFamily="34" charset="0"/>
                <a:cs typeface="Arial" panose="020B0604020202020204" pitchFamily="34" charset="0"/>
              </a:rPr>
              <a:t> </a:t>
            </a:r>
            <a:r>
              <a:rPr lang="en-US" sz="1400" b="1" u="sng" dirty="0" err="1">
                <a:effectLst/>
                <a:ea typeface="Tw Cen MT" panose="020B0602020104020603" pitchFamily="34" charset="0"/>
                <a:cs typeface="Arial" panose="020B0604020202020204" pitchFamily="34" charset="0"/>
                <a:hlinkClick r:id="rId15">
                  <a:extLst>
                    <a:ext uri="{A12FA001-AC4F-418D-AE19-62706E023703}">
                      <ahyp:hlinkClr xmlns:ahyp="http://schemas.microsoft.com/office/drawing/2018/hyperlinkcolor" val="tx"/>
                    </a:ext>
                  </a:extLst>
                </a:hlinkClick>
              </a:rPr>
              <a:t>Yanlin</a:t>
            </a:r>
            <a:r>
              <a:rPr lang="en-US" sz="1400" b="1" u="sng" dirty="0">
                <a:effectLst/>
                <a:ea typeface="Tw Cen MT" panose="020B0602020104020603" pitchFamily="34" charset="0"/>
                <a:cs typeface="Arial" panose="020B0604020202020204" pitchFamily="34" charset="0"/>
                <a:hlinkClick r:id="rId15">
                  <a:extLst>
                    <a:ext uri="{A12FA001-AC4F-418D-AE19-62706E023703}">
                      <ahyp:hlinkClr xmlns:ahyp="http://schemas.microsoft.com/office/drawing/2018/hyperlinkcolor" val="tx"/>
                    </a:ext>
                  </a:extLst>
                </a:hlinkClick>
              </a:rPr>
              <a:t> Song</a:t>
            </a:r>
            <a:r>
              <a:rPr lang="en-US" sz="1400" b="1" dirty="0">
                <a:effectLst/>
                <a:ea typeface="Tw Cen MT" panose="020B0602020104020603" pitchFamily="34" charset="0"/>
                <a:cs typeface="Arial" panose="020B0604020202020204" pitchFamily="34" charset="0"/>
              </a:rPr>
              <a:t> (2014) Method of preparing nano-copper powder and nano-copper powder prepared with the same Patent. </a:t>
            </a:r>
            <a:r>
              <a:rPr lang="en-US" sz="1400" b="1" u="sng" dirty="0">
                <a:effectLst/>
                <a:ea typeface="Tw Cen MT" panose="020B0602020104020603" pitchFamily="34" charset="0"/>
                <a:cs typeface="Tw Cen MT" panose="020B0602020104020603" pitchFamily="34" charset="0"/>
                <a:hlinkClick r:id="rId16">
                  <a:extLst>
                    <a:ext uri="{A12FA001-AC4F-418D-AE19-62706E023703}">
                      <ahyp:hlinkClr xmlns:ahyp="http://schemas.microsoft.com/office/drawing/2018/hyperlinkcolor" val="tx"/>
                    </a:ext>
                  </a:extLst>
                </a:hlinkClick>
              </a:rPr>
              <a:t>B22F9/24</a:t>
            </a:r>
            <a:r>
              <a:rPr lang="en-US" sz="1400" b="1" dirty="0">
                <a:effectLst/>
                <a:ea typeface="Tw Cen MT" panose="020B0602020104020603" pitchFamily="34" charset="0"/>
                <a:cs typeface="Arial" panose="020B0604020202020204" pitchFamily="34" charset="0"/>
              </a:rPr>
              <a:t> Making metallic powder or suspensions thereof using chemical processes with reduction of metal compounds starting from liquid metal compounds, e.g. solutions Institute of Chemistry CAS</a:t>
            </a:r>
            <a:endParaRPr lang="en-US" sz="1400" b="1" dirty="0">
              <a:effectLst/>
              <a:ea typeface="Tw Cen MT" panose="020B0602020104020603" pitchFamily="34" charset="0"/>
              <a:cs typeface="Tw Cen MT" panose="020B0602020104020603" pitchFamily="34" charset="0"/>
            </a:endParaRPr>
          </a:p>
          <a:p>
            <a:r>
              <a:rPr lang="en-US" sz="1400" b="1" dirty="0">
                <a:effectLst/>
                <a:ea typeface="Times New Roman" panose="02020603050405020304" pitchFamily="18" charset="0"/>
                <a:cs typeface="Arial" panose="020B0604020202020204" pitchFamily="34" charset="0"/>
              </a:rPr>
              <a:t>[5] </a:t>
            </a:r>
            <a:r>
              <a:rPr lang="en-US" sz="1400" b="1" dirty="0" err="1">
                <a:effectLst/>
                <a:ea typeface="Tw Cen MT" panose="020B0602020104020603" pitchFamily="34" charset="0"/>
                <a:cs typeface="Arial" panose="020B0604020202020204" pitchFamily="34" charset="0"/>
              </a:rPr>
              <a:t>Inventor</a:t>
            </a:r>
            <a:r>
              <a:rPr lang="en-US" sz="1400" b="1" u="sng" dirty="0" err="1">
                <a:effectLst/>
                <a:ea typeface="Tw Cen MT" panose="020B0602020104020603" pitchFamily="34" charset="0"/>
                <a:cs typeface="Malgun Gothic" panose="020B0503020000020004" pitchFamily="34" charset="-127"/>
                <a:hlinkClick r:id="rId17">
                  <a:extLst>
                    <a:ext uri="{A12FA001-AC4F-418D-AE19-62706E023703}">
                      <ahyp:hlinkClr xmlns:ahyp="http://schemas.microsoft.com/office/drawing/2018/hyperlinkcolor" val="tx"/>
                    </a:ext>
                  </a:extLst>
                </a:hlinkClick>
              </a:rPr>
              <a:t>마사토</a:t>
            </a:r>
            <a:r>
              <a:rPr lang="en-US" sz="1400" b="1" u="sng" dirty="0">
                <a:effectLst/>
                <a:ea typeface="Tw Cen MT" panose="020B0602020104020603" pitchFamily="34" charset="0"/>
                <a:cs typeface="Arial" panose="020B0604020202020204" pitchFamily="34" charset="0"/>
                <a:hlinkClick r:id="rId17">
                  <a:extLst>
                    <a:ext uri="{A12FA001-AC4F-418D-AE19-62706E023703}">
                      <ahyp:hlinkClr xmlns:ahyp="http://schemas.microsoft.com/office/drawing/2018/hyperlinkcolor" val="tx"/>
                    </a:ext>
                  </a:extLst>
                </a:hlinkClick>
              </a:rPr>
              <a:t> </a:t>
            </a:r>
            <a:r>
              <a:rPr lang="en-US" sz="1400" b="1" u="sng" dirty="0" err="1">
                <a:effectLst/>
                <a:ea typeface="Tw Cen MT" panose="020B0602020104020603" pitchFamily="34" charset="0"/>
                <a:cs typeface="Malgun Gothic" panose="020B0503020000020004" pitchFamily="34" charset="-127"/>
                <a:hlinkClick r:id="rId17">
                  <a:extLst>
                    <a:ext uri="{A12FA001-AC4F-418D-AE19-62706E023703}">
                      <ahyp:hlinkClr xmlns:ahyp="http://schemas.microsoft.com/office/drawing/2018/hyperlinkcolor" val="tx"/>
                    </a:ext>
                  </a:extLst>
                </a:hlinkClick>
              </a:rPr>
              <a:t>구리하라</a:t>
            </a:r>
            <a:r>
              <a:rPr lang="en-US" sz="1400" b="1" dirty="0">
                <a:effectLst/>
                <a:ea typeface="Times New Roman" panose="02020603050405020304" pitchFamily="18" charset="0"/>
                <a:cs typeface="Arial" panose="020B0604020202020204" pitchFamily="34" charset="0"/>
              </a:rPr>
              <a:t> </a:t>
            </a:r>
            <a:r>
              <a:rPr lang="en-US" sz="1400" b="1" u="sng" dirty="0" err="1">
                <a:effectLst/>
                <a:ea typeface="Tw Cen MT" panose="020B0602020104020603" pitchFamily="34" charset="0"/>
                <a:cs typeface="Malgun Gothic" panose="020B0503020000020004" pitchFamily="34" charset="-127"/>
                <a:hlinkClick r:id="rId18">
                  <a:extLst>
                    <a:ext uri="{A12FA001-AC4F-418D-AE19-62706E023703}">
                      <ahyp:hlinkClr xmlns:ahyp="http://schemas.microsoft.com/office/drawing/2018/hyperlinkcolor" val="tx"/>
                    </a:ext>
                  </a:extLst>
                </a:hlinkClick>
              </a:rPr>
              <a:t>마사토미</a:t>
            </a:r>
            <a:r>
              <a:rPr lang="en-US" sz="1400" b="1" u="sng" dirty="0">
                <a:effectLst/>
                <a:ea typeface="Tw Cen MT" panose="020B0602020104020603" pitchFamily="34" charset="0"/>
                <a:cs typeface="Arial" panose="020B0604020202020204" pitchFamily="34" charset="0"/>
                <a:hlinkClick r:id="rId18">
                  <a:extLst>
                    <a:ext uri="{A12FA001-AC4F-418D-AE19-62706E023703}">
                      <ahyp:hlinkClr xmlns:ahyp="http://schemas.microsoft.com/office/drawing/2018/hyperlinkcolor" val="tx"/>
                    </a:ext>
                  </a:extLst>
                </a:hlinkClick>
              </a:rPr>
              <a:t> </a:t>
            </a:r>
            <a:r>
              <a:rPr lang="en-US" sz="1400" b="1" u="sng" dirty="0" err="1">
                <a:effectLst/>
                <a:ea typeface="Tw Cen MT" panose="020B0602020104020603" pitchFamily="34" charset="0"/>
                <a:cs typeface="Malgun Gothic" panose="020B0503020000020004" pitchFamily="34" charset="-127"/>
                <a:hlinkClick r:id="rId18">
                  <a:extLst>
                    <a:ext uri="{A12FA001-AC4F-418D-AE19-62706E023703}">
                      <ahyp:hlinkClr xmlns:ahyp="http://schemas.microsoft.com/office/drawing/2018/hyperlinkcolor" val="tx"/>
                    </a:ext>
                  </a:extLst>
                </a:hlinkClick>
              </a:rPr>
              <a:t>사카모토</a:t>
            </a:r>
            <a:r>
              <a:rPr lang="en-US" sz="1400" b="1" dirty="0">
                <a:effectLst/>
                <a:ea typeface="Tw Cen MT" panose="020B0602020104020603" pitchFamily="34" charset="0"/>
                <a:cs typeface="Arial" panose="020B0604020202020204" pitchFamily="34" charset="0"/>
              </a:rPr>
              <a:t> (2016) Coated metal microparticle and manufacturing method thereof</a:t>
            </a:r>
            <a:endParaRPr lang="en-US" sz="1400" b="1" dirty="0">
              <a:effectLst/>
              <a:ea typeface="Tw Cen MT" panose="020B0602020104020603" pitchFamily="34" charset="0"/>
              <a:cs typeface="Tw Cen MT" panose="020B0602020104020603" pitchFamily="34" charset="0"/>
            </a:endParaRPr>
          </a:p>
          <a:p>
            <a:pPr marL="63500">
              <a:lnSpc>
                <a:spcPts val="2000"/>
              </a:lnSpc>
              <a:spcBef>
                <a:spcPts val="235"/>
              </a:spcBef>
              <a:spcAft>
                <a:spcPts val="1500"/>
              </a:spcAft>
            </a:pPr>
            <a:r>
              <a:rPr lang="en-US" sz="1400" b="1" u="sng" kern="0" dirty="0">
                <a:effectLst/>
                <a:ea typeface="Minion Pro"/>
                <a:cs typeface="Minion Pro"/>
                <a:hlinkClick r:id="rId16">
                  <a:extLst>
                    <a:ext uri="{A12FA001-AC4F-418D-AE19-62706E023703}">
                      <ahyp:hlinkClr xmlns:ahyp="http://schemas.microsoft.com/office/drawing/2018/hyperlinkcolor" val="tx"/>
                    </a:ext>
                  </a:extLst>
                </a:hlinkClick>
              </a:rPr>
              <a:t>B22F9/24</a:t>
            </a:r>
            <a:r>
              <a:rPr lang="en-US" sz="1400" b="1" kern="0" dirty="0">
                <a:effectLst/>
                <a:ea typeface="Minion Pro"/>
                <a:cs typeface="Arial" panose="020B0604020202020204" pitchFamily="34" charset="0"/>
              </a:rPr>
              <a:t> Making metallic powder or suspensions thereof using chemical processes with reduction of metal compounds starting from liquid metal compounds, e.g. solutions</a:t>
            </a:r>
            <a:endParaRPr lang="en-US" sz="1400" b="1" kern="0" dirty="0">
              <a:effectLst/>
              <a:ea typeface="Minion Pro"/>
              <a:cs typeface="Minion Pro"/>
            </a:endParaRPr>
          </a:p>
        </p:txBody>
      </p:sp>
    </p:spTree>
    <p:extLst>
      <p:ext uri="{BB962C8B-B14F-4D97-AF65-F5344CB8AC3E}">
        <p14:creationId xmlns:p14="http://schemas.microsoft.com/office/powerpoint/2010/main" val="1504507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F1201265-A3D2-4D49-974E-663BF94E0A97}"/>
              </a:ext>
            </a:extLst>
          </p:cNvPr>
          <p:cNvGraphicFramePr/>
          <p:nvPr>
            <p:extLst>
              <p:ext uri="{D42A27DB-BD31-4B8C-83A1-F6EECF244321}">
                <p14:modId xmlns:p14="http://schemas.microsoft.com/office/powerpoint/2010/main" val="1293773826"/>
              </p:ext>
            </p:extLst>
          </p:nvPr>
        </p:nvGraphicFramePr>
        <p:xfrm>
          <a:off x="1244339" y="75414"/>
          <a:ext cx="9860436" cy="3434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ítulo 2">
            <a:extLst>
              <a:ext uri="{FF2B5EF4-FFF2-40B4-BE49-F238E27FC236}">
                <a16:creationId xmlns:a16="http://schemas.microsoft.com/office/drawing/2014/main" id="{39A1AAE1-8E4C-4201-824E-D5C4D72AAB5C}"/>
              </a:ext>
            </a:extLst>
          </p:cNvPr>
          <p:cNvSpPr>
            <a:spLocks noGrp="1"/>
          </p:cNvSpPr>
          <p:nvPr>
            <p:ph type="subTitle" idx="1"/>
          </p:nvPr>
        </p:nvSpPr>
        <p:spPr/>
        <p:txBody>
          <a:bodyPr>
            <a:normAutofit/>
          </a:bodyPr>
          <a:lstStyle/>
          <a:p>
            <a:r>
              <a:rPr lang="en-US" sz="4800" dirty="0"/>
              <a:t>Thanks</a:t>
            </a:r>
          </a:p>
          <a:p>
            <a:r>
              <a:rPr lang="en-US" sz="4800" dirty="0"/>
              <a:t>barbara@ugto.mx</a:t>
            </a:r>
          </a:p>
        </p:txBody>
      </p:sp>
    </p:spTree>
    <p:extLst>
      <p:ext uri="{BB962C8B-B14F-4D97-AF65-F5344CB8AC3E}">
        <p14:creationId xmlns:p14="http://schemas.microsoft.com/office/powerpoint/2010/main" val="9170560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837</Words>
  <Application>Microsoft Office PowerPoint</Application>
  <PresentationFormat>Panorámica</PresentationFormat>
  <Paragraphs>50</Paragraphs>
  <Slides>11</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11</vt:i4>
      </vt:variant>
    </vt:vector>
  </HeadingPairs>
  <TitlesOfParts>
    <vt:vector size="17" baseType="lpstr">
      <vt:lpstr>Aharoni</vt:lpstr>
      <vt:lpstr>Arial</vt:lpstr>
      <vt:lpstr>Calibri</vt:lpstr>
      <vt:lpstr>Calibri Light</vt:lpstr>
      <vt:lpstr>Tema de Office</vt:lpstr>
      <vt:lpstr>Equation</vt:lpstr>
      <vt:lpstr>Presenting author details  </vt:lpstr>
      <vt:lpstr>Presentación de PowerPoint</vt:lpstr>
      <vt:lpstr>Presentación de PowerPoint</vt:lpstr>
      <vt:lpstr>Presentación de PowerPoint</vt:lpstr>
      <vt:lpstr>Presentación de PowerPoint</vt:lpstr>
      <vt:lpstr>Presentación de PowerPoint</vt:lpstr>
      <vt:lpstr>Presentación de PowerPoint</vt:lpstr>
      <vt:lpstr>Metals are coated with Cu when they are immersed in solution after ionization of like Cu 1+ or Cu 2+ in solution. The immersed metal provides the electrons necessary to reduce copper and adhere to its surface.</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Presenting author details  </dc:title>
  <dc:creator>Barbara Gonzalez</dc:creator>
  <cp:lastModifiedBy>Barbara Gonzalez</cp:lastModifiedBy>
  <cp:revision>1</cp:revision>
  <dcterms:created xsi:type="dcterms:W3CDTF">2020-08-23T15:30:41Z</dcterms:created>
  <dcterms:modified xsi:type="dcterms:W3CDTF">2020-08-23T15:34:51Z</dcterms:modified>
</cp:coreProperties>
</file>