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 id="259" r:id="rId6"/>
    <p:sldId id="261" r:id="rId7"/>
    <p:sldId id="265" r:id="rId8"/>
    <p:sldId id="260" r:id="rId9"/>
    <p:sldId id="273" r:id="rId10"/>
    <p:sldId id="264" r:id="rId11"/>
    <p:sldId id="262" r:id="rId12"/>
    <p:sldId id="276" r:id="rId13"/>
    <p:sldId id="266" r:id="rId14"/>
    <p:sldId id="274" r:id="rId15"/>
    <p:sldId id="271" r:id="rId16"/>
    <p:sldId id="268" r:id="rId17"/>
    <p:sldId id="270" r:id="rId18"/>
    <p:sldId id="275"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8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A16719-E90A-1D98-D0C0-76989F01F04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FEC7B90-380A-0585-C7E6-76BEEE77F8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B6DD3DE-9BE6-E31C-3C58-18B36DE36FBB}"/>
              </a:ext>
            </a:extLst>
          </p:cNvPr>
          <p:cNvSpPr>
            <a:spLocks noGrp="1"/>
          </p:cNvSpPr>
          <p:nvPr>
            <p:ph type="dt" sz="half" idx="10"/>
          </p:nvPr>
        </p:nvSpPr>
        <p:spPr/>
        <p:txBody>
          <a:bodyPr/>
          <a:lstStyle/>
          <a:p>
            <a:fld id="{5208453F-F30F-4A7B-BCEF-5C883619CD10}" type="datetimeFigureOut">
              <a:rPr lang="nl-NL" smtClean="0"/>
              <a:t>27-6-2023</a:t>
            </a:fld>
            <a:endParaRPr lang="nl-NL"/>
          </a:p>
        </p:txBody>
      </p:sp>
      <p:sp>
        <p:nvSpPr>
          <p:cNvPr id="5" name="Tijdelijke aanduiding voor voettekst 4">
            <a:extLst>
              <a:ext uri="{FF2B5EF4-FFF2-40B4-BE49-F238E27FC236}">
                <a16:creationId xmlns:a16="http://schemas.microsoft.com/office/drawing/2014/main" id="{AF8B3005-72CA-5D19-44D1-CC7A9971AC6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D7E7C7F-FAE1-13AE-6559-DFCA352E97B5}"/>
              </a:ext>
            </a:extLst>
          </p:cNvPr>
          <p:cNvSpPr>
            <a:spLocks noGrp="1"/>
          </p:cNvSpPr>
          <p:nvPr>
            <p:ph type="sldNum" sz="quarter" idx="12"/>
          </p:nvPr>
        </p:nvSpPr>
        <p:spPr/>
        <p:txBody>
          <a:bodyPr/>
          <a:lstStyle/>
          <a:p>
            <a:fld id="{21A65731-8380-4F23-B21D-F14299F1235C}" type="slidenum">
              <a:rPr lang="nl-NL" smtClean="0"/>
              <a:t>‹nr.›</a:t>
            </a:fld>
            <a:endParaRPr lang="nl-NL"/>
          </a:p>
        </p:txBody>
      </p:sp>
    </p:spTree>
    <p:extLst>
      <p:ext uri="{BB962C8B-B14F-4D97-AF65-F5344CB8AC3E}">
        <p14:creationId xmlns:p14="http://schemas.microsoft.com/office/powerpoint/2010/main" val="1950684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C92920-2225-97C2-71FF-BCE61E435F6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E8F37E0-B007-D0E4-3B7E-0DC9CE842D3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BCADA02-B3D3-9F74-2A62-CECD156EDCB8}"/>
              </a:ext>
            </a:extLst>
          </p:cNvPr>
          <p:cNvSpPr>
            <a:spLocks noGrp="1"/>
          </p:cNvSpPr>
          <p:nvPr>
            <p:ph type="dt" sz="half" idx="10"/>
          </p:nvPr>
        </p:nvSpPr>
        <p:spPr/>
        <p:txBody>
          <a:bodyPr/>
          <a:lstStyle/>
          <a:p>
            <a:fld id="{5208453F-F30F-4A7B-BCEF-5C883619CD10}" type="datetimeFigureOut">
              <a:rPr lang="nl-NL" smtClean="0"/>
              <a:t>27-6-2023</a:t>
            </a:fld>
            <a:endParaRPr lang="nl-NL"/>
          </a:p>
        </p:txBody>
      </p:sp>
      <p:sp>
        <p:nvSpPr>
          <p:cNvPr id="5" name="Tijdelijke aanduiding voor voettekst 4">
            <a:extLst>
              <a:ext uri="{FF2B5EF4-FFF2-40B4-BE49-F238E27FC236}">
                <a16:creationId xmlns:a16="http://schemas.microsoft.com/office/drawing/2014/main" id="{48548770-4FA2-BBE3-F82D-D2EA06393C4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A432E02-E884-05EB-2C82-896692A71B7C}"/>
              </a:ext>
            </a:extLst>
          </p:cNvPr>
          <p:cNvSpPr>
            <a:spLocks noGrp="1"/>
          </p:cNvSpPr>
          <p:nvPr>
            <p:ph type="sldNum" sz="quarter" idx="12"/>
          </p:nvPr>
        </p:nvSpPr>
        <p:spPr/>
        <p:txBody>
          <a:bodyPr/>
          <a:lstStyle/>
          <a:p>
            <a:fld id="{21A65731-8380-4F23-B21D-F14299F1235C}" type="slidenum">
              <a:rPr lang="nl-NL" smtClean="0"/>
              <a:t>‹nr.›</a:t>
            </a:fld>
            <a:endParaRPr lang="nl-NL"/>
          </a:p>
        </p:txBody>
      </p:sp>
    </p:spTree>
    <p:extLst>
      <p:ext uri="{BB962C8B-B14F-4D97-AF65-F5344CB8AC3E}">
        <p14:creationId xmlns:p14="http://schemas.microsoft.com/office/powerpoint/2010/main" val="2586267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24B8A0-F5BF-D618-5F20-A13B9A9AA3D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DF0F70F-BB77-2FBD-2B25-5031BABDD8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419E4E1-7AE1-B471-B3F2-D2650048D1B2}"/>
              </a:ext>
            </a:extLst>
          </p:cNvPr>
          <p:cNvSpPr>
            <a:spLocks noGrp="1"/>
          </p:cNvSpPr>
          <p:nvPr>
            <p:ph type="dt" sz="half" idx="10"/>
          </p:nvPr>
        </p:nvSpPr>
        <p:spPr/>
        <p:txBody>
          <a:bodyPr/>
          <a:lstStyle/>
          <a:p>
            <a:fld id="{5208453F-F30F-4A7B-BCEF-5C883619CD10}" type="datetimeFigureOut">
              <a:rPr lang="nl-NL" smtClean="0"/>
              <a:t>27-6-2023</a:t>
            </a:fld>
            <a:endParaRPr lang="nl-NL"/>
          </a:p>
        </p:txBody>
      </p:sp>
      <p:sp>
        <p:nvSpPr>
          <p:cNvPr id="5" name="Tijdelijke aanduiding voor voettekst 4">
            <a:extLst>
              <a:ext uri="{FF2B5EF4-FFF2-40B4-BE49-F238E27FC236}">
                <a16:creationId xmlns:a16="http://schemas.microsoft.com/office/drawing/2014/main" id="{29656DC2-EEA6-3175-36A5-F926906EA07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0A2EDFF-4F37-6DC6-4413-1F98B9AF2831}"/>
              </a:ext>
            </a:extLst>
          </p:cNvPr>
          <p:cNvSpPr>
            <a:spLocks noGrp="1"/>
          </p:cNvSpPr>
          <p:nvPr>
            <p:ph type="sldNum" sz="quarter" idx="12"/>
          </p:nvPr>
        </p:nvSpPr>
        <p:spPr/>
        <p:txBody>
          <a:bodyPr/>
          <a:lstStyle/>
          <a:p>
            <a:fld id="{21A65731-8380-4F23-B21D-F14299F1235C}" type="slidenum">
              <a:rPr lang="nl-NL" smtClean="0"/>
              <a:t>‹nr.›</a:t>
            </a:fld>
            <a:endParaRPr lang="nl-NL"/>
          </a:p>
        </p:txBody>
      </p:sp>
    </p:spTree>
    <p:extLst>
      <p:ext uri="{BB962C8B-B14F-4D97-AF65-F5344CB8AC3E}">
        <p14:creationId xmlns:p14="http://schemas.microsoft.com/office/powerpoint/2010/main" val="668138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0D9F9B-49D7-2348-2739-903FF32AC0B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EB75542-2837-72EB-6B4D-C8888DB03582}"/>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758030EE-52D0-0317-0C5F-FDA8A17641C7}"/>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F79E9713-539D-8D85-2369-EC7E54251662}"/>
              </a:ext>
            </a:extLst>
          </p:cNvPr>
          <p:cNvSpPr>
            <a:spLocks noGrp="1"/>
          </p:cNvSpPr>
          <p:nvPr>
            <p:ph type="dt" sz="half" idx="10"/>
          </p:nvPr>
        </p:nvSpPr>
        <p:spPr/>
        <p:txBody>
          <a:bodyPr/>
          <a:lstStyle/>
          <a:p>
            <a:fld id="{5208453F-F30F-4A7B-BCEF-5C883619CD10}" type="datetimeFigureOut">
              <a:rPr lang="nl-NL" smtClean="0"/>
              <a:t>27-6-2023</a:t>
            </a:fld>
            <a:endParaRPr lang="nl-NL"/>
          </a:p>
        </p:txBody>
      </p:sp>
      <p:sp>
        <p:nvSpPr>
          <p:cNvPr id="6" name="Tijdelijke aanduiding voor voettekst 5">
            <a:extLst>
              <a:ext uri="{FF2B5EF4-FFF2-40B4-BE49-F238E27FC236}">
                <a16:creationId xmlns:a16="http://schemas.microsoft.com/office/drawing/2014/main" id="{8F88E098-B1B2-3E01-8E79-A9B1B088D0D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78DF8C8-B42A-461F-2B42-FCD3AFFBE190}"/>
              </a:ext>
            </a:extLst>
          </p:cNvPr>
          <p:cNvSpPr>
            <a:spLocks noGrp="1"/>
          </p:cNvSpPr>
          <p:nvPr>
            <p:ph type="sldNum" sz="quarter" idx="12"/>
          </p:nvPr>
        </p:nvSpPr>
        <p:spPr/>
        <p:txBody>
          <a:bodyPr/>
          <a:lstStyle/>
          <a:p>
            <a:fld id="{21A65731-8380-4F23-B21D-F14299F1235C}" type="slidenum">
              <a:rPr lang="nl-NL" smtClean="0"/>
              <a:t>‹nr.›</a:t>
            </a:fld>
            <a:endParaRPr lang="nl-NL"/>
          </a:p>
        </p:txBody>
      </p:sp>
    </p:spTree>
    <p:extLst>
      <p:ext uri="{BB962C8B-B14F-4D97-AF65-F5344CB8AC3E}">
        <p14:creationId xmlns:p14="http://schemas.microsoft.com/office/powerpoint/2010/main" val="2938758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12EA07-58B0-D9D8-DC05-5A75673DBDFB}"/>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E59991DD-447E-0EEE-5C7D-3BAE82A31C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213480F-8971-2135-40C1-46C9F53526A5}"/>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C3603E1D-7BCE-DA7A-58AC-AA8B0ECD46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A1572C2-461B-4B0B-97A3-C241BD3704B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17FB08D-8EFE-234E-23E7-5AEEF5CB336D}"/>
              </a:ext>
            </a:extLst>
          </p:cNvPr>
          <p:cNvSpPr>
            <a:spLocks noGrp="1"/>
          </p:cNvSpPr>
          <p:nvPr>
            <p:ph type="dt" sz="half" idx="10"/>
          </p:nvPr>
        </p:nvSpPr>
        <p:spPr/>
        <p:txBody>
          <a:bodyPr/>
          <a:lstStyle/>
          <a:p>
            <a:fld id="{5208453F-F30F-4A7B-BCEF-5C883619CD10}" type="datetimeFigureOut">
              <a:rPr lang="nl-NL" smtClean="0"/>
              <a:t>27-6-2023</a:t>
            </a:fld>
            <a:endParaRPr lang="nl-NL"/>
          </a:p>
        </p:txBody>
      </p:sp>
      <p:sp>
        <p:nvSpPr>
          <p:cNvPr id="8" name="Tijdelijke aanduiding voor voettekst 7">
            <a:extLst>
              <a:ext uri="{FF2B5EF4-FFF2-40B4-BE49-F238E27FC236}">
                <a16:creationId xmlns:a16="http://schemas.microsoft.com/office/drawing/2014/main" id="{2F28CCA6-8D44-B5BD-4E12-5FA9166128F2}"/>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2A43E02B-AC29-0985-6DC6-837F21051A44}"/>
              </a:ext>
            </a:extLst>
          </p:cNvPr>
          <p:cNvSpPr>
            <a:spLocks noGrp="1"/>
          </p:cNvSpPr>
          <p:nvPr>
            <p:ph type="sldNum" sz="quarter" idx="12"/>
          </p:nvPr>
        </p:nvSpPr>
        <p:spPr/>
        <p:txBody>
          <a:bodyPr/>
          <a:lstStyle/>
          <a:p>
            <a:fld id="{21A65731-8380-4F23-B21D-F14299F1235C}" type="slidenum">
              <a:rPr lang="nl-NL" smtClean="0"/>
              <a:t>‹nr.›</a:t>
            </a:fld>
            <a:endParaRPr lang="nl-NL"/>
          </a:p>
        </p:txBody>
      </p:sp>
    </p:spTree>
    <p:extLst>
      <p:ext uri="{BB962C8B-B14F-4D97-AF65-F5344CB8AC3E}">
        <p14:creationId xmlns:p14="http://schemas.microsoft.com/office/powerpoint/2010/main" val="2214753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B32873-5E5F-0588-B25C-41F01DE3C334}"/>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03821AC5-68B0-7C4A-36BB-E21962338688}"/>
              </a:ext>
            </a:extLst>
          </p:cNvPr>
          <p:cNvSpPr>
            <a:spLocks noGrp="1"/>
          </p:cNvSpPr>
          <p:nvPr>
            <p:ph type="dt" sz="half" idx="10"/>
          </p:nvPr>
        </p:nvSpPr>
        <p:spPr/>
        <p:txBody>
          <a:bodyPr/>
          <a:lstStyle/>
          <a:p>
            <a:fld id="{5208453F-F30F-4A7B-BCEF-5C883619CD10}" type="datetimeFigureOut">
              <a:rPr lang="nl-NL" smtClean="0"/>
              <a:t>27-6-2023</a:t>
            </a:fld>
            <a:endParaRPr lang="nl-NL"/>
          </a:p>
        </p:txBody>
      </p:sp>
      <p:sp>
        <p:nvSpPr>
          <p:cNvPr id="4" name="Tijdelijke aanduiding voor voettekst 3">
            <a:extLst>
              <a:ext uri="{FF2B5EF4-FFF2-40B4-BE49-F238E27FC236}">
                <a16:creationId xmlns:a16="http://schemas.microsoft.com/office/drawing/2014/main" id="{FBE4EE14-ACE1-9B26-EC36-737478A61C3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AECA2BD3-88EC-909E-9BF2-209C5AF11FE8}"/>
              </a:ext>
            </a:extLst>
          </p:cNvPr>
          <p:cNvSpPr>
            <a:spLocks noGrp="1"/>
          </p:cNvSpPr>
          <p:nvPr>
            <p:ph type="sldNum" sz="quarter" idx="12"/>
          </p:nvPr>
        </p:nvSpPr>
        <p:spPr/>
        <p:txBody>
          <a:bodyPr/>
          <a:lstStyle/>
          <a:p>
            <a:fld id="{21A65731-8380-4F23-B21D-F14299F1235C}" type="slidenum">
              <a:rPr lang="nl-NL" smtClean="0"/>
              <a:t>‹nr.›</a:t>
            </a:fld>
            <a:endParaRPr lang="nl-NL"/>
          </a:p>
        </p:txBody>
      </p:sp>
    </p:spTree>
    <p:extLst>
      <p:ext uri="{BB962C8B-B14F-4D97-AF65-F5344CB8AC3E}">
        <p14:creationId xmlns:p14="http://schemas.microsoft.com/office/powerpoint/2010/main" val="534560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C0B32AE-CA45-FBDF-9195-9975D0E84470}"/>
              </a:ext>
            </a:extLst>
          </p:cNvPr>
          <p:cNvSpPr>
            <a:spLocks noGrp="1"/>
          </p:cNvSpPr>
          <p:nvPr>
            <p:ph type="dt" sz="half" idx="10"/>
          </p:nvPr>
        </p:nvSpPr>
        <p:spPr/>
        <p:txBody>
          <a:bodyPr/>
          <a:lstStyle/>
          <a:p>
            <a:fld id="{5208453F-F30F-4A7B-BCEF-5C883619CD10}" type="datetimeFigureOut">
              <a:rPr lang="nl-NL" smtClean="0"/>
              <a:t>27-6-2023</a:t>
            </a:fld>
            <a:endParaRPr lang="nl-NL"/>
          </a:p>
        </p:txBody>
      </p:sp>
      <p:sp>
        <p:nvSpPr>
          <p:cNvPr id="3" name="Tijdelijke aanduiding voor voettekst 2">
            <a:extLst>
              <a:ext uri="{FF2B5EF4-FFF2-40B4-BE49-F238E27FC236}">
                <a16:creationId xmlns:a16="http://schemas.microsoft.com/office/drawing/2014/main" id="{63F9CB10-DA68-A230-2E01-379BC56AF9F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7AB73CC1-52B1-9372-EF97-92FB55F006BC}"/>
              </a:ext>
            </a:extLst>
          </p:cNvPr>
          <p:cNvSpPr>
            <a:spLocks noGrp="1"/>
          </p:cNvSpPr>
          <p:nvPr>
            <p:ph type="sldNum" sz="quarter" idx="12"/>
          </p:nvPr>
        </p:nvSpPr>
        <p:spPr/>
        <p:txBody>
          <a:bodyPr/>
          <a:lstStyle/>
          <a:p>
            <a:fld id="{21A65731-8380-4F23-B21D-F14299F1235C}" type="slidenum">
              <a:rPr lang="nl-NL" smtClean="0"/>
              <a:t>‹nr.›</a:t>
            </a:fld>
            <a:endParaRPr lang="nl-NL"/>
          </a:p>
        </p:txBody>
      </p:sp>
    </p:spTree>
    <p:extLst>
      <p:ext uri="{BB962C8B-B14F-4D97-AF65-F5344CB8AC3E}">
        <p14:creationId xmlns:p14="http://schemas.microsoft.com/office/powerpoint/2010/main" val="3022669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01A059-DFB7-B0AC-5B4B-D9AC1A21892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AA14B17-AC69-9DEA-E2BA-14A2425424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0B3416A6-6924-AF3A-2E12-161ED5B0AE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5EB1C73-BBF0-AC24-BF73-8A56658488C6}"/>
              </a:ext>
            </a:extLst>
          </p:cNvPr>
          <p:cNvSpPr>
            <a:spLocks noGrp="1"/>
          </p:cNvSpPr>
          <p:nvPr>
            <p:ph type="dt" sz="half" idx="10"/>
          </p:nvPr>
        </p:nvSpPr>
        <p:spPr/>
        <p:txBody>
          <a:bodyPr/>
          <a:lstStyle/>
          <a:p>
            <a:fld id="{5208453F-F30F-4A7B-BCEF-5C883619CD10}" type="datetimeFigureOut">
              <a:rPr lang="nl-NL" smtClean="0"/>
              <a:t>27-6-2023</a:t>
            </a:fld>
            <a:endParaRPr lang="nl-NL"/>
          </a:p>
        </p:txBody>
      </p:sp>
      <p:sp>
        <p:nvSpPr>
          <p:cNvPr id="6" name="Tijdelijke aanduiding voor voettekst 5">
            <a:extLst>
              <a:ext uri="{FF2B5EF4-FFF2-40B4-BE49-F238E27FC236}">
                <a16:creationId xmlns:a16="http://schemas.microsoft.com/office/drawing/2014/main" id="{2C3A9743-E709-BA43-D0EF-5C6BDDF53BD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B4E1C11-AC05-3F75-CF3E-81C4F34063DD}"/>
              </a:ext>
            </a:extLst>
          </p:cNvPr>
          <p:cNvSpPr>
            <a:spLocks noGrp="1"/>
          </p:cNvSpPr>
          <p:nvPr>
            <p:ph type="sldNum" sz="quarter" idx="12"/>
          </p:nvPr>
        </p:nvSpPr>
        <p:spPr/>
        <p:txBody>
          <a:bodyPr/>
          <a:lstStyle/>
          <a:p>
            <a:fld id="{21A65731-8380-4F23-B21D-F14299F1235C}" type="slidenum">
              <a:rPr lang="nl-NL" smtClean="0"/>
              <a:t>‹nr.›</a:t>
            </a:fld>
            <a:endParaRPr lang="nl-NL"/>
          </a:p>
        </p:txBody>
      </p:sp>
    </p:spTree>
    <p:extLst>
      <p:ext uri="{BB962C8B-B14F-4D97-AF65-F5344CB8AC3E}">
        <p14:creationId xmlns:p14="http://schemas.microsoft.com/office/powerpoint/2010/main" val="2998609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D72B7A-208B-EA5D-FBD9-B118AC9ABB7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B4AE2C3C-4AF2-D25A-EE0F-57E211C26D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FE7D78BF-9A9F-E483-0ED9-714909A11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AE1B621-5511-1E26-00E1-9B728F96BA73}"/>
              </a:ext>
            </a:extLst>
          </p:cNvPr>
          <p:cNvSpPr>
            <a:spLocks noGrp="1"/>
          </p:cNvSpPr>
          <p:nvPr>
            <p:ph type="dt" sz="half" idx="10"/>
          </p:nvPr>
        </p:nvSpPr>
        <p:spPr/>
        <p:txBody>
          <a:bodyPr/>
          <a:lstStyle/>
          <a:p>
            <a:fld id="{5208453F-F30F-4A7B-BCEF-5C883619CD10}" type="datetimeFigureOut">
              <a:rPr lang="nl-NL" smtClean="0"/>
              <a:t>27-6-2023</a:t>
            </a:fld>
            <a:endParaRPr lang="nl-NL"/>
          </a:p>
        </p:txBody>
      </p:sp>
      <p:sp>
        <p:nvSpPr>
          <p:cNvPr id="6" name="Tijdelijke aanduiding voor voettekst 5">
            <a:extLst>
              <a:ext uri="{FF2B5EF4-FFF2-40B4-BE49-F238E27FC236}">
                <a16:creationId xmlns:a16="http://schemas.microsoft.com/office/drawing/2014/main" id="{01BC5FAE-7D02-E820-1064-948B0670C29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8D7EF6D-BACB-ABA8-EB9B-B2527999F182}"/>
              </a:ext>
            </a:extLst>
          </p:cNvPr>
          <p:cNvSpPr>
            <a:spLocks noGrp="1"/>
          </p:cNvSpPr>
          <p:nvPr>
            <p:ph type="sldNum" sz="quarter" idx="12"/>
          </p:nvPr>
        </p:nvSpPr>
        <p:spPr/>
        <p:txBody>
          <a:bodyPr/>
          <a:lstStyle/>
          <a:p>
            <a:fld id="{21A65731-8380-4F23-B21D-F14299F1235C}" type="slidenum">
              <a:rPr lang="nl-NL" smtClean="0"/>
              <a:t>‹nr.›</a:t>
            </a:fld>
            <a:endParaRPr lang="nl-NL"/>
          </a:p>
        </p:txBody>
      </p:sp>
    </p:spTree>
    <p:extLst>
      <p:ext uri="{BB962C8B-B14F-4D97-AF65-F5344CB8AC3E}">
        <p14:creationId xmlns:p14="http://schemas.microsoft.com/office/powerpoint/2010/main" val="1812484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1B600-91C7-A35E-D41A-0D5BA72EA329}"/>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6246BB4A-792F-0169-47C9-362803E0E55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96317CE-40B6-AADD-212E-881BA81792E5}"/>
              </a:ext>
            </a:extLst>
          </p:cNvPr>
          <p:cNvSpPr>
            <a:spLocks noGrp="1"/>
          </p:cNvSpPr>
          <p:nvPr>
            <p:ph type="dt" sz="half" idx="10"/>
          </p:nvPr>
        </p:nvSpPr>
        <p:spPr/>
        <p:txBody>
          <a:bodyPr/>
          <a:lstStyle/>
          <a:p>
            <a:fld id="{5208453F-F30F-4A7B-BCEF-5C883619CD10}" type="datetimeFigureOut">
              <a:rPr lang="nl-NL" smtClean="0"/>
              <a:t>27-6-2023</a:t>
            </a:fld>
            <a:endParaRPr lang="nl-NL"/>
          </a:p>
        </p:txBody>
      </p:sp>
      <p:sp>
        <p:nvSpPr>
          <p:cNvPr id="5" name="Tijdelijke aanduiding voor voettekst 4">
            <a:extLst>
              <a:ext uri="{FF2B5EF4-FFF2-40B4-BE49-F238E27FC236}">
                <a16:creationId xmlns:a16="http://schemas.microsoft.com/office/drawing/2014/main" id="{5B239285-B7C6-0DF3-6C05-6930B7A0335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705A7CD-0330-3E2D-313A-92D6F0629F6D}"/>
              </a:ext>
            </a:extLst>
          </p:cNvPr>
          <p:cNvSpPr>
            <a:spLocks noGrp="1"/>
          </p:cNvSpPr>
          <p:nvPr>
            <p:ph type="sldNum" sz="quarter" idx="12"/>
          </p:nvPr>
        </p:nvSpPr>
        <p:spPr/>
        <p:txBody>
          <a:bodyPr/>
          <a:lstStyle/>
          <a:p>
            <a:fld id="{21A65731-8380-4F23-B21D-F14299F1235C}" type="slidenum">
              <a:rPr lang="nl-NL" smtClean="0"/>
              <a:t>‹nr.›</a:t>
            </a:fld>
            <a:endParaRPr lang="nl-NL"/>
          </a:p>
        </p:txBody>
      </p:sp>
    </p:spTree>
    <p:extLst>
      <p:ext uri="{BB962C8B-B14F-4D97-AF65-F5344CB8AC3E}">
        <p14:creationId xmlns:p14="http://schemas.microsoft.com/office/powerpoint/2010/main" val="358607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345FAB1-BD60-884C-4238-A644EA248D10}"/>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4AB0000E-1C5A-A9BF-EE4D-B0834801D73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7808E9C-C360-B65D-B975-BAA10139286D}"/>
              </a:ext>
            </a:extLst>
          </p:cNvPr>
          <p:cNvSpPr>
            <a:spLocks noGrp="1"/>
          </p:cNvSpPr>
          <p:nvPr>
            <p:ph type="dt" sz="half" idx="10"/>
          </p:nvPr>
        </p:nvSpPr>
        <p:spPr/>
        <p:txBody>
          <a:bodyPr/>
          <a:lstStyle/>
          <a:p>
            <a:fld id="{5208453F-F30F-4A7B-BCEF-5C883619CD10}" type="datetimeFigureOut">
              <a:rPr lang="nl-NL" smtClean="0"/>
              <a:t>27-6-2023</a:t>
            </a:fld>
            <a:endParaRPr lang="nl-NL"/>
          </a:p>
        </p:txBody>
      </p:sp>
      <p:sp>
        <p:nvSpPr>
          <p:cNvPr id="5" name="Tijdelijke aanduiding voor voettekst 4">
            <a:extLst>
              <a:ext uri="{FF2B5EF4-FFF2-40B4-BE49-F238E27FC236}">
                <a16:creationId xmlns:a16="http://schemas.microsoft.com/office/drawing/2014/main" id="{830CB69D-7F84-DEBD-D1F8-2A30B353990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5579819-6F65-F069-4464-83B1AE3FC863}"/>
              </a:ext>
            </a:extLst>
          </p:cNvPr>
          <p:cNvSpPr>
            <a:spLocks noGrp="1"/>
          </p:cNvSpPr>
          <p:nvPr>
            <p:ph type="sldNum" sz="quarter" idx="12"/>
          </p:nvPr>
        </p:nvSpPr>
        <p:spPr/>
        <p:txBody>
          <a:bodyPr/>
          <a:lstStyle/>
          <a:p>
            <a:fld id="{21A65731-8380-4F23-B21D-F14299F1235C}" type="slidenum">
              <a:rPr lang="nl-NL" smtClean="0"/>
              <a:t>‹nr.›</a:t>
            </a:fld>
            <a:endParaRPr lang="nl-NL"/>
          </a:p>
        </p:txBody>
      </p:sp>
    </p:spTree>
    <p:extLst>
      <p:ext uri="{BB962C8B-B14F-4D97-AF65-F5344CB8AC3E}">
        <p14:creationId xmlns:p14="http://schemas.microsoft.com/office/powerpoint/2010/main" val="3737827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70D4A62-B4E3-B1CB-1B34-F955054188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D6370561-1289-CE16-6207-1E7D63D99B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1FAFAD9-0D32-58EE-4CDE-541822D2B1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08453F-F30F-4A7B-BCEF-5C883619CD10}" type="datetimeFigureOut">
              <a:rPr lang="nl-NL" smtClean="0"/>
              <a:t>27-6-2023</a:t>
            </a:fld>
            <a:endParaRPr lang="nl-NL"/>
          </a:p>
        </p:txBody>
      </p:sp>
      <p:sp>
        <p:nvSpPr>
          <p:cNvPr id="5" name="Tijdelijke aanduiding voor voettekst 4">
            <a:extLst>
              <a:ext uri="{FF2B5EF4-FFF2-40B4-BE49-F238E27FC236}">
                <a16:creationId xmlns:a16="http://schemas.microsoft.com/office/drawing/2014/main" id="{54AD0A48-14B7-EB28-0BA2-EEC7D7C29B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29E820AE-8432-C862-7FF2-8D066C799F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A65731-8380-4F23-B21D-F14299F1235C}" type="slidenum">
              <a:rPr lang="nl-NL" smtClean="0"/>
              <a:t>‹nr.›</a:t>
            </a:fld>
            <a:endParaRPr lang="nl-NL"/>
          </a:p>
        </p:txBody>
      </p:sp>
    </p:spTree>
    <p:extLst>
      <p:ext uri="{BB962C8B-B14F-4D97-AF65-F5344CB8AC3E}">
        <p14:creationId xmlns:p14="http://schemas.microsoft.com/office/powerpoint/2010/main" val="2091909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hyperlink" Target="http://www.symbolen-beweging.nl/"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F16228-6AF4-7CD6-30A3-12DEE21F6B0A}"/>
              </a:ext>
            </a:extLst>
          </p:cNvPr>
          <p:cNvSpPr>
            <a:spLocks noGrp="1"/>
          </p:cNvSpPr>
          <p:nvPr>
            <p:ph type="ctrTitle"/>
          </p:nvPr>
        </p:nvSpPr>
        <p:spPr>
          <a:xfrm>
            <a:off x="1523999" y="701966"/>
            <a:ext cx="9144000" cy="1043708"/>
          </a:xfrm>
        </p:spPr>
        <p:txBody>
          <a:bodyPr>
            <a:normAutofit/>
          </a:bodyPr>
          <a:lstStyle/>
          <a:p>
            <a:r>
              <a:rPr lang="nl-NL" sz="4000" dirty="0">
                <a:latin typeface="+mn-lt"/>
              </a:rPr>
              <a:t>The entrepreneur</a:t>
            </a:r>
          </a:p>
        </p:txBody>
      </p:sp>
      <p:sp>
        <p:nvSpPr>
          <p:cNvPr id="3" name="Ondertitel 2">
            <a:extLst>
              <a:ext uri="{FF2B5EF4-FFF2-40B4-BE49-F238E27FC236}">
                <a16:creationId xmlns:a16="http://schemas.microsoft.com/office/drawing/2014/main" id="{FC7750CC-9F62-F838-846A-65F70B8C52E7}"/>
              </a:ext>
            </a:extLst>
          </p:cNvPr>
          <p:cNvSpPr>
            <a:spLocks noGrp="1"/>
          </p:cNvSpPr>
          <p:nvPr>
            <p:ph type="subTitle" idx="1"/>
          </p:nvPr>
        </p:nvSpPr>
        <p:spPr>
          <a:xfrm>
            <a:off x="1523999" y="2863273"/>
            <a:ext cx="9208655" cy="3292762"/>
          </a:xfrm>
        </p:spPr>
        <p:txBody>
          <a:bodyPr>
            <a:normAutofit/>
          </a:bodyPr>
          <a:lstStyle/>
          <a:p>
            <a:r>
              <a:rPr lang="nl-NL" sz="3200" dirty="0" err="1"/>
              <a:t>Conscious</a:t>
            </a:r>
            <a:r>
              <a:rPr lang="nl-NL" sz="3200" dirty="0"/>
              <a:t> Intra-personal</a:t>
            </a:r>
          </a:p>
          <a:p>
            <a:r>
              <a:rPr lang="nl-NL" sz="3200" dirty="0" err="1"/>
              <a:t>and</a:t>
            </a:r>
            <a:r>
              <a:rPr lang="nl-NL" sz="3200" dirty="0"/>
              <a:t> </a:t>
            </a:r>
          </a:p>
          <a:p>
            <a:r>
              <a:rPr lang="nl-NL" sz="3200" dirty="0" err="1"/>
              <a:t>Interpersonal</a:t>
            </a:r>
            <a:r>
              <a:rPr lang="nl-NL" sz="3200" dirty="0"/>
              <a:t> Development</a:t>
            </a:r>
          </a:p>
          <a:p>
            <a:endParaRPr lang="nl-NL" sz="3600" dirty="0"/>
          </a:p>
          <a:p>
            <a:r>
              <a:rPr lang="nl-NL" sz="2000" dirty="0"/>
              <a:t>                                                                                         </a:t>
            </a:r>
          </a:p>
          <a:p>
            <a:r>
              <a:rPr lang="nl-NL" sz="2000" dirty="0"/>
              <a:t>                                                                                                             Dr. Rosalie van Baest</a:t>
            </a:r>
          </a:p>
        </p:txBody>
      </p:sp>
    </p:spTree>
    <p:extLst>
      <p:ext uri="{BB962C8B-B14F-4D97-AF65-F5344CB8AC3E}">
        <p14:creationId xmlns:p14="http://schemas.microsoft.com/office/powerpoint/2010/main" val="2925312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93D5889-ECF5-6117-EA57-7D64C85924B7}"/>
              </a:ext>
            </a:extLst>
          </p:cNvPr>
          <p:cNvSpPr>
            <a:spLocks noGrp="1"/>
          </p:cNvSpPr>
          <p:nvPr>
            <p:ph type="title"/>
          </p:nvPr>
        </p:nvSpPr>
        <p:spPr>
          <a:xfrm>
            <a:off x="838200" y="365125"/>
            <a:ext cx="10515600" cy="6072620"/>
          </a:xfrm>
        </p:spPr>
        <p:txBody>
          <a:bodyPr>
            <a:normAutofit fontScale="90000"/>
          </a:bodyPr>
          <a:lstStyle/>
          <a:p>
            <a:r>
              <a:rPr lang="nl-NL" sz="4000" dirty="0">
                <a:latin typeface="+mn-lt"/>
              </a:rPr>
              <a:t>                             </a:t>
            </a:r>
            <a:br>
              <a:rPr lang="nl-NL" sz="4000" dirty="0">
                <a:latin typeface="+mn-lt"/>
              </a:rPr>
            </a:br>
            <a:br>
              <a:rPr lang="nl-NL" sz="4000" dirty="0">
                <a:latin typeface="+mn-lt"/>
              </a:rPr>
            </a:br>
            <a:r>
              <a:rPr lang="nl-NL" sz="4000" dirty="0">
                <a:latin typeface="+mn-lt"/>
              </a:rPr>
              <a:t>                                   </a:t>
            </a:r>
            <a:r>
              <a:rPr lang="nl-NL" sz="3600" dirty="0">
                <a:latin typeface="+mn-lt"/>
              </a:rPr>
              <a:t>The entrepreneur</a:t>
            </a:r>
            <a:br>
              <a:rPr lang="nl-NL" sz="4000" dirty="0">
                <a:latin typeface="+mn-lt"/>
              </a:rPr>
            </a:br>
            <a:br>
              <a:rPr lang="nl-NL" sz="4000" dirty="0">
                <a:latin typeface="+mn-lt"/>
              </a:rPr>
            </a:br>
            <a:br>
              <a:rPr lang="nl-NL" sz="4000" dirty="0">
                <a:latin typeface="+mn-lt"/>
              </a:rPr>
            </a:br>
            <a:r>
              <a:rPr lang="nl-NL" sz="3100" dirty="0">
                <a:latin typeface="+mn-lt"/>
              </a:rPr>
              <a:t>                          Living in a </a:t>
            </a:r>
            <a:r>
              <a:rPr lang="nl-NL" sz="3100" dirty="0" err="1">
                <a:latin typeface="+mn-lt"/>
              </a:rPr>
              <a:t>world</a:t>
            </a:r>
            <a:r>
              <a:rPr lang="nl-NL" sz="3100" dirty="0">
                <a:latin typeface="+mn-lt"/>
              </a:rPr>
              <a:t> </a:t>
            </a:r>
            <a:r>
              <a:rPr lang="nl-NL" sz="3100" dirty="0" err="1">
                <a:latin typeface="+mn-lt"/>
              </a:rPr>
              <a:t>that</a:t>
            </a:r>
            <a:r>
              <a:rPr lang="nl-NL" sz="3100" dirty="0">
                <a:latin typeface="+mn-lt"/>
              </a:rPr>
              <a:t> is </a:t>
            </a:r>
            <a:r>
              <a:rPr lang="nl-NL" sz="3100" dirty="0" err="1">
                <a:latin typeface="+mn-lt"/>
              </a:rPr>
              <a:t>constantly</a:t>
            </a:r>
            <a:r>
              <a:rPr lang="nl-NL" sz="3100" dirty="0">
                <a:latin typeface="+mn-lt"/>
              </a:rPr>
              <a:t> </a:t>
            </a:r>
            <a:r>
              <a:rPr lang="nl-NL" sz="3100" dirty="0" err="1">
                <a:latin typeface="+mn-lt"/>
              </a:rPr>
              <a:t>changing</a:t>
            </a:r>
            <a:br>
              <a:rPr lang="nl-NL" sz="4000" dirty="0">
                <a:latin typeface="+mn-lt"/>
              </a:rPr>
            </a:br>
            <a:r>
              <a:rPr lang="nl-NL" sz="4000" dirty="0">
                <a:latin typeface="+mn-lt"/>
              </a:rPr>
              <a:t>                                                </a:t>
            </a:r>
            <a:br>
              <a:rPr lang="nl-NL" sz="4000" dirty="0">
                <a:latin typeface="+mn-lt"/>
              </a:rPr>
            </a:br>
            <a:r>
              <a:rPr lang="nl-NL" sz="4000" dirty="0">
                <a:latin typeface="+mn-lt"/>
              </a:rPr>
              <a:t>                      </a:t>
            </a:r>
            <a:br>
              <a:rPr lang="nl-NL" sz="4000" dirty="0">
                <a:latin typeface="+mn-lt"/>
              </a:rPr>
            </a:br>
            <a:r>
              <a:rPr lang="nl-NL" sz="4000" dirty="0">
                <a:latin typeface="+mn-lt"/>
              </a:rPr>
              <a:t>                       </a:t>
            </a:r>
            <a:r>
              <a:rPr lang="nl-NL" sz="3100" dirty="0" err="1">
                <a:latin typeface="+mn-lt"/>
              </a:rPr>
              <a:t>Necessity</a:t>
            </a:r>
            <a:r>
              <a:rPr lang="nl-NL" sz="3100" dirty="0">
                <a:latin typeface="+mn-lt"/>
              </a:rPr>
              <a:t> </a:t>
            </a:r>
            <a:r>
              <a:rPr lang="nl-NL" sz="3100" dirty="0" err="1">
                <a:latin typeface="+mn-lt"/>
              </a:rPr>
              <a:t>to</a:t>
            </a:r>
            <a:r>
              <a:rPr lang="nl-NL" sz="3100" dirty="0">
                <a:latin typeface="+mn-lt"/>
              </a:rPr>
              <a:t> make </a:t>
            </a:r>
            <a:r>
              <a:rPr lang="nl-NL" sz="3100" dirty="0" err="1">
                <a:latin typeface="+mn-lt"/>
              </a:rPr>
              <a:t>decisions</a:t>
            </a:r>
            <a:r>
              <a:rPr lang="nl-NL" sz="3100" dirty="0">
                <a:latin typeface="+mn-lt"/>
              </a:rPr>
              <a:t> </a:t>
            </a:r>
            <a:r>
              <a:rPr lang="nl-NL" sz="3100" dirty="0" err="1">
                <a:latin typeface="+mn-lt"/>
              </a:rPr>
              <a:t>everyday</a:t>
            </a:r>
            <a:r>
              <a:rPr lang="nl-NL" sz="3100" dirty="0">
                <a:latin typeface="+mn-lt"/>
              </a:rPr>
              <a:t>                </a:t>
            </a:r>
            <a:br>
              <a:rPr lang="nl-NL" sz="4000" dirty="0">
                <a:latin typeface="+mn-lt"/>
              </a:rPr>
            </a:br>
            <a:r>
              <a:rPr lang="nl-NL" sz="3100" dirty="0">
                <a:latin typeface="+mn-lt"/>
              </a:rPr>
              <a:t>          </a:t>
            </a:r>
            <a:br>
              <a:rPr lang="nl-NL" sz="3100" dirty="0">
                <a:latin typeface="+mn-lt"/>
              </a:rPr>
            </a:br>
            <a:r>
              <a:rPr lang="nl-NL" sz="3100" dirty="0">
                <a:latin typeface="+mn-lt"/>
              </a:rPr>
              <a:t>                    Short-term                                               Long-term </a:t>
            </a:r>
            <a:br>
              <a:rPr lang="nl-NL" sz="3100" dirty="0">
                <a:latin typeface="+mn-lt"/>
              </a:rPr>
            </a:br>
            <a:r>
              <a:rPr lang="nl-NL" sz="3100" dirty="0">
                <a:latin typeface="+mn-lt"/>
              </a:rPr>
              <a:t>                      </a:t>
            </a:r>
            <a:r>
              <a:rPr lang="nl-NL" sz="3100" dirty="0" err="1">
                <a:latin typeface="+mn-lt"/>
              </a:rPr>
              <a:t>decisions</a:t>
            </a:r>
            <a:r>
              <a:rPr lang="nl-NL" sz="3100" dirty="0">
                <a:latin typeface="+mn-lt"/>
              </a:rPr>
              <a:t>                                                 </a:t>
            </a:r>
            <a:r>
              <a:rPr lang="nl-NL" sz="3100" dirty="0" err="1">
                <a:latin typeface="+mn-lt"/>
              </a:rPr>
              <a:t>decisions</a:t>
            </a:r>
            <a:br>
              <a:rPr lang="nl-NL" sz="3100" dirty="0">
                <a:latin typeface="+mn-lt"/>
              </a:rPr>
            </a:br>
            <a:r>
              <a:rPr lang="nl-NL" sz="3100" dirty="0">
                <a:latin typeface="+mn-lt"/>
              </a:rPr>
              <a:t>                  </a:t>
            </a:r>
            <a:br>
              <a:rPr lang="nl-NL" sz="3100" dirty="0">
                <a:latin typeface="+mn-lt"/>
              </a:rPr>
            </a:br>
            <a:r>
              <a:rPr lang="nl-NL" sz="3600" dirty="0">
                <a:latin typeface="+mn-lt"/>
              </a:rPr>
              <a:t>             </a:t>
            </a:r>
            <a:r>
              <a:rPr lang="nl-NL" sz="3100" dirty="0">
                <a:latin typeface="+mn-lt"/>
              </a:rPr>
              <a:t>On </a:t>
            </a:r>
            <a:r>
              <a:rPr lang="nl-NL" sz="3100" dirty="0" err="1">
                <a:latin typeface="+mn-lt"/>
              </a:rPr>
              <a:t>what</a:t>
            </a:r>
            <a:r>
              <a:rPr lang="nl-NL" sz="3100" dirty="0">
                <a:latin typeface="+mn-lt"/>
              </a:rPr>
              <a:t> </a:t>
            </a:r>
            <a:r>
              <a:rPr lang="nl-NL" sz="3100" dirty="0" err="1">
                <a:latin typeface="+mn-lt"/>
              </a:rPr>
              <a:t>grounds</a:t>
            </a:r>
            <a:r>
              <a:rPr lang="nl-NL" sz="3100" dirty="0">
                <a:latin typeface="+mn-lt"/>
              </a:rPr>
              <a:t> </a:t>
            </a:r>
            <a:r>
              <a:rPr lang="nl-NL" sz="3100" dirty="0" err="1">
                <a:latin typeface="+mn-lt"/>
              </a:rPr>
              <a:t>the</a:t>
            </a:r>
            <a:r>
              <a:rPr lang="nl-NL" sz="3100" dirty="0">
                <a:latin typeface="+mn-lt"/>
              </a:rPr>
              <a:t> entrepreneur </a:t>
            </a:r>
            <a:r>
              <a:rPr lang="nl-NL" sz="3100" dirty="0" err="1">
                <a:latin typeface="+mn-lt"/>
              </a:rPr>
              <a:t>makes</a:t>
            </a:r>
            <a:r>
              <a:rPr lang="nl-NL" sz="3100" dirty="0">
                <a:latin typeface="+mn-lt"/>
              </a:rPr>
              <a:t> his </a:t>
            </a:r>
            <a:r>
              <a:rPr lang="nl-NL" sz="3100" dirty="0" err="1">
                <a:latin typeface="+mn-lt"/>
              </a:rPr>
              <a:t>decisions</a:t>
            </a:r>
            <a:r>
              <a:rPr lang="nl-NL" sz="3100" dirty="0">
                <a:latin typeface="+mn-lt"/>
              </a:rPr>
              <a:t>?</a:t>
            </a:r>
            <a:br>
              <a:rPr lang="nl-NL" sz="3100" dirty="0">
                <a:latin typeface="+mn-lt"/>
              </a:rPr>
            </a:br>
            <a:r>
              <a:rPr lang="nl-NL" sz="3100" dirty="0">
                <a:latin typeface="+mn-lt"/>
              </a:rPr>
              <a:t>          </a:t>
            </a:r>
            <a:br>
              <a:rPr lang="nl-NL" sz="3100" dirty="0">
                <a:latin typeface="+mn-lt"/>
              </a:rPr>
            </a:br>
            <a:endParaRPr lang="nl-NL" sz="3100" dirty="0">
              <a:latin typeface="+mn-lt"/>
            </a:endParaRPr>
          </a:p>
        </p:txBody>
      </p:sp>
      <p:sp>
        <p:nvSpPr>
          <p:cNvPr id="5" name="Pijl: links/rechts 4">
            <a:extLst>
              <a:ext uri="{FF2B5EF4-FFF2-40B4-BE49-F238E27FC236}">
                <a16:creationId xmlns:a16="http://schemas.microsoft.com/office/drawing/2014/main" id="{DE896C9D-2C00-87E1-3C79-FDCF985889ED}"/>
              </a:ext>
            </a:extLst>
          </p:cNvPr>
          <p:cNvSpPr/>
          <p:nvPr/>
        </p:nvSpPr>
        <p:spPr>
          <a:xfrm flipV="1">
            <a:off x="5366325" y="4885456"/>
            <a:ext cx="1154547" cy="193966"/>
          </a:xfrm>
          <a:prstGeom prst="lef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
        <p:nvSpPr>
          <p:cNvPr id="2" name="Pijl: omlaag 1">
            <a:extLst>
              <a:ext uri="{FF2B5EF4-FFF2-40B4-BE49-F238E27FC236}">
                <a16:creationId xmlns:a16="http://schemas.microsoft.com/office/drawing/2014/main" id="{3A049F56-898B-8AD4-812B-6C96A46DC32F}"/>
              </a:ext>
            </a:extLst>
          </p:cNvPr>
          <p:cNvSpPr/>
          <p:nvPr/>
        </p:nvSpPr>
        <p:spPr>
          <a:xfrm>
            <a:off x="5855854" y="3011055"/>
            <a:ext cx="175491" cy="516078"/>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596045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CA347A-30B4-3E98-5E8E-77AD71178704}"/>
              </a:ext>
            </a:extLst>
          </p:cNvPr>
          <p:cNvSpPr>
            <a:spLocks noGrp="1"/>
          </p:cNvSpPr>
          <p:nvPr>
            <p:ph type="title"/>
          </p:nvPr>
        </p:nvSpPr>
        <p:spPr>
          <a:xfrm>
            <a:off x="838200" y="365125"/>
            <a:ext cx="10515600" cy="6220402"/>
          </a:xfrm>
        </p:spPr>
        <p:txBody>
          <a:bodyPr>
            <a:normAutofit fontScale="90000"/>
          </a:bodyPr>
          <a:lstStyle/>
          <a:p>
            <a:r>
              <a:rPr lang="nl-NL" sz="3200" dirty="0">
                <a:latin typeface="+mn-lt"/>
              </a:rPr>
              <a:t>                                          </a:t>
            </a:r>
            <a:br>
              <a:rPr lang="nl-NL" sz="3200" dirty="0">
                <a:latin typeface="+mn-lt"/>
              </a:rPr>
            </a:br>
            <a:r>
              <a:rPr lang="nl-NL" sz="3200" dirty="0">
                <a:latin typeface="+mn-lt"/>
              </a:rPr>
              <a:t>                                                      </a:t>
            </a:r>
            <a:br>
              <a:rPr lang="nl-NL" sz="3200" dirty="0">
                <a:latin typeface="+mn-lt"/>
              </a:rPr>
            </a:br>
            <a:r>
              <a:rPr lang="nl-NL" sz="3600" dirty="0">
                <a:latin typeface="+mn-lt"/>
              </a:rPr>
              <a:t>                                                </a:t>
            </a:r>
            <a:r>
              <a:rPr lang="nl-NL" sz="3600" dirty="0" err="1">
                <a:latin typeface="+mn-lt"/>
              </a:rPr>
              <a:t>Paradigm</a:t>
            </a:r>
            <a:br>
              <a:rPr lang="nl-NL" sz="3600" dirty="0">
                <a:latin typeface="+mn-lt"/>
              </a:rPr>
            </a:br>
            <a:r>
              <a:rPr lang="nl-NL" sz="3600" dirty="0">
                <a:latin typeface="+mn-lt"/>
              </a:rPr>
              <a:t>                                         View </a:t>
            </a:r>
            <a:r>
              <a:rPr lang="nl-NL" sz="3600" dirty="0" err="1">
                <a:latin typeface="+mn-lt"/>
              </a:rPr>
              <a:t>to</a:t>
            </a:r>
            <a:r>
              <a:rPr lang="nl-NL" sz="3600" dirty="0">
                <a:latin typeface="+mn-lt"/>
              </a:rPr>
              <a:t> </a:t>
            </a:r>
            <a:r>
              <a:rPr lang="nl-NL" sz="3600" dirty="0" err="1">
                <a:latin typeface="+mn-lt"/>
              </a:rPr>
              <a:t>the</a:t>
            </a:r>
            <a:r>
              <a:rPr lang="nl-NL" sz="3600" dirty="0">
                <a:latin typeface="+mn-lt"/>
              </a:rPr>
              <a:t> </a:t>
            </a:r>
            <a:r>
              <a:rPr lang="nl-NL" sz="3600" dirty="0" err="1">
                <a:latin typeface="+mn-lt"/>
              </a:rPr>
              <a:t>world</a:t>
            </a:r>
            <a:br>
              <a:rPr lang="nl-NL" sz="3600" dirty="0">
                <a:latin typeface="+mn-lt"/>
              </a:rPr>
            </a:br>
            <a:br>
              <a:rPr lang="nl-NL" sz="3600" dirty="0">
                <a:latin typeface="+mn-lt"/>
              </a:rPr>
            </a:br>
            <a:br>
              <a:rPr lang="nl-NL" sz="3200" dirty="0">
                <a:latin typeface="+mn-lt"/>
              </a:rPr>
            </a:br>
            <a:r>
              <a:rPr lang="nl-NL" sz="3200" dirty="0">
                <a:latin typeface="+mn-lt"/>
              </a:rPr>
              <a:t>                               </a:t>
            </a:r>
            <a:r>
              <a:rPr lang="nl-NL" sz="3100" dirty="0">
                <a:latin typeface="+mn-lt"/>
              </a:rPr>
              <a:t>How does </a:t>
            </a:r>
            <a:r>
              <a:rPr lang="nl-NL" sz="3100" dirty="0" err="1">
                <a:latin typeface="+mn-lt"/>
              </a:rPr>
              <a:t>the</a:t>
            </a:r>
            <a:r>
              <a:rPr lang="nl-NL" sz="3100" dirty="0">
                <a:latin typeface="+mn-lt"/>
              </a:rPr>
              <a:t> entrepreneur looks</a:t>
            </a:r>
            <a:br>
              <a:rPr lang="nl-NL" sz="3100" dirty="0">
                <a:latin typeface="+mn-lt"/>
              </a:rPr>
            </a:br>
            <a:r>
              <a:rPr lang="nl-NL" sz="3100" dirty="0">
                <a:latin typeface="+mn-lt"/>
              </a:rPr>
              <a:t>                                    at </a:t>
            </a:r>
            <a:r>
              <a:rPr lang="nl-NL" sz="3100" dirty="0" err="1">
                <a:latin typeface="+mn-lt"/>
              </a:rPr>
              <a:t>himself</a:t>
            </a:r>
            <a:r>
              <a:rPr lang="nl-NL" sz="3100" dirty="0">
                <a:latin typeface="+mn-lt"/>
              </a:rPr>
              <a:t> </a:t>
            </a:r>
            <a:r>
              <a:rPr lang="nl-NL" sz="3100" dirty="0" err="1">
                <a:latin typeface="+mn-lt"/>
              </a:rPr>
              <a:t>and</a:t>
            </a:r>
            <a:r>
              <a:rPr lang="nl-NL" sz="3100" dirty="0">
                <a:latin typeface="+mn-lt"/>
              </a:rPr>
              <a:t> at </a:t>
            </a:r>
            <a:r>
              <a:rPr lang="nl-NL" sz="3100" dirty="0" err="1">
                <a:latin typeface="+mn-lt"/>
              </a:rPr>
              <a:t>the</a:t>
            </a:r>
            <a:r>
              <a:rPr lang="nl-NL" sz="3100" dirty="0">
                <a:latin typeface="+mn-lt"/>
              </a:rPr>
              <a:t> </a:t>
            </a:r>
            <a:r>
              <a:rPr lang="nl-NL" sz="3100" dirty="0" err="1">
                <a:latin typeface="+mn-lt"/>
              </a:rPr>
              <a:t>world</a:t>
            </a:r>
            <a:r>
              <a:rPr lang="nl-NL" sz="3100" dirty="0">
                <a:latin typeface="+mn-lt"/>
              </a:rPr>
              <a:t>?</a:t>
            </a:r>
            <a:br>
              <a:rPr lang="nl-NL" sz="3100" dirty="0">
                <a:latin typeface="+mn-lt"/>
              </a:rPr>
            </a:br>
            <a:r>
              <a:rPr lang="nl-NL" sz="3100" dirty="0">
                <a:latin typeface="+mn-lt"/>
              </a:rPr>
              <a:t>                          </a:t>
            </a:r>
            <a:br>
              <a:rPr lang="nl-NL" sz="3100" dirty="0">
                <a:latin typeface="+mn-lt"/>
              </a:rPr>
            </a:br>
            <a:r>
              <a:rPr lang="nl-NL" sz="3100" dirty="0">
                <a:latin typeface="+mn-lt"/>
              </a:rPr>
              <a:t>                                </a:t>
            </a:r>
            <a:r>
              <a:rPr lang="nl-NL" sz="3100" dirty="0" err="1">
                <a:latin typeface="+mn-lt"/>
              </a:rPr>
              <a:t>Which</a:t>
            </a:r>
            <a:r>
              <a:rPr lang="nl-NL" sz="3100" dirty="0">
                <a:latin typeface="+mn-lt"/>
              </a:rPr>
              <a:t> </a:t>
            </a:r>
            <a:r>
              <a:rPr lang="nl-NL" sz="3100" dirty="0" err="1">
                <a:latin typeface="+mn-lt"/>
              </a:rPr>
              <a:t>norms</a:t>
            </a:r>
            <a:r>
              <a:rPr lang="nl-NL" sz="3100" dirty="0">
                <a:latin typeface="+mn-lt"/>
              </a:rPr>
              <a:t> </a:t>
            </a:r>
            <a:r>
              <a:rPr lang="nl-NL" sz="3100" dirty="0" err="1">
                <a:latin typeface="+mn-lt"/>
              </a:rPr>
              <a:t>and</a:t>
            </a:r>
            <a:r>
              <a:rPr lang="nl-NL" sz="3100" dirty="0">
                <a:latin typeface="+mn-lt"/>
              </a:rPr>
              <a:t> </a:t>
            </a:r>
            <a:r>
              <a:rPr lang="nl-NL" sz="3100" dirty="0" err="1">
                <a:latin typeface="+mn-lt"/>
              </a:rPr>
              <a:t>values</a:t>
            </a:r>
            <a:r>
              <a:rPr lang="nl-NL" sz="3100" dirty="0">
                <a:latin typeface="+mn-lt"/>
              </a:rPr>
              <a:t> are important </a:t>
            </a:r>
            <a:br>
              <a:rPr lang="nl-NL" sz="3100" dirty="0">
                <a:latin typeface="+mn-lt"/>
              </a:rPr>
            </a:br>
            <a:r>
              <a:rPr lang="nl-NL" sz="3100" dirty="0">
                <a:latin typeface="+mn-lt"/>
              </a:rPr>
              <a:t>                                     </a:t>
            </a:r>
            <a:r>
              <a:rPr lang="nl-NL" sz="3100" dirty="0" err="1">
                <a:latin typeface="+mn-lt"/>
              </a:rPr>
              <a:t>for</a:t>
            </a:r>
            <a:r>
              <a:rPr lang="nl-NL" sz="3100" dirty="0">
                <a:latin typeface="+mn-lt"/>
              </a:rPr>
              <a:t> </a:t>
            </a:r>
            <a:r>
              <a:rPr lang="nl-NL" sz="3100" dirty="0" err="1">
                <a:latin typeface="+mn-lt"/>
              </a:rPr>
              <a:t>himself</a:t>
            </a:r>
            <a:r>
              <a:rPr lang="nl-NL" sz="3100" dirty="0">
                <a:latin typeface="+mn-lt"/>
              </a:rPr>
              <a:t> </a:t>
            </a:r>
            <a:r>
              <a:rPr lang="nl-NL" sz="3100" dirty="0" err="1">
                <a:latin typeface="+mn-lt"/>
              </a:rPr>
              <a:t>and</a:t>
            </a:r>
            <a:r>
              <a:rPr lang="nl-NL" sz="3100" dirty="0">
                <a:latin typeface="+mn-lt"/>
              </a:rPr>
              <a:t> </a:t>
            </a:r>
            <a:r>
              <a:rPr lang="nl-NL" sz="3100" dirty="0" err="1">
                <a:latin typeface="+mn-lt"/>
              </a:rPr>
              <a:t>for</a:t>
            </a:r>
            <a:r>
              <a:rPr lang="nl-NL" sz="3100" dirty="0">
                <a:latin typeface="+mn-lt"/>
              </a:rPr>
              <a:t> his </a:t>
            </a:r>
            <a:r>
              <a:rPr lang="nl-NL" sz="3100" dirty="0" err="1">
                <a:latin typeface="+mn-lt"/>
              </a:rPr>
              <a:t>entreprise</a:t>
            </a:r>
            <a:r>
              <a:rPr lang="nl-NL" sz="3100" dirty="0">
                <a:latin typeface="+mn-lt"/>
              </a:rPr>
              <a:t>?</a:t>
            </a:r>
            <a:br>
              <a:rPr lang="nl-NL" sz="3100" dirty="0">
                <a:latin typeface="+mn-lt"/>
              </a:rPr>
            </a:br>
            <a:r>
              <a:rPr lang="nl-NL" sz="3100" dirty="0">
                <a:latin typeface="+mn-lt"/>
              </a:rPr>
              <a:t>                         </a:t>
            </a:r>
            <a:br>
              <a:rPr lang="nl-NL" sz="3100" dirty="0">
                <a:latin typeface="+mn-lt"/>
              </a:rPr>
            </a:br>
            <a:r>
              <a:rPr lang="nl-NL" sz="3100" dirty="0">
                <a:latin typeface="+mn-lt"/>
              </a:rPr>
              <a:t>                         </a:t>
            </a:r>
            <a:br>
              <a:rPr lang="nl-NL" sz="3100" dirty="0">
                <a:latin typeface="+mn-lt"/>
              </a:rPr>
            </a:br>
            <a:r>
              <a:rPr lang="nl-NL" sz="3100" dirty="0">
                <a:latin typeface="+mn-lt"/>
              </a:rPr>
              <a:t>                                 </a:t>
            </a:r>
            <a:r>
              <a:rPr lang="nl-NL" sz="3100" dirty="0" err="1">
                <a:latin typeface="+mn-lt"/>
              </a:rPr>
              <a:t>Everyone</a:t>
            </a:r>
            <a:r>
              <a:rPr lang="nl-NL" sz="3100" dirty="0">
                <a:latin typeface="+mn-lt"/>
              </a:rPr>
              <a:t> has </a:t>
            </a:r>
            <a:r>
              <a:rPr lang="nl-NL" sz="3100" dirty="0" err="1">
                <a:latin typeface="+mn-lt"/>
              </a:rPr>
              <a:t>another</a:t>
            </a:r>
            <a:r>
              <a:rPr lang="nl-NL" sz="3100" dirty="0">
                <a:latin typeface="+mn-lt"/>
              </a:rPr>
              <a:t> </a:t>
            </a:r>
            <a:r>
              <a:rPr lang="nl-NL" sz="3100" dirty="0" err="1">
                <a:latin typeface="+mn-lt"/>
              </a:rPr>
              <a:t>paradigm</a:t>
            </a:r>
            <a:r>
              <a:rPr lang="nl-NL" sz="3100" dirty="0">
                <a:latin typeface="+mn-lt"/>
              </a:rPr>
              <a:t>,</a:t>
            </a:r>
            <a:br>
              <a:rPr lang="nl-NL" sz="3100" dirty="0">
                <a:latin typeface="+mn-lt"/>
              </a:rPr>
            </a:br>
            <a:r>
              <a:rPr lang="nl-NL" sz="3100" dirty="0">
                <a:latin typeface="+mn-lt"/>
              </a:rPr>
              <a:t>                                    </a:t>
            </a:r>
            <a:r>
              <a:rPr lang="nl-NL" sz="3100" dirty="0" err="1">
                <a:latin typeface="+mn-lt"/>
              </a:rPr>
              <a:t>another</a:t>
            </a:r>
            <a:r>
              <a:rPr lang="nl-NL" sz="3100" dirty="0">
                <a:latin typeface="+mn-lt"/>
              </a:rPr>
              <a:t> view on </a:t>
            </a:r>
            <a:r>
              <a:rPr lang="nl-NL" sz="3100" dirty="0" err="1">
                <a:latin typeface="+mn-lt"/>
              </a:rPr>
              <a:t>the</a:t>
            </a:r>
            <a:r>
              <a:rPr lang="nl-NL" sz="3100" dirty="0">
                <a:latin typeface="+mn-lt"/>
              </a:rPr>
              <a:t> </a:t>
            </a:r>
            <a:r>
              <a:rPr lang="nl-NL" sz="3100" dirty="0" err="1">
                <a:latin typeface="+mn-lt"/>
              </a:rPr>
              <a:t>world</a:t>
            </a:r>
            <a:r>
              <a:rPr lang="nl-NL" sz="3100" dirty="0">
                <a:latin typeface="+mn-lt"/>
              </a:rPr>
              <a:t>.</a:t>
            </a:r>
            <a:br>
              <a:rPr lang="nl-NL" sz="3100" dirty="0">
                <a:latin typeface="+mn-lt"/>
              </a:rPr>
            </a:br>
            <a:br>
              <a:rPr lang="nl-NL" sz="3200" dirty="0">
                <a:latin typeface="+mn-lt"/>
              </a:rPr>
            </a:br>
            <a:br>
              <a:rPr lang="nl-NL" sz="3200" dirty="0">
                <a:latin typeface="+mn-lt"/>
              </a:rPr>
            </a:br>
            <a:r>
              <a:rPr lang="nl-NL" sz="3200" dirty="0">
                <a:latin typeface="+mn-lt"/>
              </a:rPr>
              <a:t>                </a:t>
            </a:r>
            <a:endParaRPr lang="nl-NL" sz="3200" i="1" dirty="0">
              <a:latin typeface="+mn-lt"/>
            </a:endParaRPr>
          </a:p>
        </p:txBody>
      </p:sp>
    </p:spTree>
    <p:extLst>
      <p:ext uri="{BB962C8B-B14F-4D97-AF65-F5344CB8AC3E}">
        <p14:creationId xmlns:p14="http://schemas.microsoft.com/office/powerpoint/2010/main" val="1305476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9DBB0B-2FEE-01B7-2E14-B1971FE6A95B}"/>
              </a:ext>
            </a:extLst>
          </p:cNvPr>
          <p:cNvSpPr>
            <a:spLocks noGrp="1"/>
          </p:cNvSpPr>
          <p:nvPr>
            <p:ph type="title"/>
          </p:nvPr>
        </p:nvSpPr>
        <p:spPr>
          <a:xfrm>
            <a:off x="591127" y="628073"/>
            <a:ext cx="10762673" cy="6003636"/>
          </a:xfrm>
        </p:spPr>
        <p:txBody>
          <a:bodyPr>
            <a:normAutofit fontScale="90000"/>
          </a:bodyPr>
          <a:lstStyle/>
          <a:p>
            <a:r>
              <a:rPr lang="nl-NL" sz="4000" dirty="0">
                <a:latin typeface="+mn-lt"/>
              </a:rPr>
              <a:t>            </a:t>
            </a:r>
            <a:br>
              <a:rPr lang="nl-NL" sz="4000" dirty="0">
                <a:latin typeface="+mn-lt"/>
              </a:rPr>
            </a:br>
            <a:br>
              <a:rPr lang="nl-NL" sz="4000" dirty="0">
                <a:latin typeface="+mn-lt"/>
              </a:rPr>
            </a:br>
            <a:br>
              <a:rPr lang="nl-NL" sz="4000" dirty="0">
                <a:latin typeface="+mn-lt"/>
              </a:rPr>
            </a:br>
            <a:r>
              <a:rPr lang="nl-NL" sz="3600" dirty="0">
                <a:latin typeface="+mn-lt"/>
              </a:rPr>
              <a:t>                   </a:t>
            </a:r>
            <a:r>
              <a:rPr lang="nl-NL" sz="3600" dirty="0" err="1">
                <a:latin typeface="+mn-lt"/>
              </a:rPr>
              <a:t>Being</a:t>
            </a:r>
            <a:r>
              <a:rPr lang="nl-NL" sz="3600" dirty="0">
                <a:latin typeface="+mn-lt"/>
              </a:rPr>
              <a:t> open </a:t>
            </a:r>
            <a:r>
              <a:rPr lang="nl-NL" sz="3600" dirty="0" err="1">
                <a:latin typeface="+mn-lt"/>
              </a:rPr>
              <a:t>to</a:t>
            </a:r>
            <a:r>
              <a:rPr lang="nl-NL" sz="3600" dirty="0">
                <a:latin typeface="+mn-lt"/>
              </a:rPr>
              <a:t> intra-personal development</a:t>
            </a:r>
            <a:br>
              <a:rPr lang="nl-NL" sz="4000" dirty="0">
                <a:latin typeface="+mn-lt"/>
              </a:rPr>
            </a:br>
            <a:br>
              <a:rPr lang="nl-NL" sz="4000" dirty="0">
                <a:latin typeface="+mn-lt"/>
              </a:rPr>
            </a:br>
            <a:br>
              <a:rPr lang="nl-NL" sz="4000" dirty="0">
                <a:latin typeface="+mn-lt"/>
              </a:rPr>
            </a:br>
            <a:r>
              <a:rPr lang="nl-NL" sz="4000" dirty="0">
                <a:latin typeface="+mn-lt"/>
              </a:rPr>
              <a:t>  </a:t>
            </a:r>
            <a:r>
              <a:rPr lang="nl-NL" sz="3200" dirty="0" err="1">
                <a:latin typeface="+mn-lt"/>
              </a:rPr>
              <a:t>Only</a:t>
            </a:r>
            <a:r>
              <a:rPr lang="nl-NL" sz="3200" dirty="0">
                <a:latin typeface="+mn-lt"/>
              </a:rPr>
              <a:t> </a:t>
            </a:r>
            <a:r>
              <a:rPr lang="nl-NL" sz="3200" dirty="0" err="1">
                <a:latin typeface="+mn-lt"/>
              </a:rPr>
              <a:t>an</a:t>
            </a:r>
            <a:r>
              <a:rPr lang="nl-NL" sz="3200" dirty="0">
                <a:latin typeface="+mn-lt"/>
              </a:rPr>
              <a:t> </a:t>
            </a:r>
            <a:r>
              <a:rPr lang="nl-NL" sz="3200" dirty="0" err="1">
                <a:latin typeface="+mn-lt"/>
              </a:rPr>
              <a:t>individual</a:t>
            </a:r>
            <a:r>
              <a:rPr lang="nl-NL" sz="3200" dirty="0">
                <a:latin typeface="+mn-lt"/>
              </a:rPr>
              <a:t> </a:t>
            </a:r>
            <a:r>
              <a:rPr lang="nl-NL" sz="3200" dirty="0" err="1">
                <a:latin typeface="+mn-lt"/>
              </a:rPr>
              <a:t>himself</a:t>
            </a:r>
            <a:r>
              <a:rPr lang="nl-NL" sz="3200" dirty="0">
                <a:latin typeface="+mn-lt"/>
              </a:rPr>
              <a:t> </a:t>
            </a:r>
            <a:r>
              <a:rPr lang="nl-NL" sz="3200" dirty="0" err="1">
                <a:latin typeface="+mn-lt"/>
              </a:rPr>
              <a:t>can</a:t>
            </a:r>
            <a:r>
              <a:rPr lang="nl-NL" sz="3200" dirty="0">
                <a:latin typeface="+mn-lt"/>
              </a:rPr>
              <a:t> look </a:t>
            </a:r>
            <a:r>
              <a:rPr lang="nl-NL" sz="3200" dirty="0" err="1">
                <a:latin typeface="+mn-lt"/>
              </a:rPr>
              <a:t>truly</a:t>
            </a:r>
            <a:r>
              <a:rPr lang="nl-NL" sz="3200" dirty="0">
                <a:latin typeface="+mn-lt"/>
              </a:rPr>
              <a:t> at his </a:t>
            </a:r>
            <a:r>
              <a:rPr lang="nl-NL" sz="3200" dirty="0" err="1">
                <a:latin typeface="+mn-lt"/>
              </a:rPr>
              <a:t>feelings</a:t>
            </a:r>
            <a:r>
              <a:rPr lang="nl-NL" sz="3200" dirty="0">
                <a:latin typeface="+mn-lt"/>
              </a:rPr>
              <a:t>, his </a:t>
            </a:r>
            <a:r>
              <a:rPr lang="nl-NL" sz="3200" dirty="0" err="1">
                <a:latin typeface="+mn-lt"/>
              </a:rPr>
              <a:t>dreams</a:t>
            </a:r>
            <a:r>
              <a:rPr lang="nl-NL" sz="3200" dirty="0">
                <a:latin typeface="+mn-lt"/>
              </a:rPr>
              <a:t>,</a:t>
            </a:r>
            <a:br>
              <a:rPr lang="nl-NL" sz="3200" dirty="0">
                <a:latin typeface="+mn-lt"/>
              </a:rPr>
            </a:br>
            <a:br>
              <a:rPr lang="nl-NL" sz="3200" dirty="0">
                <a:latin typeface="+mn-lt"/>
              </a:rPr>
            </a:br>
            <a:r>
              <a:rPr lang="nl-NL" sz="3200" dirty="0">
                <a:latin typeface="+mn-lt"/>
              </a:rPr>
              <a:t>           his </a:t>
            </a:r>
            <a:r>
              <a:rPr lang="nl-NL" sz="3200" dirty="0" err="1">
                <a:latin typeface="+mn-lt"/>
              </a:rPr>
              <a:t>good</a:t>
            </a:r>
            <a:r>
              <a:rPr lang="nl-NL" sz="3200" dirty="0">
                <a:latin typeface="+mn-lt"/>
              </a:rPr>
              <a:t> </a:t>
            </a:r>
            <a:r>
              <a:rPr lang="nl-NL" sz="3200" dirty="0" err="1">
                <a:latin typeface="+mn-lt"/>
              </a:rPr>
              <a:t>and</a:t>
            </a:r>
            <a:r>
              <a:rPr lang="nl-NL" sz="3200" dirty="0">
                <a:latin typeface="+mn-lt"/>
              </a:rPr>
              <a:t> bad sides, his </a:t>
            </a:r>
            <a:r>
              <a:rPr lang="nl-NL" sz="3200" dirty="0" err="1">
                <a:latin typeface="+mn-lt"/>
              </a:rPr>
              <a:t>prejudices</a:t>
            </a:r>
            <a:r>
              <a:rPr lang="nl-NL" sz="3200" dirty="0">
                <a:latin typeface="+mn-lt"/>
              </a:rPr>
              <a:t> </a:t>
            </a:r>
            <a:r>
              <a:rPr lang="nl-NL" sz="3200" dirty="0" err="1">
                <a:latin typeface="+mn-lt"/>
              </a:rPr>
              <a:t>and</a:t>
            </a:r>
            <a:r>
              <a:rPr lang="nl-NL" sz="3200" dirty="0">
                <a:latin typeface="+mn-lt"/>
              </a:rPr>
              <a:t> </a:t>
            </a:r>
            <a:r>
              <a:rPr lang="nl-NL" sz="3200" dirty="0" err="1">
                <a:latin typeface="+mn-lt"/>
              </a:rPr>
              <a:t>assumptions</a:t>
            </a:r>
            <a:br>
              <a:rPr lang="nl-NL" sz="3200" dirty="0">
                <a:latin typeface="+mn-lt"/>
              </a:rPr>
            </a:br>
            <a:br>
              <a:rPr lang="nl-NL" sz="3200" dirty="0">
                <a:latin typeface="+mn-lt"/>
              </a:rPr>
            </a:br>
            <a:r>
              <a:rPr lang="nl-NL" sz="3200" dirty="0">
                <a:latin typeface="+mn-lt"/>
              </a:rPr>
              <a:t>                                    </a:t>
            </a:r>
            <a:r>
              <a:rPr lang="nl-NL" sz="3200" dirty="0" err="1">
                <a:latin typeface="+mn-lt"/>
              </a:rPr>
              <a:t>about</a:t>
            </a:r>
            <a:r>
              <a:rPr lang="nl-NL" sz="3200" dirty="0">
                <a:latin typeface="+mn-lt"/>
              </a:rPr>
              <a:t> </a:t>
            </a:r>
            <a:r>
              <a:rPr lang="nl-NL" sz="3200" dirty="0" err="1">
                <a:latin typeface="+mn-lt"/>
              </a:rPr>
              <a:t>himself</a:t>
            </a:r>
            <a:r>
              <a:rPr lang="nl-NL" sz="3200" dirty="0">
                <a:latin typeface="+mn-lt"/>
              </a:rPr>
              <a:t> </a:t>
            </a:r>
            <a:r>
              <a:rPr lang="nl-NL" sz="3200" dirty="0" err="1">
                <a:latin typeface="+mn-lt"/>
              </a:rPr>
              <a:t>and</a:t>
            </a:r>
            <a:r>
              <a:rPr lang="nl-NL" sz="3200" dirty="0">
                <a:latin typeface="+mn-lt"/>
              </a:rPr>
              <a:t> </a:t>
            </a:r>
            <a:r>
              <a:rPr lang="nl-NL" sz="3200" dirty="0" err="1">
                <a:latin typeface="+mn-lt"/>
              </a:rPr>
              <a:t>the</a:t>
            </a:r>
            <a:r>
              <a:rPr lang="nl-NL" sz="3200" dirty="0">
                <a:latin typeface="+mn-lt"/>
              </a:rPr>
              <a:t> </a:t>
            </a:r>
            <a:r>
              <a:rPr lang="nl-NL" sz="3200" dirty="0" err="1">
                <a:latin typeface="+mn-lt"/>
              </a:rPr>
              <a:t>other</a:t>
            </a:r>
            <a:r>
              <a:rPr lang="nl-NL" sz="3200" dirty="0">
                <a:latin typeface="+mn-lt"/>
              </a:rPr>
              <a:t>.</a:t>
            </a:r>
            <a:br>
              <a:rPr lang="nl-NL" sz="3200" dirty="0">
                <a:latin typeface="+mn-lt"/>
              </a:rPr>
            </a:br>
            <a:br>
              <a:rPr lang="nl-NL" sz="3200" dirty="0">
                <a:latin typeface="+mn-lt"/>
              </a:rPr>
            </a:br>
            <a:br>
              <a:rPr lang="nl-NL" sz="3200" dirty="0">
                <a:latin typeface="+mn-lt"/>
              </a:rPr>
            </a:br>
            <a:r>
              <a:rPr lang="nl-NL" sz="3200" dirty="0">
                <a:latin typeface="+mn-lt"/>
              </a:rPr>
              <a:t>                                                   </a:t>
            </a:r>
            <a:r>
              <a:rPr lang="nl-NL" sz="3200" dirty="0" err="1">
                <a:latin typeface="+mn-lt"/>
              </a:rPr>
              <a:t>Being</a:t>
            </a:r>
            <a:r>
              <a:rPr lang="nl-NL" sz="3200" dirty="0">
                <a:latin typeface="+mn-lt"/>
              </a:rPr>
              <a:t> open, </a:t>
            </a:r>
            <a:br>
              <a:rPr lang="nl-NL" sz="3200" dirty="0">
                <a:latin typeface="+mn-lt"/>
              </a:rPr>
            </a:br>
            <a:br>
              <a:rPr lang="nl-NL" sz="3200" dirty="0">
                <a:latin typeface="+mn-lt"/>
              </a:rPr>
            </a:br>
            <a:r>
              <a:rPr lang="nl-NL" sz="3200" dirty="0">
                <a:latin typeface="+mn-lt"/>
              </a:rPr>
              <a:t>        is </a:t>
            </a:r>
            <a:r>
              <a:rPr lang="nl-NL" sz="3200" dirty="0" err="1">
                <a:latin typeface="+mn-lt"/>
              </a:rPr>
              <a:t>the</a:t>
            </a:r>
            <a:r>
              <a:rPr lang="nl-NL" sz="3200" dirty="0">
                <a:latin typeface="+mn-lt"/>
              </a:rPr>
              <a:t> </a:t>
            </a:r>
            <a:r>
              <a:rPr lang="nl-NL" sz="3200" dirty="0" err="1">
                <a:latin typeface="+mn-lt"/>
              </a:rPr>
              <a:t>starting</a:t>
            </a:r>
            <a:r>
              <a:rPr lang="nl-NL" sz="3200" dirty="0">
                <a:latin typeface="+mn-lt"/>
              </a:rPr>
              <a:t> point </a:t>
            </a:r>
            <a:r>
              <a:rPr lang="nl-NL" sz="3200" dirty="0" err="1">
                <a:latin typeface="+mn-lt"/>
              </a:rPr>
              <a:t>for</a:t>
            </a:r>
            <a:r>
              <a:rPr lang="nl-NL" sz="3200" dirty="0">
                <a:latin typeface="+mn-lt"/>
              </a:rPr>
              <a:t> </a:t>
            </a:r>
            <a:r>
              <a:rPr lang="nl-NL" sz="3200" dirty="0" err="1">
                <a:latin typeface="+mn-lt"/>
              </a:rPr>
              <a:t>conscious</a:t>
            </a:r>
            <a:r>
              <a:rPr lang="nl-NL" sz="3200" dirty="0">
                <a:latin typeface="+mn-lt"/>
              </a:rPr>
              <a:t> intra-personal development.</a:t>
            </a:r>
            <a:br>
              <a:rPr lang="nl-NL" sz="3200" dirty="0">
                <a:latin typeface="+mn-lt"/>
              </a:rPr>
            </a:br>
            <a:br>
              <a:rPr lang="nl-NL" sz="3200" dirty="0">
                <a:latin typeface="+mn-lt"/>
              </a:rPr>
            </a:br>
            <a:br>
              <a:rPr lang="nl-NL" sz="4000" dirty="0">
                <a:latin typeface="+mn-lt"/>
              </a:rPr>
            </a:br>
            <a:br>
              <a:rPr lang="nl-NL" sz="4000" dirty="0">
                <a:latin typeface="+mn-lt"/>
              </a:rPr>
            </a:br>
            <a:endParaRPr lang="nl-NL" sz="4000" dirty="0">
              <a:latin typeface="+mn-lt"/>
            </a:endParaRPr>
          </a:p>
        </p:txBody>
      </p:sp>
    </p:spTree>
    <p:extLst>
      <p:ext uri="{BB962C8B-B14F-4D97-AF65-F5344CB8AC3E}">
        <p14:creationId xmlns:p14="http://schemas.microsoft.com/office/powerpoint/2010/main" val="1381581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05225B-7198-A0FB-6D54-6F6056A64279}"/>
              </a:ext>
            </a:extLst>
          </p:cNvPr>
          <p:cNvSpPr>
            <a:spLocks noGrp="1"/>
          </p:cNvSpPr>
          <p:nvPr>
            <p:ph type="title"/>
          </p:nvPr>
        </p:nvSpPr>
        <p:spPr>
          <a:xfrm>
            <a:off x="838200" y="498764"/>
            <a:ext cx="10515600" cy="7426036"/>
          </a:xfrm>
        </p:spPr>
        <p:txBody>
          <a:bodyPr>
            <a:normAutofit fontScale="90000"/>
          </a:bodyPr>
          <a:lstStyle/>
          <a:p>
            <a:r>
              <a:rPr lang="nl-NL" dirty="0"/>
              <a:t>                        </a:t>
            </a:r>
            <a:r>
              <a:rPr lang="nl-NL" sz="3600" dirty="0">
                <a:latin typeface="+mn-lt"/>
              </a:rPr>
              <a:t>Intra-personal development </a:t>
            </a:r>
            <a:br>
              <a:rPr lang="nl-NL" sz="3600" dirty="0">
                <a:latin typeface="+mn-lt"/>
              </a:rPr>
            </a:br>
            <a:br>
              <a:rPr lang="nl-NL" sz="3100" dirty="0"/>
            </a:br>
            <a:r>
              <a:rPr lang="nl-NL" sz="3100" dirty="0"/>
              <a:t>                     </a:t>
            </a:r>
            <a:r>
              <a:rPr lang="nl-NL" sz="3100" i="1" dirty="0">
                <a:solidFill>
                  <a:prstClr val="black"/>
                </a:solidFill>
                <a:latin typeface="+mn-lt"/>
              </a:rPr>
              <a:t>“ The search </a:t>
            </a:r>
            <a:r>
              <a:rPr lang="nl-NL" sz="3100" i="1" dirty="0" err="1">
                <a:solidFill>
                  <a:prstClr val="black"/>
                </a:solidFill>
                <a:latin typeface="+mn-lt"/>
              </a:rPr>
              <a:t>for</a:t>
            </a:r>
            <a:r>
              <a:rPr lang="nl-NL" sz="3100" i="1" dirty="0">
                <a:solidFill>
                  <a:prstClr val="black"/>
                </a:solidFill>
                <a:latin typeface="+mn-lt"/>
              </a:rPr>
              <a:t> </a:t>
            </a:r>
            <a:r>
              <a:rPr lang="nl-NL" sz="3100" i="1" dirty="0" err="1">
                <a:solidFill>
                  <a:prstClr val="black"/>
                </a:solidFill>
                <a:latin typeface="+mn-lt"/>
              </a:rPr>
              <a:t>the</a:t>
            </a:r>
            <a:r>
              <a:rPr lang="nl-NL" sz="3100" i="1" dirty="0">
                <a:solidFill>
                  <a:prstClr val="black"/>
                </a:solidFill>
                <a:latin typeface="+mn-lt"/>
              </a:rPr>
              <a:t> </a:t>
            </a:r>
            <a:r>
              <a:rPr lang="nl-NL" sz="3100" i="1" dirty="0" err="1">
                <a:solidFill>
                  <a:prstClr val="black"/>
                </a:solidFill>
                <a:latin typeface="+mn-lt"/>
              </a:rPr>
              <a:t>innerpath</a:t>
            </a:r>
            <a:r>
              <a:rPr lang="nl-NL" sz="3100" i="1" dirty="0">
                <a:solidFill>
                  <a:prstClr val="black"/>
                </a:solidFill>
                <a:latin typeface="+mn-lt"/>
              </a:rPr>
              <a:t> is </a:t>
            </a:r>
            <a:r>
              <a:rPr lang="nl-NL" sz="3100" i="1" dirty="0" err="1">
                <a:solidFill>
                  <a:prstClr val="black"/>
                </a:solidFill>
                <a:latin typeface="+mn-lt"/>
              </a:rPr>
              <a:t>guided</a:t>
            </a:r>
            <a:r>
              <a:rPr lang="nl-NL" sz="3100" i="1" dirty="0">
                <a:solidFill>
                  <a:prstClr val="black"/>
                </a:solidFill>
                <a:latin typeface="+mn-lt"/>
              </a:rPr>
              <a:t> </a:t>
            </a:r>
            <a:br>
              <a:rPr lang="nl-NL" sz="3100" i="1" dirty="0">
                <a:solidFill>
                  <a:prstClr val="black"/>
                </a:solidFill>
                <a:latin typeface="+mn-lt"/>
              </a:rPr>
            </a:br>
            <a:r>
              <a:rPr lang="nl-NL" sz="3100" i="1" dirty="0">
                <a:solidFill>
                  <a:prstClr val="black"/>
                </a:solidFill>
                <a:latin typeface="+mn-lt"/>
              </a:rPr>
              <a:t>                     </a:t>
            </a:r>
            <a:r>
              <a:rPr lang="nl-NL" sz="3100" i="1" dirty="0" err="1">
                <a:solidFill>
                  <a:prstClr val="black"/>
                </a:solidFill>
                <a:latin typeface="+mn-lt"/>
              </a:rPr>
              <a:t>by</a:t>
            </a:r>
            <a:r>
              <a:rPr lang="nl-NL" sz="3100" i="1" dirty="0">
                <a:solidFill>
                  <a:prstClr val="black"/>
                </a:solidFill>
                <a:latin typeface="+mn-lt"/>
              </a:rPr>
              <a:t> </a:t>
            </a:r>
            <a:r>
              <a:rPr lang="nl-NL" sz="3100" i="1" dirty="0" err="1">
                <a:solidFill>
                  <a:prstClr val="black"/>
                </a:solidFill>
                <a:latin typeface="+mn-lt"/>
              </a:rPr>
              <a:t>individual</a:t>
            </a:r>
            <a:r>
              <a:rPr lang="nl-NL" sz="3100" i="1" dirty="0">
                <a:solidFill>
                  <a:prstClr val="black"/>
                </a:solidFill>
                <a:latin typeface="+mn-lt"/>
              </a:rPr>
              <a:t> </a:t>
            </a:r>
            <a:r>
              <a:rPr lang="nl-NL" sz="3100" i="1" dirty="0" err="1">
                <a:solidFill>
                  <a:prstClr val="black"/>
                </a:solidFill>
                <a:latin typeface="+mn-lt"/>
              </a:rPr>
              <a:t>experiences</a:t>
            </a:r>
            <a:r>
              <a:rPr lang="nl-NL" sz="3100" i="1" dirty="0">
                <a:solidFill>
                  <a:prstClr val="black"/>
                </a:solidFill>
                <a:latin typeface="+mn-lt"/>
              </a:rPr>
              <a:t> of </a:t>
            </a:r>
            <a:r>
              <a:rPr lang="nl-NL" sz="3100" i="1" dirty="0" err="1">
                <a:solidFill>
                  <a:prstClr val="black"/>
                </a:solidFill>
                <a:latin typeface="+mn-lt"/>
              </a:rPr>
              <a:t>which</a:t>
            </a:r>
            <a:r>
              <a:rPr lang="nl-NL" sz="3100" i="1" dirty="0">
                <a:solidFill>
                  <a:prstClr val="black"/>
                </a:solidFill>
                <a:latin typeface="+mn-lt"/>
              </a:rPr>
              <a:t> </a:t>
            </a:r>
            <a:br>
              <a:rPr lang="nl-NL" sz="3100" i="1" dirty="0">
                <a:solidFill>
                  <a:prstClr val="black"/>
                </a:solidFill>
                <a:latin typeface="+mn-lt"/>
              </a:rPr>
            </a:br>
            <a:r>
              <a:rPr lang="nl-NL" sz="3100" i="1" dirty="0">
                <a:solidFill>
                  <a:prstClr val="black"/>
                </a:solidFill>
                <a:latin typeface="+mn-lt"/>
              </a:rPr>
              <a:t>                     </a:t>
            </a:r>
            <a:r>
              <a:rPr lang="nl-NL" sz="3100" i="1" dirty="0" err="1">
                <a:solidFill>
                  <a:prstClr val="black"/>
                </a:solidFill>
                <a:latin typeface="+mn-lt"/>
              </a:rPr>
              <a:t>emotions</a:t>
            </a:r>
            <a:r>
              <a:rPr lang="nl-NL" sz="3100" i="1" dirty="0">
                <a:solidFill>
                  <a:prstClr val="black"/>
                </a:solidFill>
                <a:latin typeface="+mn-lt"/>
              </a:rPr>
              <a:t> are </a:t>
            </a:r>
            <a:r>
              <a:rPr lang="nl-NL" sz="3100" i="1" dirty="0" err="1">
                <a:solidFill>
                  <a:prstClr val="black"/>
                </a:solidFill>
                <a:latin typeface="+mn-lt"/>
              </a:rPr>
              <a:t>an</a:t>
            </a:r>
            <a:r>
              <a:rPr lang="nl-NL" sz="3100" i="1" dirty="0">
                <a:solidFill>
                  <a:prstClr val="black"/>
                </a:solidFill>
                <a:latin typeface="+mn-lt"/>
              </a:rPr>
              <a:t> </a:t>
            </a:r>
            <a:r>
              <a:rPr lang="nl-NL" sz="3100" i="1" dirty="0" err="1">
                <a:solidFill>
                  <a:prstClr val="black"/>
                </a:solidFill>
                <a:latin typeface="+mn-lt"/>
              </a:rPr>
              <a:t>essential</a:t>
            </a:r>
            <a:r>
              <a:rPr lang="nl-NL" sz="3100" i="1" dirty="0">
                <a:solidFill>
                  <a:prstClr val="black"/>
                </a:solidFill>
                <a:latin typeface="+mn-lt"/>
              </a:rPr>
              <a:t> part” (Jung 1957)</a:t>
            </a:r>
            <a:br>
              <a:rPr lang="nl-NL" sz="3100" dirty="0">
                <a:latin typeface="+mn-lt"/>
              </a:rPr>
            </a:br>
            <a:br>
              <a:rPr lang="nl-NL" sz="3100" dirty="0"/>
            </a:br>
            <a:br>
              <a:rPr lang="nl-NL" dirty="0"/>
            </a:br>
            <a:r>
              <a:rPr lang="nl-NL" dirty="0"/>
              <a:t>                        </a:t>
            </a:r>
            <a:r>
              <a:rPr lang="nl-NL" sz="3200" dirty="0">
                <a:latin typeface="+mn-lt"/>
              </a:rPr>
              <a:t>Focus on </a:t>
            </a:r>
            <a:r>
              <a:rPr lang="nl-NL" sz="3200" dirty="0" err="1">
                <a:latin typeface="+mn-lt"/>
              </a:rPr>
              <a:t>the</a:t>
            </a:r>
            <a:r>
              <a:rPr lang="nl-NL" sz="3200" dirty="0">
                <a:latin typeface="+mn-lt"/>
              </a:rPr>
              <a:t> intra-personal </a:t>
            </a:r>
            <a:br>
              <a:rPr lang="nl-NL" sz="3200" dirty="0">
                <a:latin typeface="+mn-lt"/>
              </a:rPr>
            </a:br>
            <a:r>
              <a:rPr lang="nl-NL" sz="3200" dirty="0">
                <a:latin typeface="+mn-lt"/>
              </a:rPr>
              <a:t>                                              </a:t>
            </a:r>
            <a:r>
              <a:rPr lang="nl-NL" sz="3200" dirty="0" err="1">
                <a:latin typeface="+mn-lt"/>
              </a:rPr>
              <a:t>by</a:t>
            </a:r>
            <a:r>
              <a:rPr lang="nl-NL" sz="3200" dirty="0">
                <a:latin typeface="+mn-lt"/>
              </a:rPr>
              <a:t> </a:t>
            </a:r>
            <a:r>
              <a:rPr lang="nl-NL" sz="3200" dirty="0" err="1">
                <a:latin typeface="+mn-lt"/>
              </a:rPr>
              <a:t>conscious</a:t>
            </a:r>
            <a:r>
              <a:rPr lang="nl-NL" sz="3200" dirty="0">
                <a:latin typeface="+mn-lt"/>
              </a:rPr>
              <a:t> </a:t>
            </a:r>
            <a:r>
              <a:rPr lang="nl-NL" sz="3200" dirty="0" err="1">
                <a:latin typeface="+mn-lt"/>
              </a:rPr>
              <a:t>reflection</a:t>
            </a:r>
            <a:r>
              <a:rPr lang="nl-NL" sz="3200" dirty="0">
                <a:latin typeface="+mn-lt"/>
              </a:rPr>
              <a:t>,</a:t>
            </a:r>
            <a:br>
              <a:rPr lang="nl-NL" sz="3200" dirty="0">
                <a:latin typeface="+mn-lt"/>
              </a:rPr>
            </a:br>
            <a:r>
              <a:rPr lang="nl-NL" sz="3200" dirty="0">
                <a:latin typeface="+mn-lt"/>
              </a:rPr>
              <a:t>                     </a:t>
            </a:r>
            <a:br>
              <a:rPr lang="nl-NL" sz="3200" dirty="0">
                <a:latin typeface="+mn-lt"/>
              </a:rPr>
            </a:br>
            <a:r>
              <a:rPr lang="nl-NL" sz="3200" dirty="0">
                <a:latin typeface="+mn-lt"/>
              </a:rPr>
              <a:t>                        is </a:t>
            </a:r>
            <a:r>
              <a:rPr lang="nl-NL" sz="3200" dirty="0" err="1">
                <a:latin typeface="+mn-lt"/>
              </a:rPr>
              <a:t>essential</a:t>
            </a:r>
            <a:r>
              <a:rPr lang="nl-NL" sz="3200" dirty="0">
                <a:latin typeface="+mn-lt"/>
              </a:rPr>
              <a:t> </a:t>
            </a:r>
            <a:r>
              <a:rPr lang="nl-NL" sz="3200" dirty="0" err="1">
                <a:latin typeface="+mn-lt"/>
              </a:rPr>
              <a:t>to</a:t>
            </a:r>
            <a:r>
              <a:rPr lang="nl-NL" sz="3200" dirty="0">
                <a:latin typeface="+mn-lt"/>
              </a:rPr>
              <a:t> set personal development </a:t>
            </a:r>
            <a:br>
              <a:rPr lang="nl-NL" sz="3200" dirty="0">
                <a:latin typeface="+mn-lt"/>
              </a:rPr>
            </a:br>
            <a:r>
              <a:rPr lang="nl-NL" sz="3200" dirty="0">
                <a:latin typeface="+mn-lt"/>
              </a:rPr>
              <a:t>                                              in motion, </a:t>
            </a:r>
            <a:r>
              <a:rPr lang="nl-NL" sz="3200" dirty="0" err="1">
                <a:latin typeface="+mn-lt"/>
              </a:rPr>
              <a:t>and</a:t>
            </a:r>
            <a:r>
              <a:rPr lang="nl-NL" sz="3200" dirty="0">
                <a:latin typeface="+mn-lt"/>
              </a:rPr>
              <a:t> keep </a:t>
            </a:r>
            <a:r>
              <a:rPr lang="nl-NL" sz="3200" dirty="0" err="1">
                <a:latin typeface="+mn-lt"/>
              </a:rPr>
              <a:t>it</a:t>
            </a:r>
            <a:r>
              <a:rPr lang="nl-NL" sz="3200" dirty="0">
                <a:latin typeface="+mn-lt"/>
              </a:rPr>
              <a:t> </a:t>
            </a:r>
            <a:r>
              <a:rPr lang="nl-NL" sz="3200" dirty="0" err="1">
                <a:latin typeface="+mn-lt"/>
              </a:rPr>
              <a:t>moving</a:t>
            </a:r>
            <a:r>
              <a:rPr lang="nl-NL" sz="3200" dirty="0">
                <a:latin typeface="+mn-lt"/>
              </a:rPr>
              <a:t>.</a:t>
            </a:r>
            <a:br>
              <a:rPr lang="nl-NL" dirty="0"/>
            </a:br>
            <a:r>
              <a:rPr lang="nl-NL" dirty="0"/>
              <a:t>        </a:t>
            </a:r>
            <a:br>
              <a:rPr lang="nl-NL" dirty="0"/>
            </a:br>
            <a:br>
              <a:rPr lang="nl-NL" dirty="0"/>
            </a:br>
            <a:endParaRPr lang="nl-NL" dirty="0"/>
          </a:p>
        </p:txBody>
      </p:sp>
    </p:spTree>
    <p:extLst>
      <p:ext uri="{BB962C8B-B14F-4D97-AF65-F5344CB8AC3E}">
        <p14:creationId xmlns:p14="http://schemas.microsoft.com/office/powerpoint/2010/main" val="2935605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8FD67D-4483-67D0-ADF2-A8E902372EE8}"/>
              </a:ext>
            </a:extLst>
          </p:cNvPr>
          <p:cNvSpPr>
            <a:spLocks noGrp="1"/>
          </p:cNvSpPr>
          <p:nvPr>
            <p:ph type="title"/>
          </p:nvPr>
        </p:nvSpPr>
        <p:spPr>
          <a:xfrm>
            <a:off x="674255" y="365125"/>
            <a:ext cx="10679545" cy="6340475"/>
          </a:xfrm>
        </p:spPr>
        <p:txBody>
          <a:bodyPr>
            <a:normAutofit/>
          </a:bodyPr>
          <a:lstStyle/>
          <a:p>
            <a:r>
              <a:rPr lang="nl-NL" sz="4000" dirty="0">
                <a:latin typeface="+mn-lt"/>
              </a:rPr>
              <a:t>                               </a:t>
            </a:r>
            <a:r>
              <a:rPr lang="nl-NL" sz="3200" dirty="0" err="1">
                <a:latin typeface="+mn-lt"/>
              </a:rPr>
              <a:t>Conscious</a:t>
            </a:r>
            <a:r>
              <a:rPr lang="nl-NL" sz="3200" dirty="0">
                <a:latin typeface="+mn-lt"/>
              </a:rPr>
              <a:t> </a:t>
            </a:r>
            <a:r>
              <a:rPr lang="nl-NL" sz="3200" dirty="0" err="1">
                <a:latin typeface="+mn-lt"/>
              </a:rPr>
              <a:t>reflection</a:t>
            </a:r>
            <a:br>
              <a:rPr lang="nl-NL" sz="3200" dirty="0">
                <a:latin typeface="+mn-lt"/>
              </a:rPr>
            </a:br>
            <a:br>
              <a:rPr lang="nl-NL" sz="3200" dirty="0">
                <a:latin typeface="+mn-lt"/>
              </a:rPr>
            </a:br>
            <a:r>
              <a:rPr lang="nl-NL" sz="2800" dirty="0">
                <a:latin typeface="+mn-lt"/>
              </a:rPr>
              <a:t>                      </a:t>
            </a:r>
            <a:br>
              <a:rPr lang="nl-NL" sz="2800" dirty="0">
                <a:latin typeface="+mn-lt"/>
              </a:rPr>
            </a:br>
            <a:r>
              <a:rPr lang="nl-NL" sz="2800" dirty="0">
                <a:latin typeface="+mn-lt"/>
              </a:rPr>
              <a:t>                                     Learning </a:t>
            </a:r>
            <a:r>
              <a:rPr lang="nl-NL" sz="2800" dirty="0" err="1">
                <a:latin typeface="+mn-lt"/>
              </a:rPr>
              <a:t>to</a:t>
            </a:r>
            <a:r>
              <a:rPr lang="nl-NL" sz="2800" dirty="0">
                <a:latin typeface="+mn-lt"/>
              </a:rPr>
              <a:t> </a:t>
            </a:r>
            <a:r>
              <a:rPr lang="nl-NL" sz="2800" dirty="0" err="1">
                <a:latin typeface="+mn-lt"/>
              </a:rPr>
              <a:t>reflect</a:t>
            </a:r>
            <a:r>
              <a:rPr lang="nl-NL" sz="2800" dirty="0">
                <a:latin typeface="+mn-lt"/>
              </a:rPr>
              <a:t> </a:t>
            </a:r>
            <a:r>
              <a:rPr lang="nl-NL" sz="2800" dirty="0" err="1">
                <a:latin typeface="+mn-lt"/>
              </a:rPr>
              <a:t>consciously</a:t>
            </a:r>
            <a:r>
              <a:rPr lang="nl-NL" sz="2800" dirty="0">
                <a:latin typeface="+mn-lt"/>
              </a:rPr>
              <a:t>.</a:t>
            </a:r>
            <a:br>
              <a:rPr lang="nl-NL" sz="2800" dirty="0">
                <a:latin typeface="+mn-lt"/>
              </a:rPr>
            </a:br>
            <a:br>
              <a:rPr lang="nl-NL" sz="2800" dirty="0">
                <a:latin typeface="+mn-lt"/>
              </a:rPr>
            </a:br>
            <a:r>
              <a:rPr lang="nl-NL" sz="2800" dirty="0">
                <a:latin typeface="+mn-lt"/>
              </a:rPr>
              <a:t>                </a:t>
            </a:r>
            <a:r>
              <a:rPr lang="nl-NL" sz="2800" dirty="0" err="1">
                <a:latin typeface="+mn-lt"/>
              </a:rPr>
              <a:t>Fundamental</a:t>
            </a:r>
            <a:r>
              <a:rPr lang="nl-NL" sz="2800" dirty="0">
                <a:latin typeface="+mn-lt"/>
              </a:rPr>
              <a:t> </a:t>
            </a:r>
            <a:r>
              <a:rPr lang="nl-NL" sz="2800" dirty="0" err="1">
                <a:latin typeface="+mn-lt"/>
              </a:rPr>
              <a:t>to</a:t>
            </a:r>
            <a:r>
              <a:rPr lang="nl-NL" sz="2800" dirty="0">
                <a:latin typeface="+mn-lt"/>
              </a:rPr>
              <a:t> </a:t>
            </a:r>
            <a:r>
              <a:rPr lang="nl-NL" sz="2800" dirty="0" err="1">
                <a:latin typeface="+mn-lt"/>
              </a:rPr>
              <a:t>recognise</a:t>
            </a:r>
            <a:r>
              <a:rPr lang="nl-NL" sz="2800" dirty="0">
                <a:latin typeface="+mn-lt"/>
              </a:rPr>
              <a:t> changes </a:t>
            </a:r>
            <a:r>
              <a:rPr lang="nl-NL" sz="2800" dirty="0" err="1">
                <a:latin typeface="+mn-lt"/>
              </a:rPr>
              <a:t>and</a:t>
            </a:r>
            <a:r>
              <a:rPr lang="nl-NL" sz="2800" dirty="0">
                <a:latin typeface="+mn-lt"/>
              </a:rPr>
              <a:t> </a:t>
            </a:r>
            <a:r>
              <a:rPr lang="nl-NL" sz="2800" dirty="0" err="1">
                <a:latin typeface="+mn-lt"/>
              </a:rPr>
              <a:t>developments</a:t>
            </a:r>
            <a:r>
              <a:rPr lang="nl-NL" sz="2800" dirty="0">
                <a:latin typeface="+mn-lt"/>
              </a:rPr>
              <a:t> </a:t>
            </a:r>
            <a:br>
              <a:rPr lang="nl-NL" sz="2800" dirty="0">
                <a:latin typeface="+mn-lt"/>
              </a:rPr>
            </a:br>
            <a:r>
              <a:rPr lang="nl-NL" sz="2800" dirty="0">
                <a:latin typeface="+mn-lt"/>
              </a:rPr>
              <a:t>                                     of </a:t>
            </a:r>
            <a:r>
              <a:rPr lang="nl-NL" sz="2800" dirty="0" err="1">
                <a:latin typeface="+mn-lt"/>
              </a:rPr>
              <a:t>one’s</a:t>
            </a:r>
            <a:r>
              <a:rPr lang="nl-NL" sz="2800" dirty="0">
                <a:latin typeface="+mn-lt"/>
              </a:rPr>
              <a:t> </a:t>
            </a:r>
            <a:r>
              <a:rPr lang="nl-NL" sz="2800" dirty="0" err="1">
                <a:latin typeface="+mn-lt"/>
              </a:rPr>
              <a:t>own</a:t>
            </a:r>
            <a:r>
              <a:rPr lang="nl-NL" sz="2800" dirty="0">
                <a:latin typeface="+mn-lt"/>
              </a:rPr>
              <a:t> personal </a:t>
            </a:r>
            <a:r>
              <a:rPr lang="nl-NL" sz="2800" dirty="0" err="1">
                <a:latin typeface="+mn-lt"/>
              </a:rPr>
              <a:t>qualities</a:t>
            </a:r>
            <a:r>
              <a:rPr lang="nl-NL" sz="2800" dirty="0">
                <a:latin typeface="+mn-lt"/>
              </a:rPr>
              <a:t>,</a:t>
            </a:r>
            <a:br>
              <a:rPr lang="nl-NL" sz="2800" dirty="0">
                <a:latin typeface="+mn-lt"/>
              </a:rPr>
            </a:br>
            <a:br>
              <a:rPr lang="nl-NL" sz="2800" dirty="0">
                <a:latin typeface="+mn-lt"/>
              </a:rPr>
            </a:br>
            <a:r>
              <a:rPr lang="nl-NL" sz="2800" dirty="0">
                <a:latin typeface="+mn-lt"/>
              </a:rPr>
              <a:t>                           </a:t>
            </a:r>
            <a:r>
              <a:rPr lang="nl-NL" sz="2800" dirty="0" err="1">
                <a:latin typeface="+mn-lt"/>
              </a:rPr>
              <a:t>to</a:t>
            </a:r>
            <a:r>
              <a:rPr lang="nl-NL" sz="2800" dirty="0">
                <a:latin typeface="+mn-lt"/>
              </a:rPr>
              <a:t> </a:t>
            </a:r>
            <a:r>
              <a:rPr lang="nl-NL" sz="2800" dirty="0" err="1">
                <a:latin typeface="+mn-lt"/>
              </a:rPr>
              <a:t>contemplate</a:t>
            </a:r>
            <a:r>
              <a:rPr lang="nl-NL" sz="2800" dirty="0">
                <a:latin typeface="+mn-lt"/>
              </a:rPr>
              <a:t> on </a:t>
            </a:r>
            <a:r>
              <a:rPr lang="nl-NL" sz="2800" dirty="0" err="1">
                <a:latin typeface="+mn-lt"/>
              </a:rPr>
              <a:t>them</a:t>
            </a:r>
            <a:r>
              <a:rPr lang="nl-NL" sz="2800" dirty="0">
                <a:latin typeface="+mn-lt"/>
              </a:rPr>
              <a:t> in a </a:t>
            </a:r>
            <a:r>
              <a:rPr lang="nl-NL" sz="2800" dirty="0" err="1">
                <a:latin typeface="+mn-lt"/>
              </a:rPr>
              <a:t>critical</a:t>
            </a:r>
            <a:r>
              <a:rPr lang="nl-NL" sz="2800" dirty="0">
                <a:latin typeface="+mn-lt"/>
              </a:rPr>
              <a:t> way</a:t>
            </a:r>
            <a:br>
              <a:rPr lang="nl-NL" sz="2800" dirty="0">
                <a:latin typeface="+mn-lt"/>
              </a:rPr>
            </a:br>
            <a:r>
              <a:rPr lang="nl-NL" sz="2800" dirty="0">
                <a:latin typeface="+mn-lt"/>
              </a:rPr>
              <a:t>                                      </a:t>
            </a:r>
            <a:r>
              <a:rPr lang="nl-NL" sz="2800" dirty="0" err="1">
                <a:latin typeface="+mn-lt"/>
              </a:rPr>
              <a:t>and</a:t>
            </a:r>
            <a:r>
              <a:rPr lang="nl-NL" sz="2800" dirty="0">
                <a:latin typeface="+mn-lt"/>
              </a:rPr>
              <a:t> make </a:t>
            </a:r>
            <a:r>
              <a:rPr lang="nl-NL" sz="2800" dirty="0" err="1">
                <a:latin typeface="+mn-lt"/>
              </a:rPr>
              <a:t>adjustments</a:t>
            </a:r>
            <a:r>
              <a:rPr lang="nl-NL" sz="2800" dirty="0">
                <a:latin typeface="+mn-lt"/>
              </a:rPr>
              <a:t>.</a:t>
            </a:r>
            <a:br>
              <a:rPr lang="nl-NL" sz="2800" dirty="0">
                <a:latin typeface="+mn-lt"/>
              </a:rPr>
            </a:br>
            <a:endParaRPr lang="nl-NL" sz="2800" dirty="0">
              <a:latin typeface="+mn-lt"/>
            </a:endParaRPr>
          </a:p>
        </p:txBody>
      </p:sp>
    </p:spTree>
    <p:extLst>
      <p:ext uri="{BB962C8B-B14F-4D97-AF65-F5344CB8AC3E}">
        <p14:creationId xmlns:p14="http://schemas.microsoft.com/office/powerpoint/2010/main" val="2944706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8FD46A-515B-04D2-2CB0-6A381ABB552B}"/>
              </a:ext>
            </a:extLst>
          </p:cNvPr>
          <p:cNvSpPr>
            <a:spLocks noGrp="1"/>
          </p:cNvSpPr>
          <p:nvPr>
            <p:ph type="title"/>
          </p:nvPr>
        </p:nvSpPr>
        <p:spPr>
          <a:xfrm>
            <a:off x="803565" y="424873"/>
            <a:ext cx="10594108" cy="6206836"/>
          </a:xfrm>
        </p:spPr>
        <p:txBody>
          <a:bodyPr>
            <a:normAutofit fontScale="90000"/>
          </a:bodyPr>
          <a:lstStyle/>
          <a:p>
            <a:r>
              <a:rPr lang="nl-NL" sz="4000" dirty="0">
                <a:latin typeface="+mn-lt"/>
              </a:rPr>
              <a:t>                            </a:t>
            </a:r>
            <a:br>
              <a:rPr lang="nl-NL" sz="4000" dirty="0">
                <a:latin typeface="+mn-lt"/>
              </a:rPr>
            </a:br>
            <a:br>
              <a:rPr lang="nl-NL" dirty="0">
                <a:latin typeface="+mn-lt"/>
              </a:rPr>
            </a:br>
            <a:r>
              <a:rPr lang="nl-NL" dirty="0">
                <a:latin typeface="+mn-lt"/>
              </a:rPr>
              <a:t>                           </a:t>
            </a:r>
            <a:r>
              <a:rPr lang="nl-NL" dirty="0" err="1">
                <a:latin typeface="+mn-lt"/>
              </a:rPr>
              <a:t>Collective</a:t>
            </a:r>
            <a:r>
              <a:rPr lang="nl-NL" dirty="0">
                <a:latin typeface="+mn-lt"/>
              </a:rPr>
              <a:t> </a:t>
            </a:r>
            <a:r>
              <a:rPr lang="nl-NL" dirty="0" err="1">
                <a:latin typeface="+mn-lt"/>
              </a:rPr>
              <a:t>experiences</a:t>
            </a:r>
            <a:br>
              <a:rPr lang="nl-NL" dirty="0">
                <a:latin typeface="+mn-lt"/>
              </a:rPr>
            </a:br>
            <a:r>
              <a:rPr lang="nl-NL" sz="3600" dirty="0">
                <a:latin typeface="+mn-lt"/>
              </a:rPr>
              <a:t>                                      </a:t>
            </a:r>
            <a:br>
              <a:rPr lang="nl-NL" sz="3600" dirty="0">
                <a:latin typeface="+mn-lt"/>
              </a:rPr>
            </a:br>
            <a:r>
              <a:rPr lang="nl-NL" sz="3600" dirty="0">
                <a:latin typeface="+mn-lt"/>
              </a:rPr>
              <a:t>                     </a:t>
            </a:r>
            <a:br>
              <a:rPr lang="nl-NL" sz="3600" dirty="0">
                <a:latin typeface="+mn-lt"/>
              </a:rPr>
            </a:br>
            <a:r>
              <a:rPr lang="nl-NL" sz="3100" dirty="0">
                <a:latin typeface="+mn-lt"/>
              </a:rPr>
              <a:t>                                        </a:t>
            </a:r>
            <a:r>
              <a:rPr lang="nl-NL" sz="3100" dirty="0" err="1">
                <a:latin typeface="+mn-lt"/>
              </a:rPr>
              <a:t>Experiential</a:t>
            </a:r>
            <a:r>
              <a:rPr lang="nl-NL" sz="3100" dirty="0">
                <a:latin typeface="+mn-lt"/>
              </a:rPr>
              <a:t> </a:t>
            </a:r>
            <a:r>
              <a:rPr lang="nl-NL" sz="3100" dirty="0" err="1">
                <a:latin typeface="+mn-lt"/>
              </a:rPr>
              <a:t>assignments</a:t>
            </a:r>
            <a:r>
              <a:rPr lang="nl-NL" sz="3100" dirty="0">
                <a:latin typeface="+mn-lt"/>
              </a:rPr>
              <a:t> </a:t>
            </a:r>
            <a:br>
              <a:rPr lang="nl-NL" sz="3100" dirty="0">
                <a:latin typeface="+mn-lt"/>
              </a:rPr>
            </a:br>
            <a:r>
              <a:rPr lang="nl-NL" sz="3100" dirty="0">
                <a:latin typeface="+mn-lt"/>
              </a:rPr>
              <a:t>                           </a:t>
            </a:r>
            <a:r>
              <a:rPr lang="nl-NL" sz="3100" dirty="0" err="1">
                <a:latin typeface="+mn-lt"/>
              </a:rPr>
              <a:t>during</a:t>
            </a:r>
            <a:r>
              <a:rPr lang="nl-NL" sz="3100" dirty="0">
                <a:latin typeface="+mn-lt"/>
              </a:rPr>
              <a:t> </a:t>
            </a:r>
            <a:r>
              <a:rPr lang="nl-NL" sz="3100" dirty="0" err="1">
                <a:latin typeface="+mn-lt"/>
              </a:rPr>
              <a:t>entreprise</a:t>
            </a:r>
            <a:r>
              <a:rPr lang="nl-NL" sz="3100" dirty="0">
                <a:latin typeface="+mn-lt"/>
              </a:rPr>
              <a:t> meetings </a:t>
            </a:r>
            <a:r>
              <a:rPr lang="nl-NL" sz="3100" dirty="0" err="1">
                <a:latin typeface="+mn-lt"/>
              </a:rPr>
              <a:t>focused</a:t>
            </a:r>
            <a:r>
              <a:rPr lang="nl-NL" sz="3100" dirty="0">
                <a:latin typeface="+mn-lt"/>
              </a:rPr>
              <a:t> on</a:t>
            </a:r>
            <a:br>
              <a:rPr lang="nl-NL" sz="3100" dirty="0">
                <a:latin typeface="+mn-lt"/>
              </a:rPr>
            </a:br>
            <a:r>
              <a:rPr lang="nl-NL" sz="3100" dirty="0">
                <a:latin typeface="+mn-lt"/>
              </a:rPr>
              <a:t>                     intra-personal </a:t>
            </a:r>
            <a:r>
              <a:rPr lang="nl-NL" sz="3100" dirty="0" err="1">
                <a:latin typeface="+mn-lt"/>
              </a:rPr>
              <a:t>and</a:t>
            </a:r>
            <a:r>
              <a:rPr lang="nl-NL" sz="3100" dirty="0">
                <a:latin typeface="+mn-lt"/>
              </a:rPr>
              <a:t> </a:t>
            </a:r>
            <a:r>
              <a:rPr lang="nl-NL" sz="3100" dirty="0" err="1">
                <a:latin typeface="+mn-lt"/>
              </a:rPr>
              <a:t>interpersonal</a:t>
            </a:r>
            <a:r>
              <a:rPr lang="nl-NL" sz="3100" dirty="0">
                <a:latin typeface="+mn-lt"/>
              </a:rPr>
              <a:t> development.</a:t>
            </a:r>
            <a:br>
              <a:rPr lang="nl-NL" sz="3100" dirty="0">
                <a:latin typeface="+mn-lt"/>
              </a:rPr>
            </a:br>
            <a:br>
              <a:rPr lang="nl-NL" sz="3100" dirty="0">
                <a:latin typeface="+mn-lt"/>
              </a:rPr>
            </a:br>
            <a:r>
              <a:rPr lang="nl-NL" sz="3100" dirty="0">
                <a:latin typeface="+mn-lt"/>
              </a:rPr>
              <a:t>                                             </a:t>
            </a:r>
            <a:br>
              <a:rPr lang="nl-NL" sz="3100" dirty="0">
                <a:latin typeface="+mn-lt"/>
              </a:rPr>
            </a:br>
            <a:r>
              <a:rPr lang="nl-NL" sz="3100" dirty="0">
                <a:latin typeface="+mn-lt"/>
              </a:rPr>
              <a:t>         </a:t>
            </a:r>
            <a:br>
              <a:rPr lang="nl-NL" sz="3100" dirty="0">
                <a:latin typeface="+mn-lt"/>
              </a:rPr>
            </a:br>
            <a:r>
              <a:rPr lang="nl-NL" sz="3100" dirty="0">
                <a:latin typeface="+mn-lt"/>
              </a:rPr>
              <a:t>          -  A </a:t>
            </a:r>
            <a:r>
              <a:rPr lang="nl-NL" sz="3100" dirty="0" err="1">
                <a:latin typeface="+mn-lt"/>
              </a:rPr>
              <a:t>better</a:t>
            </a:r>
            <a:r>
              <a:rPr lang="nl-NL" sz="3100" dirty="0">
                <a:latin typeface="+mn-lt"/>
              </a:rPr>
              <a:t> </a:t>
            </a:r>
            <a:r>
              <a:rPr lang="nl-NL" sz="3100" dirty="0" err="1">
                <a:latin typeface="+mn-lt"/>
              </a:rPr>
              <a:t>understanding</a:t>
            </a:r>
            <a:r>
              <a:rPr lang="nl-NL" sz="3100" dirty="0">
                <a:latin typeface="+mn-lt"/>
              </a:rPr>
              <a:t> of </a:t>
            </a:r>
            <a:r>
              <a:rPr lang="nl-NL" sz="3100" dirty="0" err="1">
                <a:latin typeface="+mn-lt"/>
              </a:rPr>
              <a:t>one’s</a:t>
            </a:r>
            <a:r>
              <a:rPr lang="nl-NL" sz="3100" dirty="0">
                <a:latin typeface="+mn-lt"/>
              </a:rPr>
              <a:t> </a:t>
            </a:r>
            <a:r>
              <a:rPr lang="nl-NL" sz="3100" dirty="0" err="1">
                <a:latin typeface="+mn-lt"/>
              </a:rPr>
              <a:t>own</a:t>
            </a:r>
            <a:r>
              <a:rPr lang="nl-NL" sz="3100" dirty="0">
                <a:latin typeface="+mn-lt"/>
              </a:rPr>
              <a:t> point of view.</a:t>
            </a:r>
            <a:br>
              <a:rPr lang="nl-NL" sz="3100" dirty="0">
                <a:latin typeface="+mn-lt"/>
              </a:rPr>
            </a:br>
            <a:br>
              <a:rPr lang="nl-NL" sz="3100" dirty="0">
                <a:latin typeface="+mn-lt"/>
              </a:rPr>
            </a:br>
            <a:r>
              <a:rPr lang="nl-NL" sz="3100" dirty="0">
                <a:latin typeface="+mn-lt"/>
              </a:rPr>
              <a:t>          -  Understanding a different </a:t>
            </a:r>
            <a:r>
              <a:rPr lang="nl-NL" sz="3100" dirty="0" err="1">
                <a:latin typeface="+mn-lt"/>
              </a:rPr>
              <a:t>perspective</a:t>
            </a:r>
            <a:r>
              <a:rPr lang="nl-NL" sz="3100" dirty="0">
                <a:latin typeface="+mn-lt"/>
              </a:rPr>
              <a:t> </a:t>
            </a:r>
            <a:r>
              <a:rPr lang="nl-NL" sz="3100" dirty="0" err="1">
                <a:latin typeface="+mn-lt"/>
              </a:rPr>
              <a:t>becomes</a:t>
            </a:r>
            <a:r>
              <a:rPr lang="nl-NL" sz="3100" dirty="0">
                <a:latin typeface="+mn-lt"/>
              </a:rPr>
              <a:t> </a:t>
            </a:r>
            <a:r>
              <a:rPr lang="nl-NL" sz="3100" dirty="0" err="1">
                <a:latin typeface="+mn-lt"/>
              </a:rPr>
              <a:t>possible</a:t>
            </a:r>
            <a:r>
              <a:rPr lang="nl-NL" sz="3100" dirty="0">
                <a:latin typeface="+mn-lt"/>
              </a:rPr>
              <a:t>.</a:t>
            </a:r>
            <a:br>
              <a:rPr lang="nl-NL" sz="3100" dirty="0">
                <a:latin typeface="+mn-lt"/>
              </a:rPr>
            </a:br>
            <a:br>
              <a:rPr lang="nl-NL" sz="3100" dirty="0">
                <a:latin typeface="+mn-lt"/>
              </a:rPr>
            </a:br>
            <a:r>
              <a:rPr lang="nl-NL" sz="3200" dirty="0">
                <a:latin typeface="+mn-lt"/>
              </a:rPr>
              <a:t>     </a:t>
            </a:r>
          </a:p>
        </p:txBody>
      </p:sp>
      <p:sp>
        <p:nvSpPr>
          <p:cNvPr id="3" name="Pijl: omlaag 2">
            <a:extLst>
              <a:ext uri="{FF2B5EF4-FFF2-40B4-BE49-F238E27FC236}">
                <a16:creationId xmlns:a16="http://schemas.microsoft.com/office/drawing/2014/main" id="{1AFA4FC5-7EBC-5954-9A34-40978F00EB17}"/>
              </a:ext>
            </a:extLst>
          </p:cNvPr>
          <p:cNvSpPr/>
          <p:nvPr/>
        </p:nvSpPr>
        <p:spPr>
          <a:xfrm>
            <a:off x="5837382" y="4017819"/>
            <a:ext cx="157018" cy="637308"/>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994261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DDB704-88C7-3CFE-7366-FB40B4E1A8EA}"/>
              </a:ext>
            </a:extLst>
          </p:cNvPr>
          <p:cNvSpPr>
            <a:spLocks noGrp="1"/>
          </p:cNvSpPr>
          <p:nvPr>
            <p:ph type="title"/>
          </p:nvPr>
        </p:nvSpPr>
        <p:spPr>
          <a:xfrm>
            <a:off x="812801" y="471055"/>
            <a:ext cx="10649528" cy="6179127"/>
          </a:xfrm>
        </p:spPr>
        <p:txBody>
          <a:bodyPr>
            <a:normAutofit fontScale="90000"/>
          </a:bodyPr>
          <a:lstStyle/>
          <a:p>
            <a:r>
              <a:rPr lang="nl-NL" sz="3200" dirty="0">
                <a:latin typeface="+mn-lt"/>
              </a:rPr>
              <a:t>                                     </a:t>
            </a: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r>
              <a:rPr lang="nl-NL" dirty="0">
                <a:latin typeface="+mn-lt"/>
              </a:rPr>
              <a:t>                            </a:t>
            </a:r>
            <a:br>
              <a:rPr lang="nl-NL" dirty="0">
                <a:latin typeface="+mn-lt"/>
              </a:rPr>
            </a:br>
            <a:r>
              <a:rPr lang="nl-NL" dirty="0">
                <a:latin typeface="+mn-lt"/>
              </a:rPr>
              <a:t>               </a:t>
            </a:r>
            <a:br>
              <a:rPr lang="nl-NL" dirty="0">
                <a:latin typeface="+mn-lt"/>
              </a:rPr>
            </a:br>
            <a:br>
              <a:rPr lang="nl-NL" dirty="0">
                <a:latin typeface="+mn-lt"/>
              </a:rPr>
            </a:br>
            <a:r>
              <a:rPr lang="nl-NL" dirty="0">
                <a:latin typeface="+mn-lt"/>
              </a:rPr>
              <a:t>               </a:t>
            </a:r>
            <a:br>
              <a:rPr lang="nl-NL" dirty="0">
                <a:latin typeface="+mn-lt"/>
              </a:rPr>
            </a:br>
            <a:r>
              <a:rPr lang="nl-NL" dirty="0">
                <a:latin typeface="+mn-lt"/>
              </a:rPr>
              <a:t>            </a:t>
            </a:r>
            <a:r>
              <a:rPr lang="nl-NL" sz="3600" dirty="0" err="1">
                <a:latin typeface="+mn-lt"/>
              </a:rPr>
              <a:t>Conscious</a:t>
            </a:r>
            <a:r>
              <a:rPr lang="nl-NL" sz="3600" dirty="0">
                <a:latin typeface="+mn-lt"/>
              </a:rPr>
              <a:t> </a:t>
            </a:r>
            <a:r>
              <a:rPr lang="nl-NL" sz="3600" dirty="0" err="1">
                <a:latin typeface="+mn-lt"/>
              </a:rPr>
              <a:t>experience</a:t>
            </a:r>
            <a:r>
              <a:rPr lang="nl-NL" sz="3600" dirty="0">
                <a:latin typeface="+mn-lt"/>
              </a:rPr>
              <a:t> </a:t>
            </a:r>
            <a:r>
              <a:rPr lang="nl-NL" sz="3600" dirty="0" err="1">
                <a:latin typeface="+mn-lt"/>
              </a:rPr>
              <a:t>with</a:t>
            </a:r>
            <a:r>
              <a:rPr lang="nl-NL" sz="3600" dirty="0">
                <a:latin typeface="+mn-lt"/>
              </a:rPr>
              <a:t> personal </a:t>
            </a:r>
            <a:r>
              <a:rPr lang="nl-NL" sz="3600" dirty="0" err="1">
                <a:latin typeface="+mn-lt"/>
              </a:rPr>
              <a:t>qualities</a:t>
            </a:r>
            <a:br>
              <a:rPr lang="nl-NL" dirty="0">
                <a:latin typeface="+mn-lt"/>
              </a:rPr>
            </a:br>
            <a:br>
              <a:rPr lang="nl-NL" dirty="0">
                <a:latin typeface="+mn-lt"/>
              </a:rPr>
            </a:br>
            <a:r>
              <a:rPr lang="nl-NL" dirty="0">
                <a:latin typeface="+mn-lt"/>
              </a:rPr>
              <a:t>              </a:t>
            </a:r>
            <a:r>
              <a:rPr lang="nl-NL" sz="3100" dirty="0" err="1">
                <a:latin typeface="+mn-lt"/>
              </a:rPr>
              <a:t>Gaining</a:t>
            </a:r>
            <a:r>
              <a:rPr lang="nl-NL" sz="3100" dirty="0">
                <a:latin typeface="+mn-lt"/>
              </a:rPr>
              <a:t> </a:t>
            </a:r>
            <a:r>
              <a:rPr lang="nl-NL" sz="3100" dirty="0" err="1">
                <a:latin typeface="+mn-lt"/>
              </a:rPr>
              <a:t>experience</a:t>
            </a:r>
            <a:r>
              <a:rPr lang="nl-NL" sz="3100" dirty="0">
                <a:latin typeface="+mn-lt"/>
              </a:rPr>
              <a:t> </a:t>
            </a:r>
            <a:r>
              <a:rPr lang="nl-NL" sz="3100" dirty="0" err="1">
                <a:latin typeface="+mn-lt"/>
              </a:rPr>
              <a:t>with</a:t>
            </a:r>
            <a:r>
              <a:rPr lang="nl-NL" sz="3100" dirty="0">
                <a:latin typeface="+mn-lt"/>
              </a:rPr>
              <a:t> </a:t>
            </a:r>
            <a:r>
              <a:rPr lang="nl-NL" sz="3100" dirty="0" err="1">
                <a:latin typeface="+mn-lt"/>
              </a:rPr>
              <a:t>one’s</a:t>
            </a:r>
            <a:r>
              <a:rPr lang="nl-NL" sz="3100" dirty="0">
                <a:latin typeface="+mn-lt"/>
              </a:rPr>
              <a:t> personal </a:t>
            </a:r>
            <a:r>
              <a:rPr lang="nl-NL" sz="3100" dirty="0" err="1">
                <a:latin typeface="+mn-lt"/>
              </a:rPr>
              <a:t>qualities</a:t>
            </a:r>
            <a:br>
              <a:rPr lang="nl-NL" sz="3100" dirty="0">
                <a:latin typeface="+mn-lt"/>
              </a:rPr>
            </a:br>
            <a:r>
              <a:rPr lang="nl-NL" sz="3100" dirty="0">
                <a:latin typeface="+mn-lt"/>
              </a:rPr>
              <a:t>              </a:t>
            </a:r>
            <a:r>
              <a:rPr lang="nl-NL" sz="3100" dirty="0" err="1">
                <a:latin typeface="+mn-lt"/>
              </a:rPr>
              <a:t>during</a:t>
            </a:r>
            <a:r>
              <a:rPr lang="nl-NL" sz="3100" dirty="0">
                <a:latin typeface="+mn-lt"/>
              </a:rPr>
              <a:t> </a:t>
            </a:r>
            <a:r>
              <a:rPr lang="nl-NL" sz="3100" dirty="0" err="1">
                <a:latin typeface="+mn-lt"/>
              </a:rPr>
              <a:t>experiential</a:t>
            </a:r>
            <a:r>
              <a:rPr lang="nl-NL" sz="3100" dirty="0">
                <a:latin typeface="+mn-lt"/>
              </a:rPr>
              <a:t> </a:t>
            </a:r>
            <a:r>
              <a:rPr lang="nl-NL" sz="3100" dirty="0" err="1">
                <a:latin typeface="+mn-lt"/>
              </a:rPr>
              <a:t>entreprise</a:t>
            </a:r>
            <a:r>
              <a:rPr lang="nl-NL" sz="3100" dirty="0">
                <a:latin typeface="+mn-lt"/>
              </a:rPr>
              <a:t> meetings </a:t>
            </a:r>
            <a:r>
              <a:rPr lang="nl-NL" sz="3100" dirty="0" err="1">
                <a:latin typeface="+mn-lt"/>
              </a:rPr>
              <a:t>with</a:t>
            </a:r>
            <a:r>
              <a:rPr lang="nl-NL" sz="3100" dirty="0">
                <a:latin typeface="+mn-lt"/>
              </a:rPr>
              <a:t> a focus on </a:t>
            </a:r>
            <a:br>
              <a:rPr lang="nl-NL" sz="3100" dirty="0">
                <a:latin typeface="+mn-lt"/>
              </a:rPr>
            </a:br>
            <a:r>
              <a:rPr lang="nl-NL" sz="3100" dirty="0">
                <a:latin typeface="+mn-lt"/>
              </a:rPr>
              <a:t>                    intra-personal </a:t>
            </a:r>
            <a:r>
              <a:rPr lang="nl-NL" sz="3100" dirty="0" err="1">
                <a:latin typeface="+mn-lt"/>
              </a:rPr>
              <a:t>and</a:t>
            </a:r>
            <a:r>
              <a:rPr lang="nl-NL" sz="3100" dirty="0">
                <a:latin typeface="+mn-lt"/>
              </a:rPr>
              <a:t> </a:t>
            </a:r>
            <a:r>
              <a:rPr lang="nl-NL" sz="3100" dirty="0" err="1">
                <a:latin typeface="+mn-lt"/>
              </a:rPr>
              <a:t>interpersonal</a:t>
            </a:r>
            <a:r>
              <a:rPr lang="nl-NL" sz="3100" dirty="0">
                <a:latin typeface="+mn-lt"/>
              </a:rPr>
              <a:t> development</a:t>
            </a:r>
            <a:br>
              <a:rPr lang="nl-NL" sz="3100" dirty="0">
                <a:latin typeface="+mn-lt"/>
              </a:rPr>
            </a:br>
            <a:r>
              <a:rPr lang="nl-NL" sz="3100" dirty="0">
                <a:latin typeface="+mn-lt"/>
              </a:rPr>
              <a:t>,</a:t>
            </a:r>
            <a:br>
              <a:rPr lang="nl-NL" sz="3100" dirty="0">
                <a:latin typeface="+mn-lt"/>
              </a:rPr>
            </a:br>
            <a:r>
              <a:rPr lang="nl-NL" sz="3100" dirty="0">
                <a:latin typeface="+mn-lt"/>
              </a:rPr>
              <a:t>                                                     </a:t>
            </a:r>
            <a:r>
              <a:rPr lang="nl-NL" sz="3100" dirty="0" err="1">
                <a:latin typeface="+mn-lt"/>
              </a:rPr>
              <a:t>implies</a:t>
            </a:r>
            <a:r>
              <a:rPr lang="nl-NL" sz="3100" dirty="0">
                <a:latin typeface="+mn-lt"/>
              </a:rPr>
              <a:t> </a:t>
            </a:r>
            <a:br>
              <a:rPr lang="nl-NL" sz="3100" dirty="0">
                <a:latin typeface="+mn-lt"/>
              </a:rPr>
            </a:br>
            <a:r>
              <a:rPr lang="nl-NL" sz="3100" dirty="0">
                <a:latin typeface="+mn-lt"/>
              </a:rPr>
              <a:t>                               </a:t>
            </a:r>
            <a:br>
              <a:rPr lang="nl-NL" sz="3100" dirty="0">
                <a:latin typeface="+mn-lt"/>
              </a:rPr>
            </a:br>
            <a:r>
              <a:rPr lang="nl-NL" sz="3100" dirty="0">
                <a:latin typeface="+mn-lt"/>
              </a:rPr>
              <a:t>                                 </a:t>
            </a:r>
            <a:br>
              <a:rPr lang="nl-NL" sz="3100" dirty="0">
                <a:latin typeface="+mn-lt"/>
              </a:rPr>
            </a:br>
            <a:r>
              <a:rPr lang="nl-NL" sz="3100" dirty="0">
                <a:latin typeface="+mn-lt"/>
              </a:rPr>
              <a:t>                                             listen </a:t>
            </a:r>
            <a:r>
              <a:rPr lang="nl-NL" sz="3100" dirty="0" err="1">
                <a:latin typeface="+mn-lt"/>
              </a:rPr>
              <a:t>and</a:t>
            </a:r>
            <a:r>
              <a:rPr lang="nl-NL" sz="3100" dirty="0">
                <a:latin typeface="+mn-lt"/>
              </a:rPr>
              <a:t> </a:t>
            </a:r>
            <a:r>
              <a:rPr lang="nl-NL" sz="3100" dirty="0" err="1">
                <a:latin typeface="+mn-lt"/>
              </a:rPr>
              <a:t>discuss</a:t>
            </a:r>
            <a:r>
              <a:rPr lang="nl-NL" sz="3100" dirty="0">
                <a:latin typeface="+mn-lt"/>
              </a:rPr>
              <a:t> </a:t>
            </a:r>
            <a:br>
              <a:rPr lang="nl-NL" sz="3100" dirty="0">
                <a:latin typeface="+mn-lt"/>
              </a:rPr>
            </a:br>
            <a:r>
              <a:rPr lang="nl-NL" sz="3100" dirty="0">
                <a:latin typeface="+mn-lt"/>
              </a:rPr>
              <a:t>                                 </a:t>
            </a:r>
            <a:r>
              <a:rPr lang="nl-NL" sz="3100" dirty="0" err="1">
                <a:latin typeface="+mn-lt"/>
              </a:rPr>
              <a:t>the</a:t>
            </a:r>
            <a:r>
              <a:rPr lang="nl-NL" sz="3100" dirty="0">
                <a:latin typeface="+mn-lt"/>
              </a:rPr>
              <a:t> </a:t>
            </a:r>
            <a:r>
              <a:rPr lang="nl-NL" sz="3100" dirty="0" err="1">
                <a:latin typeface="+mn-lt"/>
              </a:rPr>
              <a:t>arguments</a:t>
            </a:r>
            <a:r>
              <a:rPr lang="nl-NL" sz="3100" dirty="0">
                <a:latin typeface="+mn-lt"/>
              </a:rPr>
              <a:t> of </a:t>
            </a:r>
            <a:r>
              <a:rPr lang="nl-NL" sz="3100" dirty="0" err="1">
                <a:latin typeface="+mn-lt"/>
              </a:rPr>
              <a:t>each</a:t>
            </a:r>
            <a:r>
              <a:rPr lang="nl-NL" sz="3100" dirty="0">
                <a:latin typeface="+mn-lt"/>
              </a:rPr>
              <a:t> </a:t>
            </a:r>
            <a:r>
              <a:rPr lang="nl-NL" sz="3100" dirty="0" err="1">
                <a:latin typeface="+mn-lt"/>
              </a:rPr>
              <a:t>other</a:t>
            </a:r>
            <a:r>
              <a:rPr lang="nl-NL" sz="3100" dirty="0">
                <a:latin typeface="+mn-lt"/>
              </a:rPr>
              <a:t>, </a:t>
            </a:r>
            <a:br>
              <a:rPr lang="nl-NL" sz="3100" dirty="0">
                <a:latin typeface="+mn-lt"/>
              </a:rPr>
            </a:br>
            <a:r>
              <a:rPr lang="nl-NL" sz="3100" dirty="0">
                <a:latin typeface="+mn-lt"/>
              </a:rPr>
              <a:t>                          </a:t>
            </a:r>
            <a:r>
              <a:rPr lang="nl-NL" sz="3100" dirty="0" err="1">
                <a:latin typeface="+mn-lt"/>
              </a:rPr>
              <a:t>consciously</a:t>
            </a:r>
            <a:r>
              <a:rPr lang="nl-NL" sz="3100" dirty="0">
                <a:latin typeface="+mn-lt"/>
              </a:rPr>
              <a:t> </a:t>
            </a:r>
            <a:r>
              <a:rPr lang="nl-NL" sz="3100" dirty="0" err="1">
                <a:latin typeface="+mn-lt"/>
              </a:rPr>
              <a:t>reflect</a:t>
            </a:r>
            <a:r>
              <a:rPr lang="nl-NL" sz="3100" dirty="0">
                <a:latin typeface="+mn-lt"/>
              </a:rPr>
              <a:t> on </a:t>
            </a:r>
            <a:r>
              <a:rPr lang="nl-NL" sz="3100" dirty="0" err="1">
                <a:latin typeface="+mn-lt"/>
              </a:rPr>
              <a:t>the</a:t>
            </a:r>
            <a:r>
              <a:rPr lang="nl-NL" sz="3100" dirty="0">
                <a:latin typeface="+mn-lt"/>
              </a:rPr>
              <a:t> </a:t>
            </a:r>
            <a:r>
              <a:rPr lang="nl-NL" sz="3100" dirty="0" err="1">
                <a:latin typeface="+mn-lt"/>
              </a:rPr>
              <a:t>experience</a:t>
            </a:r>
            <a:br>
              <a:rPr lang="nl-NL" sz="3100" dirty="0">
                <a:latin typeface="+mn-lt"/>
              </a:rPr>
            </a:br>
            <a:r>
              <a:rPr lang="nl-NL" sz="3100" dirty="0">
                <a:latin typeface="+mn-lt"/>
              </a:rPr>
              <a:t>                                            </a:t>
            </a:r>
            <a:r>
              <a:rPr lang="nl-NL" sz="3100" dirty="0" err="1">
                <a:latin typeface="+mn-lt"/>
              </a:rPr>
              <a:t>and</a:t>
            </a:r>
            <a:r>
              <a:rPr lang="nl-NL" sz="3100" dirty="0">
                <a:latin typeface="+mn-lt"/>
              </a:rPr>
              <a:t> </a:t>
            </a:r>
            <a:r>
              <a:rPr lang="nl-NL" sz="3100" dirty="0" err="1">
                <a:latin typeface="+mn-lt"/>
              </a:rPr>
              <a:t>learn</a:t>
            </a:r>
            <a:r>
              <a:rPr lang="nl-NL" sz="3100" dirty="0">
                <a:latin typeface="+mn-lt"/>
              </a:rPr>
              <a:t> </a:t>
            </a:r>
            <a:r>
              <a:rPr lang="nl-NL" sz="3100" dirty="0" err="1">
                <a:latin typeface="+mn-lt"/>
              </a:rPr>
              <a:t>from</a:t>
            </a:r>
            <a:r>
              <a:rPr lang="nl-NL" sz="3100" dirty="0">
                <a:latin typeface="+mn-lt"/>
              </a:rPr>
              <a:t> it.</a:t>
            </a:r>
            <a:br>
              <a:rPr lang="nl-NL" sz="3100" dirty="0">
                <a:latin typeface="+mn-lt"/>
              </a:rPr>
            </a:br>
            <a:br>
              <a:rPr lang="nl-NL" sz="3100" dirty="0">
                <a:latin typeface="+mn-lt"/>
              </a:rPr>
            </a:br>
            <a:br>
              <a:rPr lang="nl-NL" sz="3200" dirty="0">
                <a:latin typeface="+mn-lt"/>
              </a:rPr>
            </a:br>
            <a:br>
              <a:rPr lang="nl-NL" sz="3200" dirty="0">
                <a:latin typeface="+mn-lt"/>
              </a:rPr>
            </a:br>
            <a:r>
              <a:rPr lang="nl-NL" sz="3200" dirty="0">
                <a:latin typeface="+mn-lt"/>
              </a:rPr>
              <a:t>                  </a:t>
            </a: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br>
              <a:rPr lang="nl-NL" sz="3200" dirty="0">
                <a:latin typeface="+mn-lt"/>
              </a:rPr>
            </a:br>
            <a:endParaRPr lang="nl-NL" sz="3200" dirty="0">
              <a:latin typeface="+mn-lt"/>
            </a:endParaRPr>
          </a:p>
        </p:txBody>
      </p:sp>
      <p:sp>
        <p:nvSpPr>
          <p:cNvPr id="3" name="Pijl: omlaag 2">
            <a:extLst>
              <a:ext uri="{FF2B5EF4-FFF2-40B4-BE49-F238E27FC236}">
                <a16:creationId xmlns:a16="http://schemas.microsoft.com/office/drawing/2014/main" id="{1CFBCE1D-49DA-562D-2785-8C5CA3968F3A}"/>
              </a:ext>
            </a:extLst>
          </p:cNvPr>
          <p:cNvSpPr/>
          <p:nvPr/>
        </p:nvSpPr>
        <p:spPr>
          <a:xfrm flipH="1">
            <a:off x="5661890" y="4193309"/>
            <a:ext cx="184728" cy="341746"/>
          </a:xfrm>
          <a:prstGeom prst="downArrow">
            <a:avLst>
              <a:gd name="adj1" fmla="val 50000"/>
              <a:gd name="adj2" fmla="val 46552"/>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279139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09AFC6-ACCA-8A5C-9FBD-6C8167E4F2D6}"/>
              </a:ext>
            </a:extLst>
          </p:cNvPr>
          <p:cNvSpPr>
            <a:spLocks noGrp="1"/>
          </p:cNvSpPr>
          <p:nvPr>
            <p:ph type="title"/>
          </p:nvPr>
        </p:nvSpPr>
        <p:spPr>
          <a:xfrm>
            <a:off x="838200" y="365125"/>
            <a:ext cx="10515600" cy="6100330"/>
          </a:xfrm>
        </p:spPr>
        <p:txBody>
          <a:bodyPr>
            <a:normAutofit fontScale="90000"/>
          </a:bodyPr>
          <a:lstStyle/>
          <a:p>
            <a:r>
              <a:rPr lang="nl-NL" dirty="0"/>
              <a:t>                            </a:t>
            </a:r>
            <a:br>
              <a:rPr lang="nl-NL" dirty="0"/>
            </a:br>
            <a:r>
              <a:rPr lang="nl-NL" dirty="0"/>
              <a:t>                                     </a:t>
            </a:r>
            <a:r>
              <a:rPr lang="nl-NL" sz="3600" dirty="0" err="1"/>
              <a:t>V</a:t>
            </a:r>
            <a:r>
              <a:rPr lang="nl-NL" sz="3600" dirty="0" err="1">
                <a:latin typeface="+mn-lt"/>
              </a:rPr>
              <a:t>alues</a:t>
            </a:r>
            <a:br>
              <a:rPr lang="nl-NL" sz="4000" dirty="0">
                <a:latin typeface="+mn-lt"/>
              </a:rPr>
            </a:br>
            <a:br>
              <a:rPr lang="nl-NL" sz="4000" dirty="0">
                <a:latin typeface="+mn-lt"/>
              </a:rPr>
            </a:br>
            <a:r>
              <a:rPr lang="nl-NL" dirty="0"/>
              <a:t>                          </a:t>
            </a:r>
            <a:r>
              <a:rPr lang="nl-NL" sz="3100" dirty="0">
                <a:latin typeface="+mn-lt"/>
              </a:rPr>
              <a:t>Important</a:t>
            </a:r>
            <a:r>
              <a:rPr lang="nl-NL" sz="3200" dirty="0">
                <a:latin typeface="+mn-lt"/>
              </a:rPr>
              <a:t> </a:t>
            </a:r>
            <a:r>
              <a:rPr lang="nl-NL" sz="3200" dirty="0" err="1">
                <a:latin typeface="+mn-lt"/>
              </a:rPr>
              <a:t>values</a:t>
            </a:r>
            <a:r>
              <a:rPr lang="nl-NL" sz="3200" dirty="0">
                <a:latin typeface="+mn-lt"/>
              </a:rPr>
              <a:t> </a:t>
            </a:r>
            <a:r>
              <a:rPr lang="nl-NL" sz="3200" dirty="0" err="1">
                <a:latin typeface="+mn-lt"/>
              </a:rPr>
              <a:t>during</a:t>
            </a:r>
            <a:r>
              <a:rPr lang="nl-NL" sz="3200" dirty="0">
                <a:latin typeface="+mn-lt"/>
              </a:rPr>
              <a:t> </a:t>
            </a:r>
            <a:br>
              <a:rPr lang="nl-NL" sz="3200" dirty="0">
                <a:latin typeface="+mn-lt"/>
              </a:rPr>
            </a:br>
            <a:r>
              <a:rPr lang="nl-NL" sz="3200" dirty="0">
                <a:latin typeface="+mn-lt"/>
              </a:rPr>
              <a:t>                               </a:t>
            </a:r>
            <a:r>
              <a:rPr lang="nl-NL" sz="3200" dirty="0" err="1">
                <a:latin typeface="+mn-lt"/>
              </a:rPr>
              <a:t>experiential</a:t>
            </a:r>
            <a:r>
              <a:rPr lang="nl-NL" sz="3200" dirty="0">
                <a:latin typeface="+mn-lt"/>
              </a:rPr>
              <a:t> </a:t>
            </a:r>
            <a:r>
              <a:rPr lang="nl-NL" sz="3200" dirty="0" err="1">
                <a:latin typeface="+mn-lt"/>
              </a:rPr>
              <a:t>entreprise</a:t>
            </a:r>
            <a:r>
              <a:rPr lang="nl-NL" sz="3200" dirty="0">
                <a:latin typeface="+mn-lt"/>
              </a:rPr>
              <a:t> meetings </a:t>
            </a:r>
            <a:br>
              <a:rPr lang="nl-NL" sz="3200" dirty="0">
                <a:latin typeface="+mn-lt"/>
              </a:rPr>
            </a:br>
            <a:r>
              <a:rPr lang="nl-NL" sz="3200" dirty="0">
                <a:latin typeface="+mn-lt"/>
              </a:rPr>
              <a:t>         </a:t>
            </a:r>
            <a:r>
              <a:rPr lang="nl-NL" sz="3200" dirty="0" err="1">
                <a:latin typeface="+mn-lt"/>
              </a:rPr>
              <a:t>focused</a:t>
            </a:r>
            <a:r>
              <a:rPr lang="nl-NL" sz="3200" dirty="0">
                <a:latin typeface="+mn-lt"/>
              </a:rPr>
              <a:t> on intra-personal </a:t>
            </a:r>
            <a:r>
              <a:rPr lang="nl-NL" sz="3200" dirty="0" err="1">
                <a:latin typeface="+mn-lt"/>
              </a:rPr>
              <a:t>and</a:t>
            </a:r>
            <a:r>
              <a:rPr lang="nl-NL" sz="3200" dirty="0">
                <a:latin typeface="+mn-lt"/>
              </a:rPr>
              <a:t> </a:t>
            </a:r>
            <a:r>
              <a:rPr lang="nl-NL" sz="3200" dirty="0" err="1">
                <a:latin typeface="+mn-lt"/>
              </a:rPr>
              <a:t>interpersonal</a:t>
            </a:r>
            <a:r>
              <a:rPr lang="nl-NL" sz="3200" dirty="0">
                <a:latin typeface="+mn-lt"/>
              </a:rPr>
              <a:t> development</a:t>
            </a:r>
            <a:br>
              <a:rPr lang="nl-NL" sz="3200" dirty="0">
                <a:latin typeface="+mn-lt"/>
              </a:rPr>
            </a:br>
            <a:br>
              <a:rPr lang="nl-NL" sz="3200" dirty="0">
                <a:latin typeface="+mn-lt"/>
              </a:rPr>
            </a:br>
            <a:r>
              <a:rPr lang="nl-NL" sz="3200" dirty="0">
                <a:latin typeface="+mn-lt"/>
              </a:rPr>
              <a:t>                                       </a:t>
            </a:r>
            <a:br>
              <a:rPr lang="nl-NL" sz="3200" dirty="0">
                <a:latin typeface="+mn-lt"/>
              </a:rPr>
            </a:br>
            <a:r>
              <a:rPr lang="nl-NL" sz="3200" dirty="0">
                <a:latin typeface="+mn-lt"/>
              </a:rPr>
              <a:t>                                            Safety </a:t>
            </a:r>
            <a:r>
              <a:rPr lang="nl-NL" sz="3200" dirty="0" err="1">
                <a:latin typeface="+mn-lt"/>
              </a:rPr>
              <a:t>and</a:t>
            </a:r>
            <a:r>
              <a:rPr lang="nl-NL" sz="3200" dirty="0">
                <a:latin typeface="+mn-lt"/>
              </a:rPr>
              <a:t> trust</a:t>
            </a:r>
            <a:br>
              <a:rPr lang="nl-NL" sz="3200" dirty="0">
                <a:latin typeface="+mn-lt"/>
              </a:rPr>
            </a:br>
            <a:r>
              <a:rPr lang="nl-NL" sz="3200" dirty="0">
                <a:latin typeface="+mn-lt"/>
              </a:rPr>
              <a:t>                                             Space </a:t>
            </a:r>
            <a:r>
              <a:rPr lang="nl-NL" sz="3200" dirty="0" err="1">
                <a:latin typeface="+mn-lt"/>
              </a:rPr>
              <a:t>and</a:t>
            </a:r>
            <a:r>
              <a:rPr lang="nl-NL" sz="3200" dirty="0">
                <a:latin typeface="+mn-lt"/>
              </a:rPr>
              <a:t> time</a:t>
            </a:r>
            <a:br>
              <a:rPr lang="nl-NL" sz="3200" dirty="0">
                <a:latin typeface="+mn-lt"/>
              </a:rPr>
            </a:br>
            <a:r>
              <a:rPr lang="nl-NL" sz="3200" dirty="0">
                <a:latin typeface="+mn-lt"/>
              </a:rPr>
              <a:t>                                                  Flexibility</a:t>
            </a:r>
            <a:br>
              <a:rPr lang="nl-NL" sz="3200" dirty="0">
                <a:latin typeface="+mn-lt"/>
              </a:rPr>
            </a:br>
            <a:r>
              <a:rPr lang="nl-NL" sz="3200" dirty="0">
                <a:latin typeface="+mn-lt"/>
              </a:rPr>
              <a:t>                                                   </a:t>
            </a:r>
            <a:r>
              <a:rPr lang="nl-NL" sz="3200" dirty="0" err="1">
                <a:latin typeface="+mn-lt"/>
              </a:rPr>
              <a:t>Humour</a:t>
            </a:r>
            <a:br>
              <a:rPr lang="nl-NL" sz="3200" dirty="0">
                <a:latin typeface="+mn-lt"/>
              </a:rPr>
            </a:br>
            <a:r>
              <a:rPr lang="nl-NL" sz="3200" dirty="0">
                <a:latin typeface="+mn-lt"/>
              </a:rPr>
              <a:t>                                                  </a:t>
            </a:r>
            <a:r>
              <a:rPr lang="nl-NL" sz="3200" dirty="0" err="1">
                <a:latin typeface="+mn-lt"/>
              </a:rPr>
              <a:t>Openness</a:t>
            </a:r>
            <a:r>
              <a:rPr lang="nl-NL" sz="3200" dirty="0">
                <a:latin typeface="+mn-lt"/>
              </a:rPr>
              <a:t> </a:t>
            </a:r>
            <a:br>
              <a:rPr lang="nl-NL" sz="3200" dirty="0">
                <a:latin typeface="+mn-lt"/>
              </a:rPr>
            </a:br>
            <a:endParaRPr lang="nl-NL" sz="3200" dirty="0">
              <a:latin typeface="+mn-lt"/>
            </a:endParaRPr>
          </a:p>
        </p:txBody>
      </p:sp>
      <p:sp>
        <p:nvSpPr>
          <p:cNvPr id="3" name="Pijl: omlaag 2">
            <a:extLst>
              <a:ext uri="{FF2B5EF4-FFF2-40B4-BE49-F238E27FC236}">
                <a16:creationId xmlns:a16="http://schemas.microsoft.com/office/drawing/2014/main" id="{AE291769-1EA3-8FC3-CB40-31F6952EAAE3}"/>
              </a:ext>
            </a:extLst>
          </p:cNvPr>
          <p:cNvSpPr/>
          <p:nvPr/>
        </p:nvSpPr>
        <p:spPr>
          <a:xfrm>
            <a:off x="5699297" y="3494809"/>
            <a:ext cx="156557" cy="422563"/>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048235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4B7BD6-2D52-00B5-8D3A-707612664197}"/>
              </a:ext>
            </a:extLst>
          </p:cNvPr>
          <p:cNvSpPr>
            <a:spLocks noGrp="1"/>
          </p:cNvSpPr>
          <p:nvPr>
            <p:ph type="title"/>
          </p:nvPr>
        </p:nvSpPr>
        <p:spPr>
          <a:xfrm>
            <a:off x="785091" y="309707"/>
            <a:ext cx="10568709" cy="6007966"/>
          </a:xfrm>
        </p:spPr>
        <p:txBody>
          <a:bodyPr>
            <a:normAutofit/>
          </a:bodyPr>
          <a:lstStyle/>
          <a:p>
            <a:r>
              <a:rPr lang="nl-NL" sz="3200" dirty="0">
                <a:latin typeface="+mn-lt"/>
              </a:rPr>
              <a:t>                              </a:t>
            </a:r>
            <a:r>
              <a:rPr lang="nl-NL" sz="3200" dirty="0" err="1">
                <a:latin typeface="+mn-lt"/>
              </a:rPr>
              <a:t>Interpersonal</a:t>
            </a:r>
            <a:r>
              <a:rPr lang="nl-NL" sz="3200" dirty="0">
                <a:latin typeface="+mn-lt"/>
              </a:rPr>
              <a:t> development</a:t>
            </a:r>
            <a:br>
              <a:rPr lang="nl-NL" sz="3200" dirty="0">
                <a:latin typeface="+mn-lt"/>
              </a:rPr>
            </a:br>
            <a:br>
              <a:rPr lang="nl-NL" sz="3200" dirty="0">
                <a:latin typeface="+mn-lt"/>
              </a:rPr>
            </a:br>
            <a:r>
              <a:rPr lang="nl-NL" sz="2800" dirty="0">
                <a:latin typeface="+mn-lt"/>
              </a:rPr>
              <a:t>                  </a:t>
            </a:r>
            <a:br>
              <a:rPr lang="nl-NL" sz="2800" dirty="0">
                <a:latin typeface="+mn-lt"/>
              </a:rPr>
            </a:br>
            <a:r>
              <a:rPr lang="nl-NL" sz="2800" dirty="0">
                <a:latin typeface="+mn-lt"/>
              </a:rPr>
              <a:t>                           A shared </a:t>
            </a:r>
            <a:r>
              <a:rPr lang="nl-NL" sz="2800" dirty="0" err="1">
                <a:latin typeface="+mn-lt"/>
              </a:rPr>
              <a:t>experience</a:t>
            </a:r>
            <a:r>
              <a:rPr lang="nl-NL" sz="2800" dirty="0">
                <a:latin typeface="+mn-lt"/>
              </a:rPr>
              <a:t> </a:t>
            </a:r>
            <a:r>
              <a:rPr lang="nl-NL" sz="2800" dirty="0" err="1">
                <a:latin typeface="+mn-lt"/>
              </a:rPr>
              <a:t>with</a:t>
            </a:r>
            <a:r>
              <a:rPr lang="nl-NL" sz="2800" dirty="0">
                <a:latin typeface="+mn-lt"/>
              </a:rPr>
              <a:t> a </a:t>
            </a:r>
            <a:r>
              <a:rPr lang="nl-NL" sz="2800" dirty="0" err="1">
                <a:latin typeface="+mn-lt"/>
              </a:rPr>
              <a:t>number</a:t>
            </a:r>
            <a:r>
              <a:rPr lang="nl-NL" sz="2800" dirty="0">
                <a:latin typeface="+mn-lt"/>
              </a:rPr>
              <a:t> of</a:t>
            </a:r>
            <a:br>
              <a:rPr lang="nl-NL" sz="2800" dirty="0">
                <a:latin typeface="+mn-lt"/>
              </a:rPr>
            </a:br>
            <a:r>
              <a:rPr lang="nl-NL" sz="2800" dirty="0">
                <a:latin typeface="+mn-lt"/>
              </a:rPr>
              <a:t>                              persons </a:t>
            </a:r>
            <a:r>
              <a:rPr lang="nl-NL" sz="2800" dirty="0" err="1">
                <a:latin typeface="+mn-lt"/>
              </a:rPr>
              <a:t>involved</a:t>
            </a:r>
            <a:r>
              <a:rPr lang="nl-NL" sz="2800" dirty="0">
                <a:latin typeface="+mn-lt"/>
              </a:rPr>
              <a:t> in </a:t>
            </a:r>
            <a:r>
              <a:rPr lang="nl-NL" sz="2800" dirty="0" err="1">
                <a:latin typeface="+mn-lt"/>
              </a:rPr>
              <a:t>the</a:t>
            </a:r>
            <a:r>
              <a:rPr lang="nl-NL" sz="2800" dirty="0">
                <a:latin typeface="+mn-lt"/>
              </a:rPr>
              <a:t> </a:t>
            </a:r>
            <a:r>
              <a:rPr lang="nl-NL" sz="2800" dirty="0" err="1">
                <a:latin typeface="+mn-lt"/>
              </a:rPr>
              <a:t>entreprise</a:t>
            </a:r>
            <a:r>
              <a:rPr lang="nl-NL" sz="2800" dirty="0">
                <a:latin typeface="+mn-lt"/>
              </a:rPr>
              <a:t>.</a:t>
            </a:r>
            <a:br>
              <a:rPr lang="nl-NL" sz="2800" dirty="0">
                <a:latin typeface="+mn-lt"/>
              </a:rPr>
            </a:br>
            <a:br>
              <a:rPr lang="nl-NL" sz="2800" dirty="0">
                <a:latin typeface="+mn-lt"/>
              </a:rPr>
            </a:br>
            <a:r>
              <a:rPr lang="nl-NL" sz="2800" dirty="0">
                <a:latin typeface="+mn-lt"/>
              </a:rPr>
              <a:t>                        </a:t>
            </a:r>
            <a:r>
              <a:rPr lang="nl-NL" sz="2800" dirty="0" err="1">
                <a:latin typeface="+mn-lt"/>
              </a:rPr>
              <a:t>Possibility</a:t>
            </a:r>
            <a:r>
              <a:rPr lang="nl-NL" sz="2800" dirty="0">
                <a:latin typeface="+mn-lt"/>
              </a:rPr>
              <a:t> </a:t>
            </a:r>
            <a:r>
              <a:rPr lang="nl-NL" sz="2800" dirty="0" err="1">
                <a:latin typeface="+mn-lt"/>
              </a:rPr>
              <a:t>to</a:t>
            </a:r>
            <a:r>
              <a:rPr lang="nl-NL" sz="2800" dirty="0">
                <a:latin typeface="+mn-lt"/>
              </a:rPr>
              <a:t> </a:t>
            </a:r>
            <a:r>
              <a:rPr lang="nl-NL" sz="2800" dirty="0" err="1">
                <a:latin typeface="+mn-lt"/>
              </a:rPr>
              <a:t>discuss</a:t>
            </a:r>
            <a:r>
              <a:rPr lang="nl-NL" sz="2800" dirty="0">
                <a:latin typeface="+mn-lt"/>
              </a:rPr>
              <a:t> </a:t>
            </a:r>
            <a:r>
              <a:rPr lang="nl-NL" sz="2800" dirty="0" err="1">
                <a:latin typeface="+mn-lt"/>
              </a:rPr>
              <a:t>the</a:t>
            </a:r>
            <a:r>
              <a:rPr lang="nl-NL" sz="2800" dirty="0">
                <a:latin typeface="+mn-lt"/>
              </a:rPr>
              <a:t> </a:t>
            </a:r>
            <a:r>
              <a:rPr lang="nl-NL" sz="2800" dirty="0" err="1">
                <a:latin typeface="+mn-lt"/>
              </a:rPr>
              <a:t>experience</a:t>
            </a:r>
            <a:r>
              <a:rPr lang="nl-NL" sz="2800" dirty="0">
                <a:latin typeface="+mn-lt"/>
              </a:rPr>
              <a:t> </a:t>
            </a:r>
            <a:r>
              <a:rPr lang="nl-NL" sz="2800" dirty="0" err="1">
                <a:latin typeface="+mn-lt"/>
              </a:rPr>
              <a:t>together</a:t>
            </a:r>
            <a:r>
              <a:rPr lang="nl-NL" sz="2800" dirty="0">
                <a:latin typeface="+mn-lt"/>
              </a:rPr>
              <a:t>, </a:t>
            </a:r>
            <a:br>
              <a:rPr lang="nl-NL" sz="2800" dirty="0">
                <a:latin typeface="+mn-lt"/>
              </a:rPr>
            </a:br>
            <a:r>
              <a:rPr lang="nl-NL" sz="2800" dirty="0">
                <a:latin typeface="+mn-lt"/>
              </a:rPr>
              <a:t>                            </a:t>
            </a:r>
            <a:r>
              <a:rPr lang="nl-NL" sz="2800" dirty="0" err="1">
                <a:latin typeface="+mn-lt"/>
              </a:rPr>
              <a:t>the</a:t>
            </a:r>
            <a:r>
              <a:rPr lang="nl-NL" sz="2800" dirty="0">
                <a:latin typeface="+mn-lt"/>
              </a:rPr>
              <a:t> </a:t>
            </a:r>
            <a:r>
              <a:rPr lang="nl-NL" sz="2800" dirty="0" err="1">
                <a:latin typeface="+mn-lt"/>
              </a:rPr>
              <a:t>emotions</a:t>
            </a:r>
            <a:r>
              <a:rPr lang="nl-NL" sz="2800" dirty="0">
                <a:latin typeface="+mn-lt"/>
              </a:rPr>
              <a:t> </a:t>
            </a:r>
            <a:r>
              <a:rPr lang="nl-NL" sz="2800" dirty="0" err="1">
                <a:latin typeface="+mn-lt"/>
              </a:rPr>
              <a:t>felt</a:t>
            </a:r>
            <a:r>
              <a:rPr lang="nl-NL" sz="2800" dirty="0">
                <a:latin typeface="+mn-lt"/>
              </a:rPr>
              <a:t> </a:t>
            </a:r>
            <a:r>
              <a:rPr lang="nl-NL" sz="2800" dirty="0" err="1">
                <a:latin typeface="+mn-lt"/>
              </a:rPr>
              <a:t>and</a:t>
            </a:r>
            <a:r>
              <a:rPr lang="nl-NL" sz="2800" dirty="0">
                <a:latin typeface="+mn-lt"/>
              </a:rPr>
              <a:t> </a:t>
            </a:r>
            <a:r>
              <a:rPr lang="nl-NL" sz="2800" dirty="0" err="1">
                <a:latin typeface="+mn-lt"/>
              </a:rPr>
              <a:t>the</a:t>
            </a:r>
            <a:r>
              <a:rPr lang="nl-NL" sz="2800" dirty="0">
                <a:latin typeface="+mn-lt"/>
              </a:rPr>
              <a:t> </a:t>
            </a:r>
            <a:r>
              <a:rPr lang="nl-NL" sz="2800" dirty="0" err="1">
                <a:latin typeface="+mn-lt"/>
              </a:rPr>
              <a:t>reactions</a:t>
            </a:r>
            <a:r>
              <a:rPr lang="nl-NL" sz="2800" dirty="0">
                <a:latin typeface="+mn-lt"/>
              </a:rPr>
              <a:t> </a:t>
            </a:r>
            <a:r>
              <a:rPr lang="nl-NL" sz="2800" dirty="0" err="1">
                <a:latin typeface="+mn-lt"/>
              </a:rPr>
              <a:t>to</a:t>
            </a:r>
            <a:r>
              <a:rPr lang="nl-NL" sz="2800" dirty="0">
                <a:latin typeface="+mn-lt"/>
              </a:rPr>
              <a:t> it.</a:t>
            </a:r>
            <a:br>
              <a:rPr lang="nl-NL" sz="2800" dirty="0">
                <a:latin typeface="+mn-lt"/>
              </a:rPr>
            </a:br>
            <a:br>
              <a:rPr lang="nl-NL" sz="2800" dirty="0">
                <a:latin typeface="+mn-lt"/>
              </a:rPr>
            </a:br>
            <a:br>
              <a:rPr lang="nl-NL" sz="2800" dirty="0">
                <a:latin typeface="+mn-lt"/>
              </a:rPr>
            </a:br>
            <a:r>
              <a:rPr lang="nl-NL" sz="2800" dirty="0">
                <a:latin typeface="+mn-lt"/>
              </a:rPr>
              <a:t>               The </a:t>
            </a:r>
            <a:r>
              <a:rPr lang="nl-NL" sz="2800" dirty="0" err="1">
                <a:latin typeface="+mn-lt"/>
              </a:rPr>
              <a:t>perspective</a:t>
            </a:r>
            <a:r>
              <a:rPr lang="nl-NL" sz="2800" dirty="0">
                <a:latin typeface="+mn-lt"/>
              </a:rPr>
              <a:t> of </a:t>
            </a:r>
            <a:r>
              <a:rPr lang="nl-NL" sz="2800" dirty="0" err="1">
                <a:latin typeface="+mn-lt"/>
              </a:rPr>
              <a:t>everyone</a:t>
            </a:r>
            <a:r>
              <a:rPr lang="nl-NL" sz="2800" dirty="0">
                <a:latin typeface="+mn-lt"/>
              </a:rPr>
              <a:t> </a:t>
            </a:r>
            <a:r>
              <a:rPr lang="nl-NL" sz="2800" dirty="0" err="1">
                <a:latin typeface="+mn-lt"/>
              </a:rPr>
              <a:t>can</a:t>
            </a:r>
            <a:r>
              <a:rPr lang="nl-NL" sz="2800" dirty="0">
                <a:latin typeface="+mn-lt"/>
              </a:rPr>
              <a:t> </a:t>
            </a:r>
            <a:r>
              <a:rPr lang="nl-NL" sz="2800" dirty="0" err="1">
                <a:latin typeface="+mn-lt"/>
              </a:rPr>
              <a:t>broaden</a:t>
            </a:r>
            <a:r>
              <a:rPr lang="nl-NL" sz="2800" dirty="0">
                <a:latin typeface="+mn-lt"/>
              </a:rPr>
              <a:t> </a:t>
            </a:r>
            <a:r>
              <a:rPr lang="nl-NL" sz="2800" dirty="0" err="1">
                <a:latin typeface="+mn-lt"/>
              </a:rPr>
              <a:t>and</a:t>
            </a:r>
            <a:r>
              <a:rPr lang="nl-NL" sz="2800" dirty="0">
                <a:latin typeface="+mn-lt"/>
              </a:rPr>
              <a:t> </a:t>
            </a:r>
            <a:r>
              <a:rPr lang="nl-NL" sz="2800" dirty="0" err="1">
                <a:latin typeface="+mn-lt"/>
              </a:rPr>
              <a:t>deepen</a:t>
            </a:r>
            <a:r>
              <a:rPr lang="nl-NL" sz="2800" dirty="0">
                <a:latin typeface="+mn-lt"/>
              </a:rPr>
              <a:t>.</a:t>
            </a:r>
          </a:p>
        </p:txBody>
      </p:sp>
    </p:spTree>
    <p:extLst>
      <p:ext uri="{BB962C8B-B14F-4D97-AF65-F5344CB8AC3E}">
        <p14:creationId xmlns:p14="http://schemas.microsoft.com/office/powerpoint/2010/main" val="3610124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2AEEA4-708D-D2C5-4C78-14DCE5235C94}"/>
              </a:ext>
            </a:extLst>
          </p:cNvPr>
          <p:cNvSpPr>
            <a:spLocks noGrp="1"/>
          </p:cNvSpPr>
          <p:nvPr>
            <p:ph type="title"/>
          </p:nvPr>
        </p:nvSpPr>
        <p:spPr>
          <a:xfrm>
            <a:off x="544945" y="365125"/>
            <a:ext cx="10808855" cy="6257348"/>
          </a:xfrm>
        </p:spPr>
        <p:txBody>
          <a:bodyPr>
            <a:normAutofit/>
          </a:bodyPr>
          <a:lstStyle/>
          <a:p>
            <a:r>
              <a:rPr lang="nl-NL" sz="4000" dirty="0">
                <a:latin typeface="+mn-lt"/>
              </a:rPr>
              <a:t>                      </a:t>
            </a:r>
            <a:r>
              <a:rPr lang="nl-NL" sz="4000" dirty="0" err="1">
                <a:latin typeface="+mn-lt"/>
              </a:rPr>
              <a:t>Expanding</a:t>
            </a:r>
            <a:r>
              <a:rPr lang="nl-NL" sz="4000" dirty="0">
                <a:latin typeface="+mn-lt"/>
              </a:rPr>
              <a:t> </a:t>
            </a:r>
            <a:r>
              <a:rPr lang="nl-NL" sz="4000" dirty="0" err="1">
                <a:latin typeface="+mn-lt"/>
              </a:rPr>
              <a:t>Self-knowledge</a:t>
            </a:r>
            <a:br>
              <a:rPr lang="nl-NL" sz="4000" dirty="0">
                <a:latin typeface="+mn-lt"/>
              </a:rPr>
            </a:br>
            <a:br>
              <a:rPr lang="nl-NL" sz="3200" dirty="0">
                <a:latin typeface="+mn-lt"/>
              </a:rPr>
            </a:br>
            <a:br>
              <a:rPr lang="nl-NL" sz="3200" dirty="0">
                <a:latin typeface="+mn-lt"/>
              </a:rPr>
            </a:br>
            <a:r>
              <a:rPr lang="nl-NL" sz="3200" dirty="0">
                <a:latin typeface="+mn-lt"/>
              </a:rPr>
              <a:t>                       Learning </a:t>
            </a:r>
            <a:r>
              <a:rPr lang="nl-NL" sz="3200" dirty="0" err="1">
                <a:latin typeface="+mn-lt"/>
              </a:rPr>
              <a:t>from</a:t>
            </a:r>
            <a:r>
              <a:rPr lang="nl-NL" sz="3200" dirty="0">
                <a:latin typeface="+mn-lt"/>
              </a:rPr>
              <a:t> </a:t>
            </a:r>
            <a:r>
              <a:rPr lang="nl-NL" sz="3200" dirty="0" err="1">
                <a:latin typeface="+mn-lt"/>
              </a:rPr>
              <a:t>interaction</a:t>
            </a:r>
            <a:r>
              <a:rPr lang="nl-NL" sz="3200" dirty="0">
                <a:latin typeface="+mn-lt"/>
              </a:rPr>
              <a:t> </a:t>
            </a:r>
            <a:r>
              <a:rPr lang="nl-NL" sz="3200" dirty="0" err="1">
                <a:latin typeface="+mn-lt"/>
              </a:rPr>
              <a:t>with</a:t>
            </a:r>
            <a:r>
              <a:rPr lang="nl-NL" sz="3200" dirty="0">
                <a:latin typeface="+mn-lt"/>
              </a:rPr>
              <a:t> </a:t>
            </a:r>
            <a:r>
              <a:rPr lang="nl-NL" sz="3200" dirty="0" err="1">
                <a:latin typeface="+mn-lt"/>
              </a:rPr>
              <a:t>others</a:t>
            </a:r>
            <a:r>
              <a:rPr lang="nl-NL" sz="3200" dirty="0">
                <a:latin typeface="+mn-lt"/>
              </a:rPr>
              <a:t>, </a:t>
            </a:r>
            <a:br>
              <a:rPr lang="nl-NL" sz="3200" dirty="0">
                <a:latin typeface="+mn-lt"/>
              </a:rPr>
            </a:br>
            <a:r>
              <a:rPr lang="nl-NL" sz="3200" dirty="0">
                <a:latin typeface="+mn-lt"/>
              </a:rPr>
              <a:t>                     </a:t>
            </a:r>
            <a:r>
              <a:rPr lang="nl-NL" sz="3200" dirty="0" err="1">
                <a:latin typeface="+mn-lt"/>
              </a:rPr>
              <a:t>by</a:t>
            </a:r>
            <a:r>
              <a:rPr lang="nl-NL" sz="3200" dirty="0">
                <a:latin typeface="+mn-lt"/>
              </a:rPr>
              <a:t> </a:t>
            </a:r>
            <a:r>
              <a:rPr lang="nl-NL" sz="3200" dirty="0" err="1">
                <a:latin typeface="+mn-lt"/>
              </a:rPr>
              <a:t>consciously</a:t>
            </a:r>
            <a:r>
              <a:rPr lang="nl-NL" sz="3200" dirty="0">
                <a:latin typeface="+mn-lt"/>
              </a:rPr>
              <a:t> </a:t>
            </a:r>
            <a:r>
              <a:rPr lang="nl-NL" sz="3200" dirty="0" err="1">
                <a:latin typeface="+mn-lt"/>
              </a:rPr>
              <a:t>reflect</a:t>
            </a:r>
            <a:r>
              <a:rPr lang="nl-NL" sz="3200" dirty="0">
                <a:latin typeface="+mn-lt"/>
              </a:rPr>
              <a:t> on </a:t>
            </a:r>
            <a:r>
              <a:rPr lang="nl-NL" sz="3200" dirty="0" err="1">
                <a:latin typeface="+mn-lt"/>
              </a:rPr>
              <a:t>that</a:t>
            </a:r>
            <a:r>
              <a:rPr lang="nl-NL" sz="3200" dirty="0">
                <a:latin typeface="+mn-lt"/>
              </a:rPr>
              <a:t> </a:t>
            </a:r>
            <a:r>
              <a:rPr lang="nl-NL" sz="3200" dirty="0" err="1">
                <a:latin typeface="+mn-lt"/>
              </a:rPr>
              <a:t>interaction</a:t>
            </a:r>
            <a:r>
              <a:rPr lang="nl-NL" sz="3200" dirty="0">
                <a:latin typeface="+mn-lt"/>
              </a:rPr>
              <a:t>.</a:t>
            </a:r>
            <a:br>
              <a:rPr lang="nl-NL" sz="3200" dirty="0">
                <a:latin typeface="+mn-lt"/>
              </a:rPr>
            </a:br>
            <a:r>
              <a:rPr lang="nl-NL" sz="2800" dirty="0">
                <a:latin typeface="+mn-lt"/>
              </a:rPr>
              <a:t>          </a:t>
            </a:r>
            <a:br>
              <a:rPr lang="nl-NL" sz="3200" dirty="0">
                <a:latin typeface="+mn-lt"/>
              </a:rPr>
            </a:br>
            <a:r>
              <a:rPr lang="nl-NL" sz="3200" dirty="0">
                <a:latin typeface="+mn-lt"/>
              </a:rPr>
              <a:t>                    </a:t>
            </a:r>
            <a:r>
              <a:rPr lang="nl-NL" sz="3200" dirty="0" err="1">
                <a:latin typeface="+mn-lt"/>
              </a:rPr>
              <a:t>Possibility</a:t>
            </a:r>
            <a:r>
              <a:rPr lang="nl-NL" sz="3200" dirty="0">
                <a:latin typeface="+mn-lt"/>
              </a:rPr>
              <a:t> </a:t>
            </a:r>
            <a:r>
              <a:rPr lang="nl-NL" sz="3200" dirty="0" err="1">
                <a:latin typeface="+mn-lt"/>
              </a:rPr>
              <a:t>to</a:t>
            </a:r>
            <a:r>
              <a:rPr lang="nl-NL" sz="3200" dirty="0">
                <a:latin typeface="+mn-lt"/>
              </a:rPr>
              <a:t> </a:t>
            </a:r>
            <a:r>
              <a:rPr lang="nl-NL" sz="3200" dirty="0" err="1">
                <a:latin typeface="+mn-lt"/>
              </a:rPr>
              <a:t>expand</a:t>
            </a:r>
            <a:r>
              <a:rPr lang="nl-NL" sz="3200" dirty="0">
                <a:latin typeface="+mn-lt"/>
              </a:rPr>
              <a:t> </a:t>
            </a:r>
            <a:r>
              <a:rPr lang="nl-NL" sz="3200" dirty="0" err="1">
                <a:latin typeface="+mn-lt"/>
              </a:rPr>
              <a:t>one’s</a:t>
            </a:r>
            <a:r>
              <a:rPr lang="nl-NL" sz="3200" dirty="0">
                <a:latin typeface="+mn-lt"/>
              </a:rPr>
              <a:t> </a:t>
            </a:r>
            <a:r>
              <a:rPr lang="nl-NL" sz="3200" dirty="0" err="1">
                <a:latin typeface="+mn-lt"/>
              </a:rPr>
              <a:t>Self-knowledge</a:t>
            </a:r>
            <a:r>
              <a:rPr lang="nl-NL" sz="3200" dirty="0">
                <a:latin typeface="+mn-lt"/>
              </a:rPr>
              <a:t>,</a:t>
            </a:r>
            <a:br>
              <a:rPr lang="nl-NL" sz="3200" dirty="0">
                <a:latin typeface="+mn-lt"/>
              </a:rPr>
            </a:br>
            <a:r>
              <a:rPr lang="nl-NL" sz="3200" dirty="0">
                <a:latin typeface="+mn-lt"/>
              </a:rPr>
              <a:t>                         </a:t>
            </a:r>
            <a:r>
              <a:rPr lang="nl-NL" sz="3200" dirty="0" err="1">
                <a:latin typeface="+mn-lt"/>
              </a:rPr>
              <a:t>one’s</a:t>
            </a:r>
            <a:r>
              <a:rPr lang="nl-NL" sz="3200" dirty="0">
                <a:latin typeface="+mn-lt"/>
              </a:rPr>
              <a:t> </a:t>
            </a:r>
            <a:r>
              <a:rPr lang="nl-NL" sz="3200" dirty="0" err="1">
                <a:latin typeface="+mn-lt"/>
              </a:rPr>
              <a:t>communicative</a:t>
            </a:r>
            <a:r>
              <a:rPr lang="nl-NL" sz="3200" dirty="0">
                <a:latin typeface="+mn-lt"/>
              </a:rPr>
              <a:t> </a:t>
            </a:r>
            <a:r>
              <a:rPr lang="nl-NL" sz="3200" dirty="0" err="1">
                <a:latin typeface="+mn-lt"/>
              </a:rPr>
              <a:t>and</a:t>
            </a:r>
            <a:r>
              <a:rPr lang="nl-NL" sz="3200" dirty="0">
                <a:latin typeface="+mn-lt"/>
              </a:rPr>
              <a:t> </a:t>
            </a:r>
            <a:r>
              <a:rPr lang="nl-NL" sz="3200" dirty="0" err="1">
                <a:latin typeface="+mn-lt"/>
              </a:rPr>
              <a:t>social</a:t>
            </a:r>
            <a:r>
              <a:rPr lang="nl-NL" sz="3200" dirty="0">
                <a:latin typeface="+mn-lt"/>
              </a:rPr>
              <a:t> skills.                   </a:t>
            </a:r>
            <a:endParaRPr lang="nl-NL" sz="3200" b="1" dirty="0">
              <a:latin typeface="+mn-lt"/>
            </a:endParaRPr>
          </a:p>
        </p:txBody>
      </p:sp>
    </p:spTree>
    <p:extLst>
      <p:ext uri="{BB962C8B-B14F-4D97-AF65-F5344CB8AC3E}">
        <p14:creationId xmlns:p14="http://schemas.microsoft.com/office/powerpoint/2010/main" val="2508070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E3DB68-B4A1-8B95-6A33-27BA3398E003}"/>
              </a:ext>
            </a:extLst>
          </p:cNvPr>
          <p:cNvSpPr>
            <a:spLocks noGrp="1"/>
          </p:cNvSpPr>
          <p:nvPr>
            <p:ph type="title"/>
          </p:nvPr>
        </p:nvSpPr>
        <p:spPr>
          <a:xfrm>
            <a:off x="221672" y="110835"/>
            <a:ext cx="11406909" cy="6871855"/>
          </a:xfrm>
        </p:spPr>
        <p:txBody>
          <a:bodyPr>
            <a:normAutofit/>
          </a:bodyPr>
          <a:lstStyle/>
          <a:p>
            <a:r>
              <a:rPr lang="nl-NL" dirty="0"/>
              <a:t>                                      </a:t>
            </a:r>
            <a:r>
              <a:rPr lang="nl-NL" sz="3200" dirty="0" err="1">
                <a:latin typeface="+mn-lt"/>
              </a:rPr>
              <a:t>Process</a:t>
            </a:r>
            <a:r>
              <a:rPr lang="nl-NL" sz="3200" dirty="0">
                <a:latin typeface="+mn-lt"/>
              </a:rPr>
              <a:t> </a:t>
            </a:r>
            <a:br>
              <a:rPr lang="nl-NL" sz="3200" dirty="0">
                <a:latin typeface="+mn-lt"/>
              </a:rPr>
            </a:br>
            <a:r>
              <a:rPr lang="nl-NL" sz="3200" dirty="0">
                <a:latin typeface="+mn-lt"/>
              </a:rPr>
              <a:t> </a:t>
            </a:r>
            <a:br>
              <a:rPr lang="nl-NL" sz="3600" dirty="0">
                <a:latin typeface="+mn-lt"/>
              </a:rPr>
            </a:br>
            <a:r>
              <a:rPr lang="nl-NL" sz="2800" dirty="0"/>
              <a:t>                     M</a:t>
            </a:r>
            <a:r>
              <a:rPr lang="nl-NL" sz="2800" dirty="0">
                <a:latin typeface="+mn-lt"/>
              </a:rPr>
              <a:t>ore </a:t>
            </a:r>
            <a:r>
              <a:rPr lang="nl-NL" sz="2800" dirty="0" err="1">
                <a:latin typeface="+mn-lt"/>
              </a:rPr>
              <a:t>experiential</a:t>
            </a:r>
            <a:r>
              <a:rPr lang="nl-NL" sz="2800" dirty="0">
                <a:latin typeface="+mn-lt"/>
              </a:rPr>
              <a:t> </a:t>
            </a:r>
            <a:r>
              <a:rPr lang="nl-NL" sz="2800" dirty="0" err="1">
                <a:latin typeface="+mn-lt"/>
              </a:rPr>
              <a:t>entreprise</a:t>
            </a:r>
            <a:r>
              <a:rPr lang="nl-NL" sz="2800" dirty="0">
                <a:latin typeface="+mn-lt"/>
              </a:rPr>
              <a:t> meetings </a:t>
            </a:r>
            <a:r>
              <a:rPr lang="nl-NL" sz="2800" dirty="0" err="1">
                <a:latin typeface="+mn-lt"/>
              </a:rPr>
              <a:t>will</a:t>
            </a:r>
            <a:r>
              <a:rPr lang="nl-NL" sz="2800" dirty="0">
                <a:latin typeface="+mn-lt"/>
              </a:rPr>
              <a:t> </a:t>
            </a:r>
            <a:r>
              <a:rPr lang="nl-NL" sz="2800" dirty="0" err="1">
                <a:latin typeface="+mn-lt"/>
              </a:rPr>
              <a:t>be</a:t>
            </a:r>
            <a:r>
              <a:rPr lang="nl-NL" sz="2800" dirty="0">
                <a:latin typeface="+mn-lt"/>
              </a:rPr>
              <a:t> </a:t>
            </a:r>
            <a:r>
              <a:rPr lang="nl-NL" sz="2800" dirty="0" err="1">
                <a:latin typeface="+mn-lt"/>
              </a:rPr>
              <a:t>needed</a:t>
            </a:r>
            <a:r>
              <a:rPr lang="nl-NL" sz="2800" dirty="0">
                <a:latin typeface="+mn-lt"/>
              </a:rPr>
              <a:t> </a:t>
            </a:r>
            <a:br>
              <a:rPr lang="nl-NL" sz="2800" dirty="0">
                <a:latin typeface="+mn-lt"/>
              </a:rPr>
            </a:br>
            <a:r>
              <a:rPr lang="nl-NL" sz="2800" dirty="0">
                <a:latin typeface="+mn-lt"/>
              </a:rPr>
              <a:t>                                 </a:t>
            </a:r>
            <a:r>
              <a:rPr lang="nl-NL" sz="2800" dirty="0" err="1">
                <a:latin typeface="+mn-lt"/>
              </a:rPr>
              <a:t>to</a:t>
            </a:r>
            <a:r>
              <a:rPr lang="nl-NL" sz="2800" dirty="0">
                <a:latin typeface="+mn-lt"/>
              </a:rPr>
              <a:t> keep </a:t>
            </a:r>
            <a:r>
              <a:rPr lang="nl-NL" sz="2800" dirty="0" err="1">
                <a:latin typeface="+mn-lt"/>
              </a:rPr>
              <a:t>the</a:t>
            </a:r>
            <a:r>
              <a:rPr lang="nl-NL" sz="2800" dirty="0">
                <a:latin typeface="+mn-lt"/>
              </a:rPr>
              <a:t> </a:t>
            </a:r>
            <a:r>
              <a:rPr lang="nl-NL" sz="2800" dirty="0" err="1">
                <a:latin typeface="+mn-lt"/>
              </a:rPr>
              <a:t>process</a:t>
            </a:r>
            <a:r>
              <a:rPr lang="nl-NL" sz="2800" dirty="0">
                <a:latin typeface="+mn-lt"/>
              </a:rPr>
              <a:t> of development </a:t>
            </a:r>
            <a:r>
              <a:rPr lang="nl-NL" sz="2800" dirty="0" err="1">
                <a:latin typeface="+mn-lt"/>
              </a:rPr>
              <a:t>going</a:t>
            </a:r>
            <a:r>
              <a:rPr lang="nl-NL" sz="2800" dirty="0">
                <a:latin typeface="+mn-lt"/>
              </a:rPr>
              <a:t>.</a:t>
            </a:r>
            <a:br>
              <a:rPr lang="nl-NL" sz="2800" dirty="0">
                <a:latin typeface="+mn-lt"/>
              </a:rPr>
            </a:br>
            <a:br>
              <a:rPr lang="nl-NL" sz="2800" dirty="0">
                <a:latin typeface="+mn-lt"/>
              </a:rPr>
            </a:br>
            <a:r>
              <a:rPr lang="nl-NL" sz="2800" dirty="0">
                <a:latin typeface="+mn-lt"/>
              </a:rPr>
              <a:t>                           </a:t>
            </a:r>
            <a:r>
              <a:rPr lang="nl-NL" sz="2800" dirty="0" err="1">
                <a:latin typeface="+mn-lt"/>
              </a:rPr>
              <a:t>After</a:t>
            </a:r>
            <a:r>
              <a:rPr lang="nl-NL" sz="2800" dirty="0">
                <a:latin typeface="+mn-lt"/>
              </a:rPr>
              <a:t> </a:t>
            </a:r>
            <a:r>
              <a:rPr lang="nl-NL" sz="2800" dirty="0" err="1">
                <a:latin typeface="+mn-lt"/>
              </a:rPr>
              <a:t>each</a:t>
            </a:r>
            <a:r>
              <a:rPr lang="nl-NL" sz="2800" dirty="0">
                <a:latin typeface="+mn-lt"/>
              </a:rPr>
              <a:t> </a:t>
            </a:r>
            <a:r>
              <a:rPr lang="nl-NL" sz="2800" dirty="0" err="1">
                <a:latin typeface="+mn-lt"/>
              </a:rPr>
              <a:t>experiential</a:t>
            </a:r>
            <a:r>
              <a:rPr lang="nl-NL" sz="2800" dirty="0">
                <a:latin typeface="+mn-lt"/>
              </a:rPr>
              <a:t> meeting time is </a:t>
            </a:r>
            <a:r>
              <a:rPr lang="nl-NL" sz="2800" dirty="0" err="1">
                <a:latin typeface="+mn-lt"/>
              </a:rPr>
              <a:t>needed</a:t>
            </a:r>
            <a:br>
              <a:rPr lang="nl-NL" sz="2800" dirty="0">
                <a:latin typeface="+mn-lt"/>
              </a:rPr>
            </a:br>
            <a:r>
              <a:rPr lang="nl-NL" sz="2800" dirty="0">
                <a:latin typeface="+mn-lt"/>
              </a:rPr>
              <a:t>                                 </a:t>
            </a:r>
            <a:r>
              <a:rPr lang="nl-NL" sz="2800" dirty="0" err="1">
                <a:latin typeface="+mn-lt"/>
              </a:rPr>
              <a:t>before</a:t>
            </a:r>
            <a:r>
              <a:rPr lang="nl-NL" sz="2800" dirty="0">
                <a:latin typeface="+mn-lt"/>
              </a:rPr>
              <a:t> </a:t>
            </a:r>
            <a:r>
              <a:rPr lang="nl-NL" sz="2800" dirty="0" err="1">
                <a:latin typeface="+mn-lt"/>
              </a:rPr>
              <a:t>organising</a:t>
            </a:r>
            <a:r>
              <a:rPr lang="nl-NL" sz="2800" dirty="0">
                <a:latin typeface="+mn-lt"/>
              </a:rPr>
              <a:t> a new meeting. </a:t>
            </a:r>
            <a:br>
              <a:rPr lang="nl-NL" sz="2800" dirty="0">
                <a:latin typeface="+mn-lt"/>
              </a:rPr>
            </a:br>
            <a:r>
              <a:rPr lang="nl-NL" sz="2800" dirty="0">
                <a:latin typeface="+mn-lt"/>
              </a:rPr>
              <a:t>        </a:t>
            </a:r>
            <a:br>
              <a:rPr lang="nl-NL" sz="2800" dirty="0">
                <a:latin typeface="+mn-lt"/>
              </a:rPr>
            </a:br>
            <a:r>
              <a:rPr lang="nl-NL" sz="2800" dirty="0">
                <a:latin typeface="+mn-lt"/>
              </a:rPr>
              <a:t>                            </a:t>
            </a:r>
            <a:r>
              <a:rPr lang="nl-NL" sz="2800" dirty="0" err="1">
                <a:latin typeface="+mn-lt"/>
              </a:rPr>
              <a:t>Conscious</a:t>
            </a:r>
            <a:r>
              <a:rPr lang="nl-NL" sz="2800" dirty="0">
                <a:latin typeface="+mn-lt"/>
              </a:rPr>
              <a:t> </a:t>
            </a:r>
            <a:r>
              <a:rPr lang="nl-NL" sz="2800" dirty="0" err="1">
                <a:latin typeface="+mn-lt"/>
              </a:rPr>
              <a:t>reflecting</a:t>
            </a:r>
            <a:r>
              <a:rPr lang="nl-NL" sz="2800" dirty="0">
                <a:latin typeface="+mn-lt"/>
              </a:rPr>
              <a:t> on </a:t>
            </a:r>
            <a:r>
              <a:rPr lang="nl-NL" sz="2800" dirty="0" err="1">
                <a:latin typeface="+mn-lt"/>
              </a:rPr>
              <a:t>the</a:t>
            </a:r>
            <a:r>
              <a:rPr lang="nl-NL" sz="2800" dirty="0">
                <a:latin typeface="+mn-lt"/>
              </a:rPr>
              <a:t> </a:t>
            </a:r>
            <a:r>
              <a:rPr lang="nl-NL" sz="2800" dirty="0" err="1">
                <a:latin typeface="+mn-lt"/>
              </a:rPr>
              <a:t>previous</a:t>
            </a:r>
            <a:r>
              <a:rPr lang="nl-NL" sz="2800" dirty="0">
                <a:latin typeface="+mn-lt"/>
              </a:rPr>
              <a:t> </a:t>
            </a:r>
            <a:br>
              <a:rPr lang="nl-NL" sz="2800" dirty="0">
                <a:latin typeface="+mn-lt"/>
              </a:rPr>
            </a:br>
            <a:r>
              <a:rPr lang="nl-NL" sz="2800" dirty="0">
                <a:latin typeface="+mn-lt"/>
              </a:rPr>
              <a:t>                                 </a:t>
            </a:r>
            <a:r>
              <a:rPr lang="nl-NL" sz="2800" dirty="0" err="1">
                <a:latin typeface="+mn-lt"/>
              </a:rPr>
              <a:t>experiential</a:t>
            </a:r>
            <a:r>
              <a:rPr lang="nl-NL" sz="2800" dirty="0">
                <a:latin typeface="+mn-lt"/>
              </a:rPr>
              <a:t> meeting(s) is of </a:t>
            </a:r>
            <a:r>
              <a:rPr lang="nl-NL" sz="2800" dirty="0" err="1">
                <a:latin typeface="+mn-lt"/>
              </a:rPr>
              <a:t>importance</a:t>
            </a:r>
            <a:r>
              <a:rPr lang="nl-NL" sz="2800" dirty="0">
                <a:latin typeface="+mn-lt"/>
              </a:rPr>
              <a:t>.</a:t>
            </a:r>
            <a:br>
              <a:rPr lang="nl-NL" sz="2800" dirty="0">
                <a:latin typeface="+mn-lt"/>
              </a:rPr>
            </a:br>
            <a:r>
              <a:rPr lang="nl-NL" sz="2800" dirty="0">
                <a:latin typeface="+mn-lt"/>
              </a:rPr>
              <a:t> </a:t>
            </a:r>
            <a:br>
              <a:rPr lang="nl-NL" sz="2800" dirty="0">
                <a:latin typeface="+mn-lt"/>
              </a:rPr>
            </a:br>
            <a:r>
              <a:rPr lang="nl-NL" sz="2800" dirty="0">
                <a:latin typeface="+mn-lt"/>
              </a:rPr>
              <a:t>                            The next </a:t>
            </a:r>
            <a:r>
              <a:rPr lang="nl-NL" sz="2800" dirty="0" err="1">
                <a:latin typeface="+mn-lt"/>
              </a:rPr>
              <a:t>experiential</a:t>
            </a:r>
            <a:r>
              <a:rPr lang="nl-NL" sz="2800" dirty="0">
                <a:latin typeface="+mn-lt"/>
              </a:rPr>
              <a:t> meeting </a:t>
            </a:r>
            <a:r>
              <a:rPr lang="nl-NL" sz="2800" dirty="0" err="1">
                <a:latin typeface="+mn-lt"/>
              </a:rPr>
              <a:t>will</a:t>
            </a:r>
            <a:r>
              <a:rPr lang="nl-NL" sz="2800" dirty="0">
                <a:latin typeface="+mn-lt"/>
              </a:rPr>
              <a:t> start </a:t>
            </a:r>
            <a:r>
              <a:rPr lang="nl-NL" sz="2800" dirty="0" err="1">
                <a:latin typeface="+mn-lt"/>
              </a:rPr>
              <a:t>with</a:t>
            </a:r>
            <a:br>
              <a:rPr lang="nl-NL" sz="2800" dirty="0">
                <a:latin typeface="+mn-lt"/>
              </a:rPr>
            </a:br>
            <a:r>
              <a:rPr lang="nl-NL" sz="2800" dirty="0">
                <a:latin typeface="+mn-lt"/>
              </a:rPr>
              <a:t>                                 </a:t>
            </a:r>
            <a:r>
              <a:rPr lang="nl-NL" sz="2800" dirty="0" err="1">
                <a:latin typeface="+mn-lt"/>
              </a:rPr>
              <a:t>looking</a:t>
            </a:r>
            <a:r>
              <a:rPr lang="nl-NL" sz="2800" dirty="0">
                <a:latin typeface="+mn-lt"/>
              </a:rPr>
              <a:t> back at </a:t>
            </a:r>
            <a:r>
              <a:rPr lang="nl-NL" sz="2800" dirty="0" err="1">
                <a:latin typeface="+mn-lt"/>
              </a:rPr>
              <a:t>the</a:t>
            </a:r>
            <a:r>
              <a:rPr lang="nl-NL" sz="2800" dirty="0">
                <a:latin typeface="+mn-lt"/>
              </a:rPr>
              <a:t> </a:t>
            </a:r>
            <a:r>
              <a:rPr lang="nl-NL" sz="2800" dirty="0" err="1">
                <a:latin typeface="+mn-lt"/>
              </a:rPr>
              <a:t>previous</a:t>
            </a:r>
            <a:r>
              <a:rPr lang="nl-NL" sz="2800" dirty="0">
                <a:latin typeface="+mn-lt"/>
              </a:rPr>
              <a:t> </a:t>
            </a:r>
            <a:r>
              <a:rPr lang="nl-NL" sz="2800" dirty="0" err="1">
                <a:latin typeface="+mn-lt"/>
              </a:rPr>
              <a:t>experiential</a:t>
            </a:r>
            <a:r>
              <a:rPr lang="nl-NL" sz="2800" dirty="0">
                <a:latin typeface="+mn-lt"/>
              </a:rPr>
              <a:t> meeting. </a:t>
            </a:r>
          </a:p>
        </p:txBody>
      </p:sp>
    </p:spTree>
    <p:extLst>
      <p:ext uri="{BB962C8B-B14F-4D97-AF65-F5344CB8AC3E}">
        <p14:creationId xmlns:p14="http://schemas.microsoft.com/office/powerpoint/2010/main" val="1932178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659AB4-1828-AD4F-E8B1-7E6FEB504148}"/>
              </a:ext>
            </a:extLst>
          </p:cNvPr>
          <p:cNvSpPr>
            <a:spLocks noGrp="1"/>
          </p:cNvSpPr>
          <p:nvPr>
            <p:ph type="title"/>
          </p:nvPr>
        </p:nvSpPr>
        <p:spPr>
          <a:xfrm>
            <a:off x="1043709" y="-193964"/>
            <a:ext cx="11286836" cy="7148946"/>
          </a:xfrm>
        </p:spPr>
        <p:txBody>
          <a:bodyPr>
            <a:normAutofit/>
          </a:bodyPr>
          <a:lstStyle/>
          <a:p>
            <a:r>
              <a:rPr lang="nl-NL" dirty="0"/>
              <a:t>                           </a:t>
            </a:r>
            <a:br>
              <a:rPr lang="nl-NL" dirty="0"/>
            </a:br>
            <a:r>
              <a:rPr lang="nl-NL" sz="3600" dirty="0"/>
              <a:t>                                </a:t>
            </a:r>
            <a:r>
              <a:rPr lang="nl-NL" sz="3200" dirty="0" err="1"/>
              <a:t>E</a:t>
            </a:r>
            <a:r>
              <a:rPr lang="nl-NL" sz="3200" dirty="0" err="1">
                <a:latin typeface="+mn-lt"/>
              </a:rPr>
              <a:t>xperiential</a:t>
            </a:r>
            <a:r>
              <a:rPr lang="nl-NL" sz="3200" dirty="0">
                <a:latin typeface="+mn-lt"/>
              </a:rPr>
              <a:t> Coach</a:t>
            </a:r>
            <a:br>
              <a:rPr lang="nl-NL" sz="3200" dirty="0">
                <a:latin typeface="+mn-lt"/>
              </a:rPr>
            </a:br>
            <a:br>
              <a:rPr lang="nl-NL" sz="3600" dirty="0">
                <a:latin typeface="+mn-lt"/>
              </a:rPr>
            </a:br>
            <a:r>
              <a:rPr lang="nl-NL" sz="4000" dirty="0">
                <a:latin typeface="+mn-lt"/>
              </a:rPr>
              <a:t>       </a:t>
            </a:r>
            <a:r>
              <a:rPr lang="nl-NL" sz="2800" dirty="0">
                <a:latin typeface="+mn-lt"/>
              </a:rPr>
              <a:t>Start of </a:t>
            </a:r>
            <a:r>
              <a:rPr lang="nl-NL" sz="2800" dirty="0" err="1">
                <a:latin typeface="+mn-lt"/>
              </a:rPr>
              <a:t>the</a:t>
            </a:r>
            <a:r>
              <a:rPr lang="nl-NL" sz="2800" dirty="0">
                <a:latin typeface="+mn-lt"/>
              </a:rPr>
              <a:t> search </a:t>
            </a:r>
            <a:r>
              <a:rPr lang="nl-NL" sz="2800" dirty="0" err="1">
                <a:latin typeface="+mn-lt"/>
              </a:rPr>
              <a:t>for</a:t>
            </a:r>
            <a:r>
              <a:rPr lang="nl-NL" sz="2800" dirty="0">
                <a:latin typeface="+mn-lt"/>
              </a:rPr>
              <a:t> </a:t>
            </a:r>
            <a:r>
              <a:rPr lang="nl-NL" sz="2800" dirty="0" err="1">
                <a:latin typeface="+mn-lt"/>
              </a:rPr>
              <a:t>the</a:t>
            </a:r>
            <a:r>
              <a:rPr lang="nl-NL" sz="2800" dirty="0">
                <a:latin typeface="+mn-lt"/>
              </a:rPr>
              <a:t> </a:t>
            </a:r>
            <a:r>
              <a:rPr lang="nl-NL" sz="2800" dirty="0" err="1">
                <a:latin typeface="+mn-lt"/>
              </a:rPr>
              <a:t>inner</a:t>
            </a:r>
            <a:r>
              <a:rPr lang="nl-NL" sz="2800" dirty="0">
                <a:latin typeface="+mn-lt"/>
              </a:rPr>
              <a:t> </a:t>
            </a:r>
            <a:r>
              <a:rPr lang="nl-NL" sz="2800" dirty="0" err="1">
                <a:latin typeface="+mn-lt"/>
              </a:rPr>
              <a:t>path</a:t>
            </a:r>
            <a:r>
              <a:rPr lang="nl-NL" sz="2800" dirty="0">
                <a:latin typeface="+mn-lt"/>
              </a:rPr>
              <a:t> </a:t>
            </a:r>
            <a:r>
              <a:rPr lang="nl-NL" sz="2800" dirty="0" err="1">
                <a:latin typeface="+mn-lt"/>
              </a:rPr>
              <a:t>often</a:t>
            </a:r>
            <a:r>
              <a:rPr lang="nl-NL" sz="2800" dirty="0">
                <a:latin typeface="+mn-lt"/>
              </a:rPr>
              <a:t> </a:t>
            </a:r>
            <a:r>
              <a:rPr lang="nl-NL" sz="2800" dirty="0" err="1">
                <a:latin typeface="+mn-lt"/>
              </a:rPr>
              <a:t>very</a:t>
            </a:r>
            <a:r>
              <a:rPr lang="nl-NL" sz="2800" dirty="0">
                <a:latin typeface="+mn-lt"/>
              </a:rPr>
              <a:t> </a:t>
            </a:r>
            <a:r>
              <a:rPr lang="nl-NL" sz="2800" dirty="0" err="1">
                <a:latin typeface="+mn-lt"/>
              </a:rPr>
              <a:t>difficult</a:t>
            </a:r>
            <a:r>
              <a:rPr lang="nl-NL" sz="2800" dirty="0">
                <a:latin typeface="+mn-lt"/>
              </a:rPr>
              <a:t>.</a:t>
            </a:r>
            <a:br>
              <a:rPr lang="nl-NL" sz="2800" dirty="0">
                <a:latin typeface="+mn-lt"/>
              </a:rPr>
            </a:br>
            <a:r>
              <a:rPr lang="nl-NL" sz="2800" dirty="0">
                <a:latin typeface="+mn-lt"/>
              </a:rPr>
              <a:t>                                       </a:t>
            </a:r>
            <a:br>
              <a:rPr lang="nl-NL" sz="2800" dirty="0">
                <a:latin typeface="+mn-lt"/>
              </a:rPr>
            </a:br>
            <a:r>
              <a:rPr lang="nl-NL" sz="2800" dirty="0">
                <a:latin typeface="+mn-lt"/>
              </a:rPr>
              <a:t>                               Support of </a:t>
            </a:r>
            <a:r>
              <a:rPr lang="nl-NL" sz="2800" dirty="0" err="1">
                <a:latin typeface="+mn-lt"/>
              </a:rPr>
              <a:t>an</a:t>
            </a:r>
            <a:r>
              <a:rPr lang="nl-NL" sz="2800" dirty="0">
                <a:latin typeface="+mn-lt"/>
              </a:rPr>
              <a:t> </a:t>
            </a:r>
            <a:r>
              <a:rPr lang="nl-NL" sz="2800" dirty="0" err="1">
                <a:latin typeface="+mn-lt"/>
              </a:rPr>
              <a:t>experiential</a:t>
            </a:r>
            <a:r>
              <a:rPr lang="nl-NL" sz="2800" dirty="0">
                <a:latin typeface="+mn-lt"/>
              </a:rPr>
              <a:t> coach,</a:t>
            </a:r>
            <a:br>
              <a:rPr lang="nl-NL" sz="2800" dirty="0">
                <a:latin typeface="+mn-lt"/>
              </a:rPr>
            </a:br>
            <a:r>
              <a:rPr lang="nl-NL" sz="2800" dirty="0">
                <a:latin typeface="+mn-lt"/>
              </a:rPr>
              <a:t>                             </a:t>
            </a:r>
            <a:r>
              <a:rPr lang="nl-NL" sz="2800" dirty="0" err="1">
                <a:latin typeface="+mn-lt"/>
              </a:rPr>
              <a:t>who</a:t>
            </a:r>
            <a:r>
              <a:rPr lang="nl-NL" sz="2800" dirty="0">
                <a:latin typeface="+mn-lt"/>
              </a:rPr>
              <a:t> has been </a:t>
            </a:r>
            <a:r>
              <a:rPr lang="nl-NL" sz="2800" dirty="0" err="1">
                <a:latin typeface="+mn-lt"/>
              </a:rPr>
              <a:t>through</a:t>
            </a:r>
            <a:r>
              <a:rPr lang="nl-NL" sz="2800" dirty="0">
                <a:latin typeface="+mn-lt"/>
              </a:rPr>
              <a:t> </a:t>
            </a:r>
            <a:r>
              <a:rPr lang="nl-NL" sz="2800" dirty="0" err="1">
                <a:latin typeface="+mn-lt"/>
              </a:rPr>
              <a:t>the</a:t>
            </a:r>
            <a:r>
              <a:rPr lang="nl-NL" sz="2800" dirty="0">
                <a:latin typeface="+mn-lt"/>
              </a:rPr>
              <a:t> </a:t>
            </a:r>
            <a:r>
              <a:rPr lang="nl-NL" sz="2800" dirty="0" err="1">
                <a:latin typeface="+mn-lt"/>
              </a:rPr>
              <a:t>process</a:t>
            </a:r>
            <a:r>
              <a:rPr lang="nl-NL" sz="2800" dirty="0">
                <a:latin typeface="+mn-lt"/>
              </a:rPr>
              <a:t> </a:t>
            </a:r>
            <a:br>
              <a:rPr lang="nl-NL" sz="2800" dirty="0">
                <a:latin typeface="+mn-lt"/>
              </a:rPr>
            </a:br>
            <a:r>
              <a:rPr lang="nl-NL" sz="2800" dirty="0">
                <a:latin typeface="+mn-lt"/>
              </a:rPr>
              <a:t>             of intra-personal </a:t>
            </a:r>
            <a:r>
              <a:rPr lang="nl-NL" sz="2800" dirty="0" err="1">
                <a:latin typeface="+mn-lt"/>
              </a:rPr>
              <a:t>and</a:t>
            </a:r>
            <a:r>
              <a:rPr lang="nl-NL" sz="2800" dirty="0">
                <a:latin typeface="+mn-lt"/>
              </a:rPr>
              <a:t> </a:t>
            </a:r>
            <a:r>
              <a:rPr lang="nl-NL" sz="2800" dirty="0" err="1">
                <a:latin typeface="+mn-lt"/>
              </a:rPr>
              <a:t>interpersonal</a:t>
            </a:r>
            <a:r>
              <a:rPr lang="nl-NL" sz="2800" dirty="0">
                <a:latin typeface="+mn-lt"/>
              </a:rPr>
              <a:t> development </a:t>
            </a:r>
            <a:br>
              <a:rPr lang="nl-NL" sz="2800" dirty="0">
                <a:latin typeface="+mn-lt"/>
              </a:rPr>
            </a:br>
            <a:r>
              <a:rPr lang="nl-NL" sz="2800" dirty="0">
                <a:latin typeface="+mn-lt"/>
              </a:rPr>
              <a:t>                                                     </a:t>
            </a:r>
            <a:br>
              <a:rPr lang="nl-NL" sz="2800" dirty="0">
                <a:latin typeface="+mn-lt"/>
              </a:rPr>
            </a:br>
            <a:r>
              <a:rPr lang="nl-NL" sz="2800" dirty="0">
                <a:latin typeface="+mn-lt"/>
              </a:rPr>
              <a:t>                                                         </a:t>
            </a:r>
            <a:r>
              <a:rPr lang="nl-NL" sz="2800" dirty="0" err="1">
                <a:latin typeface="+mn-lt"/>
              </a:rPr>
              <a:t>and</a:t>
            </a:r>
            <a:br>
              <a:rPr lang="nl-NL" sz="2800" dirty="0">
                <a:latin typeface="+mn-lt"/>
              </a:rPr>
            </a:br>
            <a:br>
              <a:rPr lang="nl-NL" sz="2800" dirty="0">
                <a:latin typeface="+mn-lt"/>
              </a:rPr>
            </a:br>
            <a:r>
              <a:rPr lang="nl-NL" sz="2800" dirty="0">
                <a:latin typeface="+mn-lt"/>
              </a:rPr>
              <a:t>     support of </a:t>
            </a:r>
            <a:r>
              <a:rPr lang="nl-NL" sz="2800" dirty="0" err="1">
                <a:latin typeface="+mn-lt"/>
              </a:rPr>
              <a:t>literature</a:t>
            </a:r>
            <a:r>
              <a:rPr lang="nl-NL" sz="2800" dirty="0">
                <a:latin typeface="+mn-lt"/>
              </a:rPr>
              <a:t> </a:t>
            </a:r>
            <a:r>
              <a:rPr lang="nl-NL" sz="2800" dirty="0" err="1">
                <a:latin typeface="+mn-lt"/>
              </a:rPr>
              <a:t>with</a:t>
            </a:r>
            <a:r>
              <a:rPr lang="nl-NL" sz="2800" dirty="0">
                <a:latin typeface="+mn-lt"/>
              </a:rPr>
              <a:t> </a:t>
            </a:r>
            <a:r>
              <a:rPr lang="nl-NL" sz="2800" dirty="0" err="1">
                <a:latin typeface="+mn-lt"/>
              </a:rPr>
              <a:t>experiential</a:t>
            </a:r>
            <a:r>
              <a:rPr lang="nl-NL" sz="2800" dirty="0">
                <a:latin typeface="+mn-lt"/>
              </a:rPr>
              <a:t> </a:t>
            </a:r>
            <a:r>
              <a:rPr lang="nl-NL" sz="2800" dirty="0" err="1">
                <a:latin typeface="+mn-lt"/>
              </a:rPr>
              <a:t>exercises</a:t>
            </a:r>
            <a:r>
              <a:rPr lang="nl-NL" sz="2800" dirty="0">
                <a:latin typeface="+mn-lt"/>
              </a:rPr>
              <a:t>, </a:t>
            </a:r>
            <a:r>
              <a:rPr lang="nl-NL" sz="2800" dirty="0" err="1">
                <a:latin typeface="+mn-lt"/>
              </a:rPr>
              <a:t>for</a:t>
            </a:r>
            <a:r>
              <a:rPr lang="nl-NL" sz="2800" dirty="0">
                <a:latin typeface="+mn-lt"/>
              </a:rPr>
              <a:t> </a:t>
            </a:r>
            <a:r>
              <a:rPr lang="nl-NL" sz="2800" dirty="0" err="1">
                <a:latin typeface="+mn-lt"/>
              </a:rPr>
              <a:t>example</a:t>
            </a:r>
            <a:r>
              <a:rPr lang="nl-NL" sz="2800" dirty="0">
                <a:latin typeface="+mn-lt"/>
              </a:rPr>
              <a:t>                               </a:t>
            </a:r>
            <a:br>
              <a:rPr lang="nl-NL" sz="2800" dirty="0">
                <a:latin typeface="+mn-lt"/>
              </a:rPr>
            </a:br>
            <a:r>
              <a:rPr lang="nl-NL" sz="2800" dirty="0">
                <a:latin typeface="+mn-lt"/>
              </a:rPr>
              <a:t>        </a:t>
            </a:r>
            <a:br>
              <a:rPr lang="nl-NL" sz="2800" dirty="0">
                <a:latin typeface="+mn-lt"/>
              </a:rPr>
            </a:br>
            <a:r>
              <a:rPr lang="nl-NL" sz="2800" dirty="0">
                <a:latin typeface="+mn-lt"/>
              </a:rPr>
              <a:t>         “</a:t>
            </a:r>
            <a:r>
              <a:rPr lang="nl-NL" sz="2800" i="1" dirty="0">
                <a:latin typeface="+mn-lt"/>
              </a:rPr>
              <a:t>How </a:t>
            </a:r>
            <a:r>
              <a:rPr lang="nl-NL" sz="2800" i="1" dirty="0" err="1">
                <a:latin typeface="+mn-lt"/>
              </a:rPr>
              <a:t>to</a:t>
            </a:r>
            <a:r>
              <a:rPr lang="nl-NL" sz="2800" i="1" dirty="0">
                <a:latin typeface="+mn-lt"/>
              </a:rPr>
              <a:t> </a:t>
            </a:r>
            <a:r>
              <a:rPr lang="nl-NL" sz="2800" i="1" dirty="0" err="1">
                <a:latin typeface="+mn-lt"/>
              </a:rPr>
              <a:t>think</a:t>
            </a:r>
            <a:r>
              <a:rPr lang="nl-NL" sz="2800" i="1" dirty="0">
                <a:latin typeface="+mn-lt"/>
              </a:rPr>
              <a:t> like Leonardo da Vinci” </a:t>
            </a:r>
            <a:r>
              <a:rPr lang="nl-NL" sz="2800" dirty="0" err="1">
                <a:latin typeface="+mn-lt"/>
              </a:rPr>
              <a:t>from</a:t>
            </a:r>
            <a:r>
              <a:rPr lang="nl-NL" sz="2800" dirty="0">
                <a:latin typeface="+mn-lt"/>
              </a:rPr>
              <a:t> Michael J. </a:t>
            </a:r>
            <a:r>
              <a:rPr lang="nl-NL" sz="2800" dirty="0" err="1">
                <a:latin typeface="+mn-lt"/>
              </a:rPr>
              <a:t>Gelb</a:t>
            </a:r>
            <a:r>
              <a:rPr lang="nl-NL" sz="2800" dirty="0">
                <a:latin typeface="+mn-lt"/>
              </a:rPr>
              <a:t> </a:t>
            </a:r>
            <a:br>
              <a:rPr lang="nl-NL" sz="2800" dirty="0">
                <a:latin typeface="+mn-lt"/>
              </a:rPr>
            </a:br>
            <a:r>
              <a:rPr lang="nl-NL" sz="2800" dirty="0">
                <a:latin typeface="+mn-lt"/>
              </a:rPr>
              <a:t>          </a:t>
            </a:r>
          </a:p>
        </p:txBody>
      </p:sp>
    </p:spTree>
    <p:extLst>
      <p:ext uri="{BB962C8B-B14F-4D97-AF65-F5344CB8AC3E}">
        <p14:creationId xmlns:p14="http://schemas.microsoft.com/office/powerpoint/2010/main" val="2376098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0DF536-9B70-6FB5-8D5C-732B3FD64ADA}"/>
              </a:ext>
            </a:extLst>
          </p:cNvPr>
          <p:cNvSpPr>
            <a:spLocks noGrp="1"/>
          </p:cNvSpPr>
          <p:nvPr>
            <p:ph type="title"/>
          </p:nvPr>
        </p:nvSpPr>
        <p:spPr>
          <a:xfrm>
            <a:off x="838200" y="365125"/>
            <a:ext cx="10515600" cy="6164984"/>
          </a:xfrm>
        </p:spPr>
        <p:txBody>
          <a:bodyPr>
            <a:normAutofit/>
          </a:bodyPr>
          <a:lstStyle/>
          <a:p>
            <a:r>
              <a:rPr lang="nl-NL" sz="3200" dirty="0">
                <a:latin typeface="+mn-lt"/>
              </a:rPr>
              <a:t>                                                  </a:t>
            </a:r>
            <a:r>
              <a:rPr lang="nl-NL" sz="3200" dirty="0" err="1">
                <a:latin typeface="+mn-lt"/>
              </a:rPr>
              <a:t>Insight</a:t>
            </a:r>
            <a:r>
              <a:rPr lang="nl-NL" sz="3200" dirty="0">
                <a:latin typeface="+mn-lt"/>
              </a:rPr>
              <a:t> </a:t>
            </a:r>
            <a:br>
              <a:rPr lang="nl-NL" sz="4000" dirty="0">
                <a:latin typeface="+mn-lt"/>
              </a:rPr>
            </a:br>
            <a:br>
              <a:rPr lang="nl-NL" sz="4000" dirty="0">
                <a:latin typeface="+mn-lt"/>
              </a:rPr>
            </a:br>
            <a:r>
              <a:rPr lang="nl-NL" sz="4000" dirty="0">
                <a:latin typeface="+mn-lt"/>
              </a:rPr>
              <a:t>                      </a:t>
            </a:r>
            <a:r>
              <a:rPr lang="nl-NL" sz="2800" dirty="0" err="1">
                <a:latin typeface="+mn-lt"/>
              </a:rPr>
              <a:t>Insight</a:t>
            </a:r>
            <a:r>
              <a:rPr lang="nl-NL" sz="2800" dirty="0">
                <a:latin typeface="+mn-lt"/>
              </a:rPr>
              <a:t> </a:t>
            </a:r>
            <a:r>
              <a:rPr lang="nl-NL" sz="2800" dirty="0" err="1">
                <a:latin typeface="+mn-lt"/>
              </a:rPr>
              <a:t>into</a:t>
            </a:r>
            <a:r>
              <a:rPr lang="nl-NL" sz="2800" dirty="0">
                <a:latin typeface="+mn-lt"/>
              </a:rPr>
              <a:t> </a:t>
            </a:r>
            <a:r>
              <a:rPr lang="nl-NL" sz="2800" dirty="0" err="1">
                <a:latin typeface="+mn-lt"/>
              </a:rPr>
              <a:t>one’s</a:t>
            </a:r>
            <a:r>
              <a:rPr lang="nl-NL" sz="2800" dirty="0">
                <a:latin typeface="+mn-lt"/>
              </a:rPr>
              <a:t> personal </a:t>
            </a:r>
            <a:r>
              <a:rPr lang="nl-NL" sz="2800" dirty="0" err="1">
                <a:latin typeface="+mn-lt"/>
              </a:rPr>
              <a:t>qualities</a:t>
            </a:r>
            <a:br>
              <a:rPr lang="nl-NL" sz="2800" dirty="0">
                <a:latin typeface="+mn-lt"/>
              </a:rPr>
            </a:br>
            <a:r>
              <a:rPr lang="nl-NL" sz="2800" dirty="0">
                <a:latin typeface="+mn-lt"/>
              </a:rPr>
              <a:t>                                           </a:t>
            </a:r>
            <a:r>
              <a:rPr lang="nl-NL" sz="2800" dirty="0" err="1">
                <a:latin typeface="+mn-lt"/>
              </a:rPr>
              <a:t>and</a:t>
            </a:r>
            <a:r>
              <a:rPr lang="nl-NL" sz="2800" dirty="0">
                <a:latin typeface="+mn-lt"/>
              </a:rPr>
              <a:t> </a:t>
            </a:r>
            <a:r>
              <a:rPr lang="nl-NL" sz="2800" dirty="0" err="1">
                <a:latin typeface="+mn-lt"/>
              </a:rPr>
              <a:t>those</a:t>
            </a:r>
            <a:r>
              <a:rPr lang="nl-NL" sz="2800" dirty="0">
                <a:latin typeface="+mn-lt"/>
              </a:rPr>
              <a:t> of </a:t>
            </a:r>
            <a:r>
              <a:rPr lang="nl-NL" sz="2800" dirty="0" err="1">
                <a:latin typeface="+mn-lt"/>
              </a:rPr>
              <a:t>others</a:t>
            </a:r>
            <a:r>
              <a:rPr lang="nl-NL" sz="2800" dirty="0">
                <a:latin typeface="+mn-lt"/>
              </a:rPr>
              <a:t> </a:t>
            </a:r>
            <a:br>
              <a:rPr lang="nl-NL" sz="2800" dirty="0">
                <a:latin typeface="+mn-lt"/>
              </a:rPr>
            </a:br>
            <a:br>
              <a:rPr lang="nl-NL" sz="2800" dirty="0">
                <a:latin typeface="+mn-lt"/>
              </a:rPr>
            </a:br>
            <a:r>
              <a:rPr lang="nl-NL" sz="2800" dirty="0">
                <a:latin typeface="+mn-lt"/>
              </a:rPr>
              <a:t>                                      is </a:t>
            </a:r>
            <a:r>
              <a:rPr lang="nl-NL" sz="2800" dirty="0" err="1">
                <a:latin typeface="+mn-lt"/>
              </a:rPr>
              <a:t>valuable</a:t>
            </a:r>
            <a:r>
              <a:rPr lang="nl-NL" sz="2800" dirty="0">
                <a:latin typeface="+mn-lt"/>
              </a:rPr>
              <a:t> </a:t>
            </a:r>
            <a:r>
              <a:rPr lang="nl-NL" sz="2800" dirty="0" err="1">
                <a:latin typeface="+mn-lt"/>
              </a:rPr>
              <a:t>for</a:t>
            </a:r>
            <a:r>
              <a:rPr lang="nl-NL" sz="2800" dirty="0">
                <a:latin typeface="+mn-lt"/>
              </a:rPr>
              <a:t> </a:t>
            </a:r>
            <a:r>
              <a:rPr lang="nl-NL" sz="2800" dirty="0" err="1">
                <a:latin typeface="+mn-lt"/>
              </a:rPr>
              <a:t>an</a:t>
            </a:r>
            <a:r>
              <a:rPr lang="nl-NL" sz="2800" dirty="0">
                <a:latin typeface="+mn-lt"/>
              </a:rPr>
              <a:t> </a:t>
            </a:r>
            <a:r>
              <a:rPr lang="nl-NL" sz="2800" dirty="0" err="1">
                <a:latin typeface="+mn-lt"/>
              </a:rPr>
              <a:t>individual</a:t>
            </a:r>
            <a:r>
              <a:rPr lang="nl-NL" sz="2800" dirty="0">
                <a:latin typeface="+mn-lt"/>
              </a:rPr>
              <a:t>,</a:t>
            </a:r>
            <a:br>
              <a:rPr lang="nl-NL" sz="2800" dirty="0">
                <a:latin typeface="+mn-lt"/>
              </a:rPr>
            </a:br>
            <a:br>
              <a:rPr lang="nl-NL" sz="2800" dirty="0">
                <a:latin typeface="+mn-lt"/>
              </a:rPr>
            </a:br>
            <a:r>
              <a:rPr lang="nl-NL" sz="2800" dirty="0">
                <a:latin typeface="+mn-lt"/>
              </a:rPr>
              <a:t>                                          but </a:t>
            </a:r>
            <a:r>
              <a:rPr lang="nl-NL" sz="2800" dirty="0" err="1">
                <a:latin typeface="+mn-lt"/>
              </a:rPr>
              <a:t>also</a:t>
            </a:r>
            <a:r>
              <a:rPr lang="nl-NL" sz="2800" dirty="0">
                <a:latin typeface="+mn-lt"/>
              </a:rPr>
              <a:t> a </a:t>
            </a:r>
            <a:r>
              <a:rPr lang="nl-NL" sz="2800" dirty="0" err="1">
                <a:latin typeface="+mn-lt"/>
              </a:rPr>
              <a:t>condition</a:t>
            </a:r>
            <a:r>
              <a:rPr lang="nl-NL" sz="2800" dirty="0">
                <a:latin typeface="+mn-lt"/>
              </a:rPr>
              <a:t> </a:t>
            </a:r>
            <a:br>
              <a:rPr lang="nl-NL" sz="2800" dirty="0">
                <a:latin typeface="+mn-lt"/>
              </a:rPr>
            </a:br>
            <a:r>
              <a:rPr lang="nl-NL" sz="2800" dirty="0">
                <a:latin typeface="+mn-lt"/>
              </a:rPr>
              <a:t>                           </a:t>
            </a:r>
            <a:r>
              <a:rPr lang="nl-NL" sz="2800" dirty="0" err="1">
                <a:latin typeface="+mn-lt"/>
              </a:rPr>
              <a:t>for</a:t>
            </a:r>
            <a:r>
              <a:rPr lang="nl-NL" sz="2800" dirty="0">
                <a:latin typeface="+mn-lt"/>
              </a:rPr>
              <a:t> </a:t>
            </a:r>
            <a:r>
              <a:rPr lang="nl-NL" sz="2800" dirty="0" err="1">
                <a:latin typeface="+mn-lt"/>
              </a:rPr>
              <a:t>effective</a:t>
            </a:r>
            <a:r>
              <a:rPr lang="nl-NL" sz="2800" dirty="0">
                <a:latin typeface="+mn-lt"/>
              </a:rPr>
              <a:t> teamwork </a:t>
            </a:r>
            <a:r>
              <a:rPr lang="nl-NL" sz="2800" dirty="0" err="1">
                <a:latin typeface="+mn-lt"/>
              </a:rPr>
              <a:t>and</a:t>
            </a:r>
            <a:r>
              <a:rPr lang="nl-NL" sz="2800" dirty="0">
                <a:latin typeface="+mn-lt"/>
              </a:rPr>
              <a:t> </a:t>
            </a:r>
            <a:r>
              <a:rPr lang="nl-NL" sz="2800" dirty="0" err="1">
                <a:latin typeface="+mn-lt"/>
              </a:rPr>
              <a:t>leadership</a:t>
            </a:r>
            <a:r>
              <a:rPr lang="nl-NL" sz="2800" dirty="0">
                <a:latin typeface="+mn-lt"/>
              </a:rPr>
              <a:t>.</a:t>
            </a:r>
            <a:br>
              <a:rPr lang="nl-NL" sz="2800" dirty="0">
                <a:latin typeface="+mn-lt"/>
              </a:rPr>
            </a:br>
            <a:br>
              <a:rPr lang="nl-NL" sz="2800" dirty="0"/>
            </a:br>
            <a:endParaRPr lang="nl-NL" sz="2800" dirty="0"/>
          </a:p>
        </p:txBody>
      </p:sp>
    </p:spTree>
    <p:extLst>
      <p:ext uri="{BB962C8B-B14F-4D97-AF65-F5344CB8AC3E}">
        <p14:creationId xmlns:p14="http://schemas.microsoft.com/office/powerpoint/2010/main" val="2143290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DD8615-8056-B73D-E613-E430A410148D}"/>
              </a:ext>
            </a:extLst>
          </p:cNvPr>
          <p:cNvSpPr>
            <a:spLocks noGrp="1"/>
          </p:cNvSpPr>
          <p:nvPr>
            <p:ph type="title"/>
          </p:nvPr>
        </p:nvSpPr>
        <p:spPr>
          <a:xfrm>
            <a:off x="838200" y="365125"/>
            <a:ext cx="10515600" cy="5777057"/>
          </a:xfrm>
        </p:spPr>
        <p:txBody>
          <a:bodyPr>
            <a:normAutofit/>
          </a:bodyPr>
          <a:lstStyle/>
          <a:p>
            <a:br>
              <a:rPr lang="nl-NL" sz="3200" dirty="0">
                <a:latin typeface="+mn-lt"/>
              </a:rPr>
            </a:br>
            <a:r>
              <a:rPr lang="nl-NL" sz="3200" dirty="0">
                <a:latin typeface="+mn-lt"/>
              </a:rPr>
              <a:t>                                              Benefit</a:t>
            </a:r>
            <a:br>
              <a:rPr lang="nl-NL" sz="4000" dirty="0">
                <a:latin typeface="+mn-lt"/>
              </a:rPr>
            </a:br>
            <a:br>
              <a:rPr lang="nl-NL" sz="3200" dirty="0">
                <a:latin typeface="+mn-lt"/>
              </a:rPr>
            </a:br>
            <a:r>
              <a:rPr lang="nl-NL" sz="3200" dirty="0">
                <a:latin typeface="+mn-lt"/>
              </a:rPr>
              <a:t>                                </a:t>
            </a:r>
            <a:r>
              <a:rPr lang="nl-NL" sz="2800" dirty="0">
                <a:latin typeface="+mn-lt"/>
              </a:rPr>
              <a:t>Meetings </a:t>
            </a:r>
            <a:r>
              <a:rPr lang="nl-NL" sz="2800" dirty="0" err="1">
                <a:latin typeface="+mn-lt"/>
              </a:rPr>
              <a:t>with</a:t>
            </a:r>
            <a:r>
              <a:rPr lang="nl-NL" sz="2800" dirty="0">
                <a:latin typeface="+mn-lt"/>
              </a:rPr>
              <a:t> a focus on </a:t>
            </a:r>
            <a:br>
              <a:rPr lang="nl-NL" sz="2800" dirty="0">
                <a:latin typeface="+mn-lt"/>
              </a:rPr>
            </a:br>
            <a:r>
              <a:rPr lang="nl-NL" sz="2800" dirty="0">
                <a:latin typeface="+mn-lt"/>
              </a:rPr>
              <a:t>                      intra-personal </a:t>
            </a:r>
            <a:r>
              <a:rPr lang="nl-NL" sz="2800" dirty="0" err="1">
                <a:latin typeface="+mn-lt"/>
              </a:rPr>
              <a:t>and</a:t>
            </a:r>
            <a:r>
              <a:rPr lang="nl-NL" sz="2800" dirty="0">
                <a:latin typeface="+mn-lt"/>
              </a:rPr>
              <a:t> </a:t>
            </a:r>
            <a:r>
              <a:rPr lang="nl-NL" sz="2800" dirty="0" err="1">
                <a:latin typeface="+mn-lt"/>
              </a:rPr>
              <a:t>interpersonal</a:t>
            </a:r>
            <a:r>
              <a:rPr lang="nl-NL" sz="2800" dirty="0">
                <a:latin typeface="+mn-lt"/>
              </a:rPr>
              <a:t> development, </a:t>
            </a:r>
            <a:br>
              <a:rPr lang="nl-NL" sz="2800" dirty="0">
                <a:latin typeface="+mn-lt"/>
              </a:rPr>
            </a:br>
            <a:br>
              <a:rPr lang="nl-NL" sz="2800" dirty="0">
                <a:latin typeface="+mn-lt"/>
              </a:rPr>
            </a:br>
            <a:r>
              <a:rPr lang="nl-NL" sz="2800" dirty="0">
                <a:latin typeface="+mn-lt"/>
              </a:rPr>
              <a:t>                               </a:t>
            </a:r>
            <a:r>
              <a:rPr lang="nl-NL" sz="2800" dirty="0" err="1">
                <a:latin typeface="+mn-lt"/>
              </a:rPr>
              <a:t>might</a:t>
            </a:r>
            <a:r>
              <a:rPr lang="nl-NL" sz="2800" dirty="0">
                <a:latin typeface="+mn-lt"/>
              </a:rPr>
              <a:t> support </a:t>
            </a:r>
            <a:r>
              <a:rPr lang="nl-NL" sz="2800" dirty="0" err="1">
                <a:latin typeface="+mn-lt"/>
              </a:rPr>
              <a:t>the</a:t>
            </a:r>
            <a:r>
              <a:rPr lang="nl-NL" sz="2800" dirty="0">
                <a:latin typeface="+mn-lt"/>
              </a:rPr>
              <a:t> development of a</a:t>
            </a:r>
            <a:br>
              <a:rPr lang="nl-NL" sz="2800" dirty="0">
                <a:latin typeface="+mn-lt"/>
              </a:rPr>
            </a:br>
            <a:r>
              <a:rPr lang="nl-NL" sz="2800" dirty="0">
                <a:latin typeface="+mn-lt"/>
              </a:rPr>
              <a:t>                  </a:t>
            </a:r>
            <a:r>
              <a:rPr lang="nl-NL" sz="2800" dirty="0" err="1">
                <a:latin typeface="+mn-lt"/>
              </a:rPr>
              <a:t>certain</a:t>
            </a:r>
            <a:r>
              <a:rPr lang="nl-NL" sz="2800" dirty="0">
                <a:latin typeface="+mn-lt"/>
              </a:rPr>
              <a:t> </a:t>
            </a:r>
            <a:r>
              <a:rPr lang="nl-NL" sz="2800" dirty="0" err="1">
                <a:latin typeface="+mn-lt"/>
              </a:rPr>
              <a:t>sensibility</a:t>
            </a:r>
            <a:r>
              <a:rPr lang="nl-NL" sz="2800" dirty="0">
                <a:latin typeface="+mn-lt"/>
              </a:rPr>
              <a:t> </a:t>
            </a:r>
            <a:r>
              <a:rPr lang="nl-NL" sz="2800" dirty="0" err="1">
                <a:latin typeface="+mn-lt"/>
              </a:rPr>
              <a:t>for</a:t>
            </a:r>
            <a:r>
              <a:rPr lang="nl-NL" sz="2800" dirty="0">
                <a:latin typeface="+mn-lt"/>
              </a:rPr>
              <a:t> (</a:t>
            </a:r>
            <a:r>
              <a:rPr lang="nl-NL" sz="2800" dirty="0" err="1">
                <a:latin typeface="+mn-lt"/>
              </a:rPr>
              <a:t>moral</a:t>
            </a:r>
            <a:r>
              <a:rPr lang="nl-NL" sz="2800" dirty="0">
                <a:latin typeface="+mn-lt"/>
              </a:rPr>
              <a:t>) </a:t>
            </a:r>
            <a:r>
              <a:rPr lang="nl-NL" sz="2800" dirty="0" err="1">
                <a:latin typeface="+mn-lt"/>
              </a:rPr>
              <a:t>problems</a:t>
            </a:r>
            <a:r>
              <a:rPr lang="nl-NL" sz="2800" dirty="0">
                <a:latin typeface="+mn-lt"/>
              </a:rPr>
              <a:t> </a:t>
            </a:r>
            <a:r>
              <a:rPr lang="nl-NL" sz="2800" dirty="0" err="1">
                <a:latin typeface="+mn-lt"/>
              </a:rPr>
              <a:t>and</a:t>
            </a:r>
            <a:r>
              <a:rPr lang="nl-NL" sz="2800" dirty="0">
                <a:latin typeface="+mn-lt"/>
              </a:rPr>
              <a:t> </a:t>
            </a:r>
            <a:r>
              <a:rPr lang="nl-NL" sz="2800" dirty="0" err="1">
                <a:latin typeface="+mn-lt"/>
              </a:rPr>
              <a:t>solutions</a:t>
            </a:r>
            <a:r>
              <a:rPr lang="nl-NL" sz="2800" dirty="0">
                <a:latin typeface="+mn-lt"/>
              </a:rPr>
              <a:t>.</a:t>
            </a:r>
            <a:br>
              <a:rPr lang="nl-NL" sz="2800" dirty="0">
                <a:latin typeface="+mn-lt"/>
              </a:rPr>
            </a:br>
            <a:br>
              <a:rPr lang="nl-NL" sz="2800" dirty="0">
                <a:latin typeface="+mn-lt"/>
              </a:rPr>
            </a:br>
            <a:r>
              <a:rPr lang="nl-NL" sz="2800" dirty="0">
                <a:latin typeface="+mn-lt"/>
              </a:rPr>
              <a:t>                             The entrepreneur </a:t>
            </a:r>
            <a:r>
              <a:rPr lang="nl-NL" sz="2800" dirty="0" err="1">
                <a:latin typeface="+mn-lt"/>
              </a:rPr>
              <a:t>and</a:t>
            </a:r>
            <a:r>
              <a:rPr lang="nl-NL" sz="2800" dirty="0">
                <a:latin typeface="+mn-lt"/>
              </a:rPr>
              <a:t> his </a:t>
            </a:r>
            <a:r>
              <a:rPr lang="nl-NL" sz="2800" dirty="0" err="1">
                <a:latin typeface="+mn-lt"/>
              </a:rPr>
              <a:t>colleagues</a:t>
            </a:r>
            <a:r>
              <a:rPr lang="nl-NL" sz="2800" dirty="0">
                <a:latin typeface="+mn-lt"/>
              </a:rPr>
              <a:t> </a:t>
            </a:r>
            <a:br>
              <a:rPr lang="nl-NL" sz="2800" dirty="0">
                <a:latin typeface="+mn-lt"/>
              </a:rPr>
            </a:br>
            <a:r>
              <a:rPr lang="nl-NL" sz="2800" dirty="0">
                <a:latin typeface="+mn-lt"/>
              </a:rPr>
              <a:t>                                     </a:t>
            </a:r>
            <a:r>
              <a:rPr lang="nl-NL" sz="2800" dirty="0" err="1">
                <a:latin typeface="+mn-lt"/>
              </a:rPr>
              <a:t>may</a:t>
            </a:r>
            <a:r>
              <a:rPr lang="nl-NL" sz="2800" dirty="0">
                <a:latin typeface="+mn-lt"/>
              </a:rPr>
              <a:t> </a:t>
            </a:r>
            <a:r>
              <a:rPr lang="nl-NL" sz="2800" dirty="0" err="1">
                <a:latin typeface="+mn-lt"/>
              </a:rPr>
              <a:t>personally</a:t>
            </a:r>
            <a:r>
              <a:rPr lang="nl-NL" sz="2800" dirty="0">
                <a:latin typeface="+mn-lt"/>
              </a:rPr>
              <a:t> benefit </a:t>
            </a:r>
            <a:r>
              <a:rPr lang="nl-NL" sz="2800" dirty="0" err="1">
                <a:latin typeface="+mn-lt"/>
              </a:rPr>
              <a:t>from</a:t>
            </a:r>
            <a:r>
              <a:rPr lang="nl-NL" sz="2800" dirty="0">
                <a:latin typeface="+mn-lt"/>
              </a:rPr>
              <a:t> </a:t>
            </a:r>
            <a:r>
              <a:rPr lang="nl-NL" sz="2800" dirty="0" err="1">
                <a:latin typeface="+mn-lt"/>
              </a:rPr>
              <a:t>it</a:t>
            </a:r>
            <a:r>
              <a:rPr lang="nl-NL" sz="2800" dirty="0">
                <a:latin typeface="+mn-lt"/>
              </a:rPr>
              <a:t>,</a:t>
            </a:r>
            <a:br>
              <a:rPr lang="nl-NL" sz="2800" dirty="0">
                <a:latin typeface="+mn-lt"/>
              </a:rPr>
            </a:br>
            <a:br>
              <a:rPr lang="nl-NL" sz="2800" dirty="0">
                <a:latin typeface="+mn-lt"/>
              </a:rPr>
            </a:br>
            <a:r>
              <a:rPr lang="nl-NL" sz="2800" dirty="0">
                <a:latin typeface="+mn-lt"/>
              </a:rPr>
              <a:t>                         but </a:t>
            </a:r>
            <a:r>
              <a:rPr lang="nl-NL" sz="2800" dirty="0" err="1">
                <a:latin typeface="+mn-lt"/>
              </a:rPr>
              <a:t>also</a:t>
            </a:r>
            <a:r>
              <a:rPr lang="nl-NL" sz="2800" dirty="0">
                <a:latin typeface="+mn-lt"/>
              </a:rPr>
              <a:t> </a:t>
            </a:r>
            <a:r>
              <a:rPr lang="nl-NL" sz="2800" dirty="0" err="1">
                <a:latin typeface="+mn-lt"/>
              </a:rPr>
              <a:t>the</a:t>
            </a:r>
            <a:r>
              <a:rPr lang="nl-NL" sz="2800" dirty="0">
                <a:latin typeface="+mn-lt"/>
              </a:rPr>
              <a:t> </a:t>
            </a:r>
            <a:r>
              <a:rPr lang="nl-NL" sz="2800" dirty="0" err="1">
                <a:latin typeface="+mn-lt"/>
              </a:rPr>
              <a:t>entreprise</a:t>
            </a:r>
            <a:r>
              <a:rPr lang="nl-NL" sz="2800" dirty="0">
                <a:latin typeface="+mn-lt"/>
              </a:rPr>
              <a:t> </a:t>
            </a:r>
            <a:r>
              <a:rPr lang="nl-NL" sz="2800" dirty="0" err="1">
                <a:latin typeface="+mn-lt"/>
              </a:rPr>
              <a:t>and</a:t>
            </a:r>
            <a:r>
              <a:rPr lang="nl-NL" sz="2800" dirty="0">
                <a:latin typeface="+mn-lt"/>
              </a:rPr>
              <a:t> </a:t>
            </a:r>
            <a:r>
              <a:rPr lang="nl-NL" sz="2800" dirty="0" err="1">
                <a:latin typeface="+mn-lt"/>
              </a:rPr>
              <a:t>its</a:t>
            </a:r>
            <a:r>
              <a:rPr lang="nl-NL" sz="2800" dirty="0">
                <a:latin typeface="+mn-lt"/>
              </a:rPr>
              <a:t> </a:t>
            </a:r>
            <a:r>
              <a:rPr lang="nl-NL" sz="2800" dirty="0" err="1">
                <a:latin typeface="+mn-lt"/>
              </a:rPr>
              <a:t>surroundings</a:t>
            </a:r>
            <a:r>
              <a:rPr lang="nl-NL" sz="2800" dirty="0">
                <a:latin typeface="+mn-lt"/>
              </a:rPr>
              <a:t>.</a:t>
            </a:r>
          </a:p>
        </p:txBody>
      </p:sp>
    </p:spTree>
    <p:extLst>
      <p:ext uri="{BB962C8B-B14F-4D97-AF65-F5344CB8AC3E}">
        <p14:creationId xmlns:p14="http://schemas.microsoft.com/office/powerpoint/2010/main" val="1589117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B8A487-CB93-5F56-9E29-ACB96E259B48}"/>
              </a:ext>
            </a:extLst>
          </p:cNvPr>
          <p:cNvSpPr>
            <a:spLocks noGrp="1"/>
          </p:cNvSpPr>
          <p:nvPr>
            <p:ph type="title"/>
          </p:nvPr>
        </p:nvSpPr>
        <p:spPr>
          <a:xfrm>
            <a:off x="923636" y="701964"/>
            <a:ext cx="10298546" cy="4304145"/>
          </a:xfrm>
        </p:spPr>
        <p:txBody>
          <a:bodyPr>
            <a:normAutofit fontScale="90000"/>
          </a:bodyPr>
          <a:lstStyle/>
          <a:p>
            <a:r>
              <a:rPr lang="nl-NL" sz="3200" dirty="0">
                <a:latin typeface="+mn-lt"/>
              </a:rPr>
              <a:t>                                                </a:t>
            </a:r>
            <a:br>
              <a:rPr lang="nl-NL" sz="3200" dirty="0">
                <a:latin typeface="+mn-lt"/>
              </a:rPr>
            </a:br>
            <a:br>
              <a:rPr lang="nl-NL" sz="3200" dirty="0">
                <a:latin typeface="+mn-lt"/>
              </a:rPr>
            </a:br>
            <a:r>
              <a:rPr lang="nl-NL" sz="3600" dirty="0">
                <a:latin typeface="+mn-lt"/>
              </a:rPr>
              <a:t>                                              </a:t>
            </a:r>
            <a:r>
              <a:rPr lang="nl-NL" sz="3600" dirty="0" err="1">
                <a:latin typeface="+mn-lt"/>
              </a:rPr>
              <a:t>References</a:t>
            </a:r>
            <a:br>
              <a:rPr lang="nl-NL" sz="3600" dirty="0">
                <a:latin typeface="+mn-lt"/>
              </a:rPr>
            </a:br>
            <a:br>
              <a:rPr lang="nl-NL" sz="3600" dirty="0">
                <a:latin typeface="+mn-lt"/>
              </a:rPr>
            </a:br>
            <a:br>
              <a:rPr lang="nl-NL" sz="3200" dirty="0">
                <a:latin typeface="+mn-lt"/>
              </a:rPr>
            </a:br>
            <a:br>
              <a:rPr lang="nl-NL" sz="3200" dirty="0">
                <a:latin typeface="+mn-lt"/>
              </a:rPr>
            </a:br>
            <a:r>
              <a:rPr lang="nl-NL" sz="2200" dirty="0" err="1">
                <a:latin typeface="+mn-lt"/>
              </a:rPr>
              <a:t>Gelb</a:t>
            </a:r>
            <a:r>
              <a:rPr lang="nl-NL" sz="2200" dirty="0">
                <a:latin typeface="+mn-lt"/>
              </a:rPr>
              <a:t> Michael J. (1998) </a:t>
            </a:r>
            <a:r>
              <a:rPr lang="nl-NL" sz="2200" i="1" dirty="0">
                <a:latin typeface="+mn-lt"/>
              </a:rPr>
              <a:t>How </a:t>
            </a:r>
            <a:r>
              <a:rPr lang="nl-NL" sz="2200" i="1" dirty="0" err="1">
                <a:latin typeface="+mn-lt"/>
              </a:rPr>
              <a:t>to</a:t>
            </a:r>
            <a:r>
              <a:rPr lang="nl-NL" sz="2200" i="1" dirty="0">
                <a:latin typeface="+mn-lt"/>
              </a:rPr>
              <a:t> </a:t>
            </a:r>
            <a:r>
              <a:rPr lang="nl-NL" sz="2200" i="1" dirty="0" err="1">
                <a:latin typeface="+mn-lt"/>
              </a:rPr>
              <a:t>think</a:t>
            </a:r>
            <a:r>
              <a:rPr lang="nl-NL" sz="2200" i="1" dirty="0">
                <a:latin typeface="+mn-lt"/>
              </a:rPr>
              <a:t> like Leonardo da Vinci. </a:t>
            </a:r>
            <a:r>
              <a:rPr lang="nl-NL" sz="2200" dirty="0">
                <a:latin typeface="+mn-lt"/>
              </a:rPr>
              <a:t>Dell Books</a:t>
            </a:r>
            <a:br>
              <a:rPr lang="nl-NL" sz="2200" dirty="0">
                <a:latin typeface="+mn-lt"/>
              </a:rPr>
            </a:br>
            <a:br>
              <a:rPr lang="nl-NL" sz="2200" dirty="0">
                <a:latin typeface="+mn-lt"/>
              </a:rPr>
            </a:br>
            <a:r>
              <a:rPr lang="nl-NL" sz="2200" dirty="0">
                <a:latin typeface="+mn-lt"/>
              </a:rPr>
              <a:t>van Baest, Rosalie. </a:t>
            </a:r>
            <a:r>
              <a:rPr lang="nl-NL" sz="2200" i="1" dirty="0" err="1">
                <a:latin typeface="+mn-lt"/>
              </a:rPr>
              <a:t>Conscious</a:t>
            </a:r>
            <a:r>
              <a:rPr lang="nl-NL" sz="2200" i="1" dirty="0">
                <a:latin typeface="+mn-lt"/>
              </a:rPr>
              <a:t> Intra-Personal Development: The </a:t>
            </a:r>
            <a:r>
              <a:rPr lang="nl-NL" sz="2200" i="1" dirty="0" err="1">
                <a:latin typeface="+mn-lt"/>
              </a:rPr>
              <a:t>Experience</a:t>
            </a:r>
            <a:r>
              <a:rPr lang="nl-NL" sz="2200" i="1" dirty="0">
                <a:latin typeface="+mn-lt"/>
              </a:rPr>
              <a:t> </a:t>
            </a:r>
            <a:r>
              <a:rPr lang="nl-NL" sz="2200" i="1" dirty="0" err="1">
                <a:latin typeface="+mn-lt"/>
              </a:rPr>
              <a:t>Counts</a:t>
            </a:r>
            <a:r>
              <a:rPr lang="nl-NL" sz="2200" i="1" dirty="0">
                <a:latin typeface="+mn-lt"/>
              </a:rPr>
              <a:t>.</a:t>
            </a:r>
            <a:r>
              <a:rPr lang="nl-NL" sz="2200" dirty="0">
                <a:latin typeface="+mn-lt"/>
              </a:rPr>
              <a:t> </a:t>
            </a:r>
            <a:br>
              <a:rPr lang="nl-NL" sz="2200" dirty="0">
                <a:latin typeface="+mn-lt"/>
              </a:rPr>
            </a:br>
            <a:r>
              <a:rPr lang="nl-NL" sz="2200" dirty="0">
                <a:latin typeface="+mn-lt"/>
              </a:rPr>
              <a:t>European Journal of </a:t>
            </a:r>
            <a:r>
              <a:rPr lang="nl-NL" sz="2200" dirty="0" err="1">
                <a:latin typeface="+mn-lt"/>
              </a:rPr>
              <a:t>Social</a:t>
            </a:r>
            <a:r>
              <a:rPr lang="nl-NL" sz="2200" dirty="0">
                <a:latin typeface="+mn-lt"/>
              </a:rPr>
              <a:t> Sciences 5, no. 1 (</a:t>
            </a:r>
            <a:r>
              <a:rPr lang="nl-NL" sz="2200" dirty="0" err="1">
                <a:latin typeface="+mn-lt"/>
              </a:rPr>
              <a:t>march</a:t>
            </a:r>
            <a:r>
              <a:rPr lang="nl-NL" sz="2200" dirty="0">
                <a:latin typeface="+mn-lt"/>
              </a:rPr>
              <a:t> 30, 2022): 12-26</a:t>
            </a:r>
            <a:br>
              <a:rPr lang="nl-NL" sz="2200" dirty="0">
                <a:latin typeface="+mn-lt"/>
              </a:rPr>
            </a:br>
            <a:br>
              <a:rPr lang="nl-NL" sz="2200" dirty="0">
                <a:latin typeface="+mn-lt"/>
              </a:rPr>
            </a:br>
            <a:r>
              <a:rPr lang="nl-NL" sz="2200" dirty="0">
                <a:latin typeface="+mn-lt"/>
              </a:rPr>
              <a:t>Jung C G (1957) </a:t>
            </a:r>
            <a:r>
              <a:rPr lang="nl-NL" sz="2200" i="1" dirty="0">
                <a:latin typeface="+mn-lt"/>
              </a:rPr>
              <a:t>The </a:t>
            </a:r>
            <a:r>
              <a:rPr lang="nl-NL" sz="2200" i="1" dirty="0" err="1">
                <a:latin typeface="+mn-lt"/>
              </a:rPr>
              <a:t>Undiscovered</a:t>
            </a:r>
            <a:r>
              <a:rPr lang="nl-NL" sz="2200" i="1" dirty="0">
                <a:latin typeface="+mn-lt"/>
              </a:rPr>
              <a:t> </a:t>
            </a:r>
            <a:r>
              <a:rPr lang="nl-NL" sz="2200" i="1" dirty="0" err="1">
                <a:latin typeface="+mn-lt"/>
              </a:rPr>
              <a:t>Self</a:t>
            </a:r>
            <a:r>
              <a:rPr lang="nl-NL" sz="2200" i="1" dirty="0">
                <a:latin typeface="+mn-lt"/>
              </a:rPr>
              <a:t>. </a:t>
            </a:r>
            <a:r>
              <a:rPr lang="nl-NL" sz="2200" dirty="0" err="1">
                <a:latin typeface="+mn-lt"/>
              </a:rPr>
              <a:t>Published</a:t>
            </a:r>
            <a:r>
              <a:rPr lang="nl-NL" sz="2200" dirty="0">
                <a:latin typeface="+mn-lt"/>
              </a:rPr>
              <a:t> </a:t>
            </a:r>
            <a:r>
              <a:rPr lang="nl-NL" sz="2200" dirty="0" err="1">
                <a:latin typeface="+mn-lt"/>
              </a:rPr>
              <a:t>by</a:t>
            </a:r>
            <a:r>
              <a:rPr lang="nl-NL" sz="2200" dirty="0">
                <a:latin typeface="+mn-lt"/>
              </a:rPr>
              <a:t> New American Library</a:t>
            </a:r>
          </a:p>
        </p:txBody>
      </p:sp>
    </p:spTree>
    <p:extLst>
      <p:ext uri="{BB962C8B-B14F-4D97-AF65-F5344CB8AC3E}">
        <p14:creationId xmlns:p14="http://schemas.microsoft.com/office/powerpoint/2010/main" val="3862006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D7DCA8-2103-6371-04F3-84ADE30866E0}"/>
              </a:ext>
            </a:extLst>
          </p:cNvPr>
          <p:cNvSpPr>
            <a:spLocks noGrp="1"/>
          </p:cNvSpPr>
          <p:nvPr>
            <p:ph type="title"/>
          </p:nvPr>
        </p:nvSpPr>
        <p:spPr>
          <a:xfrm>
            <a:off x="838200" y="365125"/>
            <a:ext cx="10515600" cy="5472257"/>
          </a:xfrm>
        </p:spPr>
        <p:txBody>
          <a:bodyPr>
            <a:normAutofit/>
          </a:bodyPr>
          <a:lstStyle/>
          <a:p>
            <a:r>
              <a:rPr lang="nl-NL" sz="4000" dirty="0">
                <a:latin typeface="+mn-lt"/>
              </a:rPr>
              <a:t>                            </a:t>
            </a:r>
            <a:r>
              <a:rPr lang="nl-NL" sz="3200" dirty="0" err="1">
                <a:latin typeface="+mn-lt"/>
              </a:rPr>
              <a:t>Autobiographical</a:t>
            </a:r>
            <a:r>
              <a:rPr lang="nl-NL" sz="3200" dirty="0">
                <a:latin typeface="+mn-lt"/>
              </a:rPr>
              <a:t> data</a:t>
            </a:r>
            <a:br>
              <a:rPr lang="nl-NL" sz="4000" dirty="0">
                <a:latin typeface="+mn-lt"/>
              </a:rPr>
            </a:br>
            <a:r>
              <a:rPr lang="nl-NL" sz="4000" dirty="0">
                <a:latin typeface="+mn-lt"/>
              </a:rPr>
              <a:t>                          </a:t>
            </a:r>
            <a:r>
              <a:rPr lang="nl-NL" sz="2800" dirty="0">
                <a:latin typeface="+mn-lt"/>
              </a:rPr>
              <a:t>   </a:t>
            </a:r>
            <a:br>
              <a:rPr lang="nl-NL" sz="2800" dirty="0">
                <a:latin typeface="+mn-lt"/>
              </a:rPr>
            </a:br>
            <a:r>
              <a:rPr lang="nl-NL" sz="2800" dirty="0">
                <a:latin typeface="+mn-lt"/>
              </a:rPr>
              <a:t>                                           Dr. Rosalie van Baest</a:t>
            </a:r>
            <a:br>
              <a:rPr lang="nl-NL" sz="2800" dirty="0">
                <a:latin typeface="+mn-lt"/>
              </a:rPr>
            </a:br>
            <a:br>
              <a:rPr lang="nl-NL" sz="2800" dirty="0">
                <a:latin typeface="+mn-lt"/>
              </a:rPr>
            </a:br>
            <a:r>
              <a:rPr lang="nl-NL" sz="2000" dirty="0">
                <a:latin typeface="+mn-lt"/>
              </a:rPr>
              <a:t>                                                        </a:t>
            </a:r>
            <a:br>
              <a:rPr lang="nl-NL" sz="2000" dirty="0">
                <a:latin typeface="+mn-lt"/>
              </a:rPr>
            </a:br>
            <a:br>
              <a:rPr lang="nl-NL" sz="2000" dirty="0">
                <a:latin typeface="+mn-lt"/>
              </a:rPr>
            </a:br>
            <a:br>
              <a:rPr lang="nl-NL" sz="2000" dirty="0">
                <a:latin typeface="+mn-lt"/>
              </a:rPr>
            </a:br>
            <a:r>
              <a:rPr lang="nl-NL" sz="2000" dirty="0">
                <a:latin typeface="+mn-lt"/>
              </a:rPr>
              <a:t>                                                    </a:t>
            </a:r>
            <a:r>
              <a:rPr lang="nl-NL" sz="2000" dirty="0" err="1">
                <a:latin typeface="+mn-lt"/>
              </a:rPr>
              <a:t>https</a:t>
            </a:r>
            <a:r>
              <a:rPr lang="nl-NL" sz="2000" dirty="0">
                <a:latin typeface="+mn-lt"/>
              </a:rPr>
              <a:t>//: </a:t>
            </a:r>
            <a:r>
              <a:rPr lang="nl-NL" sz="2000" dirty="0">
                <a:latin typeface="+mn-lt"/>
                <a:hlinkClick r:id="rId2"/>
              </a:rPr>
              <a:t>www.symbolen-beweging.nl</a:t>
            </a:r>
            <a:br>
              <a:rPr lang="nl-NL" sz="2000" dirty="0">
                <a:latin typeface="+mn-lt"/>
              </a:rPr>
            </a:br>
            <a:endParaRPr lang="nl-NL" sz="2000" dirty="0">
              <a:latin typeface="+mn-lt"/>
            </a:endParaRPr>
          </a:p>
        </p:txBody>
      </p:sp>
    </p:spTree>
    <p:extLst>
      <p:ext uri="{BB962C8B-B14F-4D97-AF65-F5344CB8AC3E}">
        <p14:creationId xmlns:p14="http://schemas.microsoft.com/office/powerpoint/2010/main" val="2232020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AE06B6-9073-C4AA-4515-607B0D2EB98A}"/>
              </a:ext>
            </a:extLst>
          </p:cNvPr>
          <p:cNvSpPr>
            <a:spLocks noGrp="1"/>
          </p:cNvSpPr>
          <p:nvPr>
            <p:ph type="title"/>
          </p:nvPr>
        </p:nvSpPr>
        <p:spPr>
          <a:xfrm>
            <a:off x="838200" y="365125"/>
            <a:ext cx="10515600" cy="6192693"/>
          </a:xfrm>
        </p:spPr>
        <p:txBody>
          <a:bodyPr/>
          <a:lstStyle/>
          <a:p>
            <a:r>
              <a:rPr lang="nl-NL" sz="3200" dirty="0">
                <a:latin typeface="+mn-lt"/>
              </a:rPr>
              <a:t>                                         </a:t>
            </a:r>
            <a:r>
              <a:rPr lang="nl-NL" sz="4000" dirty="0" err="1">
                <a:latin typeface="+mn-lt"/>
              </a:rPr>
              <a:t>Interpretation</a:t>
            </a:r>
            <a:r>
              <a:rPr lang="nl-NL" sz="4000" dirty="0">
                <a:latin typeface="+mn-lt"/>
              </a:rPr>
              <a:t>   </a:t>
            </a:r>
            <a:br>
              <a:rPr lang="nl-NL" sz="4000" dirty="0">
                <a:latin typeface="+mn-lt"/>
              </a:rPr>
            </a:br>
            <a:br>
              <a:rPr lang="nl-NL" sz="4000" dirty="0">
                <a:latin typeface="+mn-lt"/>
              </a:rPr>
            </a:br>
            <a:br>
              <a:rPr lang="nl-NL" sz="3200" dirty="0">
                <a:latin typeface="+mn-lt"/>
              </a:rPr>
            </a:br>
            <a:r>
              <a:rPr lang="nl-NL" sz="2800" dirty="0">
                <a:latin typeface="+mn-lt"/>
              </a:rPr>
              <a:t>                                 </a:t>
            </a:r>
            <a:r>
              <a:rPr lang="nl-NL" sz="2800" i="1" dirty="0" err="1">
                <a:latin typeface="+mn-lt"/>
              </a:rPr>
              <a:t>All</a:t>
            </a:r>
            <a:r>
              <a:rPr lang="nl-NL" sz="2800" i="1" dirty="0">
                <a:latin typeface="+mn-lt"/>
              </a:rPr>
              <a:t> male </a:t>
            </a:r>
            <a:r>
              <a:rPr lang="nl-NL" sz="2800" i="1" dirty="0" err="1">
                <a:latin typeface="+mn-lt"/>
              </a:rPr>
              <a:t>words</a:t>
            </a:r>
            <a:r>
              <a:rPr lang="nl-NL" sz="2800" i="1" dirty="0">
                <a:latin typeface="+mn-lt"/>
              </a:rPr>
              <a:t> in </a:t>
            </a:r>
            <a:r>
              <a:rPr lang="nl-NL" sz="2800" i="1" dirty="0" err="1">
                <a:latin typeface="+mn-lt"/>
              </a:rPr>
              <a:t>the</a:t>
            </a:r>
            <a:r>
              <a:rPr lang="nl-NL" sz="2800" i="1" dirty="0">
                <a:latin typeface="+mn-lt"/>
              </a:rPr>
              <a:t> Power Point,</a:t>
            </a:r>
            <a:br>
              <a:rPr lang="nl-NL" sz="2800" i="1" dirty="0">
                <a:latin typeface="+mn-lt"/>
              </a:rPr>
            </a:br>
            <a:r>
              <a:rPr lang="nl-NL" sz="2800" i="1" dirty="0">
                <a:latin typeface="+mn-lt"/>
              </a:rPr>
              <a:t> </a:t>
            </a:r>
            <a:br>
              <a:rPr lang="nl-NL" sz="2800" i="1" dirty="0">
                <a:latin typeface="+mn-lt"/>
              </a:rPr>
            </a:br>
            <a:r>
              <a:rPr lang="nl-NL" sz="2800" i="1" dirty="0">
                <a:latin typeface="+mn-lt"/>
              </a:rPr>
              <a:t>                                         </a:t>
            </a:r>
            <a:r>
              <a:rPr lang="nl-NL" sz="2800" i="1" dirty="0" err="1">
                <a:latin typeface="+mn-lt"/>
              </a:rPr>
              <a:t>for</a:t>
            </a:r>
            <a:r>
              <a:rPr lang="nl-NL" sz="2800" i="1" dirty="0">
                <a:latin typeface="+mn-lt"/>
              </a:rPr>
              <a:t> </a:t>
            </a:r>
            <a:r>
              <a:rPr lang="nl-NL" sz="2800" i="1" dirty="0" err="1">
                <a:latin typeface="+mn-lt"/>
              </a:rPr>
              <a:t>example</a:t>
            </a:r>
            <a:r>
              <a:rPr lang="nl-NL" sz="2800" i="1" dirty="0">
                <a:latin typeface="+mn-lt"/>
              </a:rPr>
              <a:t> “</a:t>
            </a:r>
            <a:r>
              <a:rPr lang="nl-NL" sz="2800" i="1" dirty="0" err="1">
                <a:latin typeface="+mn-lt"/>
              </a:rPr>
              <a:t>himself</a:t>
            </a:r>
            <a:r>
              <a:rPr lang="nl-NL" sz="2800" i="1" dirty="0">
                <a:latin typeface="+mn-lt"/>
              </a:rPr>
              <a:t>” </a:t>
            </a:r>
            <a:br>
              <a:rPr lang="nl-NL" sz="2800" i="1" dirty="0">
                <a:latin typeface="+mn-lt"/>
              </a:rPr>
            </a:br>
            <a:br>
              <a:rPr lang="nl-NL" sz="2800" i="1" dirty="0">
                <a:latin typeface="+mn-lt"/>
              </a:rPr>
            </a:br>
            <a:r>
              <a:rPr lang="nl-NL" sz="2800" i="1" dirty="0">
                <a:latin typeface="+mn-lt"/>
              </a:rPr>
              <a:t>                                           are </a:t>
            </a:r>
            <a:r>
              <a:rPr lang="nl-NL" sz="2800" i="1" dirty="0" err="1">
                <a:latin typeface="+mn-lt"/>
              </a:rPr>
              <a:t>also</a:t>
            </a:r>
            <a:r>
              <a:rPr lang="nl-NL" sz="2800" i="1" dirty="0">
                <a:latin typeface="+mn-lt"/>
              </a:rPr>
              <a:t> </a:t>
            </a:r>
            <a:r>
              <a:rPr lang="nl-NL" sz="2800" i="1" dirty="0" err="1">
                <a:latin typeface="+mn-lt"/>
              </a:rPr>
              <a:t>to</a:t>
            </a:r>
            <a:r>
              <a:rPr lang="nl-NL" sz="2800" i="1" dirty="0">
                <a:latin typeface="+mn-lt"/>
              </a:rPr>
              <a:t> </a:t>
            </a:r>
            <a:r>
              <a:rPr lang="nl-NL" sz="2800" i="1" dirty="0" err="1">
                <a:latin typeface="+mn-lt"/>
              </a:rPr>
              <a:t>be</a:t>
            </a:r>
            <a:r>
              <a:rPr lang="nl-NL" sz="2800" i="1" dirty="0">
                <a:latin typeface="+mn-lt"/>
              </a:rPr>
              <a:t> </a:t>
            </a:r>
            <a:r>
              <a:rPr lang="nl-NL" sz="2800" i="1" dirty="0" err="1">
                <a:latin typeface="+mn-lt"/>
              </a:rPr>
              <a:t>read</a:t>
            </a:r>
            <a:br>
              <a:rPr lang="nl-NL" sz="2800" i="1" dirty="0">
                <a:latin typeface="+mn-lt"/>
              </a:rPr>
            </a:br>
            <a:br>
              <a:rPr lang="nl-NL" sz="2800" i="1" dirty="0">
                <a:latin typeface="+mn-lt"/>
              </a:rPr>
            </a:br>
            <a:r>
              <a:rPr lang="nl-NL" sz="2800" i="1" dirty="0">
                <a:latin typeface="+mn-lt"/>
              </a:rPr>
              <a:t>                                           as </a:t>
            </a:r>
            <a:r>
              <a:rPr lang="nl-NL" sz="2800" i="1" dirty="0" err="1">
                <a:latin typeface="+mn-lt"/>
              </a:rPr>
              <a:t>feminine</a:t>
            </a:r>
            <a:r>
              <a:rPr lang="nl-NL" sz="2800" i="1" dirty="0">
                <a:latin typeface="+mn-lt"/>
              </a:rPr>
              <a:t> </a:t>
            </a:r>
            <a:r>
              <a:rPr lang="nl-NL" sz="2800" i="1" dirty="0" err="1">
                <a:latin typeface="+mn-lt"/>
              </a:rPr>
              <a:t>words</a:t>
            </a:r>
            <a:br>
              <a:rPr lang="nl-NL" sz="2800" i="1" dirty="0">
                <a:latin typeface="+mn-lt"/>
              </a:rPr>
            </a:br>
            <a:r>
              <a:rPr lang="nl-NL" sz="2800" i="1" dirty="0">
                <a:latin typeface="+mn-lt"/>
              </a:rPr>
              <a:t>                           </a:t>
            </a:r>
            <a:br>
              <a:rPr lang="nl-NL" sz="2800" i="1" dirty="0">
                <a:latin typeface="+mn-lt"/>
              </a:rPr>
            </a:br>
            <a:r>
              <a:rPr lang="nl-NL" sz="2800" i="1" dirty="0">
                <a:latin typeface="+mn-lt"/>
              </a:rPr>
              <a:t>                                       </a:t>
            </a:r>
            <a:r>
              <a:rPr lang="nl-NL" sz="2800" i="1" dirty="0" err="1">
                <a:latin typeface="+mn-lt"/>
              </a:rPr>
              <a:t>for</a:t>
            </a:r>
            <a:r>
              <a:rPr lang="nl-NL" sz="2800" i="1" dirty="0">
                <a:latin typeface="+mn-lt"/>
              </a:rPr>
              <a:t> </a:t>
            </a:r>
            <a:r>
              <a:rPr lang="nl-NL" sz="2800" i="1" dirty="0" err="1">
                <a:latin typeface="+mn-lt"/>
              </a:rPr>
              <a:t>example</a:t>
            </a:r>
            <a:r>
              <a:rPr lang="nl-NL" sz="2800" i="1" dirty="0">
                <a:latin typeface="+mn-lt"/>
              </a:rPr>
              <a:t> as “</a:t>
            </a:r>
            <a:r>
              <a:rPr lang="nl-NL" sz="2800" i="1" dirty="0" err="1">
                <a:latin typeface="+mn-lt"/>
              </a:rPr>
              <a:t>herself</a:t>
            </a:r>
            <a:r>
              <a:rPr lang="nl-NL" sz="2800" i="1" dirty="0">
                <a:latin typeface="+mn-lt"/>
              </a:rPr>
              <a:t>”</a:t>
            </a:r>
          </a:p>
        </p:txBody>
      </p:sp>
    </p:spTree>
    <p:extLst>
      <p:ext uri="{BB962C8B-B14F-4D97-AF65-F5344CB8AC3E}">
        <p14:creationId xmlns:p14="http://schemas.microsoft.com/office/powerpoint/2010/main" val="1144897132"/>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842</TotalTime>
  <Words>1070</Words>
  <Application>Microsoft Office PowerPoint</Application>
  <PresentationFormat>Breedbeeld</PresentationFormat>
  <Paragraphs>24</Paragraphs>
  <Slides>18</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18</vt:i4>
      </vt:variant>
    </vt:vector>
  </HeadingPairs>
  <TitlesOfParts>
    <vt:vector size="22" baseType="lpstr">
      <vt:lpstr>Arial</vt:lpstr>
      <vt:lpstr>Calibri</vt:lpstr>
      <vt:lpstr>Calibri Light</vt:lpstr>
      <vt:lpstr>Kantoorthema</vt:lpstr>
      <vt:lpstr>The entrepreneur</vt:lpstr>
      <vt:lpstr>                                                                  The entrepreneur                             Living in a world that is constantly changing                                                                                                Necessity to make decisions everyday                                                Short-term                                               Long-term                        decisions                                                 decisions                                 On what grounds the entrepreneur makes his decisions?            </vt:lpstr>
      <vt:lpstr>                                                                                                                                                  Paradigm                                          View to the world                                  How does the entrepreneur looks                                     at himself and at the world?                                                            Which norms and values are important                                       for himself and for his entreprise?                                                                                      Everyone has another paradigm,                                     another view on the world.                   </vt:lpstr>
      <vt:lpstr>                                  Being open to intra-personal development     Only an individual himself can look truly at his feelings, his dreams,             his good and bad sides, his prejudices and assumptions                                      about himself and the other.                                                      Being open,           is the starting point for conscious intra-personal development.    </vt:lpstr>
      <vt:lpstr>                        Intra-personal development                        “ The search for the innerpath is guided                       by individual experiences of which                       emotions are an essential part” (Jung 1957)                           Focus on the intra-personal                                                by conscious reflection,                                               is essential to set personal development                                                in motion, and keep it moving.           </vt:lpstr>
      <vt:lpstr>                               Conscious reflection                                                              Learning to reflect consciously.                  Fundamental to recognise changes and developments                                       of one’s own personal qualities,                             to contemplate on them in a critical way                                       and make adjustments. </vt:lpstr>
      <vt:lpstr>                                                         Collective experiences                                                                                                      Experiential assignments                             during entreprise meetings focused on                      intra-personal and interpersonal development.                                                                    -  A better understanding of one’s own point of view.            -  Understanding a different perspective becomes possible.       </vt:lpstr>
      <vt:lpstr>                                                                                                                              Conscious experience with personal qualities                Gaining experience with one’s personal qualities               during experiential entreprise meetings with a focus on                      intra-personal and interpersonal development ,                                                      implies                                                                                                                 listen and discuss                                   the arguments of each other,                            consciously reflect on the experience                                             and learn from it.                                       </vt:lpstr>
      <vt:lpstr>                                                                  Values                            Important values during                                 experiential entreprise meetings           focused on intra-personal and interpersonal development                                                                                      Safety and trust                                              Space and time                                                   Flexibility                                                    Humour                                                   Openness  </vt:lpstr>
      <vt:lpstr>                              Interpersonal development                                                A shared experience with a number of                               persons involved in the entreprise.                          Possibility to discuss the experience together,                              the emotions felt and the reactions to it.                  The perspective of everyone can broaden and deepen.</vt:lpstr>
      <vt:lpstr>                      Expanding Self-knowledge                          Learning from interaction with others,                       by consciously reflect on that interaction.                                Possibility to expand one’s Self-knowledge,                          one’s communicative and social skills.                   </vt:lpstr>
      <vt:lpstr>                                      Process                         More experiential entreprise meetings will be needed                                   to keep the process of development going.                             After each experiential meeting time is needed                                  before organising a new meeting.                                       Conscious reflecting on the previous                                   experiential meeting(s) is of importance.                               The next experiential meeting will start with                                  looking back at the previous experiential meeting. </vt:lpstr>
      <vt:lpstr>                                                            Experiential Coach         Start of the search for the inner path often very difficult.                                                                        Support of an experiential coach,                              who has been through the process               of intra-personal and interpersonal development                                                                                                                 and       support of literature with experiential exercises, for example                                                  “How to think like Leonardo da Vinci” from Michael J. Gelb            </vt:lpstr>
      <vt:lpstr>                                                  Insight                         Insight into one’s personal qualities                                            and those of others                                         is valuable for an individual,                                            but also a condition                             for effective teamwork and leadership.  </vt:lpstr>
      <vt:lpstr>                                               Benefit                                  Meetings with a focus on                        intra-personal and interpersonal development,                                  might support the development of a                   certain sensibility for (moral) problems and solutions.                               The entrepreneur and his colleagues                                       may personally benefit from it,                           but also the entreprise and its surroundings.</vt:lpstr>
      <vt:lpstr>                                                                                                References    Gelb Michael J. (1998) How to think like Leonardo da Vinci. Dell Books  van Baest, Rosalie. Conscious Intra-Personal Development: The Experience Counts.  European Journal of Social Sciences 5, no. 1 (march 30, 2022): 12-26  Jung C G (1957) The Undiscovered Self. Published by New American Library</vt:lpstr>
      <vt:lpstr>                            Autobiographical data                                                                          Dr. Rosalie van Baest                                                                                                                 https//: www.symbolen-beweging.nl </vt:lpstr>
      <vt:lpstr>                                         Interpretation                                       All male words in the Power Point,                                            for example “himself”                                              are also to be read                                             as feminine words                                                                    for example as “herself”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entrepreneur</dc:title>
  <dc:creator>Rosalie van Baest</dc:creator>
  <cp:lastModifiedBy>Rosalie van Baest</cp:lastModifiedBy>
  <cp:revision>159</cp:revision>
  <dcterms:created xsi:type="dcterms:W3CDTF">2023-06-23T14:26:57Z</dcterms:created>
  <dcterms:modified xsi:type="dcterms:W3CDTF">2023-06-27T10:12:20Z</dcterms:modified>
</cp:coreProperties>
</file>