
<file path=[Content_Types].xml><?xml version="1.0" encoding="utf-8"?>
<Types xmlns="http://schemas.openxmlformats.org/package/2006/content-types">
  <Default Extension="jpg" ContentType="image/jp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Lst>
  <p:sldSz cx="7556500" cy="10693400"/>
  <p:notesSz cx="7556500" cy="10693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8" d="100"/>
          <a:sy n="78" d="100"/>
        </p:scale>
        <p:origin x="1328" y="-8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400" b="1" i="0">
                <a:solidFill>
                  <a:srgbClr val="231F20"/>
                </a:solidFill>
                <a:latin typeface="Times New Roman"/>
                <a:cs typeface="Times New Roman"/>
              </a:defRPr>
            </a:lvl1pPr>
          </a:lstStyle>
          <a:p>
            <a:pPr marL="12700">
              <a:lnSpc>
                <a:spcPts val="1630"/>
              </a:lnSpc>
            </a:pPr>
            <a:r>
              <a:rPr spc="-45" dirty="0"/>
              <a:t>Volume</a:t>
            </a:r>
            <a:r>
              <a:rPr spc="-15" dirty="0"/>
              <a:t> </a:t>
            </a:r>
            <a:r>
              <a:rPr spc="-30" dirty="0"/>
              <a:t>10</a:t>
            </a:r>
            <a:r>
              <a:rPr spc="-5" dirty="0"/>
              <a:t> </a:t>
            </a:r>
            <a:r>
              <a:rPr spc="440" dirty="0"/>
              <a:t>•</a:t>
            </a:r>
            <a:r>
              <a:rPr spc="-10" dirty="0"/>
              <a:t> </a:t>
            </a:r>
            <a:r>
              <a:rPr spc="-50" dirty="0"/>
              <a:t>Issue</a:t>
            </a:r>
            <a:r>
              <a:rPr spc="-5" dirty="0"/>
              <a:t> </a:t>
            </a:r>
            <a:r>
              <a:rPr dirty="0"/>
              <a:t>4</a:t>
            </a:r>
            <a:r>
              <a:rPr spc="-10" dirty="0"/>
              <a:t> </a:t>
            </a:r>
            <a:r>
              <a:rPr spc="440" dirty="0"/>
              <a:t>•</a:t>
            </a:r>
            <a:r>
              <a:rPr spc="-5" dirty="0"/>
              <a:t> </a:t>
            </a:r>
            <a:r>
              <a:rPr spc="-10" dirty="0"/>
              <a:t>100438</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2/25/2022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1400" b="1" i="0">
                <a:solidFill>
                  <a:srgbClr val="231F20"/>
                </a:solidFill>
                <a:latin typeface="Times New Roman"/>
                <a:cs typeface="Times New Roman"/>
              </a:defRPr>
            </a:lvl1pPr>
          </a:lstStyle>
          <a:p>
            <a:pPr marL="12700">
              <a:lnSpc>
                <a:spcPts val="1630"/>
              </a:lnSpc>
            </a:pPr>
            <a:r>
              <a:rPr spc="-45" dirty="0"/>
              <a:t>Volume</a:t>
            </a:r>
            <a:r>
              <a:rPr spc="-15" dirty="0"/>
              <a:t> </a:t>
            </a:r>
            <a:r>
              <a:rPr spc="-30" dirty="0"/>
              <a:t>10</a:t>
            </a:r>
            <a:r>
              <a:rPr spc="-5" dirty="0"/>
              <a:t> </a:t>
            </a:r>
            <a:r>
              <a:rPr spc="440" dirty="0"/>
              <a:t>•</a:t>
            </a:r>
            <a:r>
              <a:rPr spc="-10" dirty="0"/>
              <a:t> </a:t>
            </a:r>
            <a:r>
              <a:rPr spc="-50" dirty="0"/>
              <a:t>Issue</a:t>
            </a:r>
            <a:r>
              <a:rPr spc="-5" dirty="0"/>
              <a:t> </a:t>
            </a:r>
            <a:r>
              <a:rPr dirty="0"/>
              <a:t>4</a:t>
            </a:r>
            <a:r>
              <a:rPr spc="-10" dirty="0"/>
              <a:t> </a:t>
            </a:r>
            <a:r>
              <a:rPr spc="440" dirty="0"/>
              <a:t>•</a:t>
            </a:r>
            <a:r>
              <a:rPr spc="-5" dirty="0"/>
              <a:t> </a:t>
            </a:r>
            <a:r>
              <a:rPr spc="-10" dirty="0"/>
              <a:t>100438</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2/25/2022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400" b="1" i="0">
                <a:solidFill>
                  <a:srgbClr val="231F20"/>
                </a:solidFill>
                <a:latin typeface="Times New Roman"/>
                <a:cs typeface="Times New Roman"/>
              </a:defRPr>
            </a:lvl1pPr>
          </a:lstStyle>
          <a:p>
            <a:pPr marL="12700">
              <a:lnSpc>
                <a:spcPts val="1630"/>
              </a:lnSpc>
            </a:pPr>
            <a:r>
              <a:rPr spc="-45" dirty="0"/>
              <a:t>Volume</a:t>
            </a:r>
            <a:r>
              <a:rPr spc="-15" dirty="0"/>
              <a:t> </a:t>
            </a:r>
            <a:r>
              <a:rPr spc="-30" dirty="0"/>
              <a:t>10</a:t>
            </a:r>
            <a:r>
              <a:rPr spc="-5" dirty="0"/>
              <a:t> </a:t>
            </a:r>
            <a:r>
              <a:rPr spc="440" dirty="0"/>
              <a:t>•</a:t>
            </a:r>
            <a:r>
              <a:rPr spc="-10" dirty="0"/>
              <a:t> </a:t>
            </a:r>
            <a:r>
              <a:rPr spc="-50" dirty="0"/>
              <a:t>Issue</a:t>
            </a:r>
            <a:r>
              <a:rPr spc="-5" dirty="0"/>
              <a:t> </a:t>
            </a:r>
            <a:r>
              <a:rPr dirty="0"/>
              <a:t>4</a:t>
            </a:r>
            <a:r>
              <a:rPr spc="-10" dirty="0"/>
              <a:t> </a:t>
            </a:r>
            <a:r>
              <a:rPr spc="440" dirty="0"/>
              <a:t>•</a:t>
            </a:r>
            <a:r>
              <a:rPr spc="-5" dirty="0"/>
              <a:t> </a:t>
            </a:r>
            <a:r>
              <a:rPr spc="-10" dirty="0"/>
              <a:t>100438</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2/25/2022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defRPr sz="1400" b="1" i="0">
                <a:solidFill>
                  <a:srgbClr val="231F20"/>
                </a:solidFill>
                <a:latin typeface="Times New Roman"/>
                <a:cs typeface="Times New Roman"/>
              </a:defRPr>
            </a:lvl1pPr>
          </a:lstStyle>
          <a:p>
            <a:pPr marL="12700">
              <a:lnSpc>
                <a:spcPts val="1630"/>
              </a:lnSpc>
            </a:pPr>
            <a:r>
              <a:rPr spc="-45" dirty="0"/>
              <a:t>Volume</a:t>
            </a:r>
            <a:r>
              <a:rPr spc="-15" dirty="0"/>
              <a:t> </a:t>
            </a:r>
            <a:r>
              <a:rPr spc="-30" dirty="0"/>
              <a:t>10</a:t>
            </a:r>
            <a:r>
              <a:rPr spc="-5" dirty="0"/>
              <a:t> </a:t>
            </a:r>
            <a:r>
              <a:rPr spc="440" dirty="0"/>
              <a:t>•</a:t>
            </a:r>
            <a:r>
              <a:rPr spc="-10" dirty="0"/>
              <a:t> </a:t>
            </a:r>
            <a:r>
              <a:rPr spc="-50" dirty="0"/>
              <a:t>Issue</a:t>
            </a:r>
            <a:r>
              <a:rPr spc="-5" dirty="0"/>
              <a:t> </a:t>
            </a:r>
            <a:r>
              <a:rPr dirty="0"/>
              <a:t>4</a:t>
            </a:r>
            <a:r>
              <a:rPr spc="-10" dirty="0"/>
              <a:t> </a:t>
            </a:r>
            <a:r>
              <a:rPr spc="440" dirty="0"/>
              <a:t>•</a:t>
            </a:r>
            <a:r>
              <a:rPr spc="-5" dirty="0"/>
              <a:t> </a:t>
            </a:r>
            <a:r>
              <a:rPr spc="-10" dirty="0"/>
              <a:t>100438</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2/25/2022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400" b="1" i="0">
                <a:solidFill>
                  <a:srgbClr val="231F20"/>
                </a:solidFill>
                <a:latin typeface="Times New Roman"/>
                <a:cs typeface="Times New Roman"/>
              </a:defRPr>
            </a:lvl1pPr>
          </a:lstStyle>
          <a:p>
            <a:pPr marL="12700">
              <a:lnSpc>
                <a:spcPts val="1630"/>
              </a:lnSpc>
            </a:pPr>
            <a:r>
              <a:rPr spc="-45" dirty="0"/>
              <a:t>Volume</a:t>
            </a:r>
            <a:r>
              <a:rPr spc="-15" dirty="0"/>
              <a:t> </a:t>
            </a:r>
            <a:r>
              <a:rPr spc="-30" dirty="0"/>
              <a:t>10</a:t>
            </a:r>
            <a:r>
              <a:rPr spc="-5" dirty="0"/>
              <a:t> </a:t>
            </a:r>
            <a:r>
              <a:rPr spc="440" dirty="0"/>
              <a:t>•</a:t>
            </a:r>
            <a:r>
              <a:rPr spc="-10" dirty="0"/>
              <a:t> </a:t>
            </a:r>
            <a:r>
              <a:rPr spc="-50" dirty="0"/>
              <a:t>Issue</a:t>
            </a:r>
            <a:r>
              <a:rPr spc="-5" dirty="0"/>
              <a:t> </a:t>
            </a:r>
            <a:r>
              <a:rPr dirty="0"/>
              <a:t>4</a:t>
            </a:r>
            <a:r>
              <a:rPr spc="-10" dirty="0"/>
              <a:t> </a:t>
            </a:r>
            <a:r>
              <a:rPr spc="440" dirty="0"/>
              <a:t>•</a:t>
            </a:r>
            <a:r>
              <a:rPr spc="-5" dirty="0"/>
              <a:t> </a:t>
            </a:r>
            <a:r>
              <a:rPr spc="-10" dirty="0"/>
              <a:t>100438</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2/25/2022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8142" y="427736"/>
            <a:ext cx="6806565" cy="17109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887899" y="10319303"/>
            <a:ext cx="2235834" cy="226695"/>
          </a:xfrm>
          <a:prstGeom prst="rect">
            <a:avLst/>
          </a:prstGeom>
        </p:spPr>
        <p:txBody>
          <a:bodyPr wrap="square" lIns="0" tIns="0" rIns="0" bIns="0">
            <a:spAutoFit/>
          </a:bodyPr>
          <a:lstStyle>
            <a:lvl1pPr>
              <a:defRPr sz="1400" b="1" i="0">
                <a:solidFill>
                  <a:srgbClr val="231F20"/>
                </a:solidFill>
                <a:latin typeface="Times New Roman"/>
                <a:cs typeface="Times New Roman"/>
              </a:defRPr>
            </a:lvl1pPr>
          </a:lstStyle>
          <a:p>
            <a:pPr marL="12700">
              <a:lnSpc>
                <a:spcPts val="1630"/>
              </a:lnSpc>
            </a:pPr>
            <a:r>
              <a:rPr spc="-45" dirty="0"/>
              <a:t>Volume</a:t>
            </a:r>
            <a:r>
              <a:rPr spc="-15" dirty="0"/>
              <a:t> </a:t>
            </a:r>
            <a:r>
              <a:rPr spc="-30" dirty="0"/>
              <a:t>10</a:t>
            </a:r>
            <a:r>
              <a:rPr spc="-5" dirty="0"/>
              <a:t> </a:t>
            </a:r>
            <a:r>
              <a:rPr spc="440" dirty="0"/>
              <a:t>•</a:t>
            </a:r>
            <a:r>
              <a:rPr spc="-10" dirty="0"/>
              <a:t> </a:t>
            </a:r>
            <a:r>
              <a:rPr spc="-50" dirty="0"/>
              <a:t>Issue</a:t>
            </a:r>
            <a:r>
              <a:rPr spc="-5" dirty="0"/>
              <a:t> </a:t>
            </a:r>
            <a:r>
              <a:rPr dirty="0"/>
              <a:t>4</a:t>
            </a:r>
            <a:r>
              <a:rPr spc="-10" dirty="0"/>
              <a:t> </a:t>
            </a:r>
            <a:r>
              <a:rPr spc="440" dirty="0"/>
              <a:t>•</a:t>
            </a:r>
            <a:r>
              <a:rPr spc="-5" dirty="0"/>
              <a:t> </a:t>
            </a:r>
            <a:r>
              <a:rPr spc="-10" dirty="0"/>
              <a:t>100438</a:t>
            </a: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2/25/2022</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5.xml"/><Relationship Id="rId4" Type="http://schemas.openxmlformats.org/officeDocument/2006/relationships/hyperlink" Target="http://www.meetingsint.com/conferences/emergencymedicine"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49250" y="1993900"/>
            <a:ext cx="3310410" cy="7644337"/>
          </a:xfrm>
          <a:prstGeom prst="rect">
            <a:avLst/>
          </a:prstGeom>
        </p:spPr>
        <p:txBody>
          <a:bodyPr vert="horz" wrap="square" lIns="0" tIns="60960" rIns="0" bIns="0" rtlCol="0">
            <a:spAutoFit/>
          </a:bodyPr>
          <a:lstStyle/>
          <a:p>
            <a:pPr marL="12700">
              <a:lnSpc>
                <a:spcPct val="100000"/>
              </a:lnSpc>
              <a:spcBef>
                <a:spcPts val="480"/>
              </a:spcBef>
            </a:pPr>
            <a:r>
              <a:rPr b="1" spc="-10" dirty="0">
                <a:solidFill>
                  <a:srgbClr val="FF0000"/>
                </a:solidFill>
                <a:latin typeface="Times New Roman" panose="02020603050405020304" pitchFamily="18" charset="0"/>
                <a:cs typeface="Times New Roman" panose="02020603050405020304" pitchFamily="18" charset="0"/>
              </a:rPr>
              <a:t>Abstract:</a:t>
            </a:r>
            <a:endParaRPr dirty="0">
              <a:solidFill>
                <a:srgbClr val="FF0000"/>
              </a:solidFill>
              <a:latin typeface="Times New Roman" panose="02020603050405020304" pitchFamily="18" charset="0"/>
              <a:cs typeface="Times New Roman" panose="02020603050405020304" pitchFamily="18" charset="0"/>
            </a:endParaRPr>
          </a:p>
          <a:p>
            <a:pPr>
              <a:lnSpc>
                <a:spcPct val="150000"/>
              </a:lnSpc>
              <a:spcAft>
                <a:spcPts val="800"/>
              </a:spcAft>
            </a:pPr>
            <a:r>
              <a:rPr lang="en-IN" sz="1200" dirty="0">
                <a:effectLst/>
                <a:latin typeface="Times New Roman" panose="02020603050405020304" pitchFamily="18" charset="0"/>
                <a:ea typeface="Calibri" panose="020F0502020204030204" pitchFamily="34" charset="0"/>
                <a:cs typeface="Times New Roman" panose="02020603050405020304" pitchFamily="18" charset="0"/>
              </a:rPr>
              <a:t>INTRODUCTION :</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IN" sz="1200" dirty="0">
                <a:effectLst/>
                <a:latin typeface="Times New Roman" panose="02020603050405020304" pitchFamily="18" charset="0"/>
                <a:ea typeface="Calibri" panose="020F0502020204030204" pitchFamily="34" charset="0"/>
                <a:cs typeface="Times New Roman" panose="02020603050405020304" pitchFamily="18" charset="0"/>
              </a:rPr>
              <a:t>Hoarseness of voice is an important symptom of laryngeal diseases. Reinke's oedema is accumulation of fluid under the epithelium of the true vocal cords causing hoarseness of voice. Incidence of Reinke oedema is 10% of benign laryngeal pathologies. Reinke's Oedema is commonly found in middle aged, but rare in paediatric age group. Aetiology is associated with smoking, voice abusers and laryngopharyngeal reflux are other precipitating factors. Diffuse lesion of membranous part of vocal folds are bilateral in 62-85% of cases, although they may be asymmetrical.</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IN" sz="1200" dirty="0">
                <a:effectLst/>
                <a:latin typeface="Times New Roman" panose="02020603050405020304" pitchFamily="18" charset="0"/>
                <a:ea typeface="Calibri" panose="020F0502020204030204" pitchFamily="34" charset="0"/>
                <a:cs typeface="Times New Roman" panose="02020603050405020304" pitchFamily="18" charset="0"/>
              </a:rPr>
              <a:t>CASE DESCRIPTION :</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IN" sz="1200" dirty="0">
                <a:effectLst/>
                <a:latin typeface="Times New Roman" panose="02020603050405020304" pitchFamily="18" charset="0"/>
                <a:ea typeface="Calibri" panose="020F0502020204030204" pitchFamily="34" charset="0"/>
                <a:cs typeface="Times New Roman" panose="02020603050405020304" pitchFamily="18" charset="0"/>
              </a:rPr>
              <a:t>We here present a case of seven year old male child presented with complaints of hoarseness of voice for the past one year. Video laryngoscopy revealed oedematous vocal cords with no other obvious abnormality . Initially managed conservatively for two week, with no significant improvement , SO proceeded with micro laryngeal surgery. In Micro laryngeal surgery , the gelatinous material from the vocal fold is removed. Advised voice rest for two weeks and followed up with voice therapy.</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IN" sz="1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object 3"/>
          <p:cNvSpPr txBox="1"/>
          <p:nvPr/>
        </p:nvSpPr>
        <p:spPr>
          <a:xfrm>
            <a:off x="429740" y="1386851"/>
            <a:ext cx="6727825" cy="592470"/>
          </a:xfrm>
          <a:prstGeom prst="rect">
            <a:avLst/>
          </a:prstGeom>
        </p:spPr>
        <p:txBody>
          <a:bodyPr vert="horz" wrap="square" lIns="0" tIns="12700" rIns="0" bIns="0" rtlCol="0">
            <a:spAutoFit/>
          </a:bodyPr>
          <a:lstStyle/>
          <a:p>
            <a:pPr marL="50800">
              <a:spcBef>
                <a:spcPts val="100"/>
              </a:spcBef>
            </a:pPr>
            <a:r>
              <a:rPr lang="en-IN" sz="1200" b="1" dirty="0">
                <a:effectLst/>
                <a:latin typeface="Times New Roman" panose="02020603050405020304" pitchFamily="18" charset="0"/>
                <a:ea typeface="Calibri" panose="020F0502020204030204" pitchFamily="34" charset="0"/>
                <a:cs typeface="Times New Roman" panose="02020603050405020304" pitchFamily="18" charset="0"/>
              </a:rPr>
              <a:t>MICROLARYNGEAL SURGERY – REINKE’S EDEMA IN A PAEDIATRIC AGE </a:t>
            </a:r>
            <a:endParaRPr lang="en-US" sz="1200" b="1" dirty="0">
              <a:latin typeface="Times New Roman" panose="02020603050405020304" pitchFamily="18" charset="0"/>
              <a:cs typeface="Times New Roman" panose="02020603050405020304" pitchFamily="18" charset="0"/>
            </a:endParaRPr>
          </a:p>
          <a:p>
            <a:pPr marL="50800">
              <a:lnSpc>
                <a:spcPct val="100000"/>
              </a:lnSpc>
              <a:spcBef>
                <a:spcPts val="100"/>
              </a:spcBef>
            </a:pPr>
            <a:endParaRPr lang="en-IN" sz="1200" dirty="0">
              <a:latin typeface="Times New Roman" panose="02020603050405020304" pitchFamily="18" charset="0"/>
              <a:cs typeface="Times New Roman" panose="02020603050405020304" pitchFamily="18" charset="0"/>
            </a:endParaRPr>
          </a:p>
          <a:p>
            <a:pPr marL="50800">
              <a:lnSpc>
                <a:spcPct val="100000"/>
              </a:lnSpc>
              <a:spcBef>
                <a:spcPts val="100"/>
              </a:spcBef>
            </a:pPr>
            <a:r>
              <a:rPr lang="en-US" sz="1200" b="1" dirty="0">
                <a:latin typeface="Times New Roman" panose="02020603050405020304" pitchFamily="18" charset="0"/>
                <a:cs typeface="Times New Roman" panose="02020603050405020304" pitchFamily="18" charset="0"/>
              </a:rPr>
              <a:t>DR. DEVA SOORIA. N , DR. R.MADANA GOPAL</a:t>
            </a:r>
            <a:endParaRPr sz="1200" dirty="0">
              <a:latin typeface="Times New Roman" panose="02020603050405020304" pitchFamily="18" charset="0"/>
              <a:cs typeface="Times New Roman" panose="02020603050405020304" pitchFamily="18" charset="0"/>
            </a:endParaRPr>
          </a:p>
        </p:txBody>
      </p:sp>
      <p:grpSp>
        <p:nvGrpSpPr>
          <p:cNvPr id="4" name="object 4"/>
          <p:cNvGrpSpPr/>
          <p:nvPr/>
        </p:nvGrpSpPr>
        <p:grpSpPr>
          <a:xfrm>
            <a:off x="0" y="10140138"/>
            <a:ext cx="7560309" cy="552450"/>
            <a:chOff x="0" y="10140138"/>
            <a:chExt cx="7560309" cy="552450"/>
          </a:xfrm>
        </p:grpSpPr>
        <p:sp>
          <p:nvSpPr>
            <p:cNvPr id="5" name="object 5"/>
            <p:cNvSpPr/>
            <p:nvPr/>
          </p:nvSpPr>
          <p:spPr>
            <a:xfrm>
              <a:off x="0" y="10338765"/>
              <a:ext cx="7560309" cy="353695"/>
            </a:xfrm>
            <a:custGeom>
              <a:avLst/>
              <a:gdLst/>
              <a:ahLst/>
              <a:cxnLst/>
              <a:rect l="l" t="t" r="r" b="b"/>
              <a:pathLst>
                <a:path w="7560309" h="353695">
                  <a:moveTo>
                    <a:pt x="7559992" y="0"/>
                  </a:moveTo>
                  <a:lnTo>
                    <a:pt x="0" y="0"/>
                  </a:lnTo>
                  <a:lnTo>
                    <a:pt x="0" y="353237"/>
                  </a:lnTo>
                  <a:lnTo>
                    <a:pt x="7559992" y="353237"/>
                  </a:lnTo>
                  <a:lnTo>
                    <a:pt x="7559992" y="0"/>
                  </a:lnTo>
                  <a:close/>
                </a:path>
              </a:pathLst>
            </a:custGeom>
            <a:solidFill>
              <a:srgbClr val="4C4D4F"/>
            </a:solidFill>
          </p:spPr>
          <p:txBody>
            <a:bodyPr wrap="square" lIns="0" tIns="0" rIns="0" bIns="0" rtlCol="0"/>
            <a:lstStyle/>
            <a:p>
              <a:endParaRPr/>
            </a:p>
          </p:txBody>
        </p:sp>
        <p:sp>
          <p:nvSpPr>
            <p:cNvPr id="6" name="object 6"/>
            <p:cNvSpPr/>
            <p:nvPr/>
          </p:nvSpPr>
          <p:spPr>
            <a:xfrm>
              <a:off x="3949950" y="10140138"/>
              <a:ext cx="3610610" cy="552450"/>
            </a:xfrm>
            <a:custGeom>
              <a:avLst/>
              <a:gdLst/>
              <a:ahLst/>
              <a:cxnLst/>
              <a:rect l="l" t="t" r="r" b="b"/>
              <a:pathLst>
                <a:path w="3610609" h="552450">
                  <a:moveTo>
                    <a:pt x="3610054" y="0"/>
                  </a:moveTo>
                  <a:lnTo>
                    <a:pt x="257505" y="0"/>
                  </a:lnTo>
                  <a:lnTo>
                    <a:pt x="211218" y="4148"/>
                  </a:lnTo>
                  <a:lnTo>
                    <a:pt x="167653" y="16110"/>
                  </a:lnTo>
                  <a:lnTo>
                    <a:pt x="127538" y="35157"/>
                  </a:lnTo>
                  <a:lnTo>
                    <a:pt x="91598" y="60563"/>
                  </a:lnTo>
                  <a:lnTo>
                    <a:pt x="60562" y="91600"/>
                  </a:lnTo>
                  <a:lnTo>
                    <a:pt x="35157" y="127541"/>
                  </a:lnTo>
                  <a:lnTo>
                    <a:pt x="16110" y="167659"/>
                  </a:lnTo>
                  <a:lnTo>
                    <a:pt x="4148" y="211227"/>
                  </a:lnTo>
                  <a:lnTo>
                    <a:pt x="0" y="257517"/>
                  </a:lnTo>
                  <a:lnTo>
                    <a:pt x="0" y="551864"/>
                  </a:lnTo>
                  <a:lnTo>
                    <a:pt x="3610054" y="551864"/>
                  </a:lnTo>
                  <a:lnTo>
                    <a:pt x="3610054" y="0"/>
                  </a:lnTo>
                  <a:close/>
                </a:path>
              </a:pathLst>
            </a:custGeom>
            <a:solidFill>
              <a:srgbClr val="F78F2C"/>
            </a:solidFill>
          </p:spPr>
          <p:txBody>
            <a:bodyPr wrap="square" lIns="0" tIns="0" rIns="0" bIns="0" rtlCol="0"/>
            <a:lstStyle/>
            <a:p>
              <a:endParaRPr/>
            </a:p>
          </p:txBody>
        </p:sp>
      </p:grpSp>
      <p:sp>
        <p:nvSpPr>
          <p:cNvPr id="15" name="object 15"/>
          <p:cNvSpPr txBox="1"/>
          <p:nvPr/>
        </p:nvSpPr>
        <p:spPr>
          <a:xfrm>
            <a:off x="5742749" y="6197107"/>
            <a:ext cx="1390650" cy="1134110"/>
          </a:xfrm>
          <a:prstGeom prst="rect">
            <a:avLst/>
          </a:prstGeom>
          <a:ln w="27000">
            <a:solidFill>
              <a:srgbClr val="FFFFFF"/>
            </a:solidFill>
          </a:ln>
        </p:spPr>
        <p:txBody>
          <a:bodyPr vert="horz" wrap="square" lIns="0" tIns="56515" rIns="0" bIns="0" rtlCol="0">
            <a:spAutoFit/>
          </a:bodyPr>
          <a:lstStyle/>
          <a:p>
            <a:pPr marR="5715" algn="ctr">
              <a:lnSpc>
                <a:spcPct val="100000"/>
              </a:lnSpc>
              <a:spcBef>
                <a:spcPts val="445"/>
              </a:spcBef>
            </a:pPr>
            <a:r>
              <a:rPr sz="750" b="1" u="sng" spc="120" dirty="0">
                <a:solidFill>
                  <a:srgbClr val="FFFFFF"/>
                </a:solidFill>
                <a:uFill>
                  <a:solidFill>
                    <a:srgbClr val="FFFFFF"/>
                  </a:solidFill>
                </a:uFill>
                <a:latin typeface="Georgia"/>
                <a:cs typeface="Georgia"/>
              </a:rPr>
              <a:t>Global</a:t>
            </a:r>
            <a:r>
              <a:rPr sz="750" b="1" u="sng" dirty="0">
                <a:solidFill>
                  <a:srgbClr val="FFFFFF"/>
                </a:solidFill>
                <a:uFill>
                  <a:solidFill>
                    <a:srgbClr val="FFFFFF"/>
                  </a:solidFill>
                </a:uFill>
                <a:latin typeface="Georgia"/>
                <a:cs typeface="Georgia"/>
              </a:rPr>
              <a:t> </a:t>
            </a:r>
            <a:r>
              <a:rPr sz="750" b="1" u="sng" spc="110" dirty="0">
                <a:solidFill>
                  <a:srgbClr val="FFFFFF"/>
                </a:solidFill>
                <a:uFill>
                  <a:solidFill>
                    <a:srgbClr val="FFFFFF"/>
                  </a:solidFill>
                </a:uFill>
                <a:latin typeface="Georgia"/>
                <a:cs typeface="Georgia"/>
              </a:rPr>
              <a:t>Platform</a:t>
            </a:r>
            <a:r>
              <a:rPr sz="750" b="1" u="sng" dirty="0">
                <a:solidFill>
                  <a:srgbClr val="FFFFFF"/>
                </a:solidFill>
                <a:uFill>
                  <a:solidFill>
                    <a:srgbClr val="FFFFFF"/>
                  </a:solidFill>
                </a:uFill>
                <a:latin typeface="Georgia"/>
                <a:cs typeface="Georgia"/>
              </a:rPr>
              <a:t> </a:t>
            </a:r>
            <a:r>
              <a:rPr sz="750" b="1" u="sng" spc="95" dirty="0">
                <a:solidFill>
                  <a:srgbClr val="FFFFFF"/>
                </a:solidFill>
                <a:uFill>
                  <a:solidFill>
                    <a:srgbClr val="FFFFFF"/>
                  </a:solidFill>
                </a:uFill>
                <a:latin typeface="Georgia"/>
                <a:cs typeface="Georgia"/>
              </a:rPr>
              <a:t>For</a:t>
            </a:r>
            <a:endParaRPr sz="750" dirty="0">
              <a:latin typeface="Georgia"/>
              <a:cs typeface="Georgia"/>
            </a:endParaRPr>
          </a:p>
          <a:p>
            <a:pPr marL="114935" marR="120650" indent="-635" algn="ctr">
              <a:lnSpc>
                <a:spcPts val="980"/>
              </a:lnSpc>
              <a:spcBef>
                <a:spcPts val="45"/>
              </a:spcBef>
            </a:pPr>
            <a:r>
              <a:rPr sz="500" b="1" spc="60" dirty="0">
                <a:solidFill>
                  <a:srgbClr val="FFFFFF"/>
                </a:solidFill>
                <a:latin typeface="Georgia"/>
                <a:cs typeface="Georgia"/>
              </a:rPr>
              <a:t>ScIence </a:t>
            </a:r>
            <a:r>
              <a:rPr sz="500" b="1" spc="30" dirty="0">
                <a:solidFill>
                  <a:srgbClr val="FFFFFF"/>
                </a:solidFill>
                <a:latin typeface="Georgia"/>
                <a:cs typeface="Georgia"/>
              </a:rPr>
              <a:t>(LIfe </a:t>
            </a:r>
            <a:r>
              <a:rPr sz="500" b="1" spc="50" dirty="0">
                <a:solidFill>
                  <a:srgbClr val="FFFFFF"/>
                </a:solidFill>
                <a:latin typeface="Georgia"/>
                <a:cs typeface="Georgia"/>
              </a:rPr>
              <a:t>ScIence, </a:t>
            </a:r>
            <a:r>
              <a:rPr sz="500" b="1" spc="55" dirty="0">
                <a:solidFill>
                  <a:srgbClr val="FFFFFF"/>
                </a:solidFill>
                <a:latin typeface="Georgia"/>
                <a:cs typeface="Georgia"/>
              </a:rPr>
              <a:t> </a:t>
            </a:r>
            <a:r>
              <a:rPr sz="500" b="1" spc="65" dirty="0">
                <a:solidFill>
                  <a:srgbClr val="FFFFFF"/>
                </a:solidFill>
                <a:latin typeface="Georgia"/>
                <a:cs typeface="Georgia"/>
              </a:rPr>
              <a:t>MedIcal,</a:t>
            </a:r>
            <a:r>
              <a:rPr sz="500" b="1" spc="5" dirty="0">
                <a:solidFill>
                  <a:srgbClr val="FFFFFF"/>
                </a:solidFill>
                <a:latin typeface="Georgia"/>
                <a:cs typeface="Georgia"/>
              </a:rPr>
              <a:t> </a:t>
            </a:r>
            <a:r>
              <a:rPr sz="500" b="1" spc="75" dirty="0">
                <a:solidFill>
                  <a:srgbClr val="FFFFFF"/>
                </a:solidFill>
                <a:latin typeface="Georgia"/>
                <a:cs typeface="Georgia"/>
              </a:rPr>
              <a:t>ClInIcal,</a:t>
            </a:r>
            <a:r>
              <a:rPr sz="500" b="1" spc="10" dirty="0">
                <a:solidFill>
                  <a:srgbClr val="FFFFFF"/>
                </a:solidFill>
                <a:latin typeface="Georgia"/>
                <a:cs typeface="Georgia"/>
              </a:rPr>
              <a:t> </a:t>
            </a:r>
            <a:r>
              <a:rPr sz="500" b="1" spc="55" dirty="0">
                <a:solidFill>
                  <a:srgbClr val="FFFFFF"/>
                </a:solidFill>
                <a:latin typeface="Georgia"/>
                <a:cs typeface="Georgia"/>
              </a:rPr>
              <a:t>Pharma), </a:t>
            </a:r>
            <a:r>
              <a:rPr sz="500" b="1" spc="-110" dirty="0">
                <a:solidFill>
                  <a:srgbClr val="FFFFFF"/>
                </a:solidFill>
                <a:latin typeface="Georgia"/>
                <a:cs typeface="Georgia"/>
              </a:rPr>
              <a:t> </a:t>
            </a:r>
            <a:r>
              <a:rPr sz="500" b="1" spc="90" dirty="0">
                <a:solidFill>
                  <a:srgbClr val="FFFFFF"/>
                </a:solidFill>
                <a:latin typeface="Georgia"/>
                <a:cs typeface="Georgia"/>
              </a:rPr>
              <a:t>Technology,</a:t>
            </a:r>
            <a:r>
              <a:rPr sz="500" b="1" spc="15" dirty="0">
                <a:solidFill>
                  <a:srgbClr val="FFFFFF"/>
                </a:solidFill>
                <a:latin typeface="Georgia"/>
                <a:cs typeface="Georgia"/>
              </a:rPr>
              <a:t> </a:t>
            </a:r>
            <a:r>
              <a:rPr sz="500" b="1" spc="70" dirty="0">
                <a:solidFill>
                  <a:srgbClr val="FFFFFF"/>
                </a:solidFill>
                <a:latin typeface="Georgia"/>
                <a:cs typeface="Georgia"/>
              </a:rPr>
              <a:t>EngIneerIng</a:t>
            </a:r>
            <a:r>
              <a:rPr sz="500" b="1" spc="15" dirty="0">
                <a:solidFill>
                  <a:srgbClr val="FFFFFF"/>
                </a:solidFill>
                <a:latin typeface="Georgia"/>
                <a:cs typeface="Georgia"/>
              </a:rPr>
              <a:t> </a:t>
            </a:r>
            <a:r>
              <a:rPr sz="500" b="1" spc="85" dirty="0">
                <a:solidFill>
                  <a:srgbClr val="FFFFFF"/>
                </a:solidFill>
                <a:latin typeface="Georgia"/>
                <a:cs typeface="Georgia"/>
              </a:rPr>
              <a:t>&amp;</a:t>
            </a:r>
            <a:endParaRPr sz="500" dirty="0">
              <a:latin typeface="Georgia"/>
              <a:cs typeface="Georgia"/>
            </a:endParaRPr>
          </a:p>
          <a:p>
            <a:pPr marR="5715" algn="ctr">
              <a:lnSpc>
                <a:spcPct val="100000"/>
              </a:lnSpc>
              <a:spcBef>
                <a:spcPts val="275"/>
              </a:spcBef>
            </a:pPr>
            <a:r>
              <a:rPr sz="500" b="1" spc="75" dirty="0">
                <a:solidFill>
                  <a:srgbClr val="FFFFFF"/>
                </a:solidFill>
                <a:latin typeface="Georgia"/>
                <a:cs typeface="Georgia"/>
              </a:rPr>
              <a:t>Management</a:t>
            </a:r>
            <a:r>
              <a:rPr sz="500" b="1" spc="10" dirty="0">
                <a:solidFill>
                  <a:srgbClr val="FFFFFF"/>
                </a:solidFill>
                <a:latin typeface="Georgia"/>
                <a:cs typeface="Georgia"/>
              </a:rPr>
              <a:t> </a:t>
            </a:r>
            <a:r>
              <a:rPr sz="500" b="1" spc="75" dirty="0">
                <a:solidFill>
                  <a:srgbClr val="FFFFFF"/>
                </a:solidFill>
                <a:latin typeface="Georgia"/>
                <a:cs typeface="Georgia"/>
              </a:rPr>
              <a:t>ProfessIonals</a:t>
            </a:r>
            <a:r>
              <a:rPr sz="500" b="1" spc="15" dirty="0">
                <a:solidFill>
                  <a:srgbClr val="FFFFFF"/>
                </a:solidFill>
                <a:latin typeface="Georgia"/>
                <a:cs typeface="Georgia"/>
              </a:rPr>
              <a:t> </a:t>
            </a:r>
            <a:r>
              <a:rPr sz="500" b="1" spc="80" dirty="0">
                <a:solidFill>
                  <a:srgbClr val="FFFFFF"/>
                </a:solidFill>
                <a:latin typeface="Georgia"/>
                <a:cs typeface="Georgia"/>
              </a:rPr>
              <a:t>To</a:t>
            </a:r>
            <a:endParaRPr sz="500" dirty="0">
              <a:latin typeface="Georgia"/>
              <a:cs typeface="Georgia"/>
            </a:endParaRPr>
          </a:p>
          <a:p>
            <a:pPr marL="86360" marR="92075" indent="271145">
              <a:lnSpc>
                <a:spcPct val="163000"/>
              </a:lnSpc>
            </a:pPr>
            <a:r>
              <a:rPr sz="500" b="1" spc="85" dirty="0">
                <a:solidFill>
                  <a:srgbClr val="FFFFFF"/>
                </a:solidFill>
                <a:latin typeface="Georgia"/>
                <a:cs typeface="Georgia"/>
              </a:rPr>
              <a:t>Exchange </a:t>
            </a:r>
            <a:r>
              <a:rPr sz="500" b="1" spc="50" dirty="0">
                <a:solidFill>
                  <a:srgbClr val="FFFFFF"/>
                </a:solidFill>
                <a:latin typeface="Georgia"/>
                <a:cs typeface="Georgia"/>
              </a:rPr>
              <a:t>Ideas, </a:t>
            </a:r>
            <a:r>
              <a:rPr sz="500" b="1" spc="55" dirty="0">
                <a:solidFill>
                  <a:srgbClr val="FFFFFF"/>
                </a:solidFill>
                <a:latin typeface="Georgia"/>
                <a:cs typeface="Georgia"/>
              </a:rPr>
              <a:t> </a:t>
            </a:r>
            <a:r>
              <a:rPr sz="500" b="1" spc="95" dirty="0">
                <a:solidFill>
                  <a:srgbClr val="FFFFFF"/>
                </a:solidFill>
                <a:latin typeface="Georgia"/>
                <a:cs typeface="Georgia"/>
              </a:rPr>
              <a:t>Knowledge</a:t>
            </a:r>
            <a:r>
              <a:rPr sz="500" b="1" dirty="0">
                <a:solidFill>
                  <a:srgbClr val="FFFFFF"/>
                </a:solidFill>
                <a:latin typeface="Georgia"/>
                <a:cs typeface="Georgia"/>
              </a:rPr>
              <a:t> </a:t>
            </a:r>
            <a:r>
              <a:rPr sz="500" b="1" spc="75" dirty="0">
                <a:solidFill>
                  <a:srgbClr val="FFFFFF"/>
                </a:solidFill>
                <a:latin typeface="Georgia"/>
                <a:cs typeface="Georgia"/>
              </a:rPr>
              <a:t>And</a:t>
            </a:r>
            <a:r>
              <a:rPr sz="500" b="1" dirty="0">
                <a:solidFill>
                  <a:srgbClr val="FFFFFF"/>
                </a:solidFill>
                <a:latin typeface="Georgia"/>
                <a:cs typeface="Georgia"/>
              </a:rPr>
              <a:t> </a:t>
            </a:r>
            <a:r>
              <a:rPr sz="500" b="1" spc="100" dirty="0">
                <a:solidFill>
                  <a:srgbClr val="FFFFFF"/>
                </a:solidFill>
                <a:latin typeface="Georgia"/>
                <a:cs typeface="Georgia"/>
              </a:rPr>
              <a:t>NetworkIng</a:t>
            </a:r>
            <a:endParaRPr sz="500" dirty="0">
              <a:latin typeface="Georgia"/>
              <a:cs typeface="Georgia"/>
            </a:endParaRPr>
          </a:p>
          <a:p>
            <a:pPr marR="5715" algn="ctr">
              <a:lnSpc>
                <a:spcPct val="100000"/>
              </a:lnSpc>
              <a:spcBef>
                <a:spcPts val="480"/>
              </a:spcBef>
            </a:pPr>
            <a:r>
              <a:rPr sz="400" b="1" spc="55" dirty="0">
                <a:solidFill>
                  <a:srgbClr val="FFFFFF"/>
                </a:solidFill>
                <a:latin typeface="Georgia"/>
                <a:cs typeface="Georgia"/>
              </a:rPr>
              <a:t>At</a:t>
            </a:r>
            <a:r>
              <a:rPr sz="400" b="1" spc="-5" dirty="0">
                <a:solidFill>
                  <a:srgbClr val="FFFFFF"/>
                </a:solidFill>
                <a:latin typeface="Georgia"/>
                <a:cs typeface="Georgia"/>
              </a:rPr>
              <a:t> </a:t>
            </a:r>
            <a:r>
              <a:rPr sz="400" b="1" spc="20" dirty="0">
                <a:solidFill>
                  <a:srgbClr val="FFFFFF"/>
                </a:solidFill>
                <a:latin typeface="Georgia"/>
                <a:cs typeface="Georgia"/>
              </a:rPr>
              <a:t>300+</a:t>
            </a:r>
            <a:r>
              <a:rPr sz="400" b="1" dirty="0">
                <a:solidFill>
                  <a:srgbClr val="FFFFFF"/>
                </a:solidFill>
                <a:latin typeface="Georgia"/>
                <a:cs typeface="Georgia"/>
              </a:rPr>
              <a:t> </a:t>
            </a:r>
            <a:r>
              <a:rPr sz="400" b="1" spc="75" dirty="0">
                <a:solidFill>
                  <a:srgbClr val="FFFFFF"/>
                </a:solidFill>
                <a:latin typeface="Georgia"/>
                <a:cs typeface="Georgia"/>
              </a:rPr>
              <a:t>InternatIonal</a:t>
            </a:r>
            <a:r>
              <a:rPr sz="400" b="1" dirty="0">
                <a:solidFill>
                  <a:srgbClr val="FFFFFF"/>
                </a:solidFill>
                <a:latin typeface="Georgia"/>
                <a:cs typeface="Georgia"/>
              </a:rPr>
              <a:t> </a:t>
            </a:r>
            <a:r>
              <a:rPr sz="400" b="1" spc="65" dirty="0">
                <a:solidFill>
                  <a:srgbClr val="FFFFFF"/>
                </a:solidFill>
                <a:latin typeface="Georgia"/>
                <a:cs typeface="Georgia"/>
              </a:rPr>
              <a:t>Conferences</a:t>
            </a:r>
            <a:endParaRPr sz="400" dirty="0">
              <a:latin typeface="Georgia"/>
              <a:cs typeface="Georgia"/>
            </a:endParaRPr>
          </a:p>
        </p:txBody>
      </p:sp>
      <p:grpSp>
        <p:nvGrpSpPr>
          <p:cNvPr id="17" name="object 17"/>
          <p:cNvGrpSpPr/>
          <p:nvPr/>
        </p:nvGrpSpPr>
        <p:grpSpPr>
          <a:xfrm>
            <a:off x="1" y="190042"/>
            <a:ext cx="7556500" cy="1041858"/>
            <a:chOff x="0" y="190042"/>
            <a:chExt cx="7560309" cy="990600"/>
          </a:xfrm>
        </p:grpSpPr>
        <p:sp>
          <p:nvSpPr>
            <p:cNvPr id="18" name="object 18"/>
            <p:cNvSpPr/>
            <p:nvPr/>
          </p:nvSpPr>
          <p:spPr>
            <a:xfrm>
              <a:off x="1211097" y="190042"/>
              <a:ext cx="5579110" cy="526415"/>
            </a:xfrm>
            <a:custGeom>
              <a:avLst/>
              <a:gdLst/>
              <a:ahLst/>
              <a:cxnLst/>
              <a:rect l="l" t="t" r="r" b="b"/>
              <a:pathLst>
                <a:path w="5579109" h="526415">
                  <a:moveTo>
                    <a:pt x="762952" y="525843"/>
                  </a:moveTo>
                  <a:lnTo>
                    <a:pt x="703643" y="0"/>
                  </a:lnTo>
                  <a:lnTo>
                    <a:pt x="0" y="494042"/>
                  </a:lnTo>
                  <a:lnTo>
                    <a:pt x="762952" y="525843"/>
                  </a:lnTo>
                  <a:close/>
                </a:path>
                <a:path w="5579109" h="526415">
                  <a:moveTo>
                    <a:pt x="5579097" y="494042"/>
                  </a:moveTo>
                  <a:lnTo>
                    <a:pt x="4875454" y="0"/>
                  </a:lnTo>
                  <a:lnTo>
                    <a:pt x="4816145" y="525843"/>
                  </a:lnTo>
                  <a:lnTo>
                    <a:pt x="5579097" y="494042"/>
                  </a:lnTo>
                  <a:close/>
                </a:path>
              </a:pathLst>
            </a:custGeom>
            <a:solidFill>
              <a:srgbClr val="7D8274"/>
            </a:solidFill>
          </p:spPr>
          <p:txBody>
            <a:bodyPr wrap="square" lIns="0" tIns="0" rIns="0" bIns="0" rtlCol="0"/>
            <a:lstStyle/>
            <a:p>
              <a:endParaRPr/>
            </a:p>
          </p:txBody>
        </p:sp>
        <p:sp>
          <p:nvSpPr>
            <p:cNvPr id="19" name="object 19"/>
            <p:cNvSpPr/>
            <p:nvPr/>
          </p:nvSpPr>
          <p:spPr>
            <a:xfrm>
              <a:off x="3687318" y="496811"/>
              <a:ext cx="3872865" cy="514984"/>
            </a:xfrm>
            <a:custGeom>
              <a:avLst/>
              <a:gdLst/>
              <a:ahLst/>
              <a:cxnLst/>
              <a:rect l="l" t="t" r="r" b="b"/>
              <a:pathLst>
                <a:path w="3872865" h="514984">
                  <a:moveTo>
                    <a:pt x="3872674" y="0"/>
                  </a:moveTo>
                  <a:lnTo>
                    <a:pt x="0" y="0"/>
                  </a:lnTo>
                  <a:lnTo>
                    <a:pt x="0" y="514794"/>
                  </a:lnTo>
                  <a:lnTo>
                    <a:pt x="3872674" y="514794"/>
                  </a:lnTo>
                  <a:lnTo>
                    <a:pt x="3872674" y="0"/>
                  </a:lnTo>
                  <a:close/>
                </a:path>
              </a:pathLst>
            </a:custGeom>
            <a:solidFill>
              <a:srgbClr val="4C4D4F"/>
            </a:solidFill>
          </p:spPr>
          <p:txBody>
            <a:bodyPr wrap="square" lIns="0" tIns="0" rIns="0" bIns="0" rtlCol="0"/>
            <a:lstStyle/>
            <a:p>
              <a:endParaRPr/>
            </a:p>
          </p:txBody>
        </p:sp>
        <p:sp>
          <p:nvSpPr>
            <p:cNvPr id="20" name="object 20"/>
            <p:cNvSpPr/>
            <p:nvPr/>
          </p:nvSpPr>
          <p:spPr>
            <a:xfrm>
              <a:off x="5010319" y="535733"/>
              <a:ext cx="736600" cy="438150"/>
            </a:xfrm>
            <a:custGeom>
              <a:avLst/>
              <a:gdLst/>
              <a:ahLst/>
              <a:cxnLst/>
              <a:rect l="l" t="t" r="r" b="b"/>
              <a:pathLst>
                <a:path w="736600" h="438150">
                  <a:moveTo>
                    <a:pt x="701014" y="0"/>
                  </a:moveTo>
                  <a:lnTo>
                    <a:pt x="35344" y="0"/>
                  </a:lnTo>
                  <a:lnTo>
                    <a:pt x="21586" y="2777"/>
                  </a:lnTo>
                  <a:lnTo>
                    <a:pt x="10352" y="10352"/>
                  </a:lnTo>
                  <a:lnTo>
                    <a:pt x="2777" y="21586"/>
                  </a:lnTo>
                  <a:lnTo>
                    <a:pt x="0" y="35344"/>
                  </a:lnTo>
                  <a:lnTo>
                    <a:pt x="0" y="402209"/>
                  </a:lnTo>
                  <a:lnTo>
                    <a:pt x="2777" y="415959"/>
                  </a:lnTo>
                  <a:lnTo>
                    <a:pt x="10352" y="427189"/>
                  </a:lnTo>
                  <a:lnTo>
                    <a:pt x="21586" y="434763"/>
                  </a:lnTo>
                  <a:lnTo>
                    <a:pt x="35344" y="437540"/>
                  </a:lnTo>
                  <a:lnTo>
                    <a:pt x="701014" y="437540"/>
                  </a:lnTo>
                  <a:lnTo>
                    <a:pt x="714772" y="434763"/>
                  </a:lnTo>
                  <a:lnTo>
                    <a:pt x="726006" y="427189"/>
                  </a:lnTo>
                  <a:lnTo>
                    <a:pt x="733581" y="415959"/>
                  </a:lnTo>
                  <a:lnTo>
                    <a:pt x="736358" y="402209"/>
                  </a:lnTo>
                  <a:lnTo>
                    <a:pt x="736358" y="35344"/>
                  </a:lnTo>
                  <a:lnTo>
                    <a:pt x="733581" y="21586"/>
                  </a:lnTo>
                  <a:lnTo>
                    <a:pt x="726006" y="10352"/>
                  </a:lnTo>
                  <a:lnTo>
                    <a:pt x="714772" y="2777"/>
                  </a:lnTo>
                  <a:lnTo>
                    <a:pt x="701014" y="0"/>
                  </a:lnTo>
                  <a:close/>
                </a:path>
              </a:pathLst>
            </a:custGeom>
            <a:solidFill>
              <a:srgbClr val="FFFFFF"/>
            </a:solidFill>
          </p:spPr>
          <p:txBody>
            <a:bodyPr wrap="square" lIns="0" tIns="0" rIns="0" bIns="0" rtlCol="0"/>
            <a:lstStyle/>
            <a:p>
              <a:endParaRPr/>
            </a:p>
          </p:txBody>
        </p:sp>
        <p:pic>
          <p:nvPicPr>
            <p:cNvPr id="21" name="object 21"/>
            <p:cNvPicPr/>
            <p:nvPr/>
          </p:nvPicPr>
          <p:blipFill>
            <a:blip r:embed="rId2" cstate="print"/>
            <a:stretch>
              <a:fillRect/>
            </a:stretch>
          </p:blipFill>
          <p:spPr>
            <a:xfrm>
              <a:off x="5010322" y="621970"/>
              <a:ext cx="736350" cy="265079"/>
            </a:xfrm>
            <a:prstGeom prst="rect">
              <a:avLst/>
            </a:prstGeom>
          </p:spPr>
        </p:pic>
        <p:sp>
          <p:nvSpPr>
            <p:cNvPr id="22" name="object 22"/>
            <p:cNvSpPr/>
            <p:nvPr/>
          </p:nvSpPr>
          <p:spPr>
            <a:xfrm>
              <a:off x="5010319" y="535733"/>
              <a:ext cx="736600" cy="438150"/>
            </a:xfrm>
            <a:custGeom>
              <a:avLst/>
              <a:gdLst/>
              <a:ahLst/>
              <a:cxnLst/>
              <a:rect l="l" t="t" r="r" b="b"/>
              <a:pathLst>
                <a:path w="736600" h="438150">
                  <a:moveTo>
                    <a:pt x="736358" y="35344"/>
                  </a:moveTo>
                  <a:lnTo>
                    <a:pt x="733581" y="21586"/>
                  </a:lnTo>
                  <a:lnTo>
                    <a:pt x="726006" y="10352"/>
                  </a:lnTo>
                  <a:lnTo>
                    <a:pt x="714772" y="2777"/>
                  </a:lnTo>
                  <a:lnTo>
                    <a:pt x="701014" y="0"/>
                  </a:lnTo>
                  <a:lnTo>
                    <a:pt x="35344" y="0"/>
                  </a:lnTo>
                  <a:lnTo>
                    <a:pt x="21586" y="2777"/>
                  </a:lnTo>
                  <a:lnTo>
                    <a:pt x="10352" y="10352"/>
                  </a:lnTo>
                  <a:lnTo>
                    <a:pt x="2777" y="21586"/>
                  </a:lnTo>
                  <a:lnTo>
                    <a:pt x="0" y="35344"/>
                  </a:lnTo>
                  <a:lnTo>
                    <a:pt x="0" y="402209"/>
                  </a:lnTo>
                  <a:lnTo>
                    <a:pt x="2777" y="415959"/>
                  </a:lnTo>
                  <a:lnTo>
                    <a:pt x="10352" y="427189"/>
                  </a:lnTo>
                  <a:lnTo>
                    <a:pt x="21586" y="434763"/>
                  </a:lnTo>
                  <a:lnTo>
                    <a:pt x="35344" y="437540"/>
                  </a:lnTo>
                  <a:lnTo>
                    <a:pt x="701014" y="437540"/>
                  </a:lnTo>
                  <a:lnTo>
                    <a:pt x="714772" y="434763"/>
                  </a:lnTo>
                  <a:lnTo>
                    <a:pt x="726006" y="427189"/>
                  </a:lnTo>
                  <a:lnTo>
                    <a:pt x="733581" y="415959"/>
                  </a:lnTo>
                  <a:lnTo>
                    <a:pt x="736358" y="402209"/>
                  </a:lnTo>
                  <a:lnTo>
                    <a:pt x="736358" y="35344"/>
                  </a:lnTo>
                  <a:close/>
                </a:path>
              </a:pathLst>
            </a:custGeom>
            <a:ln w="5270">
              <a:solidFill>
                <a:srgbClr val="231F20"/>
              </a:solidFill>
            </a:ln>
          </p:spPr>
          <p:txBody>
            <a:bodyPr wrap="square" lIns="0" tIns="0" rIns="0" bIns="0" rtlCol="0"/>
            <a:lstStyle/>
            <a:p>
              <a:endParaRPr/>
            </a:p>
          </p:txBody>
        </p:sp>
        <p:pic>
          <p:nvPicPr>
            <p:cNvPr id="23" name="object 23"/>
            <p:cNvPicPr/>
            <p:nvPr/>
          </p:nvPicPr>
          <p:blipFill>
            <a:blip r:embed="rId3" cstate="print"/>
            <a:stretch>
              <a:fillRect/>
            </a:stretch>
          </p:blipFill>
          <p:spPr>
            <a:xfrm>
              <a:off x="2089027" y="657154"/>
              <a:ext cx="663187" cy="229147"/>
            </a:xfrm>
            <a:prstGeom prst="rect">
              <a:avLst/>
            </a:prstGeom>
          </p:spPr>
        </p:pic>
        <p:sp>
          <p:nvSpPr>
            <p:cNvPr id="24" name="object 24"/>
            <p:cNvSpPr/>
            <p:nvPr/>
          </p:nvSpPr>
          <p:spPr>
            <a:xfrm>
              <a:off x="2076861" y="565650"/>
              <a:ext cx="678815" cy="403225"/>
            </a:xfrm>
            <a:custGeom>
              <a:avLst/>
              <a:gdLst/>
              <a:ahLst/>
              <a:cxnLst/>
              <a:rect l="l" t="t" r="r" b="b"/>
              <a:pathLst>
                <a:path w="678814" h="403225">
                  <a:moveTo>
                    <a:pt x="678395" y="32562"/>
                  </a:moveTo>
                  <a:lnTo>
                    <a:pt x="675836" y="19888"/>
                  </a:lnTo>
                  <a:lnTo>
                    <a:pt x="668858" y="9537"/>
                  </a:lnTo>
                  <a:lnTo>
                    <a:pt x="658507" y="2559"/>
                  </a:lnTo>
                  <a:lnTo>
                    <a:pt x="645833" y="0"/>
                  </a:lnTo>
                  <a:lnTo>
                    <a:pt x="32550" y="0"/>
                  </a:lnTo>
                  <a:lnTo>
                    <a:pt x="19882" y="2559"/>
                  </a:lnTo>
                  <a:lnTo>
                    <a:pt x="9536" y="9537"/>
                  </a:lnTo>
                  <a:lnTo>
                    <a:pt x="2558" y="19888"/>
                  </a:lnTo>
                  <a:lnTo>
                    <a:pt x="0" y="32562"/>
                  </a:lnTo>
                  <a:lnTo>
                    <a:pt x="0" y="370547"/>
                  </a:lnTo>
                  <a:lnTo>
                    <a:pt x="2558" y="383222"/>
                  </a:lnTo>
                  <a:lnTo>
                    <a:pt x="9536" y="393572"/>
                  </a:lnTo>
                  <a:lnTo>
                    <a:pt x="19882" y="400551"/>
                  </a:lnTo>
                  <a:lnTo>
                    <a:pt x="32550" y="403110"/>
                  </a:lnTo>
                  <a:lnTo>
                    <a:pt x="645833" y="403110"/>
                  </a:lnTo>
                  <a:lnTo>
                    <a:pt x="658507" y="400551"/>
                  </a:lnTo>
                  <a:lnTo>
                    <a:pt x="668858" y="393572"/>
                  </a:lnTo>
                  <a:lnTo>
                    <a:pt x="675836" y="383222"/>
                  </a:lnTo>
                  <a:lnTo>
                    <a:pt x="678395" y="370547"/>
                  </a:lnTo>
                  <a:lnTo>
                    <a:pt x="678395" y="32562"/>
                  </a:lnTo>
                  <a:close/>
                </a:path>
              </a:pathLst>
            </a:custGeom>
            <a:ln w="4864">
              <a:solidFill>
                <a:srgbClr val="231F20"/>
              </a:solidFill>
            </a:ln>
          </p:spPr>
          <p:txBody>
            <a:bodyPr wrap="square" lIns="0" tIns="0" rIns="0" bIns="0" rtlCol="0"/>
            <a:lstStyle/>
            <a:p>
              <a:endParaRPr/>
            </a:p>
          </p:txBody>
        </p:sp>
        <p:sp>
          <p:nvSpPr>
            <p:cNvPr id="25" name="object 25"/>
            <p:cNvSpPr/>
            <p:nvPr/>
          </p:nvSpPr>
          <p:spPr>
            <a:xfrm>
              <a:off x="0" y="397099"/>
              <a:ext cx="4574540" cy="704850"/>
            </a:xfrm>
            <a:custGeom>
              <a:avLst/>
              <a:gdLst/>
              <a:ahLst/>
              <a:cxnLst/>
              <a:rect l="l" t="t" r="r" b="b"/>
              <a:pathLst>
                <a:path w="4574540" h="704850">
                  <a:moveTo>
                    <a:pt x="4574285" y="0"/>
                  </a:moveTo>
                  <a:lnTo>
                    <a:pt x="0" y="0"/>
                  </a:lnTo>
                  <a:lnTo>
                    <a:pt x="0" y="704303"/>
                  </a:lnTo>
                  <a:lnTo>
                    <a:pt x="4120692" y="704303"/>
                  </a:lnTo>
                  <a:lnTo>
                    <a:pt x="4167935" y="700433"/>
                  </a:lnTo>
                  <a:lnTo>
                    <a:pt x="4213333" y="689140"/>
                  </a:lnTo>
                  <a:lnTo>
                    <a:pt x="4256316" y="670903"/>
                  </a:lnTo>
                  <a:lnTo>
                    <a:pt x="4296319" y="646200"/>
                  </a:lnTo>
                  <a:lnTo>
                    <a:pt x="4332772" y="615510"/>
                  </a:lnTo>
                  <a:lnTo>
                    <a:pt x="4365107" y="579309"/>
                  </a:lnTo>
                  <a:lnTo>
                    <a:pt x="4392757" y="538077"/>
                  </a:lnTo>
                  <a:lnTo>
                    <a:pt x="4415153" y="492291"/>
                  </a:lnTo>
                  <a:lnTo>
                    <a:pt x="4431728" y="442429"/>
                  </a:lnTo>
                  <a:lnTo>
                    <a:pt x="4574285" y="0"/>
                  </a:lnTo>
                  <a:close/>
                </a:path>
              </a:pathLst>
            </a:custGeom>
            <a:solidFill>
              <a:srgbClr val="F78F2C"/>
            </a:solidFill>
          </p:spPr>
          <p:txBody>
            <a:bodyPr wrap="square" lIns="0" tIns="0" rIns="0" bIns="0" rtlCol="0"/>
            <a:lstStyle/>
            <a:p>
              <a:endParaRPr/>
            </a:p>
          </p:txBody>
        </p:sp>
        <p:sp>
          <p:nvSpPr>
            <p:cNvPr id="26" name="object 26"/>
            <p:cNvSpPr/>
            <p:nvPr/>
          </p:nvSpPr>
          <p:spPr>
            <a:xfrm>
              <a:off x="0" y="190042"/>
              <a:ext cx="7560309" cy="990600"/>
            </a:xfrm>
            <a:custGeom>
              <a:avLst/>
              <a:gdLst/>
              <a:ahLst/>
              <a:cxnLst/>
              <a:rect l="l" t="t" r="r" b="b"/>
              <a:pathLst>
                <a:path w="7560309" h="990600">
                  <a:moveTo>
                    <a:pt x="1914740" y="0"/>
                  </a:moveTo>
                  <a:lnTo>
                    <a:pt x="0" y="0"/>
                  </a:lnTo>
                  <a:lnTo>
                    <a:pt x="0" y="990219"/>
                  </a:lnTo>
                  <a:lnTo>
                    <a:pt x="1089380" y="990219"/>
                  </a:lnTo>
                  <a:lnTo>
                    <a:pt x="1139532" y="988009"/>
                  </a:lnTo>
                  <a:lnTo>
                    <a:pt x="1188758" y="981443"/>
                  </a:lnTo>
                  <a:lnTo>
                    <a:pt x="1236814" y="970699"/>
                  </a:lnTo>
                  <a:lnTo>
                    <a:pt x="1283462" y="955903"/>
                  </a:lnTo>
                  <a:lnTo>
                    <a:pt x="1328470" y="937221"/>
                  </a:lnTo>
                  <a:lnTo>
                    <a:pt x="1371600" y="914793"/>
                  </a:lnTo>
                  <a:lnTo>
                    <a:pt x="1412621" y="888784"/>
                  </a:lnTo>
                  <a:lnTo>
                    <a:pt x="1451279" y="859320"/>
                  </a:lnTo>
                  <a:lnTo>
                    <a:pt x="1487373" y="826566"/>
                  </a:lnTo>
                  <a:lnTo>
                    <a:pt x="1520634" y="790676"/>
                  </a:lnTo>
                  <a:lnTo>
                    <a:pt x="1550835" y="751789"/>
                  </a:lnTo>
                  <a:lnTo>
                    <a:pt x="1577746" y="710057"/>
                  </a:lnTo>
                  <a:lnTo>
                    <a:pt x="1601139" y="665619"/>
                  </a:lnTo>
                  <a:lnTo>
                    <a:pt x="1914740" y="0"/>
                  </a:lnTo>
                  <a:close/>
                </a:path>
                <a:path w="7560309" h="990600">
                  <a:moveTo>
                    <a:pt x="7560005" y="0"/>
                  </a:moveTo>
                  <a:lnTo>
                    <a:pt x="6086551" y="0"/>
                  </a:lnTo>
                  <a:lnTo>
                    <a:pt x="6400152" y="665619"/>
                  </a:lnTo>
                  <a:lnTo>
                    <a:pt x="6423546" y="710057"/>
                  </a:lnTo>
                  <a:lnTo>
                    <a:pt x="6450457" y="751789"/>
                  </a:lnTo>
                  <a:lnTo>
                    <a:pt x="6480670" y="790676"/>
                  </a:lnTo>
                  <a:lnTo>
                    <a:pt x="6513931" y="826566"/>
                  </a:lnTo>
                  <a:lnTo>
                    <a:pt x="6550012" y="859320"/>
                  </a:lnTo>
                  <a:lnTo>
                    <a:pt x="6588684" y="888784"/>
                  </a:lnTo>
                  <a:lnTo>
                    <a:pt x="6629692" y="914793"/>
                  </a:lnTo>
                  <a:lnTo>
                    <a:pt x="6672821" y="937221"/>
                  </a:lnTo>
                  <a:lnTo>
                    <a:pt x="6717830" y="955903"/>
                  </a:lnTo>
                  <a:lnTo>
                    <a:pt x="6764477" y="970699"/>
                  </a:lnTo>
                  <a:lnTo>
                    <a:pt x="6812534" y="981443"/>
                  </a:lnTo>
                  <a:lnTo>
                    <a:pt x="6861759" y="988009"/>
                  </a:lnTo>
                  <a:lnTo>
                    <a:pt x="6911911" y="990219"/>
                  </a:lnTo>
                  <a:lnTo>
                    <a:pt x="7560005" y="990219"/>
                  </a:lnTo>
                  <a:lnTo>
                    <a:pt x="7560005" y="0"/>
                  </a:lnTo>
                  <a:close/>
                </a:path>
              </a:pathLst>
            </a:custGeom>
            <a:solidFill>
              <a:srgbClr val="010101"/>
            </a:solidFill>
          </p:spPr>
          <p:txBody>
            <a:bodyPr wrap="square" lIns="0" tIns="0" rIns="0" bIns="0" rtlCol="0"/>
            <a:lstStyle/>
            <a:p>
              <a:endParaRPr/>
            </a:p>
          </p:txBody>
        </p:sp>
      </p:grpSp>
      <p:sp>
        <p:nvSpPr>
          <p:cNvPr id="32" name="object 32"/>
          <p:cNvSpPr txBox="1">
            <a:spLocks noGrp="1"/>
          </p:cNvSpPr>
          <p:nvPr>
            <p:ph type="ftr" sz="quarter" idx="5"/>
          </p:nvPr>
        </p:nvSpPr>
        <p:spPr>
          <a:prstGeom prst="rect">
            <a:avLst/>
          </a:prstGeom>
        </p:spPr>
        <p:txBody>
          <a:bodyPr vert="horz" wrap="square" lIns="0" tIns="0" rIns="0" bIns="0" rtlCol="0">
            <a:spAutoFit/>
          </a:bodyPr>
          <a:lstStyle/>
          <a:p>
            <a:pPr marL="12700">
              <a:lnSpc>
                <a:spcPts val="1630"/>
              </a:lnSpc>
            </a:pPr>
            <a:r>
              <a:rPr spc="-45" dirty="0"/>
              <a:t>Volume</a:t>
            </a:r>
            <a:r>
              <a:rPr spc="-15" dirty="0"/>
              <a:t> </a:t>
            </a:r>
            <a:r>
              <a:rPr spc="-30" dirty="0"/>
              <a:t>10</a:t>
            </a:r>
            <a:r>
              <a:rPr spc="-5" dirty="0"/>
              <a:t> </a:t>
            </a:r>
            <a:r>
              <a:rPr spc="440" dirty="0"/>
              <a:t>•</a:t>
            </a:r>
            <a:r>
              <a:rPr spc="-10" dirty="0"/>
              <a:t> </a:t>
            </a:r>
            <a:r>
              <a:rPr spc="-50" dirty="0"/>
              <a:t>Issue</a:t>
            </a:r>
            <a:r>
              <a:rPr spc="-5" dirty="0"/>
              <a:t> </a:t>
            </a:r>
            <a:r>
              <a:rPr dirty="0"/>
              <a:t>4</a:t>
            </a:r>
            <a:r>
              <a:rPr spc="-10" dirty="0"/>
              <a:t> </a:t>
            </a:r>
            <a:r>
              <a:rPr spc="440" dirty="0"/>
              <a:t>•</a:t>
            </a:r>
            <a:r>
              <a:rPr spc="-5" dirty="0"/>
              <a:t> </a:t>
            </a:r>
            <a:r>
              <a:rPr spc="-10" dirty="0"/>
              <a:t>100438</a:t>
            </a:r>
          </a:p>
        </p:txBody>
      </p:sp>
      <p:sp>
        <p:nvSpPr>
          <p:cNvPr id="33" name="object 33"/>
          <p:cNvSpPr txBox="1"/>
          <p:nvPr/>
        </p:nvSpPr>
        <p:spPr>
          <a:xfrm>
            <a:off x="395099" y="10417297"/>
            <a:ext cx="3024505" cy="184150"/>
          </a:xfrm>
          <a:prstGeom prst="rect">
            <a:avLst/>
          </a:prstGeom>
        </p:spPr>
        <p:txBody>
          <a:bodyPr vert="horz" wrap="square" lIns="0" tIns="15240" rIns="0" bIns="0" rtlCol="0">
            <a:spAutoFit/>
          </a:bodyPr>
          <a:lstStyle/>
          <a:p>
            <a:pPr marL="12700">
              <a:lnSpc>
                <a:spcPct val="100000"/>
              </a:lnSpc>
              <a:spcBef>
                <a:spcPts val="120"/>
              </a:spcBef>
            </a:pPr>
            <a:r>
              <a:rPr sz="900" b="1" spc="-5" dirty="0">
                <a:solidFill>
                  <a:srgbClr val="FFFFFF"/>
                </a:solidFill>
                <a:latin typeface="Times New Roman"/>
                <a:cs typeface="Times New Roman"/>
              </a:rPr>
              <a:t>htt</a:t>
            </a:r>
            <a:r>
              <a:rPr sz="900" b="1" spc="-5" dirty="0">
                <a:solidFill>
                  <a:srgbClr val="FFFFFF"/>
                </a:solidFill>
                <a:latin typeface="Times New Roman"/>
                <a:cs typeface="Times New Roman"/>
                <a:hlinkClick r:id="rId4"/>
              </a:rPr>
              <a:t>ps://w</a:t>
            </a:r>
            <a:r>
              <a:rPr sz="900" b="1" spc="-5" dirty="0">
                <a:solidFill>
                  <a:srgbClr val="FFFFFF"/>
                </a:solidFill>
                <a:latin typeface="Times New Roman"/>
                <a:cs typeface="Times New Roman"/>
              </a:rPr>
              <a:t>ww.me</a:t>
            </a:r>
            <a:r>
              <a:rPr sz="900" b="1" spc="-5" dirty="0">
                <a:solidFill>
                  <a:srgbClr val="FFFFFF"/>
                </a:solidFill>
                <a:latin typeface="Times New Roman"/>
                <a:cs typeface="Times New Roman"/>
                <a:hlinkClick r:id="rId4"/>
              </a:rPr>
              <a:t>etingsint.com/conferences/emergencymedicine</a:t>
            </a:r>
            <a:endParaRPr sz="900">
              <a:latin typeface="Times New Roman"/>
              <a:cs typeface="Times New Roman"/>
            </a:endParaRPr>
          </a:p>
        </p:txBody>
      </p:sp>
      <p:sp>
        <p:nvSpPr>
          <p:cNvPr id="29" name="object 29"/>
          <p:cNvSpPr txBox="1"/>
          <p:nvPr/>
        </p:nvSpPr>
        <p:spPr>
          <a:xfrm>
            <a:off x="1720850" y="622300"/>
            <a:ext cx="2971800" cy="434093"/>
          </a:xfrm>
          <a:prstGeom prst="rect">
            <a:avLst/>
          </a:prstGeom>
        </p:spPr>
        <p:txBody>
          <a:bodyPr vert="horz" wrap="square" lIns="0" tIns="13335" rIns="0" bIns="0" rtlCol="0">
            <a:spAutoFit/>
          </a:bodyPr>
          <a:lstStyle/>
          <a:p>
            <a:pPr marL="12700">
              <a:spcBef>
                <a:spcPts val="105"/>
              </a:spcBef>
            </a:pPr>
            <a:r>
              <a:rPr lang="en-IN" sz="1400" b="0" i="1" dirty="0">
                <a:solidFill>
                  <a:srgbClr val="FFFFFF"/>
                </a:solidFill>
                <a:effectLst/>
                <a:latin typeface="Kodchasan"/>
              </a:rPr>
              <a:t>2</a:t>
            </a:r>
            <a:r>
              <a:rPr lang="en-IN" sz="1400" b="0" i="1" baseline="30000" dirty="0">
                <a:solidFill>
                  <a:srgbClr val="FFFFFF"/>
                </a:solidFill>
                <a:effectLst/>
                <a:latin typeface="Kodchasan"/>
              </a:rPr>
              <a:t>nd</a:t>
            </a:r>
            <a:r>
              <a:rPr lang="en-IN" sz="1400" b="0" i="1" dirty="0">
                <a:solidFill>
                  <a:srgbClr val="FFFFFF"/>
                </a:solidFill>
                <a:effectLst/>
                <a:latin typeface="Kodchasan"/>
              </a:rPr>
              <a:t> International Conference on </a:t>
            </a:r>
            <a:r>
              <a:rPr lang="en-IN" sz="1400" b="1" i="0" dirty="0">
                <a:solidFill>
                  <a:srgbClr val="FFFFFF"/>
                </a:solidFill>
                <a:effectLst/>
                <a:latin typeface="Kodchasan"/>
              </a:rPr>
              <a:t>ENT</a:t>
            </a:r>
          </a:p>
          <a:p>
            <a:pPr marL="12700">
              <a:lnSpc>
                <a:spcPct val="100000"/>
              </a:lnSpc>
              <a:spcBef>
                <a:spcPts val="105"/>
              </a:spcBef>
            </a:pPr>
            <a:endParaRPr sz="1250" dirty="0">
              <a:latin typeface="Times New Roman"/>
              <a:cs typeface="Times New Roman"/>
            </a:endParaRPr>
          </a:p>
        </p:txBody>
      </p:sp>
      <p:sp>
        <p:nvSpPr>
          <p:cNvPr id="34" name="TextBox 33">
            <a:extLst>
              <a:ext uri="{FF2B5EF4-FFF2-40B4-BE49-F238E27FC236}">
                <a16:creationId xmlns:a16="http://schemas.microsoft.com/office/drawing/2014/main" id="{66EB17EC-0ABF-4891-9877-9774B3C6C2CC}"/>
              </a:ext>
            </a:extLst>
          </p:cNvPr>
          <p:cNvSpPr txBox="1"/>
          <p:nvPr/>
        </p:nvSpPr>
        <p:spPr>
          <a:xfrm>
            <a:off x="4159250" y="1993900"/>
            <a:ext cx="2819400" cy="7604261"/>
          </a:xfrm>
          <a:prstGeom prst="rect">
            <a:avLst/>
          </a:prstGeom>
          <a:noFill/>
        </p:spPr>
        <p:txBody>
          <a:bodyPr wrap="square" rtlCol="0">
            <a:spAutoFit/>
          </a:bodyPr>
          <a:lstStyle/>
          <a:p>
            <a:pPr>
              <a:lnSpc>
                <a:spcPct val="150000"/>
              </a:lnSpc>
              <a:spcAft>
                <a:spcPts val="800"/>
              </a:spcAft>
            </a:pPr>
            <a:endParaRPr lang="en-IN"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800"/>
              </a:spcAft>
            </a:pPr>
            <a:r>
              <a:rPr lang="en-IN" sz="1200" dirty="0">
                <a:effectLst/>
                <a:latin typeface="Times New Roman" panose="02020603050405020304" pitchFamily="18" charset="0"/>
                <a:ea typeface="Calibri" panose="020F0502020204030204" pitchFamily="34" charset="0"/>
                <a:cs typeface="Times New Roman" panose="02020603050405020304" pitchFamily="18" charset="0"/>
              </a:rPr>
              <a:t>CONCLUSION :</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IN" sz="1200" dirty="0">
                <a:effectLst/>
                <a:latin typeface="Times New Roman" panose="02020603050405020304" pitchFamily="18" charset="0"/>
                <a:ea typeface="Calibri" panose="020F0502020204030204" pitchFamily="34" charset="0"/>
                <a:cs typeface="Times New Roman" panose="02020603050405020304" pitchFamily="18" charset="0"/>
              </a:rPr>
              <a:t>Reinke’s oedema is one of the common begin laryngeal pathologies. Most common cause for hoarseness in children is vocal nodules while Reinke’s oedema is rare. And micro laryngeal surgery for the same is also rare in children. Voice abuse seems to be precipitating factor</a:t>
            </a:r>
          </a:p>
          <a:p>
            <a:pPr>
              <a:lnSpc>
                <a:spcPct val="150000"/>
              </a:lnSpc>
              <a:spcAft>
                <a:spcPts val="800"/>
              </a:spcAft>
            </a:pPr>
            <a:endParaRPr lang="en-IN" sz="1200" b="1" dirty="0">
              <a:solidFill>
                <a:srgbClr val="FF0000"/>
              </a:solidFill>
              <a:latin typeface="Times New Roman" panose="02020603050405020304" pitchFamily="18" charset="0"/>
              <a:cs typeface="Times New Roman" panose="02020603050405020304" pitchFamily="18" charset="0"/>
            </a:endParaRPr>
          </a:p>
          <a:p>
            <a:pPr>
              <a:lnSpc>
                <a:spcPct val="150000"/>
              </a:lnSpc>
              <a:spcAft>
                <a:spcPts val="800"/>
              </a:spcAft>
            </a:pPr>
            <a:endParaRPr lang="en-IN" sz="1200" b="1" dirty="0">
              <a:solidFill>
                <a:srgbClr val="FF0000"/>
              </a:solidFill>
              <a:latin typeface="Times New Roman" panose="02020603050405020304" pitchFamily="18" charset="0"/>
              <a:cs typeface="Times New Roman" panose="02020603050405020304" pitchFamily="18" charset="0"/>
            </a:endParaRPr>
          </a:p>
          <a:p>
            <a:pPr>
              <a:lnSpc>
                <a:spcPct val="150000"/>
              </a:lnSpc>
              <a:spcAft>
                <a:spcPts val="800"/>
              </a:spcAft>
            </a:pPr>
            <a:r>
              <a:rPr lang="en-IN" sz="1200" b="1" dirty="0">
                <a:solidFill>
                  <a:srgbClr val="FF0000"/>
                </a:solidFill>
                <a:latin typeface="Times New Roman" panose="02020603050405020304" pitchFamily="18" charset="0"/>
                <a:cs typeface="Times New Roman" panose="02020603050405020304" pitchFamily="18" charset="0"/>
              </a:rPr>
              <a:t>REFERENCES:</a:t>
            </a:r>
          </a:p>
          <a:p>
            <a:pPr marL="285750" indent="-285750">
              <a:lnSpc>
                <a:spcPct val="150000"/>
              </a:lnSpc>
              <a:buFont typeface="Arial" panose="020B0604020202020204" pitchFamily="34" charset="0"/>
              <a:buChar char="•"/>
            </a:pPr>
            <a:r>
              <a:rPr lang="en-IN" sz="1200" dirty="0" err="1">
                <a:latin typeface="Times New Roman" panose="02020603050405020304" pitchFamily="18" charset="0"/>
                <a:cs typeface="Times New Roman" panose="02020603050405020304" pitchFamily="18" charset="0"/>
              </a:rPr>
              <a:t>Saileswar</a:t>
            </a:r>
            <a:r>
              <a:rPr lang="en-IN" sz="1200" dirty="0">
                <a:latin typeface="Times New Roman" panose="02020603050405020304" pitchFamily="18" charset="0"/>
                <a:cs typeface="Times New Roman" panose="02020603050405020304" pitchFamily="18" charset="0"/>
              </a:rPr>
              <a:t> Goswami et al , </a:t>
            </a:r>
            <a:r>
              <a:rPr lang="en-US" sz="1200" dirty="0">
                <a:latin typeface="Times New Roman" panose="02020603050405020304" pitchFamily="18" charset="0"/>
                <a:cs typeface="Times New Roman" panose="02020603050405020304" pitchFamily="18" charset="0"/>
              </a:rPr>
              <a:t>A </a:t>
            </a:r>
            <a:r>
              <a:rPr lang="en-US" sz="1200" dirty="0" err="1">
                <a:latin typeface="Times New Roman" panose="02020603050405020304" pitchFamily="18" charset="0"/>
                <a:cs typeface="Times New Roman" panose="02020603050405020304" pitchFamily="18" charset="0"/>
              </a:rPr>
              <a:t>clinico</a:t>
            </a:r>
            <a:r>
              <a:rPr lang="en-US" sz="1200" dirty="0">
                <a:latin typeface="Times New Roman" panose="02020603050405020304" pitchFamily="18" charset="0"/>
                <a:cs typeface="Times New Roman" panose="02020603050405020304" pitchFamily="18" charset="0"/>
              </a:rPr>
              <a:t>-pathological study of </a:t>
            </a:r>
            <a:r>
              <a:rPr lang="en-US" sz="1200" dirty="0" err="1">
                <a:latin typeface="Times New Roman" panose="02020603050405020304" pitchFamily="18" charset="0"/>
                <a:cs typeface="Times New Roman" panose="02020603050405020304" pitchFamily="18" charset="0"/>
              </a:rPr>
              <a:t>reinke's</a:t>
            </a:r>
            <a:r>
              <a:rPr lang="en-US" sz="1200" dirty="0">
                <a:latin typeface="Times New Roman" panose="02020603050405020304" pitchFamily="18" charset="0"/>
                <a:cs typeface="Times New Roman" panose="02020603050405020304" pitchFamily="18" charset="0"/>
              </a:rPr>
              <a:t> oedema </a:t>
            </a:r>
            <a:r>
              <a:rPr lang="en-IN" sz="1200" dirty="0">
                <a:latin typeface="Times New Roman" panose="02020603050405020304" pitchFamily="18" charset="0"/>
                <a:cs typeface="Times New Roman" panose="02020603050405020304" pitchFamily="18" charset="0"/>
              </a:rPr>
              <a:t>, 2018.</a:t>
            </a:r>
          </a:p>
          <a:p>
            <a:pPr marL="285750" indent="-285750">
              <a:lnSpc>
                <a:spcPct val="150000"/>
              </a:lnSpc>
              <a:buFont typeface="Arial" panose="020B0604020202020204" pitchFamily="34" charset="0"/>
              <a:buChar char="•"/>
            </a:pPr>
            <a:r>
              <a:rPr lang="en-IN" sz="1200" dirty="0">
                <a:latin typeface="Times New Roman" panose="02020603050405020304" pitchFamily="18" charset="0"/>
                <a:cs typeface="Times New Roman" panose="02020603050405020304" pitchFamily="18" charset="0"/>
              </a:rPr>
              <a:t>Gangadhara K. S, </a:t>
            </a:r>
            <a:r>
              <a:rPr lang="en-US" sz="1200" dirty="0">
                <a:latin typeface="Times New Roman" panose="02020603050405020304" pitchFamily="18" charset="0"/>
                <a:cs typeface="Times New Roman" panose="02020603050405020304" pitchFamily="18" charset="0"/>
              </a:rPr>
              <a:t>Study of laryngeal lesions undergoing </a:t>
            </a:r>
            <a:r>
              <a:rPr lang="en-US" sz="1200" dirty="0" err="1">
                <a:latin typeface="Times New Roman" panose="02020603050405020304" pitchFamily="18" charset="0"/>
                <a:cs typeface="Times New Roman" panose="02020603050405020304" pitchFamily="18" charset="0"/>
              </a:rPr>
              <a:t>microlaryngeal</a:t>
            </a:r>
            <a:r>
              <a:rPr lang="en-US" sz="1200" dirty="0">
                <a:latin typeface="Times New Roman" panose="02020603050405020304" pitchFamily="18" charset="0"/>
                <a:cs typeface="Times New Roman" panose="02020603050405020304" pitchFamily="18" charset="0"/>
              </a:rPr>
              <a:t> surgery in a tertiary health </a:t>
            </a:r>
            <a:r>
              <a:rPr lang="en-US" sz="1200" dirty="0" err="1">
                <a:latin typeface="Times New Roman" panose="02020603050405020304" pitchFamily="18" charset="0"/>
                <a:cs typeface="Times New Roman" panose="02020603050405020304" pitchFamily="18" charset="0"/>
              </a:rPr>
              <a:t>centr</a:t>
            </a:r>
            <a:r>
              <a:rPr lang="en-IN" sz="1200" dirty="0">
                <a:latin typeface="Times New Roman" panose="02020603050405020304" pitchFamily="18" charset="0"/>
                <a:cs typeface="Times New Roman" panose="02020603050405020304" pitchFamily="18" charset="0"/>
              </a:rPr>
              <a:t>2, 2020</a:t>
            </a:r>
          </a:p>
          <a:p>
            <a:pPr marL="285750" indent="-285750">
              <a:lnSpc>
                <a:spcPct val="150000"/>
              </a:lnSpc>
              <a:buFont typeface="Arial" panose="020B0604020202020204" pitchFamily="34" charset="0"/>
              <a:buChar char="•"/>
            </a:pPr>
            <a:r>
              <a:rPr lang="en-IN" sz="1200" dirty="0">
                <a:latin typeface="Times New Roman" panose="02020603050405020304" pitchFamily="18" charset="0"/>
                <a:cs typeface="Times New Roman" panose="02020603050405020304" pitchFamily="18" charset="0"/>
              </a:rPr>
              <a:t>Andrea Maria Campagnolo et al , </a:t>
            </a:r>
            <a:r>
              <a:rPr lang="en-US" sz="1200" dirty="0">
                <a:latin typeface="Times New Roman" panose="02020603050405020304" pitchFamily="18" charset="0"/>
                <a:cs typeface="Times New Roman" panose="02020603050405020304" pitchFamily="18" charset="0"/>
              </a:rPr>
              <a:t>Steroid injection in chronic inflammatory vocal fold disorders, literature review</a:t>
            </a:r>
            <a:r>
              <a:rPr lang="en-IN" sz="1200" dirty="0">
                <a:latin typeface="Times New Roman" panose="02020603050405020304" pitchFamily="18" charset="0"/>
                <a:cs typeface="Times New Roman" panose="02020603050405020304" pitchFamily="18" charset="0"/>
              </a:rPr>
              <a:t>, 2008</a:t>
            </a:r>
          </a:p>
          <a:p>
            <a:pPr marL="285750" indent="-285750">
              <a:lnSpc>
                <a:spcPct val="150000"/>
              </a:lnSpc>
              <a:buFont typeface="Arial" panose="020B0604020202020204" pitchFamily="34" charset="0"/>
              <a:buChar char="•"/>
            </a:pPr>
            <a:r>
              <a:rPr lang="en-IN" sz="1200" dirty="0">
                <a:latin typeface="Times New Roman" panose="02020603050405020304" pitchFamily="18" charset="0"/>
                <a:cs typeface="Times New Roman" panose="02020603050405020304" pitchFamily="18" charset="0"/>
              </a:rPr>
              <a:t>Scott Brown 8</a:t>
            </a:r>
            <a:r>
              <a:rPr lang="en-IN" sz="1200" baseline="30000" dirty="0">
                <a:latin typeface="Times New Roman" panose="02020603050405020304" pitchFamily="18" charset="0"/>
                <a:cs typeface="Times New Roman" panose="02020603050405020304" pitchFamily="18" charset="0"/>
              </a:rPr>
              <a:t>th</a:t>
            </a:r>
            <a:r>
              <a:rPr lang="en-IN" sz="1200" dirty="0">
                <a:latin typeface="Times New Roman" panose="02020603050405020304" pitchFamily="18" charset="0"/>
                <a:cs typeface="Times New Roman" panose="02020603050405020304" pitchFamily="18" charset="0"/>
              </a:rPr>
              <a:t> edition </a:t>
            </a:r>
          </a:p>
          <a:p>
            <a:pPr>
              <a:lnSpc>
                <a:spcPct val="150000"/>
              </a:lnSpc>
            </a:pPr>
            <a:endParaRPr lang="en-IN"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TotalTime>
  <Words>372</Words>
  <Application>Microsoft Office PowerPoint</Application>
  <PresentationFormat>Custom</PresentationFormat>
  <Paragraphs>27</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Georgia</vt:lpstr>
      <vt:lpstr>Kodchasan</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devasooria1993@icloud.com</cp:lastModifiedBy>
  <cp:revision>1</cp:revision>
  <dcterms:created xsi:type="dcterms:W3CDTF">2022-02-25T15:07:42Z</dcterms:created>
  <dcterms:modified xsi:type="dcterms:W3CDTF">2022-02-25T15:17:45Z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2022-01-27T00:00:00Z</vt:filetime>
  </property>
  <property fmtid="{D5CDD505-2E9C-101B-9397-08002B2CF9AE}" pid="3" name="Creator">
    <vt:lpwstr>Adobe InDesign 17.0 (Windows)</vt:lpwstr>
  </property>
  <property fmtid="{D5CDD505-2E9C-101B-9397-08002B2CF9AE}" pid="4" name="LastSaved">
    <vt:filetime>2022-02-25T00:00:00Z</vt:filetime>
  </property>
</Properties>
</file>