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7" r:id="rId5"/>
    <p:sldId id="259" r:id="rId6"/>
    <p:sldId id="260" r:id="rId7"/>
    <p:sldId id="261"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920" y="-4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5B33BE-DF4D-49CA-AA34-F8E36EDD4679}" type="datetimeFigureOut">
              <a:rPr lang="en-US" smtClean="0"/>
              <a:t>22-Feb-19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2166949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B33BE-DF4D-49CA-AA34-F8E36EDD4679}" type="datetimeFigureOut">
              <a:rPr lang="en-US" smtClean="0"/>
              <a:t>22-Feb-19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4084134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B33BE-DF4D-49CA-AA34-F8E36EDD4679}" type="datetimeFigureOut">
              <a:rPr lang="en-US" smtClean="0"/>
              <a:t>22-Feb-19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119704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5B33BE-DF4D-49CA-AA34-F8E36EDD4679}" type="datetimeFigureOut">
              <a:rPr lang="en-US" smtClean="0"/>
              <a:t>22-Feb-19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646432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5B33BE-DF4D-49CA-AA34-F8E36EDD4679}" type="datetimeFigureOut">
              <a:rPr lang="en-US" smtClean="0"/>
              <a:t>22-Feb-19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1987468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5B33BE-DF4D-49CA-AA34-F8E36EDD4679}" type="datetimeFigureOut">
              <a:rPr lang="en-US" smtClean="0"/>
              <a:t>22-Feb-19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3484591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5B33BE-DF4D-49CA-AA34-F8E36EDD4679}" type="datetimeFigureOut">
              <a:rPr lang="en-US" smtClean="0"/>
              <a:t>22-Feb-19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936821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B33BE-DF4D-49CA-AA34-F8E36EDD4679}" type="datetimeFigureOut">
              <a:rPr lang="en-US" smtClean="0"/>
              <a:t>22-Feb-19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2420372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B33BE-DF4D-49CA-AA34-F8E36EDD4679}" type="datetimeFigureOut">
              <a:rPr lang="en-US" smtClean="0"/>
              <a:t>22-Feb-19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2599817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B33BE-DF4D-49CA-AA34-F8E36EDD4679}" type="datetimeFigureOut">
              <a:rPr lang="en-US" smtClean="0"/>
              <a:t>22-Feb-19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1945821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B33BE-DF4D-49CA-AA34-F8E36EDD4679}" type="datetimeFigureOut">
              <a:rPr lang="en-US" smtClean="0"/>
              <a:t>22-Feb-19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036-9673-40FD-BE8C-7191C590EA42}" type="slidenum">
              <a:rPr lang="en-US" smtClean="0"/>
              <a:t>‹#›</a:t>
            </a:fld>
            <a:endParaRPr lang="en-US"/>
          </a:p>
        </p:txBody>
      </p:sp>
    </p:spTree>
    <p:extLst>
      <p:ext uri="{BB962C8B-B14F-4D97-AF65-F5344CB8AC3E}">
        <p14:creationId xmlns:p14="http://schemas.microsoft.com/office/powerpoint/2010/main" val="1120919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5C3A277-9B55-48A1-9FDF-27F801F80176}" type="datetimeFigureOut">
              <a:rPr lang="en-US" smtClean="0"/>
              <a:pPr/>
              <a:t>22-Feb-19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14B52CB-A864-4B9B-9792-489AAB9408F5}" type="slidenum">
              <a:rPr lang="en-US" smtClean="0"/>
              <a:pPr/>
              <a:t>‹#›</a:t>
            </a:fld>
            <a:endParaRPr lang="en-US" dirty="0"/>
          </a:p>
        </p:txBody>
      </p:sp>
    </p:spTree>
    <p:extLst>
      <p:ext uri="{BB962C8B-B14F-4D97-AF65-F5344CB8AC3E}">
        <p14:creationId xmlns:p14="http://schemas.microsoft.com/office/powerpoint/2010/main" val="2550546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682572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5" name="Footer Placeholder 4"/>
          <p:cNvSpPr>
            <a:spLocks noGrp="1"/>
          </p:cNvSpPr>
          <p:nvPr>
            <p:ph type="ftr" sz="quarter" idx="11"/>
          </p:nvPr>
        </p:nvSpPr>
        <p:spPr/>
        <p:txBody>
          <a:bodyPr/>
          <a:lstStyle>
            <a:extLst/>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368658376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6" name="Footer Placeholder 5"/>
          <p:cNvSpPr>
            <a:spLocks noGrp="1"/>
          </p:cNvSpPr>
          <p:nvPr>
            <p:ph type="ftr" sz="quarter" idx="11"/>
          </p:nvPr>
        </p:nvSpPr>
        <p:spPr/>
        <p:txBody>
          <a:bodyPr/>
          <a:lstStyle>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186243804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8" name="Footer Placeholder 7"/>
          <p:cNvSpPr>
            <a:spLocks noGrp="1"/>
          </p:cNvSpPr>
          <p:nvPr>
            <p:ph type="ftr" sz="quarter" idx="11"/>
          </p:nvPr>
        </p:nvSpPr>
        <p:spPr/>
        <p:txBody>
          <a:bodyPr/>
          <a:lstStyle>
            <a:extLst/>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996123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4" name="Footer Placeholder 3"/>
          <p:cNvSpPr>
            <a:spLocks noGrp="1"/>
          </p:cNvSpPr>
          <p:nvPr>
            <p:ph type="ftr" sz="quarter" idx="11"/>
          </p:nvPr>
        </p:nvSpPr>
        <p:spPr/>
        <p:txBody>
          <a:bodyPr/>
          <a:lstStyle>
            <a:extLst/>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98146446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3" name="Footer Placeholder 2"/>
          <p:cNvSpPr>
            <a:spLocks noGrp="1"/>
          </p:cNvSpPr>
          <p:nvPr>
            <p:ph type="ftr" sz="quarter" idx="11"/>
          </p:nvPr>
        </p:nvSpPr>
        <p:spPr/>
        <p:txBody>
          <a:bodyPr/>
          <a:lstStyle>
            <a:extLst/>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89238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6" name="Footer Placeholder 5"/>
          <p:cNvSpPr>
            <a:spLocks noGrp="1"/>
          </p:cNvSpPr>
          <p:nvPr>
            <p:ph type="ftr" sz="quarter" idx="11"/>
          </p:nvPr>
        </p:nvSpPr>
        <p:spPr/>
        <p:txBody>
          <a:bodyPr/>
          <a:lstStyle>
            <a:extLst/>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595265739"/>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14B52CB-A864-4B9B-9792-489AAB9408F5}" type="slidenum">
              <a:rPr lang="en-US" smtClean="0">
                <a:solidFill>
                  <a:prstClr val="white"/>
                </a:solidFill>
              </a:rPr>
              <a:pPr/>
              <a:t>‹#›</a:t>
            </a:fld>
            <a:endParaRPr lang="en-US" dirty="0">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192131594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7414721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356520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5C3A277-9B55-48A1-9FDF-27F801F80176}" type="datetimeFigureOut">
              <a:rPr lang="en-US" smtClean="0"/>
              <a:pPr/>
              <a:t>22-Feb-19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14B52CB-A864-4B9B-9792-489AAB9408F5}" type="slidenum">
              <a:rPr lang="en-US" smtClean="0"/>
              <a:pPr/>
              <a:t>‹#›</a:t>
            </a:fld>
            <a:endParaRPr lang="en-US" dirty="0"/>
          </a:p>
        </p:txBody>
      </p:sp>
    </p:spTree>
    <p:extLst>
      <p:ext uri="{BB962C8B-B14F-4D97-AF65-F5344CB8AC3E}">
        <p14:creationId xmlns:p14="http://schemas.microsoft.com/office/powerpoint/2010/main" val="40751358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830110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5" name="Footer Placeholder 4"/>
          <p:cNvSpPr>
            <a:spLocks noGrp="1"/>
          </p:cNvSpPr>
          <p:nvPr>
            <p:ph type="ftr" sz="quarter" idx="11"/>
          </p:nvPr>
        </p:nvSpPr>
        <p:spPr/>
        <p:txBody>
          <a:bodyPr/>
          <a:lstStyle>
            <a:extLst/>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66256359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6" name="Footer Placeholder 5"/>
          <p:cNvSpPr>
            <a:spLocks noGrp="1"/>
          </p:cNvSpPr>
          <p:nvPr>
            <p:ph type="ftr" sz="quarter" idx="11"/>
          </p:nvPr>
        </p:nvSpPr>
        <p:spPr/>
        <p:txBody>
          <a:bodyPr/>
          <a:lstStyle>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26713495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8" name="Footer Placeholder 7"/>
          <p:cNvSpPr>
            <a:spLocks noGrp="1"/>
          </p:cNvSpPr>
          <p:nvPr>
            <p:ph type="ftr" sz="quarter" idx="11"/>
          </p:nvPr>
        </p:nvSpPr>
        <p:spPr/>
        <p:txBody>
          <a:bodyPr/>
          <a:lstStyle>
            <a:extLst/>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2879190"/>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4" name="Footer Placeholder 3"/>
          <p:cNvSpPr>
            <a:spLocks noGrp="1"/>
          </p:cNvSpPr>
          <p:nvPr>
            <p:ph type="ftr" sz="quarter" idx="11"/>
          </p:nvPr>
        </p:nvSpPr>
        <p:spPr/>
        <p:txBody>
          <a:bodyPr/>
          <a:lstStyle>
            <a:extLst/>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742931011"/>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3" name="Footer Placeholder 2"/>
          <p:cNvSpPr>
            <a:spLocks noGrp="1"/>
          </p:cNvSpPr>
          <p:nvPr>
            <p:ph type="ftr" sz="quarter" idx="11"/>
          </p:nvPr>
        </p:nvSpPr>
        <p:spPr/>
        <p:txBody>
          <a:bodyPr/>
          <a:lstStyle>
            <a:extLst/>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625269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6" name="Footer Placeholder 5"/>
          <p:cNvSpPr>
            <a:spLocks noGrp="1"/>
          </p:cNvSpPr>
          <p:nvPr>
            <p:ph type="ftr" sz="quarter" idx="11"/>
          </p:nvPr>
        </p:nvSpPr>
        <p:spPr/>
        <p:txBody>
          <a:bodyPr/>
          <a:lstStyle>
            <a:extLst/>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83216835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14B52CB-A864-4B9B-9792-489AAB9408F5}" type="slidenum">
              <a:rPr lang="en-US" smtClean="0">
                <a:solidFill>
                  <a:prstClr val="white"/>
                </a:solidFill>
              </a:rPr>
              <a:pPr/>
              <a:t>‹#›</a:t>
            </a:fld>
            <a:endParaRPr lang="en-US" dirty="0">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179012801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31931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383323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5C3A277-9B55-48A1-9FDF-27F801F80176}" type="datetimeFigureOut">
              <a:rPr lang="en-US" smtClean="0"/>
              <a:pPr/>
              <a:t>22-Feb-19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14B52CB-A864-4B9B-9792-489AAB9408F5}" type="slidenum">
              <a:rPr lang="en-US" smtClean="0"/>
              <a:pPr/>
              <a:t>‹#›</a:t>
            </a:fld>
            <a:endParaRPr lang="en-US" dirty="0"/>
          </a:p>
        </p:txBody>
      </p:sp>
    </p:spTree>
    <p:extLst>
      <p:ext uri="{BB962C8B-B14F-4D97-AF65-F5344CB8AC3E}">
        <p14:creationId xmlns:p14="http://schemas.microsoft.com/office/powerpoint/2010/main" val="16996508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0806360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5" name="Footer Placeholder 4"/>
          <p:cNvSpPr>
            <a:spLocks noGrp="1"/>
          </p:cNvSpPr>
          <p:nvPr>
            <p:ph type="ftr" sz="quarter" idx="11"/>
          </p:nvPr>
        </p:nvSpPr>
        <p:spPr/>
        <p:txBody>
          <a:bodyPr/>
          <a:lstStyle>
            <a:extLst/>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1748217864"/>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6" name="Footer Placeholder 5"/>
          <p:cNvSpPr>
            <a:spLocks noGrp="1"/>
          </p:cNvSpPr>
          <p:nvPr>
            <p:ph type="ftr" sz="quarter" idx="11"/>
          </p:nvPr>
        </p:nvSpPr>
        <p:spPr/>
        <p:txBody>
          <a:bodyPr/>
          <a:lstStyle>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47983444"/>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8" name="Footer Placeholder 7"/>
          <p:cNvSpPr>
            <a:spLocks noGrp="1"/>
          </p:cNvSpPr>
          <p:nvPr>
            <p:ph type="ftr" sz="quarter" idx="11"/>
          </p:nvPr>
        </p:nvSpPr>
        <p:spPr/>
        <p:txBody>
          <a:bodyPr/>
          <a:lstStyle>
            <a:extLst/>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84555964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4" name="Footer Placeholder 3"/>
          <p:cNvSpPr>
            <a:spLocks noGrp="1"/>
          </p:cNvSpPr>
          <p:nvPr>
            <p:ph type="ftr" sz="quarter" idx="11"/>
          </p:nvPr>
        </p:nvSpPr>
        <p:spPr/>
        <p:txBody>
          <a:bodyPr/>
          <a:lstStyle>
            <a:extLst/>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extLst/>
          </a:lstStyle>
          <a:p>
            <a:fld id="{714B52CB-A864-4B9B-9792-489AAB9408F5}" type="slidenum">
              <a:rPr lang="en-US" smtClean="0">
                <a:solidFill>
                  <a:prstClr val="white"/>
                </a:solidFill>
              </a:rPr>
              <a:pPr/>
              <a:t>‹#›</a:t>
            </a:fld>
            <a:endParaRPr lang="en-US" dirty="0">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088417839"/>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3" name="Footer Placeholder 2"/>
          <p:cNvSpPr>
            <a:spLocks noGrp="1"/>
          </p:cNvSpPr>
          <p:nvPr>
            <p:ph type="ftr" sz="quarter" idx="11"/>
          </p:nvPr>
        </p:nvSpPr>
        <p:spPr/>
        <p:txBody>
          <a:bodyPr/>
          <a:lstStyle>
            <a:extLst/>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294242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6" name="Footer Placeholder 5"/>
          <p:cNvSpPr>
            <a:spLocks noGrp="1"/>
          </p:cNvSpPr>
          <p:nvPr>
            <p:ph type="ftr" sz="quarter" idx="11"/>
          </p:nvPr>
        </p:nvSpPr>
        <p:spPr/>
        <p:txBody>
          <a:bodyPr/>
          <a:lstStyle>
            <a:extLst/>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93629167"/>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5C3A277-9B55-48A1-9FDF-27F801F80176}" type="datetimeFigureOut">
              <a:rPr lang="en-US" smtClean="0">
                <a:solidFill>
                  <a:prstClr val="white"/>
                </a:solidFill>
              </a:rPr>
              <a:pPr/>
              <a:t>22-Feb-19</a:t>
            </a:fld>
            <a:endParaRPr lang="en-US" dirty="0">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14B52CB-A864-4B9B-9792-489AAB9408F5}" type="slidenum">
              <a:rPr lang="en-US" smtClean="0">
                <a:solidFill>
                  <a:prstClr val="white"/>
                </a:solidFill>
              </a:rPr>
              <a:pPr/>
              <a:t>‹#›</a:t>
            </a:fld>
            <a:endParaRPr lang="en-US" dirty="0">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dirty="0">
              <a:solidFill>
                <a:prstClr val="white"/>
              </a:solidFill>
            </a:endParaRPr>
          </a:p>
        </p:txBody>
      </p:sp>
    </p:spTree>
    <p:extLst>
      <p:ext uri="{BB962C8B-B14F-4D97-AF65-F5344CB8AC3E}">
        <p14:creationId xmlns:p14="http://schemas.microsoft.com/office/powerpoint/2010/main" val="2702559955"/>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9197729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5" name="Footer Placeholder 4"/>
          <p:cNvSpPr>
            <a:spLocks noGrp="1"/>
          </p:cNvSpPr>
          <p:nvPr>
            <p:ph type="ftr" sz="quarter" idx="11"/>
          </p:nvPr>
        </p:nvSpPr>
        <p:spPr/>
        <p:txBody>
          <a:bodyPr/>
          <a:lstStyle>
            <a:extLst/>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3453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5B33BE-DF4D-49CA-AA34-F8E36EDD4679}" type="datetimeFigureOut">
              <a:rPr lang="en-US" smtClean="0"/>
              <a:t>22-Feb-19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B84036-9673-40FD-BE8C-7191C590EA42}" type="slidenum">
              <a:rPr lang="en-US" smtClean="0"/>
              <a:t>‹#›</a:t>
            </a:fld>
            <a:endParaRPr lang="en-US"/>
          </a:p>
        </p:txBody>
      </p:sp>
    </p:spTree>
    <p:extLst>
      <p:ext uri="{BB962C8B-B14F-4D97-AF65-F5344CB8AC3E}">
        <p14:creationId xmlns:p14="http://schemas.microsoft.com/office/powerpoint/2010/main" val="1434632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98675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8861272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dirty="0">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5C3A277-9B55-48A1-9FDF-27F801F80176}" type="datetimeFigureOut">
              <a:rPr lang="en-US" smtClean="0">
                <a:solidFill>
                  <a:prstClr val="black"/>
                </a:solidFill>
              </a:rPr>
              <a:pPr/>
              <a:t>22-Feb-19</a:t>
            </a:fld>
            <a:endParaRPr lang="en-US" dirty="0">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14B52CB-A864-4B9B-9792-489AAB9408F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5709419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nesistats.org/" TargetMode="Externa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gif"/><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gif"/><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jpg"/>
          <p:cNvPicPr/>
          <p:nvPr/>
        </p:nvPicPr>
        <p:blipFill>
          <a:blip r:embed="rId2" cstate="print"/>
          <a:stretch>
            <a:fillRect/>
          </a:stretch>
        </p:blipFill>
        <p:spPr>
          <a:xfrm>
            <a:off x="0" y="90055"/>
            <a:ext cx="878840" cy="775970"/>
          </a:xfrm>
          <a:prstGeom prst="rect">
            <a:avLst/>
          </a:prstGeom>
        </p:spPr>
      </p:pic>
      <p:sp>
        <p:nvSpPr>
          <p:cNvPr id="2" name="TextBox 1"/>
          <p:cNvSpPr txBox="1"/>
          <p:nvPr/>
        </p:nvSpPr>
        <p:spPr>
          <a:xfrm>
            <a:off x="1676400" y="663714"/>
            <a:ext cx="5867400" cy="707886"/>
          </a:xfrm>
          <a:prstGeom prst="rect">
            <a:avLst/>
          </a:prstGeom>
          <a:noFill/>
        </p:spPr>
        <p:txBody>
          <a:bodyPr wrap="square" rtlCol="0">
            <a:spAutoFit/>
          </a:bodyPr>
          <a:lstStyle/>
          <a:p>
            <a:pPr lvl="1" algn="ctr"/>
            <a:r>
              <a:rPr lang="en-US" sz="2000" b="1" u="sng" dirty="0" smtClean="0">
                <a:latin typeface="Aharoni" pitchFamily="2" charset="-79"/>
                <a:cs typeface="Aharoni" pitchFamily="2" charset="-79"/>
              </a:rPr>
              <a:t>THE ROLE OF AWODI </a:t>
            </a:r>
            <a:r>
              <a:rPr lang="en-US" sz="2000" b="1" u="sng" dirty="0">
                <a:latin typeface="Aharoni" pitchFamily="2" charset="-79"/>
                <a:cs typeface="Aharoni" pitchFamily="2" charset="-79"/>
              </a:rPr>
              <a:t>POWER MACHINE </a:t>
            </a:r>
            <a:r>
              <a:rPr lang="en-US" sz="2000" b="1" u="sng" dirty="0" smtClean="0">
                <a:latin typeface="Aharoni" pitchFamily="2" charset="-79"/>
                <a:cs typeface="Aharoni" pitchFamily="2" charset="-79"/>
              </a:rPr>
              <a:t>INVENTION</a:t>
            </a:r>
            <a:r>
              <a:rPr lang="en-US" sz="2000" b="1" u="sng" baseline="30000" dirty="0" smtClean="0">
                <a:latin typeface="Aharoni" pitchFamily="2" charset="-79"/>
                <a:cs typeface="Aharoni" pitchFamily="2" charset="-79"/>
              </a:rPr>
              <a:t>®</a:t>
            </a:r>
            <a:endParaRPr lang="en-US" sz="2000" b="1" u="sng" dirty="0">
              <a:latin typeface="Aharoni" pitchFamily="2" charset="-79"/>
              <a:cs typeface="Aharoni" pitchFamily="2" charset="-79"/>
            </a:endParaRP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334770"/>
            <a:ext cx="5944235" cy="4456430"/>
          </a:xfrm>
          <a:prstGeom prst="rect">
            <a:avLst/>
          </a:prstGeom>
          <a:noFill/>
        </p:spPr>
      </p:pic>
      <p:sp>
        <p:nvSpPr>
          <p:cNvPr id="4" name="TextBox 3"/>
          <p:cNvSpPr txBox="1"/>
          <p:nvPr/>
        </p:nvSpPr>
        <p:spPr>
          <a:xfrm>
            <a:off x="1981200" y="5199102"/>
            <a:ext cx="3733800" cy="553998"/>
          </a:xfrm>
          <a:prstGeom prst="rect">
            <a:avLst/>
          </a:prstGeom>
          <a:solidFill>
            <a:srgbClr val="92D050"/>
          </a:solidFill>
        </p:spPr>
        <p:txBody>
          <a:bodyPr wrap="square" rtlCol="0">
            <a:spAutoFit/>
          </a:bodyPr>
          <a:lstStyle/>
          <a:p>
            <a:r>
              <a:rPr lang="en-US" sz="1000" b="1" dirty="0" smtClean="0"/>
              <a:t>Suite 1B, </a:t>
            </a:r>
            <a:r>
              <a:rPr lang="en-US" sz="1000" b="1" dirty="0" err="1" smtClean="0"/>
              <a:t>Bassan</a:t>
            </a:r>
            <a:r>
              <a:rPr lang="en-US" sz="1000" b="1" dirty="0" smtClean="0"/>
              <a:t> plaza, </a:t>
            </a:r>
            <a:r>
              <a:rPr lang="en-US" sz="1000" b="1" dirty="0" err="1" smtClean="0"/>
              <a:t>Opp</a:t>
            </a:r>
            <a:r>
              <a:rPr lang="en-US" sz="1000" b="1" dirty="0" smtClean="0"/>
              <a:t> Total  house , CBD, Abuja</a:t>
            </a:r>
          </a:p>
          <a:p>
            <a:r>
              <a:rPr lang="en-US" sz="1000" b="1" dirty="0" smtClean="0"/>
              <a:t>Dockaaf.airland@gmail.com</a:t>
            </a:r>
          </a:p>
          <a:p>
            <a:r>
              <a:rPr lang="en-US" sz="1000" b="1" dirty="0" smtClean="0"/>
              <a:t>+234 (0) 803 473 0441+234 (0) 805 824 3884</a:t>
            </a:r>
          </a:p>
        </p:txBody>
      </p:sp>
    </p:spTree>
    <p:extLst>
      <p:ext uri="{BB962C8B-B14F-4D97-AF65-F5344CB8AC3E}">
        <p14:creationId xmlns:p14="http://schemas.microsoft.com/office/powerpoint/2010/main" val="2323807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228600"/>
            <a:ext cx="7315200" cy="6001643"/>
          </a:xfrm>
          <a:prstGeom prst="rect">
            <a:avLst/>
          </a:prstGeom>
        </p:spPr>
        <p:txBody>
          <a:bodyPr wrap="square">
            <a:spAutoFit/>
          </a:bodyPr>
          <a:lstStyle/>
          <a:p>
            <a:r>
              <a:rPr lang="en-GB" sz="1600" dirty="0">
                <a:solidFill>
                  <a:prstClr val="black"/>
                </a:solidFill>
                <a:latin typeface="Arial" pitchFamily="34" charset="0"/>
                <a:cs typeface="Arial" pitchFamily="34" charset="0"/>
              </a:rPr>
              <a:t> </a:t>
            </a:r>
            <a:endParaRPr lang="en-US" sz="1600" dirty="0">
              <a:solidFill>
                <a:prstClr val="black"/>
              </a:solidFill>
              <a:latin typeface="Arial" pitchFamily="34" charset="0"/>
              <a:cs typeface="Arial" pitchFamily="34" charset="0"/>
            </a:endParaRPr>
          </a:p>
          <a:p>
            <a:pPr algn="ctr"/>
            <a:endParaRPr lang="en-GB" sz="1600" b="1" u="sng" dirty="0" smtClean="0">
              <a:solidFill>
                <a:prstClr val="black"/>
              </a:solidFill>
              <a:latin typeface="Arial" pitchFamily="34" charset="0"/>
              <a:cs typeface="Arial" pitchFamily="34" charset="0"/>
            </a:endParaRPr>
          </a:p>
          <a:p>
            <a:pPr algn="ctr"/>
            <a:endParaRPr lang="en-GB" sz="1600" b="1" u="sng" dirty="0">
              <a:solidFill>
                <a:prstClr val="black"/>
              </a:solidFill>
              <a:latin typeface="Arial" pitchFamily="34" charset="0"/>
              <a:cs typeface="Arial" pitchFamily="34" charset="0"/>
            </a:endParaRPr>
          </a:p>
          <a:p>
            <a:pPr algn="ctr"/>
            <a:r>
              <a:rPr lang="en-GB" sz="1600" b="1" u="sng" dirty="0" smtClean="0">
                <a:solidFill>
                  <a:prstClr val="black"/>
                </a:solidFill>
                <a:latin typeface="Arial" pitchFamily="34" charset="0"/>
                <a:cs typeface="Arial" pitchFamily="34" charset="0"/>
              </a:rPr>
              <a:t>PRIVATE </a:t>
            </a:r>
            <a:r>
              <a:rPr lang="en-GB" sz="1600" b="1" u="sng" dirty="0">
                <a:solidFill>
                  <a:prstClr val="black"/>
                </a:solidFill>
                <a:latin typeface="Arial" pitchFamily="34" charset="0"/>
                <a:cs typeface="Arial" pitchFamily="34" charset="0"/>
              </a:rPr>
              <a:t>COMPANY INVOLVEMENT IN COST EFFECTIVE POWER </a:t>
            </a:r>
            <a:r>
              <a:rPr lang="en-GB" sz="1600" b="1" u="sng" dirty="0" smtClean="0">
                <a:solidFill>
                  <a:prstClr val="black"/>
                </a:solidFill>
                <a:latin typeface="Arial" pitchFamily="34" charset="0"/>
                <a:cs typeface="Arial" pitchFamily="34" charset="0"/>
              </a:rPr>
              <a:t>PROJECT</a:t>
            </a:r>
          </a:p>
          <a:p>
            <a:pPr algn="just"/>
            <a:r>
              <a:rPr lang="en-GB" sz="1600" dirty="0" err="1" smtClean="0">
                <a:solidFill>
                  <a:prstClr val="black"/>
                </a:solidFill>
                <a:latin typeface="Arial" pitchFamily="34" charset="0"/>
                <a:cs typeface="Arial" pitchFamily="34" charset="0"/>
              </a:rPr>
              <a:t>Dockaaf</a:t>
            </a:r>
            <a:r>
              <a:rPr lang="en-GB" sz="1600" dirty="0" smtClean="0">
                <a:solidFill>
                  <a:prstClr val="black"/>
                </a:solidFill>
                <a:latin typeface="Arial" pitchFamily="34" charset="0"/>
                <a:cs typeface="Arial" pitchFamily="34" charset="0"/>
              </a:rPr>
              <a:t> </a:t>
            </a:r>
            <a:r>
              <a:rPr lang="en-GB" sz="1600" dirty="0" err="1">
                <a:solidFill>
                  <a:prstClr val="black"/>
                </a:solidFill>
                <a:latin typeface="Arial" pitchFamily="34" charset="0"/>
                <a:cs typeface="Arial" pitchFamily="34" charset="0"/>
              </a:rPr>
              <a:t>Airland</a:t>
            </a:r>
            <a:r>
              <a:rPr lang="en-GB" sz="1600" dirty="0">
                <a:solidFill>
                  <a:prstClr val="black"/>
                </a:solidFill>
                <a:latin typeface="Arial" pitchFamily="34" charset="0"/>
                <a:cs typeface="Arial" pitchFamily="34" charset="0"/>
              </a:rPr>
              <a:t> </a:t>
            </a:r>
            <a:r>
              <a:rPr lang="en-GB" sz="1600" dirty="0" smtClean="0">
                <a:solidFill>
                  <a:prstClr val="black"/>
                </a:solidFill>
                <a:latin typeface="Arial" pitchFamily="34" charset="0"/>
                <a:cs typeface="Arial" pitchFamily="34" charset="0"/>
              </a:rPr>
              <a:t>Ltd, other </a:t>
            </a:r>
            <a:r>
              <a:rPr lang="en-GB" sz="1600" dirty="0">
                <a:solidFill>
                  <a:prstClr val="black"/>
                </a:solidFill>
                <a:latin typeface="Arial" pitchFamily="34" charset="0"/>
                <a:cs typeface="Arial" pitchFamily="34" charset="0"/>
              </a:rPr>
              <a:t>energy </a:t>
            </a:r>
            <a:r>
              <a:rPr lang="en-US" sz="1600" dirty="0">
                <a:solidFill>
                  <a:prstClr val="black"/>
                </a:solidFill>
                <a:latin typeface="Arial" pitchFamily="34" charset="0"/>
                <a:cs typeface="Arial" pitchFamily="34" charset="0"/>
              </a:rPr>
              <a:t>efficiency</a:t>
            </a:r>
            <a:r>
              <a:rPr lang="en-GB" sz="1600" dirty="0">
                <a:solidFill>
                  <a:prstClr val="black"/>
                </a:solidFill>
                <a:latin typeface="Arial" pitchFamily="34" charset="0"/>
                <a:cs typeface="Arial" pitchFamily="34" charset="0"/>
              </a:rPr>
              <a:t> and renewable energy stakeholders, </a:t>
            </a:r>
            <a:r>
              <a:rPr lang="en-GB" sz="1600" dirty="0" err="1">
                <a:solidFill>
                  <a:prstClr val="black"/>
                </a:solidFill>
                <a:latin typeface="Arial" pitchFamily="34" charset="0"/>
                <a:cs typeface="Arial" pitchFamily="34" charset="0"/>
              </a:rPr>
              <a:t>Jaad</a:t>
            </a:r>
            <a:r>
              <a:rPr lang="en-GB" sz="1600" dirty="0">
                <a:solidFill>
                  <a:prstClr val="black"/>
                </a:solidFill>
                <a:latin typeface="Arial" pitchFamily="34" charset="0"/>
                <a:cs typeface="Arial" pitchFamily="34" charset="0"/>
              </a:rPr>
              <a:t> &amp; 4Stones Ltd partnership would develop robust energy solutions for the country. </a:t>
            </a:r>
          </a:p>
          <a:p>
            <a:pPr algn="just"/>
            <a:r>
              <a:rPr lang="en-US" sz="1600" dirty="0">
                <a:solidFill>
                  <a:prstClr val="black"/>
                </a:solidFill>
                <a:latin typeface="Arial" pitchFamily="34" charset="0"/>
                <a:cs typeface="Arial" pitchFamily="34" charset="0"/>
              </a:rPr>
              <a:t>Modern energy services are crucial to human well-being and to a country’s economic development, It is on record that globally over 1.3 billion people are without access to electricity and 2.7 billion people are without clean cooking facilities, more than 95% of these people are either in Sub-</a:t>
            </a:r>
            <a:r>
              <a:rPr lang="en-US" sz="1600" dirty="0" err="1">
                <a:solidFill>
                  <a:prstClr val="black"/>
                </a:solidFill>
                <a:latin typeface="Arial" pitchFamily="34" charset="0"/>
                <a:cs typeface="Arial" pitchFamily="34" charset="0"/>
              </a:rPr>
              <a:t>sahara</a:t>
            </a:r>
            <a:r>
              <a:rPr lang="en-US" sz="1600" dirty="0">
                <a:solidFill>
                  <a:prstClr val="black"/>
                </a:solidFill>
                <a:latin typeface="Arial" pitchFamily="34" charset="0"/>
                <a:cs typeface="Arial" pitchFamily="34" charset="0"/>
              </a:rPr>
              <a:t> Africa or developing Asia and 84% are in rural areas. </a:t>
            </a:r>
          </a:p>
          <a:p>
            <a:pPr algn="just"/>
            <a:r>
              <a:rPr lang="en-US" sz="1600" dirty="0">
                <a:solidFill>
                  <a:prstClr val="black"/>
                </a:solidFill>
                <a:latin typeface="Arial" pitchFamily="34" charset="0"/>
                <a:cs typeface="Arial" pitchFamily="34" charset="0"/>
              </a:rPr>
              <a:t>Nigeria less than 30% of her population has no access to adequate electricity </a:t>
            </a:r>
            <a:r>
              <a:rPr lang="en-US" sz="1600" dirty="0" smtClean="0">
                <a:solidFill>
                  <a:prstClr val="black"/>
                </a:solidFill>
                <a:latin typeface="Arial" pitchFamily="34" charset="0"/>
                <a:cs typeface="Arial" pitchFamily="34" charset="0"/>
              </a:rPr>
              <a:t>supply and </a:t>
            </a:r>
            <a:r>
              <a:rPr lang="en-US" sz="1600" dirty="0">
                <a:solidFill>
                  <a:prstClr val="black"/>
                </a:solidFill>
                <a:latin typeface="Arial" pitchFamily="34" charset="0"/>
                <a:cs typeface="Arial" pitchFamily="34" charset="0"/>
              </a:rPr>
              <a:t>it is expected that these people would remain without access to electricity till 2030.</a:t>
            </a:r>
          </a:p>
          <a:p>
            <a:pPr algn="just"/>
            <a:r>
              <a:rPr lang="en-US" sz="1600" dirty="0">
                <a:solidFill>
                  <a:prstClr val="black"/>
                </a:solidFill>
                <a:latin typeface="Arial" pitchFamily="34" charset="0"/>
                <a:cs typeface="Arial" pitchFamily="34" charset="0"/>
              </a:rPr>
              <a:t>Let's joint to develop the </a:t>
            </a:r>
            <a:r>
              <a:rPr lang="en-US" sz="1600" b="1" dirty="0">
                <a:solidFill>
                  <a:prstClr val="black"/>
                </a:solidFill>
                <a:latin typeface="Arial" pitchFamily="34" charset="0"/>
                <a:cs typeface="Arial" pitchFamily="34" charset="0"/>
              </a:rPr>
              <a:t>nation</a:t>
            </a:r>
            <a:r>
              <a:rPr lang="en-US" sz="1600" dirty="0">
                <a:solidFill>
                  <a:prstClr val="black"/>
                </a:solidFill>
                <a:latin typeface="Arial" pitchFamily="34" charset="0"/>
                <a:cs typeface="Arial" pitchFamily="34" charset="0"/>
              </a:rPr>
              <a:t> 252GW electricity that is required for 36 millions homes alone at 4kw in Nigeria. Since </a:t>
            </a:r>
            <a:r>
              <a:rPr lang="en-US" sz="1600" b="1" dirty="0">
                <a:solidFill>
                  <a:prstClr val="black"/>
                </a:solidFill>
                <a:latin typeface="Arial" pitchFamily="34" charset="0"/>
                <a:cs typeface="Arial" pitchFamily="34" charset="0"/>
              </a:rPr>
              <a:t>Nigeria </a:t>
            </a:r>
            <a:r>
              <a:rPr lang="en-US" sz="1600" dirty="0">
                <a:solidFill>
                  <a:prstClr val="black"/>
                </a:solidFill>
                <a:latin typeface="Arial" pitchFamily="34" charset="0"/>
                <a:cs typeface="Arial" pitchFamily="34" charset="0"/>
              </a:rPr>
              <a:t>history </a:t>
            </a:r>
            <a:r>
              <a:rPr lang="en-US" sz="1600" b="1" dirty="0">
                <a:solidFill>
                  <a:prstClr val="black"/>
                </a:solidFill>
                <a:latin typeface="Arial" pitchFamily="34" charset="0"/>
                <a:cs typeface="Arial" pitchFamily="34" charset="0"/>
              </a:rPr>
              <a:t>power generation</a:t>
            </a:r>
            <a:r>
              <a:rPr lang="en-US" sz="1600" dirty="0">
                <a:solidFill>
                  <a:prstClr val="black"/>
                </a:solidFill>
                <a:latin typeface="Arial" pitchFamily="34" charset="0"/>
                <a:cs typeface="Arial" pitchFamily="34" charset="0"/>
              </a:rPr>
              <a:t> remains at ebb for the entire country; the served, underserved and </a:t>
            </a:r>
            <a:r>
              <a:rPr lang="en-US" sz="1600" dirty="0" err="1">
                <a:solidFill>
                  <a:prstClr val="black"/>
                </a:solidFill>
                <a:latin typeface="Arial" pitchFamily="34" charset="0"/>
                <a:cs typeface="Arial" pitchFamily="34" charset="0"/>
              </a:rPr>
              <a:t>unserved</a:t>
            </a:r>
            <a:r>
              <a:rPr lang="en-US" sz="1600" dirty="0">
                <a:solidFill>
                  <a:prstClr val="black"/>
                </a:solidFill>
                <a:latin typeface="Arial" pitchFamily="34" charset="0"/>
                <a:cs typeface="Arial" pitchFamily="34" charset="0"/>
              </a:rPr>
              <a:t> communities, small and medium businesses with high tariffs imposed on customers</a:t>
            </a:r>
            <a:r>
              <a:rPr lang="en-US" sz="1600" dirty="0" smtClean="0">
                <a:solidFill>
                  <a:prstClr val="black"/>
                </a:solidFill>
                <a:latin typeface="Arial" pitchFamily="34" charset="0"/>
                <a:cs typeface="Arial" pitchFamily="34" charset="0"/>
              </a:rPr>
              <a:t>.</a:t>
            </a:r>
          </a:p>
          <a:p>
            <a:pPr algn="just"/>
            <a:r>
              <a:rPr lang="en-US" sz="1600" dirty="0" smtClean="0">
                <a:solidFill>
                  <a:prstClr val="black"/>
                </a:solidFill>
                <a:latin typeface="Arial" pitchFamily="34" charset="0"/>
                <a:cs typeface="Arial" pitchFamily="34" charset="0"/>
              </a:rPr>
              <a:t>Current power </a:t>
            </a:r>
            <a:r>
              <a:rPr lang="en-US" sz="1600" dirty="0">
                <a:solidFill>
                  <a:prstClr val="black"/>
                </a:solidFill>
                <a:latin typeface="Arial" pitchFamily="34" charset="0"/>
                <a:cs typeface="Arial" pitchFamily="34" charset="0"/>
              </a:rPr>
              <a:t>generation </a:t>
            </a:r>
            <a:r>
              <a:rPr lang="en-US" sz="1600" dirty="0" smtClean="0">
                <a:solidFill>
                  <a:prstClr val="black"/>
                </a:solidFill>
                <a:latin typeface="Arial" pitchFamily="34" charset="0"/>
                <a:cs typeface="Arial" pitchFamily="34" charset="0"/>
              </a:rPr>
              <a:t>update in Nigeria, source  </a:t>
            </a:r>
            <a:r>
              <a:rPr lang="en-US" sz="1600" dirty="0">
                <a:solidFill>
                  <a:prstClr val="black"/>
                </a:solidFill>
                <a:latin typeface="Arial" pitchFamily="34" charset="0"/>
                <a:cs typeface="Arial" pitchFamily="34" charset="0"/>
                <a:hlinkClick r:id="rId2"/>
              </a:rPr>
              <a:t>http://nesistats.org</a:t>
            </a:r>
            <a:r>
              <a:rPr lang="en-US" sz="1600" dirty="0" smtClean="0">
                <a:solidFill>
                  <a:prstClr val="black"/>
                </a:solidFill>
                <a:latin typeface="Arial" pitchFamily="34" charset="0"/>
                <a:cs typeface="Arial" pitchFamily="34" charset="0"/>
                <a:hlinkClick r:id="rId2"/>
              </a:rPr>
              <a:t>/</a:t>
            </a:r>
            <a:r>
              <a:rPr lang="en-US" sz="1600" dirty="0" smtClean="0">
                <a:solidFill>
                  <a:prstClr val="black"/>
                </a:solidFill>
                <a:latin typeface="Arial" pitchFamily="34" charset="0"/>
                <a:cs typeface="Arial" pitchFamily="34" charset="0"/>
              </a:rPr>
              <a:t>   </a:t>
            </a:r>
            <a:r>
              <a:rPr lang="en-US" sz="1600" b="1" u="sng" dirty="0" smtClean="0">
                <a:solidFill>
                  <a:prstClr val="black"/>
                </a:solidFill>
                <a:latin typeface="Arial" pitchFamily="34" charset="0"/>
                <a:cs typeface="Arial" pitchFamily="34" charset="0"/>
              </a:rPr>
              <a:t>3,052MW</a:t>
            </a:r>
            <a:endParaRPr lang="en-US" sz="1600" b="1" u="sng" dirty="0">
              <a:solidFill>
                <a:prstClr val="black"/>
              </a:solidFill>
              <a:latin typeface="Arial" pitchFamily="34" charset="0"/>
              <a:cs typeface="Arial" pitchFamily="34" charset="0"/>
            </a:endParaRPr>
          </a:p>
          <a:p>
            <a:pPr algn="just"/>
            <a:r>
              <a:rPr lang="en-GB" sz="1600" dirty="0">
                <a:solidFill>
                  <a:prstClr val="black"/>
                </a:solidFill>
                <a:latin typeface="Arial" pitchFamily="34" charset="0"/>
                <a:cs typeface="Arial" pitchFamily="34" charset="0"/>
              </a:rPr>
              <a:t> </a:t>
            </a:r>
            <a:endParaRPr lang="en-US" sz="1600" dirty="0">
              <a:solidFill>
                <a:prstClr val="black"/>
              </a:solidFill>
              <a:latin typeface="Arial" pitchFamily="34" charset="0"/>
              <a:cs typeface="Arial" pitchFamily="34" charset="0"/>
            </a:endParaRPr>
          </a:p>
        </p:txBody>
      </p:sp>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0" y="76200"/>
            <a:ext cx="878205" cy="774065"/>
          </a:xfrm>
          <a:prstGeom prst="rect">
            <a:avLst/>
          </a:prstGeom>
          <a:noFill/>
        </p:spPr>
      </p:pic>
    </p:spTree>
    <p:extLst>
      <p:ext uri="{BB962C8B-B14F-4D97-AF65-F5344CB8AC3E}">
        <p14:creationId xmlns:p14="http://schemas.microsoft.com/office/powerpoint/2010/main" val="12893000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85800"/>
            <a:ext cx="8077200" cy="5693866"/>
          </a:xfrm>
          <a:prstGeom prst="rect">
            <a:avLst/>
          </a:prstGeom>
        </p:spPr>
        <p:txBody>
          <a:bodyPr wrap="square">
            <a:spAutoFit/>
          </a:bodyPr>
          <a:lstStyle/>
          <a:p>
            <a:pPr algn="ctr"/>
            <a:endParaRPr lang="en-GB" dirty="0">
              <a:solidFill>
                <a:prstClr val="black"/>
              </a:solidFill>
            </a:endParaRPr>
          </a:p>
          <a:p>
            <a:pPr algn="ctr"/>
            <a:r>
              <a:rPr lang="en-GB" sz="2400" b="1" dirty="0">
                <a:solidFill>
                  <a:prstClr val="black"/>
                </a:solidFill>
                <a:latin typeface="Aharoni" pitchFamily="2" charset="-79"/>
                <a:cs typeface="Aharoni" pitchFamily="2" charset="-79"/>
              </a:rPr>
              <a:t>       We have secured a patent right over this invention and provide details of the patent registration below: </a:t>
            </a:r>
          </a:p>
          <a:p>
            <a:r>
              <a:rPr lang="en-GB" sz="2400" dirty="0">
                <a:solidFill>
                  <a:prstClr val="black"/>
                </a:solidFill>
                <a:latin typeface="Aharoni" pitchFamily="2" charset="-79"/>
                <a:cs typeface="Aharoni" pitchFamily="2" charset="-79"/>
              </a:rPr>
              <a:t>	 		</a:t>
            </a:r>
            <a:r>
              <a:rPr lang="en-US" sz="2400" b="1" u="sng" dirty="0">
                <a:solidFill>
                  <a:prstClr val="black"/>
                </a:solidFill>
                <a:latin typeface="Aharoni" pitchFamily="2" charset="-79"/>
                <a:cs typeface="Aharoni" pitchFamily="2" charset="-79"/>
              </a:rPr>
              <a:t> AWODI POWER MACHINE </a:t>
            </a:r>
            <a:r>
              <a:rPr lang="en-US" sz="2400" b="1" u="sng" baseline="30000" dirty="0">
                <a:solidFill>
                  <a:prstClr val="black"/>
                </a:solidFill>
                <a:latin typeface="Aharoni" pitchFamily="2" charset="-79"/>
                <a:cs typeface="Aharoni" pitchFamily="2" charset="-79"/>
              </a:rPr>
              <a:t>® </a:t>
            </a:r>
            <a:endParaRPr lang="en-GB" sz="2400" dirty="0">
              <a:solidFill>
                <a:prstClr val="black"/>
              </a:solidFill>
              <a:latin typeface="Aharoni" pitchFamily="2" charset="-79"/>
              <a:cs typeface="Aharoni" pitchFamily="2" charset="-79"/>
            </a:endParaRPr>
          </a:p>
          <a:p>
            <a:endParaRPr lang="en-GB" sz="2000" dirty="0">
              <a:solidFill>
                <a:prstClr val="black"/>
              </a:solidFill>
              <a:latin typeface="Aharoni" pitchFamily="2" charset="-79"/>
              <a:cs typeface="Aharoni" pitchFamily="2" charset="-79"/>
            </a:endParaRPr>
          </a:p>
          <a:p>
            <a:r>
              <a:rPr lang="en-GB" sz="2000" dirty="0">
                <a:solidFill>
                  <a:prstClr val="black"/>
                </a:solidFill>
                <a:latin typeface="Aharoni" pitchFamily="2" charset="-79"/>
                <a:cs typeface="Aharoni" pitchFamily="2" charset="-79"/>
              </a:rPr>
              <a:t>	</a:t>
            </a:r>
            <a:r>
              <a:rPr lang="en-GB" dirty="0">
                <a:solidFill>
                  <a:prstClr val="black"/>
                </a:solidFill>
                <a:latin typeface="Aharoni" pitchFamily="2" charset="-79"/>
                <a:cs typeface="Aharoni" pitchFamily="2" charset="-79"/>
              </a:rPr>
              <a:t>Organisation: 		World Intellectual Property Organisation</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(WIPO)</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Date of Filing:		 20</a:t>
            </a:r>
            <a:r>
              <a:rPr lang="en-GB" baseline="30000" dirty="0">
                <a:solidFill>
                  <a:prstClr val="black"/>
                </a:solidFill>
                <a:latin typeface="Aharoni" pitchFamily="2" charset="-79"/>
                <a:cs typeface="Aharoni" pitchFamily="2" charset="-79"/>
              </a:rPr>
              <a:t>th</a:t>
            </a:r>
            <a:r>
              <a:rPr lang="en-GB" dirty="0">
                <a:solidFill>
                  <a:prstClr val="black"/>
                </a:solidFill>
                <a:latin typeface="Aharoni" pitchFamily="2" charset="-79"/>
                <a:cs typeface="Aharoni" pitchFamily="2" charset="-79"/>
              </a:rPr>
              <a:t> August 2012</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Application Number:	 PCT/IB2012/001617</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Publication Date: 	 27</a:t>
            </a:r>
            <a:r>
              <a:rPr lang="en-GB" baseline="30000" dirty="0">
                <a:solidFill>
                  <a:prstClr val="black"/>
                </a:solidFill>
                <a:latin typeface="Aharoni" pitchFamily="2" charset="-79"/>
                <a:cs typeface="Aharoni" pitchFamily="2" charset="-79"/>
              </a:rPr>
              <a:t>th</a:t>
            </a:r>
            <a:r>
              <a:rPr lang="en-GB" dirty="0">
                <a:solidFill>
                  <a:prstClr val="black"/>
                </a:solidFill>
                <a:latin typeface="Aharoni" pitchFamily="2" charset="-79"/>
                <a:cs typeface="Aharoni" pitchFamily="2" charset="-79"/>
              </a:rPr>
              <a:t> February 2014</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Institution: 		Nigeria Trademark</a:t>
            </a:r>
            <a:r>
              <a:rPr lang="en-US" dirty="0">
                <a:solidFill>
                  <a:prstClr val="black"/>
                </a:solidFill>
                <a:latin typeface="Aharoni" pitchFamily="2" charset="-79"/>
                <a:cs typeface="Aharoni" pitchFamily="2" charset="-79"/>
              </a:rPr>
              <a:t>, Design</a:t>
            </a:r>
            <a:r>
              <a:rPr lang="en-GB" dirty="0">
                <a:solidFill>
                  <a:prstClr val="black"/>
                </a:solidFill>
                <a:latin typeface="Aharoni" pitchFamily="2" charset="-79"/>
                <a:cs typeface="Aharoni" pitchFamily="2" charset="-79"/>
              </a:rPr>
              <a:t> and Patent 					Registry</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Date of filing: 		26</a:t>
            </a:r>
            <a:r>
              <a:rPr lang="en-GB" baseline="30000" dirty="0">
                <a:solidFill>
                  <a:prstClr val="black"/>
                </a:solidFill>
                <a:latin typeface="Aharoni" pitchFamily="2" charset="-79"/>
                <a:cs typeface="Aharoni" pitchFamily="2" charset="-79"/>
              </a:rPr>
              <a:t>th</a:t>
            </a:r>
            <a:r>
              <a:rPr lang="en-GB" dirty="0">
                <a:solidFill>
                  <a:prstClr val="black"/>
                </a:solidFill>
                <a:latin typeface="Aharoni" pitchFamily="2" charset="-79"/>
                <a:cs typeface="Aharoni" pitchFamily="2" charset="-79"/>
              </a:rPr>
              <a:t> June 2014 </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Registration Number:	NG/PT/CN/2014/314</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Nigeria granted patent: 20</a:t>
            </a:r>
            <a:r>
              <a:rPr lang="en-GB" baseline="30000" dirty="0">
                <a:solidFill>
                  <a:prstClr val="black"/>
                </a:solidFill>
                <a:latin typeface="Aharoni" pitchFamily="2" charset="-79"/>
                <a:cs typeface="Aharoni" pitchFamily="2" charset="-79"/>
              </a:rPr>
              <a:t>th</a:t>
            </a:r>
            <a:r>
              <a:rPr lang="en-GB" dirty="0">
                <a:solidFill>
                  <a:prstClr val="black"/>
                </a:solidFill>
                <a:latin typeface="Aharoni" pitchFamily="2" charset="-79"/>
                <a:cs typeface="Aharoni" pitchFamily="2" charset="-79"/>
              </a:rPr>
              <a:t> January 2015</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European Patent No.:     12769704.3-1804</a:t>
            </a:r>
            <a:endParaRPr lang="en-US" dirty="0">
              <a:solidFill>
                <a:prstClr val="black"/>
              </a:solidFill>
              <a:latin typeface="Aharoni" pitchFamily="2" charset="-79"/>
              <a:cs typeface="Aharoni" pitchFamily="2" charset="-79"/>
            </a:endParaRPr>
          </a:p>
          <a:p>
            <a:r>
              <a:rPr lang="en-GB" dirty="0">
                <a:solidFill>
                  <a:prstClr val="black"/>
                </a:solidFill>
                <a:latin typeface="Aharoni" pitchFamily="2" charset="-79"/>
                <a:cs typeface="Aharoni" pitchFamily="2" charset="-79"/>
              </a:rPr>
              <a:t>	Date:			8</a:t>
            </a:r>
            <a:r>
              <a:rPr lang="en-GB" baseline="30000" dirty="0">
                <a:solidFill>
                  <a:prstClr val="black"/>
                </a:solidFill>
                <a:latin typeface="Aharoni" pitchFamily="2" charset="-79"/>
                <a:cs typeface="Aharoni" pitchFamily="2" charset="-79"/>
              </a:rPr>
              <a:t>th</a:t>
            </a:r>
            <a:r>
              <a:rPr lang="en-GB" dirty="0">
                <a:solidFill>
                  <a:prstClr val="black"/>
                </a:solidFill>
                <a:latin typeface="Aharoni" pitchFamily="2" charset="-79"/>
                <a:cs typeface="Aharoni" pitchFamily="2" charset="-79"/>
              </a:rPr>
              <a:t> January 2015</a:t>
            </a:r>
            <a:endParaRPr lang="en-US" dirty="0">
              <a:solidFill>
                <a:prstClr val="black"/>
              </a:solidFill>
              <a:latin typeface="Aharoni" pitchFamily="2" charset="-79"/>
              <a:cs typeface="Aharoni" pitchFamily="2" charset="-79"/>
            </a:endParaRPr>
          </a:p>
          <a:p>
            <a:endParaRPr lang="en-US" dirty="0">
              <a:solidFill>
                <a:prstClr val="black"/>
              </a:solidFill>
            </a:endParaRPr>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878205" cy="774065"/>
          </a:xfrm>
          <a:prstGeom prst="rect">
            <a:avLst/>
          </a:prstGeom>
          <a:noFill/>
        </p:spPr>
      </p:pic>
    </p:spTree>
    <p:extLst>
      <p:ext uri="{BB962C8B-B14F-4D97-AF65-F5344CB8AC3E}">
        <p14:creationId xmlns:p14="http://schemas.microsoft.com/office/powerpoint/2010/main" val="3492987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23750" y="76200"/>
            <a:ext cx="878205" cy="774065"/>
          </a:xfrm>
          <a:prstGeom prst="rect">
            <a:avLst/>
          </a:prstGeom>
          <a:noFill/>
        </p:spPr>
      </p:pic>
      <p:sp>
        <p:nvSpPr>
          <p:cNvPr id="17" name="TextBox 16"/>
          <p:cNvSpPr txBox="1"/>
          <p:nvPr/>
        </p:nvSpPr>
        <p:spPr>
          <a:xfrm>
            <a:off x="6248400" y="609600"/>
            <a:ext cx="2362200" cy="5755422"/>
          </a:xfrm>
          <a:prstGeom prst="rect">
            <a:avLst/>
          </a:prstGeom>
          <a:noFill/>
        </p:spPr>
        <p:txBody>
          <a:bodyPr wrap="square" rtlCol="0">
            <a:spAutoFit/>
          </a:bodyPr>
          <a:lstStyle/>
          <a:p>
            <a:r>
              <a:rPr lang="en-US" sz="1600" dirty="0">
                <a:solidFill>
                  <a:prstClr val="black"/>
                </a:solidFill>
                <a:latin typeface="Arial" pitchFamily="34" charset="0"/>
                <a:cs typeface="Arial" pitchFamily="34" charset="0"/>
              </a:rPr>
              <a:t>1. </a:t>
            </a:r>
            <a:r>
              <a:rPr lang="en-US" sz="1600" u="sng" dirty="0">
                <a:solidFill>
                  <a:prstClr val="black"/>
                </a:solidFill>
                <a:latin typeface="Arial" pitchFamily="34" charset="0"/>
                <a:cs typeface="Arial" pitchFamily="34" charset="0"/>
              </a:rPr>
              <a:t>Solid waste</a:t>
            </a:r>
          </a:p>
          <a:p>
            <a:r>
              <a:rPr lang="en-US" sz="1600" u="sng" dirty="0">
                <a:solidFill>
                  <a:prstClr val="black"/>
                </a:solidFill>
                <a:latin typeface="Arial" pitchFamily="34" charset="0"/>
                <a:cs typeface="Arial" pitchFamily="34" charset="0"/>
              </a:rPr>
              <a:t>Conversion to energy</a:t>
            </a:r>
          </a:p>
          <a:p>
            <a:r>
              <a:rPr lang="en-US" sz="1600" dirty="0">
                <a:solidFill>
                  <a:prstClr val="black"/>
                </a:solidFill>
                <a:latin typeface="Arial" pitchFamily="34" charset="0"/>
                <a:cs typeface="Arial" pitchFamily="34" charset="0"/>
              </a:rPr>
              <a:t>Can we guarantee its sustainable and cost effective</a:t>
            </a:r>
            <a:r>
              <a:rPr lang="en-US" sz="1600" dirty="0" smtClean="0">
                <a:solidFill>
                  <a:prstClr val="black"/>
                </a:solidFill>
                <a:latin typeface="Arial" pitchFamily="34" charset="0"/>
                <a:cs typeface="Arial" pitchFamily="34" charset="0"/>
              </a:rPr>
              <a:t>?</a:t>
            </a:r>
          </a:p>
          <a:p>
            <a:endParaRPr lang="en-US" sz="1600" dirty="0">
              <a:solidFill>
                <a:prstClr val="black"/>
              </a:solidFill>
              <a:latin typeface="Arial" pitchFamily="34" charset="0"/>
              <a:cs typeface="Arial" pitchFamily="34" charset="0"/>
            </a:endParaRPr>
          </a:p>
          <a:p>
            <a:r>
              <a:rPr lang="en-US" sz="1600" dirty="0">
                <a:solidFill>
                  <a:prstClr val="black"/>
                </a:solidFill>
                <a:latin typeface="Arial" pitchFamily="34" charset="0"/>
                <a:cs typeface="Arial" pitchFamily="34" charset="0"/>
              </a:rPr>
              <a:t>2. </a:t>
            </a:r>
            <a:r>
              <a:rPr lang="en-US" sz="1600" u="sng" dirty="0">
                <a:solidFill>
                  <a:prstClr val="black"/>
                </a:solidFill>
                <a:latin typeface="Arial" pitchFamily="34" charset="0"/>
                <a:cs typeface="Arial" pitchFamily="34" charset="0"/>
              </a:rPr>
              <a:t>Hydro power station   </a:t>
            </a:r>
          </a:p>
          <a:p>
            <a:r>
              <a:rPr lang="en-US" sz="1600" dirty="0">
                <a:solidFill>
                  <a:prstClr val="black"/>
                </a:solidFill>
                <a:latin typeface="Arial" pitchFamily="34" charset="0"/>
                <a:cs typeface="Arial" pitchFamily="34" charset="0"/>
              </a:rPr>
              <a:t>Require special </a:t>
            </a:r>
            <a:r>
              <a:rPr lang="en-US" sz="1600" dirty="0" smtClean="0">
                <a:solidFill>
                  <a:prstClr val="black"/>
                </a:solidFill>
                <a:latin typeface="Arial" pitchFamily="34" charset="0"/>
                <a:cs typeface="Arial" pitchFamily="34" charset="0"/>
              </a:rPr>
              <a:t>site and </a:t>
            </a:r>
            <a:r>
              <a:rPr lang="en-US" sz="1600" dirty="0">
                <a:solidFill>
                  <a:prstClr val="black"/>
                </a:solidFill>
                <a:latin typeface="Arial" pitchFamily="34" charset="0"/>
                <a:cs typeface="Arial" pitchFamily="34" charset="0"/>
              </a:rPr>
              <a:t>it is capital </a:t>
            </a:r>
            <a:r>
              <a:rPr lang="en-US" sz="1600" dirty="0" smtClean="0">
                <a:solidFill>
                  <a:prstClr val="black"/>
                </a:solidFill>
                <a:latin typeface="Arial" pitchFamily="34" charset="0"/>
                <a:cs typeface="Arial" pitchFamily="34" charset="0"/>
              </a:rPr>
              <a:t>intensive</a:t>
            </a:r>
          </a:p>
          <a:p>
            <a:endParaRPr lang="en-US" sz="1600" dirty="0">
              <a:solidFill>
                <a:prstClr val="black"/>
              </a:solidFill>
              <a:latin typeface="Arial" pitchFamily="34" charset="0"/>
              <a:cs typeface="Arial" pitchFamily="34" charset="0"/>
            </a:endParaRPr>
          </a:p>
          <a:p>
            <a:r>
              <a:rPr lang="en-US" sz="1600" dirty="0">
                <a:solidFill>
                  <a:prstClr val="black"/>
                </a:solidFill>
                <a:latin typeface="Arial" pitchFamily="34" charset="0"/>
                <a:cs typeface="Arial" pitchFamily="34" charset="0"/>
              </a:rPr>
              <a:t>3. </a:t>
            </a:r>
            <a:r>
              <a:rPr lang="en-US" sz="1600" u="sng" dirty="0">
                <a:solidFill>
                  <a:prstClr val="black"/>
                </a:solidFill>
                <a:latin typeface="Arial" pitchFamily="34" charset="0"/>
                <a:cs typeface="Arial" pitchFamily="34" charset="0"/>
              </a:rPr>
              <a:t>Fossil fuel power plant</a:t>
            </a:r>
          </a:p>
          <a:p>
            <a:r>
              <a:rPr lang="en-US" sz="1600" dirty="0">
                <a:solidFill>
                  <a:prstClr val="black"/>
                </a:solidFill>
                <a:latin typeface="Arial" pitchFamily="34" charset="0"/>
                <a:cs typeface="Arial" pitchFamily="34" charset="0"/>
              </a:rPr>
              <a:t>Pollution, high operational cost, fossil fuels transportation </a:t>
            </a:r>
            <a:r>
              <a:rPr lang="en-US" sz="1600" dirty="0" smtClean="0">
                <a:solidFill>
                  <a:prstClr val="black"/>
                </a:solidFill>
                <a:latin typeface="Arial" pitchFamily="34" charset="0"/>
                <a:cs typeface="Arial" pitchFamily="34" charset="0"/>
              </a:rPr>
              <a:t>challenges</a:t>
            </a:r>
          </a:p>
          <a:p>
            <a:endParaRPr lang="en-US" sz="1600" dirty="0">
              <a:solidFill>
                <a:prstClr val="black"/>
              </a:solidFill>
              <a:latin typeface="Arial" pitchFamily="34" charset="0"/>
              <a:cs typeface="Arial" pitchFamily="34" charset="0"/>
            </a:endParaRPr>
          </a:p>
          <a:p>
            <a:r>
              <a:rPr lang="en-US" sz="1600" dirty="0">
                <a:solidFill>
                  <a:prstClr val="black"/>
                </a:solidFill>
                <a:latin typeface="Arial" pitchFamily="34" charset="0"/>
                <a:cs typeface="Arial" pitchFamily="34" charset="0"/>
              </a:rPr>
              <a:t>4. </a:t>
            </a:r>
            <a:r>
              <a:rPr lang="en-US" sz="1600" u="sng" dirty="0">
                <a:solidFill>
                  <a:prstClr val="black"/>
                </a:solidFill>
                <a:latin typeface="Arial" pitchFamily="34" charset="0"/>
                <a:cs typeface="Arial" pitchFamily="34" charset="0"/>
              </a:rPr>
              <a:t>Nuclear power plant</a:t>
            </a:r>
          </a:p>
          <a:p>
            <a:r>
              <a:rPr lang="en-US" sz="1600" dirty="0">
                <a:solidFill>
                  <a:prstClr val="black"/>
                </a:solidFill>
                <a:latin typeface="Arial" pitchFamily="34" charset="0"/>
                <a:cs typeface="Arial" pitchFamily="34" charset="0"/>
              </a:rPr>
              <a:t>Can we manage radioactive elements effectively without posing threats on </a:t>
            </a:r>
            <a:r>
              <a:rPr lang="en-US" sz="1600" dirty="0" smtClean="0">
                <a:solidFill>
                  <a:prstClr val="black"/>
                </a:solidFill>
                <a:latin typeface="Arial" pitchFamily="34" charset="0"/>
                <a:cs typeface="Arial" pitchFamily="34" charset="0"/>
              </a:rPr>
              <a:t>the environment?</a:t>
            </a:r>
            <a:endParaRPr lang="en-US" sz="1600" dirty="0">
              <a:solidFill>
                <a:prstClr val="black"/>
              </a:solidFill>
              <a:latin typeface="Arial" pitchFamily="34" charset="0"/>
              <a:cs typeface="Arial" pitchFamily="34" charset="0"/>
            </a:endParaRPr>
          </a:p>
        </p:txBody>
      </p:sp>
      <p:sp>
        <p:nvSpPr>
          <p:cNvPr id="3" name="Rectangle 2"/>
          <p:cNvSpPr/>
          <p:nvPr/>
        </p:nvSpPr>
        <p:spPr>
          <a:xfrm>
            <a:off x="1123950" y="609600"/>
            <a:ext cx="4953000" cy="5755422"/>
          </a:xfrm>
          <a:prstGeom prst="rect">
            <a:avLst/>
          </a:prstGeom>
        </p:spPr>
        <p:txBody>
          <a:bodyPr wrap="square">
            <a:spAutoFit/>
          </a:bodyPr>
          <a:lstStyle/>
          <a:p>
            <a:r>
              <a:rPr lang="en-US" sz="1600" b="1" u="sng" dirty="0">
                <a:solidFill>
                  <a:prstClr val="black"/>
                </a:solidFill>
                <a:latin typeface="Arial" pitchFamily="34" charset="0"/>
                <a:cs typeface="Arial" pitchFamily="34" charset="0"/>
              </a:rPr>
              <a:t>Benefits of </a:t>
            </a:r>
            <a:r>
              <a:rPr lang="en-US" sz="1600" b="1" u="sng" dirty="0" err="1">
                <a:solidFill>
                  <a:prstClr val="black"/>
                </a:solidFill>
                <a:latin typeface="Arial" pitchFamily="34" charset="0"/>
                <a:cs typeface="Arial" pitchFamily="34" charset="0"/>
              </a:rPr>
              <a:t>Awodi</a:t>
            </a:r>
            <a:r>
              <a:rPr lang="en-US" sz="1600" b="1" u="sng" dirty="0">
                <a:solidFill>
                  <a:prstClr val="black"/>
                </a:solidFill>
                <a:latin typeface="Arial" pitchFamily="34" charset="0"/>
                <a:cs typeface="Arial" pitchFamily="34" charset="0"/>
              </a:rPr>
              <a:t> power Technology for power station</a:t>
            </a:r>
          </a:p>
          <a:p>
            <a:pPr marL="285750" indent="-285750">
              <a:buFont typeface="Wingdings" pitchFamily="2" charset="2"/>
              <a:buChar char="Ø"/>
            </a:pPr>
            <a:r>
              <a:rPr lang="en-US" sz="1600" dirty="0">
                <a:solidFill>
                  <a:prstClr val="black"/>
                </a:solidFill>
                <a:latin typeface="Arial" pitchFamily="34" charset="0"/>
                <a:cs typeface="Arial" pitchFamily="34" charset="0"/>
              </a:rPr>
              <a:t>No sources of fossil fuel is required </a:t>
            </a:r>
            <a:r>
              <a:rPr lang="en-US" sz="1600" dirty="0" smtClean="0">
                <a:solidFill>
                  <a:prstClr val="black"/>
                </a:solidFill>
                <a:latin typeface="Arial" pitchFamily="34" charset="0"/>
                <a:cs typeface="Arial" pitchFamily="34" charset="0"/>
              </a:rPr>
              <a:t>and other </a:t>
            </a:r>
            <a:r>
              <a:rPr lang="en-US" sz="1600" dirty="0">
                <a:solidFill>
                  <a:prstClr val="black"/>
                </a:solidFill>
                <a:latin typeface="Arial" pitchFamily="34" charset="0"/>
                <a:cs typeface="Arial" pitchFamily="34" charset="0"/>
              </a:rPr>
              <a:t>transportation </a:t>
            </a:r>
            <a:r>
              <a:rPr lang="en-US" sz="1600" dirty="0" smtClean="0">
                <a:solidFill>
                  <a:prstClr val="black"/>
                </a:solidFill>
                <a:latin typeface="Arial" pitchFamily="34" charset="0"/>
                <a:cs typeface="Arial" pitchFamily="34" charset="0"/>
              </a:rPr>
              <a:t>logistics</a:t>
            </a:r>
            <a:endParaRPr lang="en-US" sz="1600" dirty="0">
              <a:solidFill>
                <a:prstClr val="black"/>
              </a:solidFill>
              <a:latin typeface="Arial" pitchFamily="34" charset="0"/>
              <a:cs typeface="Arial" pitchFamily="34" charset="0"/>
            </a:endParaRPr>
          </a:p>
          <a:p>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Free from pollution</a:t>
            </a:r>
          </a:p>
          <a:p>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The management of unclear plant and waste is highly risky</a:t>
            </a:r>
          </a:p>
          <a:p>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Cheaper operating cost.</a:t>
            </a:r>
          </a:p>
          <a:p>
            <a:pPr marL="285750" indent="-285750">
              <a:buFont typeface="Wingdings" pitchFamily="2" charset="2"/>
              <a:buChar char="Ø"/>
            </a:pPr>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Low installation and investment cost</a:t>
            </a:r>
          </a:p>
          <a:p>
            <a:pPr marL="285750" indent="-285750">
              <a:buFont typeface="Wingdings" pitchFamily="2" charset="2"/>
              <a:buChar char="Ø"/>
            </a:pPr>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Low transmission cost</a:t>
            </a:r>
          </a:p>
          <a:p>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It can be located near the load centers</a:t>
            </a:r>
          </a:p>
          <a:p>
            <a:pPr marL="285750" indent="-285750">
              <a:buFont typeface="Wingdings" pitchFamily="2" charset="2"/>
              <a:buChar char="Ø"/>
            </a:pPr>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It is possible to generating large power in order of </a:t>
            </a:r>
            <a:r>
              <a:rPr lang="en-US" sz="1600" dirty="0" smtClean="0">
                <a:solidFill>
                  <a:prstClr val="black"/>
                </a:solidFill>
                <a:latin typeface="Arial" pitchFamily="34" charset="0"/>
                <a:cs typeface="Arial" pitchFamily="34" charset="0"/>
              </a:rPr>
              <a:t>10000 </a:t>
            </a:r>
            <a:r>
              <a:rPr lang="en-US" sz="1600" dirty="0">
                <a:solidFill>
                  <a:prstClr val="black"/>
                </a:solidFill>
                <a:latin typeface="Arial" pitchFamily="34" charset="0"/>
                <a:cs typeface="Arial" pitchFamily="34" charset="0"/>
              </a:rPr>
              <a:t>MW</a:t>
            </a:r>
          </a:p>
          <a:p>
            <a:pPr marL="285750" indent="-285750">
              <a:buFont typeface="Wingdings" pitchFamily="2" charset="2"/>
              <a:buChar char="Ø"/>
            </a:pPr>
            <a:endParaRPr lang="en-US" sz="1600" dirty="0">
              <a:solidFill>
                <a:prstClr val="black"/>
              </a:solidFill>
              <a:latin typeface="Arial" pitchFamily="34" charset="0"/>
              <a:cs typeface="Arial" pitchFamily="34" charset="0"/>
            </a:endParaRPr>
          </a:p>
          <a:p>
            <a:pPr marL="285750" indent="-285750">
              <a:buFont typeface="Wingdings" pitchFamily="2" charset="2"/>
              <a:buChar char="Ø"/>
            </a:pPr>
            <a:r>
              <a:rPr lang="en-US" sz="1600" dirty="0">
                <a:solidFill>
                  <a:prstClr val="black"/>
                </a:solidFill>
                <a:latin typeface="Arial" pitchFamily="34" charset="0"/>
                <a:cs typeface="Arial" pitchFamily="34" charset="0"/>
              </a:rPr>
              <a:t>Commissioning of </a:t>
            </a:r>
            <a:r>
              <a:rPr lang="en-US" sz="1600" dirty="0" err="1">
                <a:solidFill>
                  <a:prstClr val="black"/>
                </a:solidFill>
                <a:latin typeface="Arial" pitchFamily="34" charset="0"/>
                <a:cs typeface="Arial" pitchFamily="34" charset="0"/>
              </a:rPr>
              <a:t>Awodi</a:t>
            </a:r>
            <a:r>
              <a:rPr lang="en-US" sz="1600" dirty="0">
                <a:solidFill>
                  <a:prstClr val="black"/>
                </a:solidFill>
                <a:latin typeface="Arial" pitchFamily="34" charset="0"/>
                <a:cs typeface="Arial" pitchFamily="34" charset="0"/>
              </a:rPr>
              <a:t> power station requires less period of time</a:t>
            </a:r>
          </a:p>
        </p:txBody>
      </p:sp>
    </p:spTree>
    <p:extLst>
      <p:ext uri="{BB962C8B-B14F-4D97-AF65-F5344CB8AC3E}">
        <p14:creationId xmlns:p14="http://schemas.microsoft.com/office/powerpoint/2010/main" val="14319474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6305" y="838200"/>
            <a:ext cx="7010400" cy="954107"/>
          </a:xfrm>
          <a:prstGeom prst="rect">
            <a:avLst/>
          </a:prstGeom>
        </p:spPr>
        <p:txBody>
          <a:bodyPr wrap="square">
            <a:spAutoFit/>
          </a:bodyPr>
          <a:lstStyle/>
          <a:p>
            <a:pPr algn="ctr"/>
            <a:r>
              <a:rPr lang="en-US" sz="2800" b="1" u="sng" dirty="0">
                <a:latin typeface="Aharoni" pitchFamily="2" charset="-79"/>
                <a:cs typeface="Aharoni" pitchFamily="2" charset="-79"/>
              </a:rPr>
              <a:t>What are expectations from Awodi Power Machine</a:t>
            </a:r>
            <a:r>
              <a:rPr lang="en-US" sz="2800" b="1" u="sng" baseline="30000" dirty="0">
                <a:latin typeface="Aharoni" pitchFamily="2" charset="-79"/>
                <a:cs typeface="Aharoni" pitchFamily="2" charset="-79"/>
              </a:rPr>
              <a:t>®</a:t>
            </a:r>
            <a:r>
              <a:rPr lang="en-US" sz="2800" b="1" u="sng" dirty="0">
                <a:latin typeface="Aharoni" pitchFamily="2" charset="-79"/>
                <a:cs typeface="Aharoni" pitchFamily="2" charset="-79"/>
              </a:rPr>
              <a:t>?</a:t>
            </a:r>
            <a:endParaRPr lang="en-US" sz="2800" dirty="0">
              <a:latin typeface="Aharoni" pitchFamily="2" charset="-79"/>
              <a:cs typeface="Aharoni" pitchFamily="2" charset="-79"/>
            </a:endParaRPr>
          </a:p>
        </p:txBody>
      </p:sp>
      <p:sp>
        <p:nvSpPr>
          <p:cNvPr id="4" name="Rectangle 3"/>
          <p:cNvSpPr/>
          <p:nvPr/>
        </p:nvSpPr>
        <p:spPr>
          <a:xfrm>
            <a:off x="439102" y="1981200"/>
            <a:ext cx="8552498" cy="4671022"/>
          </a:xfrm>
          <a:prstGeom prst="rect">
            <a:avLst/>
          </a:prstGeom>
        </p:spPr>
        <p:txBody>
          <a:bodyPr wrap="square">
            <a:spAutoFit/>
          </a:bodyPr>
          <a:lstStyle/>
          <a:p>
            <a:pPr marL="342900" marR="0" lvl="0" indent="-342900" algn="just">
              <a:lnSpc>
                <a:spcPct val="115000"/>
              </a:lnSpc>
              <a:spcBef>
                <a:spcPts val="0"/>
              </a:spcBef>
              <a:spcAft>
                <a:spcPts val="0"/>
              </a:spcAft>
              <a:buFont typeface="Symbol"/>
              <a:buBlip>
                <a:blip r:embed="rId2"/>
              </a:buBlip>
            </a:pPr>
            <a:r>
              <a:rPr lang="en-US" sz="1600" dirty="0" smtClean="0">
                <a:latin typeface="Arial" pitchFamily="34" charset="0"/>
                <a:ea typeface="Calibri"/>
                <a:cs typeface="Arial" pitchFamily="34" charset="0"/>
              </a:rPr>
              <a:t>Creating value for customers.</a:t>
            </a:r>
          </a:p>
          <a:p>
            <a:pPr marL="342900" marR="0" lvl="0" indent="-342900" algn="just">
              <a:lnSpc>
                <a:spcPct val="115000"/>
              </a:lnSpc>
              <a:spcBef>
                <a:spcPts val="0"/>
              </a:spcBef>
              <a:spcAft>
                <a:spcPts val="1000"/>
              </a:spcAft>
              <a:buFont typeface="Symbol"/>
              <a:buBlip>
                <a:blip r:embed="rId2"/>
              </a:buBlip>
            </a:pPr>
            <a:r>
              <a:rPr lang="en-US" sz="1600" dirty="0" smtClean="0">
                <a:latin typeface="Arial" pitchFamily="34" charset="0"/>
                <a:ea typeface="Calibri"/>
                <a:cs typeface="Arial" pitchFamily="34" charset="0"/>
              </a:rPr>
              <a:t>The new </a:t>
            </a:r>
            <a:r>
              <a:rPr lang="en-US" sz="1600" dirty="0">
                <a:latin typeface="Arial" pitchFamily="34" charset="0"/>
                <a:ea typeface="Calibri"/>
                <a:cs typeface="Arial" pitchFamily="34" charset="0"/>
              </a:rPr>
              <a:t>product </a:t>
            </a:r>
            <a:r>
              <a:rPr lang="en-US" sz="1600" dirty="0" smtClean="0">
                <a:latin typeface="Arial" pitchFamily="34" charset="0"/>
                <a:ea typeface="Calibri"/>
                <a:cs typeface="Arial" pitchFamily="34" charset="0"/>
              </a:rPr>
              <a:t>ensure </a:t>
            </a:r>
            <a:r>
              <a:rPr lang="en-US" sz="1600" dirty="0">
                <a:latin typeface="Arial" pitchFamily="34" charset="0"/>
                <a:ea typeface="Calibri"/>
                <a:cs typeface="Arial" pitchFamily="34" charset="0"/>
              </a:rPr>
              <a:t>better environment</a:t>
            </a:r>
            <a:r>
              <a:rPr lang="en-US" sz="1600" dirty="0" smtClean="0">
                <a:latin typeface="Arial" pitchFamily="34" charset="0"/>
                <a:ea typeface="Calibri"/>
                <a:cs typeface="Arial" pitchFamily="34" charset="0"/>
              </a:rPr>
              <a:t>.</a:t>
            </a:r>
          </a:p>
          <a:p>
            <a:pPr marL="342900" marR="0" lvl="0" indent="-342900" algn="just">
              <a:lnSpc>
                <a:spcPct val="115000"/>
              </a:lnSpc>
              <a:spcBef>
                <a:spcPts val="0"/>
              </a:spcBef>
              <a:spcAft>
                <a:spcPts val="0"/>
              </a:spcAft>
              <a:buFont typeface="Symbol"/>
              <a:buBlip>
                <a:blip r:embed="rId2"/>
              </a:buBlip>
            </a:pPr>
            <a:r>
              <a:rPr lang="en-US" sz="1600" dirty="0" smtClean="0">
                <a:latin typeface="Arial" pitchFamily="34" charset="0"/>
                <a:ea typeface="Calibri"/>
                <a:cs typeface="Arial" pitchFamily="34" charset="0"/>
              </a:rPr>
              <a:t>It has competitive advantage over fuel generator sets/ plant that are noisy and pollute the environment.</a:t>
            </a:r>
          </a:p>
          <a:p>
            <a:pPr marL="342900" marR="0" lvl="0" indent="-342900" algn="just">
              <a:lnSpc>
                <a:spcPct val="115000"/>
              </a:lnSpc>
              <a:spcBef>
                <a:spcPts val="0"/>
              </a:spcBef>
              <a:spcAft>
                <a:spcPts val="1000"/>
              </a:spcAft>
              <a:buFont typeface="Symbol"/>
              <a:buBlip>
                <a:blip r:embed="rId2"/>
              </a:buBlip>
            </a:pPr>
            <a:r>
              <a:rPr lang="en-US" sz="1600" dirty="0" smtClean="0">
                <a:latin typeface="Arial" pitchFamily="34" charset="0"/>
                <a:ea typeface="Calibri"/>
                <a:cs typeface="Arial" pitchFamily="34" charset="0"/>
              </a:rPr>
              <a:t>The uniqueness of the product defers from mechanical engines (that depends on fossil fuels) will make us maintained its acceptability and market leadership.</a:t>
            </a:r>
          </a:p>
          <a:p>
            <a:pPr marR="0" lvl="0" algn="just">
              <a:lnSpc>
                <a:spcPct val="115000"/>
              </a:lnSpc>
              <a:spcBef>
                <a:spcPts val="0"/>
              </a:spcBef>
              <a:spcAft>
                <a:spcPts val="1000"/>
              </a:spcAft>
            </a:pPr>
            <a:r>
              <a:rPr lang="en-US" sz="1600" dirty="0" smtClean="0">
                <a:latin typeface="Arial" pitchFamily="34" charset="0"/>
                <a:ea typeface="Calibri"/>
                <a:cs typeface="Arial" pitchFamily="34" charset="0"/>
              </a:rPr>
              <a:t>APM would create jobs through the manufacturing and marketing processes.</a:t>
            </a:r>
          </a:p>
          <a:p>
            <a:pPr marR="0" lvl="0" algn="just">
              <a:lnSpc>
                <a:spcPct val="115000"/>
              </a:lnSpc>
              <a:spcBef>
                <a:spcPts val="0"/>
              </a:spcBef>
              <a:spcAft>
                <a:spcPts val="1000"/>
              </a:spcAft>
            </a:pPr>
            <a:r>
              <a:rPr lang="en-US" sz="1600" dirty="0" smtClean="0">
                <a:latin typeface="Arial" pitchFamily="34" charset="0"/>
                <a:ea typeface="Calibri"/>
                <a:cs typeface="Arial" pitchFamily="34" charset="0"/>
              </a:rPr>
              <a:t>It would also propel speedy industrial growth for both developed and developing Nations in various sector.</a:t>
            </a:r>
          </a:p>
          <a:p>
            <a:pPr marR="0" lvl="0" algn="just">
              <a:lnSpc>
                <a:spcPct val="115000"/>
              </a:lnSpc>
              <a:spcBef>
                <a:spcPts val="0"/>
              </a:spcBef>
              <a:spcAft>
                <a:spcPts val="1000"/>
              </a:spcAft>
            </a:pPr>
            <a:r>
              <a:rPr lang="en-US" sz="1600" dirty="0" smtClean="0">
                <a:latin typeface="Arial" pitchFamily="34" charset="0"/>
                <a:ea typeface="Calibri"/>
                <a:cs typeface="Arial" pitchFamily="34" charset="0"/>
              </a:rPr>
              <a:t>It is patent protected! The exclusive rights to </a:t>
            </a:r>
            <a:r>
              <a:rPr lang="en-US" sz="1600" dirty="0" err="1" smtClean="0">
                <a:latin typeface="Arial" pitchFamily="34" charset="0"/>
                <a:ea typeface="Calibri"/>
                <a:cs typeface="Arial" pitchFamily="34" charset="0"/>
              </a:rPr>
              <a:t>Awodi</a:t>
            </a:r>
            <a:r>
              <a:rPr lang="en-US" sz="1600" dirty="0" smtClean="0">
                <a:latin typeface="Arial" pitchFamily="34" charset="0"/>
                <a:ea typeface="Calibri"/>
                <a:cs typeface="Arial" pitchFamily="34" charset="0"/>
              </a:rPr>
              <a:t> Power Machine</a:t>
            </a:r>
            <a:r>
              <a:rPr lang="en-US" sz="1600" baseline="30000" dirty="0" smtClean="0">
                <a:latin typeface="Arial" pitchFamily="34" charset="0"/>
                <a:ea typeface="Calibri"/>
                <a:cs typeface="Arial" pitchFamily="34" charset="0"/>
              </a:rPr>
              <a:t>® </a:t>
            </a:r>
            <a:r>
              <a:rPr lang="en-US" sz="1600" dirty="0" smtClean="0">
                <a:latin typeface="Arial" pitchFamily="34" charset="0"/>
                <a:ea typeface="Calibri"/>
                <a:cs typeface="Arial" pitchFamily="34" charset="0"/>
              </a:rPr>
              <a:t>will be held </a:t>
            </a:r>
          </a:p>
          <a:p>
            <a:pPr marR="0" lvl="0" algn="just">
              <a:lnSpc>
                <a:spcPct val="115000"/>
              </a:lnSpc>
              <a:spcBef>
                <a:spcPts val="0"/>
              </a:spcBef>
              <a:spcAft>
                <a:spcPts val="1000"/>
              </a:spcAft>
            </a:pPr>
            <a:r>
              <a:rPr lang="en-US" sz="1600" dirty="0" smtClean="0">
                <a:latin typeface="Arial" pitchFamily="34" charset="0"/>
                <a:ea typeface="Calibri"/>
                <a:cs typeface="Arial" pitchFamily="34" charset="0"/>
              </a:rPr>
              <a:t>by Friday </a:t>
            </a:r>
            <a:r>
              <a:rPr lang="en-US" sz="1600" dirty="0" err="1" smtClean="0">
                <a:latin typeface="Arial" pitchFamily="34" charset="0"/>
                <a:ea typeface="Calibri"/>
                <a:cs typeface="Arial" pitchFamily="34" charset="0"/>
              </a:rPr>
              <a:t>Agenyi</a:t>
            </a:r>
            <a:r>
              <a:rPr lang="en-US" sz="1600" dirty="0" smtClean="0">
                <a:latin typeface="Arial" pitchFamily="34" charset="0"/>
                <a:ea typeface="Calibri"/>
                <a:cs typeface="Arial" pitchFamily="34" charset="0"/>
              </a:rPr>
              <a:t> </a:t>
            </a:r>
            <a:r>
              <a:rPr lang="en-US" sz="1600" dirty="0" err="1" smtClean="0">
                <a:latin typeface="Arial" pitchFamily="34" charset="0"/>
                <a:ea typeface="Calibri"/>
                <a:cs typeface="Arial" pitchFamily="34" charset="0"/>
              </a:rPr>
              <a:t>Awodi</a:t>
            </a:r>
            <a:endParaRPr lang="en-US" sz="1600" dirty="0" smtClean="0">
              <a:latin typeface="Arial" pitchFamily="34" charset="0"/>
              <a:cs typeface="Arial" pitchFamily="34" charset="0"/>
            </a:endParaRPr>
          </a:p>
          <a:p>
            <a:pPr marL="342900" marR="0" lvl="0" indent="-342900" algn="just">
              <a:lnSpc>
                <a:spcPct val="115000"/>
              </a:lnSpc>
              <a:spcBef>
                <a:spcPts val="0"/>
              </a:spcBef>
              <a:spcAft>
                <a:spcPts val="1000"/>
              </a:spcAft>
              <a:buFont typeface="Symbol"/>
              <a:buBlip>
                <a:blip r:embed="rId2"/>
              </a:buBlip>
            </a:pPr>
            <a:endParaRPr lang="en-US" sz="1600" dirty="0" smtClean="0">
              <a:effectLst/>
              <a:latin typeface="Arial" pitchFamily="34" charset="0"/>
              <a:ea typeface="Calibri"/>
              <a:cs typeface="Arial" pitchFamily="34" charset="0"/>
            </a:endParaRPr>
          </a:p>
          <a:p>
            <a:pPr marR="0" lvl="0" algn="just">
              <a:lnSpc>
                <a:spcPct val="115000"/>
              </a:lnSpc>
              <a:spcBef>
                <a:spcPts val="0"/>
              </a:spcBef>
              <a:spcAft>
                <a:spcPts val="1000"/>
              </a:spcAft>
            </a:pPr>
            <a:endParaRPr lang="en-US" sz="1600" dirty="0">
              <a:effectLst/>
              <a:latin typeface="Arial" pitchFamily="34" charset="0"/>
              <a:ea typeface="Calibri"/>
              <a:cs typeface="Arial" pitchFamily="34" charset="0"/>
            </a:endParaRPr>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0" y="64135"/>
            <a:ext cx="878205" cy="774065"/>
          </a:xfrm>
          <a:prstGeom prst="rect">
            <a:avLst/>
          </a:prstGeom>
          <a:noFill/>
        </p:spPr>
      </p:pic>
    </p:spTree>
    <p:extLst>
      <p:ext uri="{BB962C8B-B14F-4D97-AF65-F5344CB8AC3E}">
        <p14:creationId xmlns:p14="http://schemas.microsoft.com/office/powerpoint/2010/main" val="19348234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9102" y="1295400"/>
            <a:ext cx="7848600" cy="3722558"/>
          </a:xfrm>
          <a:prstGeom prst="rect">
            <a:avLst/>
          </a:prstGeom>
        </p:spPr>
        <p:txBody>
          <a:bodyPr wrap="square">
            <a:spAutoFit/>
          </a:bodyPr>
          <a:lstStyle/>
          <a:p>
            <a:pPr algn="ctr">
              <a:lnSpc>
                <a:spcPct val="115000"/>
              </a:lnSpc>
              <a:spcAft>
                <a:spcPts val="1000"/>
              </a:spcAft>
            </a:pPr>
            <a:r>
              <a:rPr lang="en-US" sz="1600" b="1" u="sng" dirty="0" smtClean="0">
                <a:latin typeface="Arial" pitchFamily="34" charset="0"/>
                <a:ea typeface="Calibri"/>
                <a:cs typeface="Arial" pitchFamily="34" charset="0"/>
              </a:rPr>
              <a:t>Summary</a:t>
            </a:r>
          </a:p>
          <a:p>
            <a:pPr algn="ctr">
              <a:lnSpc>
                <a:spcPct val="115000"/>
              </a:lnSpc>
              <a:spcAft>
                <a:spcPts val="1000"/>
              </a:spcAft>
            </a:pPr>
            <a:endParaRPr lang="en-US" sz="1600" dirty="0">
              <a:latin typeface="Arial" pitchFamily="34" charset="0"/>
              <a:ea typeface="Calibri"/>
              <a:cs typeface="Arial" pitchFamily="34" charset="0"/>
            </a:endParaRPr>
          </a:p>
          <a:p>
            <a:pPr marL="342900" marR="0" lvl="0" indent="-342900" algn="just">
              <a:lnSpc>
                <a:spcPct val="115000"/>
              </a:lnSpc>
              <a:spcBef>
                <a:spcPts val="0"/>
              </a:spcBef>
              <a:spcAft>
                <a:spcPts val="0"/>
              </a:spcAft>
              <a:buFont typeface="Symbol"/>
              <a:buBlip>
                <a:blip r:embed="rId2"/>
              </a:buBlip>
            </a:pPr>
            <a:r>
              <a:rPr lang="en-US" sz="1600" dirty="0">
                <a:latin typeface="Arial" pitchFamily="34" charset="0"/>
                <a:ea typeface="Calibri"/>
                <a:cs typeface="Arial" pitchFamily="34" charset="0"/>
              </a:rPr>
              <a:t>Awodi Power Machine</a:t>
            </a:r>
            <a:r>
              <a:rPr lang="en-US" sz="1600" baseline="30000" dirty="0">
                <a:latin typeface="Arial" pitchFamily="34" charset="0"/>
                <a:ea typeface="Calibri"/>
                <a:cs typeface="Arial" pitchFamily="34" charset="0"/>
              </a:rPr>
              <a:t>®</a:t>
            </a:r>
            <a:r>
              <a:rPr lang="en-US" sz="1600" dirty="0">
                <a:latin typeface="Arial" pitchFamily="34" charset="0"/>
                <a:ea typeface="Calibri"/>
                <a:cs typeface="Arial" pitchFamily="34" charset="0"/>
              </a:rPr>
              <a:t> is a brilliant and great invention </a:t>
            </a:r>
            <a:r>
              <a:rPr lang="en-US" sz="1600" dirty="0" smtClean="0">
                <a:latin typeface="Arial" pitchFamily="34" charset="0"/>
                <a:ea typeface="Calibri"/>
                <a:cs typeface="Arial" pitchFamily="34" charset="0"/>
              </a:rPr>
              <a:t>with high market acceptability, because It is a multipurpose power </a:t>
            </a:r>
            <a:r>
              <a:rPr lang="en-US" sz="1600" dirty="0">
                <a:latin typeface="Arial" pitchFamily="34" charset="0"/>
                <a:ea typeface="Calibri"/>
                <a:cs typeface="Arial" pitchFamily="34" charset="0"/>
              </a:rPr>
              <a:t>machine, </a:t>
            </a:r>
            <a:r>
              <a:rPr lang="en-US" sz="1600" dirty="0" smtClean="0">
                <a:latin typeface="Arial" pitchFamily="34" charset="0"/>
                <a:ea typeface="Calibri"/>
                <a:cs typeface="Arial" pitchFamily="34" charset="0"/>
              </a:rPr>
              <a:t>an alternative fuel </a:t>
            </a:r>
            <a:r>
              <a:rPr lang="en-US" sz="1600" dirty="0">
                <a:latin typeface="Arial" pitchFamily="34" charset="0"/>
                <a:ea typeface="Calibri"/>
                <a:cs typeface="Arial" pitchFamily="34" charset="0"/>
              </a:rPr>
              <a:t>generator </a:t>
            </a:r>
            <a:r>
              <a:rPr lang="en-US" sz="1600" dirty="0" smtClean="0">
                <a:latin typeface="Arial" pitchFamily="34" charset="0"/>
                <a:ea typeface="Calibri"/>
                <a:cs typeface="Arial" pitchFamily="34" charset="0"/>
              </a:rPr>
              <a:t>sets and mechanical </a:t>
            </a:r>
            <a:r>
              <a:rPr lang="en-US" sz="1600" dirty="0">
                <a:latin typeface="Arial" pitchFamily="34" charset="0"/>
                <a:ea typeface="Calibri"/>
                <a:cs typeface="Arial" pitchFamily="34" charset="0"/>
              </a:rPr>
              <a:t>engines (internal combustion engines</a:t>
            </a:r>
            <a:r>
              <a:rPr lang="en-US" sz="1600" dirty="0" smtClean="0">
                <a:latin typeface="Arial" pitchFamily="34" charset="0"/>
                <a:ea typeface="Calibri"/>
                <a:cs typeface="Arial" pitchFamily="34" charset="0"/>
              </a:rPr>
              <a:t>).</a:t>
            </a:r>
          </a:p>
          <a:p>
            <a:pPr marR="0" lvl="0" algn="just">
              <a:lnSpc>
                <a:spcPct val="115000"/>
              </a:lnSpc>
              <a:spcBef>
                <a:spcPts val="0"/>
              </a:spcBef>
              <a:spcAft>
                <a:spcPts val="0"/>
              </a:spcAft>
            </a:pPr>
            <a:endParaRPr lang="en-US" sz="1600" dirty="0">
              <a:latin typeface="Arial" pitchFamily="34" charset="0"/>
              <a:ea typeface="Calibri"/>
              <a:cs typeface="Arial" pitchFamily="34" charset="0"/>
            </a:endParaRPr>
          </a:p>
          <a:p>
            <a:pPr marL="342900" marR="0" lvl="0" indent="-342900" algn="just">
              <a:lnSpc>
                <a:spcPct val="115000"/>
              </a:lnSpc>
              <a:spcBef>
                <a:spcPts val="0"/>
              </a:spcBef>
              <a:spcAft>
                <a:spcPts val="0"/>
              </a:spcAft>
              <a:buFont typeface="Symbol"/>
              <a:buBlip>
                <a:blip r:embed="rId2"/>
              </a:buBlip>
            </a:pPr>
            <a:r>
              <a:rPr lang="en-US" sz="1600" dirty="0">
                <a:latin typeface="Arial" pitchFamily="34" charset="0"/>
                <a:ea typeface="Calibri"/>
                <a:cs typeface="Arial" pitchFamily="34" charset="0"/>
              </a:rPr>
              <a:t>The patented Awodi Power Machine</a:t>
            </a:r>
            <a:r>
              <a:rPr lang="en-US" sz="1600" baseline="30000" dirty="0">
                <a:latin typeface="Arial" pitchFamily="34" charset="0"/>
                <a:ea typeface="Calibri"/>
                <a:cs typeface="Arial" pitchFamily="34" charset="0"/>
              </a:rPr>
              <a:t>® </a:t>
            </a:r>
            <a:r>
              <a:rPr lang="en-US" sz="1600" dirty="0">
                <a:latin typeface="Arial" pitchFamily="34" charset="0"/>
                <a:ea typeface="Calibri"/>
                <a:cs typeface="Arial" pitchFamily="34" charset="0"/>
              </a:rPr>
              <a:t>is one of </a:t>
            </a:r>
            <a:r>
              <a:rPr lang="en-US" sz="1600" dirty="0" smtClean="0">
                <a:latin typeface="Arial" pitchFamily="34" charset="0"/>
                <a:ea typeface="Calibri"/>
                <a:cs typeface="Arial" pitchFamily="34" charset="0"/>
              </a:rPr>
              <a:t>the solutions </a:t>
            </a:r>
            <a:r>
              <a:rPr lang="en-US" sz="1600" dirty="0">
                <a:latin typeface="Arial" pitchFamily="34" charset="0"/>
                <a:ea typeface="Calibri"/>
                <a:cs typeface="Arial" pitchFamily="34" charset="0"/>
              </a:rPr>
              <a:t>at </a:t>
            </a:r>
            <a:r>
              <a:rPr lang="en-US" sz="1600" dirty="0" smtClean="0">
                <a:latin typeface="Arial" pitchFamily="34" charset="0"/>
                <a:ea typeface="Calibri"/>
                <a:cs typeface="Arial" pitchFamily="34" charset="0"/>
              </a:rPr>
              <a:t>ameliorating erratic and low </a:t>
            </a:r>
            <a:r>
              <a:rPr lang="en-US" sz="1600" dirty="0">
                <a:latin typeface="Arial" pitchFamily="34" charset="0"/>
                <a:ea typeface="Calibri"/>
                <a:cs typeface="Arial" pitchFamily="34" charset="0"/>
              </a:rPr>
              <a:t>power </a:t>
            </a:r>
            <a:r>
              <a:rPr lang="en-US" sz="1600" dirty="0" smtClean="0">
                <a:latin typeface="Arial" pitchFamily="34" charset="0"/>
                <a:ea typeface="Calibri"/>
                <a:cs typeface="Arial" pitchFamily="34" charset="0"/>
              </a:rPr>
              <a:t>supply </a:t>
            </a:r>
            <a:r>
              <a:rPr lang="en-US" sz="1600" dirty="0">
                <a:latin typeface="Arial" pitchFamily="34" charset="0"/>
                <a:ea typeface="Calibri"/>
                <a:cs typeface="Arial" pitchFamily="34" charset="0"/>
              </a:rPr>
              <a:t>and </a:t>
            </a:r>
            <a:r>
              <a:rPr lang="en-US" sz="1600" dirty="0" smtClean="0">
                <a:latin typeface="Arial" pitchFamily="34" charset="0"/>
                <a:ea typeface="Calibri"/>
                <a:cs typeface="Arial" pitchFamily="34" charset="0"/>
              </a:rPr>
              <a:t>eventually elimination </a:t>
            </a:r>
            <a:r>
              <a:rPr lang="en-US" sz="1600" dirty="0">
                <a:latin typeface="Arial" pitchFamily="34" charset="0"/>
                <a:ea typeface="Calibri"/>
                <a:cs typeface="Arial" pitchFamily="34" charset="0"/>
              </a:rPr>
              <a:t>of noise and air pollution </a:t>
            </a:r>
            <a:r>
              <a:rPr lang="en-US" sz="1600" dirty="0" smtClean="0">
                <a:latin typeface="Arial" pitchFamily="34" charset="0"/>
                <a:ea typeface="Calibri"/>
                <a:cs typeface="Arial" pitchFamily="34" charset="0"/>
              </a:rPr>
              <a:t>that emanate from </a:t>
            </a:r>
            <a:r>
              <a:rPr lang="en-US" sz="1600" dirty="0">
                <a:latin typeface="Arial" pitchFamily="34" charset="0"/>
                <a:ea typeface="Calibri"/>
                <a:cs typeface="Arial" pitchFamily="34" charset="0"/>
              </a:rPr>
              <a:t>mechanical engines</a:t>
            </a:r>
            <a:r>
              <a:rPr lang="en-US" sz="1600" dirty="0" smtClean="0">
                <a:latin typeface="Arial" pitchFamily="34" charset="0"/>
                <a:ea typeface="Calibri"/>
                <a:cs typeface="Arial" pitchFamily="34" charset="0"/>
              </a:rPr>
              <a:t>.</a:t>
            </a:r>
          </a:p>
          <a:p>
            <a:pPr marR="0" lvl="0" algn="just">
              <a:lnSpc>
                <a:spcPct val="115000"/>
              </a:lnSpc>
              <a:spcBef>
                <a:spcPts val="0"/>
              </a:spcBef>
              <a:spcAft>
                <a:spcPts val="0"/>
              </a:spcAft>
            </a:pPr>
            <a:endParaRPr lang="en-US" sz="1600" dirty="0">
              <a:latin typeface="Arial" pitchFamily="34" charset="0"/>
              <a:ea typeface="Calibri"/>
              <a:cs typeface="Arial" pitchFamily="34" charset="0"/>
            </a:endParaRPr>
          </a:p>
          <a:p>
            <a:pPr marL="342900" marR="0" lvl="0" indent="-342900" algn="just">
              <a:lnSpc>
                <a:spcPct val="115000"/>
              </a:lnSpc>
              <a:spcBef>
                <a:spcPts val="0"/>
              </a:spcBef>
              <a:spcAft>
                <a:spcPts val="1000"/>
              </a:spcAft>
              <a:buFont typeface="Symbol"/>
              <a:buBlip>
                <a:blip r:embed="rId2"/>
              </a:buBlip>
            </a:pPr>
            <a:r>
              <a:rPr lang="en-US" sz="1600" dirty="0" smtClean="0">
                <a:latin typeface="Arial" pitchFamily="34" charset="0"/>
                <a:ea typeface="Calibri"/>
                <a:cs typeface="Arial" pitchFamily="34" charset="0"/>
              </a:rPr>
              <a:t>It will provide availability at a comparative </a:t>
            </a:r>
            <a:r>
              <a:rPr lang="en-US" sz="1600" dirty="0">
                <a:latin typeface="Arial" pitchFamily="34" charset="0"/>
                <a:ea typeface="Calibri"/>
                <a:cs typeface="Arial" pitchFamily="34" charset="0"/>
              </a:rPr>
              <a:t>market price and </a:t>
            </a:r>
            <a:r>
              <a:rPr lang="en-US" sz="1600" dirty="0" smtClean="0">
                <a:latin typeface="Arial" pitchFamily="34" charset="0"/>
                <a:ea typeface="Calibri"/>
                <a:cs typeface="Arial" pitchFamily="34" charset="0"/>
              </a:rPr>
              <a:t>will be affordable by everyone and all will enjoy </a:t>
            </a:r>
            <a:r>
              <a:rPr lang="en-US" sz="1600" dirty="0">
                <a:latin typeface="Arial" pitchFamily="34" charset="0"/>
                <a:ea typeface="Calibri"/>
                <a:cs typeface="Arial" pitchFamily="34" charset="0"/>
              </a:rPr>
              <a:t>value for their money.</a:t>
            </a:r>
            <a:endParaRPr lang="en-US" sz="1600" dirty="0">
              <a:effectLst/>
              <a:latin typeface="Arial" pitchFamily="34" charset="0"/>
              <a:ea typeface="Calibri"/>
              <a:cs typeface="Arial" pitchFamily="34" charset="0"/>
            </a:endParaRPr>
          </a:p>
        </p:txBody>
      </p:sp>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0" y="88170"/>
            <a:ext cx="878205" cy="774065"/>
          </a:xfrm>
          <a:prstGeom prst="rect">
            <a:avLst/>
          </a:prstGeom>
          <a:noFill/>
        </p:spPr>
      </p:pic>
    </p:spTree>
    <p:extLst>
      <p:ext uri="{BB962C8B-B14F-4D97-AF65-F5344CB8AC3E}">
        <p14:creationId xmlns:p14="http://schemas.microsoft.com/office/powerpoint/2010/main" val="3989173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81000"/>
            <a:ext cx="8001000" cy="4154984"/>
          </a:xfrm>
          <a:prstGeom prst="rect">
            <a:avLst/>
          </a:prstGeom>
          <a:noFill/>
        </p:spPr>
        <p:txBody>
          <a:bodyPr wrap="square" rtlCol="0">
            <a:spAutoFit/>
          </a:bodyPr>
          <a:lstStyle/>
          <a:p>
            <a:pPr algn="ctr"/>
            <a:r>
              <a:rPr lang="en-US" sz="2200" b="1" u="sng" dirty="0" smtClean="0">
                <a:latin typeface="Arial" pitchFamily="34" charset="0"/>
                <a:cs typeface="Arial" pitchFamily="34" charset="0"/>
              </a:rPr>
              <a:t>Our Prayer</a:t>
            </a:r>
          </a:p>
          <a:p>
            <a:pPr algn="ctr"/>
            <a:endParaRPr lang="en-US" sz="2200" b="1" dirty="0" smtClean="0">
              <a:latin typeface="Arial" pitchFamily="34" charset="0"/>
              <a:cs typeface="Arial" pitchFamily="34" charset="0"/>
            </a:endParaRPr>
          </a:p>
          <a:p>
            <a:pPr marL="342900" indent="-342900" algn="just">
              <a:buAutoNum type="arabicPeriod"/>
            </a:pPr>
            <a:r>
              <a:rPr lang="en-US" sz="2200" dirty="0" smtClean="0">
                <a:latin typeface="Arial" pitchFamily="34" charset="0"/>
                <a:cs typeface="Arial" pitchFamily="34" charset="0"/>
              </a:rPr>
              <a:t>Visit is require to ODM or production engineering </a:t>
            </a:r>
            <a:r>
              <a:rPr lang="en-US" sz="2200" dirty="0" smtClean="0">
                <a:latin typeface="Arial" pitchFamily="34" charset="0"/>
                <a:cs typeface="Arial" pitchFamily="34" charset="0"/>
              </a:rPr>
              <a:t>company.</a:t>
            </a:r>
          </a:p>
          <a:p>
            <a:pPr marL="342900" indent="-342900" algn="just">
              <a:buAutoNum type="arabicPeriod"/>
            </a:pPr>
            <a:r>
              <a:rPr lang="en-US" sz="2200" dirty="0" smtClean="0">
                <a:latin typeface="Arial" pitchFamily="34" charset="0"/>
                <a:cs typeface="Arial" pitchFamily="34" charset="0"/>
              </a:rPr>
              <a:t>Investment on mass production will jointly address the adverse effects of over reliance on infinite fossil fuels that birthed climate and global warming issues that pose threats to the entire world creating enabling business environment</a:t>
            </a:r>
          </a:p>
          <a:p>
            <a:pPr marL="342900" indent="-342900" algn="just">
              <a:buAutoNum type="arabicPeriod"/>
            </a:pPr>
            <a:r>
              <a:rPr lang="en-US" sz="2200" dirty="0" smtClean="0">
                <a:latin typeface="Arial" pitchFamily="34" charset="0"/>
                <a:cs typeface="Arial" pitchFamily="34" charset="0"/>
              </a:rPr>
              <a:t>The </a:t>
            </a:r>
            <a:r>
              <a:rPr lang="en-US" sz="2200" dirty="0" smtClean="0">
                <a:latin typeface="Arial" pitchFamily="34" charset="0"/>
                <a:cs typeface="Arial" pitchFamily="34" charset="0"/>
              </a:rPr>
              <a:t>business offer opportunity to investor’s resources in order to achieve her required objectives, standard and conducive business environment for all stakeholders.</a:t>
            </a:r>
          </a:p>
          <a:p>
            <a:pPr marL="342900" indent="-342900" algn="just">
              <a:buAutoNum type="arabicPeriod"/>
            </a:pPr>
            <a:r>
              <a:rPr lang="en-US" sz="2200" dirty="0" smtClean="0">
                <a:latin typeface="Arial" pitchFamily="34" charset="0"/>
                <a:cs typeface="Arial" pitchFamily="34" charset="0"/>
              </a:rPr>
              <a:t>Please accept the assurances of our highest regards for your esteemed office and kind disposition.  </a:t>
            </a:r>
            <a:endParaRPr lang="en-US" sz="2200" dirty="0">
              <a:latin typeface="Arial" pitchFamily="34" charset="0"/>
              <a:cs typeface="Arial" pitchFamily="34" charset="0"/>
            </a:endParaRPr>
          </a:p>
        </p:txBody>
      </p:sp>
    </p:spTree>
    <p:extLst>
      <p:ext uri="{BB962C8B-B14F-4D97-AF65-F5344CB8AC3E}">
        <p14:creationId xmlns:p14="http://schemas.microsoft.com/office/powerpoint/2010/main" val="36544815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2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484</Words>
  <Application>Microsoft Office PowerPoint</Application>
  <PresentationFormat>On-screen Show (4:3)</PresentationFormat>
  <Paragraphs>82</Paragraphs>
  <Slides>7</Slides>
  <Notes>0</Notes>
  <HiddenSlides>0</HiddenSlides>
  <MMClips>0</MMClips>
  <ScaleCrop>false</ScaleCrop>
  <HeadingPairs>
    <vt:vector size="4" baseType="variant">
      <vt:variant>
        <vt:lpstr>Theme</vt:lpstr>
      </vt:variant>
      <vt:variant>
        <vt:i4>4</vt:i4>
      </vt:variant>
      <vt:variant>
        <vt:lpstr>Slide Titles</vt:lpstr>
      </vt:variant>
      <vt:variant>
        <vt:i4>7</vt:i4>
      </vt:variant>
    </vt:vector>
  </HeadingPairs>
  <TitlesOfParts>
    <vt:vector size="11" baseType="lpstr">
      <vt:lpstr>Office Theme</vt:lpstr>
      <vt:lpstr>Concourse</vt:lpstr>
      <vt:lpstr>1_Concourse</vt:lpstr>
      <vt:lpstr>2_Concourse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DOCKAAF</dc:creator>
  <cp:lastModifiedBy>DOCKAAF</cp:lastModifiedBy>
  <cp:revision>7</cp:revision>
  <dcterms:created xsi:type="dcterms:W3CDTF">2018-11-06T01:43:07Z</dcterms:created>
  <dcterms:modified xsi:type="dcterms:W3CDTF">2019-02-22T04:10:04Z</dcterms:modified>
</cp:coreProperties>
</file>