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9" r:id="rId3"/>
    <p:sldId id="261"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728"/>
  </p:normalViewPr>
  <p:slideViewPr>
    <p:cSldViewPr snapToGrid="0" snapToObjects="1">
      <p:cViewPr varScale="1">
        <p:scale>
          <a:sx n="86" d="100"/>
          <a:sy n="86" d="100"/>
        </p:scale>
        <p:origin x="105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A50BFF-9CE4-EB45-B3D6-13DF2427985B}" type="datetimeFigureOut">
              <a:rPr lang="en-US" smtClean="0"/>
              <a:t>3/8/19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547608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A50BFF-9CE4-EB45-B3D6-13DF2427985B}" type="datetimeFigureOut">
              <a:rPr lang="en-US" smtClean="0"/>
              <a:t>3/8/19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1684463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A50BFF-9CE4-EB45-B3D6-13DF2427985B}" type="datetimeFigureOut">
              <a:rPr lang="en-US" smtClean="0"/>
              <a:t>3/8/19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509008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A50BFF-9CE4-EB45-B3D6-13DF2427985B}" type="datetimeFigureOut">
              <a:rPr lang="en-US" smtClean="0"/>
              <a:t>3/8/19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1479871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A50BFF-9CE4-EB45-B3D6-13DF2427985B}" type="datetimeFigureOut">
              <a:rPr lang="en-US" smtClean="0"/>
              <a:t>3/8/19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4760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A50BFF-9CE4-EB45-B3D6-13DF2427985B}" type="datetimeFigureOut">
              <a:rPr lang="en-US" smtClean="0"/>
              <a:t>3/8/19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1293100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A50BFF-9CE4-EB45-B3D6-13DF2427985B}" type="datetimeFigureOut">
              <a:rPr lang="en-US" smtClean="0"/>
              <a:t>3/8/19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610890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A50BFF-9CE4-EB45-B3D6-13DF2427985B}" type="datetimeFigureOut">
              <a:rPr lang="en-US" smtClean="0"/>
              <a:t>3/8/19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11000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A50BFF-9CE4-EB45-B3D6-13DF2427985B}" type="datetimeFigureOut">
              <a:rPr lang="en-US" smtClean="0"/>
              <a:t>3/8/19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2037393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A50BFF-9CE4-EB45-B3D6-13DF2427985B}" type="datetimeFigureOut">
              <a:rPr lang="en-US" smtClean="0"/>
              <a:t>3/8/19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837668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A50BFF-9CE4-EB45-B3D6-13DF2427985B}" type="datetimeFigureOut">
              <a:rPr lang="en-US" smtClean="0"/>
              <a:t>3/8/19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A19A5-08DE-9B42-8513-A6654CF17D9D}" type="slidenum">
              <a:rPr lang="en-US" smtClean="0"/>
              <a:t>‹#›</a:t>
            </a:fld>
            <a:endParaRPr lang="en-US"/>
          </a:p>
        </p:txBody>
      </p:sp>
    </p:spTree>
    <p:extLst>
      <p:ext uri="{BB962C8B-B14F-4D97-AF65-F5344CB8AC3E}">
        <p14:creationId xmlns:p14="http://schemas.microsoft.com/office/powerpoint/2010/main" val="19391229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A50BFF-9CE4-EB45-B3D6-13DF2427985B}" type="datetimeFigureOut">
              <a:rPr lang="en-US" smtClean="0"/>
              <a:t>3/8/19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AA19A5-08DE-9B42-8513-A6654CF17D9D}" type="slidenum">
              <a:rPr lang="en-US" smtClean="0"/>
              <a:t>‹#›</a:t>
            </a:fld>
            <a:endParaRPr lang="en-US"/>
          </a:p>
        </p:txBody>
      </p:sp>
    </p:spTree>
    <p:extLst>
      <p:ext uri="{BB962C8B-B14F-4D97-AF65-F5344CB8AC3E}">
        <p14:creationId xmlns:p14="http://schemas.microsoft.com/office/powerpoint/2010/main" val="1891458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73769"/>
            <a:ext cx="9144000" cy="959371"/>
          </a:xfrm>
        </p:spPr>
        <p:txBody>
          <a:bodyPr>
            <a:normAutofit/>
          </a:bodyPr>
          <a:lstStyle/>
          <a:p>
            <a:r>
              <a:rPr lang="en-US" sz="4800" dirty="0" smtClean="0"/>
              <a:t>Recurrent Implantation Failure</a:t>
            </a:r>
            <a:endParaRPr lang="en-US" sz="4800" dirty="0"/>
          </a:p>
        </p:txBody>
      </p:sp>
      <p:sp>
        <p:nvSpPr>
          <p:cNvPr id="3" name="Subtitle 2"/>
          <p:cNvSpPr>
            <a:spLocks noGrp="1"/>
          </p:cNvSpPr>
          <p:nvPr>
            <p:ph type="subTitle" idx="1"/>
          </p:nvPr>
        </p:nvSpPr>
        <p:spPr>
          <a:xfrm>
            <a:off x="1524000" y="3117954"/>
            <a:ext cx="9144000" cy="2139846"/>
          </a:xfrm>
        </p:spPr>
        <p:txBody>
          <a:bodyPr>
            <a:normAutofit/>
          </a:bodyPr>
          <a:lstStyle/>
          <a:p>
            <a:r>
              <a:rPr lang="en-US" dirty="0" err="1" smtClean="0"/>
              <a:t>Dr</a:t>
            </a:r>
            <a:r>
              <a:rPr lang="en-US" dirty="0" smtClean="0"/>
              <a:t> </a:t>
            </a:r>
            <a:r>
              <a:rPr lang="en-US" dirty="0" err="1" smtClean="0"/>
              <a:t>Partha</a:t>
            </a:r>
            <a:r>
              <a:rPr lang="en-US" dirty="0" smtClean="0"/>
              <a:t> </a:t>
            </a:r>
            <a:r>
              <a:rPr lang="en-US" dirty="0" err="1" smtClean="0"/>
              <a:t>Sarathi</a:t>
            </a:r>
            <a:r>
              <a:rPr lang="en-US" dirty="0" smtClean="0"/>
              <a:t> Das</a:t>
            </a:r>
          </a:p>
          <a:p>
            <a:r>
              <a:rPr lang="en-US" dirty="0" smtClean="0"/>
              <a:t>Reproductive Medicine Endocrinology and Infertility / IVF</a:t>
            </a:r>
          </a:p>
          <a:p>
            <a:r>
              <a:rPr lang="en-US" dirty="0" smtClean="0"/>
              <a:t>Orchid IVF</a:t>
            </a:r>
          </a:p>
          <a:p>
            <a:r>
              <a:rPr lang="en-US" dirty="0" smtClean="0"/>
              <a:t>Health Care City, Dubai</a:t>
            </a:r>
            <a:endParaRPr lang="en-US" dirty="0"/>
          </a:p>
        </p:txBody>
      </p:sp>
    </p:spTree>
    <p:extLst>
      <p:ext uri="{BB962C8B-B14F-4D97-AF65-F5344CB8AC3E}">
        <p14:creationId xmlns:p14="http://schemas.microsoft.com/office/powerpoint/2010/main" val="632770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353800" cy="803563"/>
          </a:xfrm>
        </p:spPr>
        <p:txBody>
          <a:bodyPr/>
          <a:lstStyle/>
          <a:p>
            <a:pPr algn="ctr"/>
            <a:r>
              <a:rPr lang="en-US" u="sng" dirty="0"/>
              <a:t>A</a:t>
            </a:r>
            <a:r>
              <a:rPr lang="en-US" u="sng" dirty="0" smtClean="0"/>
              <a:t>bstract</a:t>
            </a:r>
            <a:endParaRPr lang="en-US" u="sng" dirty="0"/>
          </a:p>
        </p:txBody>
      </p:sp>
      <p:sp>
        <p:nvSpPr>
          <p:cNvPr id="3" name="Content Placeholder 2"/>
          <p:cNvSpPr>
            <a:spLocks noGrp="1"/>
          </p:cNvSpPr>
          <p:nvPr>
            <p:ph idx="1"/>
          </p:nvPr>
        </p:nvSpPr>
        <p:spPr>
          <a:xfrm>
            <a:off x="110835" y="1080654"/>
            <a:ext cx="11942619" cy="5375563"/>
          </a:xfrm>
        </p:spPr>
        <p:txBody>
          <a:bodyPr>
            <a:normAutofit fontScale="77500" lnSpcReduction="20000"/>
          </a:bodyPr>
          <a:lstStyle/>
          <a:p>
            <a:pPr algn="just"/>
            <a:r>
              <a:rPr lang="en-US" dirty="0" smtClean="0"/>
              <a:t>Pregnancy is natures gift to mankind. It is a physiological marvel but sometimes for some couples it becomes a challenge to sustain the physiological miracle. Some women resort to assisted reproduction but fail to sustain the pregnancy or have negative reproductive outcome. </a:t>
            </a:r>
          </a:p>
          <a:p>
            <a:pPr algn="just"/>
            <a:r>
              <a:rPr lang="en-US" dirty="0" smtClean="0"/>
              <a:t>Recurrent implantation failure is when the embryo fails to implant after multiple cycles of assisted reproductive procedures. This is a complex problem with multiple complex attributable factors like ovarian stimulation protocols, embryo transfer techniques, </a:t>
            </a:r>
            <a:r>
              <a:rPr lang="en-US" dirty="0" err="1" smtClean="0"/>
              <a:t>hydrosalphinges</a:t>
            </a:r>
            <a:r>
              <a:rPr lang="en-US" dirty="0" smtClean="0"/>
              <a:t>, male semen DNA fragmentation issues, endometrial receptivity, advanced maternal age associated with abnormal embryos, increased BMI of both partners, smoking, immune dysfunction and immunological factors, embryo aneuploidy and so on. </a:t>
            </a:r>
          </a:p>
          <a:p>
            <a:pPr algn="just"/>
            <a:r>
              <a:rPr lang="en-US" dirty="0" smtClean="0"/>
              <a:t>Recurrent implantation failure evaluation should include a detailed analysis and the need for embryo aneuploidy evaluation, endometrial receptivity assay, office hysteroscopy and guided biopsy if tell tale signs of chronic endometritis or any other visible or suspicious endometrial lesions and treatment of same. </a:t>
            </a:r>
          </a:p>
          <a:p>
            <a:pPr algn="just"/>
            <a:r>
              <a:rPr lang="en-US" dirty="0" smtClean="0"/>
              <a:t>Immune dysfunction evaluation and treatment though very debatable can be offered to the couple after thorough counselling about its implications, success and costs involved. IVF stimulation protocols should be individualized and tailor made to the specific patient. Husbands sperm DNA fragmentation should be considered and treatment offered in case of poor embryo </a:t>
            </a:r>
            <a:r>
              <a:rPr lang="en-US" dirty="0" err="1" smtClean="0"/>
              <a:t>morphokinetics</a:t>
            </a:r>
            <a:r>
              <a:rPr lang="en-US" dirty="0" smtClean="0"/>
              <a:t> and implantation failure.</a:t>
            </a:r>
          </a:p>
          <a:p>
            <a:pPr algn="just"/>
            <a:r>
              <a:rPr lang="en-US" dirty="0" smtClean="0"/>
              <a:t>A thorough counseling and Tender Loving Care approach for this group of patients is the need of the hour.</a:t>
            </a:r>
          </a:p>
          <a:p>
            <a:endParaRPr lang="en-US" dirty="0" smtClean="0"/>
          </a:p>
        </p:txBody>
      </p:sp>
    </p:spTree>
    <p:extLst>
      <p:ext uri="{BB962C8B-B14F-4D97-AF65-F5344CB8AC3E}">
        <p14:creationId xmlns:p14="http://schemas.microsoft.com/office/powerpoint/2010/main" val="1819580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t>keywords</a:t>
            </a:r>
            <a:endParaRPr lang="en-US" u="sng" dirty="0"/>
          </a:p>
        </p:txBody>
      </p:sp>
      <p:sp>
        <p:nvSpPr>
          <p:cNvPr id="3" name="Content Placeholder 2"/>
          <p:cNvSpPr>
            <a:spLocks noGrp="1"/>
          </p:cNvSpPr>
          <p:nvPr>
            <p:ph idx="1"/>
          </p:nvPr>
        </p:nvSpPr>
        <p:spPr/>
        <p:txBody>
          <a:bodyPr/>
          <a:lstStyle/>
          <a:p>
            <a:r>
              <a:rPr lang="en-US" dirty="0" smtClean="0"/>
              <a:t>Recurrent implantation failure</a:t>
            </a:r>
          </a:p>
          <a:p>
            <a:r>
              <a:rPr lang="en-US" dirty="0" smtClean="0"/>
              <a:t>Pre-implantation genetic screening</a:t>
            </a:r>
          </a:p>
          <a:p>
            <a:r>
              <a:rPr lang="en-US" dirty="0" smtClean="0"/>
              <a:t>Chronic endometritis</a:t>
            </a:r>
          </a:p>
          <a:p>
            <a:r>
              <a:rPr lang="en-US" dirty="0" err="1" smtClean="0"/>
              <a:t>Immunomodulators</a:t>
            </a:r>
            <a:endParaRPr lang="en-US" dirty="0" smtClean="0"/>
          </a:p>
          <a:p>
            <a:r>
              <a:rPr lang="en-US" dirty="0" smtClean="0"/>
              <a:t>Natural killer cells</a:t>
            </a:r>
          </a:p>
          <a:p>
            <a:r>
              <a:rPr lang="en-US" dirty="0" smtClean="0"/>
              <a:t>Hysteroscopy</a:t>
            </a:r>
          </a:p>
          <a:p>
            <a:r>
              <a:rPr lang="en-US" dirty="0" smtClean="0"/>
              <a:t>Endometrial receptivity assay</a:t>
            </a:r>
          </a:p>
          <a:p>
            <a:r>
              <a:rPr lang="en-US" dirty="0" smtClean="0"/>
              <a:t>Low molecular heparin</a:t>
            </a:r>
            <a:endParaRPr lang="en-US" dirty="0"/>
          </a:p>
        </p:txBody>
      </p:sp>
    </p:spTree>
    <p:extLst>
      <p:ext uri="{BB962C8B-B14F-4D97-AF65-F5344CB8AC3E}">
        <p14:creationId xmlns:p14="http://schemas.microsoft.com/office/powerpoint/2010/main" val="1153263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289</Words>
  <Application>Microsoft Macintosh PowerPoint</Application>
  <PresentationFormat>Widescreen</PresentationFormat>
  <Paragraphs>20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Calibri</vt:lpstr>
      <vt:lpstr>Calibri Light</vt:lpstr>
      <vt:lpstr>Arial</vt:lpstr>
      <vt:lpstr>Office Theme</vt:lpstr>
      <vt:lpstr>Recurrent Implantation Failure</vt:lpstr>
      <vt:lpstr>Abstract</vt:lpstr>
      <vt:lpstr>keywords</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Recurrent Implantation Failure</dc:title>
  <dc:creator>PARTHA DAS</dc:creator>
  <cp:lastModifiedBy>PARTHA DAS</cp:lastModifiedBy>
  <cp:revision>1</cp:revision>
  <dcterms:created xsi:type="dcterms:W3CDTF">2019-03-08T15:45:09Z</dcterms:created>
  <dcterms:modified xsi:type="dcterms:W3CDTF">2019-03-08T15:47:51Z</dcterms:modified>
</cp:coreProperties>
</file>