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85" r:id="rId3"/>
    <p:sldId id="258" r:id="rId4"/>
    <p:sldId id="283" r:id="rId5"/>
    <p:sldId id="259" r:id="rId6"/>
    <p:sldId id="290" r:id="rId7"/>
    <p:sldId id="281" r:id="rId8"/>
    <p:sldId id="278" r:id="rId9"/>
    <p:sldId id="288" r:id="rId10"/>
    <p:sldId id="279" r:id="rId11"/>
    <p:sldId id="275" r:id="rId12"/>
    <p:sldId id="274" r:id="rId13"/>
    <p:sldId id="273" r:id="rId14"/>
    <p:sldId id="287" r:id="rId15"/>
    <p:sldId id="289" r:id="rId16"/>
    <p:sldId id="272" r:id="rId17"/>
    <p:sldId id="271" r:id="rId18"/>
    <p:sldId id="270" r:id="rId19"/>
    <p:sldId id="269" r:id="rId20"/>
    <p:sldId id="260" r:id="rId21"/>
    <p:sldId id="26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CBB76CD-17B7-47B6-B8DF-B94418A21437}">
          <p14:sldIdLst>
            <p14:sldId id="256"/>
            <p14:sldId id="285"/>
            <p14:sldId id="258"/>
            <p14:sldId id="283"/>
            <p14:sldId id="259"/>
            <p14:sldId id="290"/>
            <p14:sldId id="281"/>
            <p14:sldId id="278"/>
            <p14:sldId id="288"/>
            <p14:sldId id="279"/>
            <p14:sldId id="275"/>
            <p14:sldId id="274"/>
            <p14:sldId id="273"/>
            <p14:sldId id="287"/>
            <p14:sldId id="289"/>
            <p14:sldId id="272"/>
            <p14:sldId id="271"/>
            <p14:sldId id="270"/>
            <p14:sldId id="269"/>
            <p14:sldId id="260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cy" initials="N" lastIdx="1" clrIdx="0">
    <p:extLst>
      <p:ext uri="{19B8F6BF-5375-455C-9EA6-DF929625EA0E}">
        <p15:presenceInfo xmlns:p15="http://schemas.microsoft.com/office/powerpoint/2012/main" userId="f443df8088d63bd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viewProps" Target="view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commentAuthors" Target="commentAuthor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notesMaster" Target="notesMasters/notesMaster1.xml" /><Relationship Id="rId28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0D678-DEDA-40A3-9B32-7DE94A198AF1}" type="datetimeFigureOut">
              <a:rPr lang="en-IN" smtClean="0"/>
              <a:t>12-12-2021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B8E13-C1F0-46A2-95A2-150534757E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4474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B8E13-C1F0-46A2-95A2-150534757E6D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4863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Subtitle 2"/>
          <p:cNvSpPr>
            <a:spLocks noGrp="1"/>
          </p:cNvSpPr>
          <p:nvPr userDrawn="1"/>
        </p:nvSpPr>
        <p:spPr>
          <a:xfrm>
            <a:off x="252730" y="6356350"/>
            <a:ext cx="3390900" cy="3238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rgbClr val="3C4043"/>
                </a:solidFill>
                <a:latin typeface="Roboto" panose="02000000000000000000" pitchFamily="2" charset="0"/>
              </a:rPr>
              <a:t>©</a:t>
            </a:r>
            <a:r>
              <a:rPr lang="en-US" sz="1400" dirty="0">
                <a:solidFill>
                  <a:srgbClr val="3C4043"/>
                </a:solidFill>
                <a:latin typeface="Roboto" panose="02000000000000000000" pitchFamily="2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Roboto" panose="02000000000000000000" pitchFamily="2" charset="0"/>
              </a:rPr>
              <a:t>IST &amp; TICEM</a:t>
            </a:r>
          </a:p>
        </p:txBody>
      </p:sp>
      <p:sp>
        <p:nvSpPr>
          <p:cNvPr id="10" name="Title 1"/>
          <p:cNvSpPr>
            <a:spLocks noGrp="1"/>
          </p:cNvSpPr>
          <p:nvPr userDrawn="1"/>
        </p:nvSpPr>
        <p:spPr>
          <a:xfrm>
            <a:off x="141161" y="0"/>
            <a:ext cx="334737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7030A0"/>
                </a:solidFill>
                <a:latin typeface="Aparajita" panose="020B0604020202020204" pitchFamily="34" charset="0"/>
                <a:ea typeface="Aldhabi" panose="01000000000000000000" pitchFamily="2" charset="0"/>
              </a:rPr>
              <a:t>PGDMT</a:t>
            </a:r>
            <a:endParaRPr lang="en-US" sz="4800" dirty="0">
              <a:latin typeface="Aparajita" panose="020B0604020202020204" pitchFamily="34" charset="0"/>
              <a:ea typeface="Aldhabi" panose="01000000000000000000" pitchFamily="2" charset="0"/>
            </a:endParaRPr>
          </a:p>
        </p:txBody>
      </p:sp>
      <p:sp>
        <p:nvSpPr>
          <p:cNvPr id="11" name="Rectangle 3"/>
          <p:cNvSpPr/>
          <p:nvPr userDrawn="1"/>
        </p:nvSpPr>
        <p:spPr>
          <a:xfrm>
            <a:off x="0" y="762000"/>
            <a:ext cx="12192000" cy="53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t>12/12/2021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 userDrawn="1"/>
        </p:nvSpPr>
        <p:spPr>
          <a:xfrm>
            <a:off x="252730" y="6356350"/>
            <a:ext cx="3390900" cy="3238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rgbClr val="3C4043"/>
                </a:solidFill>
                <a:latin typeface="Roboto" panose="02000000000000000000" pitchFamily="2" charset="0"/>
              </a:rPr>
              <a:t>©</a:t>
            </a:r>
            <a:r>
              <a:rPr lang="en-US" sz="1400" dirty="0">
                <a:solidFill>
                  <a:srgbClr val="3C4043"/>
                </a:solidFill>
                <a:latin typeface="Roboto" panose="02000000000000000000" pitchFamily="2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Roboto" panose="02000000000000000000" pitchFamily="2" charset="0"/>
              </a:rPr>
              <a:t>IST &amp; TICEM</a:t>
            </a:r>
          </a:p>
        </p:txBody>
      </p:sp>
      <p:sp>
        <p:nvSpPr>
          <p:cNvPr id="9" name="Title 1"/>
          <p:cNvSpPr>
            <a:spLocks noGrp="1"/>
          </p:cNvSpPr>
          <p:nvPr userDrawn="1"/>
        </p:nvSpPr>
        <p:spPr>
          <a:xfrm>
            <a:off x="141161" y="0"/>
            <a:ext cx="334737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7030A0"/>
                </a:solidFill>
                <a:latin typeface="Aparajita" panose="020B0604020202020204" pitchFamily="34" charset="0"/>
                <a:ea typeface="Aldhabi" panose="01000000000000000000" pitchFamily="2" charset="0"/>
              </a:rPr>
              <a:t>PGDMT</a:t>
            </a:r>
            <a:endParaRPr lang="en-US" sz="4800" dirty="0">
              <a:latin typeface="Aparajita" panose="020B0604020202020204" pitchFamily="34" charset="0"/>
              <a:ea typeface="Aldhabi" panose="01000000000000000000" pitchFamily="2" charset="0"/>
            </a:endParaRPr>
          </a:p>
        </p:txBody>
      </p:sp>
      <p:sp>
        <p:nvSpPr>
          <p:cNvPr id="10" name="Rectangle 3"/>
          <p:cNvSpPr/>
          <p:nvPr userDrawn="1"/>
        </p:nvSpPr>
        <p:spPr>
          <a:xfrm>
            <a:off x="0" y="762000"/>
            <a:ext cx="12192000" cy="53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 userDrawn="1"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 userDrawn="1"/>
        </p:nvSpPr>
        <p:spPr>
          <a:xfrm>
            <a:off x="252730" y="6356350"/>
            <a:ext cx="3390900" cy="3238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en-US" sz="1800" dirty="0">
                <a:solidFill>
                  <a:srgbClr val="3C4043"/>
                </a:solidFill>
                <a:latin typeface="Roboto" panose="02000000000000000000" pitchFamily="2" charset="0"/>
              </a:rPr>
              <a:t>©</a:t>
            </a:r>
            <a:r>
              <a:rPr lang="en-US" sz="1400" dirty="0">
                <a:solidFill>
                  <a:srgbClr val="3C4043"/>
                </a:solidFill>
                <a:latin typeface="Roboto" panose="02000000000000000000" pitchFamily="2" charset="0"/>
              </a:rPr>
              <a:t> </a:t>
            </a:r>
            <a:r>
              <a:rPr lang="en-US" sz="1800" b="1" dirty="0">
                <a:solidFill>
                  <a:srgbClr val="7030A0"/>
                </a:solidFill>
                <a:latin typeface="Roboto" panose="02000000000000000000" pitchFamily="2" charset="0"/>
              </a:rPr>
              <a:t>IST &amp; TICEM</a:t>
            </a:r>
          </a:p>
        </p:txBody>
      </p:sp>
      <p:sp>
        <p:nvSpPr>
          <p:cNvPr id="9" name="Title 1"/>
          <p:cNvSpPr>
            <a:spLocks noGrp="1"/>
          </p:cNvSpPr>
          <p:nvPr userDrawn="1"/>
        </p:nvSpPr>
        <p:spPr>
          <a:xfrm>
            <a:off x="141161" y="0"/>
            <a:ext cx="3347371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7030A0"/>
                </a:solidFill>
                <a:latin typeface="Aparajita" panose="020B0604020202020204" pitchFamily="34" charset="0"/>
                <a:ea typeface="Aldhabi" panose="01000000000000000000" pitchFamily="2" charset="0"/>
              </a:rPr>
              <a:t>PGDMT</a:t>
            </a:r>
            <a:endParaRPr lang="en-US" sz="4800" dirty="0">
              <a:latin typeface="Aparajita" panose="020B0604020202020204" pitchFamily="34" charset="0"/>
              <a:ea typeface="Aldhabi" panose="01000000000000000000" pitchFamily="2" charset="0"/>
            </a:endParaRPr>
          </a:p>
        </p:txBody>
      </p:sp>
      <p:sp>
        <p:nvSpPr>
          <p:cNvPr id="10" name="Rectangle 3"/>
          <p:cNvSpPr/>
          <p:nvPr userDrawn="1"/>
        </p:nvSpPr>
        <p:spPr>
          <a:xfrm>
            <a:off x="0" y="762000"/>
            <a:ext cx="12192000" cy="53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3.emf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161" y="0"/>
            <a:ext cx="3347371" cy="91440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7030A0"/>
                </a:solidFill>
                <a:latin typeface="Aparajita" panose="020B0604020202020204" pitchFamily="34" charset="0"/>
                <a:ea typeface="Aldhabi" panose="01000000000000000000" pitchFamily="2" charset="0"/>
              </a:rPr>
              <a:t>PGDMT</a:t>
            </a:r>
            <a:endParaRPr lang="en-US" sz="4800" dirty="0">
              <a:latin typeface="Aparajita" panose="020B0604020202020204" pitchFamily="34" charset="0"/>
              <a:ea typeface="Aldhabi" panose="01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248400"/>
            <a:ext cx="5206365" cy="452755"/>
          </a:xfrm>
        </p:spPr>
        <p:txBody>
          <a:bodyPr>
            <a:normAutofit fontScale="90000" lnSpcReduction="10000"/>
          </a:bodyPr>
          <a:lstStyle/>
          <a:p>
            <a:r>
              <a:rPr lang="en-US" sz="3100" b="1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rgbClr val="3C4043"/>
                </a:solidFill>
                <a:latin typeface="Roboto" panose="02000000000000000000" pitchFamily="2" charset="0"/>
              </a:rPr>
              <a:t>©</a:t>
            </a:r>
            <a:r>
              <a:rPr lang="en-US" sz="2000" dirty="0">
                <a:solidFill>
                  <a:srgbClr val="3C4043"/>
                </a:solidFill>
                <a:latin typeface="Roboto" panose="02000000000000000000" pitchFamily="2" charset="0"/>
              </a:rPr>
              <a:t> </a:t>
            </a:r>
            <a:r>
              <a:rPr lang="en-US" sz="3000" b="1" dirty="0">
                <a:solidFill>
                  <a:srgbClr val="7030A0"/>
                </a:solidFill>
                <a:latin typeface="Roboto" panose="02000000000000000000" pitchFamily="2" charset="0"/>
              </a:rPr>
              <a:t>IST &amp; TICEM</a:t>
            </a:r>
            <a:endParaRPr lang="en-US" sz="3000" b="1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2000"/>
            <a:ext cx="12192000" cy="53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34200" y="4343400"/>
            <a:ext cx="43434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NANCY SARAL MARY.J.J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M.B.B.S.,MEM PG II RESIDENT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MMHRC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"/>
          </p:nvPr>
        </p:nvSpPr>
        <p:spPr>
          <a:xfrm>
            <a:off x="2209800" y="2514601"/>
            <a:ext cx="8267700" cy="1225386"/>
          </a:xfrm>
        </p:spPr>
        <p:txBody>
          <a:bodyPr>
            <a:noAutofit/>
          </a:bodyPr>
          <a:lstStyle/>
          <a:p>
            <a:pPr algn="ctr"/>
            <a:r>
              <a:rPr lang="en-US" sz="4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HAIR DYE POISONING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64DAE3-466C-4A03-9660-19713A1D20FC}"/>
              </a:ext>
            </a:extLst>
          </p:cNvPr>
          <p:cNvSpPr txBox="1"/>
          <p:nvPr/>
        </p:nvSpPr>
        <p:spPr>
          <a:xfrm>
            <a:off x="914400" y="1166842"/>
            <a:ext cx="989783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 estimated 1 million people </a:t>
            </a:r>
            <a:r>
              <a:rPr lang="en-US" sz="20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worldwide die by suicide </a:t>
            </a:r>
            <a:r>
              <a:rPr lang="en-US" sz="20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every year. According to WHO, 381 suicide cases are reported daily in India.</a:t>
            </a:r>
          </a:p>
          <a:p>
            <a:endParaRPr lang="en-US" sz="2000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In India most of the suicide is committed by poison mainly pesticide. Nowadays Hair dye poisoning is also emerging mainly among the female. Age group of 15 to 45yrs.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One of the widely chosen means of suicide is Poisoning in south India mainly among middle class people in our country.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Trend of Consuming hair dyes for suicide has increased.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It is less costly and widely available.</a:t>
            </a:r>
            <a:r>
              <a: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09519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8A70F3-78A3-466D-A8E0-D7929B9098CB}"/>
              </a:ext>
            </a:extLst>
          </p:cNvPr>
          <p:cNvSpPr txBox="1"/>
          <p:nvPr/>
        </p:nvSpPr>
        <p:spPr>
          <a:xfrm>
            <a:off x="495300" y="838200"/>
            <a:ext cx="112014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20 -year-old female presented to ED with Alleged H/o intentional consumption of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hair dye poisoning (content of para phenylene diamine, propylene glycol, resorcinol, sodium lauryl sulphate liquid, light liquid paraffin, herbal extracts along with preservatives and perfumes)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ml at her residence around 12p.m. </a:t>
            </a:r>
          </a:p>
          <a:p>
            <a:endParaRPr lang="en-IN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she had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facial swelling with edema of lips. Swelling of neck and tongue.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stridor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was present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difficulty in speaking.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No H/o Altered sensorium/ Seizure/ Decreased urine out put/ Dark color urine/ vomiting/ Blurring vision. </a:t>
            </a:r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On receiving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BP: 110/80 mmHg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PR: 100/min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Temp: 98.2°F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Spo2: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98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%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oxygen by mask</a:t>
            </a:r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CBG: 146mg/dl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GCS: E4 M6 V4 14/15</a:t>
            </a:r>
          </a:p>
          <a:p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8116E6-4604-479E-B226-BA2BB1621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3733800"/>
            <a:ext cx="2036240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4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E534AD-DB10-4A1D-90CF-1F1C65224B06}"/>
              </a:ext>
            </a:extLst>
          </p:cNvPr>
          <p:cNvSpPr txBox="1"/>
          <p:nvPr/>
        </p:nvSpPr>
        <p:spPr>
          <a:xfrm>
            <a:off x="914400" y="914400"/>
            <a:ext cx="103632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GENERAL EXAMINATION: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Patient was conscious, oriented, afebrile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On exposure facial swelling with edema of lips, swollen neck and tongue. 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No external Injury</a:t>
            </a:r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SYSTEMIC EXAMINATION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CVS: S1S2 (+), No added sounds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RS: B/L AE (+), No added sounds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CNS: B/L PERL, NFND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P/A: Soft,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mild epigastric tenderness with no organomegaly </a:t>
            </a:r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P/R: Normal </a:t>
            </a:r>
          </a:p>
          <a:p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P/V: Normal</a:t>
            </a:r>
          </a:p>
          <a:p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COMORBITIES: NIL; PREVIOUS MEDICAL/SURGICAL HISTORY: NIL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INVESTIGATIONS: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ABG, Beta-HCG, CBG, ECG, USG, Complete metabolic panel, Sr. Calcium , CPK Total , urine myoglobin , LFT , RFT, Peripheral smear, Chest Xray was ordered. </a:t>
            </a:r>
          </a:p>
          <a:p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447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98481F-31A2-4824-8BDA-55B32266EB2D}"/>
              </a:ext>
            </a:extLst>
          </p:cNvPr>
          <p:cNvSpPr txBox="1"/>
          <p:nvPr/>
        </p:nvSpPr>
        <p:spPr>
          <a:xfrm>
            <a:off x="746554" y="1028343"/>
            <a:ext cx="104775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irway &amp; Breathing :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order to protect the airway, patient was intubated and put her 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mechanical ventilator.</a:t>
            </a: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	</a:t>
            </a:r>
          </a:p>
          <a:p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Circulation: IV line is secured, and hypotension is corrected by IV fluid bolus.</a:t>
            </a:r>
          </a:p>
          <a:p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Decontamination: Gastric lavage was done to the patient </a:t>
            </a:r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activated charcoal.</a:t>
            </a:r>
          </a:p>
          <a:p>
            <a:endParaRPr lang="en-IN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Laryngeal edema and ARDS: 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she was treated with injection hydrocortisone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 mg stat and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Neb.Adrenaline inhalation and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antihistamines for angioneurotic edema.</a:t>
            </a: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Enhanced Elimination : Forced Diuresis by giving Isotonic saline + sodium bicarbonate+ Lasix.</a:t>
            </a:r>
          </a:p>
          <a:p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Initial ABG SHOWED SEVERE METABOLIC ACIDOSIS for which she was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treated with Inj.Sodium bicarbonate stat dose followed by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sodium bicarbonate infusion pump.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Dispatch: Patient was shifted to ICU</a:t>
            </a: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IN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19FBDF-D9CC-455D-A81D-16AD853B9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3285" y="1143000"/>
            <a:ext cx="2122161" cy="178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37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E69E41-408E-4E39-A792-5B12ACD4C449}"/>
              </a:ext>
            </a:extLst>
          </p:cNvPr>
          <p:cNvSpPr txBox="1"/>
          <p:nvPr/>
        </p:nvSpPr>
        <p:spPr>
          <a:xfrm>
            <a:off x="742950" y="838200"/>
            <a:ext cx="107061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On the 2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day, the patient developed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dark coloured urine with a decreased urine output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pedal edema.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Laboratory investigations revealed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Blood urea of 180 mg/dl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(7 – 30 mg/dl)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Serum creatinine of 5.6 mg/dl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(0.7 – 1.2 mg/dl)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Serum creatinine phosphokinase (CPK)1750 U/L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(Male: 39 – 308U/L &amp; Female: 26- 192U/L)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URINE MYOGLOBIN was 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positive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The liver function tests were normal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 peripheral smear did not reveal evidence of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hemolysis.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Ultrasonography of abdomen showed normal size and echo texture of both kidneys.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The chest x-ray and electrocardiogram were also normal.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6E0784-CF5D-4637-A811-ABC7318D8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400" y="1981200"/>
            <a:ext cx="1444877" cy="153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53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7CF8EC6-E214-4EF4-B111-FE801FA81DA1}"/>
              </a:ext>
            </a:extLst>
          </p:cNvPr>
          <p:cNvSpPr txBox="1"/>
          <p:nvPr/>
        </p:nvSpPr>
        <p:spPr>
          <a:xfrm>
            <a:off x="990600" y="1143000"/>
            <a:ext cx="1089367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Patient was treated with Inj.Hydrcortisone and anti histamine in view of stridor and respiratory distress which resolved after 2 days of treatment.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On the 3</a:t>
            </a:r>
            <a:r>
              <a:rPr lang="en-US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day, she developed rhabdomyolysis and ARF. Her Blood urea and creatinine levels were elevated and ABG shows severe metabolic acidosis.</a:t>
            </a:r>
          </a:p>
          <a:p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She was managed initially with forced alkaline diuresis and in view of severe metabolic acidosis and hyperkalemia she received 3 sittings of hemodialysis.</a:t>
            </a:r>
          </a:p>
          <a:p>
            <a:endParaRPr lang="en-IN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Acute renal failure resolved over 6 days with dialysis.</a:t>
            </a:r>
          </a:p>
          <a:p>
            <a:endParaRPr lang="en-IN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She was clinically improved and extubated and put on NIV to prevent further atelectasis of both lungs and transferred on High Flow Mask and graded clinically and discharged home on 9</a:t>
            </a:r>
            <a:r>
              <a:rPr lang="en-IN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IN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day of admission after obtaining counselling.</a:t>
            </a:r>
          </a:p>
        </p:txBody>
      </p:sp>
    </p:spTree>
    <p:extLst>
      <p:ext uri="{BB962C8B-B14F-4D97-AF65-F5344CB8AC3E}">
        <p14:creationId xmlns:p14="http://schemas.microsoft.com/office/powerpoint/2010/main" val="3534002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78EC9A-9CC7-4510-B7D8-D0EA54188A56}"/>
              </a:ext>
            </a:extLst>
          </p:cNvPr>
          <p:cNvSpPr txBox="1"/>
          <p:nvPr/>
        </p:nvSpPr>
        <p:spPr>
          <a:xfrm>
            <a:off x="1018592" y="1304264"/>
            <a:ext cx="105638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component. Aromatic amine. Not found in nature. T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oxic substance since 1924.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PPD is banned in certain countries like Germany, France, Sweden, Sudan,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etc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Derivative of para nitro Aniline (coal-tar derivative). White in color which turns brown when exposed to air.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Oxidation it produces- Bandrowski’s base – Anaphylactic, Mutagenic and Toxic Properties.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Severity of the poisoning is directly proportional to the Concentration of PPD.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PPD – Severe Angioneurotic Edema, Rhabdomyolysis and Intravascular Hemolysis.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204794-0C6C-48B7-A4E5-705153B0125B}"/>
              </a:ext>
            </a:extLst>
          </p:cNvPr>
          <p:cNvSpPr txBox="1"/>
          <p:nvPr/>
        </p:nvSpPr>
        <p:spPr>
          <a:xfrm>
            <a:off x="762000" y="904154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PARAPHENYLENE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DIAMINE (PPD) (C6H4(NH2)2 </a:t>
            </a: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8B4598-FBD7-46D4-A42E-6B135FD8F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827" y="3566920"/>
            <a:ext cx="1997113" cy="19971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913A4F-B7DF-44C7-ACFE-BC7A650878F7}"/>
              </a:ext>
            </a:extLst>
          </p:cNvPr>
          <p:cNvSpPr txBox="1"/>
          <p:nvPr/>
        </p:nvSpPr>
        <p:spPr>
          <a:xfrm>
            <a:off x="838200" y="4520529"/>
            <a:ext cx="868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LETHAL DOSE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Severity of the poisoning Increases with the Dose</a:t>
            </a:r>
            <a:r>
              <a:rPr lang="en-IN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to 10 gms. 3gms sufficient to cause systemic complication.</a:t>
            </a:r>
          </a:p>
        </p:txBody>
      </p:sp>
    </p:spTree>
    <p:extLst>
      <p:ext uri="{BB962C8B-B14F-4D97-AF65-F5344CB8AC3E}">
        <p14:creationId xmlns:p14="http://schemas.microsoft.com/office/powerpoint/2010/main" val="389438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23CC61-0587-4457-8563-92E56606DC08}"/>
              </a:ext>
            </a:extLst>
          </p:cNvPr>
          <p:cNvSpPr txBox="1"/>
          <p:nvPr/>
        </p:nvSpPr>
        <p:spPr>
          <a:xfrm>
            <a:off x="1295400" y="874454"/>
            <a:ext cx="89154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RESORCINOL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Phenolic Derivative, Corrosive.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Seizure, Lethargy, Coma, Death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Nausea, Dyspnea, Hypotension, Diaphoresis, Salivation, Methemoglobinemia, Pulmonary edema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</a:p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PROPYELENE GLYCOL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Metabolic Acidosis, CNS depression, Arrythmia, Renal dysfunction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N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EDTA Ethylene diamine tetra acetic acid Sodium -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Hypocalcemia ( due to rhabdomyolysis) </a:t>
            </a:r>
          </a:p>
          <a:p>
            <a:pPr lvl="1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NEPHROTOXIC COCTAIL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PPD + Resorcinol + Propylene Glycol.</a:t>
            </a:r>
          </a:p>
        </p:txBody>
      </p:sp>
    </p:spTree>
    <p:extLst>
      <p:ext uri="{BB962C8B-B14F-4D97-AF65-F5344CB8AC3E}">
        <p14:creationId xmlns:p14="http://schemas.microsoft.com/office/powerpoint/2010/main" val="3011321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CCC5B6-750B-4B00-A2A7-F1145016C4AA}"/>
              </a:ext>
            </a:extLst>
          </p:cNvPr>
          <p:cNvSpPr txBox="1"/>
          <p:nvPr/>
        </p:nvSpPr>
        <p:spPr>
          <a:xfrm>
            <a:off x="1219200" y="1905000"/>
            <a:ext cx="990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araphenylene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diamine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Severe Angioneurotic Edema, Rhabdomyolysis and Intravascular Hemolysis.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habdomyolysis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Leakage of calcium ions from Smooth ER, followed by continuous contraction and irreversible change in muscle structure.  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Rhabdomyolysis along with Hypovolemia and PPD metabolites causes Acute Renal Failure.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Propylene glycol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Hyperosmolarity, increased anion gap, Metabolic acidosis, Cns depression, Arrythmia and Renal dysfunction.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Resorcinol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eye, skin, oral and gastrointestinal injuries, Renal toxicity.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74CD24-DA6A-4F72-97B5-592CC35D733C}"/>
              </a:ext>
            </a:extLst>
          </p:cNvPr>
          <p:cNvSpPr txBox="1"/>
          <p:nvPr/>
        </p:nvSpPr>
        <p:spPr>
          <a:xfrm>
            <a:off x="1219200" y="1371600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PATHOPHYSIOLOGY</a:t>
            </a:r>
            <a:r>
              <a:rPr lang="en-US" dirty="0"/>
              <a:t>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9202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8476F5E-72CF-4A8C-B704-F74CB51BB59A}"/>
              </a:ext>
            </a:extLst>
          </p:cNvPr>
          <p:cNvSpPr txBox="1"/>
          <p:nvPr/>
        </p:nvSpPr>
        <p:spPr>
          <a:xfrm>
            <a:off x="762000" y="1066800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1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E4AB4-0DF3-45AA-B6A6-26936F5BB3A0}"/>
              </a:ext>
            </a:extLst>
          </p:cNvPr>
          <p:cNvSpPr txBox="1"/>
          <p:nvPr/>
        </p:nvSpPr>
        <p:spPr>
          <a:xfrm>
            <a:off x="1143000" y="1752600"/>
            <a:ext cx="61675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Vomiting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Severe Edema of Face, Neck, Tongue, Pharynx and Larynx with Respiratory Distress –Stridor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Convulsions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30E8B2-83B9-4B9F-964D-5616C1BAE4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1567166"/>
            <a:ext cx="1938709" cy="240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68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992A57-1FE3-4D9C-805C-7C3F2E49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676400"/>
            <a:ext cx="2091109" cy="22435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EE8475-66B2-4E68-8CBE-C8C948989956}"/>
              </a:ext>
            </a:extLst>
          </p:cNvPr>
          <p:cNvSpPr txBox="1"/>
          <p:nvPr/>
        </p:nvSpPr>
        <p:spPr>
          <a:xfrm>
            <a:off x="1066800" y="1260739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2</a:t>
            </a:r>
            <a:r>
              <a:rPr lang="en-IN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AFB8FE-0BE4-4972-93EC-AA4B439667ED}"/>
              </a:ext>
            </a:extLst>
          </p:cNvPr>
          <p:cNvSpPr txBox="1"/>
          <p:nvPr/>
        </p:nvSpPr>
        <p:spPr>
          <a:xfrm>
            <a:off x="1447800" y="1951672"/>
            <a:ext cx="61675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Rhabdomyolysis : Chocolate brown colour of the urine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Hypocalcemia</a:t>
            </a:r>
          </a:p>
        </p:txBody>
      </p:sp>
    </p:spTree>
    <p:extLst>
      <p:ext uri="{BB962C8B-B14F-4D97-AF65-F5344CB8AC3E}">
        <p14:creationId xmlns:p14="http://schemas.microsoft.com/office/powerpoint/2010/main" val="215777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011C26-A464-487D-BF11-C1BE36C30CD2}"/>
              </a:ext>
            </a:extLst>
          </p:cNvPr>
          <p:cNvSpPr txBox="1"/>
          <p:nvPr/>
        </p:nvSpPr>
        <p:spPr>
          <a:xfrm>
            <a:off x="1528665" y="2667000"/>
            <a:ext cx="61675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Muscular Edema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Multiorgan Failure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702D8-20D0-486C-90D5-B9ABDAFDF082}"/>
              </a:ext>
            </a:extLst>
          </p:cNvPr>
          <p:cNvSpPr txBox="1"/>
          <p:nvPr/>
        </p:nvSpPr>
        <p:spPr>
          <a:xfrm>
            <a:off x="1524000" y="1600200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3 </a:t>
            </a:r>
            <a:r>
              <a:rPr lang="en-IN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86628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85F644-746F-4534-813A-9EFF753F1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193899"/>
            <a:ext cx="6553200" cy="133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EF8AED-E2E7-4DF6-AFF2-C36803201512}"/>
              </a:ext>
            </a:extLst>
          </p:cNvPr>
          <p:cNvSpPr txBox="1"/>
          <p:nvPr/>
        </p:nvSpPr>
        <p:spPr>
          <a:xfrm>
            <a:off x="1143000" y="838200"/>
            <a:ext cx="10286999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STAGES OF ANGIOEDEMA</a:t>
            </a: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Cricopharyngeal edema + Laryngeal edema      Asphyxia    Respiratory distress    Hypoxia Respiratory failure</a:t>
            </a:r>
          </a:p>
          <a:p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CAUSE OF DEATH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Respiratory Obstruction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Failure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Arrythmia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ARDS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CFEBE00B-5FDB-4F2E-81CC-AA79AC44AE2E}"/>
              </a:ext>
            </a:extLst>
          </p:cNvPr>
          <p:cNvSpPr/>
          <p:nvPr/>
        </p:nvSpPr>
        <p:spPr>
          <a:xfrm>
            <a:off x="5791200" y="2883098"/>
            <a:ext cx="2286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3CE6F-A7F8-4ED4-AFA8-932A8C330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866329"/>
            <a:ext cx="249958" cy="79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8689AD-1106-4D93-B301-3BE09F1AE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6400" y="2860150"/>
            <a:ext cx="249958" cy="792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2F2F80-300F-4F87-90AA-FF592903B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993" y="2843470"/>
            <a:ext cx="249958" cy="7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40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5DBC44-7D1D-4EE7-B255-24F26EB11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44152"/>
            <a:ext cx="4267200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2BBB61-A089-4F0B-B25B-7E5BAF638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449" y="3505200"/>
            <a:ext cx="4825268" cy="21942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2DD5D8-E3AF-4CC0-B98D-C28B24F1897F}"/>
              </a:ext>
            </a:extLst>
          </p:cNvPr>
          <p:cNvSpPr txBox="1"/>
          <p:nvPr/>
        </p:nvSpPr>
        <p:spPr>
          <a:xfrm>
            <a:off x="5368990" y="1219200"/>
            <a:ext cx="41677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IN" dirty="0"/>
              <a:t>ECG shows non specific changes with frequent premature ventricular complex suggesting myocarditis after hair dye ingestion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CD78A5-F944-4C9B-B6E4-A0A6A5FB5D86}"/>
              </a:ext>
            </a:extLst>
          </p:cNvPr>
          <p:cNvSpPr txBox="1"/>
          <p:nvPr/>
        </p:nvSpPr>
        <p:spPr>
          <a:xfrm>
            <a:off x="1482376" y="4339623"/>
            <a:ext cx="45980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IN" dirty="0"/>
              <a:t>ECG shows ventricular tachycardia suggesting myocarditis after hair dye ingestion</a:t>
            </a:r>
          </a:p>
        </p:txBody>
      </p:sp>
    </p:spTree>
    <p:extLst>
      <p:ext uri="{BB962C8B-B14F-4D97-AF65-F5344CB8AC3E}">
        <p14:creationId xmlns:p14="http://schemas.microsoft.com/office/powerpoint/2010/main" val="4019505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4916D2-9FC5-4F10-B7F6-77B834ED95E5}"/>
              </a:ext>
            </a:extLst>
          </p:cNvPr>
          <p:cNvSpPr txBox="1"/>
          <p:nvPr/>
        </p:nvSpPr>
        <p:spPr>
          <a:xfrm>
            <a:off x="1330960" y="1303976"/>
            <a:ext cx="766064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consumption or materials got from the scene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Calcium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PPD can be diagnosed by thin layer chromatography on silica gel ( solvent system benzene, ethyl acetate or hexane acetate) and sprayed with 0.2% solution of potassium dichromate as chromogenic reagent to give a pinkish brown spot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Myoglobinuria: urine dip stick or urine color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	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	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4E84EE-C1D2-4DC6-BDE0-358DF9E2FD2E}"/>
              </a:ext>
            </a:extLst>
          </p:cNvPr>
          <p:cNvSpPr txBox="1"/>
          <p:nvPr/>
        </p:nvSpPr>
        <p:spPr>
          <a:xfrm>
            <a:off x="1295400" y="852249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DIAGNOSIS</a:t>
            </a:r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60802B-0F42-43D0-9701-FE055F212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963" y="1723456"/>
            <a:ext cx="1514269" cy="10144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0E2152-E8E5-4983-B6D7-8BF512024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6835" y="1252359"/>
            <a:ext cx="859353" cy="19335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35B54C-23D2-471F-8C50-B45B5B9008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956" y="3810000"/>
            <a:ext cx="2298879" cy="16613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6106E5-8653-4C06-8845-1E3E28441643}"/>
              </a:ext>
            </a:extLst>
          </p:cNvPr>
          <p:cNvSpPr txBox="1"/>
          <p:nvPr/>
        </p:nvSpPr>
        <p:spPr>
          <a:xfrm>
            <a:off x="7618687" y="2757425"/>
            <a:ext cx="15142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urine dip stick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BE080-8D51-4CF2-9AB1-AE84E49CB5B7}"/>
              </a:ext>
            </a:extLst>
          </p:cNvPr>
          <p:cNvSpPr txBox="1"/>
          <p:nvPr/>
        </p:nvSpPr>
        <p:spPr>
          <a:xfrm>
            <a:off x="9328356" y="3185904"/>
            <a:ext cx="3116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Thin layer chromatography</a:t>
            </a:r>
            <a:endParaRPr lang="en-IN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ADEC65-1AB8-4A4D-AF00-FF8E7096C415}"/>
              </a:ext>
            </a:extLst>
          </p:cNvPr>
          <p:cNvSpPr txBox="1"/>
          <p:nvPr/>
        </p:nvSpPr>
        <p:spPr>
          <a:xfrm>
            <a:off x="9132956" y="5471375"/>
            <a:ext cx="2068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urine color change</a:t>
            </a:r>
          </a:p>
        </p:txBody>
      </p:sp>
    </p:spTree>
    <p:extLst>
      <p:ext uri="{BB962C8B-B14F-4D97-AF65-F5344CB8AC3E}">
        <p14:creationId xmlns:p14="http://schemas.microsoft.com/office/powerpoint/2010/main" val="2570854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4EFD9A-70C2-4DCC-96FB-B6655DCC762D}"/>
              </a:ext>
            </a:extLst>
          </p:cNvPr>
          <p:cNvSpPr txBox="1"/>
          <p:nvPr/>
        </p:nvSpPr>
        <p:spPr>
          <a:xfrm>
            <a:off x="1295400" y="1828800"/>
            <a:ext cx="781594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specific Antidote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 the complications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Gastric Lavage is useful within 1 hr of 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Activated Charcoal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(1g/kg)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Mainly Symptomatic and Supportive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F3E1C9-9CB7-4E8D-BF4B-EF3E3B82D852}"/>
              </a:ext>
            </a:extLst>
          </p:cNvPr>
          <p:cNvSpPr txBox="1"/>
          <p:nvPr/>
        </p:nvSpPr>
        <p:spPr>
          <a:xfrm>
            <a:off x="1143000" y="1393679"/>
            <a:ext cx="61675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 :</a:t>
            </a:r>
          </a:p>
        </p:txBody>
      </p:sp>
    </p:spTree>
    <p:extLst>
      <p:ext uri="{BB962C8B-B14F-4D97-AF65-F5344CB8AC3E}">
        <p14:creationId xmlns:p14="http://schemas.microsoft.com/office/powerpoint/2010/main" val="4107212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181A33-820E-4B4C-BC6E-4A98ABE60BA2}"/>
              </a:ext>
            </a:extLst>
          </p:cNvPr>
          <p:cNvSpPr txBox="1"/>
          <p:nvPr/>
        </p:nvSpPr>
        <p:spPr>
          <a:xfrm>
            <a:off x="1219200" y="1371600"/>
            <a:ext cx="1051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Emergency – Airway protection : Intubation or Tracheostomy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Treatment : Steroids - Inj.Hydrocort 200 mg iv stat followed by100 mg 6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hourly if not Infusion. Methylprednisolone 125mg 6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hourly and Antihistamines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Epinephrine should be considered in stabilizing the patient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Aggressive fluid resuscitation to prevent AKI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Rhabdomyolysis : Isotonic saline , Dialysis in Oliguria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Alkaline Diuresis: Isotonic saline, Sodium bicarbonate (20meq 8</a:t>
            </a:r>
            <a:r>
              <a:rPr lang="en-I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hourly) and diuretics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Myocarditis : cardiac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986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78452A-7CDF-433E-8789-24D2F9A7E3D3}"/>
              </a:ext>
            </a:extLst>
          </p:cNvPr>
          <p:cNvSpPr txBox="1"/>
          <p:nvPr/>
        </p:nvSpPr>
        <p:spPr>
          <a:xfrm>
            <a:off x="990600" y="1524000"/>
            <a:ext cx="975360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In Pediatric also accidental ingestion of Hair dye poisoning the management is same.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ortality depends on the amount of hair dye ingested, the time interval between consumption and intervention, hyperkalemia, hypocalcemia, and hyperphosphatemia; and mortality rates varied between 0.03% and 60%.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Whenever Stridor due to upper airway edema, Rhabdomyolysis, Haemoglobinuria Myoglobinuria, ARF develops in a poisoning Hair dye poisoning should be considered.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Diagnosis &amp; Intervention will save a life.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addition, Community awareness &amp; Health education. </a:t>
            </a:r>
          </a:p>
        </p:txBody>
      </p:sp>
    </p:spTree>
    <p:extLst>
      <p:ext uri="{BB962C8B-B14F-4D97-AF65-F5344CB8AC3E}">
        <p14:creationId xmlns:p14="http://schemas.microsoft.com/office/powerpoint/2010/main" val="493076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0C7F04-3490-4FBE-AA5E-D0D2BD597EA8}"/>
              </a:ext>
            </a:extLst>
          </p:cNvPr>
          <p:cNvSpPr txBox="1"/>
          <p:nvPr/>
        </p:nvSpPr>
        <p:spPr>
          <a:xfrm>
            <a:off x="914400" y="1559014"/>
            <a:ext cx="10668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Remembering the fact that  there is no specific antidote for PPD , the patient must be managed by watching  like a hawk.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hair dye poisoning is a life-threatening emergency which requires life saving  emergency resuscitation and early  management of anaphylaxis. Early recognition of rhabdomyolysis  , early prevention of acidosis , early initiation of  forced alkaline diuresis prevents ARF minimizing the need for dialysis.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We are uncertain of the time of development of Renal Failure  following ingestion of PPD and hence all patients should be monitored  in hospital for development of renal and other complications.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HAIR DYE POISONING :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KILLS THE KIDNEY , HITS THE HEART , CUFFS THE TRACHEA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586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9278386-FD70-4C8B-8808-E5ECC9E75D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447800"/>
            <a:ext cx="4400550" cy="3200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A9C269-9C19-4E48-B9DD-A6E6C3A93F53}"/>
              </a:ext>
            </a:extLst>
          </p:cNvPr>
          <p:cNvSpPr txBox="1"/>
          <p:nvPr/>
        </p:nvSpPr>
        <p:spPr>
          <a:xfrm>
            <a:off x="1828800" y="5092186"/>
            <a:ext cx="88345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r>
              <a:rPr lang="en-IN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YOU…….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65608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1705</Words>
  <Application>Microsoft Office PowerPoint</Application>
  <PresentationFormat>Widescreen</PresentationFormat>
  <Paragraphs>276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Frame</vt:lpstr>
      <vt:lpstr>PGDMT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PGDMT®</dc:title>
  <dc:creator>919047086677</dc:creator>
  <cp:lastModifiedBy>Nancy Jeyakumar</cp:lastModifiedBy>
  <cp:revision>69</cp:revision>
  <dcterms:created xsi:type="dcterms:W3CDTF">2021-01-19T07:40:00Z</dcterms:created>
  <dcterms:modified xsi:type="dcterms:W3CDTF">2021-12-12T06:32:31Z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1033-11.2.0.9937</vt:lpwstr>
  </property>
</Properties>
</file>