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E7D3E-4896-421D-902D-C6F8F0F4076D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8B380-3B38-45B7-8397-2F68F1470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97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6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0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73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33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88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36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35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56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94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87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29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9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2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00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71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B2DA9-99C6-4A9B-97C5-BDF0DE2C1FF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10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3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8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3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6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0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4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6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2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0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3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3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8EFD-EB48-49F4-ACB4-E10C5C3F3C4A}" type="datetimeFigureOut">
              <a:rPr lang="en-US" smtClean="0"/>
              <a:t>3/31/2018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98E76-0425-43E9-A684-6EC005469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2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reads.com/author/show/15516.Erich_Sega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dreads.com/work/quotes/81638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reads.com/author/show/15516.Erich_Sega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295401"/>
            <a:ext cx="7772400" cy="1393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DIAGNOSING SHOCK IN ER</a:t>
            </a:r>
            <a:br>
              <a:rPr lang="en-US" dirty="0" smtClean="0"/>
            </a:br>
            <a:r>
              <a:rPr lang="en-US" sz="3100" dirty="0">
                <a:latin typeface="Niagara Solid" pitchFamily="82" charset="0"/>
                <a:ea typeface="Segoe UI Historic" pitchFamily="34" charset="0"/>
                <a:cs typeface="Segoe UI Historic" pitchFamily="34" charset="0"/>
              </a:rPr>
              <a:t>SEARCHING  FOR  THE HOLY  GRAIL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4572000"/>
            <a:ext cx="6172200" cy="1600200"/>
          </a:xfrm>
        </p:spPr>
        <p:txBody>
          <a:bodyPr>
            <a:normAutofit fontScale="25000" lnSpcReduction="20000"/>
          </a:bodyPr>
          <a:lstStyle/>
          <a:p>
            <a:endParaRPr lang="en-US" b="1" dirty="0" smtClean="0">
              <a:solidFill>
                <a:schemeClr val="tx1"/>
              </a:solidFill>
              <a:latin typeface="Bradley Hand ITC" pitchFamily="66" charset="0"/>
            </a:endParaRPr>
          </a:p>
          <a:p>
            <a:r>
              <a:rPr lang="en-US" sz="11200" b="1" dirty="0">
                <a:latin typeface="Bradley Hand ITC" pitchFamily="66" charset="0"/>
              </a:rPr>
              <a:t>Dr Madiha Ismail</a:t>
            </a:r>
          </a:p>
          <a:p>
            <a:r>
              <a:rPr lang="en-US" sz="11200" b="1" dirty="0">
                <a:latin typeface="Bradley Hand ITC" pitchFamily="66" charset="0"/>
              </a:rPr>
              <a:t>Senior Instructor </a:t>
            </a:r>
          </a:p>
          <a:p>
            <a:r>
              <a:rPr lang="en-US" sz="11200" b="1" dirty="0">
                <a:latin typeface="Bradley Hand ITC" pitchFamily="66" charset="0"/>
              </a:rPr>
              <a:t>DEM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8200" y="2514601"/>
            <a:ext cx="3048000" cy="2028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434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600200"/>
            <a:ext cx="8229600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 Shock- quick review</a:t>
            </a:r>
          </a:p>
          <a:p>
            <a:r>
              <a:rPr lang="en-US" dirty="0" smtClean="0"/>
              <a:t>Historical review of diagnostic modalities</a:t>
            </a:r>
          </a:p>
          <a:p>
            <a:r>
              <a:rPr lang="en-US" dirty="0" smtClean="0"/>
              <a:t>Why EUS</a:t>
            </a:r>
          </a:p>
          <a:p>
            <a:r>
              <a:rPr lang="en-US" dirty="0" smtClean="0"/>
              <a:t>Which protocol to follow</a:t>
            </a:r>
          </a:p>
          <a:p>
            <a:r>
              <a:rPr lang="en-US" dirty="0" smtClean="0"/>
              <a:t>How to obtain the images</a:t>
            </a:r>
          </a:p>
          <a:p>
            <a:r>
              <a:rPr lang="en-US" dirty="0" smtClean="0"/>
              <a:t>Bringing it all together</a:t>
            </a:r>
          </a:p>
          <a:p>
            <a:r>
              <a:rPr lang="en-US" dirty="0" smtClean="0"/>
              <a:t>Conclusion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1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Shock- A quick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critically ill patients suffer from circulatory shock</a:t>
            </a:r>
            <a:r>
              <a:rPr lang="en-US" baseline="30000" dirty="0" smtClean="0"/>
              <a:t>1</a:t>
            </a:r>
          </a:p>
          <a:p>
            <a:r>
              <a:rPr lang="en-US" dirty="0" smtClean="0"/>
              <a:t>At increased risks of MODS, long-term morbidity and mortality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Early </a:t>
            </a:r>
            <a:r>
              <a:rPr lang="en-US" dirty="0"/>
              <a:t>recognition and appropriate treatment of </a:t>
            </a:r>
            <a:r>
              <a:rPr lang="en-US" dirty="0" smtClean="0"/>
              <a:t>shock decreases mortality</a:t>
            </a:r>
            <a:r>
              <a:rPr lang="en-US" baseline="30000" dirty="0" smtClean="0"/>
              <a:t>3</a:t>
            </a:r>
          </a:p>
          <a:p>
            <a:r>
              <a:rPr lang="en-US" dirty="0" smtClean="0"/>
              <a:t>Categorized into 4 types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0" y="5715000"/>
            <a:ext cx="91440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2"/>
                </a:solidFill>
              </a:rPr>
              <a:t>[1] E. Rivers, B. Nguyen, S. </a:t>
            </a:r>
            <a:r>
              <a:rPr lang="en-US" sz="1200" dirty="0" err="1">
                <a:solidFill>
                  <a:schemeClr val="tx2"/>
                </a:solidFill>
              </a:rPr>
              <a:t>Havstad</a:t>
            </a:r>
            <a:r>
              <a:rPr lang="en-US" sz="1200" dirty="0">
                <a:solidFill>
                  <a:schemeClr val="tx2"/>
                </a:solidFill>
              </a:rPr>
              <a:t> et al., “Early goal-directed therapy in the treatment of severe sepsis and septic shock,” </a:t>
            </a:r>
            <a:r>
              <a:rPr lang="en-US" sz="1200" i="1" dirty="0">
                <a:solidFill>
                  <a:schemeClr val="tx2"/>
                </a:solidFill>
              </a:rPr>
              <a:t>The</a:t>
            </a:r>
          </a:p>
          <a:p>
            <a:r>
              <a:rPr lang="en-US" sz="1200" i="1" dirty="0">
                <a:solidFill>
                  <a:schemeClr val="tx2"/>
                </a:solidFill>
              </a:rPr>
              <a:t>New England Journal of Medicine, vol. 345, no. 19, pp. 1368– </a:t>
            </a:r>
            <a:r>
              <a:rPr lang="en-US" sz="1200" dirty="0">
                <a:solidFill>
                  <a:schemeClr val="tx2"/>
                </a:solidFill>
              </a:rPr>
              <a:t>1377, 2001.</a:t>
            </a:r>
          </a:p>
          <a:p>
            <a:r>
              <a:rPr lang="en-US" sz="1200" dirty="0">
                <a:solidFill>
                  <a:schemeClr val="tx2"/>
                </a:solidFill>
              </a:rPr>
              <a:t>[2] F. </a:t>
            </a:r>
            <a:r>
              <a:rPr lang="en-US" sz="1200" dirty="0" err="1">
                <a:solidFill>
                  <a:schemeClr val="tx2"/>
                </a:solidFill>
              </a:rPr>
              <a:t>Sebat</a:t>
            </a:r>
            <a:r>
              <a:rPr lang="en-US" sz="1200" dirty="0">
                <a:solidFill>
                  <a:schemeClr val="tx2"/>
                </a:solidFill>
              </a:rPr>
              <a:t>, A. A. </a:t>
            </a:r>
            <a:r>
              <a:rPr lang="en-US" sz="1200" dirty="0" err="1">
                <a:solidFill>
                  <a:schemeClr val="tx2"/>
                </a:solidFill>
              </a:rPr>
              <a:t>Musthafa</a:t>
            </a:r>
            <a:r>
              <a:rPr lang="en-US" sz="1200" dirty="0">
                <a:solidFill>
                  <a:schemeClr val="tx2"/>
                </a:solidFill>
              </a:rPr>
              <a:t>, D. Johnson et al., “Effect of a rapid response system for patients in shock on time to treatment and mortality during 5 years,” </a:t>
            </a:r>
            <a:r>
              <a:rPr lang="en-US" sz="1200" i="1" dirty="0">
                <a:solidFill>
                  <a:schemeClr val="tx2"/>
                </a:solidFill>
              </a:rPr>
              <a:t>Critical Care Medicine, vol. 35, no. </a:t>
            </a:r>
            <a:r>
              <a:rPr lang="en-US" sz="1200" dirty="0">
                <a:solidFill>
                  <a:schemeClr val="tx2"/>
                </a:solidFill>
              </a:rPr>
              <a:t>11, pp. 2568–2575, 2007.</a:t>
            </a:r>
          </a:p>
        </p:txBody>
      </p:sp>
    </p:spTree>
    <p:extLst>
      <p:ext uri="{BB962C8B-B14F-4D97-AF65-F5344CB8AC3E}">
        <p14:creationId xmlns:p14="http://schemas.microsoft.com/office/powerpoint/2010/main" val="37098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69 yr old gentleman k/c IHD, COPD s/p CABG  with c/o sudden SOB low grade fever ……BP is 80/50</a:t>
            </a:r>
          </a:p>
          <a:p>
            <a:endParaRPr lang="en-US" dirty="0" smtClean="0"/>
          </a:p>
          <a:p>
            <a:r>
              <a:rPr lang="en-US" dirty="0" smtClean="0"/>
              <a:t>50 yr old lady k/c CA breast chemo, XRT 2 yrs ago recently underwent TKR now with SOB…..</a:t>
            </a:r>
          </a:p>
          <a:p>
            <a:pPr>
              <a:buNone/>
            </a:pPr>
            <a:r>
              <a:rPr lang="en-US" dirty="0" smtClean="0"/>
              <a:t>	BP 75/40</a:t>
            </a:r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576" y="1"/>
            <a:ext cx="301942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i="1" dirty="0" smtClean="0"/>
          </a:p>
          <a:p>
            <a:endParaRPr lang="en-US" b="1" i="1" dirty="0" smtClean="0"/>
          </a:p>
          <a:p>
            <a:pPr>
              <a:buNone/>
            </a:pPr>
            <a:r>
              <a:rPr lang="en-US" b="1" i="1" dirty="0" smtClean="0"/>
              <a:t>  “Somewhere between ABC and CBC, [there’s scope to] lose a lot of patients…”</a:t>
            </a:r>
            <a:br>
              <a:rPr lang="en-US" b="1" i="1" dirty="0" smtClean="0"/>
            </a:br>
            <a:r>
              <a:rPr lang="en-US" i="1" dirty="0" smtClean="0"/>
              <a:t>                                                    </a:t>
            </a:r>
          </a:p>
          <a:p>
            <a:pPr>
              <a:buNone/>
            </a:pPr>
            <a:r>
              <a:rPr lang="en-US" i="1" dirty="0" smtClean="0"/>
              <a:t>							—</a:t>
            </a:r>
            <a:r>
              <a:rPr lang="en-US" sz="2000" i="1" dirty="0"/>
              <a:t>Dr </a:t>
            </a:r>
            <a:r>
              <a:rPr lang="en-US" sz="2000" dirty="0" err="1"/>
              <a:t>Amal</a:t>
            </a:r>
            <a:r>
              <a:rPr lang="en-US" sz="2000" dirty="0"/>
              <a:t> </a:t>
            </a:r>
            <a:r>
              <a:rPr lang="en-US" sz="2000" dirty="0" err="1"/>
              <a:t>Mattu</a:t>
            </a:r>
            <a:r>
              <a:rPr lang="en-US" sz="2000" dirty="0"/>
              <a:t> MD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3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diagnose ???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76401"/>
            <a:ext cx="9144000" cy="4525963"/>
          </a:xfrm>
        </p:spPr>
        <p:txBody>
          <a:bodyPr/>
          <a:lstStyle/>
          <a:p>
            <a:r>
              <a:rPr lang="en-US" dirty="0" smtClean="0"/>
              <a:t>Clinical Examination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133600"/>
            <a:ext cx="85725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34426" y="0"/>
            <a:ext cx="1933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088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762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1676401"/>
            <a:ext cx="64389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41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Invasive monitoring-CVP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it’s </a:t>
            </a:r>
            <a:r>
              <a:rPr lang="en-US" dirty="0" smtClean="0">
                <a:solidFill>
                  <a:srgbClr val="FF0000"/>
                </a:solidFill>
              </a:rPr>
              <a:t>LIMITATIONS</a:t>
            </a:r>
            <a:r>
              <a:rPr lang="en-US" dirty="0" smtClean="0"/>
              <a:t> in</a:t>
            </a:r>
          </a:p>
          <a:p>
            <a:r>
              <a:rPr lang="en-US" dirty="0"/>
              <a:t>V</a:t>
            </a:r>
            <a:r>
              <a:rPr lang="en-US" dirty="0" smtClean="0"/>
              <a:t>alvular </a:t>
            </a:r>
            <a:r>
              <a:rPr lang="en-US" dirty="0"/>
              <a:t>heart </a:t>
            </a:r>
            <a:r>
              <a:rPr lang="en-US" dirty="0" smtClean="0"/>
              <a:t>disease</a:t>
            </a:r>
          </a:p>
          <a:p>
            <a:r>
              <a:rPr lang="en-US" dirty="0"/>
              <a:t>R</a:t>
            </a:r>
            <a:r>
              <a:rPr lang="en-US" dirty="0" smtClean="0"/>
              <a:t>ight </a:t>
            </a:r>
            <a:r>
              <a:rPr lang="en-US" dirty="0"/>
              <a:t>heart </a:t>
            </a:r>
            <a:r>
              <a:rPr lang="en-US" dirty="0" smtClean="0"/>
              <a:t>failure</a:t>
            </a:r>
          </a:p>
          <a:p>
            <a:r>
              <a:rPr lang="en-US" dirty="0" smtClean="0"/>
              <a:t> Poor </a:t>
            </a:r>
            <a:r>
              <a:rPr lang="en-US" dirty="0"/>
              <a:t>lung </a:t>
            </a:r>
            <a:r>
              <a:rPr lang="en-US" dirty="0" smtClean="0"/>
              <a:t>compliance</a:t>
            </a:r>
            <a:endParaRPr lang="en-US" dirty="0"/>
          </a:p>
          <a:p>
            <a:r>
              <a:rPr lang="en-US" dirty="0" smtClean="0"/>
              <a:t> Arrhythmias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77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“The ‘equilibrium’ that people see in me is really an illusion. I am as flawed as anyone. It’s only that I seem to have the knack of hiding.”</a:t>
            </a:r>
          </a:p>
          <a:p>
            <a:pPr marL="342900" lvl="3" indent="-342900">
              <a:buNone/>
            </a:pPr>
            <a:r>
              <a:rPr lang="en-US" b="1" dirty="0" smtClean="0"/>
              <a:t>                                               		 		 </a:t>
            </a:r>
            <a:r>
              <a:rPr lang="en-US" b="1" dirty="0" smtClean="0">
                <a:hlinkClick r:id="rId3"/>
              </a:rPr>
              <a:t>Erich Segal</a:t>
            </a:r>
            <a:r>
              <a:rPr lang="en-US" dirty="0" smtClean="0"/>
              <a:t>, </a:t>
            </a:r>
            <a:r>
              <a:rPr lang="en-US" b="1" dirty="0" smtClean="0">
                <a:hlinkClick r:id="rId4"/>
              </a:rPr>
              <a:t>Doctors</a:t>
            </a:r>
            <a:endParaRPr lang="en-US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0100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the Quest of Holy Grail continued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99314" y="1600201"/>
            <a:ext cx="679337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370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</a:t>
            </a:r>
            <a:endParaRPr lang="en-US" dirty="0"/>
          </a:p>
        </p:txBody>
      </p:sp>
      <p:pic>
        <p:nvPicPr>
          <p:cNvPr id="5" name="Content Placeholder 4" descr="bulbidea6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7067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“a real physician almost never seeks another doctor’s help. For they all are painfully aware of just how little anybody understands about curing the sick.”</a:t>
            </a:r>
            <a:r>
              <a:rPr lang="en-US" dirty="0" smtClean="0"/>
              <a:t>			</a:t>
            </a:r>
          </a:p>
          <a:p>
            <a:pPr lvl="8"/>
            <a:r>
              <a:rPr lang="en-US" dirty="0" smtClean="0"/>
              <a:t>  </a:t>
            </a:r>
            <a:r>
              <a:rPr lang="en-US" b="1" dirty="0" smtClean="0">
                <a:hlinkClick r:id="rId3"/>
              </a:rPr>
              <a:t>Erich Segal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WILL FILL THE GAP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Emergency-Ultrasou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286000"/>
            <a:ext cx="6400800" cy="342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7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819400"/>
            <a:ext cx="84582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0"/>
            <a:ext cx="85344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229601" y="1981201"/>
            <a:ext cx="19907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1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19201"/>
            <a:ext cx="89154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1" y="1"/>
            <a:ext cx="279082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39201" y="0"/>
            <a:ext cx="15716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52600" y="3429001"/>
            <a:ext cx="86106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43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066800"/>
            <a:ext cx="8229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1" y="304801"/>
            <a:ext cx="23145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1" y="3352801"/>
            <a:ext cx="707707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072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95401"/>
            <a:ext cx="8229600" cy="358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28600"/>
            <a:ext cx="31813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5029201"/>
            <a:ext cx="4152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80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in ED (EUS)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Non cardiologist using US since 1980’s</a:t>
            </a:r>
          </a:p>
          <a:p>
            <a:r>
              <a:rPr lang="en-US" sz="2400" dirty="0"/>
              <a:t>Myron et al 1988 “Echocardiography performed by emergency physicians: impact on diagnosis and therapy”</a:t>
            </a:r>
            <a:r>
              <a:rPr lang="en-US" sz="2400" baseline="30000" dirty="0"/>
              <a:t>1</a:t>
            </a:r>
          </a:p>
          <a:p>
            <a:r>
              <a:rPr lang="en-US" sz="2400" dirty="0"/>
              <a:t>ED physicians picked pericardial effusion with 96% sensitivity and 98% specificity in a study done on 515 patients.</a:t>
            </a:r>
            <a:r>
              <a:rPr lang="en-US" sz="2400" baseline="30000" dirty="0"/>
              <a:t>2</a:t>
            </a:r>
          </a:p>
          <a:p>
            <a:r>
              <a:rPr lang="en-US" sz="2400" dirty="0"/>
              <a:t>A large prospective study showed 86% agreement in LV </a:t>
            </a:r>
            <a:r>
              <a:rPr lang="en-US" sz="2400" dirty="0" err="1"/>
              <a:t>fx</a:t>
            </a:r>
            <a:r>
              <a:rPr lang="en-US" sz="2400" dirty="0"/>
              <a:t> assessment by ED physicians and cardiologist</a:t>
            </a:r>
            <a:r>
              <a:rPr lang="en-US" sz="2400" baseline="30000" dirty="0"/>
              <a:t>3</a:t>
            </a:r>
            <a:r>
              <a:rPr lang="en-US" sz="2400" dirty="0"/>
              <a:t>. </a:t>
            </a:r>
          </a:p>
          <a:p>
            <a:r>
              <a:rPr lang="en-US" sz="2400" dirty="0"/>
              <a:t>CVP assessment 86% agreement</a:t>
            </a:r>
            <a:r>
              <a:rPr lang="en-US" sz="2400" baseline="30000" dirty="0"/>
              <a:t>4</a:t>
            </a:r>
            <a:r>
              <a:rPr lang="en-US" sz="2400" dirty="0"/>
              <a:t>.</a:t>
            </a:r>
          </a:p>
          <a:p>
            <a:endParaRPr lang="en-US" sz="2400" baseline="30000" dirty="0"/>
          </a:p>
          <a:p>
            <a:endParaRPr lang="en-US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2057400" y="5638800"/>
            <a:ext cx="76200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sz="1000" dirty="0" err="1">
                <a:solidFill>
                  <a:schemeClr val="tx1"/>
                </a:solidFill>
              </a:rPr>
              <a:t>Mayron</a:t>
            </a:r>
            <a:r>
              <a:rPr lang="en-US" sz="1000" dirty="0">
                <a:solidFill>
                  <a:schemeClr val="tx1"/>
                </a:solidFill>
              </a:rPr>
              <a:t> R, </a:t>
            </a:r>
            <a:r>
              <a:rPr lang="en-US" sz="1000" dirty="0" err="1">
                <a:solidFill>
                  <a:schemeClr val="tx1"/>
                </a:solidFill>
              </a:rPr>
              <a:t>Gaudio</a:t>
            </a:r>
            <a:r>
              <a:rPr lang="en-US" sz="1000" dirty="0">
                <a:solidFill>
                  <a:schemeClr val="tx1"/>
                </a:solidFill>
              </a:rPr>
              <a:t> FE, Plummer D, </a:t>
            </a:r>
            <a:r>
              <a:rPr lang="en-US" sz="1000" dirty="0" err="1">
                <a:solidFill>
                  <a:schemeClr val="tx1"/>
                </a:solidFill>
              </a:rPr>
              <a:t>Asinger</a:t>
            </a:r>
            <a:r>
              <a:rPr lang="en-US" sz="1000" dirty="0">
                <a:solidFill>
                  <a:schemeClr val="tx1"/>
                </a:solidFill>
              </a:rPr>
              <a:t> R, </a:t>
            </a:r>
            <a:r>
              <a:rPr lang="en-US" sz="1000" dirty="0" err="1">
                <a:solidFill>
                  <a:schemeClr val="tx1"/>
                </a:solidFill>
              </a:rPr>
              <a:t>Elsperger</a:t>
            </a:r>
            <a:r>
              <a:rPr lang="en-US" sz="1000" dirty="0">
                <a:solidFill>
                  <a:schemeClr val="tx1"/>
                </a:solidFill>
              </a:rPr>
              <a:t> J. Echocardiography performed by emergency physicians: impact on diagnosis and therapy. Ann </a:t>
            </a:r>
            <a:r>
              <a:rPr lang="en-US" sz="1000" dirty="0" err="1">
                <a:solidFill>
                  <a:schemeClr val="tx1"/>
                </a:solidFill>
              </a:rPr>
              <a:t>Emerg</a:t>
            </a:r>
            <a:r>
              <a:rPr lang="en-US" sz="1000" dirty="0">
                <a:solidFill>
                  <a:schemeClr val="tx1"/>
                </a:solidFill>
              </a:rPr>
              <a:t> Med 1988;17:150–4.</a:t>
            </a:r>
          </a:p>
          <a:p>
            <a:r>
              <a:rPr lang="en-US" sz="1000" dirty="0">
                <a:solidFill>
                  <a:schemeClr val="tx1"/>
                </a:solidFill>
              </a:rPr>
              <a:t>2. </a:t>
            </a:r>
            <a:r>
              <a:rPr lang="en-US" sz="1000" dirty="0" err="1">
                <a:solidFill>
                  <a:schemeClr val="tx1"/>
                </a:solidFill>
              </a:rPr>
              <a:t>Mandavia</a:t>
            </a:r>
            <a:r>
              <a:rPr lang="en-US" sz="1000" dirty="0">
                <a:solidFill>
                  <a:schemeClr val="tx1"/>
                </a:solidFill>
              </a:rPr>
              <a:t> DP, </a:t>
            </a:r>
            <a:r>
              <a:rPr lang="en-US" sz="1000" dirty="0" err="1">
                <a:solidFill>
                  <a:schemeClr val="tx1"/>
                </a:solidFill>
              </a:rPr>
              <a:t>Hoffner</a:t>
            </a:r>
            <a:r>
              <a:rPr lang="en-US" sz="1000" dirty="0">
                <a:solidFill>
                  <a:schemeClr val="tx1"/>
                </a:solidFill>
              </a:rPr>
              <a:t> RJ, </a:t>
            </a:r>
            <a:r>
              <a:rPr lang="en-US" sz="1000" dirty="0" err="1">
                <a:solidFill>
                  <a:schemeClr val="tx1"/>
                </a:solidFill>
              </a:rPr>
              <a:t>Mahaney</a:t>
            </a:r>
            <a:r>
              <a:rPr lang="en-US" sz="1000" dirty="0">
                <a:solidFill>
                  <a:schemeClr val="tx1"/>
                </a:solidFill>
              </a:rPr>
              <a:t> K, Henderson SO. Bedside echocardiography by emergency physicians. Ann </a:t>
            </a:r>
            <a:r>
              <a:rPr lang="en-US" sz="1000" dirty="0" err="1">
                <a:solidFill>
                  <a:schemeClr val="tx1"/>
                </a:solidFill>
              </a:rPr>
              <a:t>Emerg</a:t>
            </a:r>
            <a:r>
              <a:rPr lang="en-US" sz="1000" dirty="0">
                <a:solidFill>
                  <a:schemeClr val="tx1"/>
                </a:solidFill>
              </a:rPr>
              <a:t> Med 2001;38:</a:t>
            </a:r>
          </a:p>
          <a:p>
            <a:r>
              <a:rPr lang="en-US" sz="1000" dirty="0">
                <a:solidFill>
                  <a:schemeClr val="tx1"/>
                </a:solidFill>
              </a:rPr>
              <a:t>377–82.</a:t>
            </a:r>
          </a:p>
          <a:p>
            <a:r>
              <a:rPr lang="en-US" sz="1000" dirty="0">
                <a:solidFill>
                  <a:schemeClr val="tx1"/>
                </a:solidFill>
              </a:rPr>
              <a:t>3. Moore CL, Rose GA, </a:t>
            </a:r>
            <a:r>
              <a:rPr lang="en-US" sz="1000" dirty="0" err="1">
                <a:solidFill>
                  <a:schemeClr val="tx1"/>
                </a:solidFill>
              </a:rPr>
              <a:t>Tayal</a:t>
            </a:r>
            <a:r>
              <a:rPr lang="en-US" sz="1000" dirty="0">
                <a:solidFill>
                  <a:schemeClr val="tx1"/>
                </a:solidFill>
              </a:rPr>
              <a:t> VS, Sullivan DM, </a:t>
            </a:r>
            <a:r>
              <a:rPr lang="en-US" sz="1000" dirty="0" err="1">
                <a:solidFill>
                  <a:schemeClr val="tx1"/>
                </a:solidFill>
              </a:rPr>
              <a:t>Arrowood</a:t>
            </a:r>
            <a:r>
              <a:rPr lang="en-US" sz="1000" dirty="0">
                <a:solidFill>
                  <a:schemeClr val="tx1"/>
                </a:solidFill>
              </a:rPr>
              <a:t> JA, Kline </a:t>
            </a:r>
            <a:r>
              <a:rPr lang="en-US" sz="1000" dirty="0" err="1">
                <a:solidFill>
                  <a:schemeClr val="tx1"/>
                </a:solidFill>
              </a:rPr>
              <a:t>JA.Determination</a:t>
            </a:r>
            <a:r>
              <a:rPr lang="en-US" sz="1000" dirty="0">
                <a:solidFill>
                  <a:schemeClr val="tx1"/>
                </a:solidFill>
              </a:rPr>
              <a:t> of left ventricular function by emergency physician</a:t>
            </a:r>
          </a:p>
          <a:p>
            <a:r>
              <a:rPr lang="en-US" sz="1000" dirty="0">
                <a:solidFill>
                  <a:schemeClr val="tx1"/>
                </a:solidFill>
              </a:rPr>
              <a:t>echocardiography of hypotensive patients. </a:t>
            </a:r>
            <a:r>
              <a:rPr lang="en-US" sz="1000" dirty="0" err="1">
                <a:solidFill>
                  <a:schemeClr val="tx1"/>
                </a:solidFill>
              </a:rPr>
              <a:t>Acad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Emerg</a:t>
            </a:r>
            <a:r>
              <a:rPr lang="en-US" sz="1000" dirty="0">
                <a:solidFill>
                  <a:schemeClr val="tx1"/>
                </a:solidFill>
              </a:rPr>
              <a:t> Med 2002;9:186–93.</a:t>
            </a:r>
          </a:p>
          <a:p>
            <a:r>
              <a:rPr lang="en-US" sz="1000" dirty="0">
                <a:solidFill>
                  <a:schemeClr val="tx1"/>
                </a:solidFill>
              </a:rPr>
              <a:t>4. </a:t>
            </a:r>
            <a:r>
              <a:rPr lang="en-US" sz="1000" dirty="0" err="1">
                <a:solidFill>
                  <a:schemeClr val="tx1"/>
                </a:solidFill>
              </a:rPr>
              <a:t>Randazzo</a:t>
            </a:r>
            <a:r>
              <a:rPr lang="en-US" sz="1000" dirty="0">
                <a:solidFill>
                  <a:schemeClr val="tx1"/>
                </a:solidFill>
              </a:rPr>
              <a:t> MR, </a:t>
            </a:r>
            <a:r>
              <a:rPr lang="en-US" sz="1000" dirty="0" err="1">
                <a:solidFill>
                  <a:schemeClr val="tx1"/>
                </a:solidFill>
              </a:rPr>
              <a:t>Snoey</a:t>
            </a:r>
            <a:r>
              <a:rPr lang="en-US" sz="1000" dirty="0">
                <a:solidFill>
                  <a:schemeClr val="tx1"/>
                </a:solidFill>
              </a:rPr>
              <a:t> ER, Levitt MA, Binder K. Accuracy of emergency physician assessment of left ventricular ejection fraction and central</a:t>
            </a:r>
          </a:p>
          <a:p>
            <a:r>
              <a:rPr lang="en-US" sz="1000" dirty="0">
                <a:solidFill>
                  <a:schemeClr val="tx1"/>
                </a:solidFill>
              </a:rPr>
              <a:t>venous pressure using echocardiography. </a:t>
            </a:r>
            <a:r>
              <a:rPr lang="en-US" sz="1000" dirty="0" err="1">
                <a:solidFill>
                  <a:schemeClr val="tx1"/>
                </a:solidFill>
              </a:rPr>
              <a:t>Acad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Emerg</a:t>
            </a:r>
            <a:r>
              <a:rPr lang="en-US" sz="1000" dirty="0">
                <a:solidFill>
                  <a:schemeClr val="tx1"/>
                </a:solidFill>
              </a:rPr>
              <a:t> Med 2003;10: 973–7.</a:t>
            </a:r>
          </a:p>
        </p:txBody>
      </p:sp>
    </p:spTree>
    <p:extLst>
      <p:ext uri="{BB962C8B-B14F-4D97-AF65-F5344CB8AC3E}">
        <p14:creationId xmlns:p14="http://schemas.microsoft.com/office/powerpoint/2010/main" val="305404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924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200400"/>
            <a:ext cx="762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19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567</Words>
  <Application>Microsoft Office PowerPoint</Application>
  <PresentationFormat>Widescreen</PresentationFormat>
  <Paragraphs>85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Bradley Hand ITC</vt:lpstr>
      <vt:lpstr>Calibri</vt:lpstr>
      <vt:lpstr>Calibri Light</vt:lpstr>
      <vt:lpstr>Niagara Solid</vt:lpstr>
      <vt:lpstr>Segoe UI Historic</vt:lpstr>
      <vt:lpstr>Office Theme</vt:lpstr>
      <vt:lpstr>DIAGNOSING SHOCK IN ER SEARCHING  FOR  THE HOLY  GRAIL</vt:lpstr>
      <vt:lpstr>Outline</vt:lpstr>
      <vt:lpstr>Shock- A quick review</vt:lpstr>
      <vt:lpstr>CASES</vt:lpstr>
      <vt:lpstr>PowerPoint Presentation</vt:lpstr>
      <vt:lpstr>How to diagnose ???</vt:lpstr>
      <vt:lpstr>PowerPoint Presentation</vt:lpstr>
      <vt:lpstr>Invasive monitoring-CVP</vt:lpstr>
      <vt:lpstr>PowerPoint Presentation</vt:lpstr>
      <vt:lpstr>So the Quest of Holy Grail continued</vt:lpstr>
      <vt:lpstr>IDEA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US in ED (EUS)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Madiha Ismail</dc:creator>
  <cp:lastModifiedBy>Madiha Ismail</cp:lastModifiedBy>
  <cp:revision>3</cp:revision>
  <dcterms:created xsi:type="dcterms:W3CDTF">2018-03-31T02:28:53Z</dcterms:created>
  <dcterms:modified xsi:type="dcterms:W3CDTF">2018-03-31T02:35:13Z</dcterms:modified>
</cp:coreProperties>
</file>