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7"/>
  </p:notesMasterIdLst>
  <p:sldIdLst>
    <p:sldId id="257" r:id="rId2"/>
    <p:sldId id="258" r:id="rId3"/>
    <p:sldId id="259" r:id="rId4"/>
    <p:sldId id="261"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5" d="100"/>
          <a:sy n="75" d="100"/>
        </p:scale>
        <p:origin x="1014"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A234FC3-C20B-4283-8866-978E3D791EB1}" type="datetimeFigureOut">
              <a:rPr lang="ar-SA" smtClean="0"/>
              <a:t>10/13/1421</a:t>
            </a:fld>
            <a:endParaRPr lang="ar-S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E5EE4C9-8424-4998-B5C3-616C3D8BF6E6}" type="slidenum">
              <a:rPr lang="ar-SA" smtClean="0"/>
              <a:t>‹#›</a:t>
            </a:fld>
            <a:endParaRPr lang="ar-SA"/>
          </a:p>
        </p:txBody>
      </p:sp>
    </p:spTree>
    <p:extLst>
      <p:ext uri="{BB962C8B-B14F-4D97-AF65-F5344CB8AC3E}">
        <p14:creationId xmlns:p14="http://schemas.microsoft.com/office/powerpoint/2010/main" val="354349825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9E5EE4C9-8424-4998-B5C3-616C3D8BF6E6}" type="slidenum">
              <a:rPr lang="ar-SA" smtClean="0"/>
              <a:t>16</a:t>
            </a:fld>
            <a:endParaRPr lang="ar-SA"/>
          </a:p>
        </p:txBody>
      </p:sp>
    </p:spTree>
    <p:extLst>
      <p:ext uri="{BB962C8B-B14F-4D97-AF65-F5344CB8AC3E}">
        <p14:creationId xmlns:p14="http://schemas.microsoft.com/office/powerpoint/2010/main" val="2590364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1B8ABB09-4A1D-463E-8065-109CC2B7EFAA}" type="datetimeFigureOut">
              <a:rPr lang="ar-SA" smtClean="0"/>
              <a:t>10/13/1421</a:t>
            </a:fld>
            <a:endParaRPr lang="ar-SA"/>
          </a:p>
        </p:txBody>
      </p:sp>
      <p:sp>
        <p:nvSpPr>
          <p:cNvPr id="5" name="Footer Placeholder 4"/>
          <p:cNvSpPr>
            <a:spLocks noGrp="1"/>
          </p:cNvSpPr>
          <p:nvPr>
            <p:ph type="ftr" sz="quarter" idx="11"/>
          </p:nvPr>
        </p:nvSpPr>
        <p:spPr>
          <a:xfrm>
            <a:off x="1900237" y="5410202"/>
            <a:ext cx="3843665" cy="365125"/>
          </a:xfrm>
        </p:spPr>
        <p:txBody>
          <a:bodyPr/>
          <a:lstStyle/>
          <a:p>
            <a:endParaRPr lang="ar-SA"/>
          </a:p>
        </p:txBody>
      </p:sp>
      <p:sp>
        <p:nvSpPr>
          <p:cNvPr id="6" name="Slide Number Placeholder 5"/>
          <p:cNvSpPr>
            <a:spLocks noGrp="1"/>
          </p:cNvSpPr>
          <p:nvPr>
            <p:ph type="sldNum" sz="quarter" idx="12"/>
          </p:nvPr>
        </p:nvSpPr>
        <p:spPr>
          <a:xfrm>
            <a:off x="7915603" y="5410200"/>
            <a:ext cx="578317" cy="365125"/>
          </a:xfrm>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68726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smtClean="0"/>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1B8ABB09-4A1D-463E-8065-109CC2B7EFAA}" type="datetimeFigureOut">
              <a:rPr lang="ar-SA" smtClean="0"/>
              <a:t>10/13/1421</a:t>
            </a:fld>
            <a:endParaRPr lang="ar-SA"/>
          </a:p>
        </p:txBody>
      </p:sp>
      <p:sp>
        <p:nvSpPr>
          <p:cNvPr id="50" name="Footer Placeholder 4"/>
          <p:cNvSpPr>
            <a:spLocks noGrp="1"/>
          </p:cNvSpPr>
          <p:nvPr>
            <p:ph type="ftr" sz="quarter" idx="11"/>
          </p:nvPr>
        </p:nvSpPr>
        <p:spPr>
          <a:xfrm>
            <a:off x="856059" y="5883276"/>
            <a:ext cx="4679482" cy="365125"/>
          </a:xfrm>
        </p:spPr>
        <p:txBody>
          <a:bodyPr/>
          <a:lstStyle/>
          <a:p>
            <a:endParaRPr lang="ar-SA"/>
          </a:p>
        </p:txBody>
      </p:sp>
      <p:sp>
        <p:nvSpPr>
          <p:cNvPr id="51" name="Slide Number Placeholder 5"/>
          <p:cNvSpPr>
            <a:spLocks noGrp="1"/>
          </p:cNvSpPr>
          <p:nvPr>
            <p:ph type="sldNum" sz="quarter" idx="12"/>
          </p:nvPr>
        </p:nvSpPr>
        <p:spPr>
          <a:xfrm>
            <a:off x="7707241" y="5883275"/>
            <a:ext cx="578317" cy="365125"/>
          </a:xfrm>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329421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ABB09-4A1D-463E-8065-109CC2B7EFAA}" type="datetimeFigureOut">
              <a:rPr lang="ar-SA" smtClean="0"/>
              <a:t>10/13/1421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1845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t>10/13/1421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385868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10/13/1421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835203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B8ABB09-4A1D-463E-8065-109CC2B7EFAA}" type="datetimeFigureOut">
              <a:rPr lang="ar-SA" smtClean="0"/>
              <a:t>10/13/1421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564082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10/13/1421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209762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t>10/13/1421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106150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t>10/13/1421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603095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t>10/13/1421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4107090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t>10/13/1421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889387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t>10/13/1421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1796974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t>10/13/1421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316618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B8ABB09-4A1D-463E-8065-109CC2B7EFAA}" type="datetimeFigureOut">
              <a:rPr lang="ar-SA" smtClean="0"/>
              <a:t>10/13/1421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1638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B8ABB09-4A1D-463E-8065-109CC2B7EFAA}" type="datetimeFigureOut">
              <a:rPr lang="ar-SA" smtClean="0"/>
              <a:t>10/13/1421</a:t>
            </a:fld>
            <a:endParaRPr lang="ar-SA"/>
          </a:p>
        </p:txBody>
      </p:sp>
      <p:sp>
        <p:nvSpPr>
          <p:cNvPr id="4" name="Footer Placeholder 3"/>
          <p:cNvSpPr>
            <a:spLocks noGrp="1"/>
          </p:cNvSpPr>
          <p:nvPr>
            <p:ph type="ftr" sz="quarter" idx="11"/>
          </p:nvPr>
        </p:nvSpPr>
        <p:spPr/>
        <p:txBody>
          <a:bodyPr/>
          <a:lstStyle>
            <a:lvl1pPr>
              <a:defRPr cap="all" baseline="0"/>
            </a:lvl1p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3877591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10/13/1421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2825749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10/13/1421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extLst>
      <p:ext uri="{BB962C8B-B14F-4D97-AF65-F5344CB8AC3E}">
        <p14:creationId xmlns:p14="http://schemas.microsoft.com/office/powerpoint/2010/main" val="1393795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B8ABB09-4A1D-463E-8065-109CC2B7EFAA}" type="datetimeFigureOut">
              <a:rPr lang="ar-SA" smtClean="0"/>
              <a:t>10/13/1421</a:t>
            </a:fld>
            <a:endParaRPr lang="ar-SA"/>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B34F065-1154-456A-91E3-76DE8E75E17B}" type="slidenum">
              <a:rPr lang="ar-SA" smtClean="0"/>
              <a:t>‹#›</a:t>
            </a:fld>
            <a:endParaRPr lang="ar-SA"/>
          </a:p>
        </p:txBody>
      </p:sp>
    </p:spTree>
    <p:extLst>
      <p:ext uri="{BB962C8B-B14F-4D97-AF65-F5344CB8AC3E}">
        <p14:creationId xmlns:p14="http://schemas.microsoft.com/office/powerpoint/2010/main" val="75343614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1"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r" defTabSz="914400" rtl="1"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r" defTabSz="914400" rtl="1"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6801" y="2362107"/>
            <a:ext cx="7730398" cy="2133785"/>
          </a:xfrm>
          <a:prstGeom prst="rect">
            <a:avLst/>
          </a:prstGeom>
        </p:spPr>
      </p:pic>
    </p:spTree>
    <p:extLst>
      <p:ext uri="{BB962C8B-B14F-4D97-AF65-F5344CB8AC3E}">
        <p14:creationId xmlns:p14="http://schemas.microsoft.com/office/powerpoint/2010/main" val="129129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763" y="1484784"/>
            <a:ext cx="7429500" cy="2852737"/>
          </a:xfrm>
        </p:spPr>
        <p:txBody>
          <a:bodyPr/>
          <a:lstStyle/>
          <a:p>
            <a:pPr algn="ctr"/>
            <a:r>
              <a:rPr lang="en-US" dirty="0">
                <a:solidFill>
                  <a:srgbClr val="C00000"/>
                </a:solidFill>
              </a:rPr>
              <a:t>Case Report</a:t>
            </a:r>
            <a:endParaRPr lang="ar-SA" dirty="0">
              <a:solidFill>
                <a:srgbClr val="C00000"/>
              </a:solidFill>
            </a:endParaRPr>
          </a:p>
        </p:txBody>
      </p:sp>
      <p:sp>
        <p:nvSpPr>
          <p:cNvPr id="3" name="Text Placeholder 2"/>
          <p:cNvSpPr>
            <a:spLocks noGrp="1"/>
          </p:cNvSpPr>
          <p:nvPr>
            <p:ph type="body" idx="1"/>
          </p:nvPr>
        </p:nvSpPr>
        <p:spPr>
          <a:xfrm>
            <a:off x="722313" y="1700808"/>
            <a:ext cx="7772400" cy="1500187"/>
          </a:xfrm>
        </p:spPr>
        <p:txBody>
          <a:bodyPr>
            <a:normAutofit/>
          </a:bodyPr>
          <a:lstStyle/>
          <a:p>
            <a:pPr algn="ctr"/>
            <a:r>
              <a:rPr lang="en-US" sz="5400" b="1" dirty="0">
                <a:solidFill>
                  <a:srgbClr val="C00000"/>
                </a:solidFill>
                <a:latin typeface="+mj-lt"/>
              </a:rPr>
              <a:t>Esthetic Prosthesis</a:t>
            </a:r>
            <a:endParaRPr lang="ar-SA" sz="5400" dirty="0">
              <a:solidFill>
                <a:srgbClr val="C00000"/>
              </a:solidFill>
              <a:latin typeface="+mj-lt"/>
            </a:endParaRPr>
          </a:p>
        </p:txBody>
      </p:sp>
    </p:spTree>
    <p:extLst>
      <p:ext uri="{BB962C8B-B14F-4D97-AF65-F5344CB8AC3E}">
        <p14:creationId xmlns:p14="http://schemas.microsoft.com/office/powerpoint/2010/main" val="260385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492896"/>
            <a:ext cx="7429499" cy="1478570"/>
          </a:xfrm>
        </p:spPr>
        <p:txBody>
          <a:bodyPr/>
          <a:lstStyle/>
          <a:p>
            <a:r>
              <a:rPr lang="en-US" sz="2800" b="1" dirty="0">
                <a:solidFill>
                  <a:srgbClr val="C00000"/>
                </a:solidFill>
                <a:latin typeface="Cambria-Bold"/>
                <a:cs typeface="+mn-cs"/>
              </a:rPr>
              <a:t>Fixed/Removable using Precession Attachment</a:t>
            </a:r>
            <a:endParaRPr lang="ar-SA" sz="2800" dirty="0">
              <a:solidFill>
                <a:srgbClr val="C00000"/>
              </a:solidFill>
              <a:cs typeface="+mn-cs"/>
            </a:endParaRPr>
          </a:p>
        </p:txBody>
      </p:sp>
    </p:spTree>
    <p:extLst>
      <p:ext uri="{BB962C8B-B14F-4D97-AF65-F5344CB8AC3E}">
        <p14:creationId xmlns:p14="http://schemas.microsoft.com/office/powerpoint/2010/main" val="3652954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348880"/>
            <a:ext cx="7429499" cy="1478570"/>
          </a:xfrm>
        </p:spPr>
        <p:txBody>
          <a:bodyPr>
            <a:normAutofit/>
          </a:bodyPr>
          <a:lstStyle/>
          <a:p>
            <a:pPr algn="ctr" rtl="0"/>
            <a:r>
              <a:rPr lang="en-US" sz="4400" dirty="0" smtClean="0">
                <a:solidFill>
                  <a:srgbClr val="C00000"/>
                </a:solidFill>
                <a:latin typeface="Calibri" panose="020F0502020204030204" pitchFamily="34" charset="0"/>
                <a:cs typeface="Calibri" panose="020F0502020204030204" pitchFamily="34" charset="0"/>
              </a:rPr>
              <a:t>By:</a:t>
            </a:r>
            <a:r>
              <a:rPr lang="en-US" dirty="0">
                <a:solidFill>
                  <a:srgbClr val="C00000"/>
                </a:solidFill>
                <a:latin typeface="+mn-lt"/>
              </a:rPr>
              <a:t/>
            </a:r>
            <a:br>
              <a:rPr lang="en-US" dirty="0">
                <a:solidFill>
                  <a:srgbClr val="C00000"/>
                </a:solidFill>
                <a:latin typeface="+mn-lt"/>
              </a:rPr>
            </a:br>
            <a:r>
              <a:rPr lang="en-US" sz="5300" cap="none" dirty="0" smtClean="0">
                <a:solidFill>
                  <a:srgbClr val="C00000"/>
                </a:solidFill>
                <a:latin typeface="Calibri" panose="020F0502020204030204" pitchFamily="34" charset="0"/>
                <a:cs typeface="Calibri" panose="020F0502020204030204" pitchFamily="34" charset="0"/>
              </a:rPr>
              <a:t>Ahmed H. Abdelfattah</a:t>
            </a:r>
            <a:endParaRPr lang="ar-SA" sz="530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862101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664" y="3244334"/>
            <a:ext cx="5760640" cy="769441"/>
          </a:xfrm>
          <a:prstGeom prst="rect">
            <a:avLst/>
          </a:prstGeom>
        </p:spPr>
        <p:txBody>
          <a:bodyPr wrap="square">
            <a:spAutoFit/>
          </a:bodyPr>
          <a:lstStyle/>
          <a:p>
            <a:pPr algn="ctr"/>
            <a:r>
              <a:rPr lang="en-US" sz="4400" b="1" dirty="0">
                <a:solidFill>
                  <a:schemeClr val="bg1"/>
                </a:solidFill>
                <a:latin typeface="Cambria-Bold"/>
              </a:rPr>
              <a:t>Introduction</a:t>
            </a:r>
            <a:endParaRPr lang="ar-SA" sz="4400" dirty="0">
              <a:solidFill>
                <a:schemeClr val="bg1"/>
              </a:solidFill>
            </a:endParaRPr>
          </a:p>
        </p:txBody>
      </p:sp>
    </p:spTree>
    <p:extLst>
      <p:ext uri="{BB962C8B-B14F-4D97-AF65-F5344CB8AC3E}">
        <p14:creationId xmlns:p14="http://schemas.microsoft.com/office/powerpoint/2010/main" val="1188833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340768"/>
            <a:ext cx="7429499" cy="4392488"/>
          </a:xfrm>
        </p:spPr>
        <p:txBody>
          <a:bodyPr>
            <a:noAutofit/>
          </a:bodyPr>
          <a:lstStyle/>
          <a:p>
            <a:r>
              <a:rPr lang="en-US" sz="2400" cap="none" dirty="0" smtClean="0">
                <a:solidFill>
                  <a:schemeClr val="bg1"/>
                </a:solidFill>
                <a:latin typeface="Calibri" panose="020F0502020204030204" pitchFamily="34" charset="0"/>
                <a:cs typeface="Calibri" panose="020F0502020204030204" pitchFamily="34" charset="0"/>
              </a:rPr>
              <a:t>Many individuals seek dental treatment for esthetic reasons before other factors, that is, the desire to look more attractive by improving </a:t>
            </a:r>
            <a:r>
              <a:rPr lang="en-US" sz="2400" cap="none" dirty="0">
                <a:solidFill>
                  <a:schemeClr val="bg1"/>
                </a:solidFill>
                <a:latin typeface="Calibri" panose="020F0502020204030204" pitchFamily="34" charset="0"/>
                <a:cs typeface="Calibri" panose="020F0502020204030204" pitchFamily="34" charset="0"/>
              </a:rPr>
              <a:t>the smile</a:t>
            </a:r>
            <a:r>
              <a:rPr lang="en-US" sz="2400" cap="none" dirty="0" smtClean="0">
                <a:solidFill>
                  <a:schemeClr val="bg1"/>
                </a:solidFill>
                <a:latin typeface="Calibri" panose="020F0502020204030204" pitchFamily="34" charset="0"/>
                <a:cs typeface="Calibri" panose="020F0502020204030204" pitchFamily="34" charset="0"/>
              </a:rPr>
              <a:t>.</a:t>
            </a:r>
            <a:br>
              <a:rPr lang="en-US" sz="2400" cap="none" dirty="0" smtClean="0">
                <a:solidFill>
                  <a:schemeClr val="bg1"/>
                </a:solidFill>
                <a:latin typeface="Calibri" panose="020F0502020204030204" pitchFamily="34" charset="0"/>
                <a:cs typeface="Calibri" panose="020F0502020204030204" pitchFamily="34" charset="0"/>
              </a:rPr>
            </a:br>
            <a:r>
              <a:rPr lang="en-US" sz="2400" cap="none" dirty="0" smtClean="0">
                <a:solidFill>
                  <a:schemeClr val="bg1"/>
                </a:solidFill>
                <a:latin typeface="Calibri" panose="020F0502020204030204" pitchFamily="34" charset="0"/>
                <a:cs typeface="Calibri" panose="020F0502020204030204" pitchFamily="34" charset="0"/>
              </a:rPr>
              <a:t>The first choice is always Implant solution, but unfortunately sometimes it’s difficult to use, especially if the patient refuse this solution.</a:t>
            </a:r>
            <a:br>
              <a:rPr lang="en-US" sz="2400" cap="none" dirty="0" smtClean="0">
                <a:solidFill>
                  <a:schemeClr val="bg1"/>
                </a:solidFill>
                <a:latin typeface="Calibri" panose="020F0502020204030204" pitchFamily="34" charset="0"/>
                <a:cs typeface="Calibri" panose="020F0502020204030204" pitchFamily="34" charset="0"/>
              </a:rPr>
            </a:br>
            <a:r>
              <a:rPr lang="en-US" sz="2400" cap="none" dirty="0" smtClean="0">
                <a:solidFill>
                  <a:schemeClr val="bg1"/>
                </a:solidFill>
                <a:latin typeface="Calibri" panose="020F0502020204030204" pitchFamily="34" charset="0"/>
                <a:cs typeface="Calibri" panose="020F0502020204030204" pitchFamily="34" charset="0"/>
              </a:rPr>
              <a:t>So</a:t>
            </a:r>
            <a:r>
              <a:rPr lang="en-US" sz="2400" cap="none" dirty="0">
                <a:solidFill>
                  <a:schemeClr val="bg1"/>
                </a:solidFill>
                <a:latin typeface="Calibri" panose="020F0502020204030204" pitchFamily="34" charset="0"/>
                <a:cs typeface="Calibri" panose="020F0502020204030204" pitchFamily="34" charset="0"/>
              </a:rPr>
              <a:t>, remaining teeth can help aesthetics by preserving alveolar bone form. Teeth can be incorporated into a restoration using copings, </a:t>
            </a:r>
            <a:r>
              <a:rPr lang="en-US" sz="2400" cap="none" dirty="0" smtClean="0">
                <a:solidFill>
                  <a:schemeClr val="bg1"/>
                </a:solidFill>
                <a:latin typeface="Calibri" panose="020F0502020204030204" pitchFamily="34" charset="0"/>
                <a:cs typeface="Calibri" panose="020F0502020204030204" pitchFamily="34" charset="0"/>
              </a:rPr>
              <a:t>or </a:t>
            </a:r>
            <a:r>
              <a:rPr lang="en-US" sz="2400" cap="none" dirty="0">
                <a:solidFill>
                  <a:schemeClr val="bg1"/>
                </a:solidFill>
                <a:latin typeface="Calibri" panose="020F0502020204030204" pitchFamily="34" charset="0"/>
                <a:cs typeface="Calibri" panose="020F0502020204030204" pitchFamily="34" charset="0"/>
              </a:rPr>
              <a:t>precision attachments </a:t>
            </a:r>
            <a:r>
              <a:rPr lang="en-US" sz="2400" cap="none" dirty="0" smtClean="0">
                <a:solidFill>
                  <a:schemeClr val="bg1"/>
                </a:solidFill>
                <a:latin typeface="Calibri" panose="020F0502020204030204" pitchFamily="34" charset="0"/>
                <a:cs typeface="Calibri" panose="020F0502020204030204" pitchFamily="34" charset="0"/>
              </a:rPr>
              <a:t>with fixed </a:t>
            </a:r>
            <a:r>
              <a:rPr lang="en-US" sz="2400" cap="none" dirty="0">
                <a:solidFill>
                  <a:schemeClr val="bg1"/>
                </a:solidFill>
                <a:latin typeface="Calibri" panose="020F0502020204030204" pitchFamily="34" charset="0"/>
                <a:cs typeface="Calibri" panose="020F0502020204030204" pitchFamily="34" charset="0"/>
              </a:rPr>
              <a:t>bridge. Precision attachments significantly enhance the retention of removable partial dentures. </a:t>
            </a:r>
            <a:r>
              <a:rPr lang="en-US" sz="2400" cap="none" dirty="0" smtClean="0">
                <a:solidFill>
                  <a:schemeClr val="bg2"/>
                </a:solidFill>
                <a:latin typeface="Calibri" panose="020F0502020204030204" pitchFamily="34" charset="0"/>
                <a:cs typeface="Calibri" panose="020F0502020204030204" pitchFamily="34" charset="0"/>
              </a:rPr>
              <a:t/>
            </a:r>
            <a:br>
              <a:rPr lang="en-US" sz="2400" cap="none" dirty="0" smtClean="0">
                <a:solidFill>
                  <a:schemeClr val="bg2"/>
                </a:solidFill>
                <a:latin typeface="Calibri" panose="020F0502020204030204" pitchFamily="34" charset="0"/>
                <a:cs typeface="Calibri" panose="020F0502020204030204" pitchFamily="34" charset="0"/>
              </a:rPr>
            </a:br>
            <a:r>
              <a:rPr lang="en-US" sz="2400" cap="none" dirty="0" smtClean="0">
                <a:solidFill>
                  <a:schemeClr val="bg2"/>
                </a:solidFill>
                <a:latin typeface="Calibri" panose="020F0502020204030204" pitchFamily="34" charset="0"/>
                <a:cs typeface="Calibri" panose="020F0502020204030204" pitchFamily="34" charset="0"/>
              </a:rPr>
              <a:t> </a:t>
            </a:r>
            <a:br>
              <a:rPr lang="en-US" sz="2400" cap="none" dirty="0" smtClean="0">
                <a:solidFill>
                  <a:schemeClr val="bg2"/>
                </a:solidFill>
                <a:latin typeface="Calibri" panose="020F0502020204030204" pitchFamily="34" charset="0"/>
                <a:cs typeface="Calibri" panose="020F0502020204030204" pitchFamily="34" charset="0"/>
              </a:rPr>
            </a:br>
            <a:endParaRPr lang="ar-SA" sz="2400" cap="none"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48164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852936"/>
            <a:ext cx="7429499" cy="1478570"/>
          </a:xfrm>
        </p:spPr>
        <p:txBody>
          <a:bodyPr>
            <a:normAutofit fontScale="90000"/>
          </a:bodyPr>
          <a:lstStyle/>
          <a:p>
            <a:r>
              <a:rPr lang="en-US" sz="2700" cap="none" dirty="0">
                <a:solidFill>
                  <a:schemeClr val="bg1"/>
                </a:solidFill>
                <a:latin typeface="Calibri" panose="020F0502020204030204" pitchFamily="34" charset="0"/>
                <a:cs typeface="Calibri" panose="020F0502020204030204" pitchFamily="34" charset="0"/>
              </a:rPr>
              <a:t>Their use eliminates the need for visible retentive and support components, especially in esthetic areas. Hinge type of attachments resists any lateral tipping, rotational, and sliding forces. The use of “ fixed bridge” connected to the attachment made the attachment have strong retention derived from good properties for abutment teeth. In this study we aim to use precession attachment design to make prosthodontic appliance that more comfortable, and </a:t>
            </a:r>
            <a:r>
              <a:rPr lang="en-US" sz="2700" cap="none" dirty="0" smtClean="0">
                <a:solidFill>
                  <a:schemeClr val="bg1"/>
                </a:solidFill>
                <a:latin typeface="Calibri" panose="020F0502020204030204" pitchFamily="34" charset="0"/>
                <a:cs typeface="Calibri" panose="020F0502020204030204" pitchFamily="34" charset="0"/>
              </a:rPr>
              <a:t>esthetically acceptable </a:t>
            </a:r>
            <a:r>
              <a:rPr lang="en-US" sz="2700" cap="none" dirty="0">
                <a:solidFill>
                  <a:schemeClr val="bg1"/>
                </a:solidFill>
                <a:latin typeface="Calibri" panose="020F0502020204030204" pitchFamily="34" charset="0"/>
                <a:cs typeface="Calibri" panose="020F0502020204030204" pitchFamily="34" charset="0"/>
              </a:rPr>
              <a:t>than traditional design of removable partial denture.  </a:t>
            </a:r>
            <a:r>
              <a:rPr lang="en-US" sz="2400" cap="none" dirty="0">
                <a:solidFill>
                  <a:schemeClr val="bg1"/>
                </a:solidFill>
                <a:latin typeface="Calibri" panose="020F0502020204030204" pitchFamily="34" charset="0"/>
                <a:cs typeface="Calibri" panose="020F0502020204030204" pitchFamily="34" charset="0"/>
              </a:rPr>
              <a:t/>
            </a:r>
            <a:br>
              <a:rPr lang="en-US" sz="2400" cap="none" dirty="0">
                <a:solidFill>
                  <a:schemeClr val="bg1"/>
                </a:solidFill>
                <a:latin typeface="Calibri" panose="020F0502020204030204" pitchFamily="34" charset="0"/>
                <a:cs typeface="Calibri" panose="020F0502020204030204" pitchFamily="34" charset="0"/>
              </a:rPr>
            </a:br>
            <a:endParaRPr lang="ar-SA" sz="2400" dirty="0">
              <a:latin typeface="Calibri" panose="020F0502020204030204" pitchFamily="34" charset="0"/>
            </a:endParaRPr>
          </a:p>
        </p:txBody>
      </p:sp>
    </p:spTree>
    <p:extLst>
      <p:ext uri="{BB962C8B-B14F-4D97-AF65-F5344CB8AC3E}">
        <p14:creationId xmlns:p14="http://schemas.microsoft.com/office/powerpoint/2010/main" val="745304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664" y="3244334"/>
            <a:ext cx="6048672" cy="830997"/>
          </a:xfrm>
          <a:prstGeom prst="rect">
            <a:avLst/>
          </a:prstGeom>
        </p:spPr>
        <p:txBody>
          <a:bodyPr wrap="square">
            <a:spAutoFit/>
          </a:bodyPr>
          <a:lstStyle/>
          <a:p>
            <a:pPr algn="ctr"/>
            <a:r>
              <a:rPr lang="en-US" sz="4800" b="1" dirty="0">
                <a:solidFill>
                  <a:srgbClr val="0E546A"/>
                </a:solidFill>
                <a:latin typeface="Calibri" panose="020F0502020204030204" pitchFamily="34" charset="0"/>
                <a:cs typeface="Calibri" panose="020F0502020204030204" pitchFamily="34" charset="0"/>
              </a:rPr>
              <a:t>Case Report</a:t>
            </a:r>
            <a:endParaRPr lang="ar-SA" sz="4800" dirty="0">
              <a:latin typeface="Calibri" panose="020F0502020204030204" pitchFamily="34" charset="0"/>
            </a:endParaRPr>
          </a:p>
        </p:txBody>
      </p:sp>
    </p:spTree>
    <p:extLst>
      <p:ext uri="{BB962C8B-B14F-4D97-AF65-F5344CB8AC3E}">
        <p14:creationId xmlns:p14="http://schemas.microsoft.com/office/powerpoint/2010/main" val="1036361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71600" y="1268760"/>
            <a:ext cx="7560840" cy="4154984"/>
          </a:xfrm>
          <a:prstGeom prst="rect">
            <a:avLst/>
          </a:prstGeom>
        </p:spPr>
        <p:txBody>
          <a:bodyPr wrap="square">
            <a:spAutoFit/>
          </a:bodyPr>
          <a:lstStyle/>
          <a:p>
            <a:pPr algn="l"/>
            <a:r>
              <a:rPr lang="en-US" sz="2400" dirty="0">
                <a:solidFill>
                  <a:schemeClr val="bg1"/>
                </a:solidFill>
                <a:latin typeface="Calibri" panose="020F0502020204030204" pitchFamily="34" charset="0"/>
                <a:cs typeface="Calibri" panose="020F0502020204030204" pitchFamily="34" charset="0"/>
              </a:rPr>
              <a:t>A 34 years old male was referred with a chief complaint of dissatisfaction of his situation and the previous dental treatment he </a:t>
            </a:r>
            <a:r>
              <a:rPr lang="en-US" sz="2400" dirty="0" smtClean="0">
                <a:solidFill>
                  <a:schemeClr val="bg1"/>
                </a:solidFill>
                <a:latin typeface="Calibri" panose="020F0502020204030204" pitchFamily="34" charset="0"/>
                <a:cs typeface="Calibri" panose="020F0502020204030204" pitchFamily="34" charset="0"/>
              </a:rPr>
              <a:t>had received </a:t>
            </a:r>
            <a:r>
              <a:rPr lang="en-US" sz="2400" dirty="0">
                <a:solidFill>
                  <a:schemeClr val="bg1"/>
                </a:solidFill>
                <a:latin typeface="Calibri" panose="020F0502020204030204" pitchFamily="34" charset="0"/>
                <a:cs typeface="Calibri" panose="020F0502020204030204" pitchFamily="34" charset="0"/>
              </a:rPr>
              <a:t>before</a:t>
            </a:r>
            <a:r>
              <a:rPr lang="en-US" sz="2400" dirty="0" smtClean="0">
                <a:solidFill>
                  <a:schemeClr val="bg1"/>
                </a:solidFill>
                <a:latin typeface="Calibri" panose="020F0502020204030204" pitchFamily="34" charset="0"/>
                <a:cs typeface="Calibri" panose="020F0502020204030204" pitchFamily="34" charset="0"/>
              </a:rPr>
              <a:t>.</a:t>
            </a:r>
          </a:p>
          <a:p>
            <a:pPr algn="l"/>
            <a:endParaRPr lang="en-US" sz="2400" dirty="0" smtClean="0">
              <a:solidFill>
                <a:schemeClr val="bg1"/>
              </a:solidFill>
              <a:latin typeface="Calibri" panose="020F0502020204030204" pitchFamily="34" charset="0"/>
              <a:cs typeface="Calibri" panose="020F0502020204030204" pitchFamily="34" charset="0"/>
            </a:endParaRPr>
          </a:p>
          <a:p>
            <a:pPr algn="l"/>
            <a:r>
              <a:rPr lang="en-US" sz="2400" u="sng" dirty="0">
                <a:solidFill>
                  <a:schemeClr val="bg1"/>
                </a:solidFill>
                <a:latin typeface="Calibri" panose="020F0502020204030204" pitchFamily="34" charset="0"/>
              </a:rPr>
              <a:t>Medical History</a:t>
            </a:r>
          </a:p>
          <a:p>
            <a:pPr algn="l"/>
            <a:r>
              <a:rPr lang="en-US" sz="2400" dirty="0">
                <a:solidFill>
                  <a:schemeClr val="bg1"/>
                </a:solidFill>
                <a:latin typeface="Calibri" panose="020F0502020204030204" pitchFamily="34" charset="0"/>
              </a:rPr>
              <a:t>Patient is medically free and have no allergy to any medication or material</a:t>
            </a:r>
            <a:r>
              <a:rPr lang="en-US" sz="2400" dirty="0" smtClean="0">
                <a:solidFill>
                  <a:schemeClr val="bg1"/>
                </a:solidFill>
                <a:latin typeface="Calibri" panose="020F0502020204030204" pitchFamily="34" charset="0"/>
              </a:rPr>
              <a:t>.</a:t>
            </a:r>
          </a:p>
          <a:p>
            <a:pPr algn="l"/>
            <a:endParaRPr lang="en-US" sz="2400" dirty="0">
              <a:solidFill>
                <a:schemeClr val="bg1"/>
              </a:solidFill>
              <a:latin typeface="Calibri" panose="020F0502020204030204" pitchFamily="34" charset="0"/>
            </a:endParaRPr>
          </a:p>
          <a:p>
            <a:pPr algn="l"/>
            <a:r>
              <a:rPr lang="en-US" sz="2400" u="sng" dirty="0">
                <a:solidFill>
                  <a:schemeClr val="bg1"/>
                </a:solidFill>
                <a:latin typeface="Calibri" panose="020F0502020204030204" pitchFamily="34" charset="0"/>
              </a:rPr>
              <a:t>Dental History</a:t>
            </a:r>
          </a:p>
          <a:p>
            <a:pPr algn="l"/>
            <a:r>
              <a:rPr lang="en-US" sz="2400" dirty="0">
                <a:solidFill>
                  <a:schemeClr val="bg1"/>
                </a:solidFill>
                <a:latin typeface="Calibri" panose="020F0502020204030204" pitchFamily="34" charset="0"/>
              </a:rPr>
              <a:t>Patient has missing of anterior and posterior teeth with gingival inflammation due to the old removable denture. </a:t>
            </a:r>
            <a:endParaRPr lang="ar-SA" sz="2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4720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204864"/>
            <a:ext cx="7429499" cy="1478570"/>
          </a:xfrm>
        </p:spPr>
        <p:txBody>
          <a:bodyPr>
            <a:noAutofit/>
          </a:bodyPr>
          <a:lstStyle/>
          <a:p>
            <a:pPr lvl="0">
              <a:lnSpc>
                <a:spcPct val="100000"/>
              </a:lnSpc>
              <a:spcBef>
                <a:spcPts val="0"/>
              </a:spcBef>
            </a:pPr>
            <a:r>
              <a:rPr lang="en-US" sz="2400" cap="none" dirty="0">
                <a:solidFill>
                  <a:prstClr val="black"/>
                </a:solidFill>
                <a:latin typeface="Calibri" panose="020F0502020204030204" pitchFamily="34" charset="0"/>
                <a:cs typeface="Calibri" panose="020F0502020204030204" pitchFamily="34" charset="0"/>
              </a:rPr>
              <a:t>He removed the denture for a period of time which cause slight deviation of lateral incisors mesially, and canines inclined palatally due to the forces exerted on them from the old prosthesis.</a:t>
            </a:r>
            <a:br>
              <a:rPr lang="en-US" sz="2400" cap="none" dirty="0">
                <a:solidFill>
                  <a:prstClr val="black"/>
                </a:solidFill>
                <a:latin typeface="Calibri" panose="020F0502020204030204" pitchFamily="34" charset="0"/>
                <a:cs typeface="Calibri" panose="020F0502020204030204" pitchFamily="34" charset="0"/>
              </a:rPr>
            </a:br>
            <a:r>
              <a:rPr lang="en-US" sz="2400" cap="none" dirty="0">
                <a:solidFill>
                  <a:prstClr val="black"/>
                </a:solidFill>
                <a:latin typeface="Calibri" panose="020F0502020204030204" pitchFamily="34" charset="0"/>
                <a:cs typeface="Calibri" panose="020F0502020204030204" pitchFamily="34" charset="0"/>
              </a:rPr>
              <a:t>A thorough intraoral examination and x-ray review was done for the patient to decide the treatment plan.</a:t>
            </a:r>
            <a:r>
              <a:rPr lang="ar-SA" sz="2400" cap="none" dirty="0">
                <a:solidFill>
                  <a:prstClr val="black"/>
                </a:solidFill>
                <a:latin typeface="Calibri" panose="020F0502020204030204" pitchFamily="34" charset="0"/>
                <a:cs typeface="Arial" panose="020B0604020202020204" pitchFamily="34" charset="0"/>
              </a:rPr>
              <a:t/>
            </a:r>
            <a:br>
              <a:rPr lang="ar-SA" sz="2400" cap="none" dirty="0">
                <a:solidFill>
                  <a:prstClr val="black"/>
                </a:solidFill>
                <a:latin typeface="Calibri" panose="020F0502020204030204" pitchFamily="34" charset="0"/>
                <a:cs typeface="Arial" panose="020B0604020202020204" pitchFamily="34" charset="0"/>
              </a:rPr>
            </a:br>
            <a:endParaRPr lang="ar-SA" sz="2400" dirty="0">
              <a:latin typeface="Calibri" panose="020F0502020204030204" pitchFamily="34" charset="0"/>
            </a:endParaRPr>
          </a:p>
        </p:txBody>
      </p:sp>
      <p:pic>
        <p:nvPicPr>
          <p:cNvPr id="5" name="Content Placeholder 4"/>
          <p:cNvPicPr>
            <a:picLocks noGrp="1" noChangeAspect="1"/>
          </p:cNvPicPr>
          <p:nvPr>
            <p:ph sz="half" idx="1"/>
          </p:nvPr>
        </p:nvPicPr>
        <p:blipFill>
          <a:blip r:embed="rId2"/>
          <a:stretch>
            <a:fillRect/>
          </a:stretch>
        </p:blipFill>
        <p:spPr>
          <a:xfrm>
            <a:off x="1547664" y="4350703"/>
            <a:ext cx="3024336" cy="1637010"/>
          </a:xfrm>
          <a:prstGeom prst="rect">
            <a:avLst/>
          </a:prstGeom>
        </p:spPr>
      </p:pic>
      <p:pic>
        <p:nvPicPr>
          <p:cNvPr id="6" name="Content Placeholder 5"/>
          <p:cNvPicPr>
            <a:picLocks noGrp="1" noChangeAspect="1"/>
          </p:cNvPicPr>
          <p:nvPr>
            <p:ph sz="half" idx="2"/>
          </p:nvPr>
        </p:nvPicPr>
        <p:blipFill>
          <a:blip r:embed="rId3"/>
          <a:stretch>
            <a:fillRect/>
          </a:stretch>
        </p:blipFill>
        <p:spPr>
          <a:xfrm>
            <a:off x="4716016" y="4350991"/>
            <a:ext cx="2906630" cy="1611630"/>
          </a:xfrm>
          <a:prstGeom prst="rect">
            <a:avLst/>
          </a:prstGeom>
        </p:spPr>
      </p:pic>
    </p:spTree>
    <p:extLst>
      <p:ext uri="{BB962C8B-B14F-4D97-AF65-F5344CB8AC3E}">
        <p14:creationId xmlns:p14="http://schemas.microsoft.com/office/powerpoint/2010/main" val="1703704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3244334"/>
            <a:ext cx="7056784" cy="830997"/>
          </a:xfrm>
          <a:prstGeom prst="rect">
            <a:avLst/>
          </a:prstGeom>
        </p:spPr>
        <p:txBody>
          <a:bodyPr wrap="square">
            <a:spAutoFit/>
          </a:bodyPr>
          <a:lstStyle/>
          <a:p>
            <a:pPr algn="ctr"/>
            <a:r>
              <a:rPr lang="en-US" sz="4800" b="1" dirty="0">
                <a:solidFill>
                  <a:srgbClr val="0E546A"/>
                </a:solidFill>
                <a:latin typeface="Cambria-Bold"/>
              </a:rPr>
              <a:t>Treatment Plan</a:t>
            </a:r>
            <a:endParaRPr lang="ar-SA" sz="4800" dirty="0"/>
          </a:p>
        </p:txBody>
      </p:sp>
    </p:spTree>
    <p:extLst>
      <p:ext uri="{BB962C8B-B14F-4D97-AF65-F5344CB8AC3E}">
        <p14:creationId xmlns:p14="http://schemas.microsoft.com/office/powerpoint/2010/main" val="1477500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420888"/>
            <a:ext cx="7429499" cy="2664296"/>
          </a:xfrm>
        </p:spPr>
        <p:txBody>
          <a:bodyPr>
            <a:noAutofit/>
          </a:bodyPr>
          <a:lstStyle/>
          <a:p>
            <a:r>
              <a:rPr lang="en-US" sz="2400" cap="none" dirty="0">
                <a:solidFill>
                  <a:schemeClr val="bg1"/>
                </a:solidFill>
                <a:latin typeface="Calibri" panose="020F0502020204030204" pitchFamily="34" charset="0"/>
                <a:cs typeface="+mn-cs"/>
              </a:rPr>
              <a:t>After careful analysis of the clinical problems of this case, the possible design which would provide both an acceptable aesthetic, and functional results, was the posterior removable denture attached to anterior fixed prosthesis using the precession attachment device. </a:t>
            </a:r>
            <a:br>
              <a:rPr lang="en-US" sz="2400" cap="none" dirty="0">
                <a:solidFill>
                  <a:schemeClr val="bg1"/>
                </a:solidFill>
                <a:latin typeface="Calibri" panose="020F0502020204030204" pitchFamily="34" charset="0"/>
                <a:cs typeface="+mn-cs"/>
              </a:rPr>
            </a:br>
            <a:r>
              <a:rPr lang="en-US" sz="2400" cap="none" dirty="0" smtClean="0">
                <a:solidFill>
                  <a:schemeClr val="bg1"/>
                </a:solidFill>
                <a:latin typeface="Calibri" panose="020F0502020204030204" pitchFamily="34" charset="0"/>
                <a:cs typeface="+mn-cs"/>
              </a:rPr>
              <a:t>        The treatment </a:t>
            </a:r>
            <a:r>
              <a:rPr lang="en-US" sz="2400" cap="none" dirty="0">
                <a:solidFill>
                  <a:schemeClr val="bg1"/>
                </a:solidFill>
                <a:latin typeface="Calibri" panose="020F0502020204030204" pitchFamily="34" charset="0"/>
                <a:cs typeface="+mn-cs"/>
              </a:rPr>
              <a:t>plan decided will be:</a:t>
            </a:r>
            <a:br>
              <a:rPr lang="en-US" sz="2400" cap="none" dirty="0">
                <a:solidFill>
                  <a:schemeClr val="bg1"/>
                </a:solidFill>
                <a:latin typeface="Calibri" panose="020F0502020204030204" pitchFamily="34" charset="0"/>
                <a:cs typeface="+mn-cs"/>
              </a:rPr>
            </a:br>
            <a:r>
              <a:rPr lang="en-US" sz="2400" cap="none" dirty="0">
                <a:solidFill>
                  <a:schemeClr val="bg1"/>
                </a:solidFill>
                <a:latin typeface="Calibri" panose="020F0502020204030204" pitchFamily="34" charset="0"/>
                <a:cs typeface="+mn-cs"/>
              </a:rPr>
              <a:t>1. Gingival treatment for the mild gingivitis</a:t>
            </a:r>
            <a:br>
              <a:rPr lang="en-US" sz="2400" cap="none" dirty="0">
                <a:solidFill>
                  <a:schemeClr val="bg1"/>
                </a:solidFill>
                <a:latin typeface="Calibri" panose="020F0502020204030204" pitchFamily="34" charset="0"/>
                <a:cs typeface="+mn-cs"/>
              </a:rPr>
            </a:br>
            <a:r>
              <a:rPr lang="en-US" sz="2400" cap="none" dirty="0">
                <a:solidFill>
                  <a:schemeClr val="bg1"/>
                </a:solidFill>
                <a:latin typeface="Calibri" panose="020F0502020204030204" pitchFamily="34" charset="0"/>
                <a:cs typeface="+mn-cs"/>
              </a:rPr>
              <a:t>2. Root canal treatment for lateral incisors to adjust their inclination during preparation for the anterior fixed bridge</a:t>
            </a:r>
            <a:r>
              <a:rPr lang="en-US" sz="2400" cap="none" dirty="0" smtClean="0">
                <a:solidFill>
                  <a:schemeClr val="bg1"/>
                </a:solidFill>
                <a:latin typeface="Calibri" panose="020F0502020204030204" pitchFamily="34" charset="0"/>
                <a:cs typeface="+mn-cs"/>
              </a:rPr>
              <a:t>. </a:t>
            </a:r>
            <a:br>
              <a:rPr lang="en-US" sz="2400" cap="none" dirty="0" smtClean="0">
                <a:solidFill>
                  <a:schemeClr val="bg1"/>
                </a:solidFill>
                <a:latin typeface="Calibri" panose="020F0502020204030204" pitchFamily="34" charset="0"/>
                <a:cs typeface="+mn-cs"/>
              </a:rPr>
            </a:br>
            <a:r>
              <a:rPr lang="en-US" sz="2400" cap="none" dirty="0">
                <a:solidFill>
                  <a:schemeClr val="bg1"/>
                </a:solidFill>
                <a:latin typeface="Calibri" panose="020F0502020204030204" pitchFamily="34" charset="0"/>
                <a:cs typeface="+mn-cs"/>
              </a:rPr>
              <a:t/>
            </a:r>
            <a:br>
              <a:rPr lang="en-US" sz="2400" cap="none" dirty="0">
                <a:solidFill>
                  <a:schemeClr val="bg1"/>
                </a:solidFill>
                <a:latin typeface="Calibri" panose="020F0502020204030204" pitchFamily="34" charset="0"/>
                <a:cs typeface="+mn-cs"/>
              </a:rPr>
            </a:br>
            <a:r>
              <a:rPr lang="en-US" sz="2400" cap="none" dirty="0">
                <a:solidFill>
                  <a:schemeClr val="bg1"/>
                </a:solidFill>
                <a:latin typeface="Calibri" panose="020F0502020204030204" pitchFamily="34" charset="0"/>
                <a:cs typeface="+mn-cs"/>
              </a:rPr>
              <a:t>  </a:t>
            </a:r>
            <a:endParaRPr lang="ar-SA" sz="2400" cap="none" dirty="0">
              <a:solidFill>
                <a:schemeClr val="bg1"/>
              </a:solidFill>
              <a:latin typeface="Calibri" panose="020F0502020204030204" pitchFamily="34" charset="0"/>
              <a:cs typeface="+mn-cs"/>
            </a:endParaRPr>
          </a:p>
        </p:txBody>
      </p:sp>
    </p:spTree>
    <p:extLst>
      <p:ext uri="{BB962C8B-B14F-4D97-AF65-F5344CB8AC3E}">
        <p14:creationId xmlns:p14="http://schemas.microsoft.com/office/powerpoint/2010/main" val="1160955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628800"/>
            <a:ext cx="7704856" cy="3710818"/>
          </a:xfrm>
        </p:spPr>
        <p:txBody>
          <a:bodyPr>
            <a:noAutofit/>
          </a:bodyPr>
          <a:lstStyle/>
          <a:p>
            <a:r>
              <a:rPr lang="en-US" sz="2400" cap="none" dirty="0" smtClean="0">
                <a:solidFill>
                  <a:schemeClr val="bg1"/>
                </a:solidFill>
                <a:latin typeface="Calibri" panose="020F0502020204030204" pitchFamily="34" charset="0"/>
              </a:rPr>
              <a:t>3. Preparation of lateral incisors and canines for fixed bridge anteriorly to restore the missing two central incisors and attach the posterior removable prosthesis using precession attachment. Provisional restorations will be used for esthetic reason and helping in the gingival treatment after rubber impression. </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4. Fabrication of fixed PFM bridge anteriorly carrying the male portion of the precession attachment for the posterior removable prosthesis, then another rubber impression will be taken while the fixed prosthesis in position.</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5. Finalization of the removable prosthesis.</a:t>
            </a:r>
            <a:endParaRPr lang="ar-SA" sz="2400" cap="none" dirty="0">
              <a:solidFill>
                <a:schemeClr val="bg1"/>
              </a:solidFill>
              <a:latin typeface="Calibri" panose="020F0502020204030204" pitchFamily="34" charset="0"/>
            </a:endParaRPr>
          </a:p>
        </p:txBody>
      </p:sp>
    </p:spTree>
    <p:extLst>
      <p:ext uri="{BB962C8B-B14F-4D97-AF65-F5344CB8AC3E}">
        <p14:creationId xmlns:p14="http://schemas.microsoft.com/office/powerpoint/2010/main" val="3690858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3244334"/>
            <a:ext cx="6624736" cy="707886"/>
          </a:xfrm>
          <a:prstGeom prst="rect">
            <a:avLst/>
          </a:prstGeom>
        </p:spPr>
        <p:txBody>
          <a:bodyPr wrap="square">
            <a:spAutoFit/>
          </a:bodyPr>
          <a:lstStyle/>
          <a:p>
            <a:pPr algn="ctr"/>
            <a:r>
              <a:rPr lang="en-US" sz="4000" b="1" dirty="0">
                <a:solidFill>
                  <a:srgbClr val="0E546A"/>
                </a:solidFill>
                <a:latin typeface="Calibri" panose="020F0502020204030204" pitchFamily="34" charset="0"/>
                <a:cs typeface="Calibri" panose="020F0502020204030204" pitchFamily="34" charset="0"/>
              </a:rPr>
              <a:t>Step by Step Treatment</a:t>
            </a:r>
            <a:endParaRPr lang="ar-SA" sz="4000" dirty="0">
              <a:latin typeface="Calibri" panose="020F0502020204030204" pitchFamily="34" charset="0"/>
            </a:endParaRPr>
          </a:p>
        </p:txBody>
      </p:sp>
    </p:spTree>
    <p:extLst>
      <p:ext uri="{BB962C8B-B14F-4D97-AF65-F5344CB8AC3E}">
        <p14:creationId xmlns:p14="http://schemas.microsoft.com/office/powerpoint/2010/main" val="3265468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96752"/>
            <a:ext cx="7429499" cy="4826706"/>
          </a:xfrm>
        </p:spPr>
        <p:txBody>
          <a:bodyPr>
            <a:normAutofit/>
          </a:bodyPr>
          <a:lstStyle/>
          <a:p>
            <a:r>
              <a:rPr lang="en-US" sz="2400" cap="none" dirty="0" smtClean="0">
                <a:solidFill>
                  <a:schemeClr val="bg1"/>
                </a:solidFill>
                <a:latin typeface="Calibri" panose="020F0502020204030204" pitchFamily="34" charset="0"/>
              </a:rPr>
              <a:t>1. Gingival and periodontal treatment: scaling and root planning was done, in two visits.</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2. Root canal treatment for the two lateral incisors using one visit rotary technique was done.</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3. Primary impression by alginate for preparing the provisional bridge was taken.</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4. Preparation of the two lateral incisors and the two canines (1 - 1.5 mm), for adjusting the path of insertion, was done.</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5. Final impression by silicone rubber base material (3M) for the maxilla, rubber bite for inter occlusal distance depending on the last molars as stopper, was taken.</a:t>
            </a:r>
            <a:endParaRPr lang="ar-SA" sz="2400" cap="none" dirty="0">
              <a:solidFill>
                <a:schemeClr val="bg1"/>
              </a:solidFill>
              <a:latin typeface="Calibri" panose="020F0502020204030204" pitchFamily="34" charset="0"/>
            </a:endParaRPr>
          </a:p>
        </p:txBody>
      </p:sp>
    </p:spTree>
    <p:extLst>
      <p:ext uri="{BB962C8B-B14F-4D97-AF65-F5344CB8AC3E}">
        <p14:creationId xmlns:p14="http://schemas.microsoft.com/office/powerpoint/2010/main" val="161482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18518"/>
            <a:ext cx="7429499" cy="5402770"/>
          </a:xfrm>
        </p:spPr>
        <p:txBody>
          <a:bodyPr>
            <a:normAutofit/>
          </a:bodyPr>
          <a:lstStyle/>
          <a:p>
            <a:r>
              <a:rPr lang="en-US" sz="2400" cap="none" dirty="0" smtClean="0">
                <a:solidFill>
                  <a:schemeClr val="bg1"/>
                </a:solidFill>
                <a:latin typeface="Calibri" panose="020F0502020204030204" pitchFamily="34" charset="0"/>
              </a:rPr>
              <a:t>6. Relining of the previously fabricated provisional bridge, adjustment of the relined bridge and then temporary cemented.</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7. Try in for the final porcelain bridge carrying the male portion of the attachment distal to canines both sides, adjustment and rubber impression while the bridge in place was taken to finalize and adjusting the removable appliance.</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8. Temporary cementation for the provisional bridge for finalizing the appliances, was done.</a:t>
            </a:r>
            <a:br>
              <a:rPr lang="en-US" sz="2400" cap="none" dirty="0" smtClean="0">
                <a:solidFill>
                  <a:schemeClr val="bg1"/>
                </a:solidFill>
                <a:latin typeface="Calibri" panose="020F0502020204030204" pitchFamily="34" charset="0"/>
              </a:rPr>
            </a:br>
            <a:r>
              <a:rPr lang="en-US" sz="2400" cap="none" dirty="0" smtClean="0">
                <a:solidFill>
                  <a:schemeClr val="bg1"/>
                </a:solidFill>
                <a:latin typeface="Calibri" panose="020F0502020204030204" pitchFamily="34" charset="0"/>
              </a:rPr>
              <a:t>9. Final try in for the bridge and the attached removable appliance done first, then permanent cementation of the bridge, insertion of the removable appliance over the male part attachment of the bridge, and giving the instructions to the patient how to remove and insert the removable part and how to clean well the appliances. </a:t>
            </a:r>
            <a:endParaRPr lang="ar-SA" sz="2400" cap="none"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37802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1600" y="479065"/>
            <a:ext cx="2880320" cy="1871889"/>
          </a:xfrm>
          <a:prstGeom prst="rect">
            <a:avLst/>
          </a:prstGeom>
        </p:spPr>
      </p:pic>
      <p:pic>
        <p:nvPicPr>
          <p:cNvPr id="3" name="Picture 2"/>
          <p:cNvPicPr>
            <a:picLocks noChangeAspect="1"/>
          </p:cNvPicPr>
          <p:nvPr/>
        </p:nvPicPr>
        <p:blipFill>
          <a:blip r:embed="rId3"/>
          <a:stretch>
            <a:fillRect/>
          </a:stretch>
        </p:blipFill>
        <p:spPr>
          <a:xfrm>
            <a:off x="4082408" y="479065"/>
            <a:ext cx="1929752" cy="1880521"/>
          </a:xfrm>
          <a:prstGeom prst="rect">
            <a:avLst/>
          </a:prstGeom>
        </p:spPr>
      </p:pic>
      <p:pic>
        <p:nvPicPr>
          <p:cNvPr id="4" name="Picture 3"/>
          <p:cNvPicPr>
            <a:picLocks noChangeAspect="1"/>
          </p:cNvPicPr>
          <p:nvPr/>
        </p:nvPicPr>
        <p:blipFill>
          <a:blip r:embed="rId4"/>
          <a:stretch>
            <a:fillRect/>
          </a:stretch>
        </p:blipFill>
        <p:spPr>
          <a:xfrm>
            <a:off x="6242648" y="479064"/>
            <a:ext cx="2006203" cy="1880521"/>
          </a:xfrm>
          <a:prstGeom prst="rect">
            <a:avLst/>
          </a:prstGeom>
        </p:spPr>
      </p:pic>
      <p:pic>
        <p:nvPicPr>
          <p:cNvPr id="5" name="Picture 4"/>
          <p:cNvPicPr>
            <a:picLocks noChangeAspect="1"/>
          </p:cNvPicPr>
          <p:nvPr/>
        </p:nvPicPr>
        <p:blipFill>
          <a:blip r:embed="rId5"/>
          <a:stretch>
            <a:fillRect/>
          </a:stretch>
        </p:blipFill>
        <p:spPr>
          <a:xfrm>
            <a:off x="971600" y="2860627"/>
            <a:ext cx="2088232" cy="1873038"/>
          </a:xfrm>
          <a:prstGeom prst="rect">
            <a:avLst/>
          </a:prstGeom>
        </p:spPr>
      </p:pic>
      <p:pic>
        <p:nvPicPr>
          <p:cNvPr id="6" name="Picture 5"/>
          <p:cNvPicPr>
            <a:picLocks noChangeAspect="1"/>
          </p:cNvPicPr>
          <p:nvPr/>
        </p:nvPicPr>
        <p:blipFill>
          <a:blip r:embed="rId6"/>
          <a:stretch>
            <a:fillRect/>
          </a:stretch>
        </p:blipFill>
        <p:spPr>
          <a:xfrm>
            <a:off x="3275857" y="2860627"/>
            <a:ext cx="2373944" cy="1873037"/>
          </a:xfrm>
          <a:prstGeom prst="rect">
            <a:avLst/>
          </a:prstGeom>
        </p:spPr>
      </p:pic>
      <p:pic>
        <p:nvPicPr>
          <p:cNvPr id="7" name="Picture 6"/>
          <p:cNvPicPr>
            <a:picLocks noChangeAspect="1"/>
          </p:cNvPicPr>
          <p:nvPr/>
        </p:nvPicPr>
        <p:blipFill>
          <a:blip r:embed="rId7"/>
          <a:stretch>
            <a:fillRect/>
          </a:stretch>
        </p:blipFill>
        <p:spPr>
          <a:xfrm>
            <a:off x="5813910" y="2860627"/>
            <a:ext cx="2471300" cy="1873037"/>
          </a:xfrm>
          <a:prstGeom prst="rect">
            <a:avLst/>
          </a:prstGeom>
        </p:spPr>
      </p:pic>
      <p:pic>
        <p:nvPicPr>
          <p:cNvPr id="8" name="Picture 7"/>
          <p:cNvPicPr>
            <a:picLocks noChangeAspect="1"/>
          </p:cNvPicPr>
          <p:nvPr/>
        </p:nvPicPr>
        <p:blipFill>
          <a:blip r:embed="rId8"/>
          <a:stretch>
            <a:fillRect/>
          </a:stretch>
        </p:blipFill>
        <p:spPr>
          <a:xfrm>
            <a:off x="2699792" y="4953220"/>
            <a:ext cx="3542856" cy="1408590"/>
          </a:xfrm>
          <a:prstGeom prst="rect">
            <a:avLst/>
          </a:prstGeom>
        </p:spPr>
      </p:pic>
    </p:spTree>
    <p:extLst>
      <p:ext uri="{BB962C8B-B14F-4D97-AF65-F5344CB8AC3E}">
        <p14:creationId xmlns:p14="http://schemas.microsoft.com/office/powerpoint/2010/main" val="3593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7584" y="980728"/>
            <a:ext cx="3384376" cy="2160240"/>
          </a:xfrm>
          <a:prstGeom prst="rect">
            <a:avLst/>
          </a:prstGeom>
        </p:spPr>
      </p:pic>
      <p:pic>
        <p:nvPicPr>
          <p:cNvPr id="3" name="Picture 2"/>
          <p:cNvPicPr>
            <a:picLocks noChangeAspect="1"/>
          </p:cNvPicPr>
          <p:nvPr/>
        </p:nvPicPr>
        <p:blipFill>
          <a:blip r:embed="rId3"/>
          <a:stretch>
            <a:fillRect/>
          </a:stretch>
        </p:blipFill>
        <p:spPr>
          <a:xfrm>
            <a:off x="4716016" y="980728"/>
            <a:ext cx="3206214" cy="2160364"/>
          </a:xfrm>
          <a:prstGeom prst="rect">
            <a:avLst/>
          </a:prstGeom>
        </p:spPr>
      </p:pic>
      <p:pic>
        <p:nvPicPr>
          <p:cNvPr id="4" name="Picture 3"/>
          <p:cNvPicPr>
            <a:picLocks noChangeAspect="1"/>
          </p:cNvPicPr>
          <p:nvPr/>
        </p:nvPicPr>
        <p:blipFill>
          <a:blip r:embed="rId4"/>
          <a:stretch>
            <a:fillRect/>
          </a:stretch>
        </p:blipFill>
        <p:spPr>
          <a:xfrm>
            <a:off x="1979712" y="3501008"/>
            <a:ext cx="5339250" cy="2944081"/>
          </a:xfrm>
          <a:prstGeom prst="rect">
            <a:avLst/>
          </a:prstGeom>
        </p:spPr>
      </p:pic>
    </p:spTree>
    <p:extLst>
      <p:ext uri="{BB962C8B-B14F-4D97-AF65-F5344CB8AC3E}">
        <p14:creationId xmlns:p14="http://schemas.microsoft.com/office/powerpoint/2010/main" val="455070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412776"/>
            <a:ext cx="7429499" cy="3818594"/>
          </a:xfrm>
        </p:spPr>
        <p:txBody>
          <a:bodyPr>
            <a:normAutofit/>
          </a:bodyPr>
          <a:lstStyle/>
          <a:p>
            <a:r>
              <a:rPr lang="en-US" sz="2400" cap="none" dirty="0" smtClean="0">
                <a:solidFill>
                  <a:schemeClr val="bg1"/>
                </a:solidFill>
                <a:latin typeface="Calibri" panose="020F0502020204030204" pitchFamily="34" charset="0"/>
              </a:rPr>
              <a:t>10. Follow up must be done after one week first, then monthly for 6 months, after which every 3 months.( follow up period 6 years till now).</a:t>
            </a:r>
            <a:endParaRPr lang="ar-SA" sz="2400" cap="none"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79603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8" y="3244334"/>
            <a:ext cx="5976664" cy="769441"/>
          </a:xfrm>
          <a:prstGeom prst="rect">
            <a:avLst/>
          </a:prstGeom>
        </p:spPr>
        <p:txBody>
          <a:bodyPr wrap="square">
            <a:spAutoFit/>
          </a:bodyPr>
          <a:lstStyle/>
          <a:p>
            <a:pPr algn="ctr"/>
            <a:r>
              <a:rPr lang="en-US" sz="4400" b="1" dirty="0">
                <a:solidFill>
                  <a:srgbClr val="0E546A"/>
                </a:solidFill>
                <a:latin typeface="Calibri" panose="020F0502020204030204" pitchFamily="34" charset="0"/>
                <a:cs typeface="Calibri" panose="020F0502020204030204" pitchFamily="34" charset="0"/>
              </a:rPr>
              <a:t>Discussion</a:t>
            </a:r>
            <a:endParaRPr lang="ar-SA" sz="4400" dirty="0">
              <a:latin typeface="Calibri" panose="020F0502020204030204" pitchFamily="34" charset="0"/>
            </a:endParaRPr>
          </a:p>
        </p:txBody>
      </p:sp>
    </p:spTree>
    <p:extLst>
      <p:ext uri="{BB962C8B-B14F-4D97-AF65-F5344CB8AC3E}">
        <p14:creationId xmlns:p14="http://schemas.microsoft.com/office/powerpoint/2010/main" val="1555698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836712"/>
            <a:ext cx="7429499" cy="5114738"/>
          </a:xfrm>
        </p:spPr>
        <p:txBody>
          <a:bodyPr>
            <a:normAutofit/>
          </a:bodyPr>
          <a:lstStyle/>
          <a:p>
            <a:r>
              <a:rPr lang="en-US" sz="2400" cap="none" dirty="0" smtClean="0">
                <a:solidFill>
                  <a:schemeClr val="bg1"/>
                </a:solidFill>
                <a:latin typeface="Calibri" panose="020F0502020204030204" pitchFamily="34" charset="0"/>
                <a:cs typeface="Calibri" panose="020F0502020204030204" pitchFamily="34" charset="0"/>
              </a:rPr>
              <a:t>This treatment option using fixed prosthesis with hinge </a:t>
            </a:r>
            <a:r>
              <a:rPr lang="en-US" sz="2400" cap="none" dirty="0">
                <a:solidFill>
                  <a:schemeClr val="bg1"/>
                </a:solidFill>
                <a:latin typeface="Calibri" panose="020F0502020204030204" pitchFamily="34" charset="0"/>
                <a:cs typeface="Calibri" panose="020F0502020204030204" pitchFamily="34" charset="0"/>
              </a:rPr>
              <a:t>attachments RPD has been achieved as an alternative treatment to </a:t>
            </a:r>
            <a:r>
              <a:rPr lang="en-US" sz="2400" cap="none" dirty="0" smtClean="0">
                <a:solidFill>
                  <a:schemeClr val="bg1"/>
                </a:solidFill>
                <a:latin typeface="Calibri" panose="020F0502020204030204" pitchFamily="34" charset="0"/>
                <a:cs typeface="Calibri" panose="020F0502020204030204" pitchFamily="34" charset="0"/>
              </a:rPr>
              <a:t>conventional denture, as the patient refused to have implant for many </a:t>
            </a:r>
            <a:r>
              <a:rPr lang="en-US" sz="2400" cap="none" dirty="0">
                <a:solidFill>
                  <a:schemeClr val="bg1"/>
                </a:solidFill>
                <a:latin typeface="Calibri" panose="020F0502020204030204" pitchFamily="34" charset="0"/>
                <a:cs typeface="Calibri" panose="020F0502020204030204" pitchFamily="34" charset="0"/>
              </a:rPr>
              <a:t>reasons. </a:t>
            </a:r>
            <a:br>
              <a:rPr lang="en-US" sz="2400" cap="none" dirty="0">
                <a:solidFill>
                  <a:schemeClr val="bg1"/>
                </a:solidFill>
                <a:latin typeface="Calibri" panose="020F0502020204030204" pitchFamily="34" charset="0"/>
                <a:cs typeface="Calibri" panose="020F0502020204030204" pitchFamily="34" charset="0"/>
              </a:rPr>
            </a:br>
            <a:r>
              <a:rPr lang="en-US" sz="2400" cap="none" dirty="0">
                <a:solidFill>
                  <a:schemeClr val="bg1"/>
                </a:solidFill>
                <a:latin typeface="Calibri" panose="020F0502020204030204" pitchFamily="34" charset="0"/>
                <a:cs typeface="Calibri" panose="020F0502020204030204" pitchFamily="34" charset="0"/>
              </a:rPr>
              <a:t> The patient in this clinical report was satisfied with function, esthetics, and decreased compression of the edentulous ridge in function.</a:t>
            </a:r>
            <a:br>
              <a:rPr lang="en-US" sz="2400" cap="none" dirty="0">
                <a:solidFill>
                  <a:schemeClr val="bg1"/>
                </a:solidFill>
                <a:latin typeface="Calibri" panose="020F0502020204030204" pitchFamily="34" charset="0"/>
                <a:cs typeface="Calibri" panose="020F0502020204030204" pitchFamily="34" charset="0"/>
              </a:rPr>
            </a:br>
            <a:r>
              <a:rPr lang="en-US" sz="2400" cap="none" dirty="0">
                <a:solidFill>
                  <a:schemeClr val="bg1"/>
                </a:solidFill>
                <a:latin typeface="Calibri" panose="020F0502020204030204" pitchFamily="34" charset="0"/>
                <a:cs typeface="Calibri" panose="020F0502020204030204" pitchFamily="34" charset="0"/>
              </a:rPr>
              <a:t>These results depend on the patients remark, that an improvement in chewing efficiency, and function was observed. Chewing </a:t>
            </a:r>
            <a:r>
              <a:rPr lang="en-US" sz="2400" cap="none" dirty="0" smtClean="0">
                <a:solidFill>
                  <a:schemeClr val="bg1"/>
                </a:solidFill>
                <a:latin typeface="Calibri" panose="020F0502020204030204" pitchFamily="34" charset="0"/>
                <a:cs typeface="Calibri" panose="020F0502020204030204" pitchFamily="34" charset="0"/>
              </a:rPr>
              <a:t>movements became </a:t>
            </a:r>
            <a:r>
              <a:rPr lang="en-US" sz="2400" cap="none" dirty="0">
                <a:solidFill>
                  <a:schemeClr val="bg1"/>
                </a:solidFill>
                <a:latin typeface="Calibri" panose="020F0502020204030204" pitchFamily="34" charset="0"/>
                <a:cs typeface="Calibri" panose="020F0502020204030204" pitchFamily="34" charset="0"/>
              </a:rPr>
              <a:t>more balanced, stabilized, and regular than those executed with previous RPDs.</a:t>
            </a:r>
            <a:r>
              <a:rPr lang="ar-EG" sz="2400" cap="none" dirty="0" smtClean="0">
                <a:solidFill>
                  <a:schemeClr val="bg1"/>
                </a:solidFill>
                <a:latin typeface="Calibri" panose="020F0502020204030204" pitchFamily="34" charset="0"/>
                <a:cs typeface="Calibri" panose="020F0502020204030204" pitchFamily="34" charset="0"/>
              </a:rPr>
              <a:t> </a:t>
            </a:r>
            <a:endParaRPr lang="ar-SA" sz="2400" cap="none"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20664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196752"/>
            <a:ext cx="7632848" cy="4178634"/>
          </a:xfrm>
        </p:spPr>
        <p:txBody>
          <a:bodyPr>
            <a:normAutofit/>
          </a:bodyPr>
          <a:lstStyle/>
          <a:p>
            <a:r>
              <a:rPr lang="en-US" sz="2400" cap="none" dirty="0" smtClean="0">
                <a:solidFill>
                  <a:schemeClr val="bg1"/>
                </a:solidFill>
                <a:latin typeface="Calibri" panose="020F0502020204030204" pitchFamily="34" charset="0"/>
                <a:cs typeface="Calibri" panose="020F0502020204030204" pitchFamily="34" charset="0"/>
              </a:rPr>
              <a:t>Apart from improving aesthetic and retention of removable partial denture, the availability of the precision attachments have made designing of removable partial denture becomes more flexible.</a:t>
            </a:r>
            <a:br>
              <a:rPr lang="en-US" sz="2400" cap="none" dirty="0" smtClean="0">
                <a:solidFill>
                  <a:schemeClr val="bg1"/>
                </a:solidFill>
                <a:latin typeface="Calibri" panose="020F0502020204030204" pitchFamily="34" charset="0"/>
                <a:cs typeface="Calibri" panose="020F0502020204030204" pitchFamily="34" charset="0"/>
              </a:rPr>
            </a:br>
            <a:r>
              <a:rPr lang="en-US" sz="2400" cap="none" dirty="0" smtClean="0">
                <a:solidFill>
                  <a:schemeClr val="bg1"/>
                </a:solidFill>
                <a:latin typeface="Calibri" panose="020F0502020204030204" pitchFamily="34" charset="0"/>
                <a:cs typeface="Calibri" panose="020F0502020204030204" pitchFamily="34" charset="0"/>
              </a:rPr>
              <a:t>Finally the patient was so happy by the new appliances and he said that he becomes young and healthy as before.</a:t>
            </a:r>
            <a:endParaRPr lang="ar-SA" sz="2400" cap="none"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98416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8" y="3244334"/>
            <a:ext cx="6192688" cy="830997"/>
          </a:xfrm>
          <a:prstGeom prst="rect">
            <a:avLst/>
          </a:prstGeom>
        </p:spPr>
        <p:txBody>
          <a:bodyPr wrap="square">
            <a:spAutoFit/>
          </a:bodyPr>
          <a:lstStyle/>
          <a:p>
            <a:pPr algn="ctr"/>
            <a:r>
              <a:rPr lang="en-US" sz="4800" b="1" dirty="0">
                <a:solidFill>
                  <a:srgbClr val="0E546A"/>
                </a:solidFill>
                <a:latin typeface="Calibri" panose="020F0502020204030204" pitchFamily="34" charset="0"/>
                <a:cs typeface="Calibri" panose="020F0502020204030204" pitchFamily="34" charset="0"/>
              </a:rPr>
              <a:t>Conclusion</a:t>
            </a:r>
            <a:endParaRPr lang="ar-SA" sz="4800" dirty="0">
              <a:latin typeface="Calibri" panose="020F0502020204030204" pitchFamily="34" charset="0"/>
            </a:endParaRPr>
          </a:p>
        </p:txBody>
      </p:sp>
    </p:spTree>
    <p:extLst>
      <p:ext uri="{BB962C8B-B14F-4D97-AF65-F5344CB8AC3E}">
        <p14:creationId xmlns:p14="http://schemas.microsoft.com/office/powerpoint/2010/main" val="660902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340768"/>
            <a:ext cx="7429499" cy="3960440"/>
          </a:xfrm>
        </p:spPr>
        <p:txBody>
          <a:bodyPr>
            <a:normAutofit/>
          </a:bodyPr>
          <a:lstStyle/>
          <a:p>
            <a:r>
              <a:rPr lang="en-US" sz="2400" cap="none" dirty="0" smtClean="0">
                <a:solidFill>
                  <a:schemeClr val="bg1"/>
                </a:solidFill>
                <a:latin typeface="Calibri" panose="020F0502020204030204" pitchFamily="34" charset="0"/>
                <a:cs typeface="Calibri" panose="020F0502020204030204" pitchFamily="34" charset="0"/>
              </a:rPr>
              <a:t>With proper case selection and treatment planning, removable partial denture still has a good place as a treatment option in replacing missing teeth.</a:t>
            </a:r>
            <a:br>
              <a:rPr lang="en-US" sz="2400" cap="none" dirty="0" smtClean="0">
                <a:solidFill>
                  <a:schemeClr val="bg1"/>
                </a:solidFill>
                <a:latin typeface="Calibri" panose="020F0502020204030204" pitchFamily="34" charset="0"/>
                <a:cs typeface="Calibri" panose="020F0502020204030204" pitchFamily="34" charset="0"/>
              </a:rPr>
            </a:br>
            <a:r>
              <a:rPr lang="en-US" sz="2400" cap="none" dirty="0" smtClean="0">
                <a:solidFill>
                  <a:schemeClr val="bg1"/>
                </a:solidFill>
                <a:latin typeface="Calibri" panose="020F0502020204030204" pitchFamily="34" charset="0"/>
                <a:cs typeface="Calibri" panose="020F0502020204030204" pitchFamily="34" charset="0"/>
              </a:rPr>
              <a:t/>
            </a:r>
            <a:br>
              <a:rPr lang="en-US" sz="2400" cap="none" dirty="0" smtClean="0">
                <a:solidFill>
                  <a:schemeClr val="bg1"/>
                </a:solidFill>
                <a:latin typeface="Calibri" panose="020F0502020204030204" pitchFamily="34" charset="0"/>
                <a:cs typeface="Calibri" panose="020F0502020204030204" pitchFamily="34" charset="0"/>
              </a:rPr>
            </a:br>
            <a:r>
              <a:rPr lang="en-US" sz="2400" cap="none" dirty="0" smtClean="0">
                <a:solidFill>
                  <a:schemeClr val="bg1"/>
                </a:solidFill>
                <a:latin typeface="Calibri" panose="020F0502020204030204" pitchFamily="34" charset="0"/>
                <a:cs typeface="Calibri" panose="020F0502020204030204" pitchFamily="34" charset="0"/>
              </a:rPr>
              <a:t>Precision attachment can be used to improve retention and aesthetic of vitallium alloy removable partial denture, if attached to fixed prosthesis.</a:t>
            </a:r>
            <a:br>
              <a:rPr lang="en-US" sz="2400" cap="none" dirty="0" smtClean="0">
                <a:solidFill>
                  <a:schemeClr val="bg1"/>
                </a:solidFill>
                <a:latin typeface="Calibri" panose="020F0502020204030204" pitchFamily="34" charset="0"/>
                <a:cs typeface="Calibri" panose="020F0502020204030204" pitchFamily="34" charset="0"/>
              </a:rPr>
            </a:br>
            <a:r>
              <a:rPr lang="en-US" sz="2400" cap="none" dirty="0" smtClean="0">
                <a:solidFill>
                  <a:schemeClr val="bg1"/>
                </a:solidFill>
                <a:latin typeface="Calibri" panose="020F0502020204030204" pitchFamily="34" charset="0"/>
                <a:cs typeface="Calibri" panose="020F0502020204030204" pitchFamily="34" charset="0"/>
              </a:rPr>
              <a:t/>
            </a:r>
            <a:br>
              <a:rPr lang="en-US" sz="2400" cap="none" dirty="0" smtClean="0">
                <a:solidFill>
                  <a:schemeClr val="bg1"/>
                </a:solidFill>
                <a:latin typeface="Calibri" panose="020F0502020204030204" pitchFamily="34" charset="0"/>
                <a:cs typeface="Calibri" panose="020F0502020204030204" pitchFamily="34" charset="0"/>
              </a:rPr>
            </a:br>
            <a:r>
              <a:rPr lang="en-US" sz="2400" cap="none" dirty="0" smtClean="0">
                <a:solidFill>
                  <a:schemeClr val="bg1"/>
                </a:solidFill>
                <a:latin typeface="Calibri" panose="020F0502020204030204" pitchFamily="34" charset="0"/>
                <a:cs typeface="Calibri" panose="020F0502020204030204" pitchFamily="34" charset="0"/>
              </a:rPr>
              <a:t>Maintenance, and recall patient should be for routine oral hygiene every 3 months to be sure of oral hygiene done by the patient.</a:t>
            </a:r>
            <a:endParaRPr lang="ar-SA" sz="2400" cap="none"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0452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708920"/>
            <a:ext cx="7429499" cy="1478570"/>
          </a:xfrm>
          <a:effectLst>
            <a:reflection blurRad="6350" stA="50000" endA="300" endPos="90000" dir="5400000" sy="-100000" algn="bl" rotWithShape="0"/>
          </a:effectLst>
          <a:scene3d>
            <a:camera prst="isometricLeftDown"/>
            <a:lightRig rig="threePt" dir="t"/>
          </a:scene3d>
        </p:spPr>
        <p:txBody>
          <a:bodyPr>
            <a:normAutofit/>
          </a:bodyPr>
          <a:lstStyle/>
          <a:p>
            <a:pPr algn="ctr"/>
            <a:r>
              <a:rPr lang="en-US" sz="9600" dirty="0" smtClean="0">
                <a:solidFill>
                  <a:srgbClr val="C00000"/>
                </a:solidFill>
                <a:latin typeface="Calibri" panose="020F0502020204030204" pitchFamily="34" charset="0"/>
                <a:cs typeface="Calibri" panose="020F0502020204030204" pitchFamily="34" charset="0"/>
              </a:rPr>
              <a:t>Thank You</a:t>
            </a:r>
            <a:endParaRPr lang="ar-SA" sz="9600" dirty="0">
              <a:solidFill>
                <a:srgbClr val="C00000"/>
              </a:solidFill>
              <a:latin typeface="Calibri" panose="020F0502020204030204" pitchFamily="34" charset="0"/>
            </a:endParaRPr>
          </a:p>
        </p:txBody>
      </p:sp>
    </p:spTree>
    <p:extLst>
      <p:ext uri="{BB962C8B-B14F-4D97-AF65-F5344CB8AC3E}">
        <p14:creationId xmlns:p14="http://schemas.microsoft.com/office/powerpoint/2010/main" val="34661757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239</TotalTime>
  <Words>476</Words>
  <Application>Microsoft Office PowerPoint</Application>
  <PresentationFormat>On-screen Show (4:3)</PresentationFormat>
  <Paragraphs>30</Paragraphs>
  <Slides>25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Cambria-Bold</vt:lpstr>
      <vt:lpstr>Times New Roman</vt:lpstr>
      <vt:lpstr>Trebuchet MS</vt:lpstr>
      <vt:lpstr>Tw Cen MT</vt:lpstr>
      <vt:lpstr>Circuit</vt:lpstr>
      <vt:lpstr>PowerPoint Presentation</vt:lpstr>
      <vt:lpstr>Case Report</vt:lpstr>
      <vt:lpstr>Fixed/Removable using Precession Attachment</vt:lpstr>
      <vt:lpstr>By: Ahmed H. Abdelfattah</vt:lpstr>
      <vt:lpstr>PowerPoint Presentation</vt:lpstr>
      <vt:lpstr>Many individuals seek dental treatment for esthetic reasons before other factors, that is, the desire to look more attractive by improving the smile. The first choice is always Implant solution, but unfortunately sometimes it’s difficult to use, especially if the patient refuse this solution. So, remaining teeth can help aesthetics by preserving alveolar bone form. Teeth can be incorporated into a restoration using copings, or precision attachments with fixed bridge. Precision attachments significantly enhance the retention of removable partial dentures.    </vt:lpstr>
      <vt:lpstr>Their use eliminates the need for visible retentive and support components, especially in esthetic areas. Hinge type of attachments resists any lateral tipping, rotational, and sliding forces. The use of “ fixed bridge” connected to the attachment made the attachment have strong retention derived from good properties for abutment teeth. In this study we aim to use precession attachment design to make prosthodontic appliance that more comfortable, and esthetically acceptable than traditional design of removable partial denture.   </vt:lpstr>
      <vt:lpstr>PowerPoint Presentation</vt:lpstr>
      <vt:lpstr>PowerPoint Presentation</vt:lpstr>
      <vt:lpstr>He removed the denture for a period of time which cause slight deviation of lateral incisors mesially, and canines inclined palatally due to the forces exerted on them from the old prosthesis. A thorough intraoral examination and x-ray review was done for the patient to decide the treatment plan. </vt:lpstr>
      <vt:lpstr>PowerPoint Presentation</vt:lpstr>
      <vt:lpstr>After careful analysis of the clinical problems of this case, the possible design which would provide both an acceptable aesthetic, and functional results, was the posterior removable denture attached to anterior fixed prosthesis using the precession attachment device.          The treatment plan decided will be: 1. Gingival treatment for the mild gingivitis 2. Root canal treatment for lateral incisors to adjust their inclination during preparation for the anterior fixed bridge.     </vt:lpstr>
      <vt:lpstr>3. Preparation of lateral incisors and canines for fixed bridge anteriorly to restore the missing two central incisors and attach the posterior removable prosthesis using precession attachment. Provisional restorations will be used for esthetic reason and helping in the gingival treatment after rubber impression.  4. Fabrication of fixed PFM bridge anteriorly carrying the male portion of the precession attachment for the posterior removable prosthesis, then another rubber impression will be taken while the fixed prosthesis in position. 5. Finalization of the removable prosthesis.</vt:lpstr>
      <vt:lpstr>PowerPoint Presentation</vt:lpstr>
      <vt:lpstr>1. Gingival and periodontal treatment: scaling and root planning was done, in two visits. 2. Root canal treatment for the two lateral incisors using one visit rotary technique was done. 3. Primary impression by alginate for preparing the provisional bridge was taken. 4. Preparation of the two lateral incisors and the two canines (1 - 1.5 mm), for adjusting the path of insertion, was done. 5. Final impression by silicone rubber base material (3M) for the maxilla, rubber bite for inter occlusal distance depending on the last molars as stopper, was taken.</vt:lpstr>
      <vt:lpstr>6. Relining of the previously fabricated provisional bridge, adjustment of the relined bridge and then temporary cemented. 7. Try in for the final porcelain bridge carrying the male portion of the attachment distal to canines both sides, adjustment and rubber impression while the bridge in place was taken to finalize and adjusting the removable appliance. 8. Temporary cementation for the provisional bridge for finalizing the appliances, was done. 9. Final try in for the bridge and the attached removable appliance done first, then permanent cementation of the bridge, insertion of the removable appliance over the male part attachment of the bridge, and giving the instructions to the patient how to remove and insert the removable part and how to clean well the appliances. </vt:lpstr>
      <vt:lpstr>PowerPoint Presentation</vt:lpstr>
      <vt:lpstr>PowerPoint Presentation</vt:lpstr>
      <vt:lpstr>10. Follow up must be done after one week first, then monthly for 6 months, after which every 3 months.( follow up period 6 years till now).</vt:lpstr>
      <vt:lpstr>PowerPoint Presentation</vt:lpstr>
      <vt:lpstr>This treatment option using fixed prosthesis with hinge attachments RPD has been achieved as an alternative treatment to conventional denture, as the patient refused to have implant for many reasons.   The patient in this clinical report was satisfied with function, esthetics, and decreased compression of the edentulous ridge in function. These results depend on the patients remark, that an improvement in chewing efficiency, and function was observed. Chewing movements became more balanced, stabilized, and regular than those executed with previous RPDs. </vt:lpstr>
      <vt:lpstr>Apart from improving aesthetic and retention of removable partial denture, the availability of the precision attachments have made designing of removable partial denture becomes more flexible. Finally the patient was so happy by the new appliances and he said that he becomes young and healthy as before.</vt:lpstr>
      <vt:lpstr>PowerPoint Presentation</vt:lpstr>
      <vt:lpstr>With proper case selection and treatment planning, removable partial denture still has a good place as a treatment option in replacing missing teeth.  Precision attachment can be used to improve retention and aesthetic of vitallium alloy removable partial denture, if attached to fixed prosthesis.  Maintenance, and recall patient should be for routine oral hygiene every 3 months to be sure of oral hygiene done by the patient.</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LIVE</dc:creator>
  <cp:lastModifiedBy>LIVE</cp:lastModifiedBy>
  <cp:revision>40</cp:revision>
  <dcterms:created xsi:type="dcterms:W3CDTF">2001-01-07T21:45:33Z</dcterms:created>
  <dcterms:modified xsi:type="dcterms:W3CDTF">2001-01-08T15:16:45Z</dcterms:modified>
</cp:coreProperties>
</file>