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10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416" y="-72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5D292C4-A498-4514-B642-8AA60EEFC242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Lucida Sans Unicode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4282"/>
            <a:ext cx="5028477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B407BC6-E170-4CC7-86EF-1CC2BE622EDE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solidFill>
          <a:srgbClr val="000000"/>
        </a:solidFill>
        <a:uFillTx/>
        <a:latin typeface="Arial" pitchFamily="18"/>
        <a:ea typeface="Lucida Sans Unicode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6280"/>
          </a:xfrm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628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628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40" y="4777557"/>
            <a:ext cx="6217563" cy="452628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55641" y="2347923"/>
            <a:ext cx="8569436" cy="1620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12719" y="4282921"/>
            <a:ext cx="7056360" cy="193211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BAA401A-06E5-4D5F-BEE1-0C0AA71413F5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503998" y="1769043"/>
            <a:ext cx="9071643" cy="498924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32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8815DF-2EA6-40D6-A41C-C4B1DE870377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97036" y="4857841"/>
            <a:ext cx="8567644" cy="1501920"/>
          </a:xfrm>
        </p:spPr>
        <p:txBody>
          <a:bodyPr anchor="t" anchorCtr="0"/>
          <a:lstStyle>
            <a:lvl1pPr algn="l">
              <a:defRPr sz="4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97036" y="3203636"/>
            <a:ext cx="8567644" cy="1654204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EA07A2-A713-4A31-81D7-6377F0BC8F1B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503276" y="1768321"/>
            <a:ext cx="4459318" cy="4989597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8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114879" y="1768321"/>
            <a:ext cx="4460763" cy="4989597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8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8B94C4-4BAE-4D85-9CA5-7EBA97AECE2C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3123"/>
            <a:ext cx="9072722" cy="125891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4721" y="1692362"/>
            <a:ext cx="4452844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04721" y="2397236"/>
            <a:ext cx="4452844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4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21362" y="1692362"/>
            <a:ext cx="4456081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type="title" idx="4294967295"/>
          </p:nvPr>
        </p:nvSpPr>
        <p:spPr>
          <a:xfrm>
            <a:off x="5121362" y="2397236"/>
            <a:ext cx="4456081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4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2E084F-FEF0-459F-92EA-ACEB60A309A3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85062F-FFA0-4935-8E0A-A80E5A1C5755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BE5357-028B-45A5-AFB0-7BB822808CD8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1678"/>
            <a:ext cx="3316318" cy="1279437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3941640" y="301678"/>
            <a:ext cx="5635803" cy="645155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3200"/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504721" y="1581116"/>
            <a:ext cx="3316318" cy="517212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9A9DAE-9392-45A9-A833-115C885506CA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76402" y="5291276"/>
            <a:ext cx="6048362" cy="625321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1976402" y="674644"/>
            <a:ext cx="6048362" cy="4537079"/>
          </a:xfrm>
        </p:spPr>
        <p:txBody>
          <a:bodyPr anchor="t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76402" y="5916597"/>
            <a:ext cx="6048362" cy="88739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1EB311-98B2-46AD-BFD0-956BEFB82D8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A6C5C0-F4A9-4914-8996-E51C4A51B23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08716" y="301678"/>
            <a:ext cx="2266916" cy="645624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03276" y="301678"/>
            <a:ext cx="6653156" cy="64562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2A4606-AC09-4707-8076-63881AA129FE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55641" y="2347923"/>
            <a:ext cx="8569436" cy="1620719"/>
          </a:xfrm>
        </p:spPr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12719" y="4282921"/>
            <a:ext cx="7056360" cy="193211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5978C8-ABCA-49C8-A710-521295319362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719998" y="1949043"/>
            <a:ext cx="8855643" cy="3810963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32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2EDE49-965E-47F2-B42C-8694946027CB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97036" y="4857841"/>
            <a:ext cx="8567644" cy="1501920"/>
          </a:xfrm>
        </p:spPr>
        <p:txBody>
          <a:bodyPr anchor="t" anchorCtr="0"/>
          <a:lstStyle>
            <a:lvl1pPr algn="l">
              <a:defRPr sz="4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97036" y="3203636"/>
            <a:ext cx="8567644" cy="1654204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E970EB-5247-4AE4-ABE3-6C6DE81043C9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720720" y="1949400"/>
            <a:ext cx="4351318" cy="3809884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8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224323" y="1949400"/>
            <a:ext cx="4351318" cy="3809884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8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1CDD9F-767A-4638-AD39-42A46EF2C15F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3123"/>
            <a:ext cx="9072722" cy="1258918"/>
          </a:xfrm>
        </p:spPr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4721" y="1692362"/>
            <a:ext cx="4452844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04721" y="2397236"/>
            <a:ext cx="4452844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4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21362" y="1692362"/>
            <a:ext cx="4456081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type="title" idx="4294967295"/>
          </p:nvPr>
        </p:nvSpPr>
        <p:spPr>
          <a:xfrm>
            <a:off x="5121362" y="2397236"/>
            <a:ext cx="4456081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24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76C9D3-EDC3-49DB-AE71-4E29F4BA74E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633885-0920-4649-AB17-6950E73DF1B0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A6CDCD-3896-4E14-9872-C273B1E5C1F2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1678"/>
            <a:ext cx="3316318" cy="1279437"/>
          </a:xfrm>
        </p:spPr>
        <p:txBody>
          <a:bodyPr anchor="b" anchorCtr="0"/>
          <a:lstStyle>
            <a:lvl1pPr algn="l">
              <a:defRPr sz="2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3941640" y="301678"/>
            <a:ext cx="5635803" cy="645155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defRPr sz="32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504721" y="1581116"/>
            <a:ext cx="3316318" cy="517212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B9E777-4D52-4449-83C0-E6937FB9F767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76402" y="5291276"/>
            <a:ext cx="6048362" cy="625321"/>
          </a:xfrm>
        </p:spPr>
        <p:txBody>
          <a:bodyPr anchor="b" anchorCtr="0"/>
          <a:lstStyle>
            <a:lvl1pPr algn="l">
              <a:defRPr sz="2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1976402" y="674644"/>
            <a:ext cx="6048362" cy="4537079"/>
          </a:xfrm>
        </p:spPr>
        <p:txBody>
          <a:bodyPr anchor="t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76402" y="5916597"/>
            <a:ext cx="6048362" cy="88739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F534C6-3FAB-424B-B807-30719C7875A5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57955C-1E4F-413F-9A6F-530C6C9E4EC9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62721" y="684355"/>
            <a:ext cx="2212921" cy="5075276"/>
          </a:xfrm>
        </p:spPr>
        <p:txBody>
          <a:bodyPr vert="eaVert"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720720" y="684355"/>
            <a:ext cx="6489716" cy="507527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1F790F-D6E3-414C-BD11-59338C8BAD2B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55641" y="2347923"/>
            <a:ext cx="8569436" cy="1620719"/>
          </a:xfrm>
        </p:spPr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12719" y="4282921"/>
            <a:ext cx="7056360" cy="193211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824A23-1270-4719-96CC-8AB9E44BB60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719998" y="1979996"/>
            <a:ext cx="8855643" cy="4140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32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D5E997-2FED-4745-96A6-F8BBBA669D87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97036" y="4857841"/>
            <a:ext cx="8567644" cy="1501920"/>
          </a:xfrm>
        </p:spPr>
        <p:txBody>
          <a:bodyPr anchor="t" anchorCtr="0"/>
          <a:lstStyle>
            <a:lvl1pPr algn="l">
              <a:defRPr sz="4000" b="1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97036" y="3203636"/>
            <a:ext cx="8567644" cy="1654204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5CF721-4CA3-412F-A6EF-EE6032D36EBA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720720" y="1979639"/>
            <a:ext cx="4351318" cy="4140357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28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224323" y="1979639"/>
            <a:ext cx="4351318" cy="4140357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28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FA880B-0BAA-4977-9F2A-7E40D5AF1EE8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3123"/>
            <a:ext cx="9072722" cy="1258918"/>
          </a:xfrm>
        </p:spPr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4721" y="1692362"/>
            <a:ext cx="4452844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04721" y="2397236"/>
            <a:ext cx="4452844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24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21362" y="1692362"/>
            <a:ext cx="4456081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type="title" idx="4294967295"/>
          </p:nvPr>
        </p:nvSpPr>
        <p:spPr>
          <a:xfrm>
            <a:off x="5121362" y="2397236"/>
            <a:ext cx="4456081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24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F9433F-5E3E-48DF-B8E4-F9F1F86FF71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F225D4-F523-4BF1-BB27-F12A6188FE73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AF1E91-A714-45CB-8587-54077462F9DD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1678"/>
            <a:ext cx="3316318" cy="1279437"/>
          </a:xfrm>
        </p:spPr>
        <p:txBody>
          <a:bodyPr anchor="b" anchorCtr="0"/>
          <a:lstStyle>
            <a:lvl1pPr algn="l">
              <a:defRPr sz="2000" b="1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3941640" y="301678"/>
            <a:ext cx="5635803" cy="645155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6633"/>
              </a:buClr>
              <a:defRPr sz="3200" kern="0">
                <a:solidFill>
                  <a:srgbClr val="00008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504721" y="1581116"/>
            <a:ext cx="3316318" cy="517212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931EB4-A0FC-48A9-B9D6-68F0A9A0A35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76402" y="5291276"/>
            <a:ext cx="6048362" cy="625321"/>
          </a:xfrm>
        </p:spPr>
        <p:txBody>
          <a:bodyPr anchor="b" anchorCtr="0"/>
          <a:lstStyle>
            <a:lvl1pPr algn="l">
              <a:defRPr sz="2000" b="1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1976402" y="674644"/>
            <a:ext cx="6048362" cy="4537079"/>
          </a:xfrm>
        </p:spPr>
        <p:txBody>
          <a:bodyPr anchor="t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76402" y="5916597"/>
            <a:ext cx="6048362" cy="88739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C693D8-49E3-4B19-AA18-9135FB14B06B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108C987-6636-43C3-BA47-440AFDB420E2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08716" y="301678"/>
            <a:ext cx="2266916" cy="5818318"/>
          </a:xfrm>
        </p:spPr>
        <p:txBody>
          <a:bodyPr vert="eaVert"/>
          <a:lstStyle>
            <a:lvl1pPr>
              <a:defRPr sz="4140" kern="0">
                <a:solidFill>
                  <a:srgbClr val="280099"/>
                </a:solidFill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03276" y="301678"/>
            <a:ext cx="6653156" cy="581831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96510B-CA56-4C75-AC98-CC26B028159B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55641" y="2347923"/>
            <a:ext cx="8569436" cy="1620719"/>
          </a:xfrm>
        </p:spPr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12719" y="4282921"/>
            <a:ext cx="7056360" cy="1932118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75E0A3-9FAA-487C-BD6B-0EBFA3E7BE9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647998" y="1913034"/>
            <a:ext cx="8676000" cy="4350962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32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823CB6-ACB2-4045-A940-FFF96D6E7140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97036" y="4857841"/>
            <a:ext cx="8567644" cy="1501920"/>
          </a:xfrm>
        </p:spPr>
        <p:txBody>
          <a:bodyPr anchor="t" anchorCtr="0"/>
          <a:lstStyle>
            <a:lvl1pPr algn="l">
              <a:defRPr sz="4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97036" y="3203636"/>
            <a:ext cx="8567644" cy="1654204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AF5DF6-8EE6-4F6D-AF72-DA767C8C21E7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647642" y="1913034"/>
            <a:ext cx="4260957" cy="435131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28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060883" y="1913034"/>
            <a:ext cx="4262402" cy="435131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28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A2EDAC-FC98-43FE-BF14-A9EDB647FC18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3123"/>
            <a:ext cx="9072722" cy="1258918"/>
          </a:xfrm>
        </p:spPr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4721" y="1692362"/>
            <a:ext cx="4452844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type="title" idx="4294967295"/>
          </p:nvPr>
        </p:nvSpPr>
        <p:spPr>
          <a:xfrm>
            <a:off x="504721" y="2397236"/>
            <a:ext cx="4452844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24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121362" y="1692362"/>
            <a:ext cx="4456081" cy="704883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type="title" idx="4294967295"/>
          </p:nvPr>
        </p:nvSpPr>
        <p:spPr>
          <a:xfrm>
            <a:off x="5121362" y="2397236"/>
            <a:ext cx="4456081" cy="4356000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24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96E792-2C9F-460C-8410-C4AAFFB2972F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AE94B-2F77-4C1D-9EA4-AED378488F37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C1AE2D-6477-4989-BDD5-00109761213E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04721" y="301678"/>
            <a:ext cx="3316318" cy="1279437"/>
          </a:xfrm>
        </p:spPr>
        <p:txBody>
          <a:bodyPr anchor="b" anchorCtr="0"/>
          <a:lstStyle>
            <a:lvl1pPr algn="l">
              <a:defRPr sz="2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3941640" y="301678"/>
            <a:ext cx="5635803" cy="6451558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008080"/>
              </a:buClr>
              <a:defRPr sz="3200" kern="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504721" y="1581116"/>
            <a:ext cx="3316318" cy="517212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818A29-AE13-45C3-BD66-9992F8B9E9F8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76402" y="5291276"/>
            <a:ext cx="6048362" cy="625321"/>
          </a:xfrm>
        </p:spPr>
        <p:txBody>
          <a:bodyPr anchor="b" anchorCtr="0"/>
          <a:lstStyle>
            <a:lvl1pPr algn="l">
              <a:defRPr sz="200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title" idx="4294967295"/>
          </p:nvPr>
        </p:nvSpPr>
        <p:spPr>
          <a:xfrm>
            <a:off x="1976402" y="674644"/>
            <a:ext cx="6048362" cy="4537079"/>
          </a:xfrm>
        </p:spPr>
        <p:txBody>
          <a:bodyPr anchor="t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976402" y="5916597"/>
            <a:ext cx="6048362" cy="887397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074A43-E983-4101-BBC0-626A80240D2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F503D3-BD51-4A40-846F-A9A0B2FB5A16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308716" y="480956"/>
            <a:ext cx="2266916" cy="5783397"/>
          </a:xfrm>
        </p:spPr>
        <p:txBody>
          <a:bodyPr vert="eaVert"/>
          <a:lstStyle>
            <a:lvl1pPr>
              <a:defRPr sz="4140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503276" y="480956"/>
            <a:ext cx="6653156" cy="578339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2119E8-44C0-42EE-9AC5-5496C9469714}" type="slidenum">
              <a:rPr/>
              <a:pPr lvl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88036" y="1511935"/>
            <a:ext cx="8655897" cy="2015913"/>
          </a:xfrm>
          <a:ln>
            <a:noFill/>
          </a:ln>
        </p:spPr>
        <p:txBody>
          <a:bodyPr vert="horz" tIns="0" rIns="2015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88036" y="3558863"/>
            <a:ext cx="8659257" cy="1931917"/>
          </a:xfrm>
        </p:spPr>
        <p:txBody>
          <a:bodyPr lIns="0" rIns="20159"/>
          <a:lstStyle>
            <a:lvl1pPr marL="0" marR="50397" indent="0" algn="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D3806A-D982-4132-8390-493479CE399A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63497D-F16B-470D-8A25-B3A266CF3B7D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676" y="1451458"/>
            <a:ext cx="8568531" cy="1501855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676" y="2981391"/>
            <a:ext cx="8568531" cy="1664178"/>
          </a:xfrm>
        </p:spPr>
        <p:txBody>
          <a:bodyPr lIns="50397" rIns="50397"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6F103B-AE9C-491C-99FA-7EC74FD729FD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2116538"/>
            <a:ext cx="4452276" cy="4888590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32C882-E627-4C34-BEFB-C1D11695CA48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</p:spPr>
        <p:txBody>
          <a:bodyPr tIns="50397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2045068"/>
            <a:ext cx="4454027" cy="726813"/>
          </a:xfrm>
        </p:spPr>
        <p:txBody>
          <a:bodyPr lIns="50397" tIns="0" rIns="50397" bIns="0" anchor="ctr">
            <a:noAutofit/>
          </a:bodyPr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8" y="2050038"/>
            <a:ext cx="4455776" cy="721843"/>
          </a:xfrm>
        </p:spPr>
        <p:txBody>
          <a:bodyPr lIns="50397" tIns="0" rIns="50397" bIns="0" anchor="ctr"/>
          <a:lstStyle>
            <a:lvl1pPr marL="0" indent="0">
              <a:buNone/>
              <a:defRPr sz="26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1" y="2771881"/>
            <a:ext cx="4454027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71881"/>
            <a:ext cx="4455776" cy="4239194"/>
          </a:xfrm>
        </p:spPr>
        <p:txBody>
          <a:bodyPr tIns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960F60-B5D7-4127-9CF4-9A6D55DEA1D7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156568" cy="1259946"/>
          </a:xfrm>
        </p:spPr>
        <p:txBody>
          <a:bodyPr vert="horz" tIns="5039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6165FB-B021-43EA-8B98-0AF85793CF08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1B42227-C684-4822-BD84-D879664A9E2C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7" y="566978"/>
            <a:ext cx="3024188" cy="1280945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847921"/>
            <a:ext cx="3024188" cy="5039783"/>
          </a:xfrm>
        </p:spPr>
        <p:txBody>
          <a:bodyPr lIns="20159" rIns="20159"/>
          <a:lstStyle>
            <a:lvl1pPr marL="0" indent="0" algn="l">
              <a:buNone/>
              <a:defRPr sz="1500"/>
            </a:lvl1pPr>
            <a:lvl2pPr indent="0" algn="l">
              <a:buNone/>
              <a:defRPr sz="1300"/>
            </a:lvl2pPr>
            <a:lvl3pPr indent="0" algn="l">
              <a:buNone/>
              <a:defRPr sz="11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41245" y="1847921"/>
            <a:ext cx="5635349" cy="5039783"/>
          </a:xfrm>
        </p:spPr>
        <p:txBody>
          <a:bodyPr tIns="0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2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994C51-4C15-4545-A1E4-132FF9C43721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490023" y="1221450"/>
            <a:ext cx="5796359" cy="4535805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824002" y="5908153"/>
            <a:ext cx="171371" cy="171353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1297420"/>
            <a:ext cx="2439511" cy="1744547"/>
          </a:xfrm>
        </p:spPr>
        <p:txBody>
          <a:bodyPr vert="horz" lIns="50397" tIns="50397" rIns="50397" bIns="50397" anchor="b"/>
          <a:lstStyle>
            <a:lvl1pPr algn="l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2" y="3118211"/>
            <a:ext cx="2436151" cy="2402297"/>
          </a:xfrm>
        </p:spPr>
        <p:txBody>
          <a:bodyPr lIns="70556" rIns="50397" bIns="50397" anchor="t"/>
          <a:lstStyle>
            <a:lvl1pPr marL="0" indent="0" algn="l">
              <a:spcBef>
                <a:spcPts val="276"/>
              </a:spcBef>
              <a:buFontTx/>
              <a:buNone/>
              <a:defRPr sz="14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4552" y="7006699"/>
            <a:ext cx="672042" cy="402483"/>
          </a:xfrm>
        </p:spPr>
        <p:txBody>
          <a:bodyPr/>
          <a:lstStyle/>
          <a:p>
            <a:pPr lvl="0"/>
            <a:fld id="{3EE0FB51-5894-446A-BCA4-62A0E5173E8A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42845" y="1322245"/>
            <a:ext cx="5090716" cy="43342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501" y="6411724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830299" y="6856206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E35023-4141-4808-84E9-3B50141778C6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007958"/>
            <a:ext cx="2268141" cy="574500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1007958"/>
            <a:ext cx="6636411" cy="574500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17DA7D-4A1C-433D-877E-595640E55488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06FEFE-A1F6-4560-B13A-C80AA874B06B}" type="slidenum">
              <a:rPr/>
              <a:pPr lvl="0"/>
              <a:t>‹#›</a:t>
            </a:fld>
            <a:endParaRPr lang="en-US"/>
          </a:p>
        </p:txBody>
      </p:sp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503998" y="301322"/>
            <a:ext cx="9072000" cy="126179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4294967295"/>
          </p:nvPr>
        </p:nvSpPr>
        <p:spPr>
          <a:xfrm>
            <a:off x="503998" y="1768678"/>
            <a:ext cx="9072000" cy="4988884"/>
          </a:xfrm>
        </p:spPr>
        <p:txBody>
          <a:bodyPr/>
          <a:lstStyle>
            <a:lvl1pPr>
              <a:spcAft>
                <a:spcPts val="1415"/>
              </a:spcAft>
              <a:defRPr>
                <a:latin typeface="Arial" pitchFamily="18"/>
                <a:cs typeface="Mangal" pitchFamily="2"/>
              </a:defRPr>
            </a:lvl1pPr>
          </a:lstStyle>
          <a:p>
            <a:pPr lvl="0"/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buSzPct val="45000"/>
              <a:buFont typeface="StarSymbol"/>
              <a:buChar char="●"/>
              <a:defRPr sz="4140" b="1" kern="0">
                <a:latin typeface="Albany" pitchFamily="18"/>
                <a:cs typeface="Tahoma" pitchFamily="2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503998" y="2165043"/>
            <a:ext cx="9071643" cy="4278962"/>
          </a:xfrm>
        </p:spPr>
        <p:txBody>
          <a:bodyPr anchor="t"/>
          <a:lstStyle>
            <a:lvl1pPr marL="431999" indent="-323999">
              <a:spcAft>
                <a:spcPts val="1415"/>
              </a:spcAft>
              <a:buClr>
                <a:srgbClr val="FFFF00"/>
              </a:buClr>
              <a:buSzPct val="45000"/>
              <a:buFont typeface="StarSymbol"/>
              <a:buChar char="●"/>
              <a:defRPr sz="3200" kern="0">
                <a:latin typeface="Albany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3FEB78-3E54-4C98-BBCF-1116F10EB60C}" type="slidenum">
              <a:rPr/>
              <a:pPr lvl="0"/>
              <a:t>‹#›</a:t>
            </a:fld>
            <a:endParaRPr lang="en-US"/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503998" y="1768678"/>
            <a:ext cx="9072000" cy="4988884"/>
          </a:xfrm>
        </p:spPr>
        <p:txBody>
          <a:bodyPr/>
          <a:lstStyle>
            <a:lvl1pPr>
              <a:spcAft>
                <a:spcPts val="1415"/>
              </a:spcAft>
              <a:defRPr>
                <a:latin typeface="Arial" pitchFamily="18"/>
                <a:cs typeface="Mangal" pitchFamily="2"/>
              </a:defRPr>
            </a:lvl1pPr>
          </a:lstStyle>
          <a:p>
            <a:pPr lvl="0"/>
            <a:endParaRPr lang="en-US"/>
          </a:p>
        </p:txBody>
      </p:sp>
    </p:spTree>
  </p:cSld>
  <p:clrMapOvr>
    <a:masterClrMapping/>
  </p:clrMapOvr>
  <p:transition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D8BBA43-918E-479B-83FC-A1E35AE18EB1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719998" y="683998"/>
            <a:ext cx="8460001" cy="102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19998" y="1949043"/>
            <a:ext cx="8855643" cy="3810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39998" y="6318723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267361" y="6347161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831363" y="6347161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240D7B4-AB7D-4540-A861-0B01CE2EA941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5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19998" y="1979996"/>
            <a:ext cx="8855643" cy="41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11998" y="6563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555360" y="6563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335362" y="6563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E846EA3-8F62-48CA-865A-EC9F7ED18431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Clr>
          <a:srgbClr val="FF6633"/>
        </a:buClr>
        <a:buSzPct val="45000"/>
        <a:buFont typeface="StarSymbol"/>
        <a:buChar char="●"/>
        <a:tabLst/>
        <a:defRPr lang="en-US" sz="3200" b="0" i="0" u="none" strike="noStrike" kern="1200" cap="none" spc="0" baseline="0">
          <a:solidFill>
            <a:srgbClr val="000080"/>
          </a:solidFill>
          <a:uFillTx/>
          <a:latin typeface="Arial" pitchFamily="18"/>
          <a:ea typeface="Lucida Sans Unicode" pitchFamily="2"/>
          <a:cs typeface="Mangal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Clr>
          <a:srgbClr val="FF6633"/>
        </a:buClr>
        <a:buSzPct val="45000"/>
        <a:buFont typeface="StarSymbol"/>
        <a:buChar char="●"/>
        <a:tabLst/>
        <a:defRPr lang="en-US" sz="2800" b="0" i="0" u="none" strike="noStrike" kern="1200" cap="none" spc="0" baseline="0">
          <a:solidFill>
            <a:srgbClr val="000080"/>
          </a:solidFill>
          <a:uFillTx/>
          <a:latin typeface="Arial" pitchFamily="18"/>
          <a:ea typeface="Lucida Sans Unicode" pitchFamily="2"/>
          <a:cs typeface="Mangal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Clr>
          <a:srgbClr val="FF6633"/>
        </a:buClr>
        <a:buSzPct val="75000"/>
        <a:buFont typeface="StarSymbol"/>
        <a:buChar char="–"/>
        <a:tabLst/>
        <a:defRPr lang="en-US" sz="2400" b="0" i="0" u="none" strike="noStrike" kern="1200" cap="none" spc="0" baseline="0">
          <a:solidFill>
            <a:srgbClr val="000080"/>
          </a:solidFill>
          <a:uFillTx/>
          <a:latin typeface="Arial" pitchFamily="18"/>
          <a:ea typeface="Lucida Sans Unicode" pitchFamily="2"/>
          <a:cs typeface="Mangal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Clr>
          <a:srgbClr val="FF6633"/>
        </a:buClr>
        <a:buSzPct val="45000"/>
        <a:buFont typeface="StarSymbol"/>
        <a:buChar char="●"/>
        <a:tabLst/>
        <a:defRPr lang="en-US" sz="2000" b="0" i="0" u="none" strike="noStrike" kern="1200" cap="none" spc="0" baseline="0">
          <a:solidFill>
            <a:srgbClr val="000080"/>
          </a:solidFill>
          <a:uFillTx/>
          <a:latin typeface="Arial" pitchFamily="18"/>
          <a:ea typeface="Lucida Sans Unicode" pitchFamily="2"/>
          <a:cs typeface="Mangal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Clr>
          <a:srgbClr val="FF6633"/>
        </a:buClr>
        <a:buSzPct val="75000"/>
        <a:buFont typeface="StarSymbol"/>
        <a:buChar char="–"/>
        <a:tabLst/>
        <a:defRPr lang="en-US" sz="2000" b="0" i="0" u="none" strike="noStrike" kern="1200" cap="none" spc="0" baseline="0">
          <a:solidFill>
            <a:srgbClr val="000080"/>
          </a:solidFill>
          <a:uFillTx/>
          <a:latin typeface="Arial" pitchFamily="18"/>
          <a:ea typeface="Lucida Sans Unicode" pitchFamily="2"/>
          <a:cs typeface="Mangal" pitchFamily="2"/>
        </a:defRPr>
      </a:lvl5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8" y="481321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47998" y="1913034"/>
            <a:ext cx="8676000" cy="43509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8" y="652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11361" y="652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155362" y="652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D20B47D-1DA4-43B2-9B2E-927BF78A1659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Clr>
          <a:srgbClr val="008080"/>
        </a:buClr>
        <a:buSzPct val="45000"/>
        <a:buFont typeface="StarSymbol"/>
        <a:buChar char="●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Clr>
          <a:srgbClr val="008080"/>
        </a:buClr>
        <a:buSzPct val="45000"/>
        <a:buFont typeface="StarSymbol"/>
        <a:buChar char="●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Clr>
          <a:srgbClr val="008080"/>
        </a:buClr>
        <a:buSzPct val="75000"/>
        <a:buFont typeface="StarSymbol"/>
        <a:buChar char="–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Clr>
          <a:srgbClr val="008080"/>
        </a:buClr>
        <a:buSzPct val="45000"/>
        <a:buFont typeface="StarSymbol"/>
        <a:buChar char="●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Clr>
          <a:srgbClr val="008080"/>
        </a:buClr>
        <a:buSzPct val="75000"/>
        <a:buFont typeface="StarSymbo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Mangal" pitchFamily="2"/>
        </a:defRPr>
      </a:lvl5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501" y="-7875"/>
            <a:ext cx="10101626" cy="11479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830299" y="-7875"/>
            <a:ext cx="5250326" cy="7034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1259946"/>
          </a:xfrm>
          <a:prstGeom prst="rect">
            <a:avLst/>
          </a:prstGeom>
        </p:spPr>
        <p:txBody>
          <a:bodyPr vert="horz" lIns="0" tIns="50397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04031" y="2133508"/>
            <a:ext cx="9072563" cy="4838192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940182" y="7006699"/>
            <a:ext cx="3696229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736542" y="7006699"/>
            <a:ext cx="840052" cy="40248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3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/>
            <a:fld id="{2D8BBA43-918E-479B-83FC-A1E35AE18EB1}" type="slidenum">
              <a:rPr lang="en-US" smtClean="0"/>
              <a:pPr lvl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0965" y="223117"/>
            <a:ext cx="10120917" cy="71564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l" rtl="0" eaLnBrk="1" latinLnBrk="0" hangingPunct="1">
        <a:spcBef>
          <a:spcPct val="0"/>
        </a:spcBef>
        <a:buNone/>
        <a:defRPr kumimoji="0" sz="55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02383" indent="-30238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05560" indent="-27214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indent="-27214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10326" indent="-23182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612709" indent="-23182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915092" indent="-23182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16681" indent="-201589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9063" indent="-201589" algn="l" rtl="0" eaLnBrk="1" latinLnBrk="0" hangingPunct="1">
        <a:spcBef>
          <a:spcPct val="20000"/>
        </a:spcBef>
        <a:buClr>
          <a:schemeClr val="tx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446" indent="-201589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rj Khalifa Large Wallpaper.jpg"/>
          <p:cNvPicPr>
            <a:picLocks noChangeAspect="1"/>
          </p:cNvPicPr>
          <p:nvPr/>
        </p:nvPicPr>
        <p:blipFill>
          <a:blip r:embed="rId3" cstate="print"/>
          <a:srcRect l="16671" r="-596"/>
          <a:stretch>
            <a:fillRect/>
          </a:stretch>
        </p:blipFill>
        <p:spPr>
          <a:xfrm>
            <a:off x="0" y="-36587"/>
            <a:ext cx="10151015" cy="7596262"/>
          </a:xfrm>
          <a:prstGeom prst="rect">
            <a:avLst/>
          </a:prstGeom>
        </p:spPr>
      </p:pic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03808" y="182600"/>
            <a:ext cx="9071643" cy="2013061"/>
          </a:xfrm>
        </p:spPr>
        <p:txBody>
          <a:bodyPr>
            <a:spAutoFit/>
          </a:bodyPr>
          <a:lstStyle/>
          <a:p>
            <a:pPr lvl="0" algn="ctr"/>
            <a:r>
              <a:rPr lang="en-US" sz="4140" b="1" kern="0" dirty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Frontiers of </a:t>
            </a:r>
            <a:r>
              <a:rPr lang="en-US" sz="4140" b="1" kern="0" dirty="0" err="1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Antiaging</a:t>
            </a:r>
            <a:r>
              <a:rPr lang="en-US" sz="4140" b="1" kern="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 &amp; </a:t>
            </a:r>
            <a:r>
              <a:rPr lang="en-US" sz="4140" b="1" kern="0" dirty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Regenerative Medicine </a:t>
            </a:r>
            <a:r>
              <a:rPr lang="en-US" sz="4140" b="1" kern="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 in </a:t>
            </a:r>
            <a:r>
              <a:rPr lang="en-US" sz="4140" b="1" kern="0" dirty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Aesthetic </a:t>
            </a:r>
            <a:r>
              <a:rPr lang="en-US" sz="4140" b="1" kern="0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Arial Rounded MT Bold" pitchFamily="34" charset="0"/>
                <a:cs typeface="Tahoma" pitchFamily="2"/>
              </a:rPr>
              <a:t>Surgery</a:t>
            </a:r>
            <a:endParaRPr lang="en-US" sz="4140" b="1" kern="0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Arial Rounded MT Bold" pitchFamily="34" charset="0"/>
              <a:cs typeface="Tahoma" pitchFamily="2"/>
            </a:endParaRPr>
          </a:p>
        </p:txBody>
      </p:sp>
      <p:sp>
        <p:nvSpPr>
          <p:cNvPr id="2" name="Subtitle 2"/>
          <p:cNvSpPr txBox="1">
            <a:spLocks noGrp="1"/>
          </p:cNvSpPr>
          <p:nvPr>
            <p:ph type="body" idx="4294967295"/>
          </p:nvPr>
        </p:nvSpPr>
        <p:spPr>
          <a:xfrm>
            <a:off x="1439912" y="2987749"/>
            <a:ext cx="9577064" cy="2871757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anchor="ctr" anchorCtr="1">
            <a:spAutoFit/>
          </a:bodyPr>
          <a:lstStyle/>
          <a:p>
            <a:pPr marL="0" lvl="0" indent="-215999" algn="just">
              <a:spcAft>
                <a:spcPts val="1415"/>
              </a:spcAft>
              <a:buNone/>
            </a:pPr>
            <a:r>
              <a:rPr lang="en-US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Dr. </a:t>
            </a:r>
            <a:r>
              <a:rPr lang="en-US" kern="0" dirty="0" err="1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Gautham</a:t>
            </a:r>
            <a:r>
              <a:rPr lang="en-US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 </a:t>
            </a:r>
            <a:r>
              <a:rPr lang="en-US" kern="0" dirty="0" err="1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Basu</a:t>
            </a:r>
            <a:r>
              <a:rPr lang="en-US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   </a:t>
            </a: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MBBS </a:t>
            </a:r>
            <a:r>
              <a:rPr lang="en-US" sz="2800" i="1" kern="0" dirty="0" err="1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MSc</a:t>
            </a: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 FRCSI</a:t>
            </a:r>
            <a:b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</a:b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                                         </a:t>
            </a: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PhD </a:t>
            </a: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Aesthetic Surgery</a:t>
            </a:r>
            <a:b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</a:b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                                                    American Board</a:t>
            </a:r>
          </a:p>
          <a:p>
            <a:pPr marL="0" lvl="0" indent="-215999" algn="r">
              <a:spcBef>
                <a:spcPts val="700"/>
              </a:spcBef>
              <a:spcAft>
                <a:spcPts val="1415"/>
              </a:spcAft>
              <a:buNone/>
            </a:pP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Consultant Plastic Surgeon</a:t>
            </a:r>
          </a:p>
          <a:p>
            <a:pPr marL="0" lvl="0" indent="-215999" algn="r">
              <a:spcBef>
                <a:spcPts val="700"/>
              </a:spcBef>
              <a:spcAft>
                <a:spcPts val="1415"/>
              </a:spcAft>
              <a:buNone/>
            </a:pPr>
            <a:r>
              <a:rPr lang="en-US" sz="2800" i="1" kern="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  <a:cs typeface="Tahoma" pitchFamily="2"/>
              </a:rPr>
              <a:t>American Mission Hospital</a:t>
            </a:r>
            <a:endParaRPr lang="en-US" sz="2800" i="1" kern="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Black" pitchFamily="34" charset="0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03808" y="573823"/>
            <a:ext cx="9072000" cy="1261798"/>
          </a:xfrm>
        </p:spPr>
        <p:txBody>
          <a:bodyPr>
            <a:noAutofit/>
          </a:bodyPr>
          <a:lstStyle/>
          <a:p>
            <a:pPr lvl="0"/>
            <a:r>
              <a:rPr lang="en-US" sz="4400" b="1" kern="0" dirty="0">
                <a:latin typeface="Albany" pitchFamily="18"/>
                <a:cs typeface="Tahoma" pitchFamily="2"/>
              </a:rPr>
              <a:t>Caloric Restriction is the key to Graceful Aging &amp; Longer life</a:t>
            </a: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2195661"/>
            <a:ext cx="9072000" cy="4988884"/>
          </a:xfrm>
        </p:spPr>
        <p:txBody>
          <a:bodyPr/>
          <a:lstStyle/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>
                <a:latin typeface="Albany" pitchFamily="18"/>
                <a:cs typeface="Tahoma" pitchFamily="2"/>
              </a:rPr>
              <a:t>SIRT1 genetic variants may affect individual susceptibility to caloric restriction and increased physical activity.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>
                <a:latin typeface="Albany" pitchFamily="18"/>
                <a:cs typeface="Tahoma" pitchFamily="2"/>
              </a:rPr>
              <a:t>SIRT1 is a potential pharmacological target  for prevention of Type 2 Diabetes.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>
                <a:latin typeface="Albany" pitchFamily="18"/>
                <a:cs typeface="Tahoma" pitchFamily="2"/>
              </a:rPr>
              <a:t>A </a:t>
            </a:r>
            <a:r>
              <a:rPr lang="en-US" sz="2600" b="1" kern="0" dirty="0" err="1">
                <a:latin typeface="Albany" pitchFamily="18"/>
                <a:cs typeface="Tahoma" pitchFamily="2"/>
              </a:rPr>
              <a:t>Calori</a:t>
            </a:r>
            <a:r>
              <a:rPr lang="en-US" sz="2600" b="1" kern="0" dirty="0">
                <a:latin typeface="Albany" pitchFamily="18"/>
                <a:cs typeface="Tahoma" pitchFamily="2"/>
              </a:rPr>
              <a:t> restricted diet inhibits gene expression profiles  associated with cardiac and skeletal muscle aging and prevent age related cardiac dysfunction.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 err="1">
                <a:latin typeface="Albany" pitchFamily="18"/>
                <a:cs typeface="Tahoma" pitchFamily="2"/>
              </a:rPr>
              <a:t>Resveratrol</a:t>
            </a:r>
            <a:r>
              <a:rPr lang="en-US" sz="2600" b="1" kern="0" dirty="0">
                <a:latin typeface="Albany" pitchFamily="18"/>
                <a:cs typeface="Tahoma" pitchFamily="2"/>
              </a:rPr>
              <a:t> in high doses has been shown to extend lifespan in invertebrates. Low doses of Dietary </a:t>
            </a:r>
            <a:r>
              <a:rPr lang="en-US" sz="2600" b="1" kern="0" dirty="0" err="1">
                <a:latin typeface="Albany" pitchFamily="18"/>
                <a:cs typeface="Tahoma" pitchFamily="2"/>
              </a:rPr>
              <a:t>Resveratrol</a:t>
            </a:r>
            <a:r>
              <a:rPr lang="en-US" sz="2600" b="1" kern="0" dirty="0">
                <a:latin typeface="Albany" pitchFamily="18"/>
                <a:cs typeface="Tahoma" pitchFamily="2"/>
              </a:rPr>
              <a:t> mimics Caloric restriction and retards aging.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8" y="301322"/>
            <a:ext cx="9072000" cy="1261798"/>
          </a:xfrm>
        </p:spPr>
        <p:txBody>
          <a:bodyPr>
            <a:normAutofit/>
          </a:bodyPr>
          <a:lstStyle/>
          <a:p>
            <a:pPr lvl="0"/>
            <a:r>
              <a:rPr lang="en-US" sz="4400" b="1" kern="0" dirty="0">
                <a:latin typeface="Albany" pitchFamily="18"/>
                <a:cs typeface="Tahoma" pitchFamily="2"/>
              </a:rPr>
              <a:t>Interventional Endocrinology</a:t>
            </a: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457200" y="1828800"/>
            <a:ext cx="9071643" cy="5421962"/>
          </a:xfrm>
        </p:spPr>
        <p:txBody>
          <a:bodyPr/>
          <a:lstStyle/>
          <a:p>
            <a:pPr marL="431999" lvl="0" indent="-323999" algn="just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“</a:t>
            </a:r>
            <a:r>
              <a:rPr lang="en-US" sz="2600" b="1" kern="0" dirty="0">
                <a:latin typeface="Albany" pitchFamily="18"/>
                <a:cs typeface="Tahoma" pitchFamily="2"/>
              </a:rPr>
              <a:t>Mid-life crisis” in males is basically a deficiency of the hormone TESTOSTERONE. Testosterone replacement enhances cerebral function. It improves neuropsychological performance. About 20% of men above 60 have lower than normal levels.</a:t>
            </a:r>
          </a:p>
          <a:p>
            <a:pPr marL="431999" lvl="0" indent="-323999" algn="just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>
                <a:latin typeface="Albany" pitchFamily="18"/>
                <a:cs typeface="Tahoma" pitchFamily="2"/>
              </a:rPr>
              <a:t>Testosterone can be given as an </a:t>
            </a:r>
            <a:r>
              <a:rPr lang="en-US" sz="2600" b="1" kern="0" dirty="0" err="1">
                <a:latin typeface="Albany" pitchFamily="18"/>
                <a:cs typeface="Tahoma" pitchFamily="2"/>
              </a:rPr>
              <a:t>injectable</a:t>
            </a:r>
            <a:r>
              <a:rPr lang="en-US" sz="2600" b="1" kern="0" dirty="0">
                <a:latin typeface="Albany" pitchFamily="18"/>
                <a:cs typeface="Tahoma" pitchFamily="2"/>
              </a:rPr>
              <a:t> </a:t>
            </a:r>
            <a:r>
              <a:rPr lang="en-US" sz="2600" b="1" kern="0" dirty="0" smtClean="0">
                <a:latin typeface="Albany" pitchFamily="18"/>
                <a:cs typeface="Tahoma" pitchFamily="2"/>
              </a:rPr>
              <a:t>form of </a:t>
            </a:r>
            <a:r>
              <a:rPr lang="en-US" sz="2600" b="1" kern="0" dirty="0">
                <a:latin typeface="Albany" pitchFamily="18"/>
                <a:cs typeface="Tahoma" pitchFamily="2"/>
              </a:rPr>
              <a:t>60-100 mg once a week or half the dose twice a week. Or 150 IU of B-</a:t>
            </a:r>
            <a:r>
              <a:rPr lang="en-US" sz="2600" b="1" kern="0" dirty="0" err="1">
                <a:latin typeface="Albany" pitchFamily="18"/>
                <a:cs typeface="Tahoma" pitchFamily="2"/>
              </a:rPr>
              <a:t>hcg</a:t>
            </a:r>
            <a:r>
              <a:rPr lang="en-US" sz="2600" b="1" kern="0" dirty="0">
                <a:latin typeface="Albany" pitchFamily="18"/>
                <a:cs typeface="Tahoma" pitchFamily="2"/>
              </a:rPr>
              <a:t> can be used  as a daily subcutaneous </a:t>
            </a:r>
            <a:r>
              <a:rPr lang="en-US" sz="2600" b="1" kern="0" dirty="0" err="1">
                <a:latin typeface="Albany" pitchFamily="18"/>
                <a:cs typeface="Tahoma" pitchFamily="2"/>
              </a:rPr>
              <a:t>inj</a:t>
            </a:r>
            <a:r>
              <a:rPr lang="en-US" sz="2600" b="1" kern="0" dirty="0">
                <a:latin typeface="Albany" pitchFamily="18"/>
                <a:cs typeface="Tahoma" pitchFamily="2"/>
              </a:rPr>
              <a:t> to stimulate the testes to increase their own production of Testosterone.</a:t>
            </a:r>
          </a:p>
          <a:p>
            <a:pPr marL="431999" lvl="0" indent="-323999" algn="just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600" b="1" kern="0" dirty="0">
                <a:latin typeface="Albany" pitchFamily="18"/>
                <a:cs typeface="Tahoma" pitchFamily="2"/>
              </a:rPr>
              <a:t>Scientific research reveals that there is not now-nor has there ever been – a scientific basis for the belief that Testosterone causes Prostate cancer to</a:t>
            </a:r>
            <a:r>
              <a:rPr lang="en-US" sz="2800" b="1" kern="0" dirty="0">
                <a:latin typeface="Albany" pitchFamily="18"/>
                <a:cs typeface="Tahoma" pitchFamily="2"/>
              </a:rPr>
              <a:t> grow.</a:t>
            </a:r>
          </a:p>
          <a:p>
            <a:pPr marL="431999" lvl="0" indent="-323999" algn="just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endParaRPr lang="en-US" sz="2800" b="1" kern="0" dirty="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8" y="301322"/>
            <a:ext cx="9072000" cy="1261798"/>
          </a:xfrm>
        </p:spPr>
        <p:txBody>
          <a:bodyPr/>
          <a:lstStyle/>
          <a:p>
            <a:pPr lvl="0"/>
            <a:r>
              <a:rPr lang="en-US" sz="4140" b="1" kern="0">
                <a:latin typeface="Albany" pitchFamily="18"/>
                <a:cs typeface="Tahoma" pitchFamily="2"/>
              </a:rPr>
              <a:t>Growth Hormone</a:t>
            </a: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2165043"/>
            <a:ext cx="9071643" cy="4282199"/>
          </a:xfrm>
        </p:spPr>
        <p:txBody>
          <a:bodyPr/>
          <a:lstStyle/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000" b="1" kern="0" dirty="0">
                <a:latin typeface="Albany" pitchFamily="18"/>
                <a:cs typeface="Tahoma" pitchFamily="2"/>
              </a:rPr>
              <a:t>Declining levels of GROWTH HORMONE is associated with a deterioration of Cognitive &amp; neuropsychological </a:t>
            </a:r>
            <a:r>
              <a:rPr lang="en-US" sz="3000" b="1" kern="0" dirty="0" err="1">
                <a:latin typeface="Albany" pitchFamily="18"/>
                <a:cs typeface="Tahoma" pitchFamily="2"/>
              </a:rPr>
              <a:t>functionig,specificaly</a:t>
            </a:r>
            <a:r>
              <a:rPr lang="en-US" sz="3000" b="1" kern="0" dirty="0">
                <a:latin typeface="Albany" pitchFamily="18"/>
                <a:cs typeface="Tahoma" pitchFamily="2"/>
              </a:rPr>
              <a:t> the capacity to process information. Growth Hormone replacement also has a role in Traumatic Brain injury.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000" b="1" kern="0" dirty="0">
                <a:latin typeface="Albany" pitchFamily="18"/>
                <a:cs typeface="Tahoma" pitchFamily="2"/>
              </a:rPr>
              <a:t>GH &amp; IGF-1 have a direct positive effect on cardiac morphologic findings and functions that are essential for cardiac functioning.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75816" y="755501"/>
            <a:ext cx="9072000" cy="1261798"/>
          </a:xfrm>
        </p:spPr>
        <p:txBody>
          <a:bodyPr>
            <a:noAutofit/>
          </a:bodyPr>
          <a:lstStyle/>
          <a:p>
            <a:pPr lvl="0"/>
            <a:r>
              <a:rPr lang="en-US" sz="4400" b="1" kern="0" dirty="0" err="1">
                <a:latin typeface="Albany" pitchFamily="18"/>
                <a:cs typeface="Tahoma" pitchFamily="2"/>
              </a:rPr>
              <a:t>Bioidentical</a:t>
            </a:r>
            <a:r>
              <a:rPr lang="en-US" sz="4400" b="1" kern="0" dirty="0">
                <a:latin typeface="Albany" pitchFamily="18"/>
                <a:cs typeface="Tahoma" pitchFamily="2"/>
              </a:rPr>
              <a:t> Hormone Replacement Therapy</a:t>
            </a: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29556" y="2338461"/>
            <a:ext cx="9071643" cy="5257800"/>
          </a:xfrm>
        </p:spPr>
        <p:txBody>
          <a:bodyPr/>
          <a:lstStyle/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A bio-identical hormone has a chemical structure identical to that produced naturally by the human body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. Most </a:t>
            </a:r>
            <a:r>
              <a:rPr lang="en-US" sz="2800" b="1" kern="0" dirty="0">
                <a:latin typeface="Albany" pitchFamily="18"/>
                <a:cs typeface="Tahoma" pitchFamily="2"/>
              </a:rPr>
              <a:t>of the products are derived from Soya or Yams.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Treatment protocols based on carefully measured combination of  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following </a:t>
            </a:r>
            <a:r>
              <a:rPr lang="en-US" sz="2800" b="1" kern="0" dirty="0">
                <a:latin typeface="Albany" pitchFamily="18"/>
                <a:cs typeface="Tahoma" pitchFamily="2"/>
              </a:rPr>
              <a:t>groups of hormones have been formulated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. They </a:t>
            </a:r>
            <a:r>
              <a:rPr lang="en-US" sz="2800" b="1" kern="0" dirty="0">
                <a:latin typeface="Albany" pitchFamily="18"/>
                <a:cs typeface="Tahoma" pitchFamily="2"/>
              </a:rPr>
              <a:t>are prescribed after a thorough study of baseline levels in the patient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1 Estrogens     2  Progesterone    3 GH</a:t>
            </a:r>
          </a:p>
          <a:p>
            <a:pPr marL="431999" lvl="0" indent="-323999">
              <a:lnSpc>
                <a:spcPct val="90000"/>
              </a:lnSpc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4 Androgens (DHEA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, </a:t>
            </a:r>
            <a:r>
              <a:rPr lang="en-US" sz="2800" b="1" kern="0" dirty="0" err="1" smtClean="0">
                <a:latin typeface="Albany" pitchFamily="18"/>
                <a:cs typeface="Tahoma" pitchFamily="2"/>
              </a:rPr>
              <a:t>Pregnanediol</a:t>
            </a:r>
            <a:r>
              <a:rPr lang="en-US" sz="2800" b="1" kern="0" dirty="0">
                <a:latin typeface="Albany" pitchFamily="18"/>
                <a:cs typeface="Tahoma" pitchFamily="2"/>
              </a:rPr>
              <a:t>) 5 Thyroid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76824" y="141775"/>
            <a:ext cx="9072000" cy="1261798"/>
          </a:xfrm>
        </p:spPr>
        <p:txBody>
          <a:bodyPr>
            <a:normAutofit/>
          </a:bodyPr>
          <a:lstStyle/>
          <a:p>
            <a:pPr lvl="0"/>
            <a:r>
              <a:rPr lang="en-US" sz="4400" b="1" kern="0" dirty="0">
                <a:latin typeface="Albany" pitchFamily="18"/>
                <a:cs typeface="Tahoma" pitchFamily="2"/>
              </a:rPr>
              <a:t>Try to avoid </a:t>
            </a:r>
            <a:r>
              <a:rPr lang="en-US" sz="4400" b="1" kern="0" dirty="0" err="1">
                <a:latin typeface="Albany" pitchFamily="18"/>
                <a:cs typeface="Tahoma" pitchFamily="2"/>
              </a:rPr>
              <a:t>Statins</a:t>
            </a:r>
            <a:endParaRPr lang="en-US" sz="4400" b="1" kern="0" dirty="0">
              <a:latin typeface="Albany" pitchFamily="18"/>
              <a:cs typeface="Tahoma" pitchFamily="2"/>
            </a:endParaRP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1862552"/>
            <a:ext cx="9071643" cy="5805717"/>
          </a:xfrm>
        </p:spPr>
        <p:txBody>
          <a:bodyPr/>
          <a:lstStyle/>
          <a:p>
            <a:pPr marL="431999" lvl="0" indent="-323999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We have forgotten all of our hormones come from Cholesterol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. If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Pregnenolone</a:t>
            </a:r>
            <a:r>
              <a:rPr lang="en-US" sz="2800" b="1" kern="0" dirty="0">
                <a:latin typeface="Albany" pitchFamily="18"/>
                <a:cs typeface="Tahoma" pitchFamily="2"/>
              </a:rPr>
              <a:t> is referred to as the mother of all hormones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, then </a:t>
            </a:r>
            <a:r>
              <a:rPr lang="en-US" sz="2800" b="1" kern="0" dirty="0">
                <a:latin typeface="Albany" pitchFamily="18"/>
                <a:cs typeface="Tahoma" pitchFamily="2"/>
              </a:rPr>
              <a:t>by default, Cholesterol is the father of all hormones. That makes 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Progesterone, </a:t>
            </a:r>
            <a:r>
              <a:rPr lang="en-US" sz="2800" b="1" kern="0" dirty="0" err="1" smtClean="0">
                <a:latin typeface="Albany" pitchFamily="18"/>
                <a:cs typeface="Tahoma" pitchFamily="2"/>
              </a:rPr>
              <a:t>cortisol</a:t>
            </a:r>
            <a:r>
              <a:rPr lang="en-US" sz="2800" b="1" kern="0" dirty="0">
                <a:latin typeface="Albany" pitchFamily="18"/>
                <a:cs typeface="Tahoma" pitchFamily="2"/>
              </a:rPr>
              <a:t>, Cortisone, DHEAs,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androstenedione</a:t>
            </a:r>
            <a:r>
              <a:rPr lang="en-US" sz="2800" b="1" kern="0" dirty="0">
                <a:latin typeface="Albany" pitchFamily="18"/>
                <a:cs typeface="Tahoma" pitchFamily="2"/>
              </a:rPr>
              <a:t>, testosterone, </a:t>
            </a:r>
            <a:r>
              <a:rPr lang="en-US" sz="2800" b="1" kern="0" dirty="0" err="1" smtClean="0">
                <a:latin typeface="Albany" pitchFamily="18"/>
                <a:cs typeface="Tahoma" pitchFamily="2"/>
              </a:rPr>
              <a:t>estradiol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, </a:t>
            </a:r>
            <a:r>
              <a:rPr lang="en-US" sz="2800" b="1" kern="0" dirty="0" err="1" smtClean="0">
                <a:latin typeface="Albany" pitchFamily="18"/>
                <a:cs typeface="Tahoma" pitchFamily="2"/>
              </a:rPr>
              <a:t>estrone</a:t>
            </a:r>
            <a:r>
              <a:rPr lang="en-US" sz="2800" b="1" kern="0" dirty="0">
                <a:latin typeface="Albany" pitchFamily="18"/>
                <a:cs typeface="Tahoma" pitchFamily="2"/>
              </a:rPr>
              <a:t>, and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estriol</a:t>
            </a:r>
            <a:r>
              <a:rPr lang="en-US" sz="2800" b="1" kern="0" dirty="0">
                <a:latin typeface="Albany" pitchFamily="18"/>
                <a:cs typeface="Tahoma" pitchFamily="2"/>
              </a:rPr>
              <a:t> the children. So when we interrupt our body's production of cholesterol with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statin</a:t>
            </a:r>
            <a:r>
              <a:rPr lang="en-US" sz="2800" b="1" kern="0" dirty="0">
                <a:latin typeface="Albany" pitchFamily="18"/>
                <a:cs typeface="Tahoma" pitchFamily="2"/>
              </a:rPr>
              <a:t> drugs, we are in effect chopping off the hormonal cascade's head, and thereby creating a deficiency of all the downstream hormones.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971525"/>
            <a:ext cx="9071643" cy="6336704"/>
          </a:xfrm>
        </p:spPr>
        <p:txBody>
          <a:bodyPr/>
          <a:lstStyle/>
          <a:p>
            <a:pPr marL="431999" lvl="0" indent="-323999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Omega-3 fatty acids found in cold water fish such as Salmon, Herring, Trout, Tuna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, Cod </a:t>
            </a:r>
            <a:r>
              <a:rPr lang="en-US" sz="2800" b="1" kern="0" dirty="0">
                <a:latin typeface="Albany" pitchFamily="18"/>
                <a:cs typeface="Tahoma" pitchFamily="2"/>
              </a:rPr>
              <a:t>&amp; Mackerel have been shown to significantly lower BP via a number of mechanisms.</a:t>
            </a:r>
          </a:p>
          <a:p>
            <a:pPr marL="431999" lvl="0" indent="-323999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>
                <a:latin typeface="Albany" pitchFamily="18"/>
                <a:cs typeface="Tahoma" pitchFamily="2"/>
              </a:rPr>
              <a:t>Human studies have shown significant improvement in lipid profiles with PANTETHINE in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dyslipidemic</a:t>
            </a:r>
            <a:r>
              <a:rPr lang="en-US" sz="2800" b="1" kern="0" dirty="0">
                <a:latin typeface="Albany" pitchFamily="18"/>
                <a:cs typeface="Tahoma" pitchFamily="2"/>
              </a:rPr>
              <a:t> patients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. Total </a:t>
            </a:r>
            <a:r>
              <a:rPr lang="en-US" sz="2800" b="1" kern="0" dirty="0">
                <a:latin typeface="Albany" pitchFamily="18"/>
                <a:cs typeface="Tahoma" pitchFamily="2"/>
              </a:rPr>
              <a:t>cholesterol</a:t>
            </a:r>
            <a:r>
              <a:rPr lang="en-US" sz="2800" b="1" kern="0" dirty="0" smtClean="0">
                <a:latin typeface="Albany" pitchFamily="18"/>
                <a:cs typeface="Tahoma" pitchFamily="2"/>
              </a:rPr>
              <a:t>, triglycerides </a:t>
            </a:r>
            <a:r>
              <a:rPr lang="en-US" sz="2800" b="1" kern="0" dirty="0">
                <a:latin typeface="Albany" pitchFamily="18"/>
                <a:cs typeface="Tahoma" pitchFamily="2"/>
              </a:rPr>
              <a:t>are reduced and HDL cholesterol is increased without any adverse effects.</a:t>
            </a:r>
          </a:p>
          <a:p>
            <a:pPr marL="431999" lvl="0" indent="-323999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2800" b="1" kern="0" dirty="0" err="1">
                <a:latin typeface="Albany" pitchFamily="18"/>
                <a:cs typeface="Tahoma" pitchFamily="2"/>
              </a:rPr>
              <a:t>Ginko</a:t>
            </a:r>
            <a:r>
              <a:rPr lang="en-US" sz="2800" b="1" kern="0" dirty="0">
                <a:latin typeface="Albany" pitchFamily="18"/>
                <a:cs typeface="Tahoma" pitchFamily="2"/>
              </a:rPr>
              <a:t> </a:t>
            </a:r>
            <a:r>
              <a:rPr lang="en-US" sz="2800" b="1" kern="0" dirty="0" err="1">
                <a:latin typeface="Albany" pitchFamily="18"/>
                <a:cs typeface="Tahoma" pitchFamily="2"/>
              </a:rPr>
              <a:t>biloba</a:t>
            </a:r>
            <a:r>
              <a:rPr lang="en-US" sz="2800" b="1" kern="0" dirty="0">
                <a:latin typeface="Albany" pitchFamily="18"/>
                <a:cs typeface="Tahoma" pitchFamily="2"/>
              </a:rPr>
              <a:t> derived from a herb has been found to have significant effect in lowering Cholesterol and improving cognitive functions in Deme</a:t>
            </a:r>
            <a:r>
              <a:rPr lang="en-US" sz="3200" b="1" kern="0" dirty="0">
                <a:latin typeface="Albany" pitchFamily="18"/>
                <a:cs typeface="Tahoma" pitchFamily="2"/>
              </a:rPr>
              <a:t>ntia.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Grp="1"/>
          </p:cNvSpPr>
          <p:nvPr>
            <p:ph type="title" idx="4294967295"/>
          </p:nvPr>
        </p:nvSpPr>
        <p:spPr>
          <a:xfrm>
            <a:off x="576824" y="107429"/>
            <a:ext cx="9072000" cy="1261798"/>
          </a:xfrm>
        </p:spPr>
        <p:txBody>
          <a:bodyPr>
            <a:normAutofit/>
          </a:bodyPr>
          <a:lstStyle/>
          <a:p>
            <a:pPr lvl="0"/>
            <a:r>
              <a:rPr lang="en-US" sz="4000" b="1" kern="0" dirty="0">
                <a:latin typeface="Albany" pitchFamily="18"/>
                <a:cs typeface="Tahoma" pitchFamily="2"/>
              </a:rPr>
              <a:t>Role of </a:t>
            </a:r>
            <a:r>
              <a:rPr lang="en-US" sz="4000" b="1" kern="0" dirty="0" err="1">
                <a:latin typeface="Albany" pitchFamily="18"/>
                <a:cs typeface="Tahoma" pitchFamily="2"/>
              </a:rPr>
              <a:t>Nutraceuticals</a:t>
            </a:r>
            <a:r>
              <a:rPr lang="en-US" sz="4000" b="1" kern="0" dirty="0">
                <a:latin typeface="Albany" pitchFamily="18"/>
                <a:cs typeface="Tahoma" pitchFamily="2"/>
              </a:rPr>
              <a:t> &amp; Antioxidants</a:t>
            </a:r>
          </a:p>
        </p:txBody>
      </p:sp>
      <p:sp>
        <p:nvSpPr>
          <p:cNvPr id="2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03998" y="1768678"/>
            <a:ext cx="9072000" cy="498888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200" b="1" kern="0" dirty="0" smtClean="0">
                <a:latin typeface="Albany" pitchFamily="18"/>
                <a:cs typeface="Tahoma" pitchFamily="2"/>
              </a:rPr>
              <a:t> LYCOPENE </a:t>
            </a:r>
            <a:r>
              <a:rPr lang="en-US" sz="3200" b="1" kern="0" dirty="0">
                <a:latin typeface="Albany" pitchFamily="18"/>
                <a:cs typeface="Tahoma" pitchFamily="2"/>
              </a:rPr>
              <a:t>in tomatoes produces significant   	reduction in BP</a:t>
            </a:r>
            <a:r>
              <a:rPr lang="en-US" sz="3200" b="1" kern="0" dirty="0" smtClean="0">
                <a:latin typeface="Albany" pitchFamily="18"/>
                <a:cs typeface="Tahoma" pitchFamily="2"/>
              </a:rPr>
              <a:t>, serum </a:t>
            </a:r>
            <a:r>
              <a:rPr lang="en-US" sz="3200" b="1" kern="0" dirty="0">
                <a:latin typeface="Albany" pitchFamily="18"/>
                <a:cs typeface="Tahoma" pitchFamily="2"/>
              </a:rPr>
              <a:t>lipids.</a:t>
            </a:r>
          </a:p>
          <a:p>
            <a:pPr marL="0" lvl="0" indent="0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200" b="1" kern="0" dirty="0" smtClean="0">
                <a:latin typeface="Albany" pitchFamily="18"/>
                <a:cs typeface="Tahoma" pitchFamily="2"/>
              </a:rPr>
              <a:t> Co-enzyme </a:t>
            </a:r>
            <a:r>
              <a:rPr lang="en-US" sz="3200" b="1" kern="0" dirty="0">
                <a:latin typeface="Albany" pitchFamily="18"/>
                <a:cs typeface="Tahoma" pitchFamily="2"/>
              </a:rPr>
              <a:t>Q10 is a potent antioxidant  	which lowers systemic vascular 	resistance &amp; BP</a:t>
            </a:r>
          </a:p>
          <a:p>
            <a:pPr marL="0" lvl="0" indent="0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200" b="1" kern="0" dirty="0" smtClean="0">
                <a:latin typeface="Albany" pitchFamily="18"/>
                <a:cs typeface="Tahoma" pitchFamily="2"/>
              </a:rPr>
              <a:t> Alpha </a:t>
            </a:r>
            <a:r>
              <a:rPr lang="en-US" sz="3200" b="1" kern="0" dirty="0" err="1">
                <a:latin typeface="Albany" pitchFamily="18"/>
                <a:cs typeface="Tahoma" pitchFamily="2"/>
              </a:rPr>
              <a:t>Lipoic</a:t>
            </a:r>
            <a:r>
              <a:rPr lang="en-US" sz="3200" b="1" kern="0" dirty="0">
                <a:latin typeface="Albany" pitchFamily="18"/>
                <a:cs typeface="Tahoma" pitchFamily="2"/>
              </a:rPr>
              <a:t> </a:t>
            </a:r>
            <a:r>
              <a:rPr lang="en-US" sz="3200" b="1" kern="0" dirty="0" smtClean="0">
                <a:latin typeface="Albany" pitchFamily="18"/>
                <a:cs typeface="Tahoma" pitchFamily="2"/>
              </a:rPr>
              <a:t>Acid </a:t>
            </a:r>
            <a:r>
              <a:rPr lang="en-US" sz="3200" b="1" kern="0" dirty="0">
                <a:latin typeface="Albany" pitchFamily="18"/>
                <a:cs typeface="Tahoma" pitchFamily="2"/>
              </a:rPr>
              <a:t>lowers BP via numerous 	mechanisms.  </a:t>
            </a:r>
          </a:p>
          <a:p>
            <a:pPr marL="0" lvl="0" indent="0">
              <a:spcBef>
                <a:spcPts val="0"/>
              </a:spcBef>
              <a:spcAft>
                <a:spcPts val="1415"/>
              </a:spcAft>
              <a:buSzPct val="45000"/>
              <a:buFont typeface="StarSymbol"/>
              <a:buChar char="●"/>
            </a:pPr>
            <a:r>
              <a:rPr lang="en-US" sz="3200" b="1" kern="0" dirty="0" smtClean="0">
                <a:latin typeface="Albany" pitchFamily="18"/>
                <a:cs typeface="Tahoma" pitchFamily="2"/>
              </a:rPr>
              <a:t> Others </a:t>
            </a:r>
            <a:r>
              <a:rPr lang="en-US" sz="3200" b="1" kern="0" dirty="0">
                <a:latin typeface="Albany" pitchFamily="18"/>
                <a:cs typeface="Tahoma" pitchFamily="2"/>
              </a:rPr>
              <a:t>like Sesame oil, Green tea, &amp; Garlic 	have significant cholesterol lowering 	effects.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47824" y="215635"/>
            <a:ext cx="9072563" cy="125994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4400" dirty="0"/>
              <a:t>Aging Skin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763639"/>
            <a:ext cx="9071643" cy="5795997"/>
          </a:xfrm>
        </p:spPr>
        <p:txBody>
          <a:bodyPr>
            <a:normAutofit/>
          </a:bodyPr>
          <a:lstStyle/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>
                <a:latin typeface="Albany" pitchFamily="18"/>
                <a:cs typeface="Tahoma" pitchFamily="2"/>
              </a:rPr>
              <a:t>Chronological Aging</a:t>
            </a:r>
          </a:p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 err="1">
                <a:latin typeface="Albany" pitchFamily="18"/>
                <a:cs typeface="Tahoma" pitchFamily="2"/>
              </a:rPr>
              <a:t>Photoaging</a:t>
            </a:r>
            <a:r>
              <a:rPr lang="en-GB" sz="2800" b="1" kern="0" dirty="0">
                <a:latin typeface="Albany" pitchFamily="18"/>
                <a:cs typeface="Tahoma" pitchFamily="2"/>
              </a:rPr>
              <a:t>-  Changes in skin due to exposure to Sun(mainly UV-A)– can be reduced by using Sun protection cream  &gt; SPF 50</a:t>
            </a:r>
          </a:p>
          <a:p>
            <a:pPr marL="431999" lvl="0" indent="-323999">
              <a:spcBef>
                <a:spcPts val="0"/>
              </a:spcBef>
              <a:buNone/>
            </a:pPr>
            <a:r>
              <a:rPr lang="en-GB" sz="2800" b="1" kern="0" dirty="0">
                <a:latin typeface="Albany" pitchFamily="18"/>
                <a:cs typeface="Tahoma" pitchFamily="2"/>
              </a:rPr>
              <a:t>   - 90% of skin malignancies are directly linked to sun exposure</a:t>
            </a:r>
          </a:p>
          <a:p>
            <a:pPr marL="431999" lvl="0" indent="-323999">
              <a:spcBef>
                <a:spcPts val="0"/>
              </a:spcBef>
              <a:buNone/>
            </a:pPr>
            <a:r>
              <a:rPr lang="en-GB" sz="2800" b="1" kern="0" dirty="0">
                <a:latin typeface="Albany" pitchFamily="18"/>
                <a:cs typeface="Tahoma" pitchFamily="2"/>
              </a:rPr>
              <a:t>   - The more an individual smokes, the greater the chance of premature wrinkling.</a:t>
            </a:r>
          </a:p>
          <a:p>
            <a:pPr marL="431999" lvl="0" indent="-323999">
              <a:spcBef>
                <a:spcPts val="0"/>
              </a:spcBef>
              <a:buNone/>
            </a:pPr>
            <a:r>
              <a:rPr lang="en-GB" sz="2800" b="1" kern="0" dirty="0">
                <a:latin typeface="Albany" pitchFamily="18"/>
                <a:cs typeface="Tahoma" pitchFamily="2"/>
              </a:rPr>
              <a:t>   CURCUMIN found in Turmeric has significant action in prevention of Skin cancer.</a:t>
            </a:r>
          </a:p>
          <a:p>
            <a:pPr marL="431999" lvl="0" indent="-323999">
              <a:spcBef>
                <a:spcPts val="0"/>
              </a:spcBef>
              <a:buNone/>
            </a:pPr>
            <a:endParaRPr lang="en-GB" sz="2800" b="1" kern="0" dirty="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47824" y="251445"/>
            <a:ext cx="9072563" cy="125994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4400" dirty="0"/>
              <a:t>Stem Cell Therapy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29556" y="1828800"/>
            <a:ext cx="9071643" cy="5257800"/>
          </a:xfrm>
        </p:spPr>
        <p:txBody>
          <a:bodyPr/>
          <a:lstStyle/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 err="1">
                <a:latin typeface="Albany" pitchFamily="18"/>
                <a:cs typeface="Tahoma" pitchFamily="2"/>
              </a:rPr>
              <a:t>Pleuripotent</a:t>
            </a:r>
            <a:r>
              <a:rPr lang="en-GB" sz="2800" b="1" kern="0" dirty="0">
                <a:latin typeface="Albany" pitchFamily="18"/>
                <a:cs typeface="Tahoma" pitchFamily="2"/>
              </a:rPr>
              <a:t> stem cells have the capacity to replace damaged cells, tissues and even organs</a:t>
            </a:r>
          </a:p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>
                <a:latin typeface="Albany" pitchFamily="18"/>
                <a:cs typeface="Tahoma" pitchFamily="2"/>
              </a:rPr>
              <a:t>The greatest source of </a:t>
            </a:r>
            <a:r>
              <a:rPr lang="en-GB" sz="2800" b="1" kern="0" dirty="0" err="1">
                <a:latin typeface="Albany" pitchFamily="18"/>
                <a:cs typeface="Tahoma" pitchFamily="2"/>
              </a:rPr>
              <a:t>mesenchymal</a:t>
            </a:r>
            <a:r>
              <a:rPr lang="en-GB" sz="2800" b="1" kern="0" dirty="0">
                <a:latin typeface="Albany" pitchFamily="18"/>
                <a:cs typeface="Tahoma" pitchFamily="2"/>
              </a:rPr>
              <a:t> stem cells is from liposuction harvested fat.</a:t>
            </a:r>
          </a:p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>
                <a:latin typeface="Albany" pitchFamily="18"/>
                <a:cs typeface="Tahoma" pitchFamily="2"/>
              </a:rPr>
              <a:t>Stem cell transplant could be of great potential in Neurologic disorders, genetic disorders, Cardiovascular disease, musculoskeletal disease, oncology, </a:t>
            </a:r>
            <a:r>
              <a:rPr lang="en-GB" sz="2800" b="1" kern="0" dirty="0" err="1">
                <a:latin typeface="Albany" pitchFamily="18"/>
                <a:cs typeface="Tahoma" pitchFamily="2"/>
              </a:rPr>
              <a:t>antiaging</a:t>
            </a:r>
            <a:r>
              <a:rPr lang="en-GB" sz="2800" b="1" kern="0" dirty="0">
                <a:latin typeface="Albany" pitchFamily="18"/>
                <a:cs typeface="Tahoma" pitchFamily="2"/>
              </a:rPr>
              <a:t>, restoration of the immune system</a:t>
            </a:r>
          </a:p>
          <a:p>
            <a:pPr marL="431999" lvl="0" indent="-323999">
              <a:spcBef>
                <a:spcPts val="0"/>
              </a:spcBef>
              <a:buSzPct val="45000"/>
              <a:buFont typeface="StarSymbol"/>
              <a:buChar char="●"/>
            </a:pPr>
            <a:r>
              <a:rPr lang="en-GB" sz="2800" b="1" kern="0" dirty="0">
                <a:latin typeface="Albany" pitchFamily="18"/>
                <a:cs typeface="Tahoma" pitchFamily="2"/>
              </a:rPr>
              <a:t>And Aesthetic surgery.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76261" y="287643"/>
            <a:ext cx="9072563" cy="125994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4400" dirty="0"/>
              <a:t>Aesthetic Surgery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3998" y="1979637"/>
            <a:ext cx="9071643" cy="4278962"/>
          </a:xfrm>
        </p:spPr>
        <p:txBody>
          <a:bodyPr/>
          <a:lstStyle/>
          <a:p>
            <a:pPr marL="431999" indent="-323999">
              <a:spcBef>
                <a:spcPts val="0"/>
              </a:spcBef>
            </a:pPr>
            <a:r>
              <a:rPr lang="en-GB" sz="3200" b="1" kern="0" dirty="0" smtClean="0">
                <a:latin typeface="Albany" pitchFamily="18"/>
                <a:cs typeface="Tahoma" pitchFamily="2"/>
              </a:rPr>
              <a:t>Stem </a:t>
            </a:r>
            <a:r>
              <a:rPr lang="en-GB" sz="3200" b="1" kern="0" dirty="0">
                <a:latin typeface="Albany" pitchFamily="18"/>
                <a:cs typeface="Tahoma" pitchFamily="2"/>
              </a:rPr>
              <a:t>Cell Breast Augmentation</a:t>
            </a:r>
          </a:p>
          <a:p>
            <a:pPr marL="431999" lvl="0" indent="-323999">
              <a:spcBef>
                <a:spcPts val="0"/>
              </a:spcBef>
              <a:buNone/>
            </a:pPr>
            <a:r>
              <a:rPr lang="en-GB" sz="3200" b="1" kern="0" dirty="0">
                <a:latin typeface="Albany" pitchFamily="18"/>
                <a:cs typeface="Tahoma" pitchFamily="2"/>
              </a:rPr>
              <a:t>  Stem cells harvested by Liposuction can be centrifuged and then injected into the breast to produce desired augmentation.</a:t>
            </a:r>
          </a:p>
          <a:p>
            <a:pPr marL="431999" indent="-323999">
              <a:spcBef>
                <a:spcPts val="0"/>
              </a:spcBef>
            </a:pPr>
            <a:r>
              <a:rPr lang="en-GB" sz="3200" b="1" kern="0" dirty="0" smtClean="0">
                <a:latin typeface="Albany" pitchFamily="18"/>
                <a:cs typeface="Tahoma" pitchFamily="2"/>
              </a:rPr>
              <a:t> Stem </a:t>
            </a:r>
            <a:r>
              <a:rPr lang="en-GB" sz="3200" b="1" kern="0" dirty="0">
                <a:latin typeface="Albany" pitchFamily="18"/>
                <a:cs typeface="Tahoma" pitchFamily="2"/>
              </a:rPr>
              <a:t>Cell Facelift</a:t>
            </a:r>
          </a:p>
          <a:p>
            <a:pPr marL="431999" lvl="0" indent="-323999">
              <a:spcBef>
                <a:spcPts val="0"/>
              </a:spcBef>
              <a:buNone/>
            </a:pPr>
            <a:r>
              <a:rPr lang="en-GB" sz="3200" b="1" kern="0" dirty="0">
                <a:latin typeface="Albany" pitchFamily="18"/>
                <a:cs typeface="Tahoma" pitchFamily="2"/>
              </a:rPr>
              <a:t>	Stem cell can be injected to augment facial volume and sculpt and rejuvenate the face.</a:t>
            </a:r>
          </a:p>
          <a:p>
            <a:pPr marL="431999" lvl="0" indent="-323999">
              <a:spcBef>
                <a:spcPts val="0"/>
              </a:spcBef>
              <a:buNone/>
            </a:pPr>
            <a:endParaRPr lang="en-GB" sz="3200" b="1" kern="0" dirty="0">
              <a:latin typeface="Albany" pitchFamily="18"/>
              <a:cs typeface="Tahoma" pitchFamily="2"/>
            </a:endParaRPr>
          </a:p>
          <a:p>
            <a:pPr marL="431999" lvl="0" indent="-323999">
              <a:spcBef>
                <a:spcPts val="0"/>
              </a:spcBef>
              <a:buNone/>
            </a:pPr>
            <a:endParaRPr lang="en-GB" sz="3200" b="1" kern="0" dirty="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 blackand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yt aqu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yt charg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709</Words>
  <Application>Microsoft Office PowerPoint</Application>
  <PresentationFormat>Custom</PresentationFormat>
  <Paragraphs>47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Default</vt:lpstr>
      <vt:lpstr>lyt blackandwhite</vt:lpstr>
      <vt:lpstr>lyt aqua</vt:lpstr>
      <vt:lpstr>lyt charglow</vt:lpstr>
      <vt:lpstr>Flow</vt:lpstr>
      <vt:lpstr>Frontiers of Antiaging &amp; Regenerative Medicine  in Aesthetic Surgery</vt:lpstr>
      <vt:lpstr>Caloric Restriction is the key to Graceful Aging &amp; Longer life</vt:lpstr>
      <vt:lpstr>Interventional Endocrinology</vt:lpstr>
      <vt:lpstr>Growth Hormone</vt:lpstr>
      <vt:lpstr>Bioidentical Hormone Replacement Therapy</vt:lpstr>
      <vt:lpstr>Try to avoid Statins</vt:lpstr>
      <vt:lpstr>Slide 7</vt:lpstr>
      <vt:lpstr>Role of Nutraceuticals &amp; Antioxidants</vt:lpstr>
      <vt:lpstr>Aging Skin</vt:lpstr>
      <vt:lpstr>Stem Cell Therapy</vt:lpstr>
      <vt:lpstr>Aesthetic Surgery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Frontiers of Antiaging Medicine in Regenerative Medicine &amp; Aesthetic Surgery</dc:title>
  <dc:creator>GAUTHAM  BASU</dc:creator>
  <cp:lastModifiedBy>Dr.G.Basu</cp:lastModifiedBy>
  <cp:revision>60</cp:revision>
  <dcterms:created xsi:type="dcterms:W3CDTF">2013-01-28T15:10:17Z</dcterms:created>
  <dcterms:modified xsi:type="dcterms:W3CDTF">2013-02-25T07:24:38Z</dcterms:modified>
</cp:coreProperties>
</file>