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07771-8E99-48CD-9691-9814B1929E0D}" type="datetimeFigureOut">
              <a:rPr lang="en-US" smtClean="0"/>
              <a:pPr/>
              <a:t>18-Jul-18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07771-8E99-48CD-9691-9814B1929E0D}" type="datetimeFigureOut">
              <a:rPr lang="en-US" smtClean="0"/>
              <a:pPr/>
              <a:t>18-Jul-18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07771-8E99-48CD-9691-9814B1929E0D}" type="datetimeFigureOut">
              <a:rPr lang="en-US" smtClean="0"/>
              <a:pPr/>
              <a:t>18-Jul-18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07771-8E99-48CD-9691-9814B1929E0D}" type="datetimeFigureOut">
              <a:rPr lang="en-US" smtClean="0"/>
              <a:pPr/>
              <a:t>18-Jul-18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07771-8E99-48CD-9691-9814B1929E0D}" type="datetimeFigureOut">
              <a:rPr lang="en-US" smtClean="0"/>
              <a:pPr/>
              <a:t>18-Jul-18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07771-8E99-48CD-9691-9814B1929E0D}" type="datetimeFigureOut">
              <a:rPr lang="en-US" smtClean="0"/>
              <a:pPr/>
              <a:t>18-Jul-18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07771-8E99-48CD-9691-9814B1929E0D}" type="datetimeFigureOut">
              <a:rPr lang="en-US" smtClean="0"/>
              <a:pPr/>
              <a:t>18-Jul-18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07771-8E99-48CD-9691-9814B1929E0D}" type="datetimeFigureOut">
              <a:rPr lang="en-US" smtClean="0"/>
              <a:pPr/>
              <a:t>18-Jul-18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07771-8E99-48CD-9691-9814B1929E0D}" type="datetimeFigureOut">
              <a:rPr lang="en-US" smtClean="0"/>
              <a:pPr/>
              <a:t>18-Jul-18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07771-8E99-48CD-9691-9814B1929E0D}" type="datetimeFigureOut">
              <a:rPr lang="en-US" smtClean="0"/>
              <a:pPr/>
              <a:t>18-Jul-18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07771-8E99-48CD-9691-9814B1929E0D}" type="datetimeFigureOut">
              <a:rPr lang="en-US" smtClean="0"/>
              <a:pPr/>
              <a:t>18-Jul-18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8BBCB-EDB1-4002-AD03-AE39CF25FB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07771-8E99-48CD-9691-9814B1929E0D}" type="datetimeFigureOut">
              <a:rPr lang="en-US" smtClean="0"/>
              <a:pPr/>
              <a:t>18-Jul-18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8BBCB-EDB1-4002-AD03-AE39CF25FB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Hamiidi@yahoo.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09600" y="18871"/>
            <a:ext cx="8229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Saeedeh</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12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Nasrollahi</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Sara </a:t>
            </a:r>
            <a:r>
              <a:rPr kumimoji="0" lang="en-US" sz="1200" b="1"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Karimi</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GholamaliHamidi</a:t>
            </a:r>
            <a:r>
              <a:rPr kumimoji="0" lang="en-US" sz="1200" b="1" i="0" u="none" strike="noStrike" cap="none" normalizeH="0" baseline="30000" dirty="0" smtClean="0">
                <a:ln>
                  <a:noFill/>
                </a:ln>
                <a:solidFill>
                  <a:srgbClr val="000000"/>
                </a:solidFill>
                <a:effectLst/>
                <a:latin typeface="Times New Roman" pitchFamily="18" charset="0"/>
                <a:ea typeface="Calibri" pitchFamily="34" charset="0"/>
                <a:cs typeface="Times New Roman" pitchFamily="18" charset="0"/>
              </a:rPr>
              <a:t>1,</a:t>
            </a:r>
            <a:r>
              <a:rPr kumimoji="0" lang="en-US"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1- Physiology Research Center, </a:t>
            </a:r>
            <a:r>
              <a:rPr kumimoji="0" lang="en-US" sz="12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Kashan</a:t>
            </a:r>
            <a:r>
              <a:rPr kumimoji="0" lang="en-US"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University of Medical Sciences, </a:t>
            </a:r>
            <a:r>
              <a:rPr kumimoji="0" lang="en-US" sz="12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Kashan</a:t>
            </a:r>
            <a:r>
              <a:rPr kumimoji="0" lang="en-US" sz="12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Iran</a:t>
            </a:r>
            <a:endParaRPr kumimoji="0" lang="en-US" sz="1200" b="1" i="0" u="none" strike="noStrike" cap="none" normalizeH="0" baseline="0" dirty="0" smtClean="0">
              <a:ln>
                <a:noFill/>
              </a:ln>
              <a:solidFill>
                <a:srgbClr val="221E1F"/>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i="0" u="none" strike="noStrike" cap="none" normalizeH="0" baseline="0" dirty="0" smtClean="0">
                <a:ln>
                  <a:noFill/>
                </a:ln>
                <a:solidFill>
                  <a:srgbClr val="221E1F"/>
                </a:solidFill>
                <a:effectLst/>
                <a:latin typeface="Times New Roman" pitchFamily="18" charset="0"/>
                <a:ea typeface="Calibri" pitchFamily="34" charset="0"/>
                <a:cs typeface="Times New Roman" pitchFamily="18" charset="0"/>
              </a:rPr>
              <a:t>Corresponding author. </a:t>
            </a:r>
            <a:r>
              <a:rPr kumimoji="0" lang="en-US" sz="1200" b="0" i="0" u="none" strike="noStrike" cap="none" normalizeH="0" baseline="0" dirty="0" err="1" smtClean="0">
                <a:ln>
                  <a:noFill/>
                </a:ln>
                <a:solidFill>
                  <a:srgbClr val="221E1F"/>
                </a:solidFill>
                <a:effectLst/>
                <a:latin typeface="Times New Roman" pitchFamily="18" charset="0"/>
                <a:ea typeface="Calibri" pitchFamily="34" charset="0"/>
                <a:cs typeface="Times New Roman" pitchFamily="18" charset="0"/>
              </a:rPr>
              <a:t>GholamaliHamidi</a:t>
            </a:r>
            <a:r>
              <a:rPr kumimoji="0" lang="en-US" sz="1200" b="1" i="0" u="none" strike="noStrike" cap="none" normalizeH="0" baseline="0" dirty="0" smtClean="0">
                <a:ln>
                  <a:noFill/>
                </a:ln>
                <a:solidFill>
                  <a:srgbClr val="221E1F"/>
                </a:solidFill>
                <a:effectLst/>
                <a:latin typeface="Times New Roman" pitchFamily="18" charset="0"/>
                <a:ea typeface="Calibri" pitchFamily="34" charset="0"/>
                <a:cs typeface="Times New Roman" pitchFamily="18" charset="0"/>
              </a:rPr>
              <a:t>,</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smtClean="0">
                <a:ln>
                  <a:noFill/>
                </a:ln>
                <a:solidFill>
                  <a:srgbClr val="221E1F"/>
                </a:solidFill>
                <a:effectLst/>
                <a:latin typeface="Times New Roman" pitchFamily="18" charset="0"/>
                <a:ea typeface="Calibri" pitchFamily="34" charset="0"/>
                <a:cs typeface="Times New Roman" pitchFamily="18" charset="0"/>
              </a:rPr>
              <a:t>E-mail address: </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Hamiidi@yahoo.com</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
        <p:nvSpPr>
          <p:cNvPr id="5" name="Rectangle 4"/>
          <p:cNvSpPr/>
          <p:nvPr/>
        </p:nvSpPr>
        <p:spPr>
          <a:xfrm>
            <a:off x="76200" y="1257891"/>
            <a:ext cx="4114800" cy="2308324"/>
          </a:xfrm>
          <a:prstGeom prst="rect">
            <a:avLst/>
          </a:prstGeom>
        </p:spPr>
        <p:txBody>
          <a:bodyPr wrap="square">
            <a:spAutoFit/>
          </a:bodyPr>
          <a:lstStyle/>
          <a:p>
            <a:pPr algn="just">
              <a:lnSpc>
                <a:spcPct val="150000"/>
              </a:lnSpc>
            </a:pPr>
            <a:r>
              <a:rPr lang="en-US" sz="1200" b="1" dirty="0">
                <a:latin typeface="Times New Roman" pitchFamily="18" charset="0"/>
                <a:cs typeface="Times New Roman" pitchFamily="18" charset="0"/>
              </a:rPr>
              <a:t>Introduction</a:t>
            </a:r>
            <a:r>
              <a:rPr lang="en-US" sz="1200" dirty="0">
                <a:latin typeface="Times New Roman" pitchFamily="18" charset="0"/>
                <a:cs typeface="Times New Roman" pitchFamily="18" charset="0"/>
              </a:rPr>
              <a:t>: </a:t>
            </a:r>
            <a:r>
              <a:rPr lang="en-US" sz="1200" dirty="0" smtClean="0">
                <a:latin typeface="Times New Roman" pitchFamily="18" charset="0"/>
                <a:cs typeface="Times New Roman" pitchFamily="18" charset="0"/>
              </a:rPr>
              <a:t>Effort-based decision making requires one to decide how much effort to expend for a certain amount of reward. The Nucleus </a:t>
            </a:r>
            <a:r>
              <a:rPr lang="en-US" sz="1200" dirty="0" err="1" smtClean="0">
                <a:latin typeface="Times New Roman" pitchFamily="18" charset="0"/>
                <a:cs typeface="Times New Roman" pitchFamily="18" charset="0"/>
              </a:rPr>
              <a:t>accumbens</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NAc</a:t>
            </a:r>
            <a:r>
              <a:rPr lang="en-US" sz="1200" dirty="0" smtClean="0">
                <a:latin typeface="Times New Roman" pitchFamily="18" charset="0"/>
                <a:cs typeface="Times New Roman" pitchFamily="18" charset="0"/>
              </a:rPr>
              <a:t>) is region of a neural system that sub serves effort-based decision making. Orexin-1 receptor (OX1r) is distributed extensively throughout nucleus </a:t>
            </a:r>
            <a:r>
              <a:rPr lang="en-US" sz="1200" dirty="0" err="1" smtClean="0">
                <a:latin typeface="Times New Roman" pitchFamily="18" charset="0"/>
                <a:cs typeface="Times New Roman" pitchFamily="18" charset="0"/>
              </a:rPr>
              <a:t>accumbens</a:t>
            </a:r>
            <a:r>
              <a:rPr lang="en-US" sz="1200" dirty="0" smtClean="0">
                <a:latin typeface="Times New Roman" pitchFamily="18" charset="0"/>
                <a:cs typeface="Times New Roman" pitchFamily="18" charset="0"/>
              </a:rPr>
              <a:t> shell. Here we examined the interaction of </a:t>
            </a:r>
            <a:r>
              <a:rPr lang="en-US" sz="1200" dirty="0" err="1" smtClean="0">
                <a:latin typeface="Times New Roman" pitchFamily="18" charset="0"/>
                <a:cs typeface="Times New Roman" pitchFamily="18" charset="0"/>
              </a:rPr>
              <a:t>Olanzapin</a:t>
            </a:r>
            <a:r>
              <a:rPr lang="en-US"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(OL) </a:t>
            </a:r>
            <a:r>
              <a:rPr lang="en-US" sz="1200" dirty="0" smtClean="0">
                <a:latin typeface="Times New Roman" pitchFamily="18" charset="0"/>
                <a:cs typeface="Times New Roman" pitchFamily="18" charset="0"/>
              </a:rPr>
              <a:t>a typical antipsychotic drug, with </a:t>
            </a:r>
            <a:r>
              <a:rPr lang="en-US" sz="1200" dirty="0" err="1" smtClean="0">
                <a:latin typeface="Times New Roman" pitchFamily="18" charset="0"/>
                <a:cs typeface="Times New Roman" pitchFamily="18" charset="0"/>
              </a:rPr>
              <a:t>orexinergic</a:t>
            </a:r>
            <a:r>
              <a:rPr lang="en-US" sz="1200" dirty="0" smtClean="0">
                <a:latin typeface="Times New Roman" pitchFamily="18" charset="0"/>
                <a:cs typeface="Times New Roman" pitchFamily="18" charset="0"/>
              </a:rPr>
              <a:t> receptor 1 in </a:t>
            </a:r>
            <a:r>
              <a:rPr lang="en-US" sz="1200" dirty="0" err="1" smtClean="0">
                <a:latin typeface="Times New Roman" pitchFamily="18" charset="0"/>
                <a:cs typeface="Times New Roman" pitchFamily="18" charset="0"/>
              </a:rPr>
              <a:t>Nac</a:t>
            </a:r>
            <a:r>
              <a:rPr lang="en-US" sz="1200" dirty="0" smtClean="0">
                <a:latin typeface="Times New Roman" pitchFamily="18" charset="0"/>
                <a:cs typeface="Times New Roman" pitchFamily="18" charset="0"/>
              </a:rPr>
              <a:t> shell on effort-based decision making.</a:t>
            </a:r>
            <a:endParaRPr lang="en-US" sz="1200" dirty="0">
              <a:latin typeface="Times New Roman" pitchFamily="18" charset="0"/>
              <a:cs typeface="Times New Roman" pitchFamily="18" charset="0"/>
            </a:endParaRPr>
          </a:p>
        </p:txBody>
      </p:sp>
      <p:sp>
        <p:nvSpPr>
          <p:cNvPr id="6" name="Rectangle 5"/>
          <p:cNvSpPr/>
          <p:nvPr/>
        </p:nvSpPr>
        <p:spPr>
          <a:xfrm>
            <a:off x="76200" y="3581400"/>
            <a:ext cx="4191000" cy="3693319"/>
          </a:xfrm>
          <a:prstGeom prst="rect">
            <a:avLst/>
          </a:prstGeom>
        </p:spPr>
        <p:txBody>
          <a:bodyPr wrap="square">
            <a:spAutoFit/>
          </a:bodyPr>
          <a:lstStyle/>
          <a:p>
            <a:pPr algn="just">
              <a:lnSpc>
                <a:spcPct val="150000"/>
              </a:lnSpc>
            </a:pPr>
            <a:r>
              <a:rPr lang="en-US" sz="1200" b="1" dirty="0">
                <a:latin typeface="Times New Roman" pitchFamily="18" charset="0"/>
                <a:cs typeface="Times New Roman" pitchFamily="18" charset="0"/>
              </a:rPr>
              <a:t>Material and methods:</a:t>
            </a:r>
            <a:r>
              <a:rPr lang="en-US" sz="1200" dirty="0">
                <a:latin typeface="Times New Roman" pitchFamily="18" charset="0"/>
                <a:cs typeface="Times New Roman" pitchFamily="18" charset="0"/>
              </a:rPr>
              <a:t> </a:t>
            </a:r>
            <a:r>
              <a:rPr lang="en-US" sz="1200" dirty="0" smtClean="0">
                <a:latin typeface="Times New Roman" pitchFamily="18" charset="0"/>
                <a:cs typeface="Times New Roman" pitchFamily="18" charset="0"/>
              </a:rPr>
              <a:t>The rats had been trained in T-maze </a:t>
            </a:r>
            <a:r>
              <a:rPr lang="en-US" sz="1200" dirty="0" smtClean="0">
                <a:latin typeface="Times New Roman" pitchFamily="18" charset="0"/>
                <a:cs typeface="Times New Roman" pitchFamily="18" charset="0"/>
              </a:rPr>
              <a:t>for an </a:t>
            </a:r>
            <a:r>
              <a:rPr lang="en-US" sz="1200" dirty="0" smtClean="0">
                <a:latin typeface="Times New Roman" pitchFamily="18" charset="0"/>
                <a:cs typeface="Times New Roman" pitchFamily="18" charset="0"/>
              </a:rPr>
              <a:t>effort-based </a:t>
            </a:r>
            <a:r>
              <a:rPr lang="en-US" sz="1200" dirty="0" smtClean="0">
                <a:latin typeface="Times New Roman" pitchFamily="18" charset="0"/>
                <a:cs typeface="Times New Roman" pitchFamily="18" charset="0"/>
              </a:rPr>
              <a:t>decision making. </a:t>
            </a:r>
            <a:r>
              <a:rPr lang="en-US" sz="1200" dirty="0" smtClean="0">
                <a:latin typeface="Times New Roman" pitchFamily="18" charset="0"/>
                <a:cs typeface="Times New Roman" pitchFamily="18" charset="0"/>
              </a:rPr>
              <a:t>The two goal arms were different in the amount of accessible reward. The animals could choose high reward arm (HRA) and pay cost (Climbing obstacle) to achieve large reward or obtain a low reward in </a:t>
            </a:r>
            <a:r>
              <a:rPr lang="en-US" sz="1200" dirty="0" smtClean="0">
                <a:latin typeface="Times New Roman" pitchFamily="18" charset="0"/>
                <a:cs typeface="Times New Roman" pitchFamily="18" charset="0"/>
              </a:rPr>
              <a:t>without </a:t>
            </a:r>
            <a:r>
              <a:rPr lang="en-US" sz="1200" dirty="0" smtClean="0">
                <a:latin typeface="Times New Roman" pitchFamily="18" charset="0"/>
                <a:cs typeface="Times New Roman" pitchFamily="18" charset="0"/>
              </a:rPr>
              <a:t>any cost (LR arm). Before surgery, all animals were selecting the HR arm on almost every trial. </a:t>
            </a:r>
            <a:r>
              <a:rPr lang="en-US" sz="1200" dirty="0" smtClean="0">
                <a:latin typeface="Times New Roman" pitchFamily="18" charset="0"/>
                <a:cs typeface="Times New Roman" pitchFamily="18" charset="0"/>
              </a:rPr>
              <a:t>During </a:t>
            </a:r>
            <a:r>
              <a:rPr lang="en-US" sz="1200" dirty="0" smtClean="0">
                <a:latin typeface="Times New Roman" pitchFamily="18" charset="0"/>
                <a:cs typeface="Times New Roman" pitchFamily="18" charset="0"/>
              </a:rPr>
              <a:t>test days, the one group of the rats received local injections of either DMSO 20% /0.5µl, as vehicle, or </a:t>
            </a:r>
            <a:r>
              <a:rPr lang="en-US" sz="1200" dirty="0" smtClean="0">
                <a:latin typeface="Times New Roman" pitchFamily="18" charset="0"/>
                <a:cs typeface="Times New Roman" pitchFamily="18" charset="0"/>
              </a:rPr>
              <a:t>OL(10 </a:t>
            </a:r>
            <a:r>
              <a:rPr lang="en-US" sz="1200" dirty="0" smtClean="0">
                <a:latin typeface="Times New Roman" pitchFamily="18" charset="0"/>
                <a:cs typeface="Times New Roman" pitchFamily="18" charset="0"/>
              </a:rPr>
              <a:t>µg\rat), within the </a:t>
            </a:r>
            <a:r>
              <a:rPr lang="en-US" sz="1200" dirty="0" err="1" smtClean="0">
                <a:latin typeface="Times New Roman" pitchFamily="18" charset="0"/>
                <a:cs typeface="Times New Roman" pitchFamily="18" charset="0"/>
              </a:rPr>
              <a:t>NAc</a:t>
            </a:r>
            <a:r>
              <a:rPr lang="en-US" sz="1200" dirty="0" smtClean="0">
                <a:latin typeface="Times New Roman" pitchFamily="18" charset="0"/>
                <a:cs typeface="Times New Roman" pitchFamily="18" charset="0"/>
              </a:rPr>
              <a:t> shell. Other group received SB334867 (300 </a:t>
            </a:r>
            <a:r>
              <a:rPr lang="en-US" sz="1200" dirty="0" err="1" smtClean="0">
                <a:latin typeface="Times New Roman" pitchFamily="18" charset="0"/>
                <a:cs typeface="Times New Roman" pitchFamily="18" charset="0"/>
              </a:rPr>
              <a:t>nM</a:t>
            </a:r>
            <a:r>
              <a:rPr lang="en-US" sz="1200" dirty="0" smtClean="0">
                <a:latin typeface="Times New Roman" pitchFamily="18" charset="0"/>
                <a:cs typeface="Times New Roman" pitchFamily="18" charset="0"/>
              </a:rPr>
              <a:t>/0.5µl), as selective OX1-receptor antagonist, 5 min before administration of OL. </a:t>
            </a:r>
            <a:br>
              <a:rPr lang="en-US" sz="1200" dirty="0" smtClean="0">
                <a:latin typeface="Times New Roman" pitchFamily="18" charset="0"/>
                <a:cs typeface="Times New Roman" pitchFamily="18" charset="0"/>
              </a:rPr>
            </a:br>
            <a:endParaRPr lang="en-US" sz="1200" dirty="0" smtClean="0">
              <a:latin typeface="Times New Roman" pitchFamily="18" charset="0"/>
              <a:cs typeface="Times New Roman" pitchFamily="18" charset="0"/>
            </a:endParaRPr>
          </a:p>
          <a:p>
            <a:pPr>
              <a:lnSpc>
                <a:spcPct val="150000"/>
              </a:lnSpc>
            </a:pPr>
            <a:endParaRPr lang="en-US" sz="1200" dirty="0">
              <a:latin typeface="Times New Roman" pitchFamily="18" charset="0"/>
              <a:cs typeface="Times New Roman" pitchFamily="18" charset="0"/>
            </a:endParaRPr>
          </a:p>
        </p:txBody>
      </p:sp>
      <p:sp>
        <p:nvSpPr>
          <p:cNvPr id="7" name="Rectangle 6"/>
          <p:cNvSpPr/>
          <p:nvPr/>
        </p:nvSpPr>
        <p:spPr>
          <a:xfrm>
            <a:off x="4876800" y="1259681"/>
            <a:ext cx="4191000" cy="3600986"/>
          </a:xfrm>
          <a:prstGeom prst="rect">
            <a:avLst/>
          </a:prstGeom>
        </p:spPr>
        <p:txBody>
          <a:bodyPr wrap="square">
            <a:spAutoFit/>
          </a:bodyPr>
          <a:lstStyle/>
          <a:p>
            <a:pPr>
              <a:lnSpc>
                <a:spcPct val="150000"/>
              </a:lnSpc>
            </a:pPr>
            <a:r>
              <a:rPr lang="en-US" sz="1200" b="1" dirty="0">
                <a:latin typeface="Times New Roman" pitchFamily="18" charset="0"/>
                <a:cs typeface="Times New Roman" pitchFamily="18" charset="0"/>
              </a:rPr>
              <a:t>Results:</a:t>
            </a:r>
            <a:r>
              <a:rPr lang="en-US" sz="1200" dirty="0">
                <a:latin typeface="Times New Roman" pitchFamily="18" charset="0"/>
                <a:cs typeface="Times New Roman" pitchFamily="18" charset="0"/>
              </a:rPr>
              <a:t> </a:t>
            </a:r>
            <a:r>
              <a:rPr lang="en-US" sz="1200" dirty="0" smtClean="0">
                <a:latin typeface="Times New Roman" pitchFamily="18" charset="0"/>
                <a:cs typeface="Times New Roman" pitchFamily="18" charset="0"/>
              </a:rPr>
              <a:t>Two-way repeated measure ANOVA followed by </a:t>
            </a:r>
            <a:r>
              <a:rPr lang="en-US" sz="1200" dirty="0" err="1" smtClean="0">
                <a:latin typeface="Times New Roman" pitchFamily="18" charset="0"/>
                <a:cs typeface="Times New Roman" pitchFamily="18" charset="0"/>
              </a:rPr>
              <a:t>Bonferroni</a:t>
            </a:r>
            <a:r>
              <a:rPr lang="en-US" sz="1200" dirty="0" smtClean="0">
                <a:latin typeface="Times New Roman" pitchFamily="18" charset="0"/>
                <a:cs typeface="Times New Roman" pitchFamily="18" charset="0"/>
              </a:rPr>
              <a:t> revealed that </a:t>
            </a:r>
            <a:r>
              <a:rPr lang="en-US" sz="1200" dirty="0" smtClean="0">
                <a:latin typeface="Times New Roman" pitchFamily="18" charset="0"/>
                <a:cs typeface="Times New Roman" pitchFamily="18" charset="0"/>
              </a:rPr>
              <a:t>OL </a:t>
            </a:r>
            <a:r>
              <a:rPr lang="en-US" sz="1200" dirty="0" smtClean="0">
                <a:latin typeface="Times New Roman" pitchFamily="18" charset="0"/>
                <a:cs typeface="Times New Roman" pitchFamily="18" charset="0"/>
              </a:rPr>
              <a:t>significantly decreased tending to HRA and in these animals, HR choice percent significantly decreased compared to vehicle-control group. On the other hand SB334867 (3, 30, 300 </a:t>
            </a:r>
            <a:r>
              <a:rPr lang="en-US" sz="1200" dirty="0" err="1" smtClean="0">
                <a:latin typeface="Times New Roman" pitchFamily="18" charset="0"/>
                <a:cs typeface="Times New Roman" pitchFamily="18" charset="0"/>
              </a:rPr>
              <a:t>nM</a:t>
            </a:r>
            <a:r>
              <a:rPr lang="en-US" sz="1200" dirty="0" smtClean="0">
                <a:latin typeface="Times New Roman" pitchFamily="18" charset="0"/>
                <a:cs typeface="Times New Roman" pitchFamily="18" charset="0"/>
              </a:rPr>
              <a:t>/0.5µl) could reverse the effect of </a:t>
            </a:r>
            <a:r>
              <a:rPr lang="en-US" sz="1200" dirty="0" smtClean="0">
                <a:latin typeface="Times New Roman" pitchFamily="18" charset="0"/>
                <a:cs typeface="Times New Roman" pitchFamily="18" charset="0"/>
              </a:rPr>
              <a:t>OL</a:t>
            </a:r>
            <a:r>
              <a:rPr lang="en-US" sz="1200" dirty="0" smtClean="0"/>
              <a:t/>
            </a:r>
            <a:br>
              <a:rPr lang="en-US" sz="1200" dirty="0" smtClean="0"/>
            </a:br>
            <a:r>
              <a:rPr lang="en-US" sz="1200" b="1" dirty="0" err="1" smtClean="0">
                <a:latin typeface="Times New Roman" pitchFamily="18" charset="0"/>
                <a:cs typeface="Times New Roman" pitchFamily="18" charset="0"/>
              </a:rPr>
              <a:t>Conclusion:</a:t>
            </a:r>
            <a:r>
              <a:rPr lang="en-US" sz="1200" dirty="0" err="1" smtClean="0">
                <a:latin typeface="Times New Roman" pitchFamily="18" charset="0"/>
                <a:cs typeface="Times New Roman" pitchFamily="18" charset="0"/>
              </a:rPr>
              <a:t>The</a:t>
            </a:r>
            <a:r>
              <a:rPr lang="en-US"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results indicate that activation of orexin-1 receptors may play an important role in the clinical effects of antipsychotic drugs</a:t>
            </a:r>
            <a:r>
              <a:rPr lang="en-US" sz="1200" dirty="0" smtClean="0">
                <a:latin typeface="Times New Roman" pitchFamily="18" charset="0"/>
                <a:cs typeface="Times New Roman" pitchFamily="18" charset="0"/>
              </a:rPr>
              <a:t>.</a:t>
            </a:r>
          </a:p>
          <a:p>
            <a:endParaRPr lang="en-US" sz="1200" b="1" dirty="0" smtClean="0">
              <a:latin typeface="Times New Roman" pitchFamily="18" charset="0"/>
              <a:cs typeface="Times New Roman" pitchFamily="18" charset="0"/>
            </a:endParaRPr>
          </a:p>
          <a:p>
            <a:r>
              <a:rPr lang="en-US" sz="1200" b="1" dirty="0" smtClean="0">
                <a:latin typeface="Times New Roman" pitchFamily="18" charset="0"/>
                <a:cs typeface="Times New Roman" pitchFamily="18" charset="0"/>
              </a:rPr>
              <a:t>Key </a:t>
            </a:r>
            <a:r>
              <a:rPr lang="en-US" sz="1200" b="1" dirty="0" smtClean="0">
                <a:latin typeface="Times New Roman" pitchFamily="18" charset="0"/>
                <a:cs typeface="Times New Roman" pitchFamily="18" charset="0"/>
              </a:rPr>
              <a:t>words: </a:t>
            </a:r>
            <a:r>
              <a:rPr lang="en-US" sz="1200" dirty="0" err="1" smtClean="0">
                <a:latin typeface="Times New Roman" pitchFamily="18" charset="0"/>
                <a:cs typeface="Times New Roman" pitchFamily="18" charset="0"/>
              </a:rPr>
              <a:t>Olanzapin</a:t>
            </a:r>
            <a:r>
              <a:rPr lang="en-US"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Nucleus </a:t>
            </a:r>
            <a:r>
              <a:rPr lang="en-US" sz="1200" dirty="0" err="1" smtClean="0">
                <a:latin typeface="Times New Roman" pitchFamily="18" charset="0"/>
                <a:cs typeface="Times New Roman" pitchFamily="18" charset="0"/>
              </a:rPr>
              <a:t>accumbens</a:t>
            </a:r>
            <a:r>
              <a:rPr lang="en-US" sz="1200" dirty="0" smtClean="0">
                <a:latin typeface="Times New Roman" pitchFamily="18" charset="0"/>
                <a:cs typeface="Times New Roman" pitchFamily="18" charset="0"/>
              </a:rPr>
              <a:t>, Effort- </a:t>
            </a:r>
            <a:r>
              <a:rPr lang="en-US" sz="1200" dirty="0">
                <a:latin typeface="Times New Roman" pitchFamily="18" charset="0"/>
                <a:cs typeface="Times New Roman" pitchFamily="18" charset="0"/>
              </a:rPr>
              <a:t>based Decision making, </a:t>
            </a:r>
            <a:r>
              <a:rPr lang="en-US" sz="1200" dirty="0" smtClean="0">
                <a:latin typeface="Times New Roman" pitchFamily="18" charset="0"/>
                <a:cs typeface="Times New Roman" pitchFamily="18" charset="0"/>
              </a:rPr>
              <a:t>SB334867</a:t>
            </a:r>
          </a:p>
          <a:p>
            <a:endParaRPr lang="en-US" sz="1200" dirty="0"/>
          </a:p>
          <a:p>
            <a:endParaRPr lang="en-US" sz="1200" dirty="0" smtClean="0"/>
          </a:p>
          <a:p>
            <a:endParaRPr lang="en-US" sz="1200" dirty="0"/>
          </a:p>
          <a:p>
            <a:endParaRPr lang="en-US" sz="1200" dirty="0"/>
          </a:p>
        </p:txBody>
      </p:sp>
      <p:sp>
        <p:nvSpPr>
          <p:cNvPr id="1027" name="Rectangle 3"/>
          <p:cNvSpPr>
            <a:spLocks noChangeArrowheads="1"/>
          </p:cNvSpPr>
          <p:nvPr/>
        </p:nvSpPr>
        <p:spPr bwMode="auto">
          <a:xfrm rot="10800000" flipV="1">
            <a:off x="4876800" y="5429070"/>
            <a:ext cx="3733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1"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Biography:</a:t>
            </a:r>
            <a:endParaRPr kumimoji="0" lang="en-US" sz="9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 am a Master student in my second year at the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Kashan</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University of medical sciences in Iran. I performed my research at this university under Dr. </a:t>
            </a:r>
            <a:r>
              <a:rPr kumimoji="0" lang="en-US" sz="12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Hamidi’s</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supervision. I am a debutant researcher in the field of neuroscience.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1"/>
          <p:cNvSpPr>
            <a:spLocks noChangeArrowheads="1"/>
          </p:cNvSpPr>
          <p:nvPr/>
        </p:nvSpPr>
        <p:spPr bwMode="auto">
          <a:xfrm>
            <a:off x="457200" y="76200"/>
            <a:ext cx="83058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222222"/>
                </a:solidFill>
                <a:effectLst/>
                <a:latin typeface="Times New Roman" pitchFamily="18" charset="0"/>
                <a:ea typeface="Calibri" pitchFamily="34" charset="0"/>
                <a:cs typeface="Times New Roman" pitchFamily="18" charset="0"/>
              </a:rPr>
              <a:t>The interaction between </a:t>
            </a:r>
            <a:r>
              <a:rPr kumimoji="0" lang="en-US" sz="1400" b="1" i="0" u="none" strike="noStrike" cap="none" normalizeH="0" baseline="0" dirty="0" err="1" smtClean="0">
                <a:ln>
                  <a:noFill/>
                </a:ln>
                <a:solidFill>
                  <a:srgbClr val="222222"/>
                </a:solidFill>
                <a:effectLst/>
                <a:latin typeface="Times New Roman" pitchFamily="18" charset="0"/>
                <a:ea typeface="Calibri" pitchFamily="34" charset="0"/>
                <a:cs typeface="Times New Roman" pitchFamily="18" charset="0"/>
              </a:rPr>
              <a:t>orexin</a:t>
            </a:r>
            <a:r>
              <a:rPr kumimoji="0" lang="en-US" sz="1400" b="1" i="0" u="none" strike="noStrike" cap="none" normalizeH="0" dirty="0" smtClean="0">
                <a:ln>
                  <a:noFill/>
                </a:ln>
                <a:solidFill>
                  <a:srgbClr val="222222"/>
                </a:solidFill>
                <a:effectLst/>
                <a:latin typeface="Times New Roman" pitchFamily="18" charset="0"/>
                <a:ea typeface="Calibri" pitchFamily="34" charset="0"/>
                <a:cs typeface="Times New Roman" pitchFamily="18" charset="0"/>
              </a:rPr>
              <a:t> receptor and </a:t>
            </a:r>
            <a:r>
              <a:rPr kumimoji="0" lang="en-US" sz="1400" b="1" i="0" u="none" strike="noStrike" cap="none" normalizeH="0" dirty="0" err="1" smtClean="0">
                <a:ln>
                  <a:noFill/>
                </a:ln>
                <a:solidFill>
                  <a:srgbClr val="222222"/>
                </a:solidFill>
                <a:effectLst/>
                <a:latin typeface="Times New Roman" pitchFamily="18" charset="0"/>
                <a:ea typeface="Calibri" pitchFamily="34" charset="0"/>
                <a:cs typeface="Times New Roman" pitchFamily="18" charset="0"/>
              </a:rPr>
              <a:t>olanzapin</a:t>
            </a:r>
            <a:r>
              <a:rPr kumimoji="0" lang="en-US" sz="1400" b="1" i="0" u="none" strike="noStrike" cap="none" normalizeH="0" dirty="0" smtClean="0">
                <a:ln>
                  <a:noFill/>
                </a:ln>
                <a:solidFill>
                  <a:srgbClr val="222222"/>
                </a:solidFill>
                <a:effectLst/>
                <a:latin typeface="Times New Roman" pitchFamily="18" charset="0"/>
                <a:ea typeface="Calibri" pitchFamily="34" charset="0"/>
                <a:cs typeface="Times New Roman" pitchFamily="18" charset="0"/>
              </a:rPr>
              <a:t> on effort- based decision- making </a:t>
            </a:r>
            <a:endParaRPr kumimoji="0" lang="en-US" sz="1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259</Words>
  <Application>Microsoft Office PowerPoint</Application>
  <PresentationFormat>On-screen Show (4:3)</PresentationFormat>
  <Paragraphs>16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dc:creator>
  <cp:lastModifiedBy>np</cp:lastModifiedBy>
  <cp:revision>8</cp:revision>
  <dcterms:created xsi:type="dcterms:W3CDTF">2018-07-11T05:53:04Z</dcterms:created>
  <dcterms:modified xsi:type="dcterms:W3CDTF">2018-07-18T15:04:09Z</dcterms:modified>
</cp:coreProperties>
</file>