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3" d="100"/>
          <a:sy n="103" d="100"/>
        </p:scale>
        <p:origin x="-25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1807771-8E99-48CD-9691-9814B1929E0D}" type="datetimeFigureOut">
              <a:rPr lang="en-US" smtClean="0"/>
              <a:t>11-Jul-18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8BBCB-EDB1-4002-AD03-AE39CF25FB4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07771-8E99-48CD-9691-9814B1929E0D}" type="datetimeFigureOut">
              <a:rPr lang="en-US" smtClean="0"/>
              <a:t>11-Jul-18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8BBCB-EDB1-4002-AD03-AE39CF25FB4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807771-8E99-48CD-9691-9814B1929E0D}" type="datetimeFigureOut">
              <a:rPr lang="en-US" smtClean="0"/>
              <a:t>11-Jul-18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8BBCB-EDB1-4002-AD03-AE39CF25FB4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1807771-8E99-48CD-9691-9814B1929E0D}" type="datetimeFigureOut">
              <a:rPr lang="en-US" smtClean="0"/>
              <a:t>11-Jul-18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A8BBCB-EDB1-4002-AD03-AE39CF25FB4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1807771-8E99-48CD-9691-9814B1929E0D}" type="datetimeFigureOut">
              <a:rPr lang="en-US" smtClean="0"/>
              <a:t>11-Jul-18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A8BBCB-EDB1-4002-AD03-AE39CF25FB4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807771-8E99-48CD-9691-9814B1929E0D}" type="datetimeFigureOut">
              <a:rPr lang="en-US" smtClean="0"/>
              <a:t>11-Jul-18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A8BBCB-EDB1-4002-AD03-AE39CF25FB4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807771-8E99-48CD-9691-9814B1929E0D}" type="datetimeFigureOut">
              <a:rPr lang="en-US" smtClean="0"/>
              <a:t>11-Jul-18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A8BBCB-EDB1-4002-AD03-AE39CF25FB4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07771-8E99-48CD-9691-9814B1929E0D}" type="datetimeFigureOut">
              <a:rPr lang="en-US" smtClean="0"/>
              <a:t>11-Jul-18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A8BBCB-EDB1-4002-AD03-AE39CF25FB4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07771-8E99-48CD-9691-9814B1929E0D}" type="datetimeFigureOut">
              <a:rPr lang="en-US" smtClean="0"/>
              <a:t>11-Jul-18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A8BBCB-EDB1-4002-AD03-AE39CF25FB4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07771-8E99-48CD-9691-9814B1929E0D}" type="datetimeFigureOut">
              <a:rPr lang="en-US" smtClean="0"/>
              <a:t>11-Jul-18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8BBCB-EDB1-4002-AD03-AE39CF25FB4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07771-8E99-48CD-9691-9814B1929E0D}" type="datetimeFigureOut">
              <a:rPr lang="en-US" smtClean="0"/>
              <a:t>11-Jul-18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8BBCB-EDB1-4002-AD03-AE39CF25FB4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807771-8E99-48CD-9691-9814B1929E0D}" type="datetimeFigureOut">
              <a:rPr lang="en-US" smtClean="0"/>
              <a:t>11-Jul-18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A8BBCB-EDB1-4002-AD03-AE39CF25FB4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Hamiidi@yahoo.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609600" y="18871"/>
            <a:ext cx="82296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Orexin</a:t>
            </a:r>
            <a:r>
              <a:rPr kumimoji="0" lang="en-US"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1 receptors in the </a:t>
            </a:r>
            <a:r>
              <a:rPr kumimoji="0" lang="en-US" sz="12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orbitofrontal</a:t>
            </a:r>
            <a:r>
              <a:rPr kumimoji="0" lang="en-US"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cortex regulate delay-based decision-making</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Monireh</a:t>
            </a:r>
            <a:r>
              <a:rPr kumimoji="0" lang="en-US" sz="12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1200" b="1"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Naderi</a:t>
            </a:r>
            <a:r>
              <a:rPr kumimoji="0" lang="en-US" sz="12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1200" b="1"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Tehrani</a:t>
            </a:r>
            <a:r>
              <a:rPr kumimoji="0" lang="en-US" sz="12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Sara </a:t>
            </a:r>
            <a:r>
              <a:rPr kumimoji="0" lang="en-US" sz="1200" b="1"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Karimi</a:t>
            </a:r>
            <a:r>
              <a:rPr kumimoji="0" lang="en-US" sz="12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GholamaliHamidi</a:t>
            </a:r>
            <a:r>
              <a:rPr kumimoji="0" lang="en-US" sz="1200" b="1" i="0" u="none" strike="noStrike" cap="none" normalizeH="0" baseline="30000" dirty="0" smtClean="0">
                <a:ln>
                  <a:noFill/>
                </a:ln>
                <a:solidFill>
                  <a:srgbClr val="000000"/>
                </a:solidFill>
                <a:effectLst/>
                <a:latin typeface="Times New Roman" pitchFamily="18" charset="0"/>
                <a:ea typeface="Calibri" pitchFamily="34" charset="0"/>
                <a:cs typeface="Times New Roman" pitchFamily="18" charset="0"/>
              </a:rPr>
              <a:t>1,</a:t>
            </a:r>
            <a:r>
              <a:rPr kumimoji="0" lang="en-US" sz="12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1- Physiology Research Center, </a:t>
            </a:r>
            <a:r>
              <a:rPr kumimoji="0" lang="en-US" sz="12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Kashan</a:t>
            </a:r>
            <a:r>
              <a:rPr kumimoji="0" lang="en-US" sz="12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University of Medical Sciences, </a:t>
            </a:r>
            <a:r>
              <a:rPr kumimoji="0" lang="en-US" sz="12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Kashan</a:t>
            </a:r>
            <a:r>
              <a:rPr kumimoji="0" lang="en-US" sz="12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Iran</a:t>
            </a:r>
            <a:endParaRPr kumimoji="0" lang="en-US" sz="1200" b="1" i="0" u="none" strike="noStrike" cap="none" normalizeH="0" baseline="0" dirty="0" smtClean="0">
              <a:ln>
                <a:noFill/>
              </a:ln>
              <a:solidFill>
                <a:srgbClr val="221E1F"/>
              </a:solidFill>
              <a:effectLst/>
              <a:latin typeface="Times New Roman"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i="0" u="none" strike="noStrike" cap="none" normalizeH="0" baseline="0" dirty="0" smtClean="0">
                <a:ln>
                  <a:noFill/>
                </a:ln>
                <a:solidFill>
                  <a:srgbClr val="221E1F"/>
                </a:solidFill>
                <a:effectLst/>
                <a:latin typeface="Times New Roman" pitchFamily="18" charset="0"/>
                <a:ea typeface="Calibri" pitchFamily="34" charset="0"/>
                <a:cs typeface="Times New Roman" pitchFamily="18" charset="0"/>
              </a:rPr>
              <a:t>Corresponding author. </a:t>
            </a:r>
            <a:r>
              <a:rPr kumimoji="0" lang="en-US" sz="1200" b="0" i="0" u="none" strike="noStrike" cap="none" normalizeH="0" baseline="0" dirty="0" err="1" smtClean="0">
                <a:ln>
                  <a:noFill/>
                </a:ln>
                <a:solidFill>
                  <a:srgbClr val="221E1F"/>
                </a:solidFill>
                <a:effectLst/>
                <a:latin typeface="Times New Roman" pitchFamily="18" charset="0"/>
                <a:ea typeface="Calibri" pitchFamily="34" charset="0"/>
                <a:cs typeface="Times New Roman" pitchFamily="18" charset="0"/>
              </a:rPr>
              <a:t>GholamaliHamidi</a:t>
            </a:r>
            <a:r>
              <a:rPr kumimoji="0" lang="en-US" sz="1200" b="1" i="0" u="none" strike="noStrike" cap="none" normalizeH="0" baseline="0" dirty="0" smtClean="0">
                <a:ln>
                  <a:noFill/>
                </a:ln>
                <a:solidFill>
                  <a:srgbClr val="221E1F"/>
                </a:solidFill>
                <a:effectLst/>
                <a:latin typeface="Times New Roman" pitchFamily="18" charset="0"/>
                <a:ea typeface="Calibri" pitchFamily="34" charset="0"/>
                <a:cs typeface="Times New Roman" pitchFamily="18" charset="0"/>
              </a:rPr>
              <a:t>,</a:t>
            </a: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sz="1200" b="0" i="0" u="none" strike="noStrike" cap="none" normalizeH="0" baseline="0" dirty="0" smtClean="0">
                <a:ln>
                  <a:noFill/>
                </a:ln>
                <a:solidFill>
                  <a:srgbClr val="221E1F"/>
                </a:solidFill>
                <a:effectLst/>
                <a:latin typeface="Times New Roman" pitchFamily="18" charset="0"/>
                <a:ea typeface="Calibri" pitchFamily="34" charset="0"/>
                <a:cs typeface="Times New Roman" pitchFamily="18" charset="0"/>
              </a:rPr>
              <a:t>E-mail address: </a:t>
            </a: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hlinkClick r:id="rId2"/>
              </a:rPr>
              <a:t>Hamiidi@yahoo.com</a:t>
            </a: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r>
              <a:rPr kumimoji="0" lang="en-US" sz="1200" b="0" i="0" u="none" strike="noStrike" cap="none" normalizeH="0" baseline="0" dirty="0" smtClean="0">
                <a:ln>
                  <a:noFill/>
                </a:ln>
                <a:solidFill>
                  <a:schemeClr val="tx1"/>
                </a:solidFill>
                <a:effectLst/>
                <a:latin typeface="Times New Roman" pitchFamily="18" charset="0"/>
                <a:cs typeface="Times New Roman" pitchFamily="18" charset="0"/>
              </a:rPr>
              <a:t> </a:t>
            </a:r>
          </a:p>
        </p:txBody>
      </p:sp>
      <p:sp>
        <p:nvSpPr>
          <p:cNvPr id="5" name="Rectangle 4"/>
          <p:cNvSpPr/>
          <p:nvPr/>
        </p:nvSpPr>
        <p:spPr>
          <a:xfrm>
            <a:off x="76200" y="1296412"/>
            <a:ext cx="3810000" cy="3046988"/>
          </a:xfrm>
          <a:prstGeom prst="rect">
            <a:avLst/>
          </a:prstGeom>
        </p:spPr>
        <p:txBody>
          <a:bodyPr wrap="square">
            <a:spAutoFit/>
          </a:bodyPr>
          <a:lstStyle/>
          <a:p>
            <a:pPr algn="just"/>
            <a:r>
              <a:rPr lang="en-US" sz="1200" b="1" dirty="0">
                <a:latin typeface="Times New Roman" pitchFamily="18" charset="0"/>
                <a:cs typeface="Times New Roman" pitchFamily="18" charset="0"/>
              </a:rPr>
              <a:t>Introduction</a:t>
            </a:r>
            <a:r>
              <a:rPr lang="en-US" sz="1200" dirty="0">
                <a:latin typeface="Times New Roman" pitchFamily="18" charset="0"/>
                <a:cs typeface="Times New Roman" pitchFamily="18" charset="0"/>
              </a:rPr>
              <a:t>: The </a:t>
            </a:r>
            <a:r>
              <a:rPr lang="en-US" sz="1200" dirty="0" err="1">
                <a:latin typeface="Times New Roman" pitchFamily="18" charset="0"/>
                <a:cs typeface="Times New Roman" pitchFamily="18" charset="0"/>
              </a:rPr>
              <a:t>orexins</a:t>
            </a:r>
            <a:r>
              <a:rPr lang="en-US" sz="1200" dirty="0">
                <a:latin typeface="Times New Roman" pitchFamily="18" charset="0"/>
                <a:cs typeface="Times New Roman" pitchFamily="18" charset="0"/>
              </a:rPr>
              <a:t> are </a:t>
            </a:r>
            <a:r>
              <a:rPr lang="en-US" sz="1200" dirty="0" err="1">
                <a:latin typeface="Times New Roman" pitchFamily="18" charset="0"/>
                <a:cs typeface="Times New Roman" pitchFamily="18" charset="0"/>
              </a:rPr>
              <a:t>neuropeptide</a:t>
            </a:r>
            <a:r>
              <a:rPr lang="en-US" sz="1200" dirty="0">
                <a:latin typeface="Times New Roman" pitchFamily="18" charset="0"/>
                <a:cs typeface="Times New Roman" pitchFamily="18" charset="0"/>
              </a:rPr>
              <a:t> transmitters made exclusively in hypothalamic neurons that have extensive central nervous system (CNS) projections (1). </a:t>
            </a:r>
            <a:r>
              <a:rPr lang="en-US" sz="1200" dirty="0" err="1">
                <a:latin typeface="Times New Roman" pitchFamily="18" charset="0"/>
                <a:cs typeface="Times New Roman" pitchFamily="18" charset="0"/>
              </a:rPr>
              <a:t>Orexin</a:t>
            </a:r>
            <a:r>
              <a:rPr lang="en-US" sz="1200" dirty="0">
                <a:latin typeface="Times New Roman" pitchFamily="18" charset="0"/>
                <a:cs typeface="Times New Roman" pitchFamily="18" charset="0"/>
              </a:rPr>
              <a:t> is mainly expressed by neurons located in the posterior of the hypothalamus. Despite being small in number, these neurons release </a:t>
            </a:r>
            <a:r>
              <a:rPr lang="en-US" sz="1200" dirty="0" err="1">
                <a:latin typeface="Times New Roman" pitchFamily="18" charset="0"/>
                <a:cs typeface="Times New Roman" pitchFamily="18" charset="0"/>
              </a:rPr>
              <a:t>orexin</a:t>
            </a:r>
            <a:r>
              <a:rPr lang="en-US" sz="1200" dirty="0">
                <a:latin typeface="Times New Roman" pitchFamily="18" charset="0"/>
                <a:cs typeface="Times New Roman" pitchFamily="18" charset="0"/>
              </a:rPr>
              <a:t> through the CNS and affect a variety of physiological functions including sleep, hunger, and drug abuse (2). Decision making is an adaptive behavior that takes into account several internal and external input variables and leads to the choice of a course of action over other available and often competing alternatives. The OFC plays a key role in processing reward and it is involved in delay based decision making (3). Hence, in the present study, we conducted a series of experiments to clarify the role </a:t>
            </a:r>
            <a:r>
              <a:rPr lang="en-US" sz="1200" dirty="0" err="1">
                <a:latin typeface="Times New Roman" pitchFamily="18" charset="0"/>
                <a:cs typeface="Times New Roman" pitchFamily="18" charset="0"/>
              </a:rPr>
              <a:t>orexin</a:t>
            </a:r>
            <a:r>
              <a:rPr lang="en-US" sz="1200" dirty="0">
                <a:latin typeface="Times New Roman" pitchFamily="18" charset="0"/>
                <a:cs typeface="Times New Roman" pitchFamily="18" charset="0"/>
              </a:rPr>
              <a:t> receptor 1 in the OFC regulate delayed-based decision making. </a:t>
            </a:r>
          </a:p>
        </p:txBody>
      </p:sp>
      <p:sp>
        <p:nvSpPr>
          <p:cNvPr id="6" name="Rectangle 5"/>
          <p:cNvSpPr/>
          <p:nvPr/>
        </p:nvSpPr>
        <p:spPr>
          <a:xfrm>
            <a:off x="76200" y="4505742"/>
            <a:ext cx="3810000" cy="2308324"/>
          </a:xfrm>
          <a:prstGeom prst="rect">
            <a:avLst/>
          </a:prstGeom>
        </p:spPr>
        <p:txBody>
          <a:bodyPr wrap="square">
            <a:spAutoFit/>
          </a:bodyPr>
          <a:lstStyle/>
          <a:p>
            <a:pPr algn="just"/>
            <a:r>
              <a:rPr lang="en-US" sz="1200" b="1" dirty="0">
                <a:latin typeface="Times New Roman" pitchFamily="18" charset="0"/>
                <a:cs typeface="Times New Roman" pitchFamily="18" charset="0"/>
              </a:rPr>
              <a:t>Material and methods:</a:t>
            </a:r>
            <a:r>
              <a:rPr lang="en-US" sz="1200" dirty="0">
                <a:latin typeface="Times New Roman" pitchFamily="18" charset="0"/>
                <a:cs typeface="Times New Roman" pitchFamily="18" charset="0"/>
              </a:rPr>
              <a:t> The rats had been trained in a delay-based form of cost-benefit T-maze decision making task before test day. The two goal arms were different in the amount of accessible reward. The animals could choose high reward arm (HR arm) and pay cost (waiting 20 sec) to achieve large reward or obtain a low reward in the other arm immediately (LR arm). Before surgery, all animals were selecting the HR arm on almost every trial. During test days, the rats received local injections of either DMSO 20% /0.5µl, as vehicle, or SB334867 (3, 30, 300 </a:t>
            </a:r>
            <a:r>
              <a:rPr lang="en-US" sz="1200" dirty="0" err="1">
                <a:latin typeface="Times New Roman" pitchFamily="18" charset="0"/>
                <a:cs typeface="Times New Roman" pitchFamily="18" charset="0"/>
              </a:rPr>
              <a:t>nM</a:t>
            </a:r>
            <a:r>
              <a:rPr lang="en-US" sz="1200" dirty="0">
                <a:latin typeface="Times New Roman" pitchFamily="18" charset="0"/>
                <a:cs typeface="Times New Roman" pitchFamily="18" charset="0"/>
              </a:rPr>
              <a:t>/0.5µl), as selective OX1-receptor antagonist, within the OFC. </a:t>
            </a:r>
          </a:p>
        </p:txBody>
      </p:sp>
      <p:sp>
        <p:nvSpPr>
          <p:cNvPr id="7" name="Rectangle 6"/>
          <p:cNvSpPr/>
          <p:nvPr/>
        </p:nvSpPr>
        <p:spPr>
          <a:xfrm>
            <a:off x="4876800" y="1295400"/>
            <a:ext cx="3810000" cy="2492990"/>
          </a:xfrm>
          <a:prstGeom prst="rect">
            <a:avLst/>
          </a:prstGeom>
        </p:spPr>
        <p:txBody>
          <a:bodyPr wrap="square">
            <a:spAutoFit/>
          </a:bodyPr>
          <a:lstStyle/>
          <a:p>
            <a:r>
              <a:rPr lang="en-US" sz="1200" b="1" dirty="0">
                <a:latin typeface="Times New Roman" pitchFamily="18" charset="0"/>
                <a:cs typeface="Times New Roman" pitchFamily="18" charset="0"/>
              </a:rPr>
              <a:t>Results:</a:t>
            </a:r>
            <a:r>
              <a:rPr lang="en-US" sz="1200" dirty="0">
                <a:latin typeface="Times New Roman" pitchFamily="18" charset="0"/>
                <a:cs typeface="Times New Roman" pitchFamily="18" charset="0"/>
              </a:rPr>
              <a:t> Our results demonstrate profound effects of OFC's OX1r on delay-based decision making, due to bilateral microinjection of SB334867, into the OFC, changed the animal's preference to a low reward. </a:t>
            </a:r>
            <a:br>
              <a:rPr lang="en-US" sz="1200" dirty="0">
                <a:latin typeface="Times New Roman" pitchFamily="18" charset="0"/>
                <a:cs typeface="Times New Roman" pitchFamily="18" charset="0"/>
              </a:rPr>
            </a:br>
            <a:r>
              <a:rPr lang="en-US" sz="1200" b="1" dirty="0">
                <a:latin typeface="Times New Roman" pitchFamily="18" charset="0"/>
                <a:cs typeface="Times New Roman" pitchFamily="18" charset="0"/>
              </a:rPr>
              <a:t>Conclusion: </a:t>
            </a:r>
            <a:r>
              <a:rPr lang="en-US" sz="1200" dirty="0">
                <a:latin typeface="Times New Roman" pitchFamily="18" charset="0"/>
                <a:cs typeface="Times New Roman" pitchFamily="18" charset="0"/>
              </a:rPr>
              <a:t>These results imply that OX1-receptor has a crucial role for allowing the animal to pay a cost to acquire greater rewards</a:t>
            </a:r>
            <a:r>
              <a:rPr lang="en-US" sz="1200" dirty="0" smtClean="0">
                <a:latin typeface="Times New Roman" pitchFamily="18" charset="0"/>
                <a:cs typeface="Times New Roman" pitchFamily="18" charset="0"/>
              </a:rPr>
              <a:t>.</a:t>
            </a:r>
            <a:r>
              <a:rPr lang="en-US" sz="1200" dirty="0">
                <a:latin typeface="Times New Roman" pitchFamily="18" charset="0"/>
                <a:cs typeface="Times New Roman" pitchFamily="18" charset="0"/>
              </a:rPr>
              <a:t> </a:t>
            </a:r>
            <a:endParaRPr lang="en-US" sz="1200" dirty="0" smtClean="0">
              <a:latin typeface="Times New Roman" pitchFamily="18" charset="0"/>
              <a:cs typeface="Times New Roman" pitchFamily="18" charset="0"/>
            </a:endParaRPr>
          </a:p>
          <a:p>
            <a:r>
              <a:rPr lang="en-US" sz="1200" b="1" dirty="0" smtClean="0">
                <a:latin typeface="Times New Roman" pitchFamily="18" charset="0"/>
                <a:cs typeface="Times New Roman" pitchFamily="18" charset="0"/>
              </a:rPr>
              <a:t>Key words: </a:t>
            </a:r>
            <a:r>
              <a:rPr lang="en-US" sz="1200" dirty="0" err="1">
                <a:latin typeface="Times New Roman" pitchFamily="18" charset="0"/>
                <a:cs typeface="Times New Roman" pitchFamily="18" charset="0"/>
              </a:rPr>
              <a:t>Orbitofrontal</a:t>
            </a:r>
            <a:r>
              <a:rPr lang="en-US" sz="1200" dirty="0">
                <a:latin typeface="Times New Roman" pitchFamily="18" charset="0"/>
                <a:cs typeface="Times New Roman" pitchFamily="18" charset="0"/>
              </a:rPr>
              <a:t> cortex, </a:t>
            </a:r>
            <a:r>
              <a:rPr lang="en-US" sz="1200" dirty="0" err="1">
                <a:latin typeface="Times New Roman" pitchFamily="18" charset="0"/>
                <a:cs typeface="Times New Roman" pitchFamily="18" charset="0"/>
              </a:rPr>
              <a:t>Orexin</a:t>
            </a:r>
            <a:r>
              <a:rPr lang="en-US" sz="1200" dirty="0">
                <a:latin typeface="Times New Roman" pitchFamily="18" charset="0"/>
                <a:cs typeface="Times New Roman" pitchFamily="18" charset="0"/>
              </a:rPr>
              <a:t>, delay- based Decision making, </a:t>
            </a:r>
            <a:r>
              <a:rPr lang="en-US" sz="1200" dirty="0" smtClean="0">
                <a:latin typeface="Times New Roman" pitchFamily="18" charset="0"/>
                <a:cs typeface="Times New Roman" pitchFamily="18" charset="0"/>
              </a:rPr>
              <a:t>SB334867</a:t>
            </a:r>
          </a:p>
          <a:p>
            <a:endParaRPr lang="en-US" sz="1200" dirty="0"/>
          </a:p>
          <a:p>
            <a:endParaRPr lang="en-US" sz="1200" dirty="0" smtClean="0"/>
          </a:p>
          <a:p>
            <a:endParaRPr lang="en-US" sz="1200" dirty="0"/>
          </a:p>
          <a:p>
            <a:endParaRPr lang="en-US" sz="1200" dirty="0"/>
          </a:p>
        </p:txBody>
      </p:sp>
      <p:sp>
        <p:nvSpPr>
          <p:cNvPr id="1026" name="Rectangle 2"/>
          <p:cNvSpPr>
            <a:spLocks noChangeArrowheads="1"/>
          </p:cNvSpPr>
          <p:nvPr/>
        </p:nvSpPr>
        <p:spPr bwMode="auto">
          <a:xfrm>
            <a:off x="4876800" y="3124200"/>
            <a:ext cx="3962400" cy="178510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lang="en-US" sz="1100" b="1" dirty="0" err="1" smtClean="0">
                <a:latin typeface="Times New Roman" pitchFamily="18" charset="0"/>
                <a:ea typeface="Calibri" pitchFamily="34" charset="0"/>
                <a:cs typeface="Times New Roman" pitchFamily="18" charset="0"/>
              </a:rPr>
              <a:t>Refrences</a:t>
            </a:r>
            <a:r>
              <a:rPr lang="en-US" sz="1100" b="1" dirty="0" smtClean="0">
                <a:latin typeface="Times New Roman" pitchFamily="18" charset="0"/>
                <a:ea typeface="Calibri" pitchFamily="34" charset="0"/>
                <a:cs typeface="Times New Roman" pitchFamily="18" charset="0"/>
              </a:rPr>
              <a:t>:</a:t>
            </a:r>
          </a:p>
          <a:p>
            <a:pPr marL="0" marR="0" lvl="0" indent="0" algn="just" defTabSz="914400" rtl="0" eaLnBrk="1" fontAlgn="base" latinLnBrk="0" hangingPunct="1">
              <a:lnSpc>
                <a:spcPct val="100000"/>
              </a:lnSpc>
              <a:spcBef>
                <a:spcPct val="0"/>
              </a:spcBef>
              <a:spcAft>
                <a:spcPct val="0"/>
              </a:spcAft>
              <a:buClrTx/>
              <a:buSzTx/>
              <a:tabLst/>
            </a:pPr>
            <a:r>
              <a:rPr kumimoji="0" lang="en-US" sz="1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1) Sakurai, T., et al., </a:t>
            </a:r>
            <a:r>
              <a:rPr kumimoji="0" lang="en-US" sz="110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Orexins</a:t>
            </a:r>
            <a:r>
              <a:rPr kumimoji="0" lang="en-US" sz="11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and </a:t>
            </a:r>
            <a:r>
              <a:rPr kumimoji="0" lang="en-US" sz="110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orexin</a:t>
            </a:r>
            <a:r>
              <a:rPr kumimoji="0" lang="en-US" sz="11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receptors: a family of hypothalamic </a:t>
            </a:r>
            <a:r>
              <a:rPr kumimoji="0" lang="en-US" sz="110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neuropeptides</a:t>
            </a:r>
            <a:r>
              <a:rPr kumimoji="0" lang="en-US" sz="11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and G protein-coupled receptors that regulate feeding behavior.</a:t>
            </a:r>
            <a:r>
              <a:rPr kumimoji="0" lang="en-US" sz="1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Cell, 1998. </a:t>
            </a:r>
            <a:r>
              <a:rPr kumimoji="0" lang="en-US" sz="11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92</a:t>
            </a:r>
            <a:r>
              <a:rPr kumimoji="0" lang="en-US" sz="1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(4): p. 573-585.</a:t>
            </a:r>
            <a:endParaRPr kumimoji="0" lang="en-US" sz="11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tabLst/>
            </a:pPr>
            <a:r>
              <a:rPr kumimoji="0" lang="en-US" sz="1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 Mahler, S.V., et al., </a:t>
            </a:r>
            <a:r>
              <a:rPr kumimoji="0" lang="en-US" sz="11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Multiple roles for </a:t>
            </a:r>
            <a:r>
              <a:rPr kumimoji="0" lang="en-US" sz="110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orexin</a:t>
            </a:r>
            <a:r>
              <a:rPr kumimoji="0" lang="en-US" sz="11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r>
              <a:rPr kumimoji="0" lang="en-US" sz="110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hypocretin</a:t>
            </a:r>
            <a:r>
              <a:rPr kumimoji="0" lang="en-US" sz="11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in addiction.</a:t>
            </a:r>
            <a:r>
              <a:rPr kumimoji="0" lang="en-US" sz="1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Progress in brain research, 2012. </a:t>
            </a:r>
            <a:r>
              <a:rPr kumimoji="0" lang="en-US" sz="11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198</a:t>
            </a:r>
            <a:r>
              <a:rPr kumimoji="0" lang="en-US" sz="1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p. 79.</a:t>
            </a:r>
            <a:endParaRPr kumimoji="0" lang="en-US" sz="11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3) </a:t>
            </a:r>
            <a:r>
              <a:rPr kumimoji="0" lang="en-US" sz="11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Khani</a:t>
            </a:r>
            <a:r>
              <a:rPr kumimoji="0" lang="en-US" sz="1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 et al., </a:t>
            </a:r>
            <a:r>
              <a:rPr kumimoji="0" lang="en-US" sz="11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Activation of </a:t>
            </a:r>
            <a:r>
              <a:rPr kumimoji="0" lang="en-US" sz="110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cannabinoid</a:t>
            </a:r>
            <a:r>
              <a:rPr kumimoji="0" lang="en-US" sz="11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system in anterior </a:t>
            </a:r>
            <a:r>
              <a:rPr kumimoji="0" lang="en-US" sz="110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cingulate</a:t>
            </a:r>
            <a:r>
              <a:rPr kumimoji="0" lang="en-US" sz="11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cortex and </a:t>
            </a:r>
            <a:r>
              <a:rPr kumimoji="0" lang="en-US" sz="1100" b="0"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orbitofrontal</a:t>
            </a:r>
            <a:r>
              <a:rPr kumimoji="0" lang="en-US" sz="11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cortex modulates cost-benefit decision making.</a:t>
            </a:r>
            <a:r>
              <a:rPr kumimoji="0" lang="en-US" sz="1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Psychopharmacology, 2015. </a:t>
            </a:r>
            <a:r>
              <a:rPr kumimoji="0" lang="en-US" sz="11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232</a:t>
            </a:r>
            <a:r>
              <a:rPr kumimoji="0" lang="en-US" sz="1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(12): p. 2097-2112.</a:t>
            </a:r>
            <a:endParaRPr kumimoji="0" lang="en-US" sz="11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027" name="Rectangle 3"/>
          <p:cNvSpPr>
            <a:spLocks noChangeArrowheads="1"/>
          </p:cNvSpPr>
          <p:nvPr/>
        </p:nvSpPr>
        <p:spPr bwMode="auto">
          <a:xfrm rot="10800000" flipV="1">
            <a:off x="4876800" y="4969133"/>
            <a:ext cx="373380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Biography:</a:t>
            </a:r>
            <a:endParaRPr kumimoji="0" lang="en-US" sz="9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I am a Master student in my second year at the </a:t>
            </a:r>
            <a:r>
              <a:rPr kumimoji="0" lang="en-US" sz="12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Kashan</a:t>
            </a: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University of medical sciences in Iran. I performed my research at this university under Dr. </a:t>
            </a:r>
            <a:r>
              <a:rPr kumimoji="0" lang="en-US" sz="12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Hamidi’s</a:t>
            </a: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supervision. I am a debutant researcher in the field of neuroscience. I am a nurse and I saw the problem of the patient with the CNS disorder in the hospital. I tried to know more about the nervous system for that reason I decide to continue my education in this field of science.</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TotalTime>
  <Words>552</Words>
  <Application>Microsoft Office PowerPoint</Application>
  <PresentationFormat>On-screen Show (4:3)</PresentationFormat>
  <Paragraphs>18</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np</dc:creator>
  <cp:lastModifiedBy>np</cp:lastModifiedBy>
  <cp:revision>3</cp:revision>
  <dcterms:created xsi:type="dcterms:W3CDTF">2018-07-11T05:53:04Z</dcterms:created>
  <dcterms:modified xsi:type="dcterms:W3CDTF">2018-07-11T06:06:07Z</dcterms:modified>
</cp:coreProperties>
</file>