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99" r:id="rId2"/>
    <p:sldId id="256" r:id="rId3"/>
    <p:sldId id="300" r:id="rId4"/>
    <p:sldId id="257" r:id="rId5"/>
    <p:sldId id="261" r:id="rId6"/>
    <p:sldId id="259" r:id="rId7"/>
    <p:sldId id="260" r:id="rId8"/>
    <p:sldId id="258" r:id="rId9"/>
    <p:sldId id="262" r:id="rId10"/>
    <p:sldId id="294" r:id="rId11"/>
    <p:sldId id="263" r:id="rId12"/>
    <p:sldId id="265" r:id="rId13"/>
    <p:sldId id="270" r:id="rId14"/>
    <p:sldId id="272" r:id="rId15"/>
    <p:sldId id="273" r:id="rId16"/>
    <p:sldId id="274" r:id="rId17"/>
    <p:sldId id="305" r:id="rId18"/>
    <p:sldId id="276" r:id="rId19"/>
    <p:sldId id="277" r:id="rId20"/>
    <p:sldId id="278" r:id="rId21"/>
    <p:sldId id="279" r:id="rId22"/>
    <p:sldId id="293" r:id="rId23"/>
    <p:sldId id="280" r:id="rId24"/>
    <p:sldId id="281" r:id="rId25"/>
    <p:sldId id="282" r:id="rId26"/>
    <p:sldId id="306" r:id="rId27"/>
    <p:sldId id="283" r:id="rId28"/>
    <p:sldId id="295" r:id="rId29"/>
    <p:sldId id="285" r:id="rId30"/>
    <p:sldId id="286" r:id="rId31"/>
    <p:sldId id="287" r:id="rId32"/>
    <p:sldId id="288" r:id="rId33"/>
    <p:sldId id="289" r:id="rId34"/>
    <p:sldId id="290" r:id="rId35"/>
    <p:sldId id="291" r:id="rId36"/>
    <p:sldId id="304" r:id="rId37"/>
    <p:sldId id="301" r:id="rId38"/>
    <p:sldId id="302" r:id="rId39"/>
    <p:sldId id="303" r:id="rId40"/>
    <p:sldId id="297" r:id="rId41"/>
    <p:sldId id="268" r:id="rId42"/>
    <p:sldId id="26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143" autoAdjust="0"/>
  </p:normalViewPr>
  <p:slideViewPr>
    <p:cSldViewPr snapToGrid="0">
      <p:cViewPr varScale="1">
        <p:scale>
          <a:sx n="64" d="100"/>
          <a:sy n="64" d="100"/>
        </p:scale>
        <p:origin x="90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5D75C7-F489-445F-8BAF-0E349652615E}" type="datetimeFigureOut">
              <a:rPr lang="en-US" smtClean="0"/>
              <a:t>10/7/2017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A7652-178A-427E-AE19-3A67826C3962}" type="slidenum">
              <a:rPr lang="en-US" smtClean="0"/>
              <a:t>‹#›</a:t>
            </a:fld>
            <a:endParaRPr lang="en-US"/>
          </a:p>
        </p:txBody>
      </p:sp>
    </p:spTree>
    <p:extLst>
      <p:ext uri="{BB962C8B-B14F-4D97-AF65-F5344CB8AC3E}">
        <p14:creationId xmlns:p14="http://schemas.microsoft.com/office/powerpoint/2010/main" val="184536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3A7652-178A-427E-AE19-3A67826C3962}" type="slidenum">
              <a:rPr lang="en-US" smtClean="0"/>
              <a:t>16</a:t>
            </a:fld>
            <a:endParaRPr lang="en-US"/>
          </a:p>
        </p:txBody>
      </p:sp>
    </p:spTree>
    <p:extLst>
      <p:ext uri="{BB962C8B-B14F-4D97-AF65-F5344CB8AC3E}">
        <p14:creationId xmlns:p14="http://schemas.microsoft.com/office/powerpoint/2010/main" val="1626152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3A7652-178A-427E-AE19-3A67826C3962}" type="slidenum">
              <a:rPr lang="en-US" smtClean="0"/>
              <a:t>32</a:t>
            </a:fld>
            <a:endParaRPr lang="en-US"/>
          </a:p>
        </p:txBody>
      </p:sp>
    </p:spTree>
    <p:extLst>
      <p:ext uri="{BB962C8B-B14F-4D97-AF65-F5344CB8AC3E}">
        <p14:creationId xmlns:p14="http://schemas.microsoft.com/office/powerpoint/2010/main" val="203099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116231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2288474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1953940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F859F5-B39A-44A7-B1EF-8A85BCA857C0}" type="datetimeFigureOut">
              <a:rPr lang="en-US" smtClean="0"/>
              <a:t>10/7/2017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2475861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BF859F5-B39A-44A7-B1EF-8A85BCA857C0}" type="datetimeFigureOut">
              <a:rPr lang="en-US" smtClean="0"/>
              <a:t>10/7/2017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227145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BF859F5-B39A-44A7-B1EF-8A85BCA857C0}" type="datetimeFigureOut">
              <a:rPr lang="en-US" smtClean="0"/>
              <a:t>10/7/2017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3457312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859F5-B39A-44A7-B1EF-8A85BCA857C0}" type="datetimeFigureOut">
              <a:rPr lang="en-US" smtClean="0"/>
              <a:t>10/7/2017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385208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859F5-B39A-44A7-B1EF-8A85BCA857C0}" type="datetimeFigureOut">
              <a:rPr lang="en-US" smtClean="0"/>
              <a:t>10/7/2017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192369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859F5-B39A-44A7-B1EF-8A85BCA857C0}" type="datetimeFigureOut">
              <a:rPr lang="en-US" smtClean="0"/>
              <a:t>10/7/2017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989532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282876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63832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3955640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750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928083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1255001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F859F5-B39A-44A7-B1EF-8A85BCA857C0}" type="datetimeFigureOut">
              <a:rPr lang="en-US" smtClean="0"/>
              <a:t>10/7/2017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9B1662-B395-4791-97D5-F1C53BB4D17E}" type="slidenum">
              <a:rPr lang="en-US" smtClean="0"/>
              <a:t>‹#›</a:t>
            </a:fld>
            <a:endParaRPr lang="en-US"/>
          </a:p>
        </p:txBody>
      </p:sp>
    </p:spTree>
    <p:extLst>
      <p:ext uri="{BB962C8B-B14F-4D97-AF65-F5344CB8AC3E}">
        <p14:creationId xmlns:p14="http://schemas.microsoft.com/office/powerpoint/2010/main" val="2195620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BF859F5-B39A-44A7-B1EF-8A85BCA857C0}" type="datetimeFigureOut">
              <a:rPr lang="en-US" smtClean="0"/>
              <a:t>10/7/2017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9B1662-B395-4791-97D5-F1C53BB4D17E}" type="slidenum">
              <a:rPr lang="en-US" smtClean="0"/>
              <a:t>‹#›</a:t>
            </a:fld>
            <a:endParaRPr lang="en-US"/>
          </a:p>
        </p:txBody>
      </p:sp>
    </p:spTree>
    <p:extLst>
      <p:ext uri="{BB962C8B-B14F-4D97-AF65-F5344CB8AC3E}">
        <p14:creationId xmlns:p14="http://schemas.microsoft.com/office/powerpoint/2010/main" val="18782975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5575"/>
            <a:ext cx="8229600" cy="1252538"/>
          </a:xfrm>
        </p:spPr>
        <p:txBody>
          <a:bodyPr/>
          <a:lstStyle/>
          <a:p>
            <a:pPr>
              <a:defRPr/>
            </a:pPr>
            <a:endParaRPr lang="en-US"/>
          </a:p>
        </p:txBody>
      </p:sp>
      <p:pic>
        <p:nvPicPr>
          <p:cNvPr id="4099" name="Picture 2" descr="C:\Users\D.M\Pictures\imag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
            <a:ext cx="12355551" cy="7966075"/>
          </a:xfrm>
        </p:spPr>
      </p:pic>
    </p:spTree>
    <p:extLst>
      <p:ext uri="{BB962C8B-B14F-4D97-AF65-F5344CB8AC3E}">
        <p14:creationId xmlns:p14="http://schemas.microsoft.com/office/powerpoint/2010/main" val="641637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NEW GUIDELINES IN MANAGEMENT OF DIABETIC KETOACIDOSIS IN CHILDREN</a:t>
            </a:r>
            <a:endParaRPr lang="en-US" dirty="0"/>
          </a:p>
        </p:txBody>
      </p:sp>
      <p:sp>
        <p:nvSpPr>
          <p:cNvPr id="3" name="Subtitle 2"/>
          <p:cNvSpPr>
            <a:spLocks noGrp="1"/>
          </p:cNvSpPr>
          <p:nvPr>
            <p:ph type="subTitle" idx="1"/>
          </p:nvPr>
        </p:nvSpPr>
        <p:spPr/>
        <p:txBody>
          <a:bodyPr>
            <a:noAutofit/>
          </a:bodyPr>
          <a:lstStyle/>
          <a:p>
            <a:pPr algn="ctr"/>
            <a:r>
              <a:rPr lang="en-US" sz="3600" dirty="0" smtClean="0"/>
              <a:t>MOHAMED ROMIH</a:t>
            </a:r>
          </a:p>
          <a:p>
            <a:pPr algn="ctr"/>
            <a:r>
              <a:rPr lang="en-US" sz="3600" dirty="0" smtClean="0"/>
              <a:t>PROFESSOR OF PEDIATRICS </a:t>
            </a:r>
          </a:p>
          <a:p>
            <a:pPr algn="ctr"/>
            <a:r>
              <a:rPr lang="en-US" sz="3600" dirty="0" smtClean="0"/>
              <a:t>FACULTY OF MEDICINE, ZAGAZIG UNIVERSITY, EGYPT.</a:t>
            </a:r>
            <a:endParaRPr lang="en-US" sz="3600" dirty="0"/>
          </a:p>
        </p:txBody>
      </p:sp>
    </p:spTree>
    <p:extLst>
      <p:ext uri="{BB962C8B-B14F-4D97-AF65-F5344CB8AC3E}">
        <p14:creationId xmlns:p14="http://schemas.microsoft.com/office/powerpoint/2010/main" val="4209751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i="1" dirty="0" smtClean="0">
                <a:solidFill>
                  <a:srgbClr val="7030A0"/>
                </a:solidFill>
                <a:latin typeface="Algerian" panose="04020705040A02060702" pitchFamily="82" charset="0"/>
                <a:cs typeface="Aharoni" panose="02010803020104030203" pitchFamily="2" charset="-79"/>
              </a:rPr>
              <a:t>BACKGROUND</a:t>
            </a:r>
            <a:endParaRPr lang="en-US" sz="4800" i="1" dirty="0">
              <a:solidFill>
                <a:srgbClr val="7030A0"/>
              </a:solidFill>
              <a:latin typeface="Algerian" panose="04020705040A02060702" pitchFamily="82" charset="0"/>
              <a:cs typeface="Aharoni" panose="02010803020104030203" pitchFamily="2" charset="-79"/>
            </a:endParaRPr>
          </a:p>
        </p:txBody>
      </p:sp>
      <p:sp>
        <p:nvSpPr>
          <p:cNvPr id="3" name="Content Placeholder 2"/>
          <p:cNvSpPr>
            <a:spLocks noGrp="1"/>
          </p:cNvSpPr>
          <p:nvPr>
            <p:ph idx="1"/>
          </p:nvPr>
        </p:nvSpPr>
        <p:spPr>
          <a:xfrm>
            <a:off x="677334" y="1659467"/>
            <a:ext cx="8596668" cy="4381895"/>
          </a:xfrm>
        </p:spPr>
        <p:txBody>
          <a:bodyPr>
            <a:noAutofit/>
          </a:bodyPr>
          <a:lstStyle/>
          <a:p>
            <a:r>
              <a:rPr lang="en-US" sz="4000" dirty="0" smtClean="0"/>
              <a:t>WHO , </a:t>
            </a:r>
            <a:r>
              <a:rPr lang="en-US" sz="4000" dirty="0" smtClean="0"/>
              <a:t>WHEN AND WHY?</a:t>
            </a:r>
          </a:p>
          <a:p>
            <a:r>
              <a:rPr lang="en-US" sz="4000" dirty="0" smtClean="0"/>
              <a:t>CLINICAL PRESENTATION.</a:t>
            </a:r>
          </a:p>
          <a:p>
            <a:r>
              <a:rPr lang="en-US" sz="4000" dirty="0" smtClean="0"/>
              <a:t>DIAGNOSIS.</a:t>
            </a:r>
          </a:p>
          <a:p>
            <a:r>
              <a:rPr lang="en-US" sz="4000" dirty="0"/>
              <a:t> </a:t>
            </a:r>
            <a:r>
              <a:rPr lang="en-US" sz="4000" dirty="0" smtClean="0"/>
              <a:t>SEVERITY.</a:t>
            </a:r>
          </a:p>
          <a:p>
            <a:r>
              <a:rPr lang="en-US" sz="4000" dirty="0" smtClean="0"/>
              <a:t>CAUSE OF DEATH.</a:t>
            </a:r>
          </a:p>
          <a:p>
            <a:r>
              <a:rPr lang="en-US" sz="4000" dirty="0" smtClean="0"/>
              <a:t>IMPORTANT NOTES.</a:t>
            </a:r>
          </a:p>
          <a:p>
            <a:endParaRPr lang="en-US" sz="4000" dirty="0" smtClean="0"/>
          </a:p>
          <a:p>
            <a:endParaRPr lang="en-US" sz="4000" dirty="0"/>
          </a:p>
        </p:txBody>
      </p:sp>
    </p:spTree>
    <p:extLst>
      <p:ext uri="{BB962C8B-B14F-4D97-AF65-F5344CB8AC3E}">
        <p14:creationId xmlns:p14="http://schemas.microsoft.com/office/powerpoint/2010/main" val="1150708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600" dirty="0" smtClean="0"/>
              <a:t>WHO, WHEN and WHY?</a:t>
            </a:r>
            <a:endParaRPr lang="en-US" sz="6600" dirty="0"/>
          </a:p>
        </p:txBody>
      </p:sp>
      <p:sp>
        <p:nvSpPr>
          <p:cNvPr id="3" name="Content Placeholder 2"/>
          <p:cNvSpPr>
            <a:spLocks noGrp="1"/>
          </p:cNvSpPr>
          <p:nvPr>
            <p:ph idx="1"/>
          </p:nvPr>
        </p:nvSpPr>
        <p:spPr/>
        <p:txBody>
          <a:bodyPr>
            <a:normAutofit fontScale="92500" lnSpcReduction="10000"/>
          </a:bodyPr>
          <a:lstStyle/>
          <a:p>
            <a:pPr marL="0" indent="0">
              <a:buNone/>
            </a:pPr>
            <a:r>
              <a:rPr lang="en-US" sz="3500" dirty="0" smtClean="0"/>
              <a:t>WHO?</a:t>
            </a:r>
          </a:p>
          <a:p>
            <a:pPr marL="0" indent="0">
              <a:buNone/>
            </a:pPr>
            <a:r>
              <a:rPr lang="en-US" sz="3500" dirty="0" smtClean="0"/>
              <a:t>  BSPED .</a:t>
            </a:r>
          </a:p>
          <a:p>
            <a:pPr marL="0" indent="0">
              <a:buNone/>
            </a:pPr>
            <a:r>
              <a:rPr lang="en-US" sz="3500" dirty="0" smtClean="0"/>
              <a:t>WHEN?</a:t>
            </a:r>
          </a:p>
          <a:p>
            <a:pPr marL="0" indent="0">
              <a:buNone/>
            </a:pPr>
            <a:r>
              <a:rPr lang="en-US" sz="3500" dirty="0" smtClean="0"/>
              <a:t>  August 2015.</a:t>
            </a:r>
          </a:p>
          <a:p>
            <a:pPr marL="0" indent="0">
              <a:buNone/>
            </a:pPr>
            <a:r>
              <a:rPr lang="en-US" sz="3500" dirty="0" smtClean="0"/>
              <a:t>WHY?</a:t>
            </a:r>
          </a:p>
          <a:p>
            <a:pPr marL="0" indent="0">
              <a:buNone/>
            </a:pPr>
            <a:r>
              <a:rPr lang="en-US" sz="3500" dirty="0" smtClean="0"/>
              <a:t>  To minimize  </a:t>
            </a:r>
            <a:r>
              <a:rPr lang="en-US" sz="3500" dirty="0" smtClean="0"/>
              <a:t>complications  </a:t>
            </a:r>
            <a:r>
              <a:rPr lang="en-US" sz="3500" dirty="0" smtClean="0"/>
              <a:t>and prevent mortality .</a:t>
            </a:r>
          </a:p>
          <a:p>
            <a:pPr marL="0" indent="0">
              <a:buNone/>
            </a:pPr>
            <a:endParaRPr lang="en-US" sz="3500"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702911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CINICAL PRESENTATION OF DKA IN CHILDREN</a:t>
            </a:r>
            <a:endParaRPr lang="en-US" dirty="0"/>
          </a:p>
        </p:txBody>
      </p:sp>
      <p:sp>
        <p:nvSpPr>
          <p:cNvPr id="3" name="Content Placeholder 2"/>
          <p:cNvSpPr>
            <a:spLocks noGrp="1"/>
          </p:cNvSpPr>
          <p:nvPr>
            <p:ph idx="1"/>
          </p:nvPr>
        </p:nvSpPr>
        <p:spPr/>
        <p:txBody>
          <a:bodyPr>
            <a:noAutofit/>
          </a:bodyPr>
          <a:lstStyle/>
          <a:p>
            <a:r>
              <a:rPr lang="en-US" sz="3200" dirty="0" smtClean="0"/>
              <a:t>History suggestive of </a:t>
            </a:r>
            <a:r>
              <a:rPr lang="en-US" sz="3200" dirty="0" err="1" smtClean="0"/>
              <a:t>dm</a:t>
            </a:r>
            <a:r>
              <a:rPr lang="en-US" sz="3200" dirty="0" smtClean="0"/>
              <a:t> +_??</a:t>
            </a:r>
            <a:endParaRPr lang="en-US" sz="3200" dirty="0"/>
          </a:p>
          <a:p>
            <a:r>
              <a:rPr lang="en-US" sz="3200" dirty="0"/>
              <a:t>acidotic respiration .</a:t>
            </a:r>
          </a:p>
          <a:p>
            <a:r>
              <a:rPr lang="en-US" sz="3200" dirty="0" smtClean="0"/>
              <a:t> </a:t>
            </a:r>
            <a:r>
              <a:rPr lang="en-US" sz="3200" dirty="0"/>
              <a:t>dehydration </a:t>
            </a:r>
            <a:r>
              <a:rPr lang="en-US" sz="3200" dirty="0" smtClean="0"/>
              <a:t>.</a:t>
            </a:r>
            <a:endParaRPr lang="en-US" sz="3200" dirty="0"/>
          </a:p>
          <a:p>
            <a:r>
              <a:rPr lang="en-US" sz="3200" dirty="0" smtClean="0"/>
              <a:t> </a:t>
            </a:r>
            <a:r>
              <a:rPr lang="en-US" sz="3200" dirty="0"/>
              <a:t>drowsiness </a:t>
            </a:r>
            <a:r>
              <a:rPr lang="en-US" sz="3200" dirty="0" smtClean="0"/>
              <a:t>.</a:t>
            </a:r>
            <a:endParaRPr lang="en-US" sz="3200" dirty="0"/>
          </a:p>
          <a:p>
            <a:r>
              <a:rPr lang="en-US" sz="3200" dirty="0" smtClean="0"/>
              <a:t> </a:t>
            </a:r>
            <a:r>
              <a:rPr lang="en-US" sz="3200" dirty="0"/>
              <a:t>abdominal pain/vomiting </a:t>
            </a:r>
            <a:r>
              <a:rPr lang="en-US" sz="3200" dirty="0" smtClean="0"/>
              <a:t>.</a:t>
            </a:r>
            <a:endParaRPr lang="en-US" sz="3200" dirty="0"/>
          </a:p>
          <a:p>
            <a:r>
              <a:rPr lang="en-US" sz="3200" b="1" dirty="0"/>
              <a:t>Always consult with a more senior doctor on call </a:t>
            </a:r>
            <a:r>
              <a:rPr lang="en-US" sz="3200" dirty="0"/>
              <a:t>as soon as you suspect DKA even if you feel confident of your management </a:t>
            </a:r>
            <a:r>
              <a:rPr lang="en-US" sz="3200" dirty="0" smtClean="0"/>
              <a:t>.</a:t>
            </a:r>
            <a:endParaRPr lang="en-US" sz="3200" dirty="0"/>
          </a:p>
        </p:txBody>
      </p:sp>
    </p:spTree>
    <p:extLst>
      <p:ext uri="{BB962C8B-B14F-4D97-AF65-F5344CB8AC3E}">
        <p14:creationId xmlns:p14="http://schemas.microsoft.com/office/powerpoint/2010/main" val="2474902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DIAGNOSIS</a:t>
            </a:r>
            <a:endParaRPr lang="en-US" sz="6600" dirty="0"/>
          </a:p>
        </p:txBody>
      </p:sp>
      <p:sp>
        <p:nvSpPr>
          <p:cNvPr id="3" name="Content Placeholder 2"/>
          <p:cNvSpPr>
            <a:spLocks noGrp="1"/>
          </p:cNvSpPr>
          <p:nvPr>
            <p:ph idx="1"/>
          </p:nvPr>
        </p:nvSpPr>
        <p:spPr>
          <a:xfrm>
            <a:off x="677334" y="1182030"/>
            <a:ext cx="8596668" cy="4629144"/>
          </a:xfrm>
        </p:spPr>
        <p:txBody>
          <a:bodyPr>
            <a:noAutofit/>
          </a:bodyPr>
          <a:lstStyle/>
          <a:p>
            <a:pPr marL="0" indent="0">
              <a:buNone/>
            </a:pPr>
            <a:endParaRPr lang="en-US" sz="3200" dirty="0"/>
          </a:p>
          <a:p>
            <a:r>
              <a:rPr lang="en-US" sz="3200" dirty="0" smtClean="0"/>
              <a:t> </a:t>
            </a:r>
            <a:r>
              <a:rPr lang="en-US" sz="3200" dirty="0"/>
              <a:t>acidosis (indicated by blood pH &lt;</a:t>
            </a:r>
            <a:r>
              <a:rPr lang="en-US" sz="3200" dirty="0" smtClean="0"/>
              <a:t> </a:t>
            </a:r>
            <a:r>
              <a:rPr lang="en-US" sz="3200" dirty="0"/>
              <a:t>7.3 or plasma bicarbonate &lt;</a:t>
            </a:r>
            <a:r>
              <a:rPr lang="en-US" sz="3200" dirty="0" smtClean="0"/>
              <a:t>18 </a:t>
            </a:r>
            <a:r>
              <a:rPr lang="en-US" sz="3200" dirty="0" err="1"/>
              <a:t>mmol</a:t>
            </a:r>
            <a:r>
              <a:rPr lang="en-US" sz="3200" dirty="0"/>
              <a:t>/</a:t>
            </a:r>
            <a:r>
              <a:rPr lang="en-US" sz="3200" dirty="0" err="1"/>
              <a:t>litre</a:t>
            </a:r>
            <a:r>
              <a:rPr lang="en-US" sz="3200" dirty="0"/>
              <a:t>) </a:t>
            </a:r>
            <a:r>
              <a:rPr lang="en-US" sz="3200" dirty="0" smtClean="0"/>
              <a:t>and </a:t>
            </a:r>
            <a:endParaRPr lang="en-US" sz="3200" dirty="0"/>
          </a:p>
          <a:p>
            <a:r>
              <a:rPr lang="en-US" sz="3200" dirty="0" smtClean="0"/>
              <a:t> </a:t>
            </a:r>
            <a:r>
              <a:rPr lang="en-US" sz="3200" dirty="0" err="1"/>
              <a:t>ketonaemia</a:t>
            </a:r>
            <a:r>
              <a:rPr lang="en-US" sz="3200" dirty="0"/>
              <a:t> (indicated by blood beta-</a:t>
            </a:r>
            <a:r>
              <a:rPr lang="en-US" sz="3200" dirty="0" err="1"/>
              <a:t>hydroxybutyrate</a:t>
            </a:r>
            <a:r>
              <a:rPr lang="en-US" sz="3200" dirty="0"/>
              <a:t> &gt;</a:t>
            </a:r>
            <a:r>
              <a:rPr lang="en-US" sz="3200" dirty="0" smtClean="0"/>
              <a:t> </a:t>
            </a:r>
            <a:r>
              <a:rPr lang="en-US" sz="3200" dirty="0"/>
              <a:t>3 </a:t>
            </a:r>
            <a:r>
              <a:rPr lang="en-US" sz="3200" dirty="0" err="1"/>
              <a:t>mmol</a:t>
            </a:r>
            <a:r>
              <a:rPr lang="en-US" sz="3200" dirty="0"/>
              <a:t>/</a:t>
            </a:r>
            <a:r>
              <a:rPr lang="en-US" sz="3200" dirty="0" err="1"/>
              <a:t>litre</a:t>
            </a:r>
            <a:r>
              <a:rPr lang="en-US" sz="3200" dirty="0"/>
              <a:t>) </a:t>
            </a:r>
            <a:r>
              <a:rPr lang="en-US" sz="3200" dirty="0" smtClean="0"/>
              <a:t>.</a:t>
            </a:r>
            <a:endParaRPr lang="en-US" sz="3200" dirty="0"/>
          </a:p>
          <a:p>
            <a:pPr marL="0" indent="0">
              <a:buNone/>
            </a:pPr>
            <a:r>
              <a:rPr lang="en-US" sz="3200" dirty="0"/>
              <a:t>Blood glucose levels are generally high </a:t>
            </a:r>
            <a:r>
              <a:rPr lang="en-US" sz="3200" dirty="0" smtClean="0"/>
              <a:t>(</a:t>
            </a:r>
            <a:r>
              <a:rPr lang="en-US" sz="3200" dirty="0"/>
              <a:t>&gt;</a:t>
            </a:r>
            <a:r>
              <a:rPr lang="en-US" sz="3200" dirty="0" smtClean="0"/>
              <a:t> </a:t>
            </a:r>
            <a:r>
              <a:rPr lang="en-US" sz="3200" dirty="0"/>
              <a:t>11 </a:t>
            </a:r>
            <a:r>
              <a:rPr lang="en-US" sz="3200" dirty="0" err="1" smtClean="0"/>
              <a:t>mmol</a:t>
            </a:r>
            <a:r>
              <a:rPr lang="en-US" sz="3200" dirty="0" smtClean="0"/>
              <a:t>/l) </a:t>
            </a:r>
            <a:r>
              <a:rPr lang="en-US" sz="3200" dirty="0"/>
              <a:t>but children and young people with known diabetes may develop DKA with normal blood glucose levels. </a:t>
            </a:r>
            <a:endParaRPr lang="en-US" sz="3200" dirty="0" smtClean="0"/>
          </a:p>
          <a:p>
            <a:pPr marL="0" indent="0">
              <a:buNone/>
            </a:pPr>
            <a:endParaRPr lang="en-US" sz="3200" dirty="0" smtClean="0"/>
          </a:p>
        </p:txBody>
      </p:sp>
    </p:spTree>
    <p:extLst>
      <p:ext uri="{BB962C8B-B14F-4D97-AF65-F5344CB8AC3E}">
        <p14:creationId xmlns:p14="http://schemas.microsoft.com/office/powerpoint/2010/main" val="989809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8324"/>
            <a:ext cx="8596668" cy="1320800"/>
          </a:xfrm>
        </p:spPr>
        <p:txBody>
          <a:bodyPr>
            <a:normAutofit/>
          </a:bodyPr>
          <a:lstStyle/>
          <a:p>
            <a:r>
              <a:rPr lang="en-US" sz="6600" dirty="0" smtClean="0"/>
              <a:t>SEVERITY</a:t>
            </a:r>
            <a:endParaRPr lang="en-US" sz="6600" dirty="0"/>
          </a:p>
        </p:txBody>
      </p:sp>
      <p:sp>
        <p:nvSpPr>
          <p:cNvPr id="3" name="Content Placeholder 2"/>
          <p:cNvSpPr>
            <a:spLocks noGrp="1"/>
          </p:cNvSpPr>
          <p:nvPr>
            <p:ph idx="1"/>
          </p:nvPr>
        </p:nvSpPr>
        <p:spPr>
          <a:xfrm>
            <a:off x="562018" y="1609124"/>
            <a:ext cx="8596668" cy="3880773"/>
          </a:xfrm>
        </p:spPr>
        <p:txBody>
          <a:bodyPr>
            <a:noAutofit/>
          </a:bodyPr>
          <a:lstStyle/>
          <a:p>
            <a:r>
              <a:rPr lang="en-US" sz="2800" b="1" dirty="0"/>
              <a:t>Children and young people with a pH </a:t>
            </a:r>
            <a:r>
              <a:rPr lang="en-US" sz="2800" b="1" dirty="0" smtClean="0"/>
              <a:t>= or&gt; </a:t>
            </a:r>
            <a:r>
              <a:rPr lang="en-US" sz="2800" b="1" dirty="0"/>
              <a:t>7.1 </a:t>
            </a:r>
            <a:r>
              <a:rPr lang="en-US" sz="2800" b="1" dirty="0" smtClean="0"/>
              <a:t> </a:t>
            </a:r>
            <a:r>
              <a:rPr lang="en-US" sz="2800" b="1" dirty="0"/>
              <a:t>have MILD or MODERATE DKA </a:t>
            </a:r>
            <a:endParaRPr lang="en-US" sz="2800" dirty="0"/>
          </a:p>
          <a:p>
            <a:r>
              <a:rPr lang="en-US" sz="2800" b="1" dirty="0"/>
              <a:t>Children and young people with a pH </a:t>
            </a:r>
            <a:r>
              <a:rPr lang="en-US" sz="2800" b="1" dirty="0" smtClean="0"/>
              <a:t>&lt;7.1 </a:t>
            </a:r>
            <a:r>
              <a:rPr lang="en-US" sz="2800" b="1" dirty="0"/>
              <a:t>have SEVERE DKA </a:t>
            </a:r>
            <a:endParaRPr lang="en-US" sz="2800" b="1" dirty="0" smtClean="0"/>
          </a:p>
          <a:p>
            <a:r>
              <a:rPr lang="en-US" sz="2800" dirty="0"/>
              <a:t>Use a near-patient testing method for blood ketone (beta-</a:t>
            </a:r>
            <a:r>
              <a:rPr lang="en-US" sz="2800" dirty="0" err="1"/>
              <a:t>hydroxybutyrate</a:t>
            </a:r>
            <a:r>
              <a:rPr lang="en-US" sz="2800" dirty="0"/>
              <a:t>) </a:t>
            </a:r>
            <a:r>
              <a:rPr lang="en-US" sz="2800" dirty="0" smtClean="0"/>
              <a:t>level </a:t>
            </a:r>
            <a:r>
              <a:rPr lang="en-US" sz="2800" dirty="0"/>
              <a:t>for the diagnosis and monitoring of the treatment of DKA</a:t>
            </a:r>
            <a:r>
              <a:rPr lang="en-US" sz="2800" dirty="0" smtClean="0"/>
              <a:t>.</a:t>
            </a:r>
          </a:p>
          <a:p>
            <a:r>
              <a:rPr lang="en-US" sz="2800" dirty="0" smtClean="0"/>
              <a:t> </a:t>
            </a:r>
            <a:r>
              <a:rPr lang="en-US" sz="2800" dirty="0"/>
              <a:t>If a near-patient testing method is not available, use urinary ketone levels to make the diagnosis, but they are not useful for monitoring. </a:t>
            </a:r>
          </a:p>
        </p:txBody>
      </p:sp>
    </p:spTree>
    <p:extLst>
      <p:ext uri="{BB962C8B-B14F-4D97-AF65-F5344CB8AC3E}">
        <p14:creationId xmlns:p14="http://schemas.microsoft.com/office/powerpoint/2010/main" val="14713872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CAUSE OF DEATH IN DKA</a:t>
            </a:r>
            <a:endParaRPr lang="en-US" b="1" dirty="0"/>
          </a:p>
        </p:txBody>
      </p:sp>
      <p:sp>
        <p:nvSpPr>
          <p:cNvPr id="3" name="Content Placeholder 2"/>
          <p:cNvSpPr>
            <a:spLocks noGrp="1"/>
          </p:cNvSpPr>
          <p:nvPr>
            <p:ph idx="1"/>
          </p:nvPr>
        </p:nvSpPr>
        <p:spPr/>
        <p:txBody>
          <a:bodyPr>
            <a:normAutofit fontScale="85000" lnSpcReduction="20000"/>
          </a:bodyPr>
          <a:lstStyle/>
          <a:p>
            <a:r>
              <a:rPr lang="en-US" sz="3200" b="1" dirty="0" smtClean="0"/>
              <a:t>Cerebral </a:t>
            </a:r>
            <a:r>
              <a:rPr lang="en-US" sz="3200" b="1" dirty="0" err="1" smtClean="0"/>
              <a:t>oedema</a:t>
            </a:r>
            <a:r>
              <a:rPr lang="en-US" sz="3200" b="1" dirty="0" smtClean="0"/>
              <a:t>: </a:t>
            </a:r>
            <a:r>
              <a:rPr lang="en-US" sz="3200" dirty="0" smtClean="0"/>
              <a:t> has a mortality of around 25%. The causes are not known, but this protocol aims to </a:t>
            </a:r>
            <a:r>
              <a:rPr lang="en-US" sz="3200" dirty="0" err="1" smtClean="0"/>
              <a:t>minimise</a:t>
            </a:r>
            <a:r>
              <a:rPr lang="en-US" sz="3200" dirty="0" smtClean="0"/>
              <a:t> the risk by producing a slow correction of the metabolic abnormalities.</a:t>
            </a:r>
          </a:p>
          <a:p>
            <a:r>
              <a:rPr lang="en-US" sz="3500" b="1" dirty="0" err="1" smtClean="0"/>
              <a:t>Hypokalaemia</a:t>
            </a:r>
            <a:r>
              <a:rPr lang="en-US" sz="3500" dirty="0" smtClean="0"/>
              <a:t> :This is preventable with careful monitoring and management.</a:t>
            </a:r>
          </a:p>
          <a:p>
            <a:r>
              <a:rPr lang="en-US" sz="3500" b="1" dirty="0" smtClean="0"/>
              <a:t>Aspiration pneumonia: </a:t>
            </a:r>
            <a:r>
              <a:rPr lang="en-US" sz="3500" dirty="0" smtClean="0"/>
              <a:t>Use a </a:t>
            </a:r>
            <a:r>
              <a:rPr lang="en-US" sz="3500" dirty="0" err="1" smtClean="0"/>
              <a:t>naso</a:t>
            </a:r>
            <a:r>
              <a:rPr lang="en-US" sz="3500" dirty="0" smtClean="0"/>
              <a:t>-gastric tube in semi-conscious or unconscious children.</a:t>
            </a:r>
            <a:endParaRPr lang="en-US" sz="3500" dirty="0"/>
          </a:p>
        </p:txBody>
      </p:sp>
    </p:spTree>
    <p:extLst>
      <p:ext uri="{BB962C8B-B14F-4D97-AF65-F5344CB8AC3E}">
        <p14:creationId xmlns:p14="http://schemas.microsoft.com/office/powerpoint/2010/main" val="38009706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56" y="0"/>
            <a:ext cx="8596668" cy="1320800"/>
          </a:xfrm>
        </p:spPr>
        <p:txBody>
          <a:bodyPr/>
          <a:lstStyle/>
          <a:p>
            <a:r>
              <a:rPr lang="en-US" b="1" dirty="0" smtClean="0"/>
              <a:t>IMPORTANT NOTES – PLEASE READ </a:t>
            </a:r>
            <a:r>
              <a:rPr lang="en-US" dirty="0" smtClean="0"/>
              <a:t/>
            </a:r>
            <a:br>
              <a:rPr lang="en-US" dirty="0" smtClean="0"/>
            </a:br>
            <a:endParaRPr lang="en-US" dirty="0"/>
          </a:p>
        </p:txBody>
      </p:sp>
      <p:sp>
        <p:nvSpPr>
          <p:cNvPr id="3" name="Content Placeholder 2"/>
          <p:cNvSpPr>
            <a:spLocks noGrp="1"/>
          </p:cNvSpPr>
          <p:nvPr>
            <p:ph idx="1"/>
          </p:nvPr>
        </p:nvSpPr>
        <p:spPr>
          <a:xfrm>
            <a:off x="677334" y="1137425"/>
            <a:ext cx="8596668" cy="4903938"/>
          </a:xfrm>
        </p:spPr>
        <p:txBody>
          <a:bodyPr>
            <a:noAutofit/>
          </a:bodyPr>
          <a:lstStyle/>
          <a:p>
            <a:pPr marL="0" indent="0">
              <a:buNone/>
            </a:pPr>
            <a:r>
              <a:rPr lang="en-US" sz="3200" dirty="0" smtClean="0"/>
              <a:t>1</a:t>
            </a:r>
            <a:r>
              <a:rPr lang="en-US" sz="3200" dirty="0"/>
              <a:t>. Children who are alert, not </a:t>
            </a:r>
            <a:r>
              <a:rPr lang="en-US" sz="3200" dirty="0" smtClean="0"/>
              <a:t>dehydrated</a:t>
            </a:r>
            <a:r>
              <a:rPr lang="en-US" sz="3200" dirty="0"/>
              <a:t>, not nauseated or vomiting, do not always require IV fluids, even if their ketone levels are high. They usually tolerate oral rehydration and subcutaneous insulin but do require monitoring </a:t>
            </a:r>
            <a:r>
              <a:rPr lang="en-US" sz="3200" dirty="0" smtClean="0"/>
              <a:t>regularly. </a:t>
            </a:r>
            <a:endParaRPr lang="en-US" sz="3200" dirty="0"/>
          </a:p>
          <a:p>
            <a:pPr marL="0" indent="0">
              <a:buNone/>
            </a:pPr>
            <a:r>
              <a:rPr lang="en-US" sz="3200" dirty="0"/>
              <a:t>2. If a child is hyperosmolar with a very high BG level (&gt;30 </a:t>
            </a:r>
            <a:r>
              <a:rPr lang="en-US" sz="3200" dirty="0" err="1"/>
              <a:t>mmol</a:t>
            </a:r>
            <a:r>
              <a:rPr lang="en-US" sz="3200" dirty="0"/>
              <a:t>/l), with little or no acidosis or ketones, this is a Hyperosmolar </a:t>
            </a:r>
            <a:r>
              <a:rPr lang="en-US" sz="3200" dirty="0" err="1"/>
              <a:t>Hyperglycaemic</a:t>
            </a:r>
            <a:r>
              <a:rPr lang="en-US" sz="3200" dirty="0"/>
              <a:t> State and requires DIFFERENT treatment. </a:t>
            </a:r>
            <a:r>
              <a:rPr lang="en-US" sz="3200" dirty="0" smtClean="0"/>
              <a:t>  </a:t>
            </a:r>
            <a:endParaRPr lang="en-US" sz="3200" dirty="0"/>
          </a:p>
        </p:txBody>
      </p:sp>
    </p:spTree>
    <p:extLst>
      <p:ext uri="{BB962C8B-B14F-4D97-AF65-F5344CB8AC3E}">
        <p14:creationId xmlns:p14="http://schemas.microsoft.com/office/powerpoint/2010/main" val="1440772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823151"/>
            <a:ext cx="7766936" cy="1646302"/>
          </a:xfrm>
        </p:spPr>
        <p:txBody>
          <a:bodyPr/>
          <a:lstStyle/>
          <a:p>
            <a:pPr algn="ctr"/>
            <a:r>
              <a:rPr lang="en-US" b="1" i="1" u="sng" dirty="0" smtClean="0">
                <a:solidFill>
                  <a:srgbClr val="7030A0"/>
                </a:solidFill>
                <a:latin typeface="Algerian" panose="04020705040A02060702" pitchFamily="82" charset="0"/>
              </a:rPr>
              <a:t>MANAGEMENT</a:t>
            </a:r>
            <a:endParaRPr lang="en-US" b="1" i="1" u="sng" dirty="0">
              <a:solidFill>
                <a:srgbClr val="7030A0"/>
              </a:solidFill>
              <a:latin typeface="Algerian" panose="04020705040A02060702" pitchFamily="82" charset="0"/>
            </a:endParaRPr>
          </a:p>
        </p:txBody>
      </p:sp>
      <p:sp>
        <p:nvSpPr>
          <p:cNvPr id="3" name="Subtitle 2"/>
          <p:cNvSpPr>
            <a:spLocks noGrp="1"/>
          </p:cNvSpPr>
          <p:nvPr>
            <p:ph type="subTitle" idx="1"/>
          </p:nvPr>
        </p:nvSpPr>
        <p:spPr>
          <a:xfrm>
            <a:off x="1182335" y="1281325"/>
            <a:ext cx="9280799" cy="3880021"/>
          </a:xfrm>
        </p:spPr>
        <p:txBody>
          <a:bodyPr>
            <a:noAutofit/>
          </a:bodyPr>
          <a:lstStyle/>
          <a:p>
            <a:pPr marL="857250" indent="-857250" algn="l">
              <a:buFont typeface="+mj-lt"/>
              <a:buAutoNum type="romanUcPeriod"/>
            </a:pPr>
            <a:r>
              <a:rPr lang="en-US" sz="4000" dirty="0" smtClean="0"/>
              <a:t>ER MANAGENENT</a:t>
            </a:r>
          </a:p>
          <a:p>
            <a:pPr marL="857250" indent="-857250" algn="l">
              <a:buFont typeface="+mj-lt"/>
              <a:buAutoNum type="romanUcPeriod"/>
            </a:pPr>
            <a:r>
              <a:rPr lang="en-US" sz="4000" dirty="0" smtClean="0"/>
              <a:t>MANAGEMENT IN HDU OR PICU:</a:t>
            </a:r>
          </a:p>
          <a:p>
            <a:pPr algn="l"/>
            <a:r>
              <a:rPr lang="en-US" sz="3600" dirty="0" smtClean="0">
                <a:solidFill>
                  <a:srgbClr val="FF0000"/>
                </a:solidFill>
              </a:rPr>
              <a:t> A-Initial management.</a:t>
            </a:r>
          </a:p>
          <a:p>
            <a:pPr algn="l"/>
            <a:r>
              <a:rPr lang="en-US" sz="3600" dirty="0" smtClean="0">
                <a:solidFill>
                  <a:srgbClr val="FF0000"/>
                </a:solidFill>
              </a:rPr>
              <a:t> B- Monitoring.</a:t>
            </a:r>
          </a:p>
          <a:p>
            <a:pPr algn="l"/>
            <a:r>
              <a:rPr lang="en-US" sz="3600" dirty="0" smtClean="0">
                <a:solidFill>
                  <a:srgbClr val="FF0000"/>
                </a:solidFill>
              </a:rPr>
              <a:t> C-Continuous management.</a:t>
            </a:r>
          </a:p>
          <a:p>
            <a:pPr lvl="0" algn="l">
              <a:buClr>
                <a:srgbClr val="90C226"/>
              </a:buClr>
            </a:pPr>
            <a:r>
              <a:rPr lang="en-US" sz="3600" dirty="0">
                <a:solidFill>
                  <a:srgbClr val="FF0000"/>
                </a:solidFill>
              </a:rPr>
              <a:t> </a:t>
            </a:r>
            <a:r>
              <a:rPr lang="en-US" sz="3600" dirty="0" smtClean="0">
                <a:solidFill>
                  <a:srgbClr val="FF0000"/>
                </a:solidFill>
              </a:rPr>
              <a:t>D-Management </a:t>
            </a:r>
            <a:r>
              <a:rPr lang="en-US" sz="3600" dirty="0">
                <a:solidFill>
                  <a:srgbClr val="FF0000"/>
                </a:solidFill>
              </a:rPr>
              <a:t>after resolving of </a:t>
            </a:r>
            <a:r>
              <a:rPr lang="en-US" sz="3600" dirty="0" err="1">
                <a:solidFill>
                  <a:srgbClr val="FF0000"/>
                </a:solidFill>
              </a:rPr>
              <a:t>dka</a:t>
            </a:r>
            <a:r>
              <a:rPr lang="en-US" sz="3600" dirty="0" smtClean="0">
                <a:solidFill>
                  <a:srgbClr val="FF0000"/>
                </a:solidFill>
              </a:rPr>
              <a:t>.</a:t>
            </a:r>
          </a:p>
          <a:p>
            <a:pPr algn="l"/>
            <a:r>
              <a:rPr lang="en-US" sz="3600" dirty="0" smtClean="0">
                <a:solidFill>
                  <a:srgbClr val="FF0000"/>
                </a:solidFill>
              </a:rPr>
              <a:t> D- Cerebral </a:t>
            </a:r>
            <a:r>
              <a:rPr lang="en-US" sz="3600" dirty="0" err="1" smtClean="0">
                <a:solidFill>
                  <a:srgbClr val="FF0000"/>
                </a:solidFill>
              </a:rPr>
              <a:t>oedema</a:t>
            </a:r>
            <a:r>
              <a:rPr lang="en-US" sz="3600" dirty="0" smtClean="0">
                <a:solidFill>
                  <a:srgbClr val="FF0000"/>
                </a:solidFill>
              </a:rPr>
              <a:t> &amp; 0ther complication.</a:t>
            </a:r>
          </a:p>
          <a:p>
            <a:pPr algn="l"/>
            <a:r>
              <a:rPr lang="en-US" sz="3600" dirty="0" smtClean="0">
                <a:solidFill>
                  <a:srgbClr val="FF0000"/>
                </a:solidFill>
              </a:rPr>
              <a:t> </a:t>
            </a:r>
          </a:p>
          <a:p>
            <a:pPr algn="l"/>
            <a:endParaRPr lang="en-US" sz="3600" dirty="0">
              <a:solidFill>
                <a:srgbClr val="FF0000"/>
              </a:solidFill>
            </a:endParaRPr>
          </a:p>
        </p:txBody>
      </p:sp>
    </p:spTree>
    <p:extLst>
      <p:ext uri="{BB962C8B-B14F-4D97-AF65-F5344CB8AC3E}">
        <p14:creationId xmlns:p14="http://schemas.microsoft.com/office/powerpoint/2010/main" val="996359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ER MANAGEMENT </a:t>
            </a:r>
            <a:endParaRPr lang="en-US" dirty="0"/>
          </a:p>
        </p:txBody>
      </p:sp>
      <p:sp>
        <p:nvSpPr>
          <p:cNvPr id="3" name="Content Placeholder 2"/>
          <p:cNvSpPr>
            <a:spLocks noGrp="1"/>
          </p:cNvSpPr>
          <p:nvPr>
            <p:ph idx="1"/>
          </p:nvPr>
        </p:nvSpPr>
        <p:spPr/>
        <p:txBody>
          <a:bodyPr>
            <a:noAutofit/>
          </a:bodyPr>
          <a:lstStyle/>
          <a:p>
            <a:r>
              <a:rPr lang="it-IT" sz="3200" b="1" dirty="0"/>
              <a:t>1. General Resuscitation: A, B, C. </a:t>
            </a:r>
            <a:endParaRPr lang="it-IT" sz="3200" b="1" dirty="0" smtClean="0"/>
          </a:p>
          <a:p>
            <a:r>
              <a:rPr lang="en-US" sz="3200" b="1" dirty="0"/>
              <a:t>2. Initial fluid bolus </a:t>
            </a:r>
            <a:r>
              <a:rPr lang="en-US" sz="3200" b="1" dirty="0" smtClean="0"/>
              <a:t>:Only if shocked (give 10 ml/kg 0.9% sodium chloride as a bolus.</a:t>
            </a:r>
          </a:p>
          <a:p>
            <a:r>
              <a:rPr lang="en-US" sz="3200" b="1" dirty="0"/>
              <a:t>3. Initial Investigations: </a:t>
            </a:r>
            <a:r>
              <a:rPr lang="en-US" sz="3200" dirty="0" smtClean="0"/>
              <a:t> </a:t>
            </a:r>
            <a:r>
              <a:rPr lang="en-US" sz="3200" dirty="0"/>
              <a:t>blood glucose </a:t>
            </a:r>
            <a:r>
              <a:rPr lang="en-US" sz="3200" dirty="0" smtClean="0"/>
              <a:t>urea </a:t>
            </a:r>
            <a:r>
              <a:rPr lang="en-US" sz="3200" dirty="0"/>
              <a:t>and electrolytes </a:t>
            </a:r>
            <a:r>
              <a:rPr lang="en-US" sz="3200" dirty="0" smtClean="0"/>
              <a:t>,  </a:t>
            </a:r>
            <a:r>
              <a:rPr lang="en-US" sz="3200" dirty="0"/>
              <a:t>blood gases </a:t>
            </a:r>
            <a:r>
              <a:rPr lang="en-US" sz="3200" dirty="0" smtClean="0"/>
              <a:t> and near </a:t>
            </a:r>
            <a:r>
              <a:rPr lang="en-US" sz="3200" dirty="0"/>
              <a:t>patient blood ketones (beta-</a:t>
            </a:r>
            <a:r>
              <a:rPr lang="en-US" sz="3200" dirty="0" err="1"/>
              <a:t>hydroxybutyrate</a:t>
            </a:r>
            <a:r>
              <a:rPr lang="en-US" sz="3200" dirty="0"/>
              <a:t>) if available (superior to urine ketones). + </a:t>
            </a:r>
            <a:r>
              <a:rPr lang="en-US" sz="3200" dirty="0" smtClean="0"/>
              <a:t>sepsis profile </a:t>
            </a:r>
            <a:r>
              <a:rPr lang="en-US" sz="3200" dirty="0"/>
              <a:t>if </a:t>
            </a:r>
            <a:r>
              <a:rPr lang="en-US" sz="3200" dirty="0" smtClean="0"/>
              <a:t>indicated. </a:t>
            </a:r>
            <a:r>
              <a:rPr lang="en-US" sz="3200" b="1" dirty="0" smtClean="0"/>
              <a:t> </a:t>
            </a:r>
            <a:endParaRPr lang="en-US" sz="3200" dirty="0"/>
          </a:p>
          <a:p>
            <a:endParaRPr lang="en-US" sz="3200" dirty="0"/>
          </a:p>
        </p:txBody>
      </p:sp>
    </p:spTree>
    <p:extLst>
      <p:ext uri="{BB962C8B-B14F-4D97-AF65-F5344CB8AC3E}">
        <p14:creationId xmlns:p14="http://schemas.microsoft.com/office/powerpoint/2010/main" val="7671404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ER MANAGEMENT </a:t>
            </a:r>
            <a:endParaRPr lang="en-US" dirty="0"/>
          </a:p>
        </p:txBody>
      </p:sp>
      <p:sp>
        <p:nvSpPr>
          <p:cNvPr id="3" name="Content Placeholder 2"/>
          <p:cNvSpPr>
            <a:spLocks noGrp="1"/>
          </p:cNvSpPr>
          <p:nvPr>
            <p:ph idx="1"/>
          </p:nvPr>
        </p:nvSpPr>
        <p:spPr>
          <a:xfrm>
            <a:off x="677334" y="1930400"/>
            <a:ext cx="8596668" cy="2669441"/>
          </a:xfrm>
        </p:spPr>
        <p:txBody>
          <a:bodyPr>
            <a:noAutofit/>
          </a:bodyPr>
          <a:lstStyle/>
          <a:p>
            <a:r>
              <a:rPr lang="en-US" sz="3200" b="1" dirty="0" smtClean="0"/>
              <a:t>Full clinical </a:t>
            </a:r>
            <a:r>
              <a:rPr lang="en-US" sz="3200" b="1" dirty="0" err="1" smtClean="0"/>
              <a:t>assesment</a:t>
            </a:r>
            <a:endParaRPr lang="en-US" sz="3200" b="1" dirty="0" smtClean="0"/>
          </a:p>
          <a:p>
            <a:pPr marL="0" indent="0">
              <a:buNone/>
            </a:pPr>
            <a:r>
              <a:rPr lang="en-US" sz="2800" b="1" dirty="0" smtClean="0"/>
              <a:t>1</a:t>
            </a:r>
            <a:r>
              <a:rPr lang="en-US" sz="2800" b="1" dirty="0"/>
              <a:t>. Conscious </a:t>
            </a:r>
            <a:r>
              <a:rPr lang="en-US" sz="2800" b="1" dirty="0" smtClean="0"/>
              <a:t>Level:</a:t>
            </a:r>
            <a:r>
              <a:rPr lang="en-US" sz="2800" dirty="0" smtClean="0"/>
              <a:t> </a:t>
            </a:r>
            <a:r>
              <a:rPr lang="en-US" sz="2800" dirty="0"/>
              <a:t>Institute hourly neurological observations including Glasgow Coma Score </a:t>
            </a:r>
            <a:r>
              <a:rPr lang="en-US" sz="2800" dirty="0" smtClean="0"/>
              <a:t> whether drowsy </a:t>
            </a:r>
            <a:r>
              <a:rPr lang="en-US" sz="2800" dirty="0"/>
              <a:t>or not drowsy on </a:t>
            </a:r>
            <a:r>
              <a:rPr lang="en-US" sz="2800" dirty="0" smtClean="0"/>
              <a:t>admission,  conscious level is directly related to degree of acidosis, if cerebral </a:t>
            </a:r>
            <a:r>
              <a:rPr lang="en-US" sz="2800" dirty="0" err="1" smtClean="0"/>
              <a:t>oedema</a:t>
            </a:r>
            <a:r>
              <a:rPr lang="en-US" sz="2800" dirty="0" smtClean="0"/>
              <a:t> is suspected, go for urgent management.</a:t>
            </a:r>
          </a:p>
          <a:p>
            <a:pPr marL="0" indent="0">
              <a:buNone/>
            </a:pPr>
            <a:r>
              <a:rPr lang="en-US" sz="2800" b="1" dirty="0" smtClean="0"/>
              <a:t>2. Full  Examination </a:t>
            </a:r>
            <a:r>
              <a:rPr lang="en-US" sz="2800" dirty="0" smtClean="0"/>
              <a:t>:  signs of infection  and ileus. </a:t>
            </a:r>
          </a:p>
          <a:p>
            <a:pPr marL="0" indent="0">
              <a:buNone/>
            </a:pPr>
            <a:r>
              <a:rPr lang="en-US" sz="2800" b="1" dirty="0"/>
              <a:t>3. </a:t>
            </a:r>
            <a:r>
              <a:rPr lang="en-US" sz="2800" b="1" dirty="0" smtClean="0"/>
              <a:t>Weigh the child</a:t>
            </a:r>
            <a:r>
              <a:rPr lang="en-US" sz="3200" b="1" dirty="0" smtClean="0"/>
              <a:t>.</a:t>
            </a:r>
            <a:endParaRPr lang="en-US" sz="3200" dirty="0"/>
          </a:p>
        </p:txBody>
      </p:sp>
    </p:spTree>
    <p:extLst>
      <p:ext uri="{BB962C8B-B14F-4D97-AF65-F5344CB8AC3E}">
        <p14:creationId xmlns:p14="http://schemas.microsoft.com/office/powerpoint/2010/main" val="3134219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a:t>where the child or young person should be </a:t>
            </a:r>
            <a:r>
              <a:rPr lang="en-US" sz="5400" b="1" dirty="0" smtClean="0"/>
              <a:t>nursed?</a:t>
            </a:r>
            <a:endParaRPr lang="en-US" sz="5400" dirty="0"/>
          </a:p>
        </p:txBody>
      </p:sp>
      <p:sp>
        <p:nvSpPr>
          <p:cNvPr id="3" name="Content Placeholder 2"/>
          <p:cNvSpPr>
            <a:spLocks noGrp="1"/>
          </p:cNvSpPr>
          <p:nvPr>
            <p:ph idx="1"/>
          </p:nvPr>
        </p:nvSpPr>
        <p:spPr/>
        <p:txBody>
          <a:bodyPr>
            <a:normAutofit/>
          </a:bodyPr>
          <a:lstStyle/>
          <a:p>
            <a:pPr marL="0" indent="0">
              <a:buNone/>
            </a:pPr>
            <a:endParaRPr lang="en-US" dirty="0"/>
          </a:p>
          <a:p>
            <a:r>
              <a:rPr lang="en-US" sz="3200" dirty="0"/>
              <a:t>Children and young people with DKA should be cared </a:t>
            </a:r>
            <a:r>
              <a:rPr lang="en-US" sz="3200" dirty="0" smtClean="0"/>
              <a:t>  in high dependency unit </a:t>
            </a:r>
            <a:r>
              <a:rPr lang="en-US" sz="3200" dirty="0"/>
              <a:t>with one-to-one </a:t>
            </a:r>
            <a:r>
              <a:rPr lang="en-US" sz="3200" dirty="0" smtClean="0"/>
              <a:t>nursing </a:t>
            </a:r>
            <a:r>
              <a:rPr lang="en-US" sz="3200" dirty="0"/>
              <a:t>(</a:t>
            </a:r>
            <a:r>
              <a:rPr lang="en-US" sz="3200" dirty="0" smtClean="0"/>
              <a:t>preferably  PICU)  </a:t>
            </a:r>
            <a:r>
              <a:rPr lang="en-US" sz="3200" dirty="0"/>
              <a:t>if: </a:t>
            </a:r>
          </a:p>
          <a:p>
            <a:pPr marL="0" indent="0">
              <a:buNone/>
            </a:pPr>
            <a:r>
              <a:rPr lang="en-US" sz="3200" dirty="0" smtClean="0"/>
              <a:t>    1-  </a:t>
            </a:r>
            <a:r>
              <a:rPr lang="en-US" sz="3200" dirty="0"/>
              <a:t>younger than 2 years or </a:t>
            </a:r>
          </a:p>
          <a:p>
            <a:pPr marL="0" indent="0">
              <a:buNone/>
            </a:pPr>
            <a:r>
              <a:rPr lang="en-US" sz="3200" dirty="0"/>
              <a:t> </a:t>
            </a:r>
            <a:r>
              <a:rPr lang="en-US" sz="3200" dirty="0" smtClean="0"/>
              <a:t>   2-  </a:t>
            </a:r>
            <a:r>
              <a:rPr lang="en-US" sz="3200" dirty="0"/>
              <a:t>severe DKA (blood pH </a:t>
            </a:r>
            <a:r>
              <a:rPr lang="en-US" sz="3200" dirty="0" smtClean="0"/>
              <a:t>below </a:t>
            </a:r>
            <a:r>
              <a:rPr lang="en-US" sz="3200" dirty="0"/>
              <a:t>7.1). </a:t>
            </a:r>
          </a:p>
          <a:p>
            <a:endParaRPr lang="en-US" sz="3200" dirty="0"/>
          </a:p>
        </p:txBody>
      </p:sp>
    </p:spTree>
    <p:extLst>
      <p:ext uri="{BB962C8B-B14F-4D97-AF65-F5344CB8AC3E}">
        <p14:creationId xmlns:p14="http://schemas.microsoft.com/office/powerpoint/2010/main" val="4270533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smtClean="0">
                <a:solidFill>
                  <a:srgbClr val="FF0000"/>
                </a:solidFill>
              </a:rPr>
              <a:t>A-INITIAL MANAGEMENT IN HDU OR PICU</a:t>
            </a:r>
            <a:endParaRPr lang="en-US" sz="4800" dirty="0">
              <a:solidFill>
                <a:srgbClr val="FF0000"/>
              </a:solidFill>
            </a:endParaRPr>
          </a:p>
        </p:txBody>
      </p:sp>
      <p:sp>
        <p:nvSpPr>
          <p:cNvPr id="3" name="Content Placeholder 2"/>
          <p:cNvSpPr>
            <a:spLocks noGrp="1"/>
          </p:cNvSpPr>
          <p:nvPr>
            <p:ph idx="1"/>
          </p:nvPr>
        </p:nvSpPr>
        <p:spPr/>
        <p:txBody>
          <a:bodyPr/>
          <a:lstStyle/>
          <a:p>
            <a:pPr marL="514350" indent="-514350">
              <a:buAutoNum type="arabicPeriod"/>
            </a:pPr>
            <a:r>
              <a:rPr lang="en-US" sz="4000" b="1" dirty="0" smtClean="0">
                <a:solidFill>
                  <a:schemeClr val="accent1">
                    <a:lumMod val="75000"/>
                  </a:schemeClr>
                </a:solidFill>
              </a:rPr>
              <a:t>FLUIDS</a:t>
            </a:r>
            <a:r>
              <a:rPr lang="en-US" sz="4000" b="1" dirty="0">
                <a:solidFill>
                  <a:schemeClr val="accent1">
                    <a:lumMod val="75000"/>
                  </a:schemeClr>
                </a:solidFill>
              </a:rPr>
              <a:t>.</a:t>
            </a:r>
            <a:endParaRPr lang="en-US" sz="4000" b="1" dirty="0" smtClean="0">
              <a:solidFill>
                <a:schemeClr val="accent1">
                  <a:lumMod val="75000"/>
                </a:schemeClr>
              </a:solidFill>
            </a:endParaRPr>
          </a:p>
          <a:p>
            <a:pPr marL="514350" indent="-514350">
              <a:buAutoNum type="arabicPeriod"/>
            </a:pPr>
            <a:r>
              <a:rPr lang="en-US" sz="4000" b="1" dirty="0" smtClean="0">
                <a:solidFill>
                  <a:schemeClr val="accent1">
                    <a:lumMod val="75000"/>
                  </a:schemeClr>
                </a:solidFill>
              </a:rPr>
              <a:t> POTASSIUM</a:t>
            </a:r>
            <a:r>
              <a:rPr lang="en-US" sz="4000" b="1" dirty="0">
                <a:solidFill>
                  <a:schemeClr val="accent1">
                    <a:lumMod val="75000"/>
                  </a:schemeClr>
                </a:solidFill>
              </a:rPr>
              <a:t>.</a:t>
            </a:r>
            <a:endParaRPr lang="en-US" sz="4000" b="1" dirty="0" smtClean="0">
              <a:solidFill>
                <a:schemeClr val="accent1">
                  <a:lumMod val="75000"/>
                </a:schemeClr>
              </a:solidFill>
            </a:endParaRPr>
          </a:p>
          <a:p>
            <a:pPr marL="514350" indent="-514350">
              <a:buAutoNum type="arabicPeriod"/>
            </a:pPr>
            <a:r>
              <a:rPr lang="en-US" sz="4000" b="1" dirty="0" smtClean="0">
                <a:solidFill>
                  <a:schemeClr val="accent1">
                    <a:lumMod val="75000"/>
                  </a:schemeClr>
                </a:solidFill>
              </a:rPr>
              <a:t> INSULIN</a:t>
            </a:r>
            <a:r>
              <a:rPr lang="en-US" sz="4000" b="1" dirty="0">
                <a:solidFill>
                  <a:schemeClr val="accent1">
                    <a:lumMod val="75000"/>
                  </a:schemeClr>
                </a:solidFill>
              </a:rPr>
              <a:t>.</a:t>
            </a:r>
            <a:endParaRPr lang="en-US" sz="4000" b="1" dirty="0" smtClean="0">
              <a:solidFill>
                <a:schemeClr val="accent1">
                  <a:lumMod val="75000"/>
                </a:schemeClr>
              </a:solidFill>
            </a:endParaRPr>
          </a:p>
          <a:p>
            <a:pPr marL="514350" indent="-514350">
              <a:buAutoNum type="arabicPeriod"/>
            </a:pPr>
            <a:r>
              <a:rPr lang="en-US" sz="4000" b="1" dirty="0" smtClean="0">
                <a:solidFill>
                  <a:schemeClr val="accent1">
                    <a:lumMod val="75000"/>
                  </a:schemeClr>
                </a:solidFill>
              </a:rPr>
              <a:t> BICARBONATE</a:t>
            </a:r>
            <a:r>
              <a:rPr lang="en-US" sz="4000" b="1" dirty="0">
                <a:solidFill>
                  <a:schemeClr val="accent1">
                    <a:lumMod val="75000"/>
                  </a:schemeClr>
                </a:solidFill>
              </a:rPr>
              <a:t>.</a:t>
            </a:r>
            <a:endParaRPr lang="en-US" sz="4000" b="1" dirty="0" smtClean="0">
              <a:solidFill>
                <a:schemeClr val="accent1">
                  <a:lumMod val="75000"/>
                </a:schemeClr>
              </a:solidFill>
            </a:endParaRPr>
          </a:p>
          <a:p>
            <a:pPr marL="514350" indent="-514350">
              <a:buAutoNum type="arabicPeriod"/>
            </a:pPr>
            <a:r>
              <a:rPr lang="en-US" sz="4000" b="1" dirty="0" smtClean="0">
                <a:solidFill>
                  <a:schemeClr val="accent1">
                    <a:lumMod val="75000"/>
                  </a:schemeClr>
                </a:solidFill>
              </a:rPr>
              <a:t> </a:t>
            </a:r>
            <a:r>
              <a:rPr lang="en-US" sz="4000" b="1" dirty="0">
                <a:solidFill>
                  <a:schemeClr val="accent1">
                    <a:lumMod val="75000"/>
                  </a:schemeClr>
                </a:solidFill>
              </a:rPr>
              <a:t>RISK OF VENOUS </a:t>
            </a:r>
            <a:r>
              <a:rPr lang="en-US" sz="4000" b="1" dirty="0" smtClean="0">
                <a:solidFill>
                  <a:schemeClr val="accent1">
                    <a:lumMod val="75000"/>
                  </a:schemeClr>
                </a:solidFill>
              </a:rPr>
              <a:t>THROMBOSIS. </a:t>
            </a:r>
          </a:p>
          <a:p>
            <a:pPr marL="514350" indent="-514350">
              <a:buAutoNum type="arabicPeriod"/>
            </a:pPr>
            <a:endParaRPr lang="en-US" sz="4000" b="1" dirty="0" smtClean="0">
              <a:solidFill>
                <a:schemeClr val="accent1">
                  <a:lumMod val="75000"/>
                </a:schemeClr>
              </a:solidFill>
            </a:endParaRPr>
          </a:p>
          <a:p>
            <a:pPr marL="514350" indent="-514350">
              <a:buAutoNum type="arabicPeriod"/>
            </a:pPr>
            <a:endParaRPr lang="en-US" sz="4000" b="1" dirty="0" smtClean="0"/>
          </a:p>
          <a:p>
            <a:pPr marL="514350" indent="-514350">
              <a:buAutoNum type="arabicPeriod"/>
            </a:pPr>
            <a:endParaRPr lang="en-US" b="1" dirty="0"/>
          </a:p>
          <a:p>
            <a:pPr marL="514350" indent="-514350">
              <a:buAutoNum type="arabicPeriod"/>
            </a:pPr>
            <a:endParaRPr lang="en-US" dirty="0"/>
          </a:p>
        </p:txBody>
      </p:sp>
    </p:spTree>
    <p:extLst>
      <p:ext uri="{BB962C8B-B14F-4D97-AF65-F5344CB8AC3E}">
        <p14:creationId xmlns:p14="http://schemas.microsoft.com/office/powerpoint/2010/main" val="26884210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A-INITIAL MANAGEMENT </a:t>
            </a:r>
            <a:r>
              <a:rPr lang="en-US" dirty="0">
                <a:solidFill>
                  <a:srgbClr val="FF0000"/>
                </a:solidFill>
              </a:rPr>
              <a:t>IN </a:t>
            </a:r>
            <a:r>
              <a:rPr lang="en-US" dirty="0" smtClean="0">
                <a:solidFill>
                  <a:srgbClr val="FF0000"/>
                </a:solidFill>
              </a:rPr>
              <a:t>HDU OR PICU</a:t>
            </a:r>
            <a:br>
              <a:rPr lang="en-US" dirty="0" smtClean="0">
                <a:solidFill>
                  <a:srgbClr val="FF0000"/>
                </a:solidFill>
              </a:rPr>
            </a:br>
            <a:r>
              <a:rPr lang="en-US" b="1" dirty="0" smtClean="0"/>
              <a:t>1-FLUIDS</a:t>
            </a:r>
            <a:r>
              <a:rPr lang="en-US" b="1" dirty="0"/>
              <a:t/>
            </a:r>
            <a:br>
              <a:rPr lang="en-US" b="1" dirty="0"/>
            </a:br>
            <a:endParaRPr lang="en-US" dirty="0"/>
          </a:p>
        </p:txBody>
      </p:sp>
      <p:sp>
        <p:nvSpPr>
          <p:cNvPr id="3" name="Content Placeholder 2"/>
          <p:cNvSpPr>
            <a:spLocks noGrp="1"/>
          </p:cNvSpPr>
          <p:nvPr>
            <p:ph idx="1"/>
          </p:nvPr>
        </p:nvSpPr>
        <p:spPr/>
        <p:txBody>
          <a:bodyPr>
            <a:normAutofit fontScale="25000" lnSpcReduction="20000"/>
          </a:bodyPr>
          <a:lstStyle/>
          <a:p>
            <a:endParaRPr lang="en-US" dirty="0"/>
          </a:p>
          <a:p>
            <a:pPr marL="0" indent="0">
              <a:buNone/>
            </a:pPr>
            <a:r>
              <a:rPr lang="en-US" sz="11200" dirty="0" smtClean="0"/>
              <a:t>a) </a:t>
            </a:r>
            <a:r>
              <a:rPr lang="en-US" sz="11200" b="1" dirty="0"/>
              <a:t>Volume of fluid </a:t>
            </a:r>
            <a:r>
              <a:rPr lang="en-US" sz="11200" b="1" dirty="0" smtClean="0"/>
              <a:t> </a:t>
            </a:r>
            <a:r>
              <a:rPr lang="en-US" sz="11200" b="1" dirty="0"/>
              <a:t>Requirement = Deficit + Maintenance </a:t>
            </a:r>
            <a:endParaRPr lang="en-US" sz="11200" dirty="0"/>
          </a:p>
          <a:p>
            <a:r>
              <a:rPr lang="en-US" sz="12800" dirty="0" err="1" smtClean="0"/>
              <a:t>Defecit</a:t>
            </a:r>
            <a:r>
              <a:rPr lang="en-US" sz="11200" dirty="0" smtClean="0"/>
              <a:t> : 5% in mild and moderate </a:t>
            </a:r>
            <a:r>
              <a:rPr lang="en-US" sz="11200" dirty="0" err="1" smtClean="0"/>
              <a:t>dka</a:t>
            </a:r>
            <a:r>
              <a:rPr lang="en-US" sz="11200" dirty="0" smtClean="0"/>
              <a:t> (</a:t>
            </a:r>
            <a:r>
              <a:rPr lang="en-US" sz="11200" dirty="0" err="1" smtClean="0"/>
              <a:t>Ph</a:t>
            </a:r>
            <a:r>
              <a:rPr lang="en-US" sz="11200" dirty="0" smtClean="0"/>
              <a:t> 7.1 or more)and 10% in severe </a:t>
            </a:r>
            <a:r>
              <a:rPr lang="en-US" sz="11200" dirty="0" err="1" smtClean="0"/>
              <a:t>dka</a:t>
            </a:r>
            <a:r>
              <a:rPr lang="en-US" sz="11200" dirty="0" smtClean="0"/>
              <a:t> (pH &lt; 7.1 and given over 48hs.</a:t>
            </a:r>
          </a:p>
          <a:p>
            <a:r>
              <a:rPr lang="en-US" sz="12800" dirty="0" smtClean="0"/>
              <a:t>Maintenance</a:t>
            </a:r>
            <a:r>
              <a:rPr lang="en-US" sz="11200" dirty="0" smtClean="0"/>
              <a:t>: less than 10kg ---- 2ml /kg/h , 10-40kg  1ml/kg/h , more than 40kg 40 ml/h.</a:t>
            </a:r>
          </a:p>
          <a:p>
            <a:r>
              <a:rPr lang="en-US" sz="11200" dirty="0" err="1" smtClean="0"/>
              <a:t>Resucitation</a:t>
            </a:r>
            <a:r>
              <a:rPr lang="en-US" sz="11200" dirty="0" smtClean="0"/>
              <a:t> fluid more than 20 ml /hg should be </a:t>
            </a:r>
            <a:r>
              <a:rPr lang="en-US" sz="11200" dirty="0" err="1" smtClean="0"/>
              <a:t>substracted</a:t>
            </a:r>
            <a:r>
              <a:rPr lang="en-US" sz="11200" dirty="0" smtClean="0"/>
              <a:t> from total </a:t>
            </a:r>
            <a:r>
              <a:rPr lang="en-US" sz="11200" dirty="0" err="1" smtClean="0"/>
              <a:t>ivf</a:t>
            </a:r>
            <a:r>
              <a:rPr lang="en-US" sz="11200" dirty="0" smtClean="0"/>
              <a:t> over 48h.</a:t>
            </a:r>
          </a:p>
          <a:p>
            <a:r>
              <a:rPr lang="en-US" sz="11200" dirty="0" smtClean="0"/>
              <a:t>Neonatal </a:t>
            </a:r>
            <a:r>
              <a:rPr lang="en-US" sz="11200" dirty="0" err="1" smtClean="0"/>
              <a:t>dka</a:t>
            </a:r>
            <a:r>
              <a:rPr lang="en-US" sz="11200" dirty="0" smtClean="0"/>
              <a:t>  may require up to 100 to 150 ml /kg/24hs</a:t>
            </a:r>
          </a:p>
          <a:p>
            <a:endParaRPr lang="en-US" sz="11200" dirty="0" smtClean="0"/>
          </a:p>
          <a:p>
            <a:endParaRPr lang="en-US" sz="5100" dirty="0"/>
          </a:p>
        </p:txBody>
      </p:sp>
    </p:spTree>
    <p:extLst>
      <p:ext uri="{BB962C8B-B14F-4D97-AF65-F5344CB8AC3E}">
        <p14:creationId xmlns:p14="http://schemas.microsoft.com/office/powerpoint/2010/main" val="32174896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A-INITIAL MANAGEMENT </a:t>
            </a:r>
            <a:r>
              <a:rPr lang="en-US" dirty="0">
                <a:solidFill>
                  <a:srgbClr val="FF0000"/>
                </a:solidFill>
              </a:rPr>
              <a:t>IN </a:t>
            </a:r>
            <a:r>
              <a:rPr lang="en-US" dirty="0" smtClean="0">
                <a:solidFill>
                  <a:srgbClr val="FF0000"/>
                </a:solidFill>
              </a:rPr>
              <a:t>HDU OR PICU</a:t>
            </a:r>
            <a:r>
              <a:rPr lang="en-US" dirty="0"/>
              <a:t/>
            </a:r>
            <a:br>
              <a:rPr lang="en-US" dirty="0"/>
            </a:br>
            <a:r>
              <a:rPr lang="en-US" b="1" dirty="0"/>
              <a:t>1-FLUIDS:</a:t>
            </a:r>
            <a:br>
              <a:rPr lang="en-US" b="1" dirty="0"/>
            </a:br>
            <a:endParaRPr lang="en-US" dirty="0"/>
          </a:p>
        </p:txBody>
      </p:sp>
      <p:sp>
        <p:nvSpPr>
          <p:cNvPr id="3" name="Content Placeholder 2"/>
          <p:cNvSpPr>
            <a:spLocks noGrp="1"/>
          </p:cNvSpPr>
          <p:nvPr>
            <p:ph idx="1"/>
          </p:nvPr>
        </p:nvSpPr>
        <p:spPr>
          <a:xfrm>
            <a:off x="504339" y="1592178"/>
            <a:ext cx="8596668" cy="3880773"/>
          </a:xfrm>
        </p:spPr>
        <p:txBody>
          <a:bodyPr>
            <a:noAutofit/>
          </a:bodyPr>
          <a:lstStyle/>
          <a:p>
            <a:pPr marL="0" indent="0">
              <a:buNone/>
            </a:pPr>
            <a:r>
              <a:rPr lang="en-US" sz="2800" b="1" dirty="0" smtClean="0"/>
              <a:t>b) Type of fluid:</a:t>
            </a:r>
          </a:p>
          <a:p>
            <a:pPr marL="0" indent="0">
              <a:buNone/>
            </a:pPr>
            <a:r>
              <a:rPr lang="en-US" sz="2800" b="1" dirty="0" smtClean="0"/>
              <a:t> </a:t>
            </a:r>
            <a:r>
              <a:rPr lang="en-US" sz="2800" dirty="0">
                <a:solidFill>
                  <a:srgbClr val="000000"/>
                </a:solidFill>
                <a:latin typeface="Arial" panose="020B0604020202020204" pitchFamily="34" charset="0"/>
              </a:rPr>
              <a:t>Use 0.9% sodium chloride with </a:t>
            </a:r>
            <a:r>
              <a:rPr lang="en-US" sz="2800" dirty="0" smtClean="0">
                <a:solidFill>
                  <a:srgbClr val="000000"/>
                </a:solidFill>
                <a:latin typeface="Arial" panose="020B0604020202020204" pitchFamily="34" charset="0"/>
              </a:rPr>
              <a:t>potassium chloride  </a:t>
            </a:r>
            <a:r>
              <a:rPr lang="en-US" sz="2800" dirty="0">
                <a:solidFill>
                  <a:srgbClr val="000000"/>
                </a:solidFill>
                <a:latin typeface="Arial" panose="020B0604020202020204" pitchFamily="34" charset="0"/>
              </a:rPr>
              <a:t>(40 </a:t>
            </a:r>
            <a:r>
              <a:rPr lang="en-US" sz="2800" dirty="0" err="1">
                <a:solidFill>
                  <a:srgbClr val="000000"/>
                </a:solidFill>
                <a:latin typeface="Arial" panose="020B0604020202020204" pitchFamily="34" charset="0"/>
              </a:rPr>
              <a:t>mmol</a:t>
            </a:r>
            <a:r>
              <a:rPr lang="en-US" sz="2800" dirty="0">
                <a:solidFill>
                  <a:srgbClr val="000000"/>
                </a:solidFill>
                <a:latin typeface="Arial" panose="020B0604020202020204" pitchFamily="34" charset="0"/>
              </a:rPr>
              <a:t> per </a:t>
            </a:r>
            <a:r>
              <a:rPr lang="en-US" sz="2800" dirty="0" err="1">
                <a:solidFill>
                  <a:srgbClr val="000000"/>
                </a:solidFill>
                <a:latin typeface="Arial" panose="020B0604020202020204" pitchFamily="34" charset="0"/>
              </a:rPr>
              <a:t>litre</a:t>
            </a:r>
            <a:r>
              <a:rPr lang="en-US" sz="2800" dirty="0">
                <a:solidFill>
                  <a:srgbClr val="000000"/>
                </a:solidFill>
                <a:latin typeface="Arial" panose="020B0604020202020204" pitchFamily="34" charset="0"/>
              </a:rPr>
              <a:t>) until blood glucose levels are less than 14 </a:t>
            </a:r>
            <a:r>
              <a:rPr lang="en-US" sz="2800" dirty="0" err="1">
                <a:solidFill>
                  <a:srgbClr val="000000"/>
                </a:solidFill>
                <a:latin typeface="Arial" panose="020B0604020202020204" pitchFamily="34" charset="0"/>
              </a:rPr>
              <a:t>mmol</a:t>
            </a:r>
            <a:r>
              <a:rPr lang="en-US" sz="2800" dirty="0">
                <a:solidFill>
                  <a:srgbClr val="000000"/>
                </a:solidFill>
                <a:latin typeface="Arial" panose="020B0604020202020204" pitchFamily="34" charset="0"/>
              </a:rPr>
              <a:t>/l (</a:t>
            </a:r>
            <a:r>
              <a:rPr lang="en-US" sz="2800" dirty="0" smtClean="0">
                <a:solidFill>
                  <a:srgbClr val="000000"/>
                </a:solidFill>
                <a:latin typeface="Arial" panose="020B0604020202020204" pitchFamily="34" charset="0"/>
              </a:rPr>
              <a:t>250 mg/dl)</a:t>
            </a:r>
          </a:p>
          <a:p>
            <a:pPr marL="0" indent="0">
              <a:buNone/>
            </a:pPr>
            <a:r>
              <a:rPr lang="en-US" sz="2800" dirty="0">
                <a:solidFill>
                  <a:srgbClr val="000000"/>
                </a:solidFill>
                <a:latin typeface="Arial" panose="020B0604020202020204" pitchFamily="34" charset="0"/>
              </a:rPr>
              <a:t>Corrected sodium levels should rise as blood glucose levels fall during </a:t>
            </a:r>
            <a:r>
              <a:rPr lang="en-US" sz="2800" dirty="0" smtClean="0">
                <a:solidFill>
                  <a:srgbClr val="000000"/>
                </a:solidFill>
                <a:latin typeface="Arial" panose="020B0604020202020204" pitchFamily="34" charset="0"/>
              </a:rPr>
              <a:t>treatment if not , there is </a:t>
            </a:r>
            <a:r>
              <a:rPr lang="en-US" sz="2800" dirty="0">
                <a:solidFill>
                  <a:srgbClr val="000000"/>
                </a:solidFill>
                <a:latin typeface="Arial" panose="020B0604020202020204" pitchFamily="34" charset="0"/>
              </a:rPr>
              <a:t>risk of cerebral </a:t>
            </a:r>
            <a:r>
              <a:rPr lang="en-US" sz="2800" dirty="0" err="1">
                <a:solidFill>
                  <a:srgbClr val="000000"/>
                </a:solidFill>
                <a:latin typeface="Arial" panose="020B0604020202020204" pitchFamily="34" charset="0"/>
              </a:rPr>
              <a:t>oedema</a:t>
            </a:r>
            <a:r>
              <a:rPr lang="en-US" sz="2800" dirty="0" smtClean="0">
                <a:solidFill>
                  <a:srgbClr val="000000"/>
                </a:solidFill>
                <a:latin typeface="Arial" panose="020B0604020202020204" pitchFamily="34" charset="0"/>
              </a:rPr>
              <a:t>.</a:t>
            </a:r>
          </a:p>
          <a:p>
            <a:pPr marL="0" indent="0">
              <a:buNone/>
            </a:pPr>
            <a:r>
              <a:rPr lang="en-US" sz="2800" dirty="0" smtClean="0">
                <a:solidFill>
                  <a:srgbClr val="000000"/>
                </a:solidFill>
                <a:latin typeface="Arial" panose="020B0604020202020204" pitchFamily="34" charset="0"/>
              </a:rPr>
              <a:t> </a:t>
            </a:r>
            <a:r>
              <a:rPr lang="en-US" sz="2800" dirty="0">
                <a:solidFill>
                  <a:srgbClr val="000000"/>
                </a:solidFill>
                <a:latin typeface="Arial" panose="020B0604020202020204" pitchFamily="34" charset="0"/>
              </a:rPr>
              <a:t>If the child is becoming </a:t>
            </a:r>
            <a:r>
              <a:rPr lang="en-US" sz="2800" dirty="0" err="1">
                <a:solidFill>
                  <a:srgbClr val="000000"/>
                </a:solidFill>
                <a:latin typeface="Arial" panose="020B0604020202020204" pitchFamily="34" charset="0"/>
              </a:rPr>
              <a:t>hypernatraemic</a:t>
            </a:r>
            <a:r>
              <a:rPr lang="en-US" sz="2800" dirty="0">
                <a:solidFill>
                  <a:srgbClr val="000000"/>
                </a:solidFill>
                <a:latin typeface="Arial" panose="020B0604020202020204" pitchFamily="34" charset="0"/>
              </a:rPr>
              <a:t>, this is not generally a problem, and is protective against cerebral </a:t>
            </a:r>
            <a:r>
              <a:rPr lang="en-US" sz="2800" dirty="0" err="1">
                <a:solidFill>
                  <a:srgbClr val="000000"/>
                </a:solidFill>
                <a:latin typeface="Arial" panose="020B0604020202020204" pitchFamily="34" charset="0"/>
              </a:rPr>
              <a:t>oedema</a:t>
            </a:r>
            <a:r>
              <a:rPr lang="en-US" sz="2800" dirty="0">
                <a:solidFill>
                  <a:srgbClr val="000000"/>
                </a:solidFill>
                <a:latin typeface="Arial" panose="020B0604020202020204" pitchFamily="34" charset="0"/>
              </a:rPr>
              <a:t>. Please discuss with the consultant on call. </a:t>
            </a:r>
            <a:endParaRPr lang="en-US" sz="2800" dirty="0" smtClean="0">
              <a:solidFill>
                <a:srgbClr val="000000"/>
              </a:solidFill>
              <a:latin typeface="Arial" panose="020B0604020202020204" pitchFamily="34" charset="0"/>
            </a:endParaRPr>
          </a:p>
          <a:p>
            <a:pPr marL="0" indent="0">
              <a:buNone/>
            </a:pPr>
            <a:r>
              <a:rPr lang="en-US" sz="2800" dirty="0" smtClean="0">
                <a:solidFill>
                  <a:srgbClr val="000000"/>
                </a:solidFill>
                <a:latin typeface="Arial" panose="020B0604020202020204" pitchFamily="34" charset="0"/>
              </a:rPr>
              <a:t> </a:t>
            </a:r>
            <a:endParaRPr lang="en-US" sz="2800" b="1" dirty="0" smtClean="0"/>
          </a:p>
          <a:p>
            <a:endParaRPr lang="en-US" sz="2800" dirty="0"/>
          </a:p>
        </p:txBody>
      </p:sp>
    </p:spTree>
    <p:extLst>
      <p:ext uri="{BB962C8B-B14F-4D97-AF65-F5344CB8AC3E}">
        <p14:creationId xmlns:p14="http://schemas.microsoft.com/office/powerpoint/2010/main" val="976828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A-INITIALMANAGEMENT IN </a:t>
            </a:r>
            <a:r>
              <a:rPr lang="en-US" dirty="0" smtClean="0">
                <a:solidFill>
                  <a:srgbClr val="FF0000"/>
                </a:solidFill>
              </a:rPr>
              <a:t>HDU OR PICU</a:t>
            </a:r>
            <a:r>
              <a:rPr lang="en-US" dirty="0"/>
              <a:t/>
            </a:r>
            <a:br>
              <a:rPr lang="en-US" dirty="0"/>
            </a:br>
            <a:r>
              <a:rPr lang="en-US" b="1" dirty="0"/>
              <a:t>1-FLUIDS:</a:t>
            </a:r>
            <a:br>
              <a:rPr lang="en-US" b="1" dirty="0"/>
            </a:br>
            <a:endParaRPr lang="en-US" dirty="0"/>
          </a:p>
        </p:txBody>
      </p:sp>
      <p:sp>
        <p:nvSpPr>
          <p:cNvPr id="3" name="Content Placeholder 2"/>
          <p:cNvSpPr>
            <a:spLocks noGrp="1"/>
          </p:cNvSpPr>
          <p:nvPr>
            <p:ph idx="1"/>
          </p:nvPr>
        </p:nvSpPr>
        <p:spPr/>
        <p:txBody>
          <a:bodyPr>
            <a:normAutofit fontScale="85000" lnSpcReduction="10000"/>
          </a:bodyPr>
          <a:lstStyle/>
          <a:p>
            <a:pPr marL="0" lvl="0" indent="0">
              <a:buClr>
                <a:srgbClr val="90C226"/>
              </a:buClr>
              <a:buNone/>
            </a:pPr>
            <a:r>
              <a:rPr lang="en-US" sz="3200" b="1" dirty="0">
                <a:solidFill>
                  <a:prstClr val="black">
                    <a:lumMod val="75000"/>
                    <a:lumOff val="25000"/>
                  </a:prstClr>
                </a:solidFill>
              </a:rPr>
              <a:t>c) Oral fluids</a:t>
            </a:r>
            <a:endParaRPr lang="en-US" sz="3200" dirty="0">
              <a:solidFill>
                <a:prstClr val="black">
                  <a:lumMod val="75000"/>
                  <a:lumOff val="25000"/>
                </a:prstClr>
              </a:solidFill>
            </a:endParaRPr>
          </a:p>
          <a:p>
            <a:pPr lvl="0">
              <a:buClr>
                <a:srgbClr val="90C226"/>
              </a:buClr>
            </a:pPr>
            <a:r>
              <a:rPr lang="en-US" sz="3200" dirty="0">
                <a:solidFill>
                  <a:prstClr val="black">
                    <a:lumMod val="75000"/>
                    <a:lumOff val="25000"/>
                  </a:prstClr>
                </a:solidFill>
              </a:rPr>
              <a:t> Do not give oral fluids to a child  who is receiving iv fluids for DKA until ketosis is resolving and  no nausea or vomiting. </a:t>
            </a:r>
          </a:p>
          <a:p>
            <a:pPr lvl="0">
              <a:buClr>
                <a:srgbClr val="90C226"/>
              </a:buClr>
            </a:pPr>
            <a:r>
              <a:rPr lang="en-US" sz="3200" dirty="0">
                <a:solidFill>
                  <a:prstClr val="black">
                    <a:lumMod val="75000"/>
                    <a:lumOff val="25000"/>
                  </a:prstClr>
                </a:solidFill>
              </a:rPr>
              <a:t> A </a:t>
            </a:r>
            <a:r>
              <a:rPr lang="en-US" sz="3200" dirty="0" err="1">
                <a:solidFill>
                  <a:prstClr val="black">
                    <a:lumMod val="75000"/>
                    <a:lumOff val="25000"/>
                  </a:prstClr>
                </a:solidFill>
              </a:rPr>
              <a:t>nasogastic</a:t>
            </a:r>
            <a:r>
              <a:rPr lang="en-US" sz="3200" dirty="0">
                <a:solidFill>
                  <a:prstClr val="black">
                    <a:lumMod val="75000"/>
                    <a:lumOff val="25000"/>
                  </a:prstClr>
                </a:solidFill>
              </a:rPr>
              <a:t> tube may be necessary in the case of gastric paresis. </a:t>
            </a:r>
          </a:p>
          <a:p>
            <a:pPr lvl="0">
              <a:buClr>
                <a:srgbClr val="90C226"/>
              </a:buClr>
            </a:pPr>
            <a:r>
              <a:rPr lang="en-US" sz="3200" dirty="0">
                <a:solidFill>
                  <a:prstClr val="black">
                    <a:lumMod val="75000"/>
                    <a:lumOff val="25000"/>
                  </a:prstClr>
                </a:solidFill>
              </a:rPr>
              <a:t> If oral fluids are given before the 48 </a:t>
            </a:r>
            <a:r>
              <a:rPr lang="en-US" sz="3200" dirty="0" err="1">
                <a:solidFill>
                  <a:prstClr val="black">
                    <a:lumMod val="75000"/>
                    <a:lumOff val="25000"/>
                  </a:prstClr>
                </a:solidFill>
              </a:rPr>
              <a:t>hr</a:t>
            </a:r>
            <a:r>
              <a:rPr lang="en-US" sz="3200" dirty="0">
                <a:solidFill>
                  <a:prstClr val="black">
                    <a:lumMod val="75000"/>
                    <a:lumOff val="25000"/>
                  </a:prstClr>
                </a:solidFill>
              </a:rPr>
              <a:t> rehydration period is completed, the IV infusion needs to be reduced to take account of the oral intake. </a:t>
            </a:r>
            <a:endParaRPr lang="en-US" sz="3200" b="1" dirty="0">
              <a:solidFill>
                <a:prstClr val="black">
                  <a:lumMod val="75000"/>
                  <a:lumOff val="25000"/>
                </a:prstClr>
              </a:solidFill>
            </a:endParaRPr>
          </a:p>
          <a:p>
            <a:pPr marL="0" lvl="0" indent="0">
              <a:buClr>
                <a:srgbClr val="90C226"/>
              </a:buClr>
              <a:buNone/>
            </a:pPr>
            <a:endParaRPr lang="en-US" sz="2800" dirty="0">
              <a:solidFill>
                <a:prstClr val="black">
                  <a:lumMod val="75000"/>
                  <a:lumOff val="25000"/>
                </a:prstClr>
              </a:solidFill>
            </a:endParaRPr>
          </a:p>
          <a:p>
            <a:endParaRPr lang="en-US" dirty="0"/>
          </a:p>
        </p:txBody>
      </p:sp>
    </p:spTree>
    <p:extLst>
      <p:ext uri="{BB962C8B-B14F-4D97-AF65-F5344CB8AC3E}">
        <p14:creationId xmlns:p14="http://schemas.microsoft.com/office/powerpoint/2010/main" val="10791788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A-INITIAL MANAGEMENT </a:t>
            </a:r>
            <a:r>
              <a:rPr lang="en-US" dirty="0">
                <a:solidFill>
                  <a:srgbClr val="FF0000"/>
                </a:solidFill>
              </a:rPr>
              <a:t>IN </a:t>
            </a:r>
            <a:r>
              <a:rPr lang="en-US" dirty="0" smtClean="0">
                <a:solidFill>
                  <a:srgbClr val="FF0000"/>
                </a:solidFill>
              </a:rPr>
              <a:t>HDU OR PICU</a:t>
            </a:r>
            <a:r>
              <a:rPr lang="en-US" dirty="0"/>
              <a:t/>
            </a:r>
            <a:br>
              <a:rPr lang="en-US" dirty="0"/>
            </a:br>
            <a:r>
              <a:rPr lang="en-US" b="1" dirty="0"/>
              <a:t>1-FLUIDS:</a:t>
            </a:r>
            <a:br>
              <a:rPr lang="en-US" b="1" dirty="0"/>
            </a:br>
            <a:endParaRPr lang="en-US" dirty="0"/>
          </a:p>
        </p:txBody>
      </p:sp>
      <p:sp>
        <p:nvSpPr>
          <p:cNvPr id="3" name="Content Placeholder 2"/>
          <p:cNvSpPr>
            <a:spLocks noGrp="1"/>
          </p:cNvSpPr>
          <p:nvPr>
            <p:ph idx="1"/>
          </p:nvPr>
        </p:nvSpPr>
        <p:spPr>
          <a:xfrm>
            <a:off x="712117" y="2234730"/>
            <a:ext cx="8596668" cy="3880773"/>
          </a:xfrm>
        </p:spPr>
        <p:txBody>
          <a:bodyPr>
            <a:normAutofit/>
          </a:bodyPr>
          <a:lstStyle/>
          <a:p>
            <a:pPr marL="0" indent="0">
              <a:buNone/>
            </a:pPr>
            <a:r>
              <a:rPr lang="en-US" sz="3200" b="1" dirty="0"/>
              <a:t>d) Fluid Losses: </a:t>
            </a:r>
            <a:endParaRPr lang="en-US" sz="3200" dirty="0"/>
          </a:p>
          <a:p>
            <a:r>
              <a:rPr lang="en-US" sz="3200" dirty="0"/>
              <a:t>If a massive diuresis continues for several hours fluid input may need to be increased</a:t>
            </a:r>
            <a:r>
              <a:rPr lang="en-US" sz="3200" dirty="0" smtClean="0"/>
              <a:t>.</a:t>
            </a:r>
          </a:p>
          <a:p>
            <a:r>
              <a:rPr lang="en-US" sz="3200" dirty="0" smtClean="0"/>
              <a:t> </a:t>
            </a:r>
            <a:r>
              <a:rPr lang="en-US" sz="3200" dirty="0"/>
              <a:t>If large volumes of gastric aspirate continue, these will need to be replaced with 0.45% saline with </a:t>
            </a:r>
            <a:r>
              <a:rPr lang="en-US" sz="3200" dirty="0" err="1"/>
              <a:t>KCl</a:t>
            </a:r>
            <a:r>
              <a:rPr lang="en-US" sz="3200" dirty="0"/>
              <a:t>. </a:t>
            </a:r>
          </a:p>
        </p:txBody>
      </p:sp>
    </p:spTree>
    <p:extLst>
      <p:ext uri="{BB962C8B-B14F-4D97-AF65-F5344CB8AC3E}">
        <p14:creationId xmlns:p14="http://schemas.microsoft.com/office/powerpoint/2010/main" val="15847081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A-INITIAL </a:t>
            </a:r>
            <a:r>
              <a:rPr lang="en-US" dirty="0">
                <a:solidFill>
                  <a:srgbClr val="FF0000"/>
                </a:solidFill>
              </a:rPr>
              <a:t>MANAGEMENT IN </a:t>
            </a:r>
            <a:r>
              <a:rPr lang="en-US" dirty="0" smtClean="0">
                <a:solidFill>
                  <a:srgbClr val="FF0000"/>
                </a:solidFill>
              </a:rPr>
              <a:t>HDU OR PICU</a:t>
            </a:r>
            <a:r>
              <a:rPr lang="en-US" dirty="0"/>
              <a:t/>
            </a:r>
            <a:br>
              <a:rPr lang="en-US" dirty="0"/>
            </a:br>
            <a:r>
              <a:rPr lang="en-US" b="1" dirty="0" smtClean="0">
                <a:latin typeface="Arial" panose="020B0604020202020204" pitchFamily="34" charset="0"/>
              </a:rPr>
              <a:t>2</a:t>
            </a:r>
            <a:r>
              <a:rPr lang="en-US" b="1" dirty="0">
                <a:latin typeface="Arial" panose="020B0604020202020204" pitchFamily="34" charset="0"/>
              </a:rPr>
              <a:t>. POTASSIUM: </a:t>
            </a:r>
            <a:endParaRPr lang="en-US" dirty="0"/>
          </a:p>
        </p:txBody>
      </p:sp>
      <p:sp>
        <p:nvSpPr>
          <p:cNvPr id="3" name="Content Placeholder 2"/>
          <p:cNvSpPr>
            <a:spLocks noGrp="1"/>
          </p:cNvSpPr>
          <p:nvPr>
            <p:ph idx="1"/>
          </p:nvPr>
        </p:nvSpPr>
        <p:spPr>
          <a:xfrm>
            <a:off x="677334" y="1740460"/>
            <a:ext cx="8596668" cy="3880773"/>
          </a:xfrm>
        </p:spPr>
        <p:txBody>
          <a:bodyPr>
            <a:normAutofit fontScale="25000" lnSpcReduction="20000"/>
          </a:bodyPr>
          <a:lstStyle/>
          <a:p>
            <a:pPr marL="0" indent="0">
              <a:buNone/>
            </a:pPr>
            <a:endParaRPr lang="en-US" dirty="0"/>
          </a:p>
          <a:p>
            <a:r>
              <a:rPr lang="en-US" sz="12800" b="1" dirty="0" smtClean="0"/>
              <a:t>If </a:t>
            </a:r>
            <a:r>
              <a:rPr lang="en-US" sz="12800" b="1" dirty="0"/>
              <a:t>the child or young person with DKA develops </a:t>
            </a:r>
            <a:r>
              <a:rPr lang="en-US" sz="12800" b="1" dirty="0" err="1"/>
              <a:t>hypokalaemia</a:t>
            </a:r>
            <a:r>
              <a:rPr lang="en-US" sz="12800" b="1" dirty="0"/>
              <a:t> (potassium below 3 </a:t>
            </a:r>
            <a:r>
              <a:rPr lang="en-US" sz="12800" b="1" dirty="0" err="1"/>
              <a:t>mmol</a:t>
            </a:r>
            <a:r>
              <a:rPr lang="en-US" sz="12800" b="1" dirty="0"/>
              <a:t>/</a:t>
            </a:r>
            <a:r>
              <a:rPr lang="en-US" sz="12800" b="1" dirty="0" err="1"/>
              <a:t>litre</a:t>
            </a:r>
            <a:r>
              <a:rPr lang="en-US" sz="12800" b="1" dirty="0"/>
              <a:t>): </a:t>
            </a:r>
          </a:p>
          <a:p>
            <a:pPr marL="0" indent="0">
              <a:buNone/>
            </a:pPr>
            <a:r>
              <a:rPr lang="en-US" sz="11200" dirty="0" smtClean="0"/>
              <a:t>     1- </a:t>
            </a:r>
            <a:r>
              <a:rPr lang="en-US" sz="11200" dirty="0"/>
              <a:t>think about temporarily suspending the insulin infusion </a:t>
            </a:r>
          </a:p>
          <a:p>
            <a:pPr marL="0" indent="0">
              <a:buNone/>
            </a:pPr>
            <a:r>
              <a:rPr lang="en-US" sz="11200" dirty="0" smtClean="0"/>
              <a:t>    2- </a:t>
            </a:r>
            <a:r>
              <a:rPr lang="en-US" sz="11200" dirty="0"/>
              <a:t>discuss urgently with a critical care </a:t>
            </a:r>
            <a:r>
              <a:rPr lang="en-US" sz="11200" dirty="0" smtClean="0"/>
              <a:t>specialist, for insertion of central </a:t>
            </a:r>
            <a:r>
              <a:rPr lang="en-US" sz="11200" dirty="0"/>
              <a:t>venous catheter </a:t>
            </a:r>
            <a:r>
              <a:rPr lang="en-US" sz="11200" dirty="0" smtClean="0"/>
              <a:t> </a:t>
            </a:r>
            <a:r>
              <a:rPr lang="en-US" sz="11200" dirty="0"/>
              <a:t>for </a:t>
            </a:r>
            <a:r>
              <a:rPr lang="en-US" sz="11200" dirty="0" smtClean="0"/>
              <a:t> </a:t>
            </a:r>
            <a:r>
              <a:rPr lang="en-US" sz="11200" dirty="0"/>
              <a:t>administration of potassium solutions </a:t>
            </a:r>
            <a:r>
              <a:rPr lang="en-US" sz="11200" dirty="0" smtClean="0"/>
              <a:t>above </a:t>
            </a:r>
            <a:r>
              <a:rPr lang="en-US" sz="11200" dirty="0"/>
              <a:t>40 </a:t>
            </a:r>
            <a:r>
              <a:rPr lang="en-US" sz="11200" dirty="0" err="1"/>
              <a:t>mmol</a:t>
            </a:r>
            <a:r>
              <a:rPr lang="en-US" sz="11200" dirty="0"/>
              <a:t>/</a:t>
            </a:r>
            <a:r>
              <a:rPr lang="en-US" sz="11200" dirty="0" err="1"/>
              <a:t>litre</a:t>
            </a:r>
            <a:r>
              <a:rPr lang="en-US" sz="11200" dirty="0"/>
              <a:t>. </a:t>
            </a:r>
          </a:p>
          <a:p>
            <a:endParaRPr lang="en-US" sz="11200" dirty="0"/>
          </a:p>
        </p:txBody>
      </p:sp>
    </p:spTree>
    <p:extLst>
      <p:ext uri="{BB962C8B-B14F-4D97-AF65-F5344CB8AC3E}">
        <p14:creationId xmlns:p14="http://schemas.microsoft.com/office/powerpoint/2010/main" val="766983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A-INITIAL </a:t>
            </a:r>
            <a:r>
              <a:rPr lang="en-US" dirty="0">
                <a:solidFill>
                  <a:srgbClr val="FF0000"/>
                </a:solidFill>
              </a:rPr>
              <a:t>MANAGEMENT IN </a:t>
            </a:r>
            <a:r>
              <a:rPr lang="en-US" dirty="0" smtClean="0">
                <a:solidFill>
                  <a:srgbClr val="FF0000"/>
                </a:solidFill>
              </a:rPr>
              <a:t>HDU OR PICU</a:t>
            </a:r>
            <a:r>
              <a:rPr lang="en-US" dirty="0">
                <a:solidFill>
                  <a:srgbClr val="FF0000"/>
                </a:solidFill>
              </a:rPr>
              <a:t/>
            </a:r>
            <a:br>
              <a:rPr lang="en-US" dirty="0">
                <a:solidFill>
                  <a:srgbClr val="FF0000"/>
                </a:solidFill>
              </a:rPr>
            </a:br>
            <a:r>
              <a:rPr lang="en-US" b="1" dirty="0" smtClean="0"/>
              <a:t>3</a:t>
            </a:r>
            <a:r>
              <a:rPr lang="en-US" b="1" dirty="0"/>
              <a:t>. INSULIN:</a:t>
            </a:r>
            <a:endParaRPr lang="en-US" dirty="0"/>
          </a:p>
        </p:txBody>
      </p:sp>
      <p:sp>
        <p:nvSpPr>
          <p:cNvPr id="3" name="Content Placeholder 2"/>
          <p:cNvSpPr>
            <a:spLocks noGrp="1"/>
          </p:cNvSpPr>
          <p:nvPr>
            <p:ph idx="1"/>
          </p:nvPr>
        </p:nvSpPr>
        <p:spPr/>
        <p:txBody>
          <a:bodyPr>
            <a:noAutofit/>
          </a:bodyPr>
          <a:lstStyle/>
          <a:p>
            <a:r>
              <a:rPr lang="en-US" sz="2800" dirty="0"/>
              <a:t>Once rehydration fluids and potassium are running, blood glucose levels will start to fall. There is some evidence that cerebral </a:t>
            </a:r>
            <a:r>
              <a:rPr lang="en-US" sz="2800" dirty="0" err="1"/>
              <a:t>oedema</a:t>
            </a:r>
            <a:r>
              <a:rPr lang="en-US" sz="2800" dirty="0"/>
              <a:t> is more likely if insulin is started early. Do not give bolus doses of intravenous insulin</a:t>
            </a:r>
            <a:r>
              <a:rPr lang="en-US" sz="2800" dirty="0" smtClean="0"/>
              <a:t>.</a:t>
            </a:r>
          </a:p>
          <a:p>
            <a:r>
              <a:rPr lang="en-US" sz="2800" b="1" dirty="0"/>
              <a:t>Therefore start an intravenous insulin infusion 1-2 hours after beginning intravenous fluid therapy</a:t>
            </a:r>
            <a:r>
              <a:rPr lang="en-US" sz="2800" b="1" dirty="0" smtClean="0"/>
              <a:t>.</a:t>
            </a:r>
          </a:p>
          <a:p>
            <a:r>
              <a:rPr lang="en-US" sz="2800" dirty="0"/>
              <a:t>Use pre-filled syringes containing 50 Units of soluble insulin in </a:t>
            </a:r>
            <a:r>
              <a:rPr lang="en-US" sz="2800" dirty="0">
                <a:solidFill>
                  <a:srgbClr val="FF0000"/>
                </a:solidFill>
              </a:rPr>
              <a:t>50 ml </a:t>
            </a:r>
            <a:r>
              <a:rPr lang="en-US" sz="2800" dirty="0"/>
              <a:t>0.9% sodium chloride.</a:t>
            </a:r>
          </a:p>
        </p:txBody>
      </p:sp>
    </p:spTree>
    <p:extLst>
      <p:ext uri="{BB962C8B-B14F-4D97-AF65-F5344CB8AC3E}">
        <p14:creationId xmlns:p14="http://schemas.microsoft.com/office/powerpoint/2010/main" val="20900161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A-INITIAL </a:t>
            </a:r>
            <a:r>
              <a:rPr lang="en-US" dirty="0">
                <a:solidFill>
                  <a:srgbClr val="FF0000"/>
                </a:solidFill>
              </a:rPr>
              <a:t>MANAGEMENT </a:t>
            </a:r>
            <a:r>
              <a:rPr lang="en-US" dirty="0" smtClean="0">
                <a:solidFill>
                  <a:srgbClr val="FF0000"/>
                </a:solidFill>
              </a:rPr>
              <a:t>IN HDU OR PICU</a:t>
            </a:r>
            <a:br>
              <a:rPr lang="en-US" dirty="0" smtClean="0">
                <a:solidFill>
                  <a:srgbClr val="FF0000"/>
                </a:solidFill>
              </a:rPr>
            </a:br>
            <a:r>
              <a:rPr lang="en-US" b="1" dirty="0" smtClean="0"/>
              <a:t>3</a:t>
            </a:r>
            <a:r>
              <a:rPr lang="en-US" b="1" dirty="0"/>
              <a:t>. INSULIN:</a:t>
            </a:r>
            <a:endParaRPr lang="en-US" dirty="0"/>
          </a:p>
        </p:txBody>
      </p:sp>
      <p:sp>
        <p:nvSpPr>
          <p:cNvPr id="3" name="Content Placeholder 2"/>
          <p:cNvSpPr>
            <a:spLocks noGrp="1"/>
          </p:cNvSpPr>
          <p:nvPr>
            <p:ph idx="1"/>
          </p:nvPr>
        </p:nvSpPr>
        <p:spPr>
          <a:xfrm>
            <a:off x="677334" y="2407724"/>
            <a:ext cx="8596668" cy="3880773"/>
          </a:xfrm>
        </p:spPr>
        <p:txBody>
          <a:bodyPr>
            <a:noAutofit/>
          </a:bodyPr>
          <a:lstStyle/>
          <a:p>
            <a:r>
              <a:rPr lang="en-US" sz="3200" b="1" dirty="0"/>
              <a:t>Use a soluble insulin infusion at a dosage between 0.05 and 0.1 units/kg/hour</a:t>
            </a:r>
            <a:r>
              <a:rPr lang="en-US" sz="3200" b="1" dirty="0" smtClean="0"/>
              <a:t>.</a:t>
            </a:r>
            <a:endParaRPr lang="en-US" sz="3200" dirty="0"/>
          </a:p>
          <a:p>
            <a:r>
              <a:rPr lang="en-US" sz="3200" dirty="0"/>
              <a:t>For children and young people on </a:t>
            </a:r>
            <a:r>
              <a:rPr lang="en-US" sz="3200" b="1" dirty="0"/>
              <a:t>continuous subcutaneous insulin infusion (CSII) pump therapy, </a:t>
            </a:r>
            <a:r>
              <a:rPr lang="en-US" sz="3200" dirty="0"/>
              <a:t>stop the pump when starting intravenous insulin</a:t>
            </a:r>
            <a:r>
              <a:rPr lang="en-US" sz="2800" dirty="0"/>
              <a:t>. </a:t>
            </a:r>
          </a:p>
        </p:txBody>
      </p:sp>
    </p:spTree>
    <p:extLst>
      <p:ext uri="{BB962C8B-B14F-4D97-AF65-F5344CB8AC3E}">
        <p14:creationId xmlns:p14="http://schemas.microsoft.com/office/powerpoint/2010/main" val="2562821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A-INITIAL </a:t>
            </a:r>
            <a:r>
              <a:rPr lang="en-US" dirty="0">
                <a:solidFill>
                  <a:srgbClr val="FF0000"/>
                </a:solidFill>
              </a:rPr>
              <a:t>MANAGEMENT IN </a:t>
            </a:r>
            <a:r>
              <a:rPr lang="en-US" dirty="0" smtClean="0">
                <a:solidFill>
                  <a:srgbClr val="FF0000"/>
                </a:solidFill>
              </a:rPr>
              <a:t>HDU OR PICU</a:t>
            </a:r>
            <a:r>
              <a:rPr lang="en-US" dirty="0">
                <a:solidFill>
                  <a:srgbClr val="FF0000"/>
                </a:solidFill>
              </a:rPr>
              <a:t/>
            </a:r>
            <a:br>
              <a:rPr lang="en-US" dirty="0">
                <a:solidFill>
                  <a:srgbClr val="FF0000"/>
                </a:solidFill>
              </a:rPr>
            </a:br>
            <a:r>
              <a:rPr lang="en-US" b="1" dirty="0"/>
              <a:t>3. INSULIN:</a:t>
            </a:r>
            <a:endParaRPr lang="en-US" dirty="0"/>
          </a:p>
        </p:txBody>
      </p:sp>
      <p:sp>
        <p:nvSpPr>
          <p:cNvPr id="3" name="Content Placeholder 2"/>
          <p:cNvSpPr>
            <a:spLocks noGrp="1"/>
          </p:cNvSpPr>
          <p:nvPr>
            <p:ph idx="1"/>
          </p:nvPr>
        </p:nvSpPr>
        <p:spPr/>
        <p:txBody>
          <a:bodyPr/>
          <a:lstStyle/>
          <a:p>
            <a:r>
              <a:rPr lang="en-US" sz="3200" dirty="0"/>
              <a:t>For </a:t>
            </a:r>
            <a:r>
              <a:rPr lang="en-US" sz="3200" b="1" dirty="0"/>
              <a:t>children who are already on long-acting insulin </a:t>
            </a:r>
            <a:r>
              <a:rPr lang="en-US" sz="3200" dirty="0"/>
              <a:t>(especially insulin glargine (Lantus)), you may wish to continue this at the usual dose and time throughout the DKA treatment, in addition to the IV insulin infusion, in order to shorten length of stay after recovery from DKA. </a:t>
            </a:r>
          </a:p>
          <a:p>
            <a:endParaRPr lang="en-US" sz="3200" dirty="0"/>
          </a:p>
          <a:p>
            <a:endParaRPr lang="en-US" sz="3200" dirty="0"/>
          </a:p>
          <a:p>
            <a:endParaRPr lang="en-US" dirty="0"/>
          </a:p>
        </p:txBody>
      </p:sp>
    </p:spTree>
    <p:extLst>
      <p:ext uri="{BB962C8B-B14F-4D97-AF65-F5344CB8AC3E}">
        <p14:creationId xmlns:p14="http://schemas.microsoft.com/office/powerpoint/2010/main" val="1387876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A-INITIAL </a:t>
            </a:r>
            <a:r>
              <a:rPr lang="en-US" dirty="0">
                <a:solidFill>
                  <a:srgbClr val="FF0000"/>
                </a:solidFill>
              </a:rPr>
              <a:t>MANAGEMENT IN </a:t>
            </a:r>
            <a:r>
              <a:rPr lang="en-US" dirty="0" smtClean="0">
                <a:solidFill>
                  <a:srgbClr val="FF0000"/>
                </a:solidFill>
              </a:rPr>
              <a:t>HDU OR PICU</a:t>
            </a:r>
            <a:r>
              <a:rPr lang="en-US" dirty="0">
                <a:solidFill>
                  <a:srgbClr val="FF0000"/>
                </a:solidFill>
              </a:rPr>
              <a:t/>
            </a:r>
            <a:br>
              <a:rPr lang="en-US" dirty="0">
                <a:solidFill>
                  <a:srgbClr val="FF0000"/>
                </a:solidFill>
              </a:rPr>
            </a:br>
            <a:r>
              <a:rPr lang="en-US" b="1" dirty="0" smtClean="0"/>
              <a:t>4</a:t>
            </a:r>
            <a:r>
              <a:rPr lang="en-US" b="1" dirty="0"/>
              <a:t>. BICARBONATE: </a:t>
            </a:r>
            <a:endParaRPr lang="en-US" dirty="0"/>
          </a:p>
        </p:txBody>
      </p:sp>
      <p:sp>
        <p:nvSpPr>
          <p:cNvPr id="3" name="Content Placeholder 2"/>
          <p:cNvSpPr>
            <a:spLocks noGrp="1"/>
          </p:cNvSpPr>
          <p:nvPr>
            <p:ph idx="1"/>
          </p:nvPr>
        </p:nvSpPr>
        <p:spPr/>
        <p:txBody>
          <a:bodyPr>
            <a:normAutofit/>
          </a:bodyPr>
          <a:lstStyle/>
          <a:p>
            <a:r>
              <a:rPr lang="en-US" sz="4800" dirty="0"/>
              <a:t>Do not give intravenous sodium bicarbonate to children and young people with DKA. </a:t>
            </a:r>
          </a:p>
        </p:txBody>
      </p:sp>
    </p:spTree>
    <p:extLst>
      <p:ext uri="{BB962C8B-B14F-4D97-AF65-F5344CB8AC3E}">
        <p14:creationId xmlns:p14="http://schemas.microsoft.com/office/powerpoint/2010/main" val="20098019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A-INITIAL </a:t>
            </a:r>
            <a:r>
              <a:rPr lang="en-US" dirty="0">
                <a:solidFill>
                  <a:srgbClr val="FF0000"/>
                </a:solidFill>
              </a:rPr>
              <a:t>MANAGEMENT IN </a:t>
            </a:r>
            <a:r>
              <a:rPr lang="en-US" dirty="0" smtClean="0">
                <a:solidFill>
                  <a:srgbClr val="FF0000"/>
                </a:solidFill>
              </a:rPr>
              <a:t>HDU OR PICU</a:t>
            </a:r>
            <a:r>
              <a:rPr lang="en-US" dirty="0">
                <a:solidFill>
                  <a:srgbClr val="FF0000"/>
                </a:solidFill>
              </a:rPr>
              <a:t/>
            </a:r>
            <a:br>
              <a:rPr lang="en-US" dirty="0">
                <a:solidFill>
                  <a:srgbClr val="FF0000"/>
                </a:solidFill>
              </a:rPr>
            </a:br>
            <a:r>
              <a:rPr lang="en-US" b="1" dirty="0" smtClean="0"/>
              <a:t>5</a:t>
            </a:r>
            <a:r>
              <a:rPr lang="en-US" b="1" dirty="0"/>
              <a:t>. RISK OF VENOUS THROMBOSIS: </a:t>
            </a:r>
            <a:endParaRPr lang="en-US" dirty="0"/>
          </a:p>
        </p:txBody>
      </p:sp>
      <p:sp>
        <p:nvSpPr>
          <p:cNvPr id="3" name="Content Placeholder 2"/>
          <p:cNvSpPr>
            <a:spLocks noGrp="1"/>
          </p:cNvSpPr>
          <p:nvPr>
            <p:ph idx="1"/>
          </p:nvPr>
        </p:nvSpPr>
        <p:spPr/>
        <p:txBody>
          <a:bodyPr>
            <a:normAutofit/>
          </a:bodyPr>
          <a:lstStyle/>
          <a:p>
            <a:r>
              <a:rPr lang="en-US" sz="4400" dirty="0"/>
              <a:t>Be aware that there is a significant risk of femoral vein thrombosis in young and very sick children with DKA who have femoral lines inserted. </a:t>
            </a:r>
          </a:p>
        </p:txBody>
      </p:sp>
    </p:spTree>
    <p:extLst>
      <p:ext uri="{BB962C8B-B14F-4D97-AF65-F5344CB8AC3E}">
        <p14:creationId xmlns:p14="http://schemas.microsoft.com/office/powerpoint/2010/main" val="980231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B- MONITORING IN HDU OR PICU: </a:t>
            </a:r>
            <a:endParaRPr lang="en-US" dirty="0">
              <a:solidFill>
                <a:srgbClr val="FF0000"/>
              </a:solidFill>
            </a:endParaRPr>
          </a:p>
        </p:txBody>
      </p:sp>
      <p:sp>
        <p:nvSpPr>
          <p:cNvPr id="3" name="Content Placeholder 2"/>
          <p:cNvSpPr>
            <a:spLocks noGrp="1"/>
          </p:cNvSpPr>
          <p:nvPr>
            <p:ph idx="1"/>
          </p:nvPr>
        </p:nvSpPr>
        <p:spPr>
          <a:xfrm>
            <a:off x="857216" y="1930400"/>
            <a:ext cx="8596668" cy="3651757"/>
          </a:xfrm>
        </p:spPr>
        <p:txBody>
          <a:bodyPr>
            <a:normAutofit lnSpcReduction="10000"/>
          </a:bodyPr>
          <a:lstStyle/>
          <a:p>
            <a:endParaRPr lang="en-US" dirty="0"/>
          </a:p>
          <a:p>
            <a:r>
              <a:rPr lang="en-US" sz="3200" dirty="0"/>
              <a:t>fluid balance charts </a:t>
            </a:r>
          </a:p>
          <a:p>
            <a:r>
              <a:rPr lang="en-US" sz="3200" dirty="0"/>
              <a:t>hourly </a:t>
            </a:r>
            <a:r>
              <a:rPr lang="en-US" sz="3200" b="1" dirty="0"/>
              <a:t>capillary blood glucose </a:t>
            </a:r>
            <a:endParaRPr lang="en-US" sz="3200" dirty="0"/>
          </a:p>
          <a:p>
            <a:r>
              <a:rPr lang="en-US" sz="3200" b="1" dirty="0"/>
              <a:t>capillary blood ketone </a:t>
            </a:r>
            <a:r>
              <a:rPr lang="en-US" sz="3200" dirty="0" smtClean="0"/>
              <a:t>level (</a:t>
            </a:r>
            <a:r>
              <a:rPr lang="en-US" sz="3200" dirty="0"/>
              <a:t>if available) </a:t>
            </a:r>
            <a:r>
              <a:rPr lang="en-US" sz="3200" dirty="0" err="1" smtClean="0"/>
              <a:t>abgs</a:t>
            </a:r>
            <a:r>
              <a:rPr lang="en-US" sz="3200" dirty="0" smtClean="0"/>
              <a:t> and serum electrolytes every 1-2 hours </a:t>
            </a:r>
          </a:p>
          <a:p>
            <a:pPr lvl="0"/>
            <a:r>
              <a:rPr lang="en-US" sz="3200" dirty="0">
                <a:solidFill>
                  <a:prstClr val="black">
                    <a:lumMod val="75000"/>
                    <a:lumOff val="25000"/>
                  </a:prstClr>
                </a:solidFill>
              </a:rPr>
              <a:t>urine testing for ketones (only needed if blood ketone testing not available).</a:t>
            </a:r>
          </a:p>
          <a:p>
            <a:endParaRPr lang="en-US" sz="3200" dirty="0" smtClean="0"/>
          </a:p>
          <a:p>
            <a:endParaRPr lang="en-US" sz="3200" dirty="0"/>
          </a:p>
          <a:p>
            <a:endParaRPr lang="en-US" sz="4100" dirty="0"/>
          </a:p>
          <a:p>
            <a:endParaRPr lang="en-US" dirty="0"/>
          </a:p>
        </p:txBody>
      </p:sp>
    </p:spTree>
    <p:extLst>
      <p:ext uri="{BB962C8B-B14F-4D97-AF65-F5344CB8AC3E}">
        <p14:creationId xmlns:p14="http://schemas.microsoft.com/office/powerpoint/2010/main" val="18753827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B- MONITORING IN </a:t>
            </a:r>
            <a:r>
              <a:rPr lang="en-US" b="1" dirty="0" smtClean="0">
                <a:solidFill>
                  <a:srgbClr val="FF0000"/>
                </a:solidFill>
              </a:rPr>
              <a:t>HDU OR PICU: </a:t>
            </a:r>
            <a:endParaRPr lang="en-US" dirty="0"/>
          </a:p>
        </p:txBody>
      </p:sp>
      <p:sp>
        <p:nvSpPr>
          <p:cNvPr id="3" name="Content Placeholder 2"/>
          <p:cNvSpPr>
            <a:spLocks noGrp="1"/>
          </p:cNvSpPr>
          <p:nvPr>
            <p:ph idx="1"/>
          </p:nvPr>
        </p:nvSpPr>
        <p:spPr/>
        <p:txBody>
          <a:bodyPr/>
          <a:lstStyle/>
          <a:p>
            <a:pPr lvl="0">
              <a:buClr>
                <a:srgbClr val="90C226"/>
              </a:buClr>
            </a:pPr>
            <a:r>
              <a:rPr lang="en-US" sz="3200" dirty="0" smtClean="0">
                <a:solidFill>
                  <a:prstClr val="black">
                    <a:lumMod val="75000"/>
                    <a:lumOff val="25000"/>
                  </a:prstClr>
                </a:solidFill>
              </a:rPr>
              <a:t>hourly </a:t>
            </a:r>
            <a:r>
              <a:rPr lang="en-US" sz="3200" dirty="0">
                <a:solidFill>
                  <a:prstClr val="black">
                    <a:lumMod val="75000"/>
                    <a:lumOff val="25000"/>
                  </a:prstClr>
                </a:solidFill>
              </a:rPr>
              <a:t>BP and basic observations </a:t>
            </a:r>
            <a:r>
              <a:rPr lang="en-US" sz="3200" dirty="0" smtClean="0">
                <a:solidFill>
                  <a:prstClr val="black">
                    <a:lumMod val="75000"/>
                    <a:lumOff val="25000"/>
                  </a:prstClr>
                </a:solidFill>
              </a:rPr>
              <a:t>.</a:t>
            </a:r>
            <a:endParaRPr lang="en-US" sz="3200" dirty="0">
              <a:solidFill>
                <a:prstClr val="black">
                  <a:lumMod val="75000"/>
                  <a:lumOff val="25000"/>
                </a:prstClr>
              </a:solidFill>
            </a:endParaRPr>
          </a:p>
          <a:p>
            <a:pPr lvl="0">
              <a:buClr>
                <a:srgbClr val="90C226"/>
              </a:buClr>
            </a:pPr>
            <a:r>
              <a:rPr lang="en-US" sz="3200" b="1" dirty="0">
                <a:solidFill>
                  <a:prstClr val="black">
                    <a:lumMod val="75000"/>
                    <a:lumOff val="25000"/>
                  </a:prstClr>
                </a:solidFill>
              </a:rPr>
              <a:t>half-hourly </a:t>
            </a:r>
            <a:r>
              <a:rPr lang="en-US" sz="3200" dirty="0">
                <a:solidFill>
                  <a:prstClr val="black">
                    <a:lumMod val="75000"/>
                    <a:lumOff val="25000"/>
                  </a:prstClr>
                </a:solidFill>
              </a:rPr>
              <a:t>neurological observations </a:t>
            </a:r>
            <a:r>
              <a:rPr lang="en-US" sz="3200" dirty="0" smtClean="0">
                <a:solidFill>
                  <a:prstClr val="black">
                    <a:lumMod val="75000"/>
                    <a:lumOff val="25000"/>
                  </a:prstClr>
                </a:solidFill>
              </a:rPr>
              <a:t>.</a:t>
            </a:r>
            <a:endParaRPr lang="en-US" sz="3200" dirty="0">
              <a:solidFill>
                <a:prstClr val="black">
                  <a:lumMod val="75000"/>
                  <a:lumOff val="25000"/>
                </a:prstClr>
              </a:solidFill>
            </a:endParaRPr>
          </a:p>
          <a:p>
            <a:pPr lvl="0">
              <a:buClr>
                <a:srgbClr val="90C226"/>
              </a:buClr>
            </a:pPr>
            <a:r>
              <a:rPr lang="en-US" sz="3200" dirty="0">
                <a:solidFill>
                  <a:prstClr val="black">
                    <a:lumMod val="75000"/>
                    <a:lumOff val="25000"/>
                  </a:prstClr>
                </a:solidFill>
              </a:rPr>
              <a:t>reporting any changes in the ECG </a:t>
            </a:r>
            <a:r>
              <a:rPr lang="en-US" sz="3200" dirty="0" smtClean="0">
                <a:solidFill>
                  <a:prstClr val="black">
                    <a:lumMod val="75000"/>
                    <a:lumOff val="25000"/>
                  </a:prstClr>
                </a:solidFill>
              </a:rPr>
              <a:t>trace. </a:t>
            </a:r>
            <a:endParaRPr lang="en-US" sz="3200" dirty="0">
              <a:solidFill>
                <a:prstClr val="black">
                  <a:lumMod val="75000"/>
                  <a:lumOff val="25000"/>
                </a:prstClr>
              </a:solidFill>
            </a:endParaRPr>
          </a:p>
          <a:p>
            <a:pPr lvl="0">
              <a:buClr>
                <a:srgbClr val="90C226"/>
              </a:buClr>
            </a:pPr>
            <a:r>
              <a:rPr lang="en-US" sz="3200" dirty="0">
                <a:solidFill>
                  <a:prstClr val="black">
                    <a:lumMod val="75000"/>
                    <a:lumOff val="25000"/>
                  </a:prstClr>
                </a:solidFill>
              </a:rPr>
              <a:t>twice daily </a:t>
            </a:r>
            <a:r>
              <a:rPr lang="en-US" sz="3200" dirty="0" smtClean="0">
                <a:solidFill>
                  <a:prstClr val="black">
                    <a:lumMod val="75000"/>
                    <a:lumOff val="25000"/>
                  </a:prstClr>
                </a:solidFill>
              </a:rPr>
              <a:t>weight. </a:t>
            </a:r>
            <a:endParaRPr lang="en-US" sz="3200" dirty="0">
              <a:solidFill>
                <a:prstClr val="black">
                  <a:lumMod val="75000"/>
                  <a:lumOff val="25000"/>
                </a:prstClr>
              </a:solidFill>
            </a:endParaRPr>
          </a:p>
          <a:p>
            <a:pPr lvl="0">
              <a:buClr>
                <a:srgbClr val="90C226"/>
              </a:buClr>
            </a:pPr>
            <a:endParaRPr lang="en-US" sz="500" dirty="0">
              <a:solidFill>
                <a:prstClr val="black">
                  <a:lumMod val="75000"/>
                  <a:lumOff val="25000"/>
                </a:prstClr>
              </a:solidFill>
            </a:endParaRPr>
          </a:p>
          <a:p>
            <a:endParaRPr lang="en-US" dirty="0"/>
          </a:p>
        </p:txBody>
      </p:sp>
    </p:spTree>
    <p:extLst>
      <p:ext uri="{BB962C8B-B14F-4D97-AF65-F5344CB8AC3E}">
        <p14:creationId xmlns:p14="http://schemas.microsoft.com/office/powerpoint/2010/main" val="36552089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 </a:t>
            </a:r>
            <a:r>
              <a:rPr lang="en-US" b="1" dirty="0">
                <a:solidFill>
                  <a:srgbClr val="FF0000"/>
                </a:solidFill>
              </a:rPr>
              <a:t>CONTINUING </a:t>
            </a:r>
            <a:r>
              <a:rPr lang="en-US" b="1" dirty="0" smtClean="0">
                <a:solidFill>
                  <a:srgbClr val="FF0000"/>
                </a:solidFill>
              </a:rPr>
              <a:t>MANAGEMENT IN HDU OR PICU: </a:t>
            </a:r>
            <a:endParaRPr lang="en-US" dirty="0">
              <a:solidFill>
                <a:srgbClr val="FF0000"/>
              </a:solidFill>
            </a:endParaRPr>
          </a:p>
        </p:txBody>
      </p:sp>
      <p:sp>
        <p:nvSpPr>
          <p:cNvPr id="3" name="Content Placeholder 2"/>
          <p:cNvSpPr>
            <a:spLocks noGrp="1"/>
          </p:cNvSpPr>
          <p:nvPr>
            <p:ph idx="1"/>
          </p:nvPr>
        </p:nvSpPr>
        <p:spPr>
          <a:xfrm>
            <a:off x="454913" y="1616892"/>
            <a:ext cx="8596668" cy="3880773"/>
          </a:xfrm>
        </p:spPr>
        <p:txBody>
          <a:bodyPr>
            <a:noAutofit/>
          </a:bodyPr>
          <a:lstStyle/>
          <a:p>
            <a:r>
              <a:rPr lang="en-US" sz="2800" dirty="0">
                <a:solidFill>
                  <a:srgbClr val="000000"/>
                </a:solidFill>
                <a:latin typeface="Arial" panose="020B0604020202020204" pitchFamily="34" charset="0"/>
              </a:rPr>
              <a:t>Continue with 0.9% sodium chloride containing 20 </a:t>
            </a:r>
            <a:r>
              <a:rPr lang="en-US" sz="2800" dirty="0" err="1">
                <a:solidFill>
                  <a:srgbClr val="000000"/>
                </a:solidFill>
                <a:latin typeface="Arial" panose="020B0604020202020204" pitchFamily="34" charset="0"/>
              </a:rPr>
              <a:t>mmol</a:t>
            </a:r>
            <a:r>
              <a:rPr lang="en-US" sz="2800" dirty="0">
                <a:solidFill>
                  <a:srgbClr val="000000"/>
                </a:solidFill>
                <a:latin typeface="Arial" panose="020B0604020202020204" pitchFamily="34" charset="0"/>
              </a:rPr>
              <a:t> potassium chloride in 500ml until blood glucose levels have fallen to 14 </a:t>
            </a:r>
            <a:r>
              <a:rPr lang="en-US" sz="2800" dirty="0" err="1" smtClean="0">
                <a:solidFill>
                  <a:srgbClr val="000000"/>
                </a:solidFill>
                <a:latin typeface="Arial" panose="020B0604020202020204" pitchFamily="34" charset="0"/>
              </a:rPr>
              <a:t>mmol</a:t>
            </a:r>
            <a:r>
              <a:rPr lang="en-US" sz="2800" dirty="0" smtClean="0">
                <a:solidFill>
                  <a:srgbClr val="000000"/>
                </a:solidFill>
                <a:latin typeface="Arial" panose="020B0604020202020204" pitchFamily="34" charset="0"/>
              </a:rPr>
              <a:t>/l(250mg/dl). </a:t>
            </a:r>
            <a:endParaRPr lang="en-US" sz="2800" dirty="0">
              <a:solidFill>
                <a:srgbClr val="000000"/>
              </a:solidFill>
              <a:latin typeface="Arial" panose="020B0604020202020204" pitchFamily="34" charset="0"/>
            </a:endParaRPr>
          </a:p>
          <a:p>
            <a:r>
              <a:rPr lang="en-US" sz="2800" dirty="0" smtClean="0">
                <a:solidFill>
                  <a:srgbClr val="000000"/>
                </a:solidFill>
                <a:latin typeface="Arial" panose="020B0604020202020204" pitchFamily="34" charset="0"/>
              </a:rPr>
              <a:t>If </a:t>
            </a:r>
            <a:r>
              <a:rPr lang="en-US" sz="2800" dirty="0">
                <a:solidFill>
                  <a:srgbClr val="000000"/>
                </a:solidFill>
                <a:latin typeface="Arial" panose="020B0604020202020204" pitchFamily="34" charset="0"/>
              </a:rPr>
              <a:t>the blood ketone level is not falling within 6–8 hours, think about increasing the insulin dosage to 0.1 units/kg/hour or greater. </a:t>
            </a:r>
            <a:endParaRPr lang="en-US" sz="2800" dirty="0"/>
          </a:p>
        </p:txBody>
      </p:sp>
    </p:spTree>
    <p:extLst>
      <p:ext uri="{BB962C8B-B14F-4D97-AF65-F5344CB8AC3E}">
        <p14:creationId xmlns:p14="http://schemas.microsoft.com/office/powerpoint/2010/main" val="11827833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1320800"/>
          </a:xfrm>
        </p:spPr>
        <p:txBody>
          <a:bodyPr/>
          <a:lstStyle/>
          <a:p>
            <a:r>
              <a:rPr lang="en-US" b="1" dirty="0">
                <a:solidFill>
                  <a:srgbClr val="FF0000"/>
                </a:solidFill>
              </a:rPr>
              <a:t>C- CONTINUING MANAGEMENT IN </a:t>
            </a:r>
            <a:r>
              <a:rPr lang="en-US" b="1" dirty="0" smtClean="0">
                <a:solidFill>
                  <a:srgbClr val="FF0000"/>
                </a:solidFill>
              </a:rPr>
              <a:t>HDU OR PICU: </a:t>
            </a:r>
            <a:endParaRPr lang="en-US" dirty="0"/>
          </a:p>
        </p:txBody>
      </p:sp>
      <p:sp>
        <p:nvSpPr>
          <p:cNvPr id="3" name="Content Placeholder 2"/>
          <p:cNvSpPr>
            <a:spLocks noGrp="1"/>
          </p:cNvSpPr>
          <p:nvPr>
            <p:ph idx="1"/>
          </p:nvPr>
        </p:nvSpPr>
        <p:spPr>
          <a:xfrm>
            <a:off x="677334" y="1320801"/>
            <a:ext cx="8596668" cy="4720562"/>
          </a:xfrm>
        </p:spPr>
        <p:txBody>
          <a:bodyPr>
            <a:noAutofit/>
          </a:bodyPr>
          <a:lstStyle/>
          <a:p>
            <a:pPr marL="0" indent="0">
              <a:buNone/>
            </a:pPr>
            <a:r>
              <a:rPr lang="en-US" sz="2800" dirty="0"/>
              <a:t>Once the </a:t>
            </a:r>
            <a:r>
              <a:rPr lang="en-US" sz="2800" b="1" dirty="0"/>
              <a:t>blood glucose </a:t>
            </a:r>
            <a:r>
              <a:rPr lang="en-US" sz="2800" dirty="0"/>
              <a:t>has </a:t>
            </a:r>
            <a:r>
              <a:rPr lang="en-US" sz="2800" b="1" dirty="0"/>
              <a:t>fallen to 14 </a:t>
            </a:r>
            <a:r>
              <a:rPr lang="en-US" sz="2800" b="1" dirty="0" err="1"/>
              <a:t>mmol</a:t>
            </a:r>
            <a:r>
              <a:rPr lang="en-US" sz="2800" b="1" dirty="0"/>
              <a:t>/l </a:t>
            </a:r>
            <a:r>
              <a:rPr lang="en-US" sz="2800" dirty="0"/>
              <a:t>add glucose to the fluid and think about the insulin infusion rate, as follows - </a:t>
            </a:r>
          </a:p>
          <a:p>
            <a:pPr lvl="1"/>
            <a:r>
              <a:rPr lang="en-US" sz="2800" dirty="0"/>
              <a:t>If </a:t>
            </a:r>
            <a:r>
              <a:rPr lang="en-US" sz="2800" b="1" dirty="0"/>
              <a:t>ketone levels </a:t>
            </a:r>
            <a:r>
              <a:rPr lang="en-US" sz="2800" dirty="0"/>
              <a:t>are less than 3 </a:t>
            </a:r>
            <a:r>
              <a:rPr lang="en-US" sz="2800" dirty="0" err="1"/>
              <a:t>mmol</a:t>
            </a:r>
            <a:r>
              <a:rPr lang="en-US" sz="2800" dirty="0"/>
              <a:t>/l </a:t>
            </a:r>
          </a:p>
          <a:p>
            <a:pPr marL="514350" indent="-514350">
              <a:buFont typeface="+mj-lt"/>
              <a:buAutoNum type="arabicPeriod"/>
            </a:pPr>
            <a:r>
              <a:rPr lang="en-US" sz="2800" dirty="0"/>
              <a:t>change the fluid to contain 5% glucose; use 500 ml bags of 0.9% sodium chloride with 5% glucose and 20 </a:t>
            </a:r>
            <a:r>
              <a:rPr lang="en-US" sz="2800" dirty="0" err="1"/>
              <a:t>mmol</a:t>
            </a:r>
            <a:r>
              <a:rPr lang="en-US" sz="2800" dirty="0"/>
              <a:t> potassium chloride in 500ml which are available from Pharmacy.  </a:t>
            </a:r>
          </a:p>
          <a:p>
            <a:pPr marL="514350" indent="-514350">
              <a:buFont typeface="+mj-lt"/>
              <a:buAutoNum type="arabicPeriod"/>
            </a:pPr>
            <a:r>
              <a:rPr lang="en-US" sz="2800" dirty="0"/>
              <a:t> reduce to or maintain at an insulin infusion rate of 0.05 units/kg/</a:t>
            </a:r>
            <a:r>
              <a:rPr lang="en-US" sz="2800" dirty="0" err="1"/>
              <a:t>hr</a:t>
            </a:r>
            <a:r>
              <a:rPr lang="en-US" sz="2800" dirty="0"/>
              <a:t> </a:t>
            </a:r>
          </a:p>
          <a:p>
            <a:endParaRPr lang="en-US" sz="2800" dirty="0"/>
          </a:p>
        </p:txBody>
      </p:sp>
    </p:spTree>
    <p:extLst>
      <p:ext uri="{BB962C8B-B14F-4D97-AF65-F5344CB8AC3E}">
        <p14:creationId xmlns:p14="http://schemas.microsoft.com/office/powerpoint/2010/main" val="15987747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896" y="839789"/>
            <a:ext cx="8596668" cy="1320800"/>
          </a:xfrm>
        </p:spPr>
        <p:txBody>
          <a:bodyPr/>
          <a:lstStyle/>
          <a:p>
            <a:r>
              <a:rPr lang="en-US" b="1" dirty="0">
                <a:solidFill>
                  <a:srgbClr val="FF0000"/>
                </a:solidFill>
              </a:rPr>
              <a:t>C- CONTINUING MANAGEMENT IN </a:t>
            </a:r>
            <a:r>
              <a:rPr lang="en-US" b="1" dirty="0" smtClean="0">
                <a:solidFill>
                  <a:srgbClr val="FF0000"/>
                </a:solidFill>
              </a:rPr>
              <a:t>HDUOR PICU: </a:t>
            </a:r>
            <a:endParaRPr lang="en-US" dirty="0"/>
          </a:p>
        </p:txBody>
      </p:sp>
      <p:sp>
        <p:nvSpPr>
          <p:cNvPr id="3" name="Content Placeholder 2"/>
          <p:cNvSpPr>
            <a:spLocks noGrp="1"/>
          </p:cNvSpPr>
          <p:nvPr>
            <p:ph idx="1"/>
          </p:nvPr>
        </p:nvSpPr>
        <p:spPr>
          <a:xfrm>
            <a:off x="677334" y="2160589"/>
            <a:ext cx="8596668" cy="3880773"/>
          </a:xfrm>
        </p:spPr>
        <p:txBody>
          <a:bodyPr>
            <a:normAutofit/>
          </a:bodyPr>
          <a:lstStyle/>
          <a:p>
            <a:r>
              <a:rPr lang="en-US" sz="3500" dirty="0"/>
              <a:t>If </a:t>
            </a:r>
            <a:r>
              <a:rPr lang="en-US" sz="3500" b="1" dirty="0"/>
              <a:t>ketone levels </a:t>
            </a:r>
            <a:r>
              <a:rPr lang="en-US" sz="3500" dirty="0"/>
              <a:t>are above 3 </a:t>
            </a:r>
            <a:r>
              <a:rPr lang="en-US" sz="3500" dirty="0" err="1"/>
              <a:t>mmol</a:t>
            </a:r>
            <a:r>
              <a:rPr lang="en-US" sz="3500" dirty="0"/>
              <a:t>/l </a:t>
            </a:r>
          </a:p>
          <a:p>
            <a:pPr marL="514350" indent="-514350">
              <a:buFont typeface="+mj-lt"/>
              <a:buAutoNum type="arabicPeriod"/>
            </a:pPr>
            <a:r>
              <a:rPr lang="en-US" sz="3000" dirty="0" smtClean="0"/>
              <a:t> </a:t>
            </a:r>
            <a:r>
              <a:rPr lang="en-US" sz="3000" dirty="0"/>
              <a:t>maintain the insulin infusion rate at 0.05 to 0.1 units/kg/hour to switch off </a:t>
            </a:r>
            <a:r>
              <a:rPr lang="en-US" sz="3000" dirty="0" err="1"/>
              <a:t>ketogenesis</a:t>
            </a:r>
            <a:r>
              <a:rPr lang="en-US" sz="3000" dirty="0"/>
              <a:t> </a:t>
            </a:r>
          </a:p>
          <a:p>
            <a:pPr marL="514350" indent="-514350">
              <a:buFont typeface="+mj-lt"/>
              <a:buAutoNum type="arabicPeriod"/>
            </a:pPr>
            <a:r>
              <a:rPr lang="en-US" sz="3000" dirty="0" smtClean="0"/>
              <a:t> </a:t>
            </a:r>
            <a:r>
              <a:rPr lang="en-US" sz="3000" dirty="0"/>
              <a:t>change the fluid to contain 10% glucose rather than 5% glucose, in order to prevent </a:t>
            </a:r>
            <a:r>
              <a:rPr lang="en-US" sz="3000" dirty="0" err="1"/>
              <a:t>hypoglycaemia</a:t>
            </a:r>
            <a:r>
              <a:rPr lang="en-US" sz="3000" dirty="0"/>
              <a:t> when the higher dose of insulin is continued </a:t>
            </a:r>
          </a:p>
          <a:p>
            <a:endParaRPr lang="en-US" dirty="0"/>
          </a:p>
        </p:txBody>
      </p:sp>
    </p:spTree>
    <p:extLst>
      <p:ext uri="{BB962C8B-B14F-4D97-AF65-F5344CB8AC3E}">
        <p14:creationId xmlns:p14="http://schemas.microsoft.com/office/powerpoint/2010/main" val="40726855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 CONTINUING MANAGEMENT IN </a:t>
            </a:r>
            <a:r>
              <a:rPr lang="en-US" b="1" dirty="0" smtClean="0">
                <a:solidFill>
                  <a:srgbClr val="FF0000"/>
                </a:solidFill>
              </a:rPr>
              <a:t>HDU OR PICU: </a:t>
            </a:r>
            <a:endParaRPr lang="en-US" dirty="0"/>
          </a:p>
        </p:txBody>
      </p:sp>
      <p:sp>
        <p:nvSpPr>
          <p:cNvPr id="3" name="Content Placeholder 2"/>
          <p:cNvSpPr>
            <a:spLocks noGrp="1"/>
          </p:cNvSpPr>
          <p:nvPr>
            <p:ph idx="1"/>
          </p:nvPr>
        </p:nvSpPr>
        <p:spPr/>
        <p:txBody>
          <a:bodyPr>
            <a:normAutofit fontScale="92500" lnSpcReduction="20000"/>
          </a:bodyPr>
          <a:lstStyle/>
          <a:p>
            <a:r>
              <a:rPr lang="en-US" sz="3200" dirty="0"/>
              <a:t>If the blood glucose falls below 6 </a:t>
            </a:r>
            <a:r>
              <a:rPr lang="en-US" sz="3200" dirty="0" err="1" smtClean="0"/>
              <a:t>mmol</a:t>
            </a:r>
            <a:r>
              <a:rPr lang="en-US" sz="3200" dirty="0" smtClean="0"/>
              <a:t>/l:  </a:t>
            </a:r>
            <a:endParaRPr lang="en-US" sz="3200" dirty="0"/>
          </a:p>
          <a:p>
            <a:pPr marL="514350" indent="-514350">
              <a:buFont typeface="+mj-lt"/>
              <a:buAutoNum type="arabicPeriod"/>
            </a:pPr>
            <a:r>
              <a:rPr lang="en-US" sz="2800" dirty="0" smtClean="0"/>
              <a:t> </a:t>
            </a:r>
            <a:r>
              <a:rPr lang="en-US" sz="3000" dirty="0"/>
              <a:t>increase the glucose concentration of the intravenous fluid infusion, and </a:t>
            </a:r>
          </a:p>
          <a:p>
            <a:pPr marL="514350" indent="-514350">
              <a:buFont typeface="+mj-lt"/>
              <a:buAutoNum type="arabicPeriod"/>
            </a:pPr>
            <a:r>
              <a:rPr lang="en-US" sz="3000" dirty="0" smtClean="0"/>
              <a:t> </a:t>
            </a:r>
            <a:r>
              <a:rPr lang="en-US" sz="3000" dirty="0"/>
              <a:t>if there is persisting ketosis, continue to give insulin at a dosage of least 0.05 units/kg/hour </a:t>
            </a:r>
            <a:endParaRPr lang="en-US" sz="3000" dirty="0" smtClean="0"/>
          </a:p>
          <a:p>
            <a:r>
              <a:rPr lang="en-US" sz="3000" dirty="0"/>
              <a:t>If the blood glucose falls below 4 </a:t>
            </a:r>
            <a:r>
              <a:rPr lang="en-US" sz="3000" dirty="0" err="1" smtClean="0"/>
              <a:t>mmol</a:t>
            </a:r>
            <a:r>
              <a:rPr lang="en-US" sz="3000" dirty="0" smtClean="0"/>
              <a:t>/l:</a:t>
            </a:r>
          </a:p>
          <a:p>
            <a:pPr marL="0" indent="0">
              <a:buNone/>
            </a:pPr>
            <a:r>
              <a:rPr lang="en-US" sz="3000" dirty="0" smtClean="0">
                <a:solidFill>
                  <a:srgbClr val="92D050"/>
                </a:solidFill>
              </a:rPr>
              <a:t>1-</a:t>
            </a:r>
            <a:r>
              <a:rPr lang="en-US" sz="3000" dirty="0" smtClean="0"/>
              <a:t> </a:t>
            </a:r>
            <a:r>
              <a:rPr lang="en-US" sz="3000" dirty="0"/>
              <a:t>give a bolus of 2 ml/kg of 10% glucose and increase the glucose concentration of the infusion. </a:t>
            </a:r>
            <a:r>
              <a:rPr lang="en-US" sz="3000" dirty="0" smtClean="0">
                <a:solidFill>
                  <a:srgbClr val="92D050"/>
                </a:solidFill>
              </a:rPr>
              <a:t>2-</a:t>
            </a:r>
            <a:r>
              <a:rPr lang="en-US" sz="3000" dirty="0" smtClean="0"/>
              <a:t>Insulin </a:t>
            </a:r>
            <a:r>
              <a:rPr lang="en-US" sz="3000" dirty="0"/>
              <a:t>can temporarily be reduced for 1 hour. </a:t>
            </a:r>
          </a:p>
          <a:p>
            <a:endParaRPr lang="en-US" sz="3000" dirty="0"/>
          </a:p>
          <a:p>
            <a:pPr marL="514350" indent="-514350">
              <a:buFont typeface="+mj-lt"/>
              <a:buAutoNum type="arabicPeriod"/>
            </a:pPr>
            <a:endParaRPr lang="en-US" sz="2800" dirty="0"/>
          </a:p>
          <a:p>
            <a:pPr marL="514350" indent="-514350">
              <a:buFont typeface="+mj-lt"/>
              <a:buAutoNum type="arabicPeriod"/>
            </a:pPr>
            <a:endParaRPr lang="en-US" sz="2800" dirty="0"/>
          </a:p>
        </p:txBody>
      </p:sp>
    </p:spTree>
    <p:extLst>
      <p:ext uri="{BB962C8B-B14F-4D97-AF65-F5344CB8AC3E}">
        <p14:creationId xmlns:p14="http://schemas.microsoft.com/office/powerpoint/2010/main" val="31950976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626" y="-255373"/>
            <a:ext cx="8596668" cy="1320800"/>
          </a:xfrm>
        </p:spPr>
        <p:txBody>
          <a:bodyPr/>
          <a:lstStyle/>
          <a:p>
            <a:r>
              <a:rPr lang="en-US" b="1" dirty="0">
                <a:solidFill>
                  <a:srgbClr val="FF0000"/>
                </a:solidFill>
              </a:rPr>
              <a:t>C- CONTINUING MANAGEMENT IN </a:t>
            </a:r>
            <a:r>
              <a:rPr lang="en-US" b="1" dirty="0" smtClean="0">
                <a:solidFill>
                  <a:srgbClr val="FF0000"/>
                </a:solidFill>
              </a:rPr>
              <a:t>HDU OR PICU: </a:t>
            </a:r>
            <a:endParaRPr lang="en-US" dirty="0"/>
          </a:p>
        </p:txBody>
      </p:sp>
      <p:sp>
        <p:nvSpPr>
          <p:cNvPr id="3" name="Content Placeholder 2"/>
          <p:cNvSpPr>
            <a:spLocks noGrp="1"/>
          </p:cNvSpPr>
          <p:nvPr>
            <p:ph idx="1"/>
          </p:nvPr>
        </p:nvSpPr>
        <p:spPr>
          <a:xfrm>
            <a:off x="479626" y="1065427"/>
            <a:ext cx="8596668" cy="3880773"/>
          </a:xfrm>
        </p:spPr>
        <p:txBody>
          <a:bodyPr>
            <a:normAutofit fontScale="25000" lnSpcReduction="20000"/>
          </a:bodyPr>
          <a:lstStyle/>
          <a:p>
            <a:endParaRPr lang="en-US" dirty="0"/>
          </a:p>
          <a:p>
            <a:pPr>
              <a:tabLst>
                <a:tab pos="8353425" algn="l"/>
              </a:tabLst>
            </a:pPr>
            <a:r>
              <a:rPr lang="en-US" sz="12800" dirty="0"/>
              <a:t>Once the pH is above </a:t>
            </a:r>
            <a:r>
              <a:rPr lang="en-US" sz="12800" dirty="0" smtClean="0"/>
              <a:t>7.3,ketones </a:t>
            </a:r>
            <a:r>
              <a:rPr lang="en-US" sz="12800" dirty="0"/>
              <a:t>are below 3, the blood glucose is down to 14 </a:t>
            </a:r>
            <a:r>
              <a:rPr lang="en-US" sz="12800" dirty="0" err="1"/>
              <a:t>mmol</a:t>
            </a:r>
            <a:r>
              <a:rPr lang="en-US" sz="12800" dirty="0"/>
              <a:t>/l, and a glucose-containing fluid has been started, reduce the insulin infusion rate, to 0.05 units/kg/hour. </a:t>
            </a:r>
          </a:p>
          <a:p>
            <a:r>
              <a:rPr lang="en-US" sz="12800" b="1" dirty="0"/>
              <a:t>If acidosis is not correcting</a:t>
            </a:r>
            <a:r>
              <a:rPr lang="en-US" sz="12800" dirty="0"/>
              <a:t>, consider the following </a:t>
            </a:r>
            <a:r>
              <a:rPr lang="en-US" sz="12800" dirty="0" smtClean="0"/>
              <a:t>:</a:t>
            </a:r>
            <a:endParaRPr lang="en-US" sz="12800" dirty="0"/>
          </a:p>
          <a:p>
            <a:pPr marL="0" indent="0">
              <a:buNone/>
            </a:pPr>
            <a:r>
              <a:rPr lang="en-US" sz="12800" dirty="0" smtClean="0"/>
              <a:t> </a:t>
            </a:r>
            <a:r>
              <a:rPr lang="en-US" sz="12800" dirty="0"/>
              <a:t>insufficient insulin to switch off </a:t>
            </a:r>
            <a:r>
              <a:rPr lang="en-US" sz="12800" dirty="0" smtClean="0"/>
              <a:t>ketones,  </a:t>
            </a:r>
            <a:r>
              <a:rPr lang="en-US" sz="12800" dirty="0"/>
              <a:t>inadequate resuscitation </a:t>
            </a:r>
            <a:r>
              <a:rPr lang="en-US" sz="12800" dirty="0" smtClean="0"/>
              <a:t>, </a:t>
            </a:r>
            <a:r>
              <a:rPr lang="en-US" sz="12800" dirty="0"/>
              <a:t>sepsis </a:t>
            </a:r>
            <a:r>
              <a:rPr lang="en-US" sz="12800" dirty="0" smtClean="0"/>
              <a:t>, </a:t>
            </a:r>
            <a:r>
              <a:rPr lang="en-US" sz="12800" dirty="0" err="1"/>
              <a:t>hyperchloraemic</a:t>
            </a:r>
            <a:r>
              <a:rPr lang="en-US" sz="12800" dirty="0"/>
              <a:t> </a:t>
            </a:r>
            <a:r>
              <a:rPr lang="en-US" sz="12800" dirty="0" smtClean="0"/>
              <a:t>acidosis,  </a:t>
            </a:r>
            <a:r>
              <a:rPr lang="en-US" sz="12800" dirty="0"/>
              <a:t>salicylate or other prescription or recreational drugs </a:t>
            </a:r>
          </a:p>
          <a:p>
            <a:pPr marL="0" indent="0">
              <a:buNone/>
            </a:pPr>
            <a:endParaRPr lang="en-US" sz="12800" dirty="0"/>
          </a:p>
          <a:p>
            <a:endParaRPr lang="en-US" sz="4500" dirty="0"/>
          </a:p>
        </p:txBody>
      </p:sp>
    </p:spTree>
    <p:extLst>
      <p:ext uri="{BB962C8B-B14F-4D97-AF65-F5344CB8AC3E}">
        <p14:creationId xmlns:p14="http://schemas.microsoft.com/office/powerpoint/2010/main" val="14542004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  MANAGEMENT AFTER RESOLVING OF DKA</a:t>
            </a:r>
            <a:endParaRPr lang="en-US" dirty="0">
              <a:solidFill>
                <a:srgbClr val="FF0000"/>
              </a:solidFill>
            </a:endParaRPr>
          </a:p>
        </p:txBody>
      </p:sp>
      <p:sp>
        <p:nvSpPr>
          <p:cNvPr id="3" name="Content Placeholder 2"/>
          <p:cNvSpPr>
            <a:spLocks noGrp="1"/>
          </p:cNvSpPr>
          <p:nvPr>
            <p:ph idx="1"/>
          </p:nvPr>
        </p:nvSpPr>
        <p:spPr>
          <a:xfrm>
            <a:off x="677334" y="1930400"/>
            <a:ext cx="8596668" cy="3880773"/>
          </a:xfrm>
        </p:spPr>
        <p:txBody>
          <a:bodyPr>
            <a:noAutofit/>
          </a:bodyPr>
          <a:lstStyle/>
          <a:p>
            <a:r>
              <a:rPr lang="en-US" sz="2800" dirty="0"/>
              <a:t>Do not change from </a:t>
            </a:r>
            <a:r>
              <a:rPr lang="en-US" sz="2800" dirty="0" smtClean="0"/>
              <a:t>iv </a:t>
            </a:r>
            <a:r>
              <a:rPr lang="en-US" sz="2800" dirty="0"/>
              <a:t>insulin to </a:t>
            </a:r>
            <a:r>
              <a:rPr lang="en-US" sz="2800" dirty="0" err="1" smtClean="0"/>
              <a:t>sc</a:t>
            </a:r>
            <a:r>
              <a:rPr lang="en-US" sz="2800" dirty="0" smtClean="0"/>
              <a:t> </a:t>
            </a:r>
            <a:r>
              <a:rPr lang="en-US" sz="2800" dirty="0"/>
              <a:t>insulin until ketosis is resolving </a:t>
            </a:r>
            <a:r>
              <a:rPr lang="en-US" sz="2800" dirty="0" smtClean="0"/>
              <a:t>(ketone level </a:t>
            </a:r>
            <a:r>
              <a:rPr lang="en-US" sz="2800" dirty="0"/>
              <a:t>&lt;</a:t>
            </a:r>
            <a:r>
              <a:rPr lang="en-US" sz="2800" dirty="0" smtClean="0"/>
              <a:t> </a:t>
            </a:r>
            <a:r>
              <a:rPr lang="en-US" sz="2800" dirty="0"/>
              <a:t>1.0 </a:t>
            </a:r>
            <a:r>
              <a:rPr lang="en-US" sz="2800" dirty="0" err="1"/>
              <a:t>mmol</a:t>
            </a:r>
            <a:r>
              <a:rPr lang="en-US" sz="2800" dirty="0"/>
              <a:t>/</a:t>
            </a:r>
            <a:r>
              <a:rPr lang="en-US" sz="2800" dirty="0" err="1"/>
              <a:t>litre</a:t>
            </a:r>
            <a:r>
              <a:rPr lang="en-US" sz="2800" dirty="0"/>
              <a:t>) and the child </a:t>
            </a:r>
            <a:r>
              <a:rPr lang="en-US" sz="2800" dirty="0" smtClean="0"/>
              <a:t>with </a:t>
            </a:r>
            <a:r>
              <a:rPr lang="en-US" sz="2800" dirty="0"/>
              <a:t>DKA is alert and is tolerating fluids without nausea or vomiting</a:t>
            </a:r>
            <a:r>
              <a:rPr lang="en-US" sz="2800" dirty="0" smtClean="0"/>
              <a:t>.</a:t>
            </a:r>
          </a:p>
          <a:p>
            <a:r>
              <a:rPr lang="en-US" sz="2800" dirty="0" smtClean="0"/>
              <a:t> </a:t>
            </a:r>
            <a:r>
              <a:rPr lang="en-US" sz="2800" dirty="0"/>
              <a:t>Start </a:t>
            </a:r>
            <a:r>
              <a:rPr lang="en-US" sz="2800" dirty="0" err="1" smtClean="0"/>
              <a:t>sc</a:t>
            </a:r>
            <a:r>
              <a:rPr lang="en-US" sz="2800" dirty="0" smtClean="0"/>
              <a:t> </a:t>
            </a:r>
            <a:r>
              <a:rPr lang="en-US" sz="2800" dirty="0"/>
              <a:t>insulin at least 30 minutes before stopping </a:t>
            </a:r>
            <a:r>
              <a:rPr lang="en-US" sz="2800" dirty="0" smtClean="0"/>
              <a:t>iv </a:t>
            </a:r>
            <a:r>
              <a:rPr lang="en-US" sz="2800" dirty="0"/>
              <a:t>insulin. </a:t>
            </a:r>
            <a:endParaRPr lang="en-US" sz="2800" dirty="0" smtClean="0"/>
          </a:p>
          <a:p>
            <a:r>
              <a:rPr lang="en-US" sz="2800" dirty="0"/>
              <a:t>After a child </a:t>
            </a:r>
            <a:r>
              <a:rPr lang="en-US" sz="2800" dirty="0" smtClean="0"/>
              <a:t>with </a:t>
            </a:r>
            <a:r>
              <a:rPr lang="en-US" sz="2800" dirty="0"/>
              <a:t>known diabetes has recovered from an episode of DKA, discuss with them and their family </a:t>
            </a:r>
            <a:r>
              <a:rPr lang="en-US" sz="2800" dirty="0" smtClean="0"/>
              <a:t> </a:t>
            </a:r>
            <a:r>
              <a:rPr lang="en-US" sz="2800" dirty="0"/>
              <a:t>the factors that may have led to the episode </a:t>
            </a:r>
          </a:p>
          <a:p>
            <a:endParaRPr lang="en-US" sz="2800" dirty="0" smtClean="0"/>
          </a:p>
          <a:p>
            <a:endParaRPr lang="en-US" sz="2800" dirty="0"/>
          </a:p>
        </p:txBody>
      </p:sp>
    </p:spTree>
    <p:extLst>
      <p:ext uri="{BB962C8B-B14F-4D97-AF65-F5344CB8AC3E}">
        <p14:creationId xmlns:p14="http://schemas.microsoft.com/office/powerpoint/2010/main" val="31322207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907" y="0"/>
            <a:ext cx="8596668" cy="1320800"/>
          </a:xfrm>
        </p:spPr>
        <p:txBody>
          <a:bodyPr/>
          <a:lstStyle/>
          <a:p>
            <a:r>
              <a:rPr lang="en-US" b="1" dirty="0">
                <a:solidFill>
                  <a:srgbClr val="FF0000"/>
                </a:solidFill>
              </a:rPr>
              <a:t>E</a:t>
            </a:r>
            <a:r>
              <a:rPr lang="en-US" b="1" dirty="0" smtClean="0">
                <a:solidFill>
                  <a:srgbClr val="FF0000"/>
                </a:solidFill>
              </a:rPr>
              <a:t>- CEREBRAL OEDEMA: </a:t>
            </a:r>
            <a:endParaRPr lang="en-US" dirty="0">
              <a:solidFill>
                <a:srgbClr val="FF0000"/>
              </a:solidFill>
            </a:endParaRPr>
          </a:p>
        </p:txBody>
      </p:sp>
      <p:sp>
        <p:nvSpPr>
          <p:cNvPr id="3" name="Content Placeholder 2"/>
          <p:cNvSpPr>
            <a:spLocks noGrp="1"/>
          </p:cNvSpPr>
          <p:nvPr>
            <p:ph idx="1"/>
          </p:nvPr>
        </p:nvSpPr>
        <p:spPr>
          <a:xfrm>
            <a:off x="440268" y="1048480"/>
            <a:ext cx="8596668" cy="3880773"/>
          </a:xfrm>
        </p:spPr>
        <p:txBody>
          <a:bodyPr>
            <a:noAutofit/>
          </a:bodyPr>
          <a:lstStyle/>
          <a:p>
            <a:r>
              <a:rPr lang="en-US" sz="2800" dirty="0" smtClean="0"/>
              <a:t>suspect </a:t>
            </a:r>
            <a:r>
              <a:rPr lang="en-US" sz="2800" dirty="0"/>
              <a:t>cerebral </a:t>
            </a:r>
            <a:r>
              <a:rPr lang="en-US" sz="2800" dirty="0" err="1"/>
              <a:t>oedema</a:t>
            </a:r>
            <a:r>
              <a:rPr lang="en-US" sz="2800" dirty="0"/>
              <a:t> if they have any of these early manifestations: </a:t>
            </a:r>
          </a:p>
          <a:p>
            <a:pPr marL="0" indent="0">
              <a:buNone/>
            </a:pPr>
            <a:r>
              <a:rPr lang="en-US" sz="2800" dirty="0" smtClean="0"/>
              <a:t>headache </a:t>
            </a:r>
            <a:r>
              <a:rPr lang="en-US" sz="2800" dirty="0"/>
              <a:t>,</a:t>
            </a:r>
            <a:r>
              <a:rPr lang="en-US" sz="2800" dirty="0" smtClean="0"/>
              <a:t> </a:t>
            </a:r>
            <a:r>
              <a:rPr lang="en-US" sz="2800" dirty="0"/>
              <a:t>agitation or irritability </a:t>
            </a:r>
            <a:r>
              <a:rPr lang="en-US" sz="2800" dirty="0" smtClean="0"/>
              <a:t>unexpected </a:t>
            </a:r>
            <a:r>
              <a:rPr lang="en-US" sz="2800" dirty="0"/>
              <a:t>fall in heart rate </a:t>
            </a:r>
            <a:r>
              <a:rPr lang="en-US" sz="2800" dirty="0" smtClean="0"/>
              <a:t>increased </a:t>
            </a:r>
            <a:r>
              <a:rPr lang="en-US" sz="2800" dirty="0"/>
              <a:t>blood pressure. </a:t>
            </a:r>
          </a:p>
          <a:p>
            <a:r>
              <a:rPr lang="en-US" sz="2800" dirty="0"/>
              <a:t>If cerebral </a:t>
            </a:r>
            <a:r>
              <a:rPr lang="en-US" sz="2800" dirty="0" err="1"/>
              <a:t>oedema</a:t>
            </a:r>
            <a:r>
              <a:rPr lang="en-US" sz="2800" dirty="0"/>
              <a:t> is suspected in these children or young people, treat immediately with the most readily available of </a:t>
            </a:r>
          </a:p>
          <a:p>
            <a:pPr marL="514350" indent="-514350">
              <a:buFont typeface="+mj-lt"/>
              <a:buAutoNum type="arabicPeriod"/>
            </a:pPr>
            <a:r>
              <a:rPr lang="en-US" sz="2800" dirty="0" smtClean="0"/>
              <a:t> </a:t>
            </a:r>
            <a:r>
              <a:rPr lang="en-US" sz="2800" dirty="0"/>
              <a:t>mannitol (20% 0.5-1 g/kg over 10-15 minutes) or </a:t>
            </a:r>
          </a:p>
          <a:p>
            <a:pPr marL="514350" indent="-514350">
              <a:buFont typeface="+mj-lt"/>
              <a:buAutoNum type="arabicPeriod"/>
            </a:pPr>
            <a:r>
              <a:rPr lang="en-US" sz="2800" dirty="0" smtClean="0"/>
              <a:t> </a:t>
            </a:r>
            <a:r>
              <a:rPr lang="en-US" sz="2800" dirty="0"/>
              <a:t>hypertonic saline (2.7% or 3% 2.5-5 ml/kg over 10-15 minutes </a:t>
            </a:r>
          </a:p>
          <a:p>
            <a:pPr marL="514350" indent="-514350">
              <a:buFont typeface="+mj-lt"/>
              <a:buAutoNum type="arabicPeriod"/>
            </a:pPr>
            <a:r>
              <a:rPr lang="en-US" sz="2800" dirty="0" smtClean="0"/>
              <a:t> </a:t>
            </a:r>
            <a:r>
              <a:rPr lang="en-US" sz="2800" dirty="0"/>
              <a:t>fluids should be restricted to ½ maintenance rates and </a:t>
            </a:r>
            <a:r>
              <a:rPr lang="en-US" sz="2800" b="1" dirty="0"/>
              <a:t>inform senior staff immediately. </a:t>
            </a:r>
            <a:endParaRPr lang="en-US" sz="2800" dirty="0"/>
          </a:p>
          <a:p>
            <a:pPr marL="514350" indent="-514350">
              <a:buFont typeface="+mj-lt"/>
              <a:buAutoNum type="arabicPeriod"/>
            </a:pPr>
            <a:endParaRPr lang="en-US" sz="2800" dirty="0"/>
          </a:p>
          <a:p>
            <a:pPr marL="514350" indent="-514350">
              <a:buFont typeface="+mj-lt"/>
              <a:buAutoNum type="arabicPeriod"/>
            </a:pPr>
            <a:endParaRPr lang="en-US" sz="2800" dirty="0"/>
          </a:p>
        </p:txBody>
      </p:sp>
    </p:spTree>
    <p:extLst>
      <p:ext uri="{BB962C8B-B14F-4D97-AF65-F5344CB8AC3E}">
        <p14:creationId xmlns:p14="http://schemas.microsoft.com/office/powerpoint/2010/main" val="23402599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29" y="768394"/>
            <a:ext cx="8596668" cy="1320800"/>
          </a:xfrm>
        </p:spPr>
        <p:txBody>
          <a:bodyPr/>
          <a:lstStyle/>
          <a:p>
            <a:r>
              <a:rPr lang="en-US" b="1" dirty="0">
                <a:solidFill>
                  <a:srgbClr val="FF0000"/>
                </a:solidFill>
              </a:rPr>
              <a:t>E</a:t>
            </a:r>
            <a:r>
              <a:rPr lang="en-US" b="1" dirty="0" smtClean="0">
                <a:solidFill>
                  <a:srgbClr val="FF0000"/>
                </a:solidFill>
              </a:rPr>
              <a:t>- </a:t>
            </a:r>
            <a:r>
              <a:rPr lang="en-US" b="1" dirty="0">
                <a:solidFill>
                  <a:srgbClr val="FF0000"/>
                </a:solidFill>
              </a:rPr>
              <a:t>CEREBRAL OEDEMA: </a:t>
            </a:r>
            <a:endParaRPr lang="en-US" dirty="0">
              <a:solidFill>
                <a:srgbClr val="FF0000"/>
              </a:solidFill>
            </a:endParaRPr>
          </a:p>
        </p:txBody>
      </p:sp>
      <p:sp>
        <p:nvSpPr>
          <p:cNvPr id="3" name="Content Placeholder 2"/>
          <p:cNvSpPr>
            <a:spLocks noGrp="1"/>
          </p:cNvSpPr>
          <p:nvPr>
            <p:ph idx="1"/>
          </p:nvPr>
        </p:nvSpPr>
        <p:spPr>
          <a:xfrm>
            <a:off x="479626" y="1641605"/>
            <a:ext cx="8596668" cy="3880773"/>
          </a:xfrm>
        </p:spPr>
        <p:txBody>
          <a:bodyPr>
            <a:noAutofit/>
          </a:bodyPr>
          <a:lstStyle/>
          <a:p>
            <a:r>
              <a:rPr lang="en-US" sz="2800" dirty="0" smtClean="0"/>
              <a:t>do </a:t>
            </a:r>
            <a:r>
              <a:rPr lang="en-US" sz="2800" dirty="0"/>
              <a:t>not intubate and ventilate until an experienced doctor is available </a:t>
            </a:r>
          </a:p>
          <a:p>
            <a:r>
              <a:rPr lang="en-US" sz="2800" dirty="0" smtClean="0"/>
              <a:t>once </a:t>
            </a:r>
            <a:r>
              <a:rPr lang="en-US" sz="2800" dirty="0"/>
              <a:t>the child is stable, exclude other diagnoses by CT scan - other intracerebral events may occur (thrombosis, </a:t>
            </a:r>
            <a:r>
              <a:rPr lang="en-US" sz="2800" dirty="0" err="1"/>
              <a:t>haemorrhage</a:t>
            </a:r>
            <a:r>
              <a:rPr lang="en-US" sz="2800" dirty="0"/>
              <a:t> or infarction) and present similarly </a:t>
            </a:r>
          </a:p>
          <a:p>
            <a:r>
              <a:rPr lang="en-US" sz="2800" dirty="0" smtClean="0"/>
              <a:t> </a:t>
            </a:r>
            <a:r>
              <a:rPr lang="en-US" sz="2800" dirty="0"/>
              <a:t>a repeated dose of Mannitol may be required after 2 hours if no response </a:t>
            </a:r>
          </a:p>
          <a:p>
            <a:r>
              <a:rPr lang="en-US" sz="2800" dirty="0" smtClean="0"/>
              <a:t> </a:t>
            </a:r>
            <a:r>
              <a:rPr lang="en-US" sz="2800" dirty="0"/>
              <a:t>document all events (with dates and times) very carefully in medical records </a:t>
            </a:r>
          </a:p>
          <a:p>
            <a:endParaRPr lang="en-US" sz="2800" dirty="0"/>
          </a:p>
        </p:txBody>
      </p:sp>
    </p:spTree>
    <p:extLst>
      <p:ext uri="{BB962C8B-B14F-4D97-AF65-F5344CB8AC3E}">
        <p14:creationId xmlns:p14="http://schemas.microsoft.com/office/powerpoint/2010/main" val="10270821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46"/>
            <a:ext cx="8596668" cy="1320800"/>
          </a:xfrm>
        </p:spPr>
        <p:txBody>
          <a:bodyPr/>
          <a:lstStyle/>
          <a:p>
            <a:r>
              <a:rPr lang="en-US" b="1" dirty="0">
                <a:solidFill>
                  <a:srgbClr val="FF0000"/>
                </a:solidFill>
              </a:rPr>
              <a:t>E</a:t>
            </a:r>
            <a:r>
              <a:rPr lang="en-US" b="1" dirty="0" smtClean="0">
                <a:solidFill>
                  <a:srgbClr val="FF0000"/>
                </a:solidFill>
              </a:rPr>
              <a:t>-OTHER </a:t>
            </a:r>
            <a:r>
              <a:rPr lang="en-US" b="1" dirty="0">
                <a:solidFill>
                  <a:srgbClr val="FF0000"/>
                </a:solidFill>
              </a:rPr>
              <a:t>COMPLICATIONS: </a:t>
            </a:r>
            <a:endParaRPr lang="en-US" dirty="0">
              <a:solidFill>
                <a:srgbClr val="FF0000"/>
              </a:solidFill>
            </a:endParaRPr>
          </a:p>
        </p:txBody>
      </p:sp>
      <p:sp>
        <p:nvSpPr>
          <p:cNvPr id="3" name="Content Placeholder 2"/>
          <p:cNvSpPr>
            <a:spLocks noGrp="1"/>
          </p:cNvSpPr>
          <p:nvPr>
            <p:ph idx="1"/>
          </p:nvPr>
        </p:nvSpPr>
        <p:spPr>
          <a:xfrm>
            <a:off x="405485" y="924913"/>
            <a:ext cx="9825909" cy="4759195"/>
          </a:xfrm>
        </p:spPr>
        <p:txBody>
          <a:bodyPr>
            <a:normAutofit fontScale="32500" lnSpcReduction="20000"/>
          </a:bodyPr>
          <a:lstStyle/>
          <a:p>
            <a:endParaRPr lang="en-US" dirty="0"/>
          </a:p>
          <a:p>
            <a:r>
              <a:rPr lang="en-US" sz="8600" b="1" dirty="0" err="1"/>
              <a:t>Hypoglycaemia</a:t>
            </a:r>
            <a:r>
              <a:rPr lang="en-US" sz="8600" b="1" dirty="0"/>
              <a:t> and </a:t>
            </a:r>
            <a:r>
              <a:rPr lang="en-US" sz="8600" b="1" dirty="0" err="1"/>
              <a:t>hypokalaemia</a:t>
            </a:r>
            <a:r>
              <a:rPr lang="en-US" sz="8600" b="1" dirty="0"/>
              <a:t> </a:t>
            </a:r>
            <a:endParaRPr lang="en-US" sz="8600" dirty="0"/>
          </a:p>
          <a:p>
            <a:r>
              <a:rPr lang="en-US" sz="8600" b="1" dirty="0"/>
              <a:t>Systemic Infections </a:t>
            </a:r>
            <a:endParaRPr lang="en-US" sz="8600" dirty="0"/>
          </a:p>
          <a:p>
            <a:r>
              <a:rPr lang="en-US" sz="8600" b="1" dirty="0"/>
              <a:t>Aspiration </a:t>
            </a:r>
            <a:r>
              <a:rPr lang="en-US" sz="8600" b="1" dirty="0" smtClean="0"/>
              <a:t>pneumonia</a:t>
            </a:r>
          </a:p>
          <a:p>
            <a:r>
              <a:rPr lang="en-US" sz="8600" b="1" dirty="0" smtClean="0"/>
              <a:t> </a:t>
            </a:r>
            <a:r>
              <a:rPr lang="en-US" sz="8600" dirty="0"/>
              <a:t>Continuing abdominal pain </a:t>
            </a:r>
            <a:r>
              <a:rPr lang="en-US" sz="8600" dirty="0" smtClean="0"/>
              <a:t> </a:t>
            </a:r>
            <a:r>
              <a:rPr lang="en-US" sz="8600" dirty="0"/>
              <a:t>due to liver swelling, gastritis, bladder retention, ileus. However, beware of appendicitis and ask for a surgical opinion once DKA is </a:t>
            </a:r>
            <a:r>
              <a:rPr lang="en-US" sz="8600" dirty="0" smtClean="0"/>
              <a:t>stable</a:t>
            </a:r>
          </a:p>
          <a:p>
            <a:r>
              <a:rPr lang="en-US" sz="8600" dirty="0" smtClean="0"/>
              <a:t> </a:t>
            </a:r>
            <a:r>
              <a:rPr lang="en-US" sz="8600" dirty="0"/>
              <a:t>Other problems are pneumothorax ± </a:t>
            </a:r>
            <a:r>
              <a:rPr lang="en-US" sz="8600" dirty="0" err="1"/>
              <a:t>pneumo</a:t>
            </a:r>
            <a:r>
              <a:rPr lang="en-US" sz="8600" dirty="0"/>
              <a:t>-mediastinum, interstitial pulmonary </a:t>
            </a:r>
            <a:r>
              <a:rPr lang="en-US" sz="8600" dirty="0" err="1"/>
              <a:t>oedema</a:t>
            </a:r>
            <a:r>
              <a:rPr lang="en-US" sz="8600" dirty="0"/>
              <a:t>, unusual infections (</a:t>
            </a:r>
            <a:r>
              <a:rPr lang="en-US" sz="8600" dirty="0" err="1"/>
              <a:t>eg</a:t>
            </a:r>
            <a:r>
              <a:rPr lang="en-US" sz="8600" dirty="0"/>
              <a:t> TB, fungal infections</a:t>
            </a:r>
            <a:r>
              <a:rPr lang="en-US" sz="8600" dirty="0" smtClean="0"/>
              <a:t>)</a:t>
            </a:r>
            <a:endParaRPr lang="en-US" sz="8600" b="1" dirty="0" smtClean="0"/>
          </a:p>
          <a:p>
            <a:endParaRPr lang="en-US" sz="8600" dirty="0"/>
          </a:p>
          <a:p>
            <a:endParaRPr lang="en-US" sz="7000" dirty="0" smtClean="0"/>
          </a:p>
        </p:txBody>
      </p:sp>
    </p:spTree>
    <p:extLst>
      <p:ext uri="{BB962C8B-B14F-4D97-AF65-F5344CB8AC3E}">
        <p14:creationId xmlns:p14="http://schemas.microsoft.com/office/powerpoint/2010/main" val="42682733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6600" dirty="0" smtClean="0"/>
              <a:t>SUMMARY</a:t>
            </a:r>
            <a:endParaRPr lang="en-US" sz="6600" dirty="0"/>
          </a:p>
        </p:txBody>
      </p:sp>
    </p:spTree>
    <p:extLst>
      <p:ext uri="{BB962C8B-B14F-4D97-AF65-F5344CB8AC3E}">
        <p14:creationId xmlns:p14="http://schemas.microsoft.com/office/powerpoint/2010/main" val="19758049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6600" dirty="0"/>
              <a:t>SUMMARY</a:t>
            </a:r>
          </a:p>
        </p:txBody>
      </p:sp>
      <p:sp>
        <p:nvSpPr>
          <p:cNvPr id="3" name="Content Placeholder 2"/>
          <p:cNvSpPr>
            <a:spLocks noGrp="1"/>
          </p:cNvSpPr>
          <p:nvPr>
            <p:ph idx="1"/>
          </p:nvPr>
        </p:nvSpPr>
        <p:spPr/>
        <p:txBody>
          <a:bodyPr>
            <a:normAutofit fontScale="92500" lnSpcReduction="10000"/>
          </a:bodyPr>
          <a:lstStyle/>
          <a:p>
            <a:r>
              <a:rPr lang="en-US" sz="2800" dirty="0"/>
              <a:t>These BSPED guidelines are believed to be as safe as possible in the light of current evidence.</a:t>
            </a:r>
            <a:br>
              <a:rPr lang="en-US" sz="2800" dirty="0"/>
            </a:br>
            <a:r>
              <a:rPr lang="en-US" sz="2800" dirty="0"/>
              <a:t>However, no guidelines can be considered entirely safe as complications may still arise. In particular</a:t>
            </a:r>
            <a:br>
              <a:rPr lang="en-US" sz="2800" dirty="0"/>
            </a:br>
            <a:r>
              <a:rPr lang="en-US" sz="2800" dirty="0"/>
              <a:t>the pathophysiology of cerebral </a:t>
            </a:r>
            <a:r>
              <a:rPr lang="en-US" sz="2800" dirty="0" err="1"/>
              <a:t>oedema</a:t>
            </a:r>
            <a:r>
              <a:rPr lang="en-US" sz="2800" dirty="0"/>
              <a:t> is still poorly understood. </a:t>
            </a:r>
            <a:endParaRPr lang="en-US" sz="2800" dirty="0" smtClean="0"/>
          </a:p>
          <a:p>
            <a:r>
              <a:rPr lang="en-US" sz="2800" dirty="0" smtClean="0"/>
              <a:t>The </a:t>
            </a:r>
            <a:r>
              <a:rPr lang="en-US" sz="2800" dirty="0"/>
              <a:t>following changes have been made since the last version (2009) </a:t>
            </a:r>
            <a:br>
              <a:rPr lang="en-US" sz="2800" dirty="0"/>
            </a:br>
            <a:r>
              <a:rPr lang="en-US" sz="2800" dirty="0"/>
              <a:t/>
            </a:r>
            <a:br>
              <a:rPr lang="en-US" sz="2800" dirty="0"/>
            </a:br>
            <a:endParaRPr lang="en-US" sz="2800" dirty="0"/>
          </a:p>
        </p:txBody>
      </p:sp>
    </p:spTree>
    <p:extLst>
      <p:ext uri="{BB962C8B-B14F-4D97-AF65-F5344CB8AC3E}">
        <p14:creationId xmlns:p14="http://schemas.microsoft.com/office/powerpoint/2010/main" val="13107830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530" y="0"/>
            <a:ext cx="8596668" cy="1320800"/>
          </a:xfrm>
        </p:spPr>
        <p:txBody>
          <a:bodyPr>
            <a:normAutofit fontScale="90000"/>
          </a:bodyPr>
          <a:lstStyle/>
          <a:p>
            <a:r>
              <a:rPr lang="en-US" sz="6600" dirty="0" smtClean="0">
                <a:solidFill>
                  <a:srgbClr val="90C226"/>
                </a:solidFill>
              </a:rPr>
              <a:t/>
            </a:r>
            <a:br>
              <a:rPr lang="en-US" sz="6600" dirty="0" smtClean="0">
                <a:solidFill>
                  <a:srgbClr val="90C226"/>
                </a:solidFill>
              </a:rPr>
            </a:br>
            <a:endParaRPr lang="en-US" dirty="0"/>
          </a:p>
        </p:txBody>
      </p:sp>
      <p:sp>
        <p:nvSpPr>
          <p:cNvPr id="3" name="Content Placeholder 2"/>
          <p:cNvSpPr>
            <a:spLocks noGrp="1"/>
          </p:cNvSpPr>
          <p:nvPr>
            <p:ph idx="1"/>
          </p:nvPr>
        </p:nvSpPr>
        <p:spPr>
          <a:xfrm>
            <a:off x="718460" y="149901"/>
            <a:ext cx="8596668" cy="4697411"/>
          </a:xfrm>
        </p:spPr>
        <p:txBody>
          <a:bodyPr>
            <a:noAutofit/>
          </a:bodyPr>
          <a:lstStyle/>
          <a:p>
            <a:pPr marL="0" indent="0">
              <a:buNone/>
            </a:pPr>
            <a:r>
              <a:rPr lang="en-US" sz="2800" b="1" dirty="0" smtClean="0"/>
              <a:t>1. Change </a:t>
            </a:r>
            <a:r>
              <a:rPr lang="en-US" sz="2800" b="1" dirty="0"/>
              <a:t>in the degree of dehydration to be used to calculate fluids; 5% for mild to moderate DKA</a:t>
            </a:r>
            <a:br>
              <a:rPr lang="en-US" sz="2800" b="1" dirty="0"/>
            </a:br>
            <a:r>
              <a:rPr lang="en-US" sz="2800" b="1" dirty="0"/>
              <a:t>and 10% for severe DKA, based on </a:t>
            </a:r>
            <a:r>
              <a:rPr lang="en-US" sz="2800" b="1" dirty="0" err="1" smtClean="0"/>
              <a:t>pH.</a:t>
            </a:r>
            <a:endParaRPr lang="en-US" sz="2800" b="1" dirty="0" smtClean="0"/>
          </a:p>
          <a:p>
            <a:pPr marL="0" indent="0">
              <a:buNone/>
            </a:pPr>
            <a:r>
              <a:rPr lang="en-US" sz="2800" b="1" dirty="0"/>
              <a:t/>
            </a:r>
            <a:br>
              <a:rPr lang="en-US" sz="2800" b="1" dirty="0"/>
            </a:br>
            <a:r>
              <a:rPr lang="en-US" sz="2800" b="1" dirty="0"/>
              <a:t>2. De-</a:t>
            </a:r>
            <a:r>
              <a:rPr lang="en-US" sz="2800" b="1" dirty="0" err="1"/>
              <a:t>emphasise</a:t>
            </a:r>
            <a:r>
              <a:rPr lang="en-US" sz="2800" b="1" dirty="0"/>
              <a:t> sodium chloride bolus at the start of treatment apart from the sickest </a:t>
            </a:r>
            <a:r>
              <a:rPr lang="en-US" sz="2800" b="1" dirty="0" smtClean="0"/>
              <a:t>children.</a:t>
            </a:r>
          </a:p>
          <a:p>
            <a:pPr marL="0" indent="0">
              <a:buNone/>
            </a:pPr>
            <a:r>
              <a:rPr lang="en-US" sz="2800" b="1" dirty="0"/>
              <a:t/>
            </a:r>
            <a:br>
              <a:rPr lang="en-US" sz="2800" b="1" dirty="0"/>
            </a:br>
            <a:r>
              <a:rPr lang="en-US" sz="2800" b="1" dirty="0"/>
              <a:t>3. No more than one 10ml/kg fluid bolus to be given without discussion with a senior </a:t>
            </a:r>
            <a:r>
              <a:rPr lang="en-US" sz="2800" b="1" dirty="0" smtClean="0"/>
              <a:t>doctor.</a:t>
            </a:r>
          </a:p>
          <a:p>
            <a:pPr marL="0" indent="0">
              <a:buNone/>
            </a:pPr>
            <a:r>
              <a:rPr lang="en-US" sz="2800" b="1" dirty="0"/>
              <a:t/>
            </a:r>
            <a:br>
              <a:rPr lang="en-US" sz="2800" b="1" dirty="0"/>
            </a:br>
            <a:r>
              <a:rPr lang="en-US" sz="2800" b="1" dirty="0"/>
              <a:t>4. Further reduction in maintenance </a:t>
            </a:r>
            <a:r>
              <a:rPr lang="en-US" sz="2800" b="1" dirty="0" smtClean="0"/>
              <a:t>fluid rates,  simpler </a:t>
            </a:r>
            <a:r>
              <a:rPr lang="en-US" sz="2800" b="1" dirty="0"/>
              <a:t>calculation of fluid </a:t>
            </a:r>
            <a:r>
              <a:rPr lang="en-US" sz="2800" b="1" dirty="0" smtClean="0"/>
              <a:t>rates and use of B-</a:t>
            </a:r>
            <a:r>
              <a:rPr lang="en-US" sz="2800" b="1" dirty="0" err="1" smtClean="0"/>
              <a:t>hydrxybuterate</a:t>
            </a:r>
            <a:r>
              <a:rPr lang="en-US" sz="2800" b="1" dirty="0" smtClean="0"/>
              <a:t>  in monitoring.</a:t>
            </a:r>
            <a:r>
              <a:rPr lang="en-US" sz="2800" b="1" dirty="0"/>
              <a:t/>
            </a:r>
            <a:br>
              <a:rPr lang="en-US" sz="2800" b="1" dirty="0"/>
            </a:br>
            <a:r>
              <a:rPr lang="en-US" sz="2800" b="1" dirty="0"/>
              <a:t/>
            </a:r>
            <a:br>
              <a:rPr lang="en-US" sz="2800" b="1" dirty="0"/>
            </a:br>
            <a:endParaRPr lang="en-US" sz="2800" b="1" dirty="0"/>
          </a:p>
        </p:txBody>
      </p:sp>
    </p:spTree>
    <p:extLst>
      <p:ext uri="{BB962C8B-B14F-4D97-AF65-F5344CB8AC3E}">
        <p14:creationId xmlns:p14="http://schemas.microsoft.com/office/powerpoint/2010/main" val="33314880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47550" y="496680"/>
            <a:ext cx="8596668" cy="3880773"/>
          </a:xfrm>
        </p:spPr>
        <p:txBody>
          <a:bodyPr>
            <a:noAutofit/>
          </a:bodyPr>
          <a:lstStyle/>
          <a:p>
            <a:pPr marL="0" indent="0">
              <a:buNone/>
            </a:pPr>
            <a:r>
              <a:rPr lang="en-US" sz="2800" b="1" dirty="0"/>
              <a:t>5. No longer to subtract any boluses given up to 20 ml/kg from the fluid calculation (as the rate is</a:t>
            </a:r>
            <a:br>
              <a:rPr lang="en-US" sz="2800" b="1" dirty="0"/>
            </a:br>
            <a:r>
              <a:rPr lang="en-US" sz="2800" b="1" dirty="0"/>
              <a:t>already reduced significantly from previous guidelines</a:t>
            </a:r>
            <a:r>
              <a:rPr lang="en-US" sz="2800" b="1" dirty="0" smtClean="0"/>
              <a:t>).</a:t>
            </a:r>
          </a:p>
          <a:p>
            <a:pPr marL="0" indent="0">
              <a:buNone/>
            </a:pPr>
            <a:r>
              <a:rPr lang="en-US" sz="2800" b="1" dirty="0"/>
              <a:t/>
            </a:r>
            <a:br>
              <a:rPr lang="en-US" sz="2800" b="1" dirty="0"/>
            </a:br>
            <a:r>
              <a:rPr lang="en-US" sz="2800" b="1" dirty="0"/>
              <a:t>6. Continuation of 0.9% sodium chloride (instead of changing to 0.45% sodium chloride) for the full</a:t>
            </a:r>
            <a:br>
              <a:rPr lang="en-US" sz="2800" b="1" dirty="0"/>
            </a:br>
            <a:r>
              <a:rPr lang="en-US" sz="2800" b="1" dirty="0"/>
              <a:t>duration of </a:t>
            </a:r>
            <a:r>
              <a:rPr lang="en-US" sz="2800" b="1" dirty="0" smtClean="0"/>
              <a:t>rehydration.</a:t>
            </a:r>
          </a:p>
          <a:p>
            <a:pPr marL="0" indent="0">
              <a:buNone/>
            </a:pPr>
            <a:r>
              <a:rPr lang="en-US" sz="2800" b="1" dirty="0"/>
              <a:t/>
            </a:r>
            <a:br>
              <a:rPr lang="en-US" sz="2800" b="1" dirty="0"/>
            </a:br>
            <a:r>
              <a:rPr lang="en-US" sz="2800" b="1" dirty="0"/>
              <a:t>7. Option for using an intravenous insulin infusion rate of 0.05 Units//kg/hour OR 0.1 </a:t>
            </a:r>
            <a:r>
              <a:rPr lang="en-US" sz="2800" b="1" dirty="0" smtClean="0"/>
              <a:t>Units/kg/hour.</a:t>
            </a:r>
            <a:endParaRPr lang="en-US" sz="2800" b="1" dirty="0"/>
          </a:p>
        </p:txBody>
      </p:sp>
    </p:spTree>
    <p:extLst>
      <p:ext uri="{BB962C8B-B14F-4D97-AF65-F5344CB8AC3E}">
        <p14:creationId xmlns:p14="http://schemas.microsoft.com/office/powerpoint/2010/main" val="6273066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98943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97708" y="-296562"/>
            <a:ext cx="12191999" cy="6858000"/>
          </a:xfrm>
          <a:prstGeom prst="rect">
            <a:avLst/>
          </a:prstGeom>
        </p:spPr>
      </p:pic>
    </p:spTree>
    <p:extLst>
      <p:ext uri="{BB962C8B-B14F-4D97-AF65-F5344CB8AC3E}">
        <p14:creationId xmlns:p14="http://schemas.microsoft.com/office/powerpoint/2010/main" val="27005852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1275398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3660</TotalTime>
  <Words>2062</Words>
  <Application>Microsoft Office PowerPoint</Application>
  <PresentationFormat>Widescreen</PresentationFormat>
  <Paragraphs>190</Paragraphs>
  <Slides>42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Aharoni</vt:lpstr>
      <vt:lpstr>Algerian</vt:lpstr>
      <vt:lpstr>Arial</vt:lpstr>
      <vt:lpstr>Calibri</vt:lpstr>
      <vt:lpstr>Trebuchet MS</vt:lpstr>
      <vt:lpstr>Wingdings 3</vt:lpstr>
      <vt:lpstr>Facet</vt:lpstr>
      <vt:lpstr>PowerPoint Presentation</vt:lpstr>
      <vt:lpstr>NEW GUIDELINES IN MANAGEMENT OF DIABETIC KETOACIDOSIS IN CHILDREN</vt:lpstr>
      <vt:lpstr>BACKGROUND</vt:lpstr>
      <vt:lpstr>WHO, WHEN and WHY?</vt:lpstr>
      <vt:lpstr>CINICAL PRESENTATION OF DKA IN CHILDREN</vt:lpstr>
      <vt:lpstr>DIAGNOSIS</vt:lpstr>
      <vt:lpstr>SEVERITY</vt:lpstr>
      <vt:lpstr>CAUSE OF DEATH IN DKA</vt:lpstr>
      <vt:lpstr>IMPORTANT NOTES – PLEASE READ  </vt:lpstr>
      <vt:lpstr>MANAGEMENT</vt:lpstr>
      <vt:lpstr> ER MANAGEMENT </vt:lpstr>
      <vt:lpstr> ER MANAGEMENT </vt:lpstr>
      <vt:lpstr>where the child or young person should be nursed?</vt:lpstr>
      <vt:lpstr>A-INITIAL MANAGEMENT IN HDU OR PICU</vt:lpstr>
      <vt:lpstr>A-INITIAL MANAGEMENT IN HDU OR PICU 1-FLUIDS </vt:lpstr>
      <vt:lpstr>A-INITIAL MANAGEMENT IN HDU OR PICU 1-FLUIDS: </vt:lpstr>
      <vt:lpstr>A-INITIALMANAGEMENT IN HDU OR PICU 1-FLUIDS: </vt:lpstr>
      <vt:lpstr>A-INITIAL MANAGEMENT IN HDU OR PICU 1-FLUIDS: </vt:lpstr>
      <vt:lpstr>A-INITIAL MANAGEMENT IN HDU OR PICU 2. POTASSIUM: </vt:lpstr>
      <vt:lpstr>A-INITIAL MANAGEMENT IN HDU OR PICU 3. INSULIN:</vt:lpstr>
      <vt:lpstr>A-INITIAL MANAGEMENT IN HDU OR PICU 3. INSULIN:</vt:lpstr>
      <vt:lpstr>A-INITIAL MANAGEMENT IN HDU OR PICU 3. INSULIN:</vt:lpstr>
      <vt:lpstr>A-INITIAL MANAGEMENT IN HDU OR PICU 4. BICARBONATE: </vt:lpstr>
      <vt:lpstr>A-INITIAL MANAGEMENT IN HDU OR PICU 5. RISK OF VENOUS THROMBOSIS: </vt:lpstr>
      <vt:lpstr>B- MONITORING IN HDU OR PICU: </vt:lpstr>
      <vt:lpstr>B- MONITORING IN HDU OR PICU: </vt:lpstr>
      <vt:lpstr>C- CONTINUING MANAGEMENT IN HDU OR PICU: </vt:lpstr>
      <vt:lpstr>C- CONTINUING MANAGEMENT IN HDU OR PICU: </vt:lpstr>
      <vt:lpstr>C- CONTINUING MANAGEMENT IN HDUOR PICU: </vt:lpstr>
      <vt:lpstr>C- CONTINUING MANAGEMENT IN HDU OR PICU: </vt:lpstr>
      <vt:lpstr>C- CONTINUING MANAGEMENT IN HDU OR PICU: </vt:lpstr>
      <vt:lpstr>D-  MANAGEMENT AFTER RESOLVING OF DKA</vt:lpstr>
      <vt:lpstr>E- CEREBRAL OEDEMA: </vt:lpstr>
      <vt:lpstr>E- CEREBRAL OEDEMA: </vt:lpstr>
      <vt:lpstr>E-OTHER COMPLICATIONS: </vt:lpstr>
      <vt:lpstr>PowerPoint Presentation</vt:lpstr>
      <vt:lpstr> SUMMARY</vt:lpstr>
      <vt:lpstr>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GUIDELINES IN MANAGEMENT OF DIABETIC KETOACIDOSIS IN CHILDREN</dc:title>
  <dc:creator>dr.romeh</dc:creator>
  <cp:lastModifiedBy>dr.romeh</cp:lastModifiedBy>
  <cp:revision>101</cp:revision>
  <dcterms:created xsi:type="dcterms:W3CDTF">2017-09-05T08:47:28Z</dcterms:created>
  <dcterms:modified xsi:type="dcterms:W3CDTF">2017-10-07T12:13:32Z</dcterms:modified>
</cp:coreProperties>
</file>