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28803600" cy="39604950"/>
  <p:notesSz cx="6858000" cy="9144000"/>
  <p:defaultTextStyle>
    <a:defPPr>
      <a:defRPr lang="fr-FR"/>
    </a:defPPr>
    <a:lvl1pPr marL="0" algn="l" defTabSz="3909060" rtl="0" eaLnBrk="1" latinLnBrk="0" hangingPunct="1">
      <a:defRPr sz="7700" kern="1200">
        <a:solidFill>
          <a:schemeClr val="tx1"/>
        </a:solidFill>
        <a:latin typeface="+mn-lt"/>
        <a:ea typeface="+mn-ea"/>
        <a:cs typeface="+mn-cs"/>
      </a:defRPr>
    </a:lvl1pPr>
    <a:lvl2pPr marL="1954530" algn="l" defTabSz="3909060" rtl="0" eaLnBrk="1" latinLnBrk="0" hangingPunct="1">
      <a:defRPr sz="7700" kern="1200">
        <a:solidFill>
          <a:schemeClr val="tx1"/>
        </a:solidFill>
        <a:latin typeface="+mn-lt"/>
        <a:ea typeface="+mn-ea"/>
        <a:cs typeface="+mn-cs"/>
      </a:defRPr>
    </a:lvl2pPr>
    <a:lvl3pPr marL="3909060" algn="l" defTabSz="3909060" rtl="0" eaLnBrk="1" latinLnBrk="0" hangingPunct="1">
      <a:defRPr sz="7700" kern="1200">
        <a:solidFill>
          <a:schemeClr val="tx1"/>
        </a:solidFill>
        <a:latin typeface="+mn-lt"/>
        <a:ea typeface="+mn-ea"/>
        <a:cs typeface="+mn-cs"/>
      </a:defRPr>
    </a:lvl3pPr>
    <a:lvl4pPr marL="5863590" algn="l" defTabSz="3909060" rtl="0" eaLnBrk="1" latinLnBrk="0" hangingPunct="1">
      <a:defRPr sz="7700" kern="1200">
        <a:solidFill>
          <a:schemeClr val="tx1"/>
        </a:solidFill>
        <a:latin typeface="+mn-lt"/>
        <a:ea typeface="+mn-ea"/>
        <a:cs typeface="+mn-cs"/>
      </a:defRPr>
    </a:lvl4pPr>
    <a:lvl5pPr marL="7818120" algn="l" defTabSz="3909060" rtl="0" eaLnBrk="1" latinLnBrk="0" hangingPunct="1">
      <a:defRPr sz="7700" kern="1200">
        <a:solidFill>
          <a:schemeClr val="tx1"/>
        </a:solidFill>
        <a:latin typeface="+mn-lt"/>
        <a:ea typeface="+mn-ea"/>
        <a:cs typeface="+mn-cs"/>
      </a:defRPr>
    </a:lvl5pPr>
    <a:lvl6pPr marL="9772650" algn="l" defTabSz="3909060" rtl="0" eaLnBrk="1" latinLnBrk="0" hangingPunct="1">
      <a:defRPr sz="7700" kern="1200">
        <a:solidFill>
          <a:schemeClr val="tx1"/>
        </a:solidFill>
        <a:latin typeface="+mn-lt"/>
        <a:ea typeface="+mn-ea"/>
        <a:cs typeface="+mn-cs"/>
      </a:defRPr>
    </a:lvl6pPr>
    <a:lvl7pPr marL="11727180" algn="l" defTabSz="3909060" rtl="0" eaLnBrk="1" latinLnBrk="0" hangingPunct="1">
      <a:defRPr sz="7700" kern="1200">
        <a:solidFill>
          <a:schemeClr val="tx1"/>
        </a:solidFill>
        <a:latin typeface="+mn-lt"/>
        <a:ea typeface="+mn-ea"/>
        <a:cs typeface="+mn-cs"/>
      </a:defRPr>
    </a:lvl7pPr>
    <a:lvl8pPr marL="13681710" algn="l" defTabSz="3909060" rtl="0" eaLnBrk="1" latinLnBrk="0" hangingPunct="1">
      <a:defRPr sz="7700" kern="1200">
        <a:solidFill>
          <a:schemeClr val="tx1"/>
        </a:solidFill>
        <a:latin typeface="+mn-lt"/>
        <a:ea typeface="+mn-ea"/>
        <a:cs typeface="+mn-cs"/>
      </a:defRPr>
    </a:lvl8pPr>
    <a:lvl9pPr marL="15636240" algn="l" defTabSz="3909060" rtl="0" eaLnBrk="1" latinLnBrk="0" hangingPunct="1">
      <a:defRPr sz="77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2474">
          <p15:clr>
            <a:srgbClr val="A4A3A4"/>
          </p15:clr>
        </p15:guide>
        <p15:guide id="2" pos="90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849" autoAdjust="0"/>
  </p:normalViewPr>
  <p:slideViewPr>
    <p:cSldViewPr>
      <p:cViewPr varScale="1">
        <p:scale>
          <a:sx n="19" d="100"/>
          <a:sy n="19" d="100"/>
        </p:scale>
        <p:origin x="-2526" y="-132"/>
      </p:cViewPr>
      <p:guideLst>
        <p:guide orient="horz" pos="12474"/>
        <p:guide pos="9072"/>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lenovo\Desktop\article%20final%20diotis\cours%20de%20seb\demain%20inchaa%20allah\exel%20final%20achillia\Nouveauexel%20definiachilarticle\POLY%20DPPH%20FLAVOACHILL\zone%20d'inhibitionantiinflaminvitro.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fr-FR"/>
  <c:style val="42"/>
  <c:clrMapOvr bg1="lt1" tx1="dk1" bg2="lt2" tx2="dk2" accent1="accent1" accent2="accent2" accent3="accent3" accent4="accent4" accent5="accent5" accent6="accent6" hlink="hlink" folHlink="folHlink"/>
  <c:chart>
    <c:plotArea>
      <c:layout/>
      <c:barChart>
        <c:barDir val="col"/>
        <c:grouping val="clustered"/>
        <c:ser>
          <c:idx val="0"/>
          <c:order val="0"/>
          <c:tx>
            <c:strRef>
              <c:f>diclofenainvitroinflamm!$A$31:$B$31</c:f>
              <c:strCache>
                <c:ptCount val="1"/>
                <c:pt idx="0">
                  <c:v>stabilisation membranaire des hématies induite par hypotonique </c:v>
                </c:pt>
              </c:strCache>
            </c:strRef>
          </c:tx>
          <c:cat>
            <c:strRef>
              <c:f>diclofenainvitroinflamm!$C$30:$E$30</c:f>
              <c:strCache>
                <c:ptCount val="2"/>
                <c:pt idx="0">
                  <c:v>EtOH(S)</c:v>
                </c:pt>
                <c:pt idx="1">
                  <c:v>Diclofenac </c:v>
                </c:pt>
              </c:strCache>
            </c:strRef>
          </c:cat>
          <c:val>
            <c:numRef>
              <c:f>diclofenainvitroinflamm!$C$31:$E$31</c:f>
              <c:numCache>
                <c:formatCode>General</c:formatCode>
                <c:ptCount val="3"/>
                <c:pt idx="0">
                  <c:v>78.5</c:v>
                </c:pt>
                <c:pt idx="1">
                  <c:v>54</c:v>
                </c:pt>
              </c:numCache>
            </c:numRef>
          </c:val>
          <c:extLst xmlns:c16r2="http://schemas.microsoft.com/office/drawing/2015/06/chart">
            <c:ext xmlns:c16="http://schemas.microsoft.com/office/drawing/2014/chart" uri="{C3380CC4-5D6E-409C-BE32-E72D297353CC}">
              <c16:uniqueId val="{00000000-D3DF-4DA3-806A-3E2B65025DE5}"/>
            </c:ext>
          </c:extLst>
        </c:ser>
        <c:ser>
          <c:idx val="1"/>
          <c:order val="1"/>
          <c:tx>
            <c:strRef>
              <c:f>diclofenainvitroinflamm!$A$32:$B$32</c:f>
              <c:strCache>
                <c:ptCount val="1"/>
                <c:pt idx="0">
                  <c:v>stabilisation membranaire des hématies induite par chaleur  </c:v>
                </c:pt>
              </c:strCache>
            </c:strRef>
          </c:tx>
          <c:cat>
            <c:strRef>
              <c:f>diclofenainvitroinflamm!$C$30:$E$30</c:f>
              <c:strCache>
                <c:ptCount val="2"/>
                <c:pt idx="0">
                  <c:v>EtOH(S)</c:v>
                </c:pt>
                <c:pt idx="1">
                  <c:v>Diclofenac </c:v>
                </c:pt>
              </c:strCache>
            </c:strRef>
          </c:cat>
          <c:val>
            <c:numRef>
              <c:f>diclofenainvitroinflamm!$C$32:$E$32</c:f>
              <c:numCache>
                <c:formatCode>General</c:formatCode>
                <c:ptCount val="3"/>
                <c:pt idx="0">
                  <c:v>45.5</c:v>
                </c:pt>
                <c:pt idx="1">
                  <c:v>60</c:v>
                </c:pt>
              </c:numCache>
            </c:numRef>
          </c:val>
          <c:extLst xmlns:c16r2="http://schemas.microsoft.com/office/drawing/2015/06/chart">
            <c:ext xmlns:c16="http://schemas.microsoft.com/office/drawing/2014/chart" uri="{C3380CC4-5D6E-409C-BE32-E72D297353CC}">
              <c16:uniqueId val="{00000001-D3DF-4DA3-806A-3E2B65025DE5}"/>
            </c:ext>
          </c:extLst>
        </c:ser>
        <c:ser>
          <c:idx val="2"/>
          <c:order val="2"/>
          <c:tx>
            <c:strRef>
              <c:f>diclofenainvitroinflamm!$A$33:$B$33</c:f>
              <c:strCache>
                <c:ptCount val="1"/>
                <c:pt idx="0">
                  <c:v>denaturation d'albumine </c:v>
                </c:pt>
              </c:strCache>
            </c:strRef>
          </c:tx>
          <c:cat>
            <c:strRef>
              <c:f>diclofenainvitroinflamm!$C$30:$E$30</c:f>
              <c:strCache>
                <c:ptCount val="2"/>
                <c:pt idx="0">
                  <c:v>EtOH(S)</c:v>
                </c:pt>
                <c:pt idx="1">
                  <c:v>Diclofenac </c:v>
                </c:pt>
              </c:strCache>
            </c:strRef>
          </c:cat>
          <c:val>
            <c:numRef>
              <c:f>diclofenainvitroinflamm!$C$33:$E$33</c:f>
              <c:numCache>
                <c:formatCode>General</c:formatCode>
                <c:ptCount val="3"/>
                <c:pt idx="0">
                  <c:v>130</c:v>
                </c:pt>
                <c:pt idx="1">
                  <c:v>101</c:v>
                </c:pt>
              </c:numCache>
            </c:numRef>
          </c:val>
          <c:extLst xmlns:c16r2="http://schemas.microsoft.com/office/drawing/2015/06/chart">
            <c:ext xmlns:c16="http://schemas.microsoft.com/office/drawing/2014/chart" uri="{C3380CC4-5D6E-409C-BE32-E72D297353CC}">
              <c16:uniqueId val="{00000002-D3DF-4DA3-806A-3E2B65025DE5}"/>
            </c:ext>
          </c:extLst>
        </c:ser>
        <c:dLbls/>
        <c:gapWidth val="300"/>
        <c:axId val="99233152"/>
        <c:axId val="99251328"/>
      </c:barChart>
      <c:catAx>
        <c:axId val="99233152"/>
        <c:scaling>
          <c:orientation val="minMax"/>
        </c:scaling>
        <c:axPos val="b"/>
        <c:numFmt formatCode="General" sourceLinked="0"/>
        <c:majorTickMark val="none"/>
        <c:tickLblPos val="nextTo"/>
        <c:crossAx val="99251328"/>
        <c:crosses val="autoZero"/>
        <c:auto val="1"/>
        <c:lblAlgn val="ctr"/>
        <c:lblOffset val="100"/>
      </c:catAx>
      <c:valAx>
        <c:axId val="99251328"/>
        <c:scaling>
          <c:orientation val="minMax"/>
        </c:scaling>
        <c:axPos val="l"/>
        <c:title>
          <c:tx>
            <c:rich>
              <a:bodyPr/>
              <a:lstStyle/>
              <a:p>
                <a:pPr>
                  <a:defRPr/>
                </a:pPr>
                <a:r>
                  <a:rPr lang="en-US"/>
                  <a:t>IC50(µg/ml)</a:t>
                </a:r>
              </a:p>
            </c:rich>
          </c:tx>
          <c:layout/>
        </c:title>
        <c:numFmt formatCode="General" sourceLinked="1"/>
        <c:tickLblPos val="nextTo"/>
        <c:crossAx val="99233152"/>
        <c:crosses val="autoZero"/>
        <c:crossBetween val="between"/>
      </c:valAx>
    </c:plotArea>
    <c:legend>
      <c:legendPos val="r"/>
      <c:layout>
        <c:manualLayout>
          <c:xMode val="edge"/>
          <c:yMode val="edge"/>
          <c:x val="0.66325309732610371"/>
          <c:y val="0.25682807730358015"/>
          <c:w val="0.33674690267389651"/>
          <c:h val="0.55353214722173716"/>
        </c:manualLayout>
      </c:layout>
    </c:legend>
    <c:plotVisOnly val="1"/>
    <c:dispBlanksAs val="gap"/>
  </c:chart>
  <c:txPr>
    <a:bodyPr/>
    <a:lstStyle/>
    <a:p>
      <a:pPr>
        <a:defRPr sz="2800"/>
      </a:pPr>
      <a:endParaRPr lang="fr-FR"/>
    </a:p>
  </c:txPr>
  <c:externalData r:id="rId2"/>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2160270" y="12303207"/>
            <a:ext cx="24483060" cy="8489394"/>
          </a:xfrm>
        </p:spPr>
        <p:txBody>
          <a:bodyPr/>
          <a:lstStyle/>
          <a:p>
            <a:r>
              <a:rPr lang="fr-FR" smtClean="0"/>
              <a:t>Modifiez le style du titre</a:t>
            </a:r>
            <a:endParaRPr lang="fr-FR"/>
          </a:p>
        </p:txBody>
      </p:sp>
      <p:sp>
        <p:nvSpPr>
          <p:cNvPr id="3" name="Sous-titre 2"/>
          <p:cNvSpPr>
            <a:spLocks noGrp="1"/>
          </p:cNvSpPr>
          <p:nvPr>
            <p:ph type="subTitle" idx="1"/>
          </p:nvPr>
        </p:nvSpPr>
        <p:spPr>
          <a:xfrm>
            <a:off x="4320540" y="22442805"/>
            <a:ext cx="20162520" cy="10121265"/>
          </a:xfrm>
        </p:spPr>
        <p:txBody>
          <a:bodyPr/>
          <a:lstStyle>
            <a:lvl1pPr marL="0" indent="0" algn="ctr">
              <a:buNone/>
              <a:defRPr>
                <a:solidFill>
                  <a:schemeClr val="tx1">
                    <a:tint val="75000"/>
                  </a:schemeClr>
                </a:solidFill>
              </a:defRPr>
            </a:lvl1pPr>
            <a:lvl2pPr marL="1954530" indent="0" algn="ctr">
              <a:buNone/>
              <a:defRPr>
                <a:solidFill>
                  <a:schemeClr val="tx1">
                    <a:tint val="75000"/>
                  </a:schemeClr>
                </a:solidFill>
              </a:defRPr>
            </a:lvl2pPr>
            <a:lvl3pPr marL="3909060" indent="0" algn="ctr">
              <a:buNone/>
              <a:defRPr>
                <a:solidFill>
                  <a:schemeClr val="tx1">
                    <a:tint val="75000"/>
                  </a:schemeClr>
                </a:solidFill>
              </a:defRPr>
            </a:lvl3pPr>
            <a:lvl4pPr marL="5863590" indent="0" algn="ctr">
              <a:buNone/>
              <a:defRPr>
                <a:solidFill>
                  <a:schemeClr val="tx1">
                    <a:tint val="75000"/>
                  </a:schemeClr>
                </a:solidFill>
              </a:defRPr>
            </a:lvl4pPr>
            <a:lvl5pPr marL="7818120" indent="0" algn="ctr">
              <a:buNone/>
              <a:defRPr>
                <a:solidFill>
                  <a:schemeClr val="tx1">
                    <a:tint val="75000"/>
                  </a:schemeClr>
                </a:solidFill>
              </a:defRPr>
            </a:lvl5pPr>
            <a:lvl6pPr marL="9772650" indent="0" algn="ctr">
              <a:buNone/>
              <a:defRPr>
                <a:solidFill>
                  <a:schemeClr val="tx1">
                    <a:tint val="75000"/>
                  </a:schemeClr>
                </a:solidFill>
              </a:defRPr>
            </a:lvl6pPr>
            <a:lvl7pPr marL="11727180" indent="0" algn="ctr">
              <a:buNone/>
              <a:defRPr>
                <a:solidFill>
                  <a:schemeClr val="tx1">
                    <a:tint val="75000"/>
                  </a:schemeClr>
                </a:solidFill>
              </a:defRPr>
            </a:lvl7pPr>
            <a:lvl8pPr marL="13681710" indent="0" algn="ctr">
              <a:buNone/>
              <a:defRPr>
                <a:solidFill>
                  <a:schemeClr val="tx1">
                    <a:tint val="75000"/>
                  </a:schemeClr>
                </a:solidFill>
              </a:defRPr>
            </a:lvl8pPr>
            <a:lvl9pPr marL="1563624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1421056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3828067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2275286" y="25449850"/>
            <a:ext cx="24483060" cy="7865983"/>
          </a:xfrm>
        </p:spPr>
        <p:txBody>
          <a:bodyPr anchor="t"/>
          <a:lstStyle>
            <a:lvl1pPr algn="l">
              <a:defRPr sz="17100" b="1" cap="all"/>
            </a:lvl1pPr>
          </a:lstStyle>
          <a:p>
            <a:r>
              <a:rPr lang="fr-FR" smtClean="0"/>
              <a:t>Modifiez le style du titre</a:t>
            </a:r>
            <a:endParaRPr lang="fr-FR"/>
          </a:p>
        </p:txBody>
      </p:sp>
      <p:sp>
        <p:nvSpPr>
          <p:cNvPr id="3" name="Espace réservé du texte 2"/>
          <p:cNvSpPr>
            <a:spLocks noGrp="1"/>
          </p:cNvSpPr>
          <p:nvPr>
            <p:ph type="body" idx="1"/>
          </p:nvPr>
        </p:nvSpPr>
        <p:spPr>
          <a:xfrm>
            <a:off x="2275286" y="16786270"/>
            <a:ext cx="24483060" cy="8663580"/>
          </a:xfrm>
        </p:spPr>
        <p:txBody>
          <a:bodyPr anchor="b"/>
          <a:lstStyle>
            <a:lvl1pPr marL="0" indent="0">
              <a:buNone/>
              <a:defRPr sz="8600">
                <a:solidFill>
                  <a:schemeClr val="tx1">
                    <a:tint val="75000"/>
                  </a:schemeClr>
                </a:solidFill>
              </a:defRPr>
            </a:lvl1pPr>
            <a:lvl2pPr marL="1954530" indent="0">
              <a:buNone/>
              <a:defRPr sz="7700">
                <a:solidFill>
                  <a:schemeClr val="tx1">
                    <a:tint val="75000"/>
                  </a:schemeClr>
                </a:solidFill>
              </a:defRPr>
            </a:lvl2pPr>
            <a:lvl3pPr marL="3909060" indent="0">
              <a:buNone/>
              <a:defRPr sz="6800">
                <a:solidFill>
                  <a:schemeClr val="tx1">
                    <a:tint val="75000"/>
                  </a:schemeClr>
                </a:solidFill>
              </a:defRPr>
            </a:lvl3pPr>
            <a:lvl4pPr marL="5863590" indent="0">
              <a:buNone/>
              <a:defRPr sz="6000">
                <a:solidFill>
                  <a:schemeClr val="tx1">
                    <a:tint val="75000"/>
                  </a:schemeClr>
                </a:solidFill>
              </a:defRPr>
            </a:lvl4pPr>
            <a:lvl5pPr marL="7818120" indent="0">
              <a:buNone/>
              <a:defRPr sz="6000">
                <a:solidFill>
                  <a:schemeClr val="tx1">
                    <a:tint val="75000"/>
                  </a:schemeClr>
                </a:solidFill>
              </a:defRPr>
            </a:lvl5pPr>
            <a:lvl6pPr marL="9772650" indent="0">
              <a:buNone/>
              <a:defRPr sz="6000">
                <a:solidFill>
                  <a:schemeClr val="tx1">
                    <a:tint val="75000"/>
                  </a:schemeClr>
                </a:solidFill>
              </a:defRPr>
            </a:lvl6pPr>
            <a:lvl7pPr marL="11727180" indent="0">
              <a:buNone/>
              <a:defRPr sz="6000">
                <a:solidFill>
                  <a:schemeClr val="tx1">
                    <a:tint val="75000"/>
                  </a:schemeClr>
                </a:solidFill>
              </a:defRPr>
            </a:lvl7pPr>
            <a:lvl8pPr marL="13681710" indent="0">
              <a:buNone/>
              <a:defRPr sz="6000">
                <a:solidFill>
                  <a:schemeClr val="tx1">
                    <a:tint val="75000"/>
                  </a:schemeClr>
                </a:solidFill>
              </a:defRPr>
            </a:lvl8pPr>
            <a:lvl9pPr marL="15636240" indent="0">
              <a:buNone/>
              <a:defRPr sz="60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801303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35570" y="53365842"/>
            <a:ext cx="40590072" cy="150948030"/>
          </a:xfrm>
        </p:spPr>
        <p:txBody>
          <a:bodyPr/>
          <a:lstStyle>
            <a:lvl1pPr>
              <a:defRPr sz="12000"/>
            </a:lvl1pPr>
            <a:lvl2pPr>
              <a:defRPr sz="10300"/>
            </a:lvl2pPr>
            <a:lvl3pPr>
              <a:defRPr sz="8600"/>
            </a:lvl3pPr>
            <a:lvl4pPr>
              <a:defRPr sz="7700"/>
            </a:lvl4pPr>
            <a:lvl5pPr>
              <a:defRPr sz="7700"/>
            </a:lvl5pPr>
            <a:lvl6pPr>
              <a:defRPr sz="7700"/>
            </a:lvl6pPr>
            <a:lvl7pPr>
              <a:defRPr sz="7700"/>
            </a:lvl7pPr>
            <a:lvl8pPr>
              <a:defRPr sz="7700"/>
            </a:lvl8pPr>
            <a:lvl9pPr>
              <a:defRPr sz="77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5605700" y="53365842"/>
            <a:ext cx="40590075" cy="150948030"/>
          </a:xfrm>
        </p:spPr>
        <p:txBody>
          <a:bodyPr/>
          <a:lstStyle>
            <a:lvl1pPr>
              <a:defRPr sz="12000"/>
            </a:lvl1pPr>
            <a:lvl2pPr>
              <a:defRPr sz="10300"/>
            </a:lvl2pPr>
            <a:lvl3pPr>
              <a:defRPr sz="8600"/>
            </a:lvl3pPr>
            <a:lvl4pPr>
              <a:defRPr sz="7700"/>
            </a:lvl4pPr>
            <a:lvl5pPr>
              <a:defRPr sz="7700"/>
            </a:lvl5pPr>
            <a:lvl6pPr>
              <a:defRPr sz="7700"/>
            </a:lvl6pPr>
            <a:lvl7pPr>
              <a:defRPr sz="7700"/>
            </a:lvl7pPr>
            <a:lvl8pPr>
              <a:defRPr sz="7700"/>
            </a:lvl8pPr>
            <a:lvl9pPr>
              <a:defRPr sz="77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3842680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440180" y="1586034"/>
            <a:ext cx="25923240" cy="6600825"/>
          </a:xfrm>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1440180" y="8865277"/>
            <a:ext cx="12726592" cy="3694626"/>
          </a:xfrm>
        </p:spPr>
        <p:txBody>
          <a:bodyPr anchor="b"/>
          <a:lstStyle>
            <a:lvl1pPr marL="0" indent="0">
              <a:buNone/>
              <a:defRPr sz="10300" b="1"/>
            </a:lvl1pPr>
            <a:lvl2pPr marL="1954530" indent="0">
              <a:buNone/>
              <a:defRPr sz="8600" b="1"/>
            </a:lvl2pPr>
            <a:lvl3pPr marL="3909060" indent="0">
              <a:buNone/>
              <a:defRPr sz="7700" b="1"/>
            </a:lvl3pPr>
            <a:lvl4pPr marL="5863590" indent="0">
              <a:buNone/>
              <a:defRPr sz="6800" b="1"/>
            </a:lvl4pPr>
            <a:lvl5pPr marL="7818120" indent="0">
              <a:buNone/>
              <a:defRPr sz="6800" b="1"/>
            </a:lvl5pPr>
            <a:lvl6pPr marL="9772650" indent="0">
              <a:buNone/>
              <a:defRPr sz="6800" b="1"/>
            </a:lvl6pPr>
            <a:lvl7pPr marL="11727180" indent="0">
              <a:buNone/>
              <a:defRPr sz="6800" b="1"/>
            </a:lvl7pPr>
            <a:lvl8pPr marL="13681710" indent="0">
              <a:buNone/>
              <a:defRPr sz="6800" b="1"/>
            </a:lvl8pPr>
            <a:lvl9pPr marL="15636240" indent="0">
              <a:buNone/>
              <a:defRPr sz="6800" b="1"/>
            </a:lvl9pPr>
          </a:lstStyle>
          <a:p>
            <a:pPr lvl="0"/>
            <a:r>
              <a:rPr lang="fr-FR" smtClean="0"/>
              <a:t>Modifiez les styles du texte du masque</a:t>
            </a:r>
          </a:p>
        </p:txBody>
      </p:sp>
      <p:sp>
        <p:nvSpPr>
          <p:cNvPr id="4" name="Espace réservé du contenu 3"/>
          <p:cNvSpPr>
            <a:spLocks noGrp="1"/>
          </p:cNvSpPr>
          <p:nvPr>
            <p:ph sz="half" idx="2"/>
          </p:nvPr>
        </p:nvSpPr>
        <p:spPr>
          <a:xfrm>
            <a:off x="1440180" y="12559903"/>
            <a:ext cx="12726592" cy="22818688"/>
          </a:xfrm>
        </p:spPr>
        <p:txBody>
          <a:bodyPr/>
          <a:lstStyle>
            <a:lvl1pPr>
              <a:defRPr sz="10300"/>
            </a:lvl1pPr>
            <a:lvl2pPr>
              <a:defRPr sz="8600"/>
            </a:lvl2pPr>
            <a:lvl3pPr>
              <a:defRPr sz="7700"/>
            </a:lvl3pPr>
            <a:lvl4pPr>
              <a:defRPr sz="6800"/>
            </a:lvl4pPr>
            <a:lvl5pPr>
              <a:defRPr sz="6800"/>
            </a:lvl5pPr>
            <a:lvl6pPr>
              <a:defRPr sz="6800"/>
            </a:lvl6pPr>
            <a:lvl7pPr>
              <a:defRPr sz="6800"/>
            </a:lvl7pPr>
            <a:lvl8pPr>
              <a:defRPr sz="6800"/>
            </a:lvl8pPr>
            <a:lvl9pPr>
              <a:defRPr sz="6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14631830" y="8865277"/>
            <a:ext cx="12731591" cy="3694626"/>
          </a:xfrm>
        </p:spPr>
        <p:txBody>
          <a:bodyPr anchor="b"/>
          <a:lstStyle>
            <a:lvl1pPr marL="0" indent="0">
              <a:buNone/>
              <a:defRPr sz="10300" b="1"/>
            </a:lvl1pPr>
            <a:lvl2pPr marL="1954530" indent="0">
              <a:buNone/>
              <a:defRPr sz="8600" b="1"/>
            </a:lvl2pPr>
            <a:lvl3pPr marL="3909060" indent="0">
              <a:buNone/>
              <a:defRPr sz="7700" b="1"/>
            </a:lvl3pPr>
            <a:lvl4pPr marL="5863590" indent="0">
              <a:buNone/>
              <a:defRPr sz="6800" b="1"/>
            </a:lvl4pPr>
            <a:lvl5pPr marL="7818120" indent="0">
              <a:buNone/>
              <a:defRPr sz="6800" b="1"/>
            </a:lvl5pPr>
            <a:lvl6pPr marL="9772650" indent="0">
              <a:buNone/>
              <a:defRPr sz="6800" b="1"/>
            </a:lvl6pPr>
            <a:lvl7pPr marL="11727180" indent="0">
              <a:buNone/>
              <a:defRPr sz="6800" b="1"/>
            </a:lvl7pPr>
            <a:lvl8pPr marL="13681710" indent="0">
              <a:buNone/>
              <a:defRPr sz="6800" b="1"/>
            </a:lvl8pPr>
            <a:lvl9pPr marL="15636240" indent="0">
              <a:buNone/>
              <a:defRPr sz="6800" b="1"/>
            </a:lvl9pPr>
          </a:lstStyle>
          <a:p>
            <a:pPr lvl="0"/>
            <a:r>
              <a:rPr lang="fr-FR" smtClean="0"/>
              <a:t>Modifiez les styles du texte du masque</a:t>
            </a:r>
          </a:p>
        </p:txBody>
      </p:sp>
      <p:sp>
        <p:nvSpPr>
          <p:cNvPr id="6" name="Espace réservé du contenu 5"/>
          <p:cNvSpPr>
            <a:spLocks noGrp="1"/>
          </p:cNvSpPr>
          <p:nvPr>
            <p:ph sz="quarter" idx="4"/>
          </p:nvPr>
        </p:nvSpPr>
        <p:spPr>
          <a:xfrm>
            <a:off x="14631830" y="12559903"/>
            <a:ext cx="12731591" cy="22818688"/>
          </a:xfrm>
        </p:spPr>
        <p:txBody>
          <a:bodyPr/>
          <a:lstStyle>
            <a:lvl1pPr>
              <a:defRPr sz="10300"/>
            </a:lvl1pPr>
            <a:lvl2pPr>
              <a:defRPr sz="8600"/>
            </a:lvl2pPr>
            <a:lvl3pPr>
              <a:defRPr sz="7700"/>
            </a:lvl3pPr>
            <a:lvl4pPr>
              <a:defRPr sz="6800"/>
            </a:lvl4pPr>
            <a:lvl5pPr>
              <a:defRPr sz="6800"/>
            </a:lvl5pPr>
            <a:lvl6pPr>
              <a:defRPr sz="6800"/>
            </a:lvl6pPr>
            <a:lvl7pPr>
              <a:defRPr sz="6800"/>
            </a:lvl7pPr>
            <a:lvl8pPr>
              <a:defRPr sz="6800"/>
            </a:lvl8pPr>
            <a:lvl9pPr>
              <a:defRPr sz="6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324147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1120848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3669994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440182" y="1576864"/>
            <a:ext cx="9476186" cy="6710839"/>
          </a:xfrm>
        </p:spPr>
        <p:txBody>
          <a:bodyPr anchor="b"/>
          <a:lstStyle>
            <a:lvl1pPr algn="l">
              <a:defRPr sz="8600" b="1"/>
            </a:lvl1pPr>
          </a:lstStyle>
          <a:p>
            <a:r>
              <a:rPr lang="fr-FR" smtClean="0"/>
              <a:t>Modifiez le style du titre</a:t>
            </a:r>
            <a:endParaRPr lang="fr-FR"/>
          </a:p>
        </p:txBody>
      </p:sp>
      <p:sp>
        <p:nvSpPr>
          <p:cNvPr id="3" name="Espace réservé du contenu 2"/>
          <p:cNvSpPr>
            <a:spLocks noGrp="1"/>
          </p:cNvSpPr>
          <p:nvPr>
            <p:ph idx="1"/>
          </p:nvPr>
        </p:nvSpPr>
        <p:spPr>
          <a:xfrm>
            <a:off x="11261407" y="1576866"/>
            <a:ext cx="16102013" cy="33801728"/>
          </a:xfrm>
        </p:spPr>
        <p:txBody>
          <a:bodyPr/>
          <a:lstStyle>
            <a:lvl1pPr>
              <a:defRPr sz="13700"/>
            </a:lvl1pPr>
            <a:lvl2pPr>
              <a:defRPr sz="12000"/>
            </a:lvl2pPr>
            <a:lvl3pPr>
              <a:defRPr sz="10300"/>
            </a:lvl3pPr>
            <a:lvl4pPr>
              <a:defRPr sz="8600"/>
            </a:lvl4pPr>
            <a:lvl5pPr>
              <a:defRPr sz="8600"/>
            </a:lvl5pPr>
            <a:lvl6pPr>
              <a:defRPr sz="8600"/>
            </a:lvl6pPr>
            <a:lvl7pPr>
              <a:defRPr sz="8600"/>
            </a:lvl7pPr>
            <a:lvl8pPr>
              <a:defRPr sz="8600"/>
            </a:lvl8pPr>
            <a:lvl9pPr>
              <a:defRPr sz="8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1440182" y="8287705"/>
            <a:ext cx="9476186" cy="27090889"/>
          </a:xfrm>
        </p:spPr>
        <p:txBody>
          <a:bodyPr/>
          <a:lstStyle>
            <a:lvl1pPr marL="0" indent="0">
              <a:buNone/>
              <a:defRPr sz="6000"/>
            </a:lvl1pPr>
            <a:lvl2pPr marL="1954530" indent="0">
              <a:buNone/>
              <a:defRPr sz="5100"/>
            </a:lvl2pPr>
            <a:lvl3pPr marL="3909060" indent="0">
              <a:buNone/>
              <a:defRPr sz="4300"/>
            </a:lvl3pPr>
            <a:lvl4pPr marL="5863590" indent="0">
              <a:buNone/>
              <a:defRPr sz="3800"/>
            </a:lvl4pPr>
            <a:lvl5pPr marL="7818120" indent="0">
              <a:buNone/>
              <a:defRPr sz="3800"/>
            </a:lvl5pPr>
            <a:lvl6pPr marL="9772650" indent="0">
              <a:buNone/>
              <a:defRPr sz="3800"/>
            </a:lvl6pPr>
            <a:lvl7pPr marL="11727180" indent="0">
              <a:buNone/>
              <a:defRPr sz="3800"/>
            </a:lvl7pPr>
            <a:lvl8pPr marL="13681710" indent="0">
              <a:buNone/>
              <a:defRPr sz="3800"/>
            </a:lvl8pPr>
            <a:lvl9pPr marL="15636240" indent="0">
              <a:buNone/>
              <a:defRPr sz="38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841045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645707" y="27723465"/>
            <a:ext cx="17282160" cy="3272912"/>
          </a:xfrm>
        </p:spPr>
        <p:txBody>
          <a:bodyPr anchor="b"/>
          <a:lstStyle>
            <a:lvl1pPr algn="l">
              <a:defRPr sz="8600" b="1"/>
            </a:lvl1pPr>
          </a:lstStyle>
          <a:p>
            <a:r>
              <a:rPr lang="fr-FR" smtClean="0"/>
              <a:t>Modifiez le style du titre</a:t>
            </a:r>
            <a:endParaRPr lang="fr-FR"/>
          </a:p>
        </p:txBody>
      </p:sp>
      <p:sp>
        <p:nvSpPr>
          <p:cNvPr id="3" name="Espace réservé pour une image  2"/>
          <p:cNvSpPr>
            <a:spLocks noGrp="1"/>
          </p:cNvSpPr>
          <p:nvPr>
            <p:ph type="pic" idx="1"/>
          </p:nvPr>
        </p:nvSpPr>
        <p:spPr>
          <a:xfrm>
            <a:off x="5645707" y="3538776"/>
            <a:ext cx="17282160" cy="23762970"/>
          </a:xfrm>
        </p:spPr>
        <p:txBody>
          <a:bodyPr/>
          <a:lstStyle>
            <a:lvl1pPr marL="0" indent="0">
              <a:buNone/>
              <a:defRPr sz="13700"/>
            </a:lvl1pPr>
            <a:lvl2pPr marL="1954530" indent="0">
              <a:buNone/>
              <a:defRPr sz="12000"/>
            </a:lvl2pPr>
            <a:lvl3pPr marL="3909060" indent="0">
              <a:buNone/>
              <a:defRPr sz="10300"/>
            </a:lvl3pPr>
            <a:lvl4pPr marL="5863590" indent="0">
              <a:buNone/>
              <a:defRPr sz="8600"/>
            </a:lvl4pPr>
            <a:lvl5pPr marL="7818120" indent="0">
              <a:buNone/>
              <a:defRPr sz="8600"/>
            </a:lvl5pPr>
            <a:lvl6pPr marL="9772650" indent="0">
              <a:buNone/>
              <a:defRPr sz="8600"/>
            </a:lvl6pPr>
            <a:lvl7pPr marL="11727180" indent="0">
              <a:buNone/>
              <a:defRPr sz="8600"/>
            </a:lvl7pPr>
            <a:lvl8pPr marL="13681710" indent="0">
              <a:buNone/>
              <a:defRPr sz="8600"/>
            </a:lvl8pPr>
            <a:lvl9pPr marL="15636240" indent="0">
              <a:buNone/>
              <a:defRPr sz="8600"/>
            </a:lvl9pPr>
          </a:lstStyle>
          <a:p>
            <a:endParaRPr lang="fr-FR"/>
          </a:p>
        </p:txBody>
      </p:sp>
      <p:sp>
        <p:nvSpPr>
          <p:cNvPr id="4" name="Espace réservé du texte 3"/>
          <p:cNvSpPr>
            <a:spLocks noGrp="1"/>
          </p:cNvSpPr>
          <p:nvPr>
            <p:ph type="body" sz="half" idx="2"/>
          </p:nvPr>
        </p:nvSpPr>
        <p:spPr>
          <a:xfrm>
            <a:off x="5645707" y="30996377"/>
            <a:ext cx="17282160" cy="4648078"/>
          </a:xfrm>
        </p:spPr>
        <p:txBody>
          <a:bodyPr/>
          <a:lstStyle>
            <a:lvl1pPr marL="0" indent="0">
              <a:buNone/>
              <a:defRPr sz="6000"/>
            </a:lvl1pPr>
            <a:lvl2pPr marL="1954530" indent="0">
              <a:buNone/>
              <a:defRPr sz="5100"/>
            </a:lvl2pPr>
            <a:lvl3pPr marL="3909060" indent="0">
              <a:buNone/>
              <a:defRPr sz="4300"/>
            </a:lvl3pPr>
            <a:lvl4pPr marL="5863590" indent="0">
              <a:buNone/>
              <a:defRPr sz="3800"/>
            </a:lvl4pPr>
            <a:lvl5pPr marL="7818120" indent="0">
              <a:buNone/>
              <a:defRPr sz="3800"/>
            </a:lvl5pPr>
            <a:lvl6pPr marL="9772650" indent="0">
              <a:buNone/>
              <a:defRPr sz="3800"/>
            </a:lvl6pPr>
            <a:lvl7pPr marL="11727180" indent="0">
              <a:buNone/>
              <a:defRPr sz="3800"/>
            </a:lvl7pPr>
            <a:lvl8pPr marL="13681710" indent="0">
              <a:buNone/>
              <a:defRPr sz="3800"/>
            </a:lvl8pPr>
            <a:lvl9pPr marL="15636240" indent="0">
              <a:buNone/>
              <a:defRPr sz="38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1847558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4168429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783225" y="9158647"/>
            <a:ext cx="20412551" cy="195155222"/>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35568" y="9158647"/>
            <a:ext cx="60767595" cy="195155222"/>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8D8A4EA-C436-45E2-8E0C-76D387292328}" type="datetimeFigureOut">
              <a:rPr lang="fr-FR" smtClean="0"/>
              <a:pPr/>
              <a:t>19/05/2022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359190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440180" y="1586034"/>
            <a:ext cx="25923240" cy="6600825"/>
          </a:xfrm>
          <a:prstGeom prst="rect">
            <a:avLst/>
          </a:prstGeom>
        </p:spPr>
        <p:txBody>
          <a:bodyPr vert="horz" lIns="390906" tIns="195453" rIns="390906" bIns="195453"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1440180" y="9241158"/>
            <a:ext cx="25923240" cy="26137436"/>
          </a:xfrm>
          <a:prstGeom prst="rect">
            <a:avLst/>
          </a:prstGeom>
        </p:spPr>
        <p:txBody>
          <a:bodyPr vert="horz" lIns="390906" tIns="195453" rIns="390906" bIns="195453"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1440180" y="36707924"/>
            <a:ext cx="6720840" cy="2108597"/>
          </a:xfrm>
          <a:prstGeom prst="rect">
            <a:avLst/>
          </a:prstGeom>
        </p:spPr>
        <p:txBody>
          <a:bodyPr vert="horz" lIns="390906" tIns="195453" rIns="390906" bIns="195453" rtlCol="0" anchor="ctr"/>
          <a:lstStyle>
            <a:lvl1pPr algn="l">
              <a:defRPr sz="5100">
                <a:solidFill>
                  <a:schemeClr val="tx1">
                    <a:tint val="75000"/>
                  </a:schemeClr>
                </a:solidFill>
              </a:defRPr>
            </a:lvl1pPr>
          </a:lstStyle>
          <a:p>
            <a:fld id="{98D8A4EA-C436-45E2-8E0C-76D387292328}" type="datetimeFigureOut">
              <a:rPr lang="fr-FR" smtClean="0"/>
              <a:pPr/>
              <a:t>19/05/2022</a:t>
            </a:fld>
            <a:endParaRPr lang="fr-FR"/>
          </a:p>
        </p:txBody>
      </p:sp>
      <p:sp>
        <p:nvSpPr>
          <p:cNvPr id="5" name="Espace réservé du pied de page 4"/>
          <p:cNvSpPr>
            <a:spLocks noGrp="1"/>
          </p:cNvSpPr>
          <p:nvPr>
            <p:ph type="ftr" sz="quarter" idx="3"/>
          </p:nvPr>
        </p:nvSpPr>
        <p:spPr>
          <a:xfrm>
            <a:off x="9841230" y="36707924"/>
            <a:ext cx="9121140" cy="2108597"/>
          </a:xfrm>
          <a:prstGeom prst="rect">
            <a:avLst/>
          </a:prstGeom>
        </p:spPr>
        <p:txBody>
          <a:bodyPr vert="horz" lIns="390906" tIns="195453" rIns="390906" bIns="195453" rtlCol="0" anchor="ctr"/>
          <a:lstStyle>
            <a:lvl1pPr algn="ctr">
              <a:defRPr sz="51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20642580" y="36707924"/>
            <a:ext cx="6720840" cy="2108597"/>
          </a:xfrm>
          <a:prstGeom prst="rect">
            <a:avLst/>
          </a:prstGeom>
        </p:spPr>
        <p:txBody>
          <a:bodyPr vert="horz" lIns="390906" tIns="195453" rIns="390906" bIns="195453" rtlCol="0" anchor="ctr"/>
          <a:lstStyle>
            <a:lvl1pPr algn="r">
              <a:defRPr sz="5100">
                <a:solidFill>
                  <a:schemeClr val="tx1">
                    <a:tint val="75000"/>
                  </a:schemeClr>
                </a:solidFill>
              </a:defRPr>
            </a:lvl1pPr>
          </a:lstStyle>
          <a:p>
            <a:fld id="{5F0F3090-B444-49CF-871E-0329FBE8C25B}" type="slidenum">
              <a:rPr lang="fr-FR" smtClean="0"/>
              <a:pPr/>
              <a:t>‹#›</a:t>
            </a:fld>
            <a:endParaRPr lang="fr-FR"/>
          </a:p>
        </p:txBody>
      </p:sp>
    </p:spTree>
    <p:extLst>
      <p:ext uri="{BB962C8B-B14F-4D97-AF65-F5344CB8AC3E}">
        <p14:creationId xmlns:p14="http://schemas.microsoft.com/office/powerpoint/2010/main" xmlns="" val="3913686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909060" rtl="0" eaLnBrk="1" latinLnBrk="0" hangingPunct="1">
        <a:spcBef>
          <a:spcPct val="0"/>
        </a:spcBef>
        <a:buNone/>
        <a:defRPr sz="18800" kern="1200">
          <a:solidFill>
            <a:schemeClr val="tx1"/>
          </a:solidFill>
          <a:latin typeface="+mj-lt"/>
          <a:ea typeface="+mj-ea"/>
          <a:cs typeface="+mj-cs"/>
        </a:defRPr>
      </a:lvl1pPr>
    </p:titleStyle>
    <p:bodyStyle>
      <a:lvl1pPr marL="1465898" indent="-1465898" algn="l" defTabSz="3909060" rtl="0" eaLnBrk="1" latinLnBrk="0" hangingPunct="1">
        <a:spcBef>
          <a:spcPct val="20000"/>
        </a:spcBef>
        <a:buFont typeface="Arial" pitchFamily="34" charset="0"/>
        <a:buChar char="•"/>
        <a:defRPr sz="13700" kern="1200">
          <a:solidFill>
            <a:schemeClr val="tx1"/>
          </a:solidFill>
          <a:latin typeface="+mn-lt"/>
          <a:ea typeface="+mn-ea"/>
          <a:cs typeface="+mn-cs"/>
        </a:defRPr>
      </a:lvl1pPr>
      <a:lvl2pPr marL="3176111" indent="-1221581" algn="l" defTabSz="3909060" rtl="0" eaLnBrk="1" latinLnBrk="0" hangingPunct="1">
        <a:spcBef>
          <a:spcPct val="20000"/>
        </a:spcBef>
        <a:buFont typeface="Arial" pitchFamily="34" charset="0"/>
        <a:buChar char="–"/>
        <a:defRPr sz="12000" kern="1200">
          <a:solidFill>
            <a:schemeClr val="tx1"/>
          </a:solidFill>
          <a:latin typeface="+mn-lt"/>
          <a:ea typeface="+mn-ea"/>
          <a:cs typeface="+mn-cs"/>
        </a:defRPr>
      </a:lvl2pPr>
      <a:lvl3pPr marL="4886325" indent="-977265" algn="l" defTabSz="3909060" rtl="0" eaLnBrk="1" latinLnBrk="0" hangingPunct="1">
        <a:spcBef>
          <a:spcPct val="20000"/>
        </a:spcBef>
        <a:buFont typeface="Arial" pitchFamily="34" charset="0"/>
        <a:buChar char="•"/>
        <a:defRPr sz="10300" kern="1200">
          <a:solidFill>
            <a:schemeClr val="tx1"/>
          </a:solidFill>
          <a:latin typeface="+mn-lt"/>
          <a:ea typeface="+mn-ea"/>
          <a:cs typeface="+mn-cs"/>
        </a:defRPr>
      </a:lvl3pPr>
      <a:lvl4pPr marL="6840855" indent="-977265" algn="l" defTabSz="3909060" rtl="0" eaLnBrk="1" latinLnBrk="0" hangingPunct="1">
        <a:spcBef>
          <a:spcPct val="20000"/>
        </a:spcBef>
        <a:buFont typeface="Arial" pitchFamily="34" charset="0"/>
        <a:buChar char="–"/>
        <a:defRPr sz="8600" kern="1200">
          <a:solidFill>
            <a:schemeClr val="tx1"/>
          </a:solidFill>
          <a:latin typeface="+mn-lt"/>
          <a:ea typeface="+mn-ea"/>
          <a:cs typeface="+mn-cs"/>
        </a:defRPr>
      </a:lvl4pPr>
      <a:lvl5pPr marL="8795385" indent="-977265" algn="l" defTabSz="3909060" rtl="0" eaLnBrk="1" latinLnBrk="0" hangingPunct="1">
        <a:spcBef>
          <a:spcPct val="20000"/>
        </a:spcBef>
        <a:buFont typeface="Arial" pitchFamily="34" charset="0"/>
        <a:buChar char="»"/>
        <a:defRPr sz="8600" kern="1200">
          <a:solidFill>
            <a:schemeClr val="tx1"/>
          </a:solidFill>
          <a:latin typeface="+mn-lt"/>
          <a:ea typeface="+mn-ea"/>
          <a:cs typeface="+mn-cs"/>
        </a:defRPr>
      </a:lvl5pPr>
      <a:lvl6pPr marL="10749915" indent="-977265" algn="l" defTabSz="3909060" rtl="0" eaLnBrk="1" latinLnBrk="0" hangingPunct="1">
        <a:spcBef>
          <a:spcPct val="20000"/>
        </a:spcBef>
        <a:buFont typeface="Arial" pitchFamily="34" charset="0"/>
        <a:buChar char="•"/>
        <a:defRPr sz="8600" kern="1200">
          <a:solidFill>
            <a:schemeClr val="tx1"/>
          </a:solidFill>
          <a:latin typeface="+mn-lt"/>
          <a:ea typeface="+mn-ea"/>
          <a:cs typeface="+mn-cs"/>
        </a:defRPr>
      </a:lvl6pPr>
      <a:lvl7pPr marL="12704445" indent="-977265" algn="l" defTabSz="3909060" rtl="0" eaLnBrk="1" latinLnBrk="0" hangingPunct="1">
        <a:spcBef>
          <a:spcPct val="20000"/>
        </a:spcBef>
        <a:buFont typeface="Arial" pitchFamily="34" charset="0"/>
        <a:buChar char="•"/>
        <a:defRPr sz="8600" kern="1200">
          <a:solidFill>
            <a:schemeClr val="tx1"/>
          </a:solidFill>
          <a:latin typeface="+mn-lt"/>
          <a:ea typeface="+mn-ea"/>
          <a:cs typeface="+mn-cs"/>
        </a:defRPr>
      </a:lvl7pPr>
      <a:lvl8pPr marL="14658975" indent="-977265" algn="l" defTabSz="3909060" rtl="0" eaLnBrk="1" latinLnBrk="0" hangingPunct="1">
        <a:spcBef>
          <a:spcPct val="20000"/>
        </a:spcBef>
        <a:buFont typeface="Arial" pitchFamily="34" charset="0"/>
        <a:buChar char="•"/>
        <a:defRPr sz="8600" kern="1200">
          <a:solidFill>
            <a:schemeClr val="tx1"/>
          </a:solidFill>
          <a:latin typeface="+mn-lt"/>
          <a:ea typeface="+mn-ea"/>
          <a:cs typeface="+mn-cs"/>
        </a:defRPr>
      </a:lvl8pPr>
      <a:lvl9pPr marL="16613505" indent="-977265" algn="l" defTabSz="3909060" rtl="0" eaLnBrk="1" latinLnBrk="0" hangingPunct="1">
        <a:spcBef>
          <a:spcPct val="20000"/>
        </a:spcBef>
        <a:buFont typeface="Arial" pitchFamily="34" charset="0"/>
        <a:buChar char="•"/>
        <a:defRPr sz="8600" kern="1200">
          <a:solidFill>
            <a:schemeClr val="tx1"/>
          </a:solidFill>
          <a:latin typeface="+mn-lt"/>
          <a:ea typeface="+mn-ea"/>
          <a:cs typeface="+mn-cs"/>
        </a:defRPr>
      </a:lvl9pPr>
    </p:bodyStyle>
    <p:otherStyle>
      <a:defPPr>
        <a:defRPr lang="fr-FR"/>
      </a:defPPr>
      <a:lvl1pPr marL="0" algn="l" defTabSz="3909060" rtl="0" eaLnBrk="1" latinLnBrk="0" hangingPunct="1">
        <a:defRPr sz="7700" kern="1200">
          <a:solidFill>
            <a:schemeClr val="tx1"/>
          </a:solidFill>
          <a:latin typeface="+mn-lt"/>
          <a:ea typeface="+mn-ea"/>
          <a:cs typeface="+mn-cs"/>
        </a:defRPr>
      </a:lvl1pPr>
      <a:lvl2pPr marL="1954530" algn="l" defTabSz="3909060" rtl="0" eaLnBrk="1" latinLnBrk="0" hangingPunct="1">
        <a:defRPr sz="7700" kern="1200">
          <a:solidFill>
            <a:schemeClr val="tx1"/>
          </a:solidFill>
          <a:latin typeface="+mn-lt"/>
          <a:ea typeface="+mn-ea"/>
          <a:cs typeface="+mn-cs"/>
        </a:defRPr>
      </a:lvl2pPr>
      <a:lvl3pPr marL="3909060" algn="l" defTabSz="3909060" rtl="0" eaLnBrk="1" latinLnBrk="0" hangingPunct="1">
        <a:defRPr sz="7700" kern="1200">
          <a:solidFill>
            <a:schemeClr val="tx1"/>
          </a:solidFill>
          <a:latin typeface="+mn-lt"/>
          <a:ea typeface="+mn-ea"/>
          <a:cs typeface="+mn-cs"/>
        </a:defRPr>
      </a:lvl3pPr>
      <a:lvl4pPr marL="5863590" algn="l" defTabSz="3909060" rtl="0" eaLnBrk="1" latinLnBrk="0" hangingPunct="1">
        <a:defRPr sz="7700" kern="1200">
          <a:solidFill>
            <a:schemeClr val="tx1"/>
          </a:solidFill>
          <a:latin typeface="+mn-lt"/>
          <a:ea typeface="+mn-ea"/>
          <a:cs typeface="+mn-cs"/>
        </a:defRPr>
      </a:lvl4pPr>
      <a:lvl5pPr marL="7818120" algn="l" defTabSz="3909060" rtl="0" eaLnBrk="1" latinLnBrk="0" hangingPunct="1">
        <a:defRPr sz="7700" kern="1200">
          <a:solidFill>
            <a:schemeClr val="tx1"/>
          </a:solidFill>
          <a:latin typeface="+mn-lt"/>
          <a:ea typeface="+mn-ea"/>
          <a:cs typeface="+mn-cs"/>
        </a:defRPr>
      </a:lvl5pPr>
      <a:lvl6pPr marL="9772650" algn="l" defTabSz="3909060" rtl="0" eaLnBrk="1" latinLnBrk="0" hangingPunct="1">
        <a:defRPr sz="7700" kern="1200">
          <a:solidFill>
            <a:schemeClr val="tx1"/>
          </a:solidFill>
          <a:latin typeface="+mn-lt"/>
          <a:ea typeface="+mn-ea"/>
          <a:cs typeface="+mn-cs"/>
        </a:defRPr>
      </a:lvl6pPr>
      <a:lvl7pPr marL="11727180" algn="l" defTabSz="3909060" rtl="0" eaLnBrk="1" latinLnBrk="0" hangingPunct="1">
        <a:defRPr sz="7700" kern="1200">
          <a:solidFill>
            <a:schemeClr val="tx1"/>
          </a:solidFill>
          <a:latin typeface="+mn-lt"/>
          <a:ea typeface="+mn-ea"/>
          <a:cs typeface="+mn-cs"/>
        </a:defRPr>
      </a:lvl7pPr>
      <a:lvl8pPr marL="13681710" algn="l" defTabSz="3909060" rtl="0" eaLnBrk="1" latinLnBrk="0" hangingPunct="1">
        <a:defRPr sz="7700" kern="1200">
          <a:solidFill>
            <a:schemeClr val="tx1"/>
          </a:solidFill>
          <a:latin typeface="+mn-lt"/>
          <a:ea typeface="+mn-ea"/>
          <a:cs typeface="+mn-cs"/>
        </a:defRPr>
      </a:lvl8pPr>
      <a:lvl9pPr marL="15636240" algn="l" defTabSz="3909060" rtl="0" eaLnBrk="1" latinLnBrk="0" hangingPunct="1">
        <a:defRPr sz="7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hafsa.boubekeur@univ-msila.dz" TargetMode="External"/><Relationship Id="rId1" Type="http://schemas.openxmlformats.org/officeDocument/2006/relationships/slideLayout" Target="../slideLayouts/slideLayout1.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901863" y="202650"/>
            <a:ext cx="27893553" cy="1384995"/>
          </a:xfrm>
          <a:prstGeom prst="rect">
            <a:avLst/>
          </a:prstGeom>
          <a:noFill/>
        </p:spPr>
        <p:txBody>
          <a:bodyPr wrap="square">
            <a:spAutoFit/>
          </a:bodyPr>
          <a:lstStyle/>
          <a:p>
            <a:pPr>
              <a:defRPr/>
            </a:pPr>
            <a:r>
              <a:rPr lang="en-US" sz="4400" b="1" i="1" dirty="0">
                <a:latin typeface="Times New Roman" pitchFamily="18" charset="0"/>
                <a:cs typeface="Times New Roman" pitchFamily="18" charset="0"/>
              </a:rPr>
              <a:t>In vitro </a:t>
            </a:r>
            <a:r>
              <a:rPr lang="en-US" sz="4400" b="1" dirty="0">
                <a:latin typeface="Times New Roman" pitchFamily="18" charset="0"/>
                <a:cs typeface="Times New Roman" pitchFamily="18" charset="0"/>
              </a:rPr>
              <a:t>Antioxidant and Anti inflammatory Activities of the Extracts of </a:t>
            </a:r>
            <a:r>
              <a:rPr lang="en-US" sz="4400" b="1" i="1" dirty="0" err="1">
                <a:latin typeface="Times New Roman" pitchFamily="18" charset="0"/>
                <a:cs typeface="Times New Roman" pitchFamily="18" charset="0"/>
              </a:rPr>
              <a:t>Helichrysum</a:t>
            </a:r>
            <a:r>
              <a:rPr lang="en-US" sz="4400" b="1" i="1" dirty="0">
                <a:latin typeface="Times New Roman" pitchFamily="18" charset="0"/>
                <a:cs typeface="Times New Roman" pitchFamily="18" charset="0"/>
              </a:rPr>
              <a:t> </a:t>
            </a:r>
            <a:r>
              <a:rPr lang="en-US" sz="4400" b="1" i="1" dirty="0" err="1">
                <a:latin typeface="Times New Roman" pitchFamily="18" charset="0"/>
                <a:cs typeface="Times New Roman" pitchFamily="18" charset="0"/>
              </a:rPr>
              <a:t>stoechas</a:t>
            </a:r>
            <a:r>
              <a:rPr lang="en-US" sz="4400" b="1" i="1" dirty="0">
                <a:latin typeface="Times New Roman" pitchFamily="18" charset="0"/>
                <a:cs typeface="Times New Roman" pitchFamily="18" charset="0"/>
              </a:rPr>
              <a:t> </a:t>
            </a:r>
            <a:r>
              <a:rPr lang="en-US" sz="4400" b="1" dirty="0">
                <a:latin typeface="Times New Roman" pitchFamily="18" charset="0"/>
                <a:cs typeface="Times New Roman" pitchFamily="18" charset="0"/>
              </a:rPr>
              <a:t>(L.) </a:t>
            </a:r>
            <a:r>
              <a:rPr lang="en-US" sz="4400" b="1" dirty="0" err="1">
                <a:latin typeface="Times New Roman" pitchFamily="18" charset="0"/>
                <a:cs typeface="Times New Roman" pitchFamily="18" charset="0"/>
              </a:rPr>
              <a:t>Moench</a:t>
            </a:r>
            <a:endParaRPr lang="en-US" sz="4400" b="1" dirty="0">
              <a:latin typeface="Times New Roman" pitchFamily="18" charset="0"/>
              <a:cs typeface="Times New Roman" pitchFamily="18" charset="0"/>
            </a:endParaRPr>
          </a:p>
          <a:p>
            <a:pPr>
              <a:defRPr/>
            </a:pPr>
            <a:endParaRPr lang="fr-FR" sz="4000" b="1" dirty="0">
              <a:solidFill>
                <a:srgbClr val="FF0000"/>
              </a:solidFill>
              <a:latin typeface="Times New Roman" pitchFamily="18" charset="0"/>
              <a:cs typeface="Times New Roman" pitchFamily="18" charset="0"/>
            </a:endParaRPr>
          </a:p>
        </p:txBody>
      </p:sp>
      <p:sp>
        <p:nvSpPr>
          <p:cNvPr id="5" name="ZoneTexte 34"/>
          <p:cNvSpPr txBox="1">
            <a:spLocks noChangeArrowheads="1"/>
          </p:cNvSpPr>
          <p:nvPr/>
        </p:nvSpPr>
        <p:spPr bwMode="auto">
          <a:xfrm>
            <a:off x="606179" y="864369"/>
            <a:ext cx="28189237"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600">
                <a:solidFill>
                  <a:schemeClr val="tx1"/>
                </a:solidFill>
                <a:latin typeface="Garamond" pitchFamily="18" charset="0"/>
              </a:defRPr>
            </a:lvl1pPr>
            <a:lvl2pPr marL="742950" indent="-285750" eaLnBrk="0" hangingPunct="0">
              <a:defRPr sz="2600">
                <a:solidFill>
                  <a:schemeClr val="tx1"/>
                </a:solidFill>
                <a:latin typeface="Garamond" pitchFamily="18" charset="0"/>
              </a:defRPr>
            </a:lvl2pPr>
            <a:lvl3pPr marL="1143000" indent="-228600" eaLnBrk="0" hangingPunct="0">
              <a:defRPr sz="2600">
                <a:solidFill>
                  <a:schemeClr val="tx1"/>
                </a:solidFill>
                <a:latin typeface="Garamond" pitchFamily="18" charset="0"/>
              </a:defRPr>
            </a:lvl3pPr>
            <a:lvl4pPr marL="1600200" indent="-228600" eaLnBrk="0" hangingPunct="0">
              <a:defRPr sz="2600">
                <a:solidFill>
                  <a:schemeClr val="tx1"/>
                </a:solidFill>
                <a:latin typeface="Garamond" pitchFamily="18" charset="0"/>
              </a:defRPr>
            </a:lvl4pPr>
            <a:lvl5pPr marL="2057400" indent="-228600" eaLnBrk="0" hangingPunct="0">
              <a:defRPr sz="2600">
                <a:solidFill>
                  <a:schemeClr val="tx1"/>
                </a:solidFill>
                <a:latin typeface="Garamond" pitchFamily="18" charset="0"/>
              </a:defRPr>
            </a:lvl5pPr>
            <a:lvl6pPr marL="2514600" indent="-228600" eaLnBrk="0" fontAlgn="base" hangingPunct="0">
              <a:spcBef>
                <a:spcPct val="0"/>
              </a:spcBef>
              <a:spcAft>
                <a:spcPct val="0"/>
              </a:spcAft>
              <a:defRPr sz="2600">
                <a:solidFill>
                  <a:schemeClr val="tx1"/>
                </a:solidFill>
                <a:latin typeface="Garamond" pitchFamily="18" charset="0"/>
              </a:defRPr>
            </a:lvl6pPr>
            <a:lvl7pPr marL="2971800" indent="-228600" eaLnBrk="0" fontAlgn="base" hangingPunct="0">
              <a:spcBef>
                <a:spcPct val="0"/>
              </a:spcBef>
              <a:spcAft>
                <a:spcPct val="0"/>
              </a:spcAft>
              <a:defRPr sz="2600">
                <a:solidFill>
                  <a:schemeClr val="tx1"/>
                </a:solidFill>
                <a:latin typeface="Garamond" pitchFamily="18" charset="0"/>
              </a:defRPr>
            </a:lvl7pPr>
            <a:lvl8pPr marL="3429000" indent="-228600" eaLnBrk="0" fontAlgn="base" hangingPunct="0">
              <a:spcBef>
                <a:spcPct val="0"/>
              </a:spcBef>
              <a:spcAft>
                <a:spcPct val="0"/>
              </a:spcAft>
              <a:defRPr sz="2600">
                <a:solidFill>
                  <a:schemeClr val="tx1"/>
                </a:solidFill>
                <a:latin typeface="Garamond" pitchFamily="18" charset="0"/>
              </a:defRPr>
            </a:lvl8pPr>
            <a:lvl9pPr marL="3886200" indent="-228600" eaLnBrk="0" fontAlgn="base" hangingPunct="0">
              <a:spcBef>
                <a:spcPct val="0"/>
              </a:spcBef>
              <a:spcAft>
                <a:spcPct val="0"/>
              </a:spcAft>
              <a:defRPr sz="2600">
                <a:solidFill>
                  <a:schemeClr val="tx1"/>
                </a:solidFill>
                <a:latin typeface="Garamond" pitchFamily="18" charset="0"/>
              </a:defRPr>
            </a:lvl9pPr>
          </a:lstStyle>
          <a:p>
            <a:pPr algn="ctr" eaLnBrk="1" hangingPunct="1">
              <a:defRPr/>
            </a:pPr>
            <a:r>
              <a:rPr lang="fr-FR" sz="4000" b="1" dirty="0" err="1" smtClean="0"/>
              <a:t>Hafsa</a:t>
            </a:r>
            <a:r>
              <a:rPr lang="fr-FR" sz="4000" b="1" dirty="0" smtClean="0"/>
              <a:t>  </a:t>
            </a:r>
            <a:r>
              <a:rPr lang="fr-FR" sz="4000" b="1" dirty="0" err="1" smtClean="0"/>
              <a:t>Boubekeur</a:t>
            </a:r>
            <a:r>
              <a:rPr lang="fr-FR" sz="4000" b="1" dirty="0" smtClean="0"/>
              <a:t>  . </a:t>
            </a:r>
            <a:r>
              <a:rPr lang="fr-FR" sz="4000" b="1" dirty="0" err="1" smtClean="0"/>
              <a:t>Sarra</a:t>
            </a:r>
            <a:r>
              <a:rPr lang="fr-FR" sz="4000" b="1" dirty="0" smtClean="0"/>
              <a:t> </a:t>
            </a:r>
            <a:r>
              <a:rPr lang="fr-FR" sz="4000" b="1" dirty="0" err="1" smtClean="0"/>
              <a:t>Hellal</a:t>
            </a:r>
            <a:endParaRPr lang="fr-FR" sz="4000" dirty="0" smtClean="0"/>
          </a:p>
          <a:p>
            <a:pPr algn="ctr">
              <a:defRPr/>
            </a:pPr>
            <a:r>
              <a:rPr lang="fr-FR" sz="4000" b="1" smtClean="0">
                <a:latin typeface="+mn-lt"/>
                <a:hlinkClick r:id="rId2"/>
              </a:rPr>
              <a:t>hafsa.boubekeur@univ-msila.dz</a:t>
            </a:r>
            <a:r>
              <a:rPr lang="fr-FR" sz="4000" b="1" smtClean="0">
                <a:latin typeface="+mn-lt"/>
              </a:rPr>
              <a:t> </a:t>
            </a:r>
            <a:endParaRPr lang="fr-FR" sz="4000" b="1" dirty="0" smtClean="0">
              <a:latin typeface="+mn-lt"/>
            </a:endParaRPr>
          </a:p>
        </p:txBody>
      </p:sp>
      <p:sp>
        <p:nvSpPr>
          <p:cNvPr id="6" name="Rectangle 3"/>
          <p:cNvSpPr>
            <a:spLocks noChangeArrowheads="1"/>
          </p:cNvSpPr>
          <p:nvPr/>
        </p:nvSpPr>
        <p:spPr bwMode="auto">
          <a:xfrm rot="10800000" flipV="1">
            <a:off x="0" y="2125690"/>
            <a:ext cx="28795416" cy="877307"/>
          </a:xfrm>
          <a:prstGeom prst="rect">
            <a:avLst/>
          </a:prstGeom>
          <a:solidFill>
            <a:srgbClr val="FFC000"/>
          </a:solidFill>
          <a:ln w="9525" algn="ctr">
            <a:solidFill>
              <a:srgbClr val="FFFF00"/>
            </a:solidFill>
            <a:round/>
            <a:headEnd/>
            <a:tailEnd/>
          </a:ln>
        </p:spPr>
        <p:txBody>
          <a:bodyPr/>
          <a:lstStyle/>
          <a:p>
            <a:pPr algn="ctr">
              <a:defRPr/>
            </a:pPr>
            <a:r>
              <a:rPr lang="fr-FR" sz="4400" b="1" dirty="0"/>
              <a:t>Introduction</a:t>
            </a:r>
          </a:p>
        </p:txBody>
      </p:sp>
      <p:sp>
        <p:nvSpPr>
          <p:cNvPr id="8" name="Rectangle 7"/>
          <p:cNvSpPr/>
          <p:nvPr/>
        </p:nvSpPr>
        <p:spPr>
          <a:xfrm>
            <a:off x="288232" y="3133507"/>
            <a:ext cx="28228106" cy="3170099"/>
          </a:xfrm>
          <a:prstGeom prst="rect">
            <a:avLst/>
          </a:prstGeom>
        </p:spPr>
        <p:txBody>
          <a:bodyPr wrap="square">
            <a:spAutoFit/>
          </a:bodyPr>
          <a:lstStyle/>
          <a:p>
            <a:pPr algn="just"/>
            <a:r>
              <a:rPr lang="en-US" sz="4000" dirty="0" smtClean="0"/>
              <a:t>The genus </a:t>
            </a:r>
            <a:r>
              <a:rPr lang="en-US" sz="4000" i="1" dirty="0" err="1" smtClean="0"/>
              <a:t>Helichrysum</a:t>
            </a:r>
            <a:r>
              <a:rPr lang="en-US" sz="4000" dirty="0" smtClean="0"/>
              <a:t> contains about 500–600 herbaceous and shrub species widely distributed in Southern Europe, Africa (including Madagascar), South Asia, South India, </a:t>
            </a:r>
            <a:r>
              <a:rPr lang="en-US" sz="4000" dirty="0" err="1" smtClean="0"/>
              <a:t>Siri</a:t>
            </a:r>
            <a:r>
              <a:rPr lang="en-US" sz="4000" dirty="0" smtClean="0"/>
              <a:t> Lanka and Australia. Despite the great interest of this genus, little is known about the species </a:t>
            </a:r>
            <a:r>
              <a:rPr lang="en-US" sz="4000" i="1" dirty="0" err="1" smtClean="0"/>
              <a:t>Helichrysum</a:t>
            </a:r>
            <a:r>
              <a:rPr lang="en-US" sz="4000" i="1" dirty="0" smtClean="0"/>
              <a:t> </a:t>
            </a:r>
            <a:r>
              <a:rPr lang="en-US" sz="4000" i="1" dirty="0" err="1" smtClean="0"/>
              <a:t>stoechas</a:t>
            </a:r>
            <a:r>
              <a:rPr lang="en-US" sz="4000" i="1" dirty="0" smtClean="0"/>
              <a:t> </a:t>
            </a:r>
            <a:r>
              <a:rPr lang="en-US" sz="4000" dirty="0" smtClean="0"/>
              <a:t>which is generally aromatic, perennial, having dense leaves with rustic flower heads. Immortelle has been used to treat wounds and respiratory conditions. The objective of this study is the determination of the secondary metabolites of </a:t>
            </a:r>
            <a:r>
              <a:rPr lang="en-US" sz="4000" i="1" dirty="0" err="1" smtClean="0"/>
              <a:t>Helichrysum</a:t>
            </a:r>
            <a:r>
              <a:rPr lang="en-US" sz="4000" i="1" dirty="0" smtClean="0"/>
              <a:t> </a:t>
            </a:r>
            <a:r>
              <a:rPr lang="en-US" sz="4000" i="1" dirty="0" err="1" smtClean="0"/>
              <a:t>stoechas</a:t>
            </a:r>
            <a:r>
              <a:rPr lang="en-US" sz="4000" i="1" dirty="0" smtClean="0"/>
              <a:t> </a:t>
            </a:r>
            <a:r>
              <a:rPr lang="en-US" sz="4000" dirty="0" smtClean="0"/>
              <a:t>harvested in the mountain of common </a:t>
            </a:r>
            <a:r>
              <a:rPr lang="en-US" sz="4000" dirty="0" err="1" smtClean="0"/>
              <a:t>dirah</a:t>
            </a:r>
            <a:r>
              <a:rPr lang="en-US" sz="4000" dirty="0" smtClean="0"/>
              <a:t> in </a:t>
            </a:r>
            <a:r>
              <a:rPr lang="en-US" sz="4000" dirty="0" err="1" smtClean="0"/>
              <a:t>Bouira</a:t>
            </a:r>
            <a:r>
              <a:rPr lang="en-US" sz="4000" dirty="0" smtClean="0"/>
              <a:t> and the study of their antioxidant and anti inflammatory activities</a:t>
            </a:r>
            <a:endParaRPr lang="fr-FR" sz="4000" dirty="0"/>
          </a:p>
        </p:txBody>
      </p:sp>
      <p:sp>
        <p:nvSpPr>
          <p:cNvPr id="9" name="Text Box 19"/>
          <p:cNvSpPr txBox="1">
            <a:spLocks noChangeArrowheads="1"/>
          </p:cNvSpPr>
          <p:nvPr/>
        </p:nvSpPr>
        <p:spPr bwMode="auto">
          <a:xfrm>
            <a:off x="-1" y="6271011"/>
            <a:ext cx="28774490" cy="743052"/>
          </a:xfrm>
          <a:prstGeom prst="rect">
            <a:avLst/>
          </a:prstGeom>
          <a:solidFill>
            <a:srgbClr val="FFC000"/>
          </a:solidFill>
          <a:ln w="9525">
            <a:solidFill>
              <a:srgbClr val="FFFF00"/>
            </a:solidFill>
            <a:miter lim="800000"/>
            <a:headEnd/>
            <a:tailEnd/>
          </a:ln>
        </p:spPr>
        <p:txBody>
          <a:bodyPr wrap="square" lIns="65306" tIns="32653" rIns="65306" bIns="32653">
            <a:spAutoFit/>
          </a:bodyPr>
          <a:lstStyle>
            <a:lvl1pPr defTabSz="912813" eaLnBrk="0" hangingPunct="0">
              <a:defRPr sz="2600">
                <a:solidFill>
                  <a:schemeClr val="tx1"/>
                </a:solidFill>
                <a:latin typeface="Garamond" pitchFamily="18" charset="0"/>
              </a:defRPr>
            </a:lvl1pPr>
            <a:lvl2pPr marL="742950" indent="-285750" defTabSz="912813" eaLnBrk="0" hangingPunct="0">
              <a:defRPr sz="2600">
                <a:solidFill>
                  <a:schemeClr val="tx1"/>
                </a:solidFill>
                <a:latin typeface="Garamond" pitchFamily="18" charset="0"/>
              </a:defRPr>
            </a:lvl2pPr>
            <a:lvl3pPr marL="1143000" indent="-228600" defTabSz="912813" eaLnBrk="0" hangingPunct="0">
              <a:defRPr sz="2600">
                <a:solidFill>
                  <a:schemeClr val="tx1"/>
                </a:solidFill>
                <a:latin typeface="Garamond" pitchFamily="18" charset="0"/>
              </a:defRPr>
            </a:lvl3pPr>
            <a:lvl4pPr marL="1600200" indent="-228600" defTabSz="912813" eaLnBrk="0" hangingPunct="0">
              <a:defRPr sz="2600">
                <a:solidFill>
                  <a:schemeClr val="tx1"/>
                </a:solidFill>
                <a:latin typeface="Garamond" pitchFamily="18" charset="0"/>
              </a:defRPr>
            </a:lvl4pPr>
            <a:lvl5pPr marL="2057400" indent="-228600" defTabSz="912813" eaLnBrk="0" hangingPunct="0">
              <a:defRPr sz="2600">
                <a:solidFill>
                  <a:schemeClr val="tx1"/>
                </a:solidFill>
                <a:latin typeface="Garamond" pitchFamily="18" charset="0"/>
              </a:defRPr>
            </a:lvl5pPr>
            <a:lvl6pPr marL="2514600" indent="-228600" defTabSz="912813" eaLnBrk="0" fontAlgn="base" hangingPunct="0">
              <a:spcBef>
                <a:spcPct val="0"/>
              </a:spcBef>
              <a:spcAft>
                <a:spcPct val="0"/>
              </a:spcAft>
              <a:defRPr sz="2600">
                <a:solidFill>
                  <a:schemeClr val="tx1"/>
                </a:solidFill>
                <a:latin typeface="Garamond" pitchFamily="18" charset="0"/>
              </a:defRPr>
            </a:lvl6pPr>
            <a:lvl7pPr marL="2971800" indent="-228600" defTabSz="912813" eaLnBrk="0" fontAlgn="base" hangingPunct="0">
              <a:spcBef>
                <a:spcPct val="0"/>
              </a:spcBef>
              <a:spcAft>
                <a:spcPct val="0"/>
              </a:spcAft>
              <a:defRPr sz="2600">
                <a:solidFill>
                  <a:schemeClr val="tx1"/>
                </a:solidFill>
                <a:latin typeface="Garamond" pitchFamily="18" charset="0"/>
              </a:defRPr>
            </a:lvl7pPr>
            <a:lvl8pPr marL="3429000" indent="-228600" defTabSz="912813" eaLnBrk="0" fontAlgn="base" hangingPunct="0">
              <a:spcBef>
                <a:spcPct val="0"/>
              </a:spcBef>
              <a:spcAft>
                <a:spcPct val="0"/>
              </a:spcAft>
              <a:defRPr sz="2600">
                <a:solidFill>
                  <a:schemeClr val="tx1"/>
                </a:solidFill>
                <a:latin typeface="Garamond" pitchFamily="18" charset="0"/>
              </a:defRPr>
            </a:lvl8pPr>
            <a:lvl9pPr marL="3886200" indent="-228600" defTabSz="912813" eaLnBrk="0" fontAlgn="base" hangingPunct="0">
              <a:spcBef>
                <a:spcPct val="0"/>
              </a:spcBef>
              <a:spcAft>
                <a:spcPct val="0"/>
              </a:spcAft>
              <a:defRPr sz="2600">
                <a:solidFill>
                  <a:schemeClr val="tx1"/>
                </a:solidFill>
                <a:latin typeface="Garamond" pitchFamily="18" charset="0"/>
              </a:defRPr>
            </a:lvl9pPr>
          </a:lstStyle>
          <a:p>
            <a:pPr algn="ctr" eaLnBrk="1" hangingPunct="1">
              <a:spcBef>
                <a:spcPct val="50000"/>
              </a:spcBef>
              <a:defRPr/>
            </a:pPr>
            <a:r>
              <a:rPr lang="fr-FR" sz="4400" b="1" dirty="0" err="1">
                <a:latin typeface="+mn-lt"/>
              </a:rPr>
              <a:t>Materials</a:t>
            </a:r>
            <a:r>
              <a:rPr lang="en-US" sz="4400" b="1" dirty="0" smtClean="0">
                <a:latin typeface="+mn-lt"/>
              </a:rPr>
              <a:t> and methods</a:t>
            </a:r>
          </a:p>
        </p:txBody>
      </p:sp>
      <p:sp>
        <p:nvSpPr>
          <p:cNvPr id="10" name="Rectangle 9"/>
          <p:cNvSpPr/>
          <p:nvPr/>
        </p:nvSpPr>
        <p:spPr>
          <a:xfrm>
            <a:off x="303861" y="7278740"/>
            <a:ext cx="8409308" cy="5016758"/>
          </a:xfrm>
          <a:prstGeom prst="rect">
            <a:avLst/>
          </a:prstGeom>
        </p:spPr>
        <p:txBody>
          <a:bodyPr wrap="square">
            <a:spAutoFit/>
          </a:bodyPr>
          <a:lstStyle/>
          <a:p>
            <a:pPr algn="just">
              <a:defRPr/>
            </a:pPr>
            <a:r>
              <a:rPr lang="en-US" sz="4000" i="1" dirty="0" err="1"/>
              <a:t>Helichrysum</a:t>
            </a:r>
            <a:r>
              <a:rPr lang="en-US" sz="4000" i="1" dirty="0"/>
              <a:t> </a:t>
            </a:r>
            <a:r>
              <a:rPr lang="en-US" sz="4000" i="1" dirty="0" err="1"/>
              <a:t>stoechas</a:t>
            </a:r>
            <a:r>
              <a:rPr lang="en-US" sz="4000" i="1" dirty="0"/>
              <a:t>  </a:t>
            </a:r>
            <a:r>
              <a:rPr lang="en-US" sz="4000" dirty="0"/>
              <a:t>was collected in the region of </a:t>
            </a:r>
            <a:r>
              <a:rPr lang="en-US" sz="4000" dirty="0" err="1"/>
              <a:t>dirah</a:t>
            </a:r>
            <a:r>
              <a:rPr lang="en-US" sz="4000" dirty="0"/>
              <a:t> [</a:t>
            </a:r>
            <a:r>
              <a:rPr lang="en-US" sz="4000" dirty="0" err="1"/>
              <a:t>boiura</a:t>
            </a:r>
            <a:r>
              <a:rPr lang="en-US" sz="4000" dirty="0"/>
              <a:t>]. The aerial part was dried in the shade and pulverized into a dry powder. 20g of aerial part were stirred in 200 ml of 80% ethanol and extracted by </a:t>
            </a:r>
            <a:r>
              <a:rPr lang="en-US" sz="4000" dirty="0" err="1"/>
              <a:t>sxhelet</a:t>
            </a:r>
            <a:r>
              <a:rPr lang="en-US" sz="4000" dirty="0"/>
              <a:t> for 6 hours [1]. After evaporation, the yield obtained is 12.25% for </a:t>
            </a:r>
            <a:r>
              <a:rPr lang="en-US" sz="4000" dirty="0" err="1"/>
              <a:t>EtOH</a:t>
            </a:r>
            <a:endParaRPr lang="fr-FR" sz="4000" dirty="0"/>
          </a:p>
        </p:txBody>
      </p:sp>
      <p:pic>
        <p:nvPicPr>
          <p:cNvPr id="11" name="Picture 14"/>
          <p:cNvPicPr>
            <a:picLocks noChangeAspect="1" noChangeArrowheads="1"/>
          </p:cNvPicPr>
          <p:nvPr/>
        </p:nvPicPr>
        <p:blipFill>
          <a:blip r:embed="rId3" cstate="print"/>
          <a:srcRect/>
          <a:stretch>
            <a:fillRect/>
          </a:stretch>
        </p:blipFill>
        <p:spPr bwMode="auto">
          <a:xfrm>
            <a:off x="9577264" y="7415857"/>
            <a:ext cx="7560840" cy="5401842"/>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12" name="Rectangle 11"/>
          <p:cNvSpPr/>
          <p:nvPr/>
        </p:nvSpPr>
        <p:spPr>
          <a:xfrm>
            <a:off x="17714168" y="7134366"/>
            <a:ext cx="9721080" cy="6247864"/>
          </a:xfrm>
          <a:prstGeom prst="rect">
            <a:avLst/>
          </a:prstGeom>
        </p:spPr>
        <p:txBody>
          <a:bodyPr wrap="square">
            <a:spAutoFit/>
          </a:bodyPr>
          <a:lstStyle/>
          <a:p>
            <a:pPr algn="just">
              <a:defRPr/>
            </a:pPr>
            <a:r>
              <a:rPr lang="en-US" sz="4000" dirty="0"/>
              <a:t>The total contents of phenols, flavonoids and tannins </a:t>
            </a:r>
            <a:r>
              <a:rPr lang="en-US" sz="4000" dirty="0" smtClean="0"/>
              <a:t>were </a:t>
            </a:r>
            <a:r>
              <a:rPr lang="en-US" sz="4000" dirty="0"/>
              <a:t>estimated by </a:t>
            </a:r>
            <a:r>
              <a:rPr lang="en-US" sz="4000" dirty="0" err="1"/>
              <a:t>Folin</a:t>
            </a:r>
            <a:r>
              <a:rPr lang="en-US" sz="4000" dirty="0"/>
              <a:t> </a:t>
            </a:r>
            <a:r>
              <a:rPr lang="en-US" sz="4000" dirty="0" err="1"/>
              <a:t>Ciocalteu</a:t>
            </a:r>
            <a:r>
              <a:rPr lang="en-US" sz="4000" dirty="0"/>
              <a:t>, aluminum </a:t>
            </a:r>
            <a:r>
              <a:rPr lang="en-US" sz="4000" dirty="0" err="1"/>
              <a:t>trichloride</a:t>
            </a:r>
            <a:r>
              <a:rPr lang="en-US" sz="4000" dirty="0"/>
              <a:t> </a:t>
            </a:r>
            <a:r>
              <a:rPr lang="en-US" sz="4000" dirty="0" smtClean="0"/>
              <a:t>and </a:t>
            </a:r>
            <a:r>
              <a:rPr lang="en-US" sz="4000" dirty="0"/>
              <a:t>by the reaction with vanillin. </a:t>
            </a:r>
          </a:p>
          <a:p>
            <a:pPr algn="just">
              <a:defRPr/>
            </a:pPr>
            <a:r>
              <a:rPr lang="en-US" sz="4000" dirty="0"/>
              <a:t>Antioxidant properties were evaluated by the methods </a:t>
            </a:r>
            <a:r>
              <a:rPr lang="en-US" sz="4000" dirty="0" smtClean="0"/>
              <a:t>of </a:t>
            </a:r>
            <a:r>
              <a:rPr lang="en-US" sz="4000" dirty="0"/>
              <a:t>DPPH, H2O2, FRAP and TAC.</a:t>
            </a:r>
          </a:p>
          <a:p>
            <a:pPr algn="just">
              <a:defRPr/>
            </a:pPr>
            <a:r>
              <a:rPr lang="en-US" sz="4000" dirty="0"/>
              <a:t>The anti-inflammatory properties were evaluated by </a:t>
            </a:r>
            <a:r>
              <a:rPr lang="en-US" sz="4000" dirty="0" smtClean="0"/>
              <a:t>the stabilization </a:t>
            </a:r>
            <a:r>
              <a:rPr lang="en-US" sz="4000" dirty="0"/>
              <a:t>method of the membrane of human red blood </a:t>
            </a:r>
            <a:r>
              <a:rPr lang="en-US" sz="4000" dirty="0" smtClean="0"/>
              <a:t>cells </a:t>
            </a:r>
            <a:r>
              <a:rPr lang="en-US" sz="4000" dirty="0"/>
              <a:t>[2] and the protein </a:t>
            </a:r>
            <a:r>
              <a:rPr lang="en-US" sz="4000" dirty="0" err="1"/>
              <a:t>denarturation</a:t>
            </a:r>
            <a:r>
              <a:rPr lang="en-US" sz="4000" dirty="0"/>
              <a:t> test [3]</a:t>
            </a:r>
            <a:endParaRPr lang="fr-FR" sz="4000" dirty="0"/>
          </a:p>
        </p:txBody>
      </p:sp>
      <p:sp>
        <p:nvSpPr>
          <p:cNvPr id="13" name="Rectangle 21"/>
          <p:cNvSpPr>
            <a:spLocks noChangeArrowheads="1"/>
          </p:cNvSpPr>
          <p:nvPr/>
        </p:nvSpPr>
        <p:spPr bwMode="auto">
          <a:xfrm>
            <a:off x="-20928" y="13609787"/>
            <a:ext cx="28795417" cy="983721"/>
          </a:xfrm>
          <a:prstGeom prst="rect">
            <a:avLst/>
          </a:prstGeom>
          <a:solidFill>
            <a:srgbClr val="FFC000"/>
          </a:solidFill>
          <a:ln w="9525" algn="ctr">
            <a:solidFill>
              <a:srgbClr val="FFFF00"/>
            </a:solidFill>
            <a:round/>
            <a:headEnd/>
            <a:tailEnd/>
          </a:ln>
        </p:spPr>
        <p:txBody>
          <a:bodyPr/>
          <a:lstStyle/>
          <a:p>
            <a:pPr algn="ctr">
              <a:defRPr/>
            </a:pPr>
            <a:r>
              <a:rPr lang="fr-FR" sz="6600" b="1" dirty="0" err="1">
                <a:latin typeface="+mj-lt"/>
              </a:rPr>
              <a:t>Results</a:t>
            </a:r>
            <a:r>
              <a:rPr lang="fr-FR" sz="6600" b="1" dirty="0">
                <a:latin typeface="+mj-lt"/>
              </a:rPr>
              <a:t> and discussion</a:t>
            </a:r>
          </a:p>
        </p:txBody>
      </p:sp>
      <p:sp>
        <p:nvSpPr>
          <p:cNvPr id="14" name="ZoneTexte 13"/>
          <p:cNvSpPr txBox="1"/>
          <p:nvPr/>
        </p:nvSpPr>
        <p:spPr>
          <a:xfrm>
            <a:off x="303861" y="14905931"/>
            <a:ext cx="9273403" cy="769441"/>
          </a:xfrm>
          <a:prstGeom prst="rect">
            <a:avLst/>
          </a:prstGeom>
          <a:noFill/>
        </p:spPr>
        <p:txBody>
          <a:bodyPr wrap="square">
            <a:spAutoFit/>
          </a:bodyPr>
          <a:lstStyle/>
          <a:p>
            <a:pPr>
              <a:defRPr/>
            </a:pPr>
            <a:r>
              <a:rPr lang="fr-FR" sz="4400" b="1" dirty="0" err="1">
                <a:latin typeface="Times New Roman" pitchFamily="18" charset="0"/>
                <a:cs typeface="Times New Roman" pitchFamily="18" charset="0"/>
              </a:rPr>
              <a:t>Antioxidant</a:t>
            </a:r>
            <a:r>
              <a:rPr lang="fr-FR" sz="4400" b="1" dirty="0">
                <a:latin typeface="Times New Roman" pitchFamily="18" charset="0"/>
                <a:cs typeface="Times New Roman" pitchFamily="18" charset="0"/>
              </a:rPr>
              <a:t> </a:t>
            </a:r>
            <a:r>
              <a:rPr lang="fr-FR" sz="4400" b="1" dirty="0" err="1">
                <a:latin typeface="Times New Roman" pitchFamily="18" charset="0"/>
                <a:cs typeface="Times New Roman" pitchFamily="18" charset="0"/>
              </a:rPr>
              <a:t>activity</a:t>
            </a:r>
            <a:r>
              <a:rPr lang="fr-FR" sz="4400" b="1" dirty="0">
                <a:latin typeface="Times New Roman" pitchFamily="18" charset="0"/>
                <a:cs typeface="Times New Roman" pitchFamily="18" charset="0"/>
              </a:rPr>
              <a:t> and dosage</a:t>
            </a:r>
          </a:p>
        </p:txBody>
      </p:sp>
      <p:sp>
        <p:nvSpPr>
          <p:cNvPr id="15" name="Rectangle 14"/>
          <p:cNvSpPr/>
          <p:nvPr/>
        </p:nvSpPr>
        <p:spPr>
          <a:xfrm>
            <a:off x="248701" y="15613817"/>
            <a:ext cx="13063537" cy="1938992"/>
          </a:xfrm>
          <a:prstGeom prst="rect">
            <a:avLst/>
          </a:prstGeom>
        </p:spPr>
        <p:txBody>
          <a:bodyPr>
            <a:spAutoFit/>
          </a:bodyPr>
          <a:lstStyle/>
          <a:p>
            <a:pPr>
              <a:defRPr/>
            </a:pPr>
            <a:r>
              <a:rPr lang="en-US" sz="4000" b="1" dirty="0">
                <a:latin typeface="+mn-lt"/>
              </a:rPr>
              <a:t>Table 1: Content of polyphenols, flavonoids, tannins and antioxidant activity of the ethanol extract of </a:t>
            </a:r>
            <a:r>
              <a:rPr lang="en-US" sz="4000" b="1" i="1" dirty="0" err="1">
                <a:latin typeface="+mn-lt"/>
              </a:rPr>
              <a:t>Helichrysum</a:t>
            </a:r>
            <a:r>
              <a:rPr lang="en-US" sz="4000" b="1" i="1" dirty="0">
                <a:latin typeface="+mn-lt"/>
              </a:rPr>
              <a:t> </a:t>
            </a:r>
            <a:r>
              <a:rPr lang="en-US" sz="4000" b="1" i="1" dirty="0" err="1">
                <a:latin typeface="+mn-lt"/>
              </a:rPr>
              <a:t>stoechas</a:t>
            </a:r>
            <a:r>
              <a:rPr lang="en-US" sz="4000" b="1" i="1" dirty="0">
                <a:latin typeface="+mn-lt"/>
              </a:rPr>
              <a:t> </a:t>
            </a:r>
            <a:r>
              <a:rPr lang="en-US" sz="4000" b="1" dirty="0">
                <a:latin typeface="+mn-lt"/>
              </a:rPr>
              <a:t>and standards</a:t>
            </a:r>
            <a:endParaRPr lang="fr-FR" sz="4000" b="1" dirty="0">
              <a:latin typeface="+mn-lt"/>
            </a:endParaRPr>
          </a:p>
        </p:txBody>
      </p:sp>
      <p:graphicFrame>
        <p:nvGraphicFramePr>
          <p:cNvPr id="16" name="Tableau 15"/>
          <p:cNvGraphicFramePr>
            <a:graphicFrameLocks noGrp="1"/>
          </p:cNvGraphicFramePr>
          <p:nvPr>
            <p:extLst>
              <p:ext uri="{D42A27DB-BD31-4B8C-83A1-F6EECF244321}">
                <p14:modId xmlns:p14="http://schemas.microsoft.com/office/powerpoint/2010/main" xmlns="" val="543143954"/>
              </p:ext>
            </p:extLst>
          </p:nvPr>
        </p:nvGraphicFramePr>
        <p:xfrm>
          <a:off x="303861" y="17858259"/>
          <a:ext cx="14098424" cy="7272809"/>
        </p:xfrm>
        <a:graphic>
          <a:graphicData uri="http://schemas.openxmlformats.org/drawingml/2006/table">
            <a:tbl>
              <a:tblPr bandRow="1">
                <a:tableStyleId>{073A0DAA-6AF3-43AB-8588-CEC1D06C72B9}</a:tableStyleId>
              </a:tblPr>
              <a:tblGrid>
                <a:gridCol w="1996512">
                  <a:extLst>
                    <a:ext uri="{9D8B030D-6E8A-4147-A177-3AD203B41FA5}">
                      <a16:colId xmlns:a16="http://schemas.microsoft.com/office/drawing/2014/main" xmlns="" val="20000"/>
                    </a:ext>
                  </a:extLst>
                </a:gridCol>
                <a:gridCol w="1698793">
                  <a:extLst>
                    <a:ext uri="{9D8B030D-6E8A-4147-A177-3AD203B41FA5}">
                      <a16:colId xmlns:a16="http://schemas.microsoft.com/office/drawing/2014/main" xmlns="" val="20001"/>
                    </a:ext>
                  </a:extLst>
                </a:gridCol>
                <a:gridCol w="1698793">
                  <a:extLst>
                    <a:ext uri="{9D8B030D-6E8A-4147-A177-3AD203B41FA5}">
                      <a16:colId xmlns:a16="http://schemas.microsoft.com/office/drawing/2014/main" xmlns="" val="20002"/>
                    </a:ext>
                  </a:extLst>
                </a:gridCol>
                <a:gridCol w="2180549">
                  <a:extLst>
                    <a:ext uri="{9D8B030D-6E8A-4147-A177-3AD203B41FA5}">
                      <a16:colId xmlns:a16="http://schemas.microsoft.com/office/drawing/2014/main" xmlns="" val="20003"/>
                    </a:ext>
                  </a:extLst>
                </a:gridCol>
                <a:gridCol w="1970578">
                  <a:extLst>
                    <a:ext uri="{9D8B030D-6E8A-4147-A177-3AD203B41FA5}">
                      <a16:colId xmlns:a16="http://schemas.microsoft.com/office/drawing/2014/main" xmlns="" val="20004"/>
                    </a:ext>
                  </a:extLst>
                </a:gridCol>
                <a:gridCol w="1517733">
                  <a:extLst>
                    <a:ext uri="{9D8B030D-6E8A-4147-A177-3AD203B41FA5}">
                      <a16:colId xmlns:a16="http://schemas.microsoft.com/office/drawing/2014/main" xmlns="" val="20005"/>
                    </a:ext>
                  </a:extLst>
                </a:gridCol>
                <a:gridCol w="1517733">
                  <a:extLst>
                    <a:ext uri="{9D8B030D-6E8A-4147-A177-3AD203B41FA5}">
                      <a16:colId xmlns:a16="http://schemas.microsoft.com/office/drawing/2014/main" xmlns="" val="20006"/>
                    </a:ext>
                  </a:extLst>
                </a:gridCol>
                <a:gridCol w="1517733">
                  <a:extLst>
                    <a:ext uri="{9D8B030D-6E8A-4147-A177-3AD203B41FA5}">
                      <a16:colId xmlns:a16="http://schemas.microsoft.com/office/drawing/2014/main" xmlns="" val="20007"/>
                    </a:ext>
                  </a:extLst>
                </a:gridCol>
              </a:tblGrid>
              <a:tr h="1040998">
                <a:tc gridSpan="3">
                  <a:txBody>
                    <a:bodyPr/>
                    <a:lstStyle/>
                    <a:p>
                      <a:pPr>
                        <a:lnSpc>
                          <a:spcPct val="115000"/>
                        </a:lnSpc>
                        <a:spcAft>
                          <a:spcPts val="0"/>
                        </a:spcAft>
                      </a:pPr>
                      <a:r>
                        <a:rPr lang="fr-FR" sz="2400" b="1" kern="1200" dirty="0">
                          <a:effectLst/>
                        </a:rPr>
                        <a:t>                                          IC50(µg/ml)</a:t>
                      </a:r>
                      <a:endParaRPr lang="fr-FR" sz="2400" b="1" dirty="0">
                        <a:effectLst/>
                        <a:latin typeface="Calibri"/>
                        <a:ea typeface="Calibri"/>
                        <a:cs typeface="Arial"/>
                      </a:endParaRPr>
                    </a:p>
                  </a:txBody>
                  <a:tcPr marL="91441" marR="91441" marT="41910" marB="41910"/>
                </a:tc>
                <a:tc hMerge="1">
                  <a:txBody>
                    <a:bodyPr/>
                    <a:lstStyle/>
                    <a:p>
                      <a:endParaRPr lang="fr-FR"/>
                    </a:p>
                  </a:txBody>
                  <a:tcPr/>
                </a:tc>
                <a:tc hMerge="1">
                  <a:txBody>
                    <a:bodyPr/>
                    <a:lstStyle/>
                    <a:p>
                      <a:endParaRPr lang="fr-FR"/>
                    </a:p>
                  </a:txBody>
                  <a:tcPr/>
                </a:tc>
                <a:tc>
                  <a:txBody>
                    <a:bodyPr/>
                    <a:lstStyle/>
                    <a:p>
                      <a:pPr marL="76200" algn="ctr">
                        <a:lnSpc>
                          <a:spcPct val="115000"/>
                        </a:lnSpc>
                        <a:spcAft>
                          <a:spcPts val="0"/>
                        </a:spcAft>
                      </a:pPr>
                      <a:r>
                        <a:rPr lang="fr-FR" sz="2400" b="1" kern="1200" dirty="0">
                          <a:effectLst/>
                        </a:rPr>
                        <a:t>(mg</a:t>
                      </a:r>
                      <a:endParaRPr lang="fr-FR" sz="2400" b="1" dirty="0">
                        <a:effectLst/>
                      </a:endParaRPr>
                    </a:p>
                    <a:p>
                      <a:pPr marL="76200" algn="ctr">
                        <a:lnSpc>
                          <a:spcPct val="115000"/>
                        </a:lnSpc>
                        <a:spcAft>
                          <a:spcPts val="0"/>
                        </a:spcAft>
                      </a:pPr>
                      <a:r>
                        <a:rPr lang="fr-FR" sz="2400" b="1" kern="1200" dirty="0">
                          <a:effectLst/>
                        </a:rPr>
                        <a:t>AAE/g)</a:t>
                      </a:r>
                      <a:endParaRPr lang="fr-FR" sz="2400" b="1" dirty="0">
                        <a:effectLst/>
                        <a:latin typeface="Calibri"/>
                        <a:ea typeface="Calibri"/>
                        <a:cs typeface="Arial"/>
                      </a:endParaRPr>
                    </a:p>
                  </a:txBody>
                  <a:tcPr marL="0" marR="0" marT="0" marB="0"/>
                </a:tc>
                <a:tc>
                  <a:txBody>
                    <a:bodyPr/>
                    <a:lstStyle/>
                    <a:p>
                      <a:pPr marL="257175" algn="ctr">
                        <a:lnSpc>
                          <a:spcPct val="115000"/>
                        </a:lnSpc>
                        <a:spcAft>
                          <a:spcPts val="0"/>
                        </a:spcAft>
                      </a:pPr>
                      <a:r>
                        <a:rPr lang="fr-FR" sz="2400" b="1" kern="1200" dirty="0">
                          <a:effectLst/>
                        </a:rPr>
                        <a:t>(mg</a:t>
                      </a:r>
                      <a:endParaRPr lang="fr-FR" sz="2400" b="1" dirty="0">
                        <a:effectLst/>
                      </a:endParaRPr>
                    </a:p>
                    <a:p>
                      <a:pPr marL="257175" algn="ctr">
                        <a:lnSpc>
                          <a:spcPct val="115000"/>
                        </a:lnSpc>
                        <a:spcAft>
                          <a:spcPts val="0"/>
                        </a:spcAft>
                      </a:pPr>
                      <a:r>
                        <a:rPr lang="fr-FR" sz="2400" b="1" kern="1200" dirty="0">
                          <a:effectLst/>
                        </a:rPr>
                        <a:t>AGE/g)</a:t>
                      </a:r>
                      <a:endParaRPr lang="fr-FR" sz="2400" b="1" dirty="0">
                        <a:effectLst/>
                        <a:latin typeface="Calibri"/>
                        <a:ea typeface="Calibri"/>
                        <a:cs typeface="Arial"/>
                      </a:endParaRPr>
                    </a:p>
                  </a:txBody>
                  <a:tcPr marL="0" marR="0" marT="0" marB="0"/>
                </a:tc>
                <a:tc>
                  <a:txBody>
                    <a:bodyPr/>
                    <a:lstStyle/>
                    <a:p>
                      <a:pPr algn="ctr">
                        <a:lnSpc>
                          <a:spcPct val="115000"/>
                        </a:lnSpc>
                        <a:spcAft>
                          <a:spcPts val="0"/>
                        </a:spcAft>
                      </a:pPr>
                      <a:r>
                        <a:rPr lang="fr-FR" sz="2400" b="1" kern="1200" dirty="0">
                          <a:effectLst/>
                        </a:rPr>
                        <a:t>(mg</a:t>
                      </a:r>
                      <a:endParaRPr lang="fr-FR" sz="2400" b="1" dirty="0">
                        <a:effectLst/>
                      </a:endParaRPr>
                    </a:p>
                    <a:p>
                      <a:pPr algn="ctr">
                        <a:lnSpc>
                          <a:spcPct val="115000"/>
                        </a:lnSpc>
                        <a:spcAft>
                          <a:spcPts val="0"/>
                        </a:spcAft>
                      </a:pPr>
                      <a:r>
                        <a:rPr lang="fr-FR" sz="2400" b="1" kern="1200" dirty="0">
                          <a:effectLst/>
                        </a:rPr>
                        <a:t>AGE/g)</a:t>
                      </a:r>
                      <a:endParaRPr lang="fr-FR" sz="2400" b="1" dirty="0">
                        <a:effectLst/>
                        <a:latin typeface="Calibri"/>
                        <a:ea typeface="Calibri"/>
                        <a:cs typeface="Arial"/>
                      </a:endParaRPr>
                    </a:p>
                  </a:txBody>
                  <a:tcPr marL="0" marR="0" marT="0" marB="0"/>
                </a:tc>
                <a:tc>
                  <a:txBody>
                    <a:bodyPr/>
                    <a:lstStyle/>
                    <a:p>
                      <a:pPr algn="ctr">
                        <a:lnSpc>
                          <a:spcPct val="115000"/>
                        </a:lnSpc>
                        <a:spcAft>
                          <a:spcPts val="0"/>
                        </a:spcAft>
                      </a:pPr>
                      <a:r>
                        <a:rPr lang="fr-FR" sz="2400" b="1" kern="1200" dirty="0">
                          <a:effectLst/>
                        </a:rPr>
                        <a:t>(mg</a:t>
                      </a:r>
                      <a:endParaRPr lang="fr-FR" sz="2400" b="1" dirty="0">
                        <a:effectLst/>
                      </a:endParaRPr>
                    </a:p>
                    <a:p>
                      <a:pPr algn="ctr">
                        <a:lnSpc>
                          <a:spcPct val="115000"/>
                        </a:lnSpc>
                        <a:spcAft>
                          <a:spcPts val="0"/>
                        </a:spcAft>
                      </a:pPr>
                      <a:r>
                        <a:rPr lang="fr-FR" sz="2400" b="1" kern="1200" dirty="0">
                          <a:effectLst/>
                        </a:rPr>
                        <a:t>AQE/g)</a:t>
                      </a:r>
                      <a:endParaRPr lang="fr-FR" sz="2400" b="1" dirty="0">
                        <a:effectLst/>
                        <a:latin typeface="Calibri"/>
                        <a:ea typeface="Calibri"/>
                        <a:cs typeface="Arial"/>
                      </a:endParaRPr>
                    </a:p>
                  </a:txBody>
                  <a:tcPr marL="0" marR="0" marT="0" marB="0"/>
                </a:tc>
                <a:tc>
                  <a:txBody>
                    <a:bodyPr/>
                    <a:lstStyle/>
                    <a:p>
                      <a:pPr algn="ctr">
                        <a:lnSpc>
                          <a:spcPct val="115000"/>
                        </a:lnSpc>
                        <a:spcAft>
                          <a:spcPts val="0"/>
                        </a:spcAft>
                      </a:pPr>
                      <a:r>
                        <a:rPr lang="fr-FR" sz="2400" b="1" kern="1200" dirty="0">
                          <a:effectLst/>
                        </a:rPr>
                        <a:t>(mg ATE/g)</a:t>
                      </a:r>
                      <a:endParaRPr lang="fr-FR" sz="2400" b="1" dirty="0">
                        <a:effectLst/>
                        <a:latin typeface="Calibri"/>
                        <a:ea typeface="Calibri"/>
                        <a:cs typeface="Arial"/>
                      </a:endParaRPr>
                    </a:p>
                  </a:txBody>
                  <a:tcPr marL="0" marR="0" marT="0" marB="0"/>
                </a:tc>
                <a:extLst>
                  <a:ext uri="{0D108BD9-81ED-4DB2-BD59-A6C34878D82A}">
                    <a16:rowId xmlns:a16="http://schemas.microsoft.com/office/drawing/2014/main" xmlns="" val="10000"/>
                  </a:ext>
                </a:extLst>
              </a:tr>
              <a:tr h="1563411">
                <a:tc>
                  <a:txBody>
                    <a:bodyPr/>
                    <a:lstStyle/>
                    <a:p>
                      <a:pPr>
                        <a:lnSpc>
                          <a:spcPct val="115000"/>
                        </a:lnSpc>
                        <a:spcAft>
                          <a:spcPts val="0"/>
                        </a:spcAft>
                      </a:pPr>
                      <a:r>
                        <a:rPr lang="fr-FR" sz="2400" b="1" kern="1200" dirty="0">
                          <a:effectLst/>
                        </a:rPr>
                        <a:t>Extraits /test </a:t>
                      </a:r>
                      <a:endParaRPr lang="fr-FR" sz="2400" b="1" dirty="0">
                        <a:effectLst/>
                        <a:latin typeface="Calibri"/>
                        <a:ea typeface="Calibri"/>
                        <a:cs typeface="Arial"/>
                      </a:endParaRPr>
                    </a:p>
                  </a:txBody>
                  <a:tcPr marL="91441" marR="91441" marT="41910" marB="41910"/>
                </a:tc>
                <a:tc>
                  <a:txBody>
                    <a:bodyPr/>
                    <a:lstStyle/>
                    <a:p>
                      <a:pPr>
                        <a:lnSpc>
                          <a:spcPct val="115000"/>
                        </a:lnSpc>
                        <a:spcAft>
                          <a:spcPts val="0"/>
                        </a:spcAft>
                      </a:pPr>
                      <a:r>
                        <a:rPr lang="fr-FR" sz="2400" b="1" kern="1200" dirty="0">
                          <a:effectLst/>
                        </a:rPr>
                        <a:t>DPPH</a:t>
                      </a:r>
                      <a:endParaRPr lang="fr-FR" sz="2400" b="1" dirty="0">
                        <a:effectLst/>
                        <a:latin typeface="Calibri"/>
                        <a:ea typeface="Calibri"/>
                        <a:cs typeface="Arial"/>
                      </a:endParaRPr>
                    </a:p>
                  </a:txBody>
                  <a:tcPr marL="91441" marR="91441" marT="41910" marB="41910"/>
                </a:tc>
                <a:tc>
                  <a:txBody>
                    <a:bodyPr/>
                    <a:lstStyle/>
                    <a:p>
                      <a:pPr>
                        <a:lnSpc>
                          <a:spcPct val="115000"/>
                        </a:lnSpc>
                        <a:spcAft>
                          <a:spcPts val="0"/>
                        </a:spcAft>
                      </a:pPr>
                      <a:r>
                        <a:rPr lang="fr-FR" sz="2400" b="1" kern="1200" dirty="0">
                          <a:effectLst/>
                        </a:rPr>
                        <a:t>H202</a:t>
                      </a:r>
                      <a:endParaRPr lang="fr-FR" sz="2400" b="1" dirty="0">
                        <a:effectLst/>
                        <a:latin typeface="Calibri"/>
                        <a:ea typeface="Calibri"/>
                        <a:cs typeface="Arial"/>
                      </a:endParaRPr>
                    </a:p>
                  </a:txBody>
                  <a:tcPr marL="0" marR="0" marT="0" marB="0"/>
                </a:tc>
                <a:tc>
                  <a:txBody>
                    <a:bodyPr/>
                    <a:lstStyle/>
                    <a:p>
                      <a:pPr>
                        <a:lnSpc>
                          <a:spcPct val="115000"/>
                        </a:lnSpc>
                        <a:spcAft>
                          <a:spcPts val="0"/>
                        </a:spcAft>
                      </a:pPr>
                      <a:r>
                        <a:rPr lang="fr-FR" sz="2400" b="1" kern="1200" dirty="0">
                          <a:effectLst/>
                        </a:rPr>
                        <a:t>FRAP*</a:t>
                      </a:r>
                      <a:endParaRPr lang="fr-FR" sz="2400" b="1" dirty="0">
                        <a:effectLst/>
                        <a:latin typeface="Calibri"/>
                        <a:ea typeface="Calibri"/>
                        <a:cs typeface="Arial"/>
                      </a:endParaRPr>
                    </a:p>
                  </a:txBody>
                  <a:tcPr marL="0" marR="0" marT="0" marB="0"/>
                </a:tc>
                <a:tc>
                  <a:txBody>
                    <a:bodyPr/>
                    <a:lstStyle/>
                    <a:p>
                      <a:pPr algn="l">
                        <a:lnSpc>
                          <a:spcPct val="115000"/>
                        </a:lnSpc>
                        <a:spcAft>
                          <a:spcPts val="0"/>
                        </a:spcAft>
                      </a:pPr>
                      <a:r>
                        <a:rPr lang="fr-FR" sz="2400" b="1" kern="1200" dirty="0">
                          <a:effectLst/>
                        </a:rPr>
                        <a:t>CAT</a:t>
                      </a:r>
                      <a:endParaRPr lang="fr-FR" sz="2400" b="1" dirty="0">
                        <a:effectLst/>
                        <a:latin typeface="Calibri"/>
                        <a:ea typeface="Calibri"/>
                        <a:cs typeface="Arial"/>
                      </a:endParaRPr>
                    </a:p>
                  </a:txBody>
                  <a:tcPr marL="0" marR="0" marT="0" marB="0"/>
                </a:tc>
                <a:tc>
                  <a:txBody>
                    <a:bodyPr/>
                    <a:lstStyle/>
                    <a:p>
                      <a:pPr algn="l">
                        <a:lnSpc>
                          <a:spcPct val="115000"/>
                        </a:lnSpc>
                        <a:spcAft>
                          <a:spcPts val="0"/>
                        </a:spcAft>
                      </a:pPr>
                      <a:r>
                        <a:rPr lang="fr-FR" sz="2400" b="1" dirty="0" err="1" smtClean="0">
                          <a:effectLst/>
                        </a:rPr>
                        <a:t>Polyphenol</a:t>
                      </a:r>
                      <a:endParaRPr lang="fr-FR" sz="2400" b="1" dirty="0">
                        <a:effectLst/>
                        <a:latin typeface="Calibri"/>
                        <a:ea typeface="Calibri"/>
                        <a:cs typeface="Arial"/>
                      </a:endParaRPr>
                    </a:p>
                  </a:txBody>
                  <a:tcPr marL="0" marR="0" marT="0" marB="0"/>
                </a:tc>
                <a:tc>
                  <a:txBody>
                    <a:bodyPr/>
                    <a:lstStyle/>
                    <a:p>
                      <a:pPr algn="l">
                        <a:lnSpc>
                          <a:spcPct val="115000"/>
                        </a:lnSpc>
                        <a:spcAft>
                          <a:spcPts val="0"/>
                        </a:spcAft>
                      </a:pPr>
                      <a:r>
                        <a:rPr lang="fr-FR" sz="2400" b="1" dirty="0" err="1" smtClean="0">
                          <a:effectLst/>
                        </a:rPr>
                        <a:t>Flavonoide</a:t>
                      </a:r>
                      <a:r>
                        <a:rPr lang="fr-FR" sz="2400" b="1" dirty="0" smtClean="0">
                          <a:effectLst/>
                        </a:rPr>
                        <a:t> </a:t>
                      </a:r>
                      <a:endParaRPr lang="fr-FR" sz="2400" b="1" dirty="0">
                        <a:effectLst/>
                        <a:latin typeface="Calibri"/>
                        <a:ea typeface="Calibri"/>
                        <a:cs typeface="Arial"/>
                      </a:endParaRPr>
                    </a:p>
                  </a:txBody>
                  <a:tcPr marL="0" marR="0" marT="0" marB="0"/>
                </a:tc>
                <a:tc>
                  <a:txBody>
                    <a:bodyPr/>
                    <a:lstStyle/>
                    <a:p>
                      <a:pPr algn="l">
                        <a:lnSpc>
                          <a:spcPct val="115000"/>
                        </a:lnSpc>
                        <a:spcAft>
                          <a:spcPts val="0"/>
                        </a:spcAft>
                      </a:pPr>
                      <a:r>
                        <a:rPr lang="fr-FR" sz="2400" b="1" dirty="0" smtClean="0">
                          <a:effectLst/>
                        </a:rPr>
                        <a:t>Tannin</a:t>
                      </a:r>
                      <a:endParaRPr lang="fr-FR" sz="2400" b="1" dirty="0">
                        <a:effectLst/>
                        <a:latin typeface="Calibri"/>
                        <a:ea typeface="Calibri"/>
                        <a:cs typeface="Arial"/>
                      </a:endParaRPr>
                    </a:p>
                  </a:txBody>
                  <a:tcPr marL="0" marR="0" marT="0" marB="0"/>
                </a:tc>
                <a:extLst>
                  <a:ext uri="{0D108BD9-81ED-4DB2-BD59-A6C34878D82A}">
                    <a16:rowId xmlns:a16="http://schemas.microsoft.com/office/drawing/2014/main" xmlns="" val="10001"/>
                  </a:ext>
                </a:extLst>
              </a:tr>
              <a:tr h="1320332">
                <a:tc>
                  <a:txBody>
                    <a:bodyPr/>
                    <a:lstStyle/>
                    <a:p>
                      <a:pPr>
                        <a:lnSpc>
                          <a:spcPct val="115000"/>
                        </a:lnSpc>
                        <a:spcAft>
                          <a:spcPts val="0"/>
                        </a:spcAft>
                      </a:pPr>
                      <a:r>
                        <a:rPr lang="en-US" sz="2400" b="1" kern="1200" dirty="0" err="1">
                          <a:effectLst/>
                        </a:rPr>
                        <a:t>EtOH</a:t>
                      </a:r>
                      <a:r>
                        <a:rPr lang="en-US" sz="2400" b="1" kern="1200" dirty="0">
                          <a:effectLst/>
                        </a:rPr>
                        <a:t>(S)</a:t>
                      </a:r>
                      <a:endParaRPr lang="fr-FR" sz="2400" b="1" dirty="0">
                        <a:effectLst/>
                        <a:latin typeface="Calibri"/>
                        <a:ea typeface="Calibri"/>
                        <a:cs typeface="Arial"/>
                      </a:endParaRPr>
                    </a:p>
                  </a:txBody>
                  <a:tcPr marL="91441" marR="91441" marT="41910" marB="41910"/>
                </a:tc>
                <a:tc>
                  <a:txBody>
                    <a:bodyPr/>
                    <a:lstStyle/>
                    <a:p>
                      <a:pPr algn="l">
                        <a:lnSpc>
                          <a:spcPct val="115000"/>
                        </a:lnSpc>
                        <a:spcAft>
                          <a:spcPts val="0"/>
                        </a:spcAft>
                      </a:pPr>
                      <a:r>
                        <a:rPr lang="fr-FR" sz="2400" b="1" kern="1200" dirty="0">
                          <a:effectLst/>
                        </a:rPr>
                        <a:t>25,13±0,64</a:t>
                      </a:r>
                      <a:endParaRPr lang="fr-FR" sz="2400" b="1" dirty="0">
                        <a:effectLst/>
                        <a:latin typeface="Calibri"/>
                        <a:ea typeface="Calibri"/>
                        <a:cs typeface="Arial"/>
                      </a:endParaRPr>
                    </a:p>
                  </a:txBody>
                  <a:tcPr marL="91441" marR="91441" marT="41910" marB="41910"/>
                </a:tc>
                <a:tc>
                  <a:txBody>
                    <a:bodyPr/>
                    <a:lstStyle/>
                    <a:p>
                      <a:pPr algn="l">
                        <a:lnSpc>
                          <a:spcPct val="115000"/>
                        </a:lnSpc>
                        <a:spcAft>
                          <a:spcPts val="0"/>
                        </a:spcAft>
                      </a:pPr>
                      <a:r>
                        <a:rPr lang="fr-FR" sz="2400" b="1" kern="1200" dirty="0">
                          <a:effectLst/>
                        </a:rPr>
                        <a:t>  72,75±0,40</a:t>
                      </a:r>
                      <a:endParaRPr lang="fr-FR" sz="2400" b="1" dirty="0">
                        <a:effectLst/>
                        <a:latin typeface="Calibri"/>
                        <a:ea typeface="Calibri"/>
                        <a:cs typeface="Arial"/>
                      </a:endParaRPr>
                    </a:p>
                  </a:txBody>
                  <a:tcPr marL="0" marR="0" marT="0" marB="0"/>
                </a:tc>
                <a:tc>
                  <a:txBody>
                    <a:bodyPr/>
                    <a:lstStyle/>
                    <a:p>
                      <a:pPr algn="l">
                        <a:lnSpc>
                          <a:spcPct val="115000"/>
                        </a:lnSpc>
                        <a:spcAft>
                          <a:spcPts val="0"/>
                        </a:spcAft>
                      </a:pPr>
                      <a:r>
                        <a:rPr lang="fr-FR" sz="2400" b="1" kern="1200" dirty="0">
                          <a:effectLst/>
                        </a:rPr>
                        <a:t>   83,939±0,578</a:t>
                      </a:r>
                      <a:endParaRPr lang="fr-FR" sz="2400" b="1" dirty="0">
                        <a:effectLst/>
                        <a:latin typeface="Calibri"/>
                        <a:ea typeface="Calibri"/>
                        <a:cs typeface="Arial"/>
                      </a:endParaRPr>
                    </a:p>
                  </a:txBody>
                  <a:tcPr marL="0" marR="0" marT="0" marB="0"/>
                </a:tc>
                <a:tc>
                  <a:txBody>
                    <a:bodyPr/>
                    <a:lstStyle/>
                    <a:p>
                      <a:pPr algn="l">
                        <a:lnSpc>
                          <a:spcPct val="115000"/>
                        </a:lnSpc>
                        <a:spcAft>
                          <a:spcPts val="0"/>
                        </a:spcAft>
                      </a:pPr>
                      <a:r>
                        <a:rPr lang="fr-FR" sz="2400" b="1" kern="1200" dirty="0">
                          <a:effectLst/>
                        </a:rPr>
                        <a:t> </a:t>
                      </a:r>
                      <a:r>
                        <a:rPr lang="fr-FR" sz="2400" b="1" kern="1200" dirty="0" smtClean="0">
                          <a:effectLst/>
                        </a:rPr>
                        <a:t>103,57±0,10</a:t>
                      </a:r>
                      <a:endParaRPr lang="fr-FR" sz="2400" b="1" dirty="0">
                        <a:effectLst/>
                        <a:latin typeface="Calibri"/>
                        <a:ea typeface="Calibri"/>
                        <a:cs typeface="Arial"/>
                      </a:endParaRPr>
                    </a:p>
                  </a:txBody>
                  <a:tcPr marL="0" marR="0" marT="0" marB="0"/>
                </a:tc>
                <a:tc>
                  <a:txBody>
                    <a:bodyPr/>
                    <a:lstStyle/>
                    <a:p>
                      <a:pPr algn="l">
                        <a:lnSpc>
                          <a:spcPct val="115000"/>
                        </a:lnSpc>
                        <a:spcAft>
                          <a:spcPts val="0"/>
                        </a:spcAft>
                      </a:pPr>
                      <a:r>
                        <a:rPr lang="fr-FR" sz="2400" b="1" dirty="0">
                          <a:effectLst/>
                        </a:rPr>
                        <a:t>235,67± 3,4</a:t>
                      </a:r>
                      <a:endParaRPr lang="fr-FR" sz="2400" b="1" dirty="0">
                        <a:effectLst/>
                        <a:latin typeface="Calibri"/>
                        <a:ea typeface="Calibri"/>
                        <a:cs typeface="Arial"/>
                      </a:endParaRPr>
                    </a:p>
                  </a:txBody>
                  <a:tcPr marL="0" marR="0" marT="0" marB="0"/>
                </a:tc>
                <a:tc>
                  <a:txBody>
                    <a:bodyPr/>
                    <a:lstStyle/>
                    <a:p>
                      <a:pPr algn="l">
                        <a:lnSpc>
                          <a:spcPct val="115000"/>
                        </a:lnSpc>
                        <a:spcAft>
                          <a:spcPts val="1000"/>
                        </a:spcAft>
                      </a:pPr>
                      <a:r>
                        <a:rPr lang="fr-FR" sz="2400" b="1" dirty="0">
                          <a:effectLst/>
                        </a:rPr>
                        <a:t>61,45± 1,6</a:t>
                      </a:r>
                      <a:endParaRPr lang="fr-FR" sz="2400" b="1" dirty="0">
                        <a:effectLst/>
                        <a:latin typeface="Calibri"/>
                        <a:ea typeface="Calibri"/>
                        <a:cs typeface="Arial"/>
                      </a:endParaRPr>
                    </a:p>
                  </a:txBody>
                  <a:tcPr marL="0" marR="0" marT="0" marB="0"/>
                </a:tc>
                <a:tc>
                  <a:txBody>
                    <a:bodyPr/>
                    <a:lstStyle/>
                    <a:p>
                      <a:pPr algn="l">
                        <a:lnSpc>
                          <a:spcPct val="115000"/>
                        </a:lnSpc>
                        <a:spcAft>
                          <a:spcPts val="0"/>
                        </a:spcAft>
                      </a:pPr>
                      <a:r>
                        <a:rPr lang="fr-FR" sz="2400" b="1" dirty="0">
                          <a:effectLst/>
                        </a:rPr>
                        <a:t>109,733±5,9</a:t>
                      </a:r>
                      <a:endParaRPr lang="fr-FR" sz="2400" b="1" dirty="0">
                        <a:effectLst/>
                        <a:latin typeface="Calibri"/>
                        <a:ea typeface="Calibri"/>
                        <a:cs typeface="Arial"/>
                      </a:endParaRPr>
                    </a:p>
                  </a:txBody>
                  <a:tcPr marL="0" marR="0" marT="0" marB="0"/>
                </a:tc>
                <a:extLst>
                  <a:ext uri="{0D108BD9-81ED-4DB2-BD59-A6C34878D82A}">
                    <a16:rowId xmlns:a16="http://schemas.microsoft.com/office/drawing/2014/main" xmlns="" val="10002"/>
                  </a:ext>
                </a:extLst>
              </a:tr>
              <a:tr h="1320332">
                <a:tc>
                  <a:txBody>
                    <a:bodyPr/>
                    <a:lstStyle/>
                    <a:p>
                      <a:pPr>
                        <a:lnSpc>
                          <a:spcPct val="115000"/>
                        </a:lnSpc>
                        <a:spcAft>
                          <a:spcPts val="0"/>
                        </a:spcAft>
                      </a:pPr>
                      <a:r>
                        <a:rPr lang="fr-FR" sz="2400" b="1" kern="1200" dirty="0">
                          <a:effectLst/>
                        </a:rPr>
                        <a:t>BHT</a:t>
                      </a:r>
                      <a:endParaRPr lang="fr-FR" sz="2400" b="1" dirty="0">
                        <a:effectLst/>
                        <a:latin typeface="Calibri"/>
                        <a:ea typeface="Calibri"/>
                        <a:cs typeface="Arial"/>
                      </a:endParaRPr>
                    </a:p>
                  </a:txBody>
                  <a:tcPr marL="91441" marR="91441" marT="41910" marB="41910"/>
                </a:tc>
                <a:tc>
                  <a:txBody>
                    <a:bodyPr/>
                    <a:lstStyle/>
                    <a:p>
                      <a:pPr>
                        <a:lnSpc>
                          <a:spcPct val="115000"/>
                        </a:lnSpc>
                        <a:spcAft>
                          <a:spcPts val="0"/>
                        </a:spcAft>
                      </a:pPr>
                      <a:r>
                        <a:rPr lang="fr-FR" sz="2400" b="1" kern="1200" dirty="0">
                          <a:effectLst/>
                        </a:rPr>
                        <a:t>45.41±0.64</a:t>
                      </a:r>
                      <a:endParaRPr lang="fr-FR" sz="2400" b="1" dirty="0">
                        <a:effectLst/>
                        <a:latin typeface="Calibri"/>
                        <a:ea typeface="Calibri"/>
                        <a:cs typeface="Arial"/>
                      </a:endParaRPr>
                    </a:p>
                  </a:txBody>
                  <a:tcPr marL="91441" marR="91441" marT="41910" marB="41910"/>
                </a:tc>
                <a:tc>
                  <a:txBody>
                    <a:bodyPr/>
                    <a:lstStyle/>
                    <a:p>
                      <a:pPr algn="ctr">
                        <a:lnSpc>
                          <a:spcPct val="115000"/>
                        </a:lnSpc>
                        <a:spcAft>
                          <a:spcPts val="0"/>
                        </a:spcAft>
                      </a:pPr>
                      <a:r>
                        <a:rPr lang="fr-FR" sz="2400" b="1" kern="1200" dirty="0">
                          <a:effectLst/>
                        </a:rPr>
                        <a:t>-</a:t>
                      </a:r>
                      <a:endParaRPr lang="fr-FR" sz="2400" b="1" dirty="0">
                        <a:effectLst/>
                        <a:latin typeface="Calibri"/>
                        <a:ea typeface="Calibri"/>
                        <a:cs typeface="Arial"/>
                      </a:endParaRPr>
                    </a:p>
                  </a:txBody>
                  <a:tcPr marL="0" marR="0" marT="0" marB="0"/>
                </a:tc>
                <a:tc>
                  <a:txBody>
                    <a:bodyPr/>
                    <a:lstStyle/>
                    <a:p>
                      <a:pPr algn="ctr">
                        <a:lnSpc>
                          <a:spcPct val="115000"/>
                        </a:lnSpc>
                        <a:spcAft>
                          <a:spcPts val="0"/>
                        </a:spcAft>
                      </a:pPr>
                      <a:r>
                        <a:rPr lang="fr-FR" sz="2400" b="1" kern="1200">
                          <a:effectLst/>
                        </a:rPr>
                        <a:t>-</a:t>
                      </a:r>
                      <a:endParaRPr lang="fr-FR" sz="2400" b="1">
                        <a:effectLst/>
                        <a:latin typeface="Calibri"/>
                        <a:ea typeface="Calibri"/>
                        <a:cs typeface="Arial"/>
                      </a:endParaRPr>
                    </a:p>
                  </a:txBody>
                  <a:tcPr marL="0" marR="0" marT="0" marB="0"/>
                </a:tc>
                <a:tc>
                  <a:txBody>
                    <a:bodyPr/>
                    <a:lstStyle/>
                    <a:p>
                      <a:pPr algn="l">
                        <a:lnSpc>
                          <a:spcPct val="115000"/>
                        </a:lnSpc>
                        <a:spcAft>
                          <a:spcPts val="0"/>
                        </a:spcAft>
                      </a:pPr>
                      <a:r>
                        <a:rPr lang="fr-FR" sz="2400" b="1" kern="1200" dirty="0">
                          <a:effectLst/>
                        </a:rPr>
                        <a:t>  85,447±0,61</a:t>
                      </a:r>
                      <a:endParaRPr lang="fr-FR" sz="2400" b="1" dirty="0">
                        <a:effectLst/>
                        <a:latin typeface="Calibri"/>
                        <a:ea typeface="Calibri"/>
                        <a:cs typeface="Arial"/>
                      </a:endParaRPr>
                    </a:p>
                  </a:txBody>
                  <a:tcPr marL="0" marR="0" marT="0" marB="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0" marR="0" marT="0" marB="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0" marR="0" marT="0" marB="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0" marR="0" marT="0" marB="0"/>
                </a:tc>
                <a:extLst>
                  <a:ext uri="{0D108BD9-81ED-4DB2-BD59-A6C34878D82A}">
                    <a16:rowId xmlns:a16="http://schemas.microsoft.com/office/drawing/2014/main" xmlns="" val="10003"/>
                  </a:ext>
                </a:extLst>
              </a:tr>
              <a:tr h="1320332">
                <a:tc>
                  <a:txBody>
                    <a:bodyPr/>
                    <a:lstStyle/>
                    <a:p>
                      <a:pPr>
                        <a:lnSpc>
                          <a:spcPct val="115000"/>
                        </a:lnSpc>
                        <a:spcAft>
                          <a:spcPts val="0"/>
                        </a:spcAft>
                      </a:pPr>
                      <a:r>
                        <a:rPr lang="fr-FR" sz="2400" b="0" kern="1200" dirty="0">
                          <a:effectLst/>
                        </a:rPr>
                        <a:t>A ascorbique</a:t>
                      </a:r>
                      <a:endParaRPr lang="fr-FR" sz="2400" b="0" dirty="0">
                        <a:effectLst/>
                        <a:latin typeface="Calibri"/>
                        <a:ea typeface="Calibri"/>
                        <a:cs typeface="Arial"/>
                      </a:endParaRPr>
                    </a:p>
                  </a:txBody>
                  <a:tcPr marL="91441" marR="91441" marT="41910" marB="4191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91441" marR="91441" marT="41910" marB="41910"/>
                </a:tc>
                <a:tc>
                  <a:txBody>
                    <a:bodyPr/>
                    <a:lstStyle/>
                    <a:p>
                      <a:pPr algn="l">
                        <a:lnSpc>
                          <a:spcPct val="115000"/>
                        </a:lnSpc>
                        <a:spcAft>
                          <a:spcPts val="0"/>
                        </a:spcAft>
                      </a:pPr>
                      <a:r>
                        <a:rPr lang="fr-FR" sz="2400" b="0" kern="1200" dirty="0">
                          <a:effectLst/>
                        </a:rPr>
                        <a:t>32,90±0,68</a:t>
                      </a:r>
                      <a:endParaRPr lang="fr-FR" sz="2400" b="0" dirty="0">
                        <a:effectLst/>
                        <a:latin typeface="Calibri"/>
                        <a:ea typeface="Calibri"/>
                        <a:cs typeface="Arial"/>
                      </a:endParaRPr>
                    </a:p>
                  </a:txBody>
                  <a:tcPr marL="91441" marR="91441" marT="41910" marB="41910"/>
                </a:tc>
                <a:tc>
                  <a:txBody>
                    <a:bodyPr/>
                    <a:lstStyle/>
                    <a:p>
                      <a:pPr algn="l">
                        <a:lnSpc>
                          <a:spcPct val="115000"/>
                        </a:lnSpc>
                        <a:spcAft>
                          <a:spcPts val="0"/>
                        </a:spcAft>
                      </a:pPr>
                      <a:r>
                        <a:rPr lang="fr-FR" sz="2400" b="0" kern="1200" dirty="0">
                          <a:effectLst/>
                        </a:rPr>
                        <a:t>99,176±0,76</a:t>
                      </a:r>
                      <a:endParaRPr lang="fr-FR" sz="2400" b="0" dirty="0">
                        <a:effectLst/>
                        <a:latin typeface="Calibri"/>
                        <a:ea typeface="Calibri"/>
                        <a:cs typeface="Arial"/>
                      </a:endParaRPr>
                    </a:p>
                  </a:txBody>
                  <a:tcPr marL="91441" marR="91441" marT="41910" marB="4191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91441" marR="91441" marT="41910" marB="4191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0" marR="0" marT="0" marB="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0" marR="0" marT="0" marB="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0" marR="0" marT="0" marB="0"/>
                </a:tc>
                <a:extLst>
                  <a:ext uri="{0D108BD9-81ED-4DB2-BD59-A6C34878D82A}">
                    <a16:rowId xmlns:a16="http://schemas.microsoft.com/office/drawing/2014/main" xmlns="" val="10004"/>
                  </a:ext>
                </a:extLst>
              </a:tr>
              <a:tr h="707404">
                <a:tc>
                  <a:txBody>
                    <a:bodyPr/>
                    <a:lstStyle/>
                    <a:p>
                      <a:pPr>
                        <a:lnSpc>
                          <a:spcPct val="115000"/>
                        </a:lnSpc>
                        <a:spcAft>
                          <a:spcPts val="0"/>
                        </a:spcAft>
                      </a:pPr>
                      <a:r>
                        <a:rPr lang="fr-FR" sz="2400" b="0" kern="1200" dirty="0">
                          <a:effectLst/>
                        </a:rPr>
                        <a:t>A gallique</a:t>
                      </a:r>
                      <a:endParaRPr lang="fr-FR" sz="2400" b="0" dirty="0">
                        <a:effectLst/>
                        <a:latin typeface="Calibri"/>
                        <a:ea typeface="Calibri"/>
                        <a:cs typeface="Arial"/>
                      </a:endParaRPr>
                    </a:p>
                  </a:txBody>
                  <a:tcPr marL="91441" marR="91441" marT="41910" marB="4191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91441" marR="91441" marT="41910" marB="41910"/>
                </a:tc>
                <a:tc>
                  <a:txBody>
                    <a:bodyPr/>
                    <a:lstStyle/>
                    <a:p>
                      <a:pPr algn="ctr">
                        <a:lnSpc>
                          <a:spcPct val="115000"/>
                        </a:lnSpc>
                        <a:spcAft>
                          <a:spcPts val="0"/>
                        </a:spcAft>
                      </a:pPr>
                      <a:r>
                        <a:rPr lang="fr-FR" sz="2400" b="0" kern="1200">
                          <a:effectLst/>
                        </a:rPr>
                        <a:t>-</a:t>
                      </a:r>
                      <a:endParaRPr lang="fr-FR" sz="2400" b="0">
                        <a:effectLst/>
                        <a:latin typeface="Calibri"/>
                        <a:ea typeface="Calibri"/>
                        <a:cs typeface="Arial"/>
                      </a:endParaRPr>
                    </a:p>
                  </a:txBody>
                  <a:tcPr marL="91441" marR="91441" marT="41910" marB="4191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91441" marR="91441" marT="41910" marB="41910"/>
                </a:tc>
                <a:tc>
                  <a:txBody>
                    <a:bodyPr/>
                    <a:lstStyle/>
                    <a:p>
                      <a:pPr algn="l">
                        <a:lnSpc>
                          <a:spcPct val="115000"/>
                        </a:lnSpc>
                        <a:spcAft>
                          <a:spcPts val="0"/>
                        </a:spcAft>
                      </a:pPr>
                      <a:r>
                        <a:rPr lang="fr-FR" sz="2400" b="0" kern="1200" dirty="0">
                          <a:effectLst/>
                        </a:rPr>
                        <a:t>110,437±0,15</a:t>
                      </a:r>
                      <a:endParaRPr lang="fr-FR" sz="2400" b="0" dirty="0">
                        <a:effectLst/>
                        <a:latin typeface="Calibri"/>
                        <a:ea typeface="Calibri"/>
                        <a:cs typeface="Arial"/>
                      </a:endParaRPr>
                    </a:p>
                  </a:txBody>
                  <a:tcPr marL="91441" marR="91441" marT="41910" marB="4191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0" marR="0" marT="0" marB="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0" marR="0" marT="0" marB="0"/>
                </a:tc>
                <a:tc>
                  <a:txBody>
                    <a:bodyPr/>
                    <a:lstStyle/>
                    <a:p>
                      <a:pPr algn="ctr">
                        <a:lnSpc>
                          <a:spcPct val="115000"/>
                        </a:lnSpc>
                        <a:spcAft>
                          <a:spcPts val="0"/>
                        </a:spcAft>
                      </a:pPr>
                      <a:r>
                        <a:rPr lang="fr-FR" sz="2400" b="0" kern="1200" dirty="0">
                          <a:effectLst/>
                        </a:rPr>
                        <a:t>-</a:t>
                      </a:r>
                      <a:endParaRPr lang="fr-FR" sz="2400" b="0" dirty="0">
                        <a:effectLst/>
                        <a:latin typeface="Calibri"/>
                        <a:ea typeface="Calibri"/>
                        <a:cs typeface="Arial"/>
                      </a:endParaRPr>
                    </a:p>
                  </a:txBody>
                  <a:tcPr marL="0" marR="0" marT="0" marB="0"/>
                </a:tc>
                <a:extLst>
                  <a:ext uri="{0D108BD9-81ED-4DB2-BD59-A6C34878D82A}">
                    <a16:rowId xmlns:a16="http://schemas.microsoft.com/office/drawing/2014/main" xmlns="" val="10005"/>
                  </a:ext>
                </a:extLst>
              </a:tr>
            </a:tbl>
          </a:graphicData>
        </a:graphic>
      </p:graphicFrame>
      <p:sp>
        <p:nvSpPr>
          <p:cNvPr id="17" name="ZoneTexte 16"/>
          <p:cNvSpPr txBox="1"/>
          <p:nvPr/>
        </p:nvSpPr>
        <p:spPr>
          <a:xfrm>
            <a:off x="15147553" y="15060574"/>
            <a:ext cx="6754144" cy="769441"/>
          </a:xfrm>
          <a:prstGeom prst="rect">
            <a:avLst/>
          </a:prstGeom>
          <a:noFill/>
        </p:spPr>
        <p:txBody>
          <a:bodyPr wrap="square">
            <a:spAutoFit/>
          </a:bodyPr>
          <a:lstStyle/>
          <a:p>
            <a:pPr>
              <a:defRPr/>
            </a:pPr>
            <a:r>
              <a:rPr lang="en-US" sz="4400" b="1" dirty="0">
                <a:latin typeface="Times New Roman" pitchFamily="18" charset="0"/>
                <a:cs typeface="Times New Roman" pitchFamily="18" charset="0"/>
              </a:rPr>
              <a:t>Anti-inflammatory</a:t>
            </a:r>
            <a:r>
              <a:rPr lang="fr-FR" sz="4400" b="1" dirty="0">
                <a:latin typeface="Times New Roman" pitchFamily="18" charset="0"/>
                <a:cs typeface="Times New Roman" pitchFamily="18" charset="0"/>
              </a:rPr>
              <a:t> </a:t>
            </a:r>
            <a:r>
              <a:rPr lang="fr-FR" sz="4400" b="1" dirty="0" err="1">
                <a:latin typeface="Times New Roman" pitchFamily="18" charset="0"/>
                <a:cs typeface="Times New Roman" pitchFamily="18" charset="0"/>
              </a:rPr>
              <a:t>activity</a:t>
            </a:r>
            <a:endParaRPr lang="fr-FR" sz="4400" b="1" dirty="0">
              <a:latin typeface="Times New Roman" pitchFamily="18" charset="0"/>
              <a:cs typeface="Times New Roman" pitchFamily="18" charset="0"/>
            </a:endParaRPr>
          </a:p>
        </p:txBody>
      </p:sp>
      <p:graphicFrame>
        <p:nvGraphicFramePr>
          <p:cNvPr id="18" name="Graphique 17"/>
          <p:cNvGraphicFramePr>
            <a:graphicFrameLocks/>
          </p:cNvGraphicFramePr>
          <p:nvPr>
            <p:extLst>
              <p:ext uri="{D42A27DB-BD31-4B8C-83A1-F6EECF244321}">
                <p14:modId xmlns:p14="http://schemas.microsoft.com/office/powerpoint/2010/main" xmlns="" val="940461552"/>
              </p:ext>
            </p:extLst>
          </p:nvPr>
        </p:nvGraphicFramePr>
        <p:xfrm>
          <a:off x="14848639" y="16130067"/>
          <a:ext cx="12169352" cy="7776863"/>
        </p:xfrm>
        <a:graphic>
          <a:graphicData uri="http://schemas.openxmlformats.org/drawingml/2006/chart">
            <c:chart xmlns:c="http://schemas.openxmlformats.org/drawingml/2006/chart" xmlns:r="http://schemas.openxmlformats.org/officeDocument/2006/relationships" r:id="rId4"/>
          </a:graphicData>
        </a:graphic>
      </p:graphicFrame>
      <p:sp>
        <p:nvSpPr>
          <p:cNvPr id="19" name="Rectangle 18"/>
          <p:cNvSpPr/>
          <p:nvPr/>
        </p:nvSpPr>
        <p:spPr>
          <a:xfrm>
            <a:off x="14700797" y="24219063"/>
            <a:ext cx="14401800" cy="1323439"/>
          </a:xfrm>
          <a:prstGeom prst="rect">
            <a:avLst/>
          </a:prstGeom>
        </p:spPr>
        <p:txBody>
          <a:bodyPr>
            <a:spAutoFit/>
          </a:bodyPr>
          <a:lstStyle/>
          <a:p>
            <a:pPr>
              <a:defRPr/>
            </a:pPr>
            <a:r>
              <a:rPr lang="en-US" sz="4000" b="1" dirty="0">
                <a:latin typeface="+mn-lt"/>
              </a:rPr>
              <a:t>Figure 1: Determination of IC50 values ​​of </a:t>
            </a:r>
            <a:r>
              <a:rPr lang="en-US" sz="4000" b="1" dirty="0" err="1">
                <a:latin typeface="+mn-lt"/>
              </a:rPr>
              <a:t>ethanolic</a:t>
            </a:r>
            <a:r>
              <a:rPr lang="en-US" sz="4000" b="1" dirty="0">
                <a:latin typeface="+mn-lt"/>
              </a:rPr>
              <a:t> extract and </a:t>
            </a:r>
            <a:r>
              <a:rPr lang="en-US" sz="4000" b="1" dirty="0" err="1">
                <a:latin typeface="+mn-lt"/>
              </a:rPr>
              <a:t>diclofenac</a:t>
            </a:r>
            <a:r>
              <a:rPr lang="en-US" sz="4000" b="1" dirty="0">
                <a:latin typeface="+mn-lt"/>
              </a:rPr>
              <a:t> sodium by various anti-inflammatory methods.</a:t>
            </a:r>
            <a:endParaRPr lang="fr-FR" sz="4000" b="1" dirty="0">
              <a:latin typeface="+mn-lt"/>
            </a:endParaRPr>
          </a:p>
        </p:txBody>
      </p:sp>
      <p:sp>
        <p:nvSpPr>
          <p:cNvPr id="20" name="Rectangle 19"/>
          <p:cNvSpPr/>
          <p:nvPr/>
        </p:nvSpPr>
        <p:spPr>
          <a:xfrm>
            <a:off x="252121" y="26209440"/>
            <a:ext cx="27755311" cy="3170099"/>
          </a:xfrm>
          <a:prstGeom prst="rect">
            <a:avLst/>
          </a:prstGeom>
        </p:spPr>
        <p:txBody>
          <a:bodyPr wrap="square">
            <a:spAutoFit/>
          </a:bodyPr>
          <a:lstStyle/>
          <a:p>
            <a:pPr algn="just">
              <a:defRPr/>
            </a:pPr>
            <a:r>
              <a:rPr lang="en-US" sz="4000" dirty="0"/>
              <a:t>The </a:t>
            </a:r>
            <a:r>
              <a:rPr lang="en-US" sz="4000" dirty="0" err="1"/>
              <a:t>EtOH</a:t>
            </a:r>
            <a:r>
              <a:rPr lang="en-US" sz="4000" dirty="0"/>
              <a:t> (S) of </a:t>
            </a:r>
            <a:r>
              <a:rPr lang="en-US" sz="4000" i="1" dirty="0" err="1"/>
              <a:t>Helichrysum</a:t>
            </a:r>
            <a:r>
              <a:rPr lang="en-US" sz="4000" i="1" dirty="0"/>
              <a:t> </a:t>
            </a:r>
            <a:r>
              <a:rPr lang="en-US" sz="4000" i="1" dirty="0" err="1"/>
              <a:t>stoechas</a:t>
            </a:r>
            <a:r>
              <a:rPr lang="en-US" sz="4000" i="1" dirty="0"/>
              <a:t> </a:t>
            </a:r>
            <a:r>
              <a:rPr lang="en-US" sz="4000" dirty="0"/>
              <a:t>is found rich of  </a:t>
            </a:r>
            <a:r>
              <a:rPr lang="en-US" sz="4000" dirty="0" err="1"/>
              <a:t>polyphenolic</a:t>
            </a:r>
            <a:r>
              <a:rPr lang="en-US" sz="4000" dirty="0"/>
              <a:t> compounds and to possess significant antioxidant activity </a:t>
            </a:r>
            <a:r>
              <a:rPr lang="en-US" sz="4000" b="1" dirty="0"/>
              <a:t>(Table 1). </a:t>
            </a:r>
            <a:r>
              <a:rPr lang="en-US" sz="4000" dirty="0"/>
              <a:t>Profiles of </a:t>
            </a:r>
            <a:r>
              <a:rPr lang="en-US" sz="4000" b="1" dirty="0"/>
              <a:t>figure.1</a:t>
            </a:r>
            <a:r>
              <a:rPr lang="en-US" sz="4000" dirty="0"/>
              <a:t> show that </a:t>
            </a:r>
            <a:r>
              <a:rPr lang="en-US" sz="4000" dirty="0" err="1"/>
              <a:t>EtOH</a:t>
            </a:r>
            <a:r>
              <a:rPr lang="en-US" sz="4000" dirty="0"/>
              <a:t> (S) has concentration dependent  anti- inflammatory activity  and inhibited membrane alteration  and the BSA protein denaturation  very significantly (p&lt;0.001 ) compared to standard </a:t>
            </a:r>
            <a:r>
              <a:rPr lang="en-US" sz="4000" dirty="0" err="1"/>
              <a:t>diclofenac</a:t>
            </a:r>
            <a:r>
              <a:rPr lang="en-US" sz="4000" dirty="0"/>
              <a:t>. Results show that The </a:t>
            </a:r>
            <a:r>
              <a:rPr lang="en-US" sz="4000" dirty="0" err="1"/>
              <a:t>EtOH</a:t>
            </a:r>
            <a:r>
              <a:rPr lang="en-US" sz="4000" dirty="0"/>
              <a:t> (S) is more efficient than standard </a:t>
            </a:r>
            <a:r>
              <a:rPr lang="en-US" sz="4000" dirty="0" err="1"/>
              <a:t>diclofenac</a:t>
            </a:r>
            <a:r>
              <a:rPr lang="en-US" sz="4000" dirty="0"/>
              <a:t>. This in vitro assay indicate that this plant extract is a significant source of natural anti- inflammatory agents which might be helpful in preventing the progress of various inflammatory diseases</a:t>
            </a:r>
            <a:endParaRPr lang="fr-FR" sz="4000" dirty="0"/>
          </a:p>
        </p:txBody>
      </p:sp>
      <p:sp>
        <p:nvSpPr>
          <p:cNvPr id="21" name="Rectangle 20"/>
          <p:cNvSpPr/>
          <p:nvPr/>
        </p:nvSpPr>
        <p:spPr bwMode="auto">
          <a:xfrm>
            <a:off x="1" y="29829198"/>
            <a:ext cx="28774488" cy="899319"/>
          </a:xfrm>
          <a:prstGeom prst="rect">
            <a:avLst/>
          </a:prstGeom>
          <a:solidFill>
            <a:srgbClr val="FFC000"/>
          </a:solidFill>
          <a:ln w="9525" cap="flat" cmpd="sng" algn="ctr">
            <a:solidFill>
              <a:srgbClr val="FFFF00"/>
            </a:solidFill>
            <a:prstDash val="solid"/>
            <a:round/>
            <a:headEnd type="none" w="med" len="med"/>
            <a:tailEnd type="none" w="med" len="med"/>
          </a:ln>
          <a:effectLst/>
        </p:spPr>
        <p:txBody>
          <a:bodyPr/>
          <a:lstStyle/>
          <a:p>
            <a:pPr algn="ctr">
              <a:defRPr/>
            </a:pPr>
            <a:r>
              <a:rPr lang="fr-FR" sz="6600" b="1" dirty="0">
                <a:latin typeface="+mn-lt"/>
              </a:rPr>
              <a:t>Conclusion</a:t>
            </a:r>
          </a:p>
        </p:txBody>
      </p:sp>
      <p:sp>
        <p:nvSpPr>
          <p:cNvPr id="22" name="Rectangle 21"/>
          <p:cNvSpPr/>
          <p:nvPr/>
        </p:nvSpPr>
        <p:spPr>
          <a:xfrm>
            <a:off x="303861" y="30819699"/>
            <a:ext cx="27397075" cy="1323439"/>
          </a:xfrm>
          <a:prstGeom prst="rect">
            <a:avLst/>
          </a:prstGeom>
        </p:spPr>
        <p:txBody>
          <a:bodyPr>
            <a:spAutoFit/>
          </a:bodyPr>
          <a:lstStyle/>
          <a:p>
            <a:pPr algn="just">
              <a:defRPr/>
            </a:pPr>
            <a:r>
              <a:rPr lang="en-US" sz="4000" dirty="0"/>
              <a:t>Our study showed that </a:t>
            </a:r>
            <a:r>
              <a:rPr lang="en-US" sz="4000" i="1" dirty="0" err="1"/>
              <a:t>Helichrysum</a:t>
            </a:r>
            <a:r>
              <a:rPr lang="en-US" sz="4000" i="1" dirty="0"/>
              <a:t> </a:t>
            </a:r>
            <a:r>
              <a:rPr lang="en-US" sz="4000" i="1" dirty="0" err="1"/>
              <a:t>stoechas</a:t>
            </a:r>
            <a:r>
              <a:rPr lang="en-US" sz="4000" i="1" dirty="0"/>
              <a:t> </a:t>
            </a:r>
            <a:r>
              <a:rPr lang="en-US" sz="4000" dirty="0"/>
              <a:t>is rich of total polyphenols, flavonoids and tannins, with antioxidant activity greater than the standard and a considerable anti-inflammatory effect</a:t>
            </a:r>
            <a:r>
              <a:rPr lang="en-US" sz="4000" dirty="0">
                <a:latin typeface="+mj-lt"/>
              </a:rPr>
              <a:t>.</a:t>
            </a:r>
            <a:endParaRPr lang="fr-FR" sz="4000" dirty="0">
              <a:latin typeface="+mj-lt"/>
            </a:endParaRPr>
          </a:p>
        </p:txBody>
      </p:sp>
      <p:sp>
        <p:nvSpPr>
          <p:cNvPr id="23" name="ZoneTexte 22"/>
          <p:cNvSpPr txBox="1"/>
          <p:nvPr/>
        </p:nvSpPr>
        <p:spPr>
          <a:xfrm>
            <a:off x="308333" y="34060059"/>
            <a:ext cx="28724225" cy="4401205"/>
          </a:xfrm>
          <a:prstGeom prst="rect">
            <a:avLst/>
          </a:prstGeom>
          <a:noFill/>
        </p:spPr>
        <p:txBody>
          <a:bodyPr>
            <a:spAutoFit/>
          </a:bodyPr>
          <a:lstStyle/>
          <a:p>
            <a:pPr>
              <a:defRPr/>
            </a:pPr>
            <a:r>
              <a:rPr lang="fr-FR" sz="4000" dirty="0" smtClean="0">
                <a:latin typeface="+mn-lt"/>
              </a:rPr>
              <a:t>1- </a:t>
            </a:r>
            <a:r>
              <a:rPr lang="en-US" sz="4000" dirty="0" err="1">
                <a:latin typeface="+mn-lt"/>
              </a:rPr>
              <a:t>Amirah</a:t>
            </a:r>
            <a:r>
              <a:rPr lang="en-US" sz="4000" dirty="0">
                <a:latin typeface="+mn-lt"/>
              </a:rPr>
              <a:t> DMRP &amp; </a:t>
            </a:r>
            <a:r>
              <a:rPr lang="en-US" sz="4000" dirty="0" err="1">
                <a:latin typeface="+mn-lt"/>
              </a:rPr>
              <a:t>Maksudur</a:t>
            </a:r>
            <a:r>
              <a:rPr lang="en-US" sz="4000" dirty="0">
                <a:latin typeface="+mn-lt"/>
              </a:rPr>
              <a:t> R K. (2012). Comparison of extraction techniques on extraction of Gallic acid from stem bark of  </a:t>
            </a:r>
            <a:r>
              <a:rPr lang="en-US" sz="4000" i="1" dirty="0" err="1">
                <a:latin typeface="+mn-lt"/>
              </a:rPr>
              <a:t>Jathropha</a:t>
            </a:r>
            <a:r>
              <a:rPr lang="en-US" sz="4000" i="1" dirty="0">
                <a:latin typeface="+mn-lt"/>
              </a:rPr>
              <a:t> </a:t>
            </a:r>
            <a:r>
              <a:rPr lang="en-US" sz="4000" i="1" dirty="0" err="1">
                <a:latin typeface="+mn-lt"/>
              </a:rPr>
              <a:t>curcas</a:t>
            </a:r>
            <a:r>
              <a:rPr lang="en-US" sz="4000" dirty="0">
                <a:latin typeface="+mn-lt"/>
              </a:rPr>
              <a:t>.  J. Applied Sci., 12(11): 1106-1111.</a:t>
            </a:r>
          </a:p>
          <a:p>
            <a:pPr>
              <a:defRPr/>
            </a:pPr>
            <a:r>
              <a:rPr lang="en-US" sz="4000" dirty="0">
                <a:latin typeface="+mn-lt"/>
              </a:rPr>
              <a:t>2- </a:t>
            </a:r>
            <a:r>
              <a:rPr lang="en-US" sz="4000" dirty="0" err="1">
                <a:latin typeface="+mn-lt"/>
              </a:rPr>
              <a:t>Sumathi</a:t>
            </a:r>
            <a:r>
              <a:rPr lang="en-US" sz="4000" dirty="0">
                <a:latin typeface="+mn-lt"/>
              </a:rPr>
              <a:t> S. &amp; </a:t>
            </a:r>
            <a:r>
              <a:rPr lang="en-US" sz="4000" dirty="0" err="1">
                <a:latin typeface="+mn-lt"/>
              </a:rPr>
              <a:t>Anuradha</a:t>
            </a:r>
            <a:r>
              <a:rPr lang="en-US" sz="4000" dirty="0">
                <a:latin typeface="+mn-lt"/>
              </a:rPr>
              <a:t> R. (2016). In vitro anti-inflammatory activity of flower extract of </a:t>
            </a:r>
            <a:r>
              <a:rPr lang="en-US" sz="4000" i="1" dirty="0" err="1">
                <a:latin typeface="+mn-lt"/>
              </a:rPr>
              <a:t>Couroupita</a:t>
            </a:r>
            <a:r>
              <a:rPr lang="en-US" sz="4000" i="1" dirty="0">
                <a:latin typeface="+mn-lt"/>
              </a:rPr>
              <a:t> </a:t>
            </a:r>
            <a:r>
              <a:rPr lang="en-US" sz="4000" i="1" dirty="0" err="1">
                <a:latin typeface="+mn-lt"/>
              </a:rPr>
              <a:t>guianensis</a:t>
            </a:r>
            <a:r>
              <a:rPr lang="en-US" sz="4000" i="1" dirty="0">
                <a:latin typeface="+mn-lt"/>
              </a:rPr>
              <a:t> </a:t>
            </a:r>
            <a:r>
              <a:rPr lang="en-US" sz="4000" dirty="0" err="1">
                <a:latin typeface="+mn-lt"/>
              </a:rPr>
              <a:t>aubl</a:t>
            </a:r>
            <a:r>
              <a:rPr lang="en-US" sz="4000" dirty="0">
                <a:latin typeface="+mn-lt"/>
              </a:rPr>
              <a:t>. </a:t>
            </a:r>
            <a:r>
              <a:rPr lang="en-US" sz="4000" dirty="0" err="1">
                <a:latin typeface="+mn-lt"/>
              </a:rPr>
              <a:t>Innov</a:t>
            </a:r>
            <a:r>
              <a:rPr lang="en-US" sz="4000" dirty="0">
                <a:latin typeface="+mn-lt"/>
              </a:rPr>
              <a:t> J </a:t>
            </a:r>
            <a:r>
              <a:rPr lang="en-US" sz="4000" dirty="0" err="1">
                <a:latin typeface="+mn-lt"/>
              </a:rPr>
              <a:t>Ayruvedic</a:t>
            </a:r>
            <a:r>
              <a:rPr lang="en-US" sz="4000" dirty="0">
                <a:latin typeface="+mn-lt"/>
              </a:rPr>
              <a:t> </a:t>
            </a:r>
            <a:r>
              <a:rPr lang="en-US" sz="4000" dirty="0" err="1">
                <a:latin typeface="+mn-lt"/>
              </a:rPr>
              <a:t>Sci</a:t>
            </a:r>
            <a:r>
              <a:rPr lang="en-US" sz="4000" dirty="0">
                <a:latin typeface="+mn-lt"/>
              </a:rPr>
              <a:t>, 4(3): 16-18.</a:t>
            </a:r>
          </a:p>
          <a:p>
            <a:pPr>
              <a:defRPr/>
            </a:pPr>
            <a:r>
              <a:rPr lang="fr-FR" sz="4000" dirty="0">
                <a:latin typeface="+mn-lt"/>
              </a:rPr>
              <a:t>3</a:t>
            </a:r>
            <a:r>
              <a:rPr lang="en-US" sz="4000" dirty="0">
                <a:latin typeface="+mn-lt"/>
              </a:rPr>
              <a:t>- </a:t>
            </a:r>
            <a:r>
              <a:rPr lang="en-US" sz="4000" dirty="0" err="1">
                <a:latin typeface="+mn-lt"/>
              </a:rPr>
              <a:t>Jayaprakasam</a:t>
            </a:r>
            <a:r>
              <a:rPr lang="en-US" sz="4000" dirty="0">
                <a:latin typeface="+mn-lt"/>
              </a:rPr>
              <a:t> R. &amp; Ravi T.K. (2012). Evaluation of  anti arthritic activity of the root extract of </a:t>
            </a:r>
            <a:r>
              <a:rPr lang="en-US" sz="4000" i="1" dirty="0" err="1">
                <a:latin typeface="+mn-lt"/>
              </a:rPr>
              <a:t>Acalyphaindica</a:t>
            </a:r>
            <a:r>
              <a:rPr lang="en-US" sz="4000" i="1" dirty="0">
                <a:latin typeface="+mn-lt"/>
              </a:rPr>
              <a:t> </a:t>
            </a:r>
            <a:r>
              <a:rPr lang="en-US" sz="4000" dirty="0" err="1">
                <a:latin typeface="+mn-lt"/>
              </a:rPr>
              <a:t>linn</a:t>
            </a:r>
            <a:r>
              <a:rPr lang="en-US" sz="4000" dirty="0">
                <a:latin typeface="+mn-lt"/>
              </a:rPr>
              <a:t>. Using </a:t>
            </a:r>
            <a:r>
              <a:rPr lang="en-US" sz="4000" i="1" dirty="0">
                <a:latin typeface="+mn-lt"/>
              </a:rPr>
              <a:t>in vitro </a:t>
            </a:r>
            <a:r>
              <a:rPr lang="en-US" sz="4000" dirty="0">
                <a:latin typeface="+mn-lt"/>
              </a:rPr>
              <a:t>techniques. </a:t>
            </a:r>
            <a:r>
              <a:rPr lang="en-US" sz="4000" i="1" dirty="0">
                <a:latin typeface="+mn-lt"/>
              </a:rPr>
              <a:t>IJPP</a:t>
            </a:r>
            <a:r>
              <a:rPr lang="en-US" sz="4000" dirty="0">
                <a:latin typeface="+mn-lt"/>
              </a:rPr>
              <a:t> , 2(6):169-173. </a:t>
            </a:r>
            <a:endParaRPr lang="fr-FR" sz="4000" dirty="0">
              <a:latin typeface="+mn-lt"/>
            </a:endParaRPr>
          </a:p>
          <a:p>
            <a:pPr>
              <a:defRPr/>
            </a:pPr>
            <a:endParaRPr lang="fr-FR" sz="4000" dirty="0">
              <a:latin typeface="+mn-lt"/>
            </a:endParaRPr>
          </a:p>
        </p:txBody>
      </p:sp>
      <p:sp>
        <p:nvSpPr>
          <p:cNvPr id="25" name="Rectangle 24"/>
          <p:cNvSpPr/>
          <p:nvPr/>
        </p:nvSpPr>
        <p:spPr bwMode="auto">
          <a:xfrm>
            <a:off x="0" y="32778569"/>
            <a:ext cx="28774489" cy="899319"/>
          </a:xfrm>
          <a:prstGeom prst="rect">
            <a:avLst/>
          </a:prstGeom>
          <a:solidFill>
            <a:srgbClr val="FFC000"/>
          </a:solidFill>
          <a:ln w="9525" cap="flat" cmpd="sng" algn="ctr">
            <a:solidFill>
              <a:srgbClr val="FFFF00"/>
            </a:solidFill>
            <a:prstDash val="solid"/>
            <a:round/>
            <a:headEnd type="none" w="med" len="med"/>
            <a:tailEnd type="none" w="med" len="med"/>
          </a:ln>
          <a:effectLst/>
        </p:spPr>
        <p:txBody>
          <a:bodyPr/>
          <a:lstStyle/>
          <a:p>
            <a:pPr>
              <a:defRPr/>
            </a:pPr>
            <a:r>
              <a:rPr lang="fr-FR" sz="6000" b="1" dirty="0" err="1"/>
              <a:t>References</a:t>
            </a:r>
            <a:r>
              <a:rPr lang="fr-FR" sz="6000" b="1" dirty="0"/>
              <a:t> </a:t>
            </a:r>
          </a:p>
        </p:txBody>
      </p:sp>
    </p:spTree>
    <p:extLst>
      <p:ext uri="{BB962C8B-B14F-4D97-AF65-F5344CB8AC3E}">
        <p14:creationId xmlns:p14="http://schemas.microsoft.com/office/powerpoint/2010/main" xmlns="" val="2664914835"/>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èle par défau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119</TotalTime>
  <Words>631</Words>
  <Application>Microsoft Office PowerPoint</Application>
  <PresentationFormat>Custom</PresentationFormat>
  <Paragraphs>73</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Thème Office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lenovo</dc:creator>
  <cp:lastModifiedBy>zenzen</cp:lastModifiedBy>
  <cp:revision>7</cp:revision>
  <dcterms:created xsi:type="dcterms:W3CDTF">2021-05-06T01:22:02Z</dcterms:created>
  <dcterms:modified xsi:type="dcterms:W3CDTF">2022-05-18T22:22:37Z</dcterms:modified>
</cp:coreProperties>
</file>