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961938" cy="12961938"/>
  <p:notesSz cx="6858000" cy="9144000"/>
  <p:defaultTextStyle>
    <a:defPPr>
      <a:defRPr lang="en-US"/>
    </a:defPPr>
    <a:lvl1pPr marL="0" algn="l" defTabSz="14813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40664" algn="l" defTabSz="14813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81328" algn="l" defTabSz="14813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21992" algn="l" defTabSz="14813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62656" algn="l" defTabSz="14813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703320" algn="l" defTabSz="14813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43984" algn="l" defTabSz="14813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84648" algn="l" defTabSz="14813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25312" algn="l" defTabSz="148132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098" y="-132"/>
      </p:cViewPr>
      <p:guideLst>
        <p:guide orient="horz" pos="4083"/>
        <p:guide pos="40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146" y="4026603"/>
            <a:ext cx="11017647" cy="277841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4291" y="7345098"/>
            <a:ext cx="9073357" cy="33124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4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8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21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6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0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43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84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25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04" y="8329246"/>
            <a:ext cx="11017647" cy="2574385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904" y="5493823"/>
            <a:ext cx="11017647" cy="2835423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406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8132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2199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6265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7033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4398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8464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2531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97" y="3024453"/>
            <a:ext cx="5724856" cy="855428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8985" y="3024453"/>
            <a:ext cx="5724856" cy="855428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97" y="2901435"/>
            <a:ext cx="5727107" cy="1209180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40664" indent="0">
              <a:buNone/>
              <a:defRPr sz="3200" b="1"/>
            </a:lvl2pPr>
            <a:lvl3pPr marL="1481328" indent="0">
              <a:buNone/>
              <a:defRPr sz="2900" b="1"/>
            </a:lvl3pPr>
            <a:lvl4pPr marL="2221992" indent="0">
              <a:buNone/>
              <a:defRPr sz="2600" b="1"/>
            </a:lvl4pPr>
            <a:lvl5pPr marL="2962656" indent="0">
              <a:buNone/>
              <a:defRPr sz="2600" b="1"/>
            </a:lvl5pPr>
            <a:lvl6pPr marL="3703320" indent="0">
              <a:buNone/>
              <a:defRPr sz="2600" b="1"/>
            </a:lvl6pPr>
            <a:lvl7pPr marL="4443984" indent="0">
              <a:buNone/>
              <a:defRPr sz="2600" b="1"/>
            </a:lvl7pPr>
            <a:lvl8pPr marL="5184648" indent="0">
              <a:buNone/>
              <a:defRPr sz="2600" b="1"/>
            </a:lvl8pPr>
            <a:lvl9pPr marL="5925312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97" y="4110614"/>
            <a:ext cx="5727107" cy="7468118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4485" y="2901435"/>
            <a:ext cx="5729357" cy="1209180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40664" indent="0">
              <a:buNone/>
              <a:defRPr sz="3200" b="1"/>
            </a:lvl2pPr>
            <a:lvl3pPr marL="1481328" indent="0">
              <a:buNone/>
              <a:defRPr sz="2900" b="1"/>
            </a:lvl3pPr>
            <a:lvl4pPr marL="2221992" indent="0">
              <a:buNone/>
              <a:defRPr sz="2600" b="1"/>
            </a:lvl4pPr>
            <a:lvl5pPr marL="2962656" indent="0">
              <a:buNone/>
              <a:defRPr sz="2600" b="1"/>
            </a:lvl5pPr>
            <a:lvl6pPr marL="3703320" indent="0">
              <a:buNone/>
              <a:defRPr sz="2600" b="1"/>
            </a:lvl6pPr>
            <a:lvl7pPr marL="4443984" indent="0">
              <a:buNone/>
              <a:defRPr sz="2600" b="1"/>
            </a:lvl7pPr>
            <a:lvl8pPr marL="5184648" indent="0">
              <a:buNone/>
              <a:defRPr sz="2600" b="1"/>
            </a:lvl8pPr>
            <a:lvl9pPr marL="5925312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4485" y="4110614"/>
            <a:ext cx="5729357" cy="7468118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98" y="516077"/>
            <a:ext cx="4264388" cy="21963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758" y="516078"/>
            <a:ext cx="7246083" cy="11062655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8098" y="2712406"/>
            <a:ext cx="4264388" cy="8866327"/>
          </a:xfrm>
        </p:spPr>
        <p:txBody>
          <a:bodyPr/>
          <a:lstStyle>
            <a:lvl1pPr marL="0" indent="0">
              <a:buNone/>
              <a:defRPr sz="2300"/>
            </a:lvl1pPr>
            <a:lvl2pPr marL="740664" indent="0">
              <a:buNone/>
              <a:defRPr sz="1900"/>
            </a:lvl2pPr>
            <a:lvl3pPr marL="1481328" indent="0">
              <a:buNone/>
              <a:defRPr sz="1600"/>
            </a:lvl3pPr>
            <a:lvl4pPr marL="2221992" indent="0">
              <a:buNone/>
              <a:defRPr sz="1500"/>
            </a:lvl4pPr>
            <a:lvl5pPr marL="2962656" indent="0">
              <a:buNone/>
              <a:defRPr sz="1500"/>
            </a:lvl5pPr>
            <a:lvl6pPr marL="3703320" indent="0">
              <a:buNone/>
              <a:defRPr sz="1500"/>
            </a:lvl6pPr>
            <a:lvl7pPr marL="4443984" indent="0">
              <a:buNone/>
              <a:defRPr sz="1500"/>
            </a:lvl7pPr>
            <a:lvl8pPr marL="5184648" indent="0">
              <a:buNone/>
              <a:defRPr sz="1500"/>
            </a:lvl8pPr>
            <a:lvl9pPr marL="5925312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630" y="9073357"/>
            <a:ext cx="7777163" cy="107116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0630" y="1158173"/>
            <a:ext cx="7777163" cy="7777163"/>
          </a:xfrm>
        </p:spPr>
        <p:txBody>
          <a:bodyPr/>
          <a:lstStyle>
            <a:lvl1pPr marL="0" indent="0">
              <a:buNone/>
              <a:defRPr sz="5200"/>
            </a:lvl1pPr>
            <a:lvl2pPr marL="740664" indent="0">
              <a:buNone/>
              <a:defRPr sz="4500"/>
            </a:lvl2pPr>
            <a:lvl3pPr marL="1481328" indent="0">
              <a:buNone/>
              <a:defRPr sz="3900"/>
            </a:lvl3pPr>
            <a:lvl4pPr marL="2221992" indent="0">
              <a:buNone/>
              <a:defRPr sz="3200"/>
            </a:lvl4pPr>
            <a:lvl5pPr marL="2962656" indent="0">
              <a:buNone/>
              <a:defRPr sz="3200"/>
            </a:lvl5pPr>
            <a:lvl6pPr marL="3703320" indent="0">
              <a:buNone/>
              <a:defRPr sz="3200"/>
            </a:lvl6pPr>
            <a:lvl7pPr marL="4443984" indent="0">
              <a:buNone/>
              <a:defRPr sz="3200"/>
            </a:lvl7pPr>
            <a:lvl8pPr marL="5184648" indent="0">
              <a:buNone/>
              <a:defRPr sz="3200"/>
            </a:lvl8pPr>
            <a:lvl9pPr marL="5925312" indent="0">
              <a:buNone/>
              <a:defRPr sz="32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630" y="10144517"/>
            <a:ext cx="7777163" cy="1521227"/>
          </a:xfrm>
        </p:spPr>
        <p:txBody>
          <a:bodyPr/>
          <a:lstStyle>
            <a:lvl1pPr marL="0" indent="0">
              <a:buNone/>
              <a:defRPr sz="2300"/>
            </a:lvl1pPr>
            <a:lvl2pPr marL="740664" indent="0">
              <a:buNone/>
              <a:defRPr sz="1900"/>
            </a:lvl2pPr>
            <a:lvl3pPr marL="1481328" indent="0">
              <a:buNone/>
              <a:defRPr sz="1600"/>
            </a:lvl3pPr>
            <a:lvl4pPr marL="2221992" indent="0">
              <a:buNone/>
              <a:defRPr sz="1500"/>
            </a:lvl4pPr>
            <a:lvl5pPr marL="2962656" indent="0">
              <a:buNone/>
              <a:defRPr sz="1500"/>
            </a:lvl5pPr>
            <a:lvl6pPr marL="3703320" indent="0">
              <a:buNone/>
              <a:defRPr sz="1500"/>
            </a:lvl6pPr>
            <a:lvl7pPr marL="4443984" indent="0">
              <a:buNone/>
              <a:defRPr sz="1500"/>
            </a:lvl7pPr>
            <a:lvl8pPr marL="5184648" indent="0">
              <a:buNone/>
              <a:defRPr sz="1500"/>
            </a:lvl8pPr>
            <a:lvl9pPr marL="5925312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7405" y="519079"/>
            <a:ext cx="2916436" cy="110596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8097" y="519079"/>
            <a:ext cx="8533276" cy="110596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8097" y="519079"/>
            <a:ext cx="11665744" cy="2160323"/>
          </a:xfrm>
          <a:prstGeom prst="rect">
            <a:avLst/>
          </a:prstGeom>
        </p:spPr>
        <p:txBody>
          <a:bodyPr vert="horz" lIns="148133" tIns="74066" rIns="148133" bIns="7406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97" y="3024453"/>
            <a:ext cx="11665744" cy="8554280"/>
          </a:xfrm>
          <a:prstGeom prst="rect">
            <a:avLst/>
          </a:prstGeom>
        </p:spPr>
        <p:txBody>
          <a:bodyPr vert="horz" lIns="148133" tIns="74066" rIns="148133" bIns="7406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8097" y="12013797"/>
            <a:ext cx="3024452" cy="690103"/>
          </a:xfrm>
          <a:prstGeom prst="rect">
            <a:avLst/>
          </a:prstGeom>
        </p:spPr>
        <p:txBody>
          <a:bodyPr vert="horz" lIns="148133" tIns="74066" rIns="148133" bIns="7406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79786-9CE8-46BF-BFA0-99AD4F4725B9}" type="datetimeFigureOut">
              <a:rPr lang="en-US" smtClean="0"/>
              <a:pPr/>
              <a:t>3/28/2018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8662" y="12013797"/>
            <a:ext cx="4104614" cy="690103"/>
          </a:xfrm>
          <a:prstGeom prst="rect">
            <a:avLst/>
          </a:prstGeom>
        </p:spPr>
        <p:txBody>
          <a:bodyPr vert="horz" lIns="148133" tIns="74066" rIns="148133" bIns="7406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9389" y="12013797"/>
            <a:ext cx="3024452" cy="690103"/>
          </a:xfrm>
          <a:prstGeom prst="rect">
            <a:avLst/>
          </a:prstGeom>
        </p:spPr>
        <p:txBody>
          <a:bodyPr vert="horz" lIns="148133" tIns="74066" rIns="148133" bIns="7406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D448A-BC52-428E-9A3F-90030CAB979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8132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5498" indent="-555498" algn="l" defTabSz="148132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203579" indent="-462915" algn="l" defTabSz="148132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51660" indent="-370332" algn="l" defTabSz="148132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92324" indent="-370332" algn="l" defTabSz="148132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32988" indent="-370332" algn="l" defTabSz="148132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73652" indent="-370332" algn="l" defTabSz="148132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14316" indent="-370332" algn="l" defTabSz="148132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54980" indent="-370332" algn="l" defTabSz="148132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95644" indent="-370332" algn="l" defTabSz="148132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813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algn="l" defTabSz="14813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81328" algn="l" defTabSz="14813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21992" algn="l" defTabSz="14813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62656" algn="l" defTabSz="14813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703320" algn="l" defTabSz="14813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43984" algn="l" defTabSz="14813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84648" algn="l" defTabSz="14813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25312" algn="l" defTabSz="148132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0" y="0"/>
            <a:ext cx="12961938" cy="21946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7" name="Oval 36"/>
          <p:cNvSpPr/>
          <p:nvPr/>
        </p:nvSpPr>
        <p:spPr>
          <a:xfrm>
            <a:off x="9124175" y="5980903"/>
            <a:ext cx="1785950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6" name="Oval 35"/>
          <p:cNvSpPr/>
          <p:nvPr/>
        </p:nvSpPr>
        <p:spPr>
          <a:xfrm>
            <a:off x="9195613" y="3766325"/>
            <a:ext cx="1785950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5" name="Oval 34"/>
          <p:cNvSpPr/>
          <p:nvPr/>
        </p:nvSpPr>
        <p:spPr>
          <a:xfrm>
            <a:off x="1194557" y="4837895"/>
            <a:ext cx="1785950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9" name="Oval 38"/>
          <p:cNvSpPr/>
          <p:nvPr/>
        </p:nvSpPr>
        <p:spPr>
          <a:xfrm>
            <a:off x="694491" y="7195349"/>
            <a:ext cx="1785950" cy="35719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8" name="Oval 37"/>
          <p:cNvSpPr/>
          <p:nvPr/>
        </p:nvSpPr>
        <p:spPr>
          <a:xfrm>
            <a:off x="5695151" y="8052605"/>
            <a:ext cx="2133616" cy="357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0" name="Oval 39"/>
          <p:cNvSpPr/>
          <p:nvPr/>
        </p:nvSpPr>
        <p:spPr>
          <a:xfrm>
            <a:off x="9981431" y="8981299"/>
            <a:ext cx="1785950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8838422" y="5909465"/>
            <a:ext cx="2571769" cy="2421996"/>
          </a:xfrm>
          <a:prstGeom prst="rect">
            <a:avLst/>
          </a:prstGeom>
        </p:spPr>
        <p:txBody>
          <a:bodyPr wrap="square" lIns="148133" tIns="74066" rIns="148133" bIns="74066">
            <a:spAutoFit/>
          </a:bodyPr>
          <a:lstStyle/>
          <a:p>
            <a:pPr marL="581216">
              <a:spcBef>
                <a:spcPts val="1166"/>
              </a:spcBef>
            </a:pPr>
            <a:r>
              <a:rPr lang="en-IN" sz="1500" b="1" i="1" spc="-24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Virtual</a:t>
            </a:r>
            <a:r>
              <a:rPr lang="en-IN" sz="1500" b="1" i="1" spc="-57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500" b="1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Brain</a:t>
            </a:r>
          </a:p>
          <a:p>
            <a:pPr marL="146591" indent="-126017">
              <a:spcBef>
                <a:spcPts val="1013"/>
              </a:spcBef>
              <a:buClr>
                <a:srgbClr val="4F81BC"/>
              </a:buClr>
              <a:buSzPct val="78846"/>
              <a:buFont typeface="Wingdings" pitchFamily="2" charset="2"/>
              <a:buChar char="Ø"/>
              <a:tabLst>
                <a:tab pos="146591" algn="l"/>
                <a:tab pos="640367" algn="l"/>
              </a:tabLst>
            </a:pP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Input</a:t>
            </a:r>
          </a:p>
          <a:p>
            <a:pPr marL="727806" indent="-707232">
              <a:spcBef>
                <a:spcPts val="1013"/>
              </a:spcBef>
              <a:buClr>
                <a:srgbClr val="4F81BC"/>
              </a:buClr>
              <a:buSzPct val="78846"/>
              <a:tabLst>
                <a:tab pos="874395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            1. ANN(Artificial 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Neural Network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)</a:t>
            </a:r>
            <a:r>
              <a:rPr lang="en-IN" sz="1300" spc="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with silicon chip</a:t>
            </a:r>
          </a:p>
          <a:p>
            <a:pPr marL="727806" indent="-707232">
              <a:spcBef>
                <a:spcPts val="1013"/>
              </a:spcBef>
              <a:buClr>
                <a:srgbClr val="4F81BC"/>
              </a:buClr>
              <a:buSzPct val="78846"/>
              <a:tabLst>
                <a:tab pos="874395" algn="l"/>
              </a:tabLst>
            </a:pPr>
            <a:r>
              <a:rPr lang="en-IN" sz="130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           2.Electric</a:t>
            </a:r>
            <a:r>
              <a:rPr lang="en-IN" sz="1300" spc="-89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impulses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indent="20574">
              <a:spcBef>
                <a:spcPts val="996"/>
              </a:spcBef>
              <a:buClr>
                <a:srgbClr val="4F81BC"/>
              </a:buClr>
              <a:buSzPct val="78846"/>
              <a:buFont typeface="Wingdings"/>
              <a:buChar char=""/>
              <a:tabLst>
                <a:tab pos="0" algn="l"/>
                <a:tab pos="640367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Interpretation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spcBef>
                <a:spcPts val="1013"/>
              </a:spcBef>
              <a:buClr>
                <a:srgbClr val="4F81BC"/>
              </a:buClr>
              <a:buSzPct val="78846"/>
              <a:buFont typeface="Wingdings"/>
              <a:buChar char=""/>
              <a:tabLst>
                <a:tab pos="0" algn="l"/>
                <a:tab pos="640367" algn="l"/>
              </a:tabLst>
            </a:pP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Memory</a:t>
            </a:r>
            <a:endParaRPr lang="en-IN" sz="1300" dirty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552275" y="2337565"/>
            <a:ext cx="1785950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Oval 33"/>
          <p:cNvSpPr/>
          <p:nvPr/>
        </p:nvSpPr>
        <p:spPr>
          <a:xfrm>
            <a:off x="9624241" y="2337565"/>
            <a:ext cx="1785950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2" name="Oval 31"/>
          <p:cNvSpPr/>
          <p:nvPr/>
        </p:nvSpPr>
        <p:spPr>
          <a:xfrm>
            <a:off x="1194557" y="2266127"/>
            <a:ext cx="1285884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-805707" y="1783500"/>
            <a:ext cx="9929882" cy="411189"/>
          </a:xfrm>
          <a:prstGeom prst="rect">
            <a:avLst/>
          </a:prstGeom>
          <a:noFill/>
        </p:spPr>
        <p:txBody>
          <a:bodyPr wrap="square" lIns="148133" tIns="74066" rIns="148133" bIns="74066" rtlCol="0">
            <a:spAutoFit/>
          </a:bodyPr>
          <a:lstStyle/>
          <a:p>
            <a:pPr algn="ctr"/>
            <a:r>
              <a:rPr lang="en-US" sz="17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B.Tech(</a:t>
            </a:r>
            <a:r>
              <a:rPr lang="en-US" sz="17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BioTech</a:t>
            </a:r>
            <a:r>
              <a:rPr lang="en-US" sz="17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4</a:t>
            </a:r>
            <a:r>
              <a:rPr lang="en-US" sz="1700" i="1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7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Semister, Department Of Biotechnology, Invertis University, Bareilly</a:t>
            </a:r>
            <a:endParaRPr lang="en-IN" sz="17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cimaginidincreierulumanrecreated-15153368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1449" y="4633481"/>
            <a:ext cx="4433776" cy="3332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9316" y="2194689"/>
            <a:ext cx="3645571" cy="2175774"/>
          </a:xfrm>
          <a:prstGeom prst="rect">
            <a:avLst/>
          </a:prstGeom>
        </p:spPr>
        <p:txBody>
          <a:bodyPr wrap="square" lIns="148133" tIns="74066" rIns="148133" bIns="74066">
            <a:spAutoFit/>
          </a:bodyPr>
          <a:lstStyle/>
          <a:p>
            <a:pPr marL="639851" marR="9258" indent="-619277" algn="ctr">
              <a:spcBef>
                <a:spcPts val="162"/>
              </a:spcBef>
              <a:buSzPct val="80000"/>
              <a:tabLst>
                <a:tab pos="640880" algn="l"/>
              </a:tabLst>
            </a:pP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Introduction</a:t>
            </a:r>
            <a:endParaRPr lang="en-IN" sz="1600" b="1" i="1" dirty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290609" marR="9258" indent="-270035" algn="just">
              <a:spcBef>
                <a:spcPts val="162"/>
              </a:spcBef>
              <a:buSzPct val="80000"/>
              <a:buFont typeface="Wingdings"/>
              <a:buChar char=""/>
            </a:pP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Could a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simulated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brain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start to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think, feel and  experience the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world as if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it were an</a:t>
            </a:r>
            <a:r>
              <a:rPr lang="en-IN" sz="1300" spc="867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organic, 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human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brain?</a:t>
            </a:r>
          </a:p>
          <a:p>
            <a:pPr marL="290609" marR="8230" indent="-290609" algn="just">
              <a:spcBef>
                <a:spcPts val="1166"/>
              </a:spcBef>
              <a:buSzPct val="80000"/>
              <a:buFont typeface="Wingdings"/>
              <a:buChar char=""/>
              <a:tabLst>
                <a:tab pos="290609" algn="l"/>
              </a:tabLst>
            </a:pPr>
            <a:r>
              <a:rPr lang="en-IN" sz="1300" spc="-4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Technology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is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growing faster than everything.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If  possible, </a:t>
            </a:r>
            <a:r>
              <a:rPr lang="en-IN" sz="1300" spc="-57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IBM’s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“BLUE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BRAIN”,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an artificial  brain that can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think,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respond, take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decision,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and  keep anything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in </a:t>
            </a:r>
            <a:r>
              <a:rPr lang="en-IN" sz="1300" spc="-49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memory,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would be the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first  virtual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brain of the</a:t>
            </a:r>
            <a:r>
              <a:rPr lang="en-IN" sz="1300" spc="57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world.</a:t>
            </a:r>
            <a:endParaRPr lang="en-IN" sz="1300" dirty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91521" y="2295314"/>
            <a:ext cx="3746836" cy="2093701"/>
          </a:xfrm>
          <a:prstGeom prst="rect">
            <a:avLst/>
          </a:prstGeom>
        </p:spPr>
        <p:txBody>
          <a:bodyPr wrap="square" lIns="148133" tIns="74066" rIns="148133" bIns="74066">
            <a:spAutoFit/>
          </a:bodyPr>
          <a:lstStyle/>
          <a:p>
            <a:pPr marL="641909" marR="10287" indent="-621335" algn="ctr">
              <a:lnSpc>
                <a:spcPct val="90000"/>
              </a:lnSpc>
              <a:spcBef>
                <a:spcPts val="1094"/>
              </a:spcBef>
              <a:buSzPct val="80357"/>
              <a:tabLst>
                <a:tab pos="642938" algn="l"/>
              </a:tabLst>
            </a:pPr>
            <a:r>
              <a:rPr lang="en-US" sz="1600" b="1" i="1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Why Blue Brain?</a:t>
            </a:r>
            <a:endParaRPr lang="en-IN" sz="1600" b="1" i="1" spc="-8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6591" marR="10287" indent="-146591" algn="just">
              <a:lnSpc>
                <a:spcPct val="90000"/>
              </a:lnSpc>
              <a:spcBef>
                <a:spcPts val="1094"/>
              </a:spcBef>
              <a:buSzPct val="80357"/>
              <a:buFont typeface="Wingdings"/>
              <a:buChar char=""/>
              <a:tabLst>
                <a:tab pos="0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After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death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of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 person, virtual brain will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act as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  person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so we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will not lose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knowledge,  intelligence, personalities, feelings and memories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that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can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used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for the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development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of the 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human </a:t>
            </a:r>
            <a:r>
              <a:rPr lang="en-IN" sz="1300" spc="-4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society.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6591" marR="8230" indent="-126017" algn="just">
              <a:lnSpc>
                <a:spcPct val="90000"/>
              </a:lnSpc>
              <a:spcBef>
                <a:spcPts val="1085"/>
              </a:spcBef>
              <a:buSzPct val="80357"/>
              <a:buFont typeface="Wingdings"/>
              <a:buChar char=""/>
              <a:tabLst>
                <a:tab pos="290609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Certain super brains like that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of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Steve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Jobs, or 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Stephen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Hawkings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could be interfaced with  computer to develop super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computers.</a:t>
            </a:r>
            <a:endParaRPr lang="en-IN" sz="13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63487" y="2266127"/>
            <a:ext cx="3746836" cy="1575610"/>
          </a:xfrm>
          <a:prstGeom prst="rect">
            <a:avLst/>
          </a:prstGeom>
        </p:spPr>
        <p:txBody>
          <a:bodyPr wrap="square" lIns="148133" tIns="74066" rIns="148133" bIns="74066">
            <a:spAutoFit/>
          </a:bodyPr>
          <a:lstStyle/>
          <a:p>
            <a:pPr marL="639851" marR="11316" indent="-619277" algn="ctr">
              <a:spcBef>
                <a:spcPts val="162"/>
              </a:spcBef>
              <a:buSzPct val="80000"/>
              <a:tabLst>
                <a:tab pos="640880" algn="l"/>
              </a:tabLst>
            </a:pPr>
            <a:r>
              <a:rPr lang="en-US" sz="1600" b="1" i="1" spc="-57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Objectives</a:t>
            </a:r>
            <a:endParaRPr lang="en-IN" sz="1600" b="1" i="1" spc="-57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437198" marR="11316">
              <a:spcBef>
                <a:spcPts val="162"/>
              </a:spcBef>
              <a:buSzPct val="80000"/>
              <a:buFont typeface="Wingdings"/>
              <a:buChar char=""/>
              <a:tabLst>
                <a:tab pos="290609" algn="l"/>
              </a:tabLst>
            </a:pPr>
            <a:r>
              <a:rPr lang="en-IN" sz="1300" spc="-57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IBM’s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blue brain project will search for insights 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into how human beings think and</a:t>
            </a:r>
            <a:r>
              <a:rPr lang="en-IN" sz="1300" spc="97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4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remember.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437198" marR="8230" indent="146591">
              <a:spcBef>
                <a:spcPts val="1166"/>
              </a:spcBef>
              <a:buSzPct val="80000"/>
              <a:buFont typeface="Wingdings" pitchFamily="2" charset="2"/>
              <a:buChar char="Ø"/>
              <a:tabLst>
                <a:tab pos="0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Scientists think, the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blue brain could also help </a:t>
            </a:r>
            <a:r>
              <a:rPr lang="en-IN" sz="1300" spc="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to 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cure the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Parkinson's</a:t>
            </a:r>
            <a:r>
              <a:rPr lang="en-IN" sz="1300" spc="65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disease.</a:t>
            </a:r>
            <a:endParaRPr lang="en-IN" sz="1300" dirty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12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9521" y="6480969"/>
            <a:ext cx="1417720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8981299" y="3694887"/>
            <a:ext cx="2227849" cy="2021886"/>
          </a:xfrm>
          <a:prstGeom prst="rect">
            <a:avLst/>
          </a:prstGeom>
        </p:spPr>
        <p:txBody>
          <a:bodyPr wrap="square" lIns="148133" tIns="74066" rIns="148133" bIns="74066">
            <a:spAutoFit/>
          </a:bodyPr>
          <a:lstStyle/>
          <a:p>
            <a:pPr marL="144018" indent="-123444" algn="ctr">
              <a:spcBef>
                <a:spcPts val="1199"/>
              </a:spcBef>
              <a:buClr>
                <a:srgbClr val="4F81BC"/>
              </a:buClr>
              <a:buSzPct val="78846"/>
              <a:tabLst>
                <a:tab pos="0" algn="l"/>
                <a:tab pos="144018" algn="l"/>
              </a:tabLst>
            </a:pPr>
            <a:r>
              <a:rPr lang="en-US" sz="1500" b="1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Natural Brain</a:t>
            </a:r>
            <a:endParaRPr lang="en-IN" sz="1500" b="1" i="1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4018" indent="-123444">
              <a:spcBef>
                <a:spcPts val="1199"/>
              </a:spcBef>
              <a:buClr>
                <a:srgbClr val="4F81BC"/>
              </a:buClr>
              <a:buSzPct val="78846"/>
              <a:buFont typeface="Wingdings"/>
              <a:buChar char=""/>
              <a:tabLst>
                <a:tab pos="0" algn="l"/>
                <a:tab pos="144018" algn="l"/>
              </a:tabLst>
            </a:pP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Input</a:t>
            </a:r>
          </a:p>
          <a:p>
            <a:pPr marL="1247813" lvl="1" indent="-463944">
              <a:spcBef>
                <a:spcPts val="948"/>
              </a:spcBef>
              <a:buClr>
                <a:srgbClr val="4F81BC"/>
              </a:buClr>
              <a:buSzPct val="93750"/>
              <a:tabLst>
                <a:tab pos="1247813" algn="l"/>
                <a:tab pos="1248842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1.</a:t>
            </a:r>
            <a:r>
              <a:rPr lang="en-IN" sz="1300" spc="-4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N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eurons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47813" lvl="1" indent="-463944">
              <a:spcBef>
                <a:spcPts val="932"/>
              </a:spcBef>
              <a:buClr>
                <a:srgbClr val="4F81BC"/>
              </a:buClr>
              <a:buSzPct val="93750"/>
              <a:tabLst>
                <a:tab pos="1247813" algn="l"/>
                <a:tab pos="1248842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2. Sensory</a:t>
            </a:r>
            <a:r>
              <a:rPr lang="en-IN" sz="1300" spc="-97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cells</a:t>
            </a:r>
          </a:p>
          <a:p>
            <a:pPr marL="144018" indent="-123444">
              <a:spcBef>
                <a:spcPts val="1004"/>
              </a:spcBef>
              <a:buClr>
                <a:srgbClr val="4F81BC"/>
              </a:buClr>
              <a:buSzPct val="78846"/>
              <a:buFont typeface="Wingdings"/>
              <a:buChar char=""/>
              <a:tabLst>
                <a:tab pos="144018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Interpretation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4018" indent="-123444">
              <a:spcBef>
                <a:spcPts val="1013"/>
              </a:spcBef>
              <a:buClr>
                <a:srgbClr val="4F81BC"/>
              </a:buClr>
              <a:buSzPct val="78846"/>
              <a:buFont typeface="Wingdings"/>
              <a:buChar char=""/>
              <a:tabLst>
                <a:tab pos="144018" algn="l"/>
              </a:tabLst>
            </a:pP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Memory</a:t>
            </a:r>
            <a:endParaRPr lang="en-IN" sz="1300" dirty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5" name="Picture 14" descr="content-1468427430-brain-anatom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49521" y="4084303"/>
            <a:ext cx="1417722" cy="1968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tangle 17"/>
          <p:cNvSpPr/>
          <p:nvPr/>
        </p:nvSpPr>
        <p:spPr>
          <a:xfrm>
            <a:off x="8838423" y="8909861"/>
            <a:ext cx="4081951" cy="1006223"/>
          </a:xfrm>
          <a:prstGeom prst="rect">
            <a:avLst/>
          </a:prstGeom>
        </p:spPr>
        <p:txBody>
          <a:bodyPr wrap="square" lIns="148133" tIns="74066" rIns="148133" bIns="74066">
            <a:spAutoFit/>
          </a:bodyPr>
          <a:lstStyle/>
          <a:p>
            <a:pPr marL="20574" marR="8230" algn="ctr">
              <a:spcBef>
                <a:spcPts val="162"/>
              </a:spcBef>
              <a:buSzPct val="96666"/>
              <a:tabLst>
                <a:tab pos="512293" algn="l"/>
              </a:tabLst>
            </a:pPr>
            <a:r>
              <a:rPr lang="en-US" sz="1500" b="1" i="1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Brain Simulation</a:t>
            </a:r>
            <a:endParaRPr lang="en-IN" sz="1500" b="1" i="1" spc="-8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20574" marR="8230">
              <a:spcBef>
                <a:spcPts val="162"/>
              </a:spcBef>
              <a:buSzPct val="96666"/>
              <a:buFont typeface="Wingdings"/>
              <a:buChar char=""/>
              <a:tabLst>
                <a:tab pos="512293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Simulating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human  brain by reverse  engineering and   combining</a:t>
            </a:r>
            <a:r>
              <a:rPr lang="en-IN" sz="1300" spc="-13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biological 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studies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to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digital 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technology using  concept of </a:t>
            </a:r>
            <a:r>
              <a:rPr lang="en-IN" sz="1300" b="1" spc="-8" dirty="0" smtClean="0">
                <a:solidFill>
                  <a:srgbClr val="C00000"/>
                </a:solidFill>
                <a:latin typeface="Times New Roman"/>
                <a:cs typeface="Times New Roman"/>
              </a:rPr>
              <a:t>Artificial  </a:t>
            </a:r>
            <a:r>
              <a:rPr lang="en-IN" sz="13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Neural Network  (ANN)</a:t>
            </a:r>
            <a:endParaRPr lang="en-IN" sz="1300" b="1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pic>
        <p:nvPicPr>
          <p:cNvPr id="20" name="Picture 19" descr="uploadi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505305" y="10382762"/>
            <a:ext cx="3041981" cy="2384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4480705" y="8052605"/>
            <a:ext cx="4556963" cy="2319403"/>
          </a:xfrm>
          <a:prstGeom prst="rect">
            <a:avLst/>
          </a:prstGeom>
        </p:spPr>
        <p:txBody>
          <a:bodyPr wrap="square" lIns="148133" tIns="74066" rIns="148133" bIns="74066" anchor="t">
            <a:spAutoFit/>
          </a:bodyPr>
          <a:lstStyle/>
          <a:p>
            <a:pPr marL="144018" marR="8230" indent="-123444" algn="ctr">
              <a:spcBef>
                <a:spcPts val="697"/>
              </a:spcBef>
              <a:buSzPct val="80357"/>
              <a:tabLst>
                <a:tab pos="144018" algn="l"/>
              </a:tabLst>
            </a:pPr>
            <a:r>
              <a:rPr lang="en-US" sz="1500" b="1" i="1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Uploading Human Brain</a:t>
            </a:r>
            <a:endParaRPr lang="en-IN" sz="1300" b="1" i="1" spc="-8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4018" marR="8230" indent="-123444">
              <a:spcBef>
                <a:spcPts val="697"/>
              </a:spcBef>
              <a:buSzPct val="80357"/>
              <a:buFont typeface="Wingdings"/>
              <a:buChar char=""/>
              <a:tabLst>
                <a:tab pos="144018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The uploading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is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possible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by 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the use of small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robots known 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as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the</a:t>
            </a:r>
            <a:r>
              <a:rPr lang="en-IN" sz="1300" spc="-4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lang="en-IN" sz="1300" b="1" i="1" spc="-8" dirty="0" smtClean="0">
                <a:solidFill>
                  <a:srgbClr val="C00000"/>
                </a:solidFill>
                <a:latin typeface="Times New Roman"/>
                <a:cs typeface="Times New Roman"/>
              </a:rPr>
              <a:t>NANOBOTS.</a:t>
            </a:r>
            <a:endParaRPr lang="en-IN" sz="1300" i="1" dirty="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144018" marR="8230" indent="-123444">
              <a:spcBef>
                <a:spcPts val="1094"/>
              </a:spcBef>
              <a:buSzPct val="80357"/>
              <a:buFont typeface="Wingdings"/>
              <a:buChar char=""/>
              <a:tabLst>
                <a:tab pos="144018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These robots are small enough  to travel throughout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our 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circulatory</a:t>
            </a:r>
            <a:r>
              <a:rPr lang="en-IN" sz="1300" spc="-4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system.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4018" marR="9258" indent="-123444">
              <a:spcBef>
                <a:spcPts val="1166"/>
              </a:spcBef>
              <a:buSzPct val="80357"/>
              <a:buFont typeface="Wingdings"/>
              <a:buChar char=""/>
              <a:tabLst>
                <a:tab pos="642938" algn="l"/>
              </a:tabLst>
            </a:pPr>
            <a:r>
              <a:rPr lang="en-IN" sz="1300" spc="-49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Will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monitor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activity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of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brain 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by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traveling into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the spine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and  brain.</a:t>
            </a:r>
          </a:p>
          <a:p>
            <a:pPr marL="144018" marR="9258" indent="-123444">
              <a:spcBef>
                <a:spcPts val="1166"/>
              </a:spcBef>
              <a:buSzPct val="80357"/>
              <a:buFont typeface="Wingdings"/>
              <a:buChar char=""/>
              <a:tabLst>
                <a:tab pos="642938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They will provide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an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interface  with computer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.</a:t>
            </a:r>
            <a:endParaRPr lang="en-IN" sz="1300" dirty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2" name="Picture 21" descr="mozg-brain-imlanty-mekhanizmy-patrubki-tok-silue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4785" y="10441409"/>
            <a:ext cx="3446325" cy="2330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Rectangle 27"/>
          <p:cNvSpPr/>
          <p:nvPr/>
        </p:nvSpPr>
        <p:spPr>
          <a:xfrm>
            <a:off x="-161711" y="50211"/>
            <a:ext cx="8000002" cy="1072908"/>
          </a:xfrm>
          <a:prstGeom prst="rect">
            <a:avLst/>
          </a:prstGeom>
          <a:noFill/>
        </p:spPr>
        <p:txBody>
          <a:bodyPr wrap="square" lIns="148133" tIns="74066" rIns="148133" bIns="74066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-150" dirty="0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Blue Brain Project</a:t>
            </a:r>
            <a:endParaRPr lang="en-US" sz="6000" b="1" spc="-150" dirty="0">
              <a:ln w="11430"/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7205869"/>
            <a:ext cx="4658229" cy="2704124"/>
          </a:xfrm>
          <a:prstGeom prst="rect">
            <a:avLst/>
          </a:prstGeom>
        </p:spPr>
        <p:txBody>
          <a:bodyPr wrap="square" lIns="148133" tIns="74066" rIns="148133" bIns="74066">
            <a:spAutoFit/>
          </a:bodyPr>
          <a:lstStyle/>
          <a:p>
            <a:pPr marL="170764" marR="1633576" indent="-10287" algn="ctr">
              <a:spcBef>
                <a:spcPts val="154"/>
              </a:spcBef>
            </a:pPr>
            <a:r>
              <a:rPr lang="en-US" sz="1500" b="1" i="1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Requirements</a:t>
            </a:r>
            <a:endParaRPr lang="en-IN" sz="1300" b="1" i="1" dirty="0" smtClean="0">
              <a:solidFill>
                <a:schemeClr val="bg1">
                  <a:lumMod val="10000"/>
                </a:schemeClr>
              </a:solidFill>
              <a:latin typeface="Times New Roman"/>
              <a:cs typeface="Times New Roman"/>
            </a:endParaRPr>
          </a:p>
          <a:p>
            <a:pPr marL="144018" marR="8230" indent="-123444">
              <a:spcBef>
                <a:spcPts val="1166"/>
              </a:spcBef>
              <a:buSzPct val="80000"/>
              <a:buFont typeface="Wingdings"/>
              <a:buChar char=""/>
              <a:tabLst>
                <a:tab pos="144018" algn="l"/>
                <a:tab pos="640367" algn="l"/>
              </a:tabLst>
            </a:pP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8,096 </a:t>
            </a:r>
            <a:r>
              <a:rPr lang="en-IN" sz="1300" spc="-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CPUs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at 700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MHz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each of which can map  one or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two simulated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brain</a:t>
            </a:r>
            <a:r>
              <a:rPr lang="en-IN" sz="1300" spc="65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neurons</a:t>
            </a:r>
          </a:p>
          <a:p>
            <a:pPr marL="144018" indent="-123444">
              <a:spcBef>
                <a:spcPts val="1166"/>
              </a:spcBef>
              <a:buSzPct val="80000"/>
              <a:buFont typeface="Wingdings"/>
              <a:buChar char=""/>
              <a:tabLst>
                <a:tab pos="639851" algn="l"/>
                <a:tab pos="640880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256 to 512 MB memory/</a:t>
            </a:r>
            <a:r>
              <a:rPr lang="en-IN" sz="1300" spc="-32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processor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4018" indent="-123444">
              <a:spcBef>
                <a:spcPts val="1166"/>
              </a:spcBef>
              <a:buSzPct val="80000"/>
              <a:buFont typeface="Wingdings"/>
              <a:buChar char=""/>
              <a:tabLst>
                <a:tab pos="639851" algn="l"/>
                <a:tab pos="640880" algn="l"/>
              </a:tabLst>
            </a:pP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100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kilowatts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power</a:t>
            </a:r>
            <a:r>
              <a:rPr lang="en-IN" sz="1300" spc="16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consumption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4018" indent="-123444">
              <a:spcBef>
                <a:spcPts val="1166"/>
              </a:spcBef>
              <a:buSzPct val="80000"/>
              <a:buFont typeface="Wingdings"/>
              <a:buChar char=""/>
              <a:tabLst>
                <a:tab pos="639851" algn="l"/>
                <a:tab pos="640880" algn="l"/>
              </a:tabLst>
            </a:pP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Processor should be 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very high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processing</a:t>
            </a:r>
            <a:r>
              <a:rPr lang="en-IN" sz="1300" spc="49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49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power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4018" indent="-123444">
              <a:spcBef>
                <a:spcPts val="1175"/>
              </a:spcBef>
              <a:buSzPct val="80000"/>
              <a:buFont typeface="Wingdings"/>
              <a:buChar char=""/>
              <a:tabLst>
                <a:tab pos="639851" algn="l"/>
                <a:tab pos="640880" algn="l"/>
              </a:tabLst>
            </a:pP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22.8 TFLOPS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peak processing</a:t>
            </a:r>
            <a:r>
              <a:rPr lang="en-IN" sz="1300" spc="-97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speed</a:t>
            </a:r>
            <a:endParaRPr lang="en-IN" sz="130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44018" indent="-123444">
              <a:spcBef>
                <a:spcPts val="1166"/>
              </a:spcBef>
              <a:buSzPct val="80000"/>
              <a:buFont typeface="Wingdings"/>
              <a:buChar char=""/>
              <a:tabLst>
                <a:tab pos="639851" algn="l"/>
                <a:tab pos="640880" algn="l"/>
              </a:tabLst>
            </a:pP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C++</a:t>
            </a:r>
            <a:r>
              <a:rPr lang="en-IN" sz="1300" spc="-24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8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software and</a:t>
            </a:r>
            <a:r>
              <a:rPr lang="en-IN" sz="13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Linux </a:t>
            </a:r>
          </a:p>
        </p:txBody>
      </p:sp>
      <p:pic>
        <p:nvPicPr>
          <p:cNvPr id="30" name="Picture 29" descr="blue-gene-p-architectur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2988" y="10441408"/>
            <a:ext cx="3405653" cy="2326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Rectangle 30"/>
          <p:cNvSpPr/>
          <p:nvPr/>
        </p:nvSpPr>
        <p:spPr>
          <a:xfrm>
            <a:off x="-19889" y="4837895"/>
            <a:ext cx="4247958" cy="1990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500" b="1" i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</a:p>
          <a:p>
            <a:pPr marL="177800" marR="5715" indent="-165100">
              <a:lnSpc>
                <a:spcPct val="150000"/>
              </a:lnSpc>
              <a:spcBef>
                <a:spcPts val="100"/>
              </a:spcBef>
              <a:buSzPct val="80000"/>
              <a:buFont typeface="Wingdings"/>
              <a:buChar char=""/>
              <a:tabLst>
                <a:tab pos="394970" algn="l"/>
                <a:tab pos="395605" algn="l"/>
                <a:tab pos="1228725" algn="l"/>
                <a:tab pos="2750185" algn="l"/>
                <a:tab pos="4653915" algn="l"/>
                <a:tab pos="5752465" algn="l"/>
                <a:tab pos="6554470" algn="l"/>
              </a:tabLst>
            </a:pPr>
            <a:r>
              <a:rPr lang="en-IN" sz="1300" spc="-24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W</a:t>
            </a: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e bec</a:t>
            </a:r>
            <a:r>
              <a:rPr lang="en-IN" sz="1300" spc="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o</a:t>
            </a: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me  de</a:t>
            </a:r>
            <a:r>
              <a:rPr lang="en-IN" sz="1300" spc="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pe</a:t>
            </a: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ndent </a:t>
            </a:r>
            <a:r>
              <a:rPr lang="en-IN" sz="1300" spc="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u</a:t>
            </a: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pon the computer  </a:t>
            </a: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systems.</a:t>
            </a:r>
            <a:endParaRPr lang="en-IN" sz="1300" dirty="0" smtClean="0">
              <a:solidFill>
                <a:schemeClr val="bg1">
                  <a:lumMod val="10000"/>
                </a:schemeClr>
              </a:solidFill>
              <a:latin typeface="Times New Roman"/>
              <a:cs typeface="Times New Roman"/>
            </a:endParaRPr>
          </a:p>
          <a:p>
            <a:pPr marL="177800" indent="-165100">
              <a:lnSpc>
                <a:spcPct val="150000"/>
              </a:lnSpc>
              <a:spcBef>
                <a:spcPts val="720"/>
              </a:spcBef>
              <a:buSzPct val="80000"/>
              <a:buFont typeface="Wingdings"/>
              <a:buChar char=""/>
              <a:tabLst>
                <a:tab pos="394970" algn="l"/>
                <a:tab pos="395605" algn="l"/>
              </a:tabLst>
            </a:pP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Others </a:t>
            </a: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may </a:t>
            </a: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use technical </a:t>
            </a: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knowledge against</a:t>
            </a:r>
            <a:r>
              <a:rPr lang="en-IN" sz="1300" spc="7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us.</a:t>
            </a:r>
            <a:endParaRPr lang="en-IN" sz="1300" dirty="0" smtClean="0">
              <a:solidFill>
                <a:schemeClr val="bg1">
                  <a:lumMod val="10000"/>
                </a:schemeClr>
              </a:solidFill>
              <a:latin typeface="Times New Roman"/>
              <a:cs typeface="Times New Roman"/>
            </a:endParaRPr>
          </a:p>
          <a:p>
            <a:pPr marL="177800" marR="6350" indent="-165100">
              <a:lnSpc>
                <a:spcPct val="150000"/>
              </a:lnSpc>
              <a:spcBef>
                <a:spcPts val="720"/>
              </a:spcBef>
              <a:buSzPct val="80000"/>
              <a:buFont typeface="Wingdings"/>
              <a:buChar char=""/>
              <a:tabLst>
                <a:tab pos="394970" algn="l"/>
                <a:tab pos="395605" algn="l"/>
                <a:tab pos="2216150" algn="l"/>
                <a:tab pos="3591560" algn="l"/>
                <a:tab pos="4478020" algn="l"/>
                <a:tab pos="5473700" algn="l"/>
                <a:tab pos="6129020" algn="l"/>
              </a:tabLst>
            </a:pP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Computer vi</a:t>
            </a:r>
            <a:r>
              <a:rPr lang="en-IN" sz="1300" spc="-1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r</a:t>
            </a: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uses will </a:t>
            </a:r>
            <a:r>
              <a:rPr lang="en-IN" sz="1300" spc="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p</a:t>
            </a: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ose </a:t>
            </a: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an increa</a:t>
            </a:r>
            <a:r>
              <a:rPr lang="en-IN" sz="1300" spc="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s</a:t>
            </a: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ingly  </a:t>
            </a: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critical</a:t>
            </a:r>
            <a:r>
              <a:rPr lang="en-IN" sz="1300" spc="3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threat.</a:t>
            </a:r>
            <a:endParaRPr lang="en-IN" sz="1300" dirty="0" smtClean="0">
              <a:solidFill>
                <a:schemeClr val="bg1">
                  <a:lumMod val="10000"/>
                </a:schemeClr>
              </a:solidFill>
              <a:latin typeface="Times New Roman"/>
              <a:cs typeface="Times New Roman"/>
            </a:endParaRPr>
          </a:p>
          <a:p>
            <a:pPr marL="177800" indent="-165100">
              <a:lnSpc>
                <a:spcPct val="150000"/>
              </a:lnSpc>
              <a:spcBef>
                <a:spcPts val="725"/>
              </a:spcBef>
              <a:buSzPct val="80000"/>
              <a:buFont typeface="Wingdings"/>
              <a:buChar char=""/>
              <a:tabLst>
                <a:tab pos="394970" algn="l"/>
                <a:tab pos="395605" algn="l"/>
              </a:tabLst>
            </a:pP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Possibilities </a:t>
            </a:r>
            <a:r>
              <a:rPr lang="en-IN" sz="1300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of human</a:t>
            </a:r>
            <a:r>
              <a:rPr lang="en-IN" sz="1300" spc="3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IN" sz="1300" spc="-5" dirty="0" smtClean="0">
                <a:solidFill>
                  <a:schemeClr val="bg1">
                    <a:lumMod val="10000"/>
                  </a:schemeClr>
                </a:solidFill>
                <a:latin typeface="Times New Roman"/>
                <a:cs typeface="Times New Roman"/>
              </a:rPr>
              <a:t>cloning.</a:t>
            </a:r>
            <a:endParaRPr lang="en-IN" sz="1300" dirty="0" smtClean="0">
              <a:solidFill>
                <a:schemeClr val="bg1">
                  <a:lumMod val="10000"/>
                </a:schemeClr>
              </a:solidFill>
              <a:latin typeface="Times New Roman"/>
              <a:cs typeface="Times New Roman"/>
            </a:endParaRPr>
          </a:p>
          <a:p>
            <a:pPr marL="177800" indent="-165100">
              <a:lnSpc>
                <a:spcPct val="150000"/>
              </a:lnSpc>
            </a:pPr>
            <a:endParaRPr lang="en-IN" sz="800" b="1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42" name="Picture 41" descr="log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4043" y="-19889"/>
            <a:ext cx="4857784" cy="2214578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2077910" y="1252724"/>
            <a:ext cx="366779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Tanveer Alam Ansari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rgbClr val="002060"/>
      </a:dk1>
      <a:lt1>
        <a:srgbClr val="DDE9EC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7356</TotalTime>
  <Words>365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Tanveer</dc:creator>
  <cp:lastModifiedBy>Dr Tanveer</cp:lastModifiedBy>
  <cp:revision>65</cp:revision>
  <dcterms:created xsi:type="dcterms:W3CDTF">2018-03-20T09:24:49Z</dcterms:created>
  <dcterms:modified xsi:type="dcterms:W3CDTF">2018-03-28T11:14:09Z</dcterms:modified>
</cp:coreProperties>
</file>