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13398500" cy="20104100"/>
  <p:notesSz cx="13398500" cy="20104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33781"/>
    <a:srgbClr val="AAAD3D"/>
    <a:srgbClr val="FCDCF3"/>
    <a:srgbClr val="FFFFFF"/>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24" d="100"/>
          <a:sy n="24" d="100"/>
        </p:scale>
        <p:origin x="2382" y="60"/>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7"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005363" y="6232271"/>
            <a:ext cx="11394123" cy="4221861"/>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2010727" y="11258296"/>
            <a:ext cx="9383395" cy="5026025"/>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2/23/2018</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2/23/2018</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sz="half" idx="2"/>
          </p:nvPr>
        </p:nvSpPr>
        <p:spPr>
          <a:xfrm>
            <a:off x="670242" y="4623943"/>
            <a:ext cx="5831110" cy="13268707"/>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903497" y="4623943"/>
            <a:ext cx="5831110" cy="13268707"/>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2/23/2018</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2/23/2018</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2/23/2018</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bk object 16"/>
          <p:cNvSpPr/>
          <p:nvPr/>
        </p:nvSpPr>
        <p:spPr>
          <a:xfrm>
            <a:off x="7194936" y="9979283"/>
            <a:ext cx="2505824" cy="1855582"/>
          </a:xfrm>
          <a:prstGeom prst="rect">
            <a:avLst/>
          </a:prstGeom>
          <a:blipFill>
            <a:blip r:embed="rId7" cstate="print"/>
            <a:stretch>
              <a:fillRect/>
            </a:stretch>
          </a:blipFill>
        </p:spPr>
        <p:txBody>
          <a:bodyPr wrap="square" lIns="0" tIns="0" rIns="0" bIns="0" rtlCol="0"/>
          <a:lstStyle/>
          <a:p>
            <a:endParaRPr/>
          </a:p>
        </p:txBody>
      </p:sp>
      <p:sp>
        <p:nvSpPr>
          <p:cNvPr id="17" name="bk object 17"/>
          <p:cNvSpPr/>
          <p:nvPr/>
        </p:nvSpPr>
        <p:spPr>
          <a:xfrm>
            <a:off x="6703310" y="15089241"/>
            <a:ext cx="6329888" cy="271518"/>
          </a:xfrm>
          <a:prstGeom prst="rect">
            <a:avLst/>
          </a:prstGeom>
          <a:blipFill>
            <a:blip r:embed="rId8" cstate="print"/>
            <a:stretch>
              <a:fillRect/>
            </a:stretch>
          </a:blipFill>
        </p:spPr>
        <p:txBody>
          <a:bodyPr wrap="square" lIns="0" tIns="0" rIns="0" bIns="0" rtlCol="0"/>
          <a:lstStyle/>
          <a:p>
            <a:endParaRPr/>
          </a:p>
        </p:txBody>
      </p:sp>
      <p:sp>
        <p:nvSpPr>
          <p:cNvPr id="18" name="bk object 18"/>
          <p:cNvSpPr/>
          <p:nvPr/>
        </p:nvSpPr>
        <p:spPr>
          <a:xfrm>
            <a:off x="6703310" y="15089241"/>
            <a:ext cx="6330315" cy="271780"/>
          </a:xfrm>
          <a:custGeom>
            <a:avLst/>
            <a:gdLst/>
            <a:ahLst/>
            <a:cxnLst/>
            <a:rect l="l" t="t" r="r" b="b"/>
            <a:pathLst>
              <a:path w="6330315" h="271780">
                <a:moveTo>
                  <a:pt x="0" y="0"/>
                </a:moveTo>
                <a:lnTo>
                  <a:pt x="6329888" y="0"/>
                </a:lnTo>
                <a:lnTo>
                  <a:pt x="6329888" y="271518"/>
                </a:lnTo>
                <a:lnTo>
                  <a:pt x="0" y="271518"/>
                </a:lnTo>
                <a:lnTo>
                  <a:pt x="0" y="0"/>
                </a:lnTo>
                <a:close/>
              </a:path>
            </a:pathLst>
          </a:custGeom>
          <a:ln w="3175">
            <a:solidFill>
              <a:srgbClr val="231F20"/>
            </a:solidFill>
          </a:ln>
        </p:spPr>
        <p:txBody>
          <a:bodyPr wrap="square" lIns="0" tIns="0" rIns="0" bIns="0" rtlCol="0"/>
          <a:lstStyle/>
          <a:p>
            <a:endParaRPr/>
          </a:p>
        </p:txBody>
      </p:sp>
      <p:sp>
        <p:nvSpPr>
          <p:cNvPr id="19" name="bk object 19"/>
          <p:cNvSpPr/>
          <p:nvPr/>
        </p:nvSpPr>
        <p:spPr>
          <a:xfrm>
            <a:off x="6703310" y="12145822"/>
            <a:ext cx="6333408" cy="271503"/>
          </a:xfrm>
          <a:prstGeom prst="rect">
            <a:avLst/>
          </a:prstGeom>
          <a:blipFill>
            <a:blip r:embed="rId9" cstate="print"/>
            <a:stretch>
              <a:fillRect/>
            </a:stretch>
          </a:blipFill>
        </p:spPr>
        <p:txBody>
          <a:bodyPr wrap="square" lIns="0" tIns="0" rIns="0" bIns="0" rtlCol="0"/>
          <a:lstStyle/>
          <a:p>
            <a:endParaRPr/>
          </a:p>
        </p:txBody>
      </p:sp>
      <p:sp>
        <p:nvSpPr>
          <p:cNvPr id="2" name="Holder 2"/>
          <p:cNvSpPr>
            <a:spLocks noGrp="1"/>
          </p:cNvSpPr>
          <p:nvPr>
            <p:ph type="title"/>
          </p:nvPr>
        </p:nvSpPr>
        <p:spPr>
          <a:xfrm>
            <a:off x="670242" y="804164"/>
            <a:ext cx="12064365" cy="3216656"/>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670242" y="4623943"/>
            <a:ext cx="12064365" cy="13268707"/>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557649" y="18696814"/>
            <a:ext cx="4289552" cy="1005205"/>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70242" y="18696814"/>
            <a:ext cx="3083115" cy="1005205"/>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pPr/>
              <a:t>2/23/2018</a:t>
            </a:fld>
            <a:endParaRPr lang="en-US"/>
          </a:p>
        </p:txBody>
      </p:sp>
      <p:sp>
        <p:nvSpPr>
          <p:cNvPr id="6" name="Holder 6"/>
          <p:cNvSpPr>
            <a:spLocks noGrp="1"/>
          </p:cNvSpPr>
          <p:nvPr>
            <p:ph type="sldNum" sz="quarter" idx="7"/>
          </p:nvPr>
        </p:nvSpPr>
        <p:spPr>
          <a:xfrm>
            <a:off x="9651492" y="18696814"/>
            <a:ext cx="3083115" cy="1005205"/>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pPr/>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3.png"/><Relationship Id="rId3" Type="http://schemas.openxmlformats.org/officeDocument/2006/relationships/image" Target="../media/image2.png"/><Relationship Id="rId7" Type="http://schemas.openxmlformats.org/officeDocument/2006/relationships/image" Target="../media/image8.png"/><Relationship Id="rId12" Type="http://schemas.openxmlformats.org/officeDocument/2006/relationships/image" Target="../media/image12.png"/><Relationship Id="rId17" Type="http://schemas.openxmlformats.org/officeDocument/2006/relationships/image" Target="../media/image17.jpeg"/><Relationship Id="rId2" Type="http://schemas.openxmlformats.org/officeDocument/2006/relationships/image" Target="../media/image4.png"/><Relationship Id="rId16" Type="http://schemas.openxmlformats.org/officeDocument/2006/relationships/image" Target="../media/image16.jpg"/><Relationship Id="rId1" Type="http://schemas.openxmlformats.org/officeDocument/2006/relationships/slideLayout" Target="../slideLayouts/slideLayout5.xml"/><Relationship Id="rId6" Type="http://schemas.openxmlformats.org/officeDocument/2006/relationships/image" Target="../media/image7.png"/><Relationship Id="rId11" Type="http://schemas.openxmlformats.org/officeDocument/2006/relationships/image" Target="../media/image11.jpg"/><Relationship Id="rId5" Type="http://schemas.openxmlformats.org/officeDocument/2006/relationships/image" Target="../media/image6.png"/><Relationship Id="rId15" Type="http://schemas.openxmlformats.org/officeDocument/2006/relationships/image" Target="../media/image15.png"/><Relationship Id="rId10" Type="http://schemas.openxmlformats.org/officeDocument/2006/relationships/image" Target="../media/image10.jpeg"/><Relationship Id="rId4" Type="http://schemas.openxmlformats.org/officeDocument/2006/relationships/image" Target="../media/image5.png"/><Relationship Id="rId9" Type="http://schemas.microsoft.com/office/2007/relationships/hdphoto" Target="../media/hdphoto1.wdp"/><Relationship Id="rId1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72273" y="3911547"/>
            <a:ext cx="6328423" cy="2777406"/>
          </a:xfrm>
          <a:prstGeom prst="rect">
            <a:avLst/>
          </a:prstGeom>
          <a:solidFill>
            <a:schemeClr val="accent6">
              <a:lumMod val="20000"/>
              <a:lumOff val="80000"/>
            </a:schemeClr>
          </a:solidFill>
        </p:spPr>
        <p:txBody>
          <a:bodyPr wrap="square" lIns="0" tIns="0" rIns="0" bIns="0" rtlCol="0"/>
          <a:lstStyle/>
          <a:p>
            <a:endParaRPr dirty="0"/>
          </a:p>
        </p:txBody>
      </p:sp>
      <p:sp>
        <p:nvSpPr>
          <p:cNvPr id="6" name="object 6"/>
          <p:cNvSpPr/>
          <p:nvPr/>
        </p:nvSpPr>
        <p:spPr>
          <a:xfrm>
            <a:off x="69850" y="7689850"/>
            <a:ext cx="6328423" cy="352684"/>
          </a:xfrm>
          <a:prstGeom prst="rect">
            <a:avLst/>
          </a:prstGeom>
          <a:blipFill>
            <a:blip r:embed="rId2" cstate="print"/>
            <a:stretch>
              <a:fillRect/>
            </a:stretch>
          </a:blipFill>
          <a:ln>
            <a:noFill/>
          </a:ln>
        </p:spPr>
        <p:txBody>
          <a:bodyPr wrap="square" lIns="0" tIns="0" rIns="0" bIns="0" rtlCol="0"/>
          <a:lstStyle/>
          <a:p>
            <a:pPr algn="ctr"/>
            <a:r>
              <a:rPr lang="en-US" b="1" dirty="0">
                <a:latin typeface="Arial"/>
                <a:cs typeface="Arial"/>
              </a:rPr>
              <a:t>Plan of Work</a:t>
            </a:r>
          </a:p>
          <a:p>
            <a:pPr algn="ctr"/>
            <a:endParaRPr dirty="0"/>
          </a:p>
        </p:txBody>
      </p:sp>
      <p:sp>
        <p:nvSpPr>
          <p:cNvPr id="10" name="object 10"/>
          <p:cNvSpPr/>
          <p:nvPr/>
        </p:nvSpPr>
        <p:spPr>
          <a:xfrm>
            <a:off x="49960" y="2889250"/>
            <a:ext cx="6328658" cy="326560"/>
          </a:xfrm>
          <a:prstGeom prst="rect">
            <a:avLst/>
          </a:prstGeom>
          <a:blipFill>
            <a:blip r:embed="rId3" cstate="print"/>
            <a:stretch>
              <a:fillRect/>
            </a:stretch>
          </a:blipFill>
        </p:spPr>
        <p:txBody>
          <a:bodyPr wrap="square" lIns="0" tIns="0" rIns="0" bIns="0" rtlCol="0"/>
          <a:lstStyle/>
          <a:p>
            <a:pPr algn="ctr"/>
            <a:r>
              <a:rPr lang="en-US" b="1" spc="5" dirty="0">
                <a:solidFill>
                  <a:srgbClr val="231F20"/>
                </a:solidFill>
                <a:latin typeface="Arial"/>
                <a:cs typeface="Arial"/>
              </a:rPr>
              <a:t>Abstract</a:t>
            </a:r>
            <a:endParaRPr lang="en-US" dirty="0">
              <a:latin typeface="Arial"/>
              <a:cs typeface="Arial"/>
            </a:endParaRPr>
          </a:p>
          <a:p>
            <a:endParaRPr dirty="0"/>
          </a:p>
        </p:txBody>
      </p:sp>
      <p:sp>
        <p:nvSpPr>
          <p:cNvPr id="12" name="object 12"/>
          <p:cNvSpPr/>
          <p:nvPr/>
        </p:nvSpPr>
        <p:spPr>
          <a:xfrm>
            <a:off x="0" y="34769"/>
            <a:ext cx="13398500" cy="2825059"/>
          </a:xfrm>
          <a:prstGeom prst="rect">
            <a:avLst/>
          </a:prstGeom>
          <a:solidFill>
            <a:schemeClr val="accent2">
              <a:lumMod val="20000"/>
              <a:lumOff val="80000"/>
            </a:schemeClr>
          </a:solidFill>
        </p:spPr>
        <p:txBody>
          <a:bodyPr wrap="square" lIns="0" tIns="0" rIns="0" bIns="0" rtlCol="0"/>
          <a:lstStyle/>
          <a:p>
            <a:pPr marL="3246120" marR="415925" lvl="2" indent="-1903730" algn="ctr">
              <a:spcBef>
                <a:spcPts val="505"/>
              </a:spcBef>
              <a:tabLst>
                <a:tab pos="3982085" algn="l"/>
              </a:tabLst>
            </a:pPr>
            <a:endParaRPr lang="en-US" b="1" cap="all" spc="114" dirty="0">
              <a:solidFill>
                <a:srgbClr val="231F20"/>
              </a:solidFill>
              <a:latin typeface="Arial"/>
              <a:cs typeface="Arial"/>
            </a:endParaRPr>
          </a:p>
          <a:p>
            <a:pPr marL="3246120" marR="415925" lvl="2" indent="-1903730">
              <a:spcBef>
                <a:spcPts val="505"/>
              </a:spcBef>
              <a:tabLst>
                <a:tab pos="3982085" algn="l"/>
              </a:tabLst>
            </a:pPr>
            <a:r>
              <a:rPr lang="en-US" sz="4000" b="1" spc="114" dirty="0" smtClean="0">
                <a:solidFill>
                  <a:srgbClr val="231F20"/>
                </a:solidFill>
                <a:latin typeface="Times New Roman" panose="02020603050405020304" pitchFamily="18" charset="0"/>
                <a:cs typeface="Times New Roman" panose="02020603050405020304" pitchFamily="18" charset="0"/>
              </a:rPr>
              <a:t>  SNP </a:t>
            </a:r>
            <a:r>
              <a:rPr lang="en-US" sz="4000" b="1" spc="114" dirty="0">
                <a:solidFill>
                  <a:srgbClr val="231F20"/>
                </a:solidFill>
                <a:latin typeface="Times New Roman" panose="02020603050405020304" pitchFamily="18" charset="0"/>
                <a:cs typeface="Times New Roman" panose="02020603050405020304" pitchFamily="18" charset="0"/>
              </a:rPr>
              <a:t>within MIR27a </a:t>
            </a:r>
            <a:r>
              <a:rPr lang="en-US" sz="4000" b="1" spc="114" dirty="0" smtClean="0">
                <a:solidFill>
                  <a:srgbClr val="231F20"/>
                </a:solidFill>
                <a:latin typeface="Times New Roman" panose="02020603050405020304" pitchFamily="18" charset="0"/>
                <a:cs typeface="Times New Roman" panose="02020603050405020304" pitchFamily="18" charset="0"/>
              </a:rPr>
              <a:t>gene and </a:t>
            </a:r>
            <a:r>
              <a:rPr lang="en-US" sz="4000" b="1" spc="114" dirty="0">
                <a:solidFill>
                  <a:srgbClr val="231F20"/>
                </a:solidFill>
                <a:latin typeface="Times New Roman" panose="02020603050405020304" pitchFamily="18" charset="0"/>
                <a:cs typeface="Times New Roman" panose="02020603050405020304" pitchFamily="18" charset="0"/>
              </a:rPr>
              <a:t>its </a:t>
            </a:r>
            <a:r>
              <a:rPr lang="en-US" sz="4000" b="1" spc="114" dirty="0" smtClean="0">
                <a:solidFill>
                  <a:srgbClr val="231F20"/>
                </a:solidFill>
                <a:latin typeface="Times New Roman" panose="02020603050405020304" pitchFamily="18" charset="0"/>
                <a:cs typeface="Times New Roman" panose="02020603050405020304" pitchFamily="18" charset="0"/>
              </a:rPr>
              <a:t>implications</a:t>
            </a:r>
          </a:p>
          <a:p>
            <a:pPr marL="3246120" marR="415925" lvl="2" indent="-1903730" algn="ctr">
              <a:spcBef>
                <a:spcPts val="505"/>
              </a:spcBef>
              <a:tabLst>
                <a:tab pos="3982085" algn="l"/>
              </a:tabLst>
            </a:pPr>
            <a:r>
              <a:rPr lang="en-US" sz="4000" b="1" spc="114" dirty="0" smtClean="0">
                <a:solidFill>
                  <a:srgbClr val="231F20"/>
                </a:solidFill>
                <a:latin typeface="Times New Roman" panose="02020603050405020304" pitchFamily="18" charset="0"/>
                <a:cs typeface="Times New Roman" panose="02020603050405020304" pitchFamily="18" charset="0"/>
              </a:rPr>
              <a:t> in </a:t>
            </a:r>
            <a:r>
              <a:rPr lang="en-US" sz="4000" b="1" spc="114" dirty="0" smtClean="0">
                <a:solidFill>
                  <a:srgbClr val="231F20"/>
                </a:solidFill>
                <a:latin typeface="Times New Roman" panose="02020603050405020304" pitchFamily="18" charset="0"/>
                <a:cs typeface="Times New Roman" panose="02020603050405020304" pitchFamily="18" charset="0"/>
              </a:rPr>
              <a:t>B</a:t>
            </a:r>
            <a:r>
              <a:rPr lang="en-US" sz="4000" b="1" spc="114" dirty="0" smtClean="0">
                <a:solidFill>
                  <a:srgbClr val="231F20"/>
                </a:solidFill>
                <a:latin typeface="Times New Roman" panose="02020603050405020304" pitchFamily="18" charset="0"/>
                <a:cs typeface="Times New Roman" panose="02020603050405020304" pitchFamily="18" charset="0"/>
              </a:rPr>
              <a:t>reast </a:t>
            </a:r>
            <a:r>
              <a:rPr lang="en-US" sz="4000" b="1" spc="114" dirty="0">
                <a:solidFill>
                  <a:srgbClr val="231F20"/>
                </a:solidFill>
                <a:latin typeface="Times New Roman" panose="02020603050405020304" pitchFamily="18" charset="0"/>
                <a:cs typeface="Times New Roman" panose="02020603050405020304" pitchFamily="18" charset="0"/>
              </a:rPr>
              <a:t>C</a:t>
            </a:r>
            <a:r>
              <a:rPr lang="en-US" sz="4000" b="1" spc="114" dirty="0" smtClean="0">
                <a:solidFill>
                  <a:srgbClr val="231F20"/>
                </a:solidFill>
                <a:latin typeface="Times New Roman" panose="02020603050405020304" pitchFamily="18" charset="0"/>
                <a:cs typeface="Times New Roman" panose="02020603050405020304" pitchFamily="18" charset="0"/>
              </a:rPr>
              <a:t>ancer</a:t>
            </a:r>
            <a:endParaRPr lang="en-US" sz="4000" b="1" spc="114" dirty="0">
              <a:solidFill>
                <a:srgbClr val="231F20"/>
              </a:solidFill>
              <a:latin typeface="Times New Roman" panose="02020603050405020304" pitchFamily="18" charset="0"/>
              <a:cs typeface="Times New Roman" panose="02020603050405020304" pitchFamily="18" charset="0"/>
            </a:endParaRPr>
          </a:p>
          <a:p>
            <a:pPr marL="2331720" marR="415925" indent="-1903730" algn="ctr">
              <a:spcBef>
                <a:spcPts val="505"/>
              </a:spcBef>
              <a:tabLst>
                <a:tab pos="3982085" algn="l"/>
              </a:tabLst>
            </a:pPr>
            <a:r>
              <a:rPr lang="en-US" sz="2400" spc="114" dirty="0">
                <a:solidFill>
                  <a:srgbClr val="231F20"/>
                </a:solidFill>
                <a:latin typeface="Arial" panose="020B0604020202020204" pitchFamily="34" charset="0"/>
                <a:cs typeface="Arial" panose="020B0604020202020204" pitchFamily="34" charset="0"/>
              </a:rPr>
              <a:t>Mushtaq Ahmad and Aftab A. Shah </a:t>
            </a:r>
            <a:endParaRPr lang="en-US" sz="2400" spc="114" dirty="0" smtClean="0">
              <a:solidFill>
                <a:srgbClr val="231F20"/>
              </a:solidFill>
              <a:latin typeface="Arial" panose="020B0604020202020204" pitchFamily="34" charset="0"/>
              <a:cs typeface="Arial" panose="020B0604020202020204" pitchFamily="34" charset="0"/>
            </a:endParaRPr>
          </a:p>
          <a:p>
            <a:pPr marL="2331720" marR="415925" indent="-1903730" algn="ctr">
              <a:spcBef>
                <a:spcPts val="505"/>
              </a:spcBef>
              <a:tabLst>
                <a:tab pos="3982085" algn="l"/>
              </a:tabLst>
            </a:pPr>
            <a:r>
              <a:rPr lang="en-US" sz="2400" spc="114" dirty="0" smtClean="0">
                <a:solidFill>
                  <a:srgbClr val="231F20"/>
                </a:solidFill>
                <a:latin typeface="Arial" panose="020B0604020202020204" pitchFamily="34" charset="0"/>
                <a:cs typeface="Arial" panose="020B0604020202020204" pitchFamily="34" charset="0"/>
              </a:rPr>
              <a:t>Department </a:t>
            </a:r>
            <a:r>
              <a:rPr lang="en-US" sz="2400" spc="114" dirty="0">
                <a:solidFill>
                  <a:srgbClr val="231F20"/>
                </a:solidFill>
                <a:latin typeface="Arial" panose="020B0604020202020204" pitchFamily="34" charset="0"/>
                <a:cs typeface="Arial" panose="020B0604020202020204" pitchFamily="34" charset="0"/>
              </a:rPr>
              <a:t>of Biotechnology, University of Malakand</a:t>
            </a:r>
            <a:endParaRPr lang="en-US" sz="2400" b="1" cap="small" spc="50" dirty="0">
              <a:solidFill>
                <a:srgbClr val="231F20"/>
              </a:solidFill>
              <a:latin typeface="Arial"/>
              <a:cs typeface="Arial"/>
            </a:endParaRPr>
          </a:p>
          <a:p>
            <a:endParaRPr lang="en-US" dirty="0"/>
          </a:p>
        </p:txBody>
      </p:sp>
      <p:sp>
        <p:nvSpPr>
          <p:cNvPr id="17" name="object 17"/>
          <p:cNvSpPr txBox="1"/>
          <p:nvPr/>
        </p:nvSpPr>
        <p:spPr>
          <a:xfrm>
            <a:off x="37322" y="3270250"/>
            <a:ext cx="6355118" cy="4408899"/>
          </a:xfrm>
          <a:prstGeom prst="rect">
            <a:avLst/>
          </a:prstGeom>
          <a:solidFill>
            <a:schemeClr val="accent6">
              <a:lumMod val="20000"/>
              <a:lumOff val="80000"/>
              <a:alpha val="47451"/>
            </a:schemeClr>
          </a:solidFill>
          <a:ln w="3175">
            <a:noFill/>
          </a:ln>
        </p:spPr>
        <p:txBody>
          <a:bodyPr vert="horz" wrap="square" lIns="0" tIns="99060" rIns="0" bIns="0" rtlCol="0">
            <a:spAutoFit/>
          </a:bodyPr>
          <a:lstStyle/>
          <a:p>
            <a:pPr algn="just"/>
            <a:r>
              <a:rPr lang="en-US" sz="1400" dirty="0" smtClean="0">
                <a:latin typeface="Times New Roman" panose="02020603050405020304" pitchFamily="18" charset="0"/>
                <a:cs typeface="Times New Roman" panose="02020603050405020304" pitchFamily="18" charset="0"/>
              </a:rPr>
              <a:t>MicroRNAs (miRNAs) are short RNA molecules usually 20-24 nucleotides long. They functions by regulating the expression of other genes and play an important role in various diseases including breast cancer (BC). Mutations within MIR27a gene have been linked with breast cancer. In this study we found cancer associated SNP rs895819 in hsa-mir-27a cluster in stage IV BC patients in Pakistan. Structure analysis revealed changes in the terming loop of the precursor microRNA which is the site of action of the microRNA processing enzyme (DICER). The change in structure of microRNA affects its maturation process and leads to deregulation. Deregulated miRNAs influence the expression of its target genes. Several tools are being used to identify potential targets for crucial miRNA genes. In the present study, 11 online target prediction tools were used to investigate target genes that may be regulated by the mature form on MIR27a (hsa-mir-27a-3p and has-mir-27a-5p). After filtering, a total of 52 target gene were found for hsa-mir-27a while for hsa-mir-27a-5p, 45 targets were determined. These target genes were further explored for their potential role in BC. It was found that the target genes are involved in vital biological processes in cancer development, such as tumorigenesis, apoptosis and angiogenesis, cell proliferation and division, cancer progression, metastasis and tumor inhibition. </a:t>
            </a:r>
            <a:r>
              <a:rPr lang="en-US" sz="1400" smtClean="0">
                <a:latin typeface="Times New Roman" panose="02020603050405020304" pitchFamily="18" charset="0"/>
                <a:cs typeface="Times New Roman" panose="02020603050405020304" pitchFamily="18" charset="0"/>
              </a:rPr>
              <a:t>The SNP rs </a:t>
            </a:r>
            <a:r>
              <a:rPr lang="en-US" sz="1400" dirty="0" smtClean="0">
                <a:latin typeface="Times New Roman" panose="02020603050405020304" pitchFamily="18" charset="0"/>
                <a:cs typeface="Times New Roman" panose="02020603050405020304" pitchFamily="18" charset="0"/>
              </a:rPr>
              <a:t>895819 in MIR27a changes its structure effecting its maturation resulting in deregulation of several genes that are vital for BC development and progression. Mir-27a  can be used as a promising new strategy for anti-breast cancer therapy. </a:t>
            </a:r>
            <a:endParaRPr lang="en-US" sz="1400" dirty="0">
              <a:effectLst/>
              <a:latin typeface="Times New Roman" panose="02020603050405020304" pitchFamily="18" charset="0"/>
              <a:cs typeface="Times New Roman" panose="02020603050405020304" pitchFamily="18" charset="0"/>
            </a:endParaRPr>
          </a:p>
        </p:txBody>
      </p:sp>
      <p:sp>
        <p:nvSpPr>
          <p:cNvPr id="40" name="object 40"/>
          <p:cNvSpPr txBox="1"/>
          <p:nvPr/>
        </p:nvSpPr>
        <p:spPr>
          <a:xfrm>
            <a:off x="246652" y="18891604"/>
            <a:ext cx="13081997" cy="423193"/>
          </a:xfrm>
          <a:prstGeom prst="rect">
            <a:avLst/>
          </a:prstGeom>
          <a:ln w="3175">
            <a:solidFill>
              <a:srgbClr val="231F20"/>
            </a:solidFill>
          </a:ln>
        </p:spPr>
        <p:txBody>
          <a:bodyPr vert="horz" wrap="square" lIns="0" tIns="0" rIns="0" bIns="0" rtlCol="0">
            <a:spAutoFit/>
          </a:bodyPr>
          <a:lstStyle/>
          <a:p>
            <a:pPr>
              <a:lnSpc>
                <a:spcPct val="100000"/>
              </a:lnSpc>
            </a:pPr>
            <a:endParaRPr sz="1100" dirty="0">
              <a:latin typeface="Times New Roman"/>
              <a:cs typeface="Times New Roman"/>
            </a:endParaRPr>
          </a:p>
          <a:p>
            <a:pPr marL="123189" algn="ctr">
              <a:lnSpc>
                <a:spcPct val="150000"/>
              </a:lnSpc>
            </a:pPr>
            <a:r>
              <a:rPr sz="1100" b="1" spc="35" dirty="0">
                <a:solidFill>
                  <a:srgbClr val="231F20"/>
                </a:solidFill>
                <a:latin typeface="Times New Roman" panose="02020603050405020304" pitchFamily="18" charset="0"/>
                <a:cs typeface="Times New Roman" panose="02020603050405020304" pitchFamily="18" charset="0"/>
              </a:rPr>
              <a:t>This </a:t>
            </a:r>
            <a:r>
              <a:rPr sz="1100" b="1" spc="30" dirty="0">
                <a:solidFill>
                  <a:srgbClr val="231F20"/>
                </a:solidFill>
                <a:latin typeface="Times New Roman" panose="02020603050405020304" pitchFamily="18" charset="0"/>
                <a:cs typeface="Times New Roman" panose="02020603050405020304" pitchFamily="18" charset="0"/>
              </a:rPr>
              <a:t>Project </a:t>
            </a:r>
            <a:r>
              <a:rPr sz="1100" b="1" spc="25" dirty="0">
                <a:solidFill>
                  <a:srgbClr val="231F20"/>
                </a:solidFill>
                <a:latin typeface="Times New Roman" panose="02020603050405020304" pitchFamily="18" charset="0"/>
                <a:cs typeface="Times New Roman" panose="02020603050405020304" pitchFamily="18" charset="0"/>
              </a:rPr>
              <a:t>is </a:t>
            </a:r>
            <a:r>
              <a:rPr sz="1100" b="1" spc="30" dirty="0">
                <a:solidFill>
                  <a:srgbClr val="231F20"/>
                </a:solidFill>
                <a:latin typeface="Times New Roman" panose="02020603050405020304" pitchFamily="18" charset="0"/>
                <a:cs typeface="Times New Roman" panose="02020603050405020304" pitchFamily="18" charset="0"/>
              </a:rPr>
              <a:t>supported </a:t>
            </a:r>
            <a:r>
              <a:rPr sz="1100" b="1" spc="40" dirty="0">
                <a:solidFill>
                  <a:srgbClr val="231F20"/>
                </a:solidFill>
                <a:latin typeface="Times New Roman" panose="02020603050405020304" pitchFamily="18" charset="0"/>
                <a:cs typeface="Times New Roman" panose="02020603050405020304" pitchFamily="18" charset="0"/>
              </a:rPr>
              <a:t>by The </a:t>
            </a:r>
            <a:r>
              <a:rPr sz="1100" b="1" spc="30" dirty="0">
                <a:solidFill>
                  <a:srgbClr val="231F20"/>
                </a:solidFill>
                <a:latin typeface="Times New Roman" panose="02020603050405020304" pitchFamily="18" charset="0"/>
                <a:cs typeface="Times New Roman" panose="02020603050405020304" pitchFamily="18" charset="0"/>
              </a:rPr>
              <a:t>Higher </a:t>
            </a:r>
            <a:r>
              <a:rPr sz="1100" b="1" spc="35" dirty="0">
                <a:solidFill>
                  <a:srgbClr val="231F20"/>
                </a:solidFill>
                <a:latin typeface="Times New Roman" panose="02020603050405020304" pitchFamily="18" charset="0"/>
                <a:cs typeface="Times New Roman" panose="02020603050405020304" pitchFamily="18" charset="0"/>
              </a:rPr>
              <a:t>Education Commission </a:t>
            </a:r>
            <a:r>
              <a:rPr sz="1100" b="1" spc="30" dirty="0">
                <a:solidFill>
                  <a:srgbClr val="231F20"/>
                </a:solidFill>
                <a:latin typeface="Times New Roman" panose="02020603050405020304" pitchFamily="18" charset="0"/>
                <a:cs typeface="Times New Roman" panose="02020603050405020304" pitchFamily="18" charset="0"/>
              </a:rPr>
              <a:t>of</a:t>
            </a:r>
            <a:r>
              <a:rPr sz="1100" b="1" spc="-70" dirty="0">
                <a:solidFill>
                  <a:srgbClr val="231F20"/>
                </a:solidFill>
                <a:latin typeface="Times New Roman" panose="02020603050405020304" pitchFamily="18" charset="0"/>
                <a:cs typeface="Times New Roman" panose="02020603050405020304" pitchFamily="18" charset="0"/>
              </a:rPr>
              <a:t> </a:t>
            </a:r>
            <a:r>
              <a:rPr sz="1100" b="1" spc="35" dirty="0">
                <a:solidFill>
                  <a:srgbClr val="231F20"/>
                </a:solidFill>
                <a:latin typeface="Times New Roman" panose="02020603050405020304" pitchFamily="18" charset="0"/>
                <a:cs typeface="Times New Roman" panose="02020603050405020304" pitchFamily="18" charset="0"/>
              </a:rPr>
              <a:t>Pakistan</a:t>
            </a:r>
            <a:r>
              <a:rPr lang="en-US" sz="1100" b="1" spc="35" dirty="0">
                <a:solidFill>
                  <a:srgbClr val="231F20"/>
                </a:solidFill>
                <a:latin typeface="Times New Roman" panose="02020603050405020304" pitchFamily="18" charset="0"/>
                <a:cs typeface="Times New Roman" panose="02020603050405020304" pitchFamily="18" charset="0"/>
              </a:rPr>
              <a:t> under the HEC indigenous fellowship of Mr. Mushtaq Ahmed (</a:t>
            </a:r>
            <a:r>
              <a:rPr lang="en-US" sz="1100" b="1" dirty="0">
                <a:latin typeface="Times New Roman" panose="02020603050405020304" pitchFamily="18" charset="0"/>
                <a:cs typeface="Times New Roman" panose="02020603050405020304" pitchFamily="18" charset="0"/>
              </a:rPr>
              <a:t>213-59624-2BM2-131)</a:t>
            </a:r>
            <a:r>
              <a:rPr lang="en-US" sz="1100" b="1" spc="35" dirty="0">
                <a:solidFill>
                  <a:srgbClr val="231F20"/>
                </a:solidFill>
                <a:latin typeface="Times New Roman" panose="02020603050405020304" pitchFamily="18" charset="0"/>
                <a:cs typeface="Times New Roman" panose="02020603050405020304" pitchFamily="18" charset="0"/>
              </a:rPr>
              <a:t>.</a:t>
            </a:r>
            <a:endParaRPr sz="1100" b="1" dirty="0">
              <a:latin typeface="Times New Roman" panose="02020603050405020304" pitchFamily="18" charset="0"/>
              <a:cs typeface="Times New Roman" panose="02020603050405020304" pitchFamily="18" charset="0"/>
            </a:endParaRPr>
          </a:p>
        </p:txBody>
      </p:sp>
      <p:sp>
        <p:nvSpPr>
          <p:cNvPr id="51" name="object 51"/>
          <p:cNvSpPr/>
          <p:nvPr/>
        </p:nvSpPr>
        <p:spPr>
          <a:xfrm>
            <a:off x="6024237" y="14842624"/>
            <a:ext cx="0" cy="0"/>
          </a:xfrm>
          <a:custGeom>
            <a:avLst/>
            <a:gdLst/>
            <a:ahLst/>
            <a:cxnLst/>
            <a:rect l="l" t="t" r="r" b="b"/>
            <a:pathLst>
              <a:path>
                <a:moveTo>
                  <a:pt x="0" y="0"/>
                </a:moveTo>
                <a:close/>
              </a:path>
            </a:pathLst>
          </a:custGeom>
          <a:solidFill>
            <a:srgbClr val="EC008C"/>
          </a:solidFill>
        </p:spPr>
        <p:txBody>
          <a:bodyPr wrap="square" lIns="0" tIns="0" rIns="0" bIns="0" rtlCol="0"/>
          <a:lstStyle/>
          <a:p>
            <a:endParaRPr/>
          </a:p>
        </p:txBody>
      </p:sp>
      <p:sp>
        <p:nvSpPr>
          <p:cNvPr id="52" name="object 52"/>
          <p:cNvSpPr/>
          <p:nvPr/>
        </p:nvSpPr>
        <p:spPr>
          <a:xfrm>
            <a:off x="6024237" y="14842624"/>
            <a:ext cx="0" cy="0"/>
          </a:xfrm>
          <a:custGeom>
            <a:avLst/>
            <a:gdLst/>
            <a:ahLst/>
            <a:cxnLst/>
            <a:rect l="l" t="t" r="r" b="b"/>
            <a:pathLst>
              <a:path>
                <a:moveTo>
                  <a:pt x="0" y="0"/>
                </a:moveTo>
                <a:close/>
              </a:path>
            </a:pathLst>
          </a:custGeom>
          <a:ln w="3175">
            <a:solidFill>
              <a:srgbClr val="231F20"/>
            </a:solidFill>
          </a:ln>
        </p:spPr>
        <p:txBody>
          <a:bodyPr wrap="square" lIns="0" tIns="0" rIns="0" bIns="0" rtlCol="0"/>
          <a:lstStyle/>
          <a:p>
            <a:endParaRPr/>
          </a:p>
        </p:txBody>
      </p:sp>
      <p:sp>
        <p:nvSpPr>
          <p:cNvPr id="61" name="object 61"/>
          <p:cNvSpPr/>
          <p:nvPr/>
        </p:nvSpPr>
        <p:spPr>
          <a:xfrm>
            <a:off x="127479" y="16237019"/>
            <a:ext cx="253137" cy="246832"/>
          </a:xfrm>
          <a:prstGeom prst="rect">
            <a:avLst/>
          </a:prstGeom>
          <a:blipFill>
            <a:blip r:embed="rId4" cstate="print"/>
            <a:stretch>
              <a:fillRect/>
            </a:stretch>
          </a:blipFill>
        </p:spPr>
        <p:txBody>
          <a:bodyPr wrap="square" lIns="0" tIns="0" rIns="0" bIns="0" rtlCol="0"/>
          <a:lstStyle/>
          <a:p>
            <a:endParaRPr/>
          </a:p>
        </p:txBody>
      </p:sp>
      <p:sp>
        <p:nvSpPr>
          <p:cNvPr id="63" name="object 63"/>
          <p:cNvSpPr/>
          <p:nvPr/>
        </p:nvSpPr>
        <p:spPr>
          <a:xfrm>
            <a:off x="6703310" y="15460198"/>
            <a:ext cx="253168" cy="246832"/>
          </a:xfrm>
          <a:prstGeom prst="rect">
            <a:avLst/>
          </a:prstGeom>
          <a:blipFill>
            <a:blip r:embed="rId4" cstate="print"/>
            <a:stretch>
              <a:fillRect/>
            </a:stretch>
          </a:blipFill>
        </p:spPr>
        <p:txBody>
          <a:bodyPr wrap="square" lIns="0" tIns="0" rIns="0" bIns="0" rtlCol="0"/>
          <a:lstStyle/>
          <a:p>
            <a:endParaRPr/>
          </a:p>
        </p:txBody>
      </p:sp>
      <p:sp>
        <p:nvSpPr>
          <p:cNvPr id="69" name="object 69"/>
          <p:cNvSpPr/>
          <p:nvPr/>
        </p:nvSpPr>
        <p:spPr>
          <a:xfrm>
            <a:off x="3194050" y="18422142"/>
            <a:ext cx="6329888" cy="392908"/>
          </a:xfrm>
          <a:prstGeom prst="rect">
            <a:avLst/>
          </a:prstGeom>
          <a:blipFill>
            <a:blip r:embed="rId5" cstate="print"/>
            <a:stretch>
              <a:fillRect/>
            </a:stretch>
          </a:blipFill>
          <a:ln>
            <a:noFill/>
          </a:ln>
        </p:spPr>
        <p:txBody>
          <a:bodyPr wrap="square" lIns="0" tIns="0" rIns="0" bIns="0" rtlCol="0"/>
          <a:lstStyle/>
          <a:p>
            <a:pPr algn="ctr"/>
            <a:r>
              <a:rPr lang="en-US" b="1" dirty="0">
                <a:solidFill>
                  <a:srgbClr val="231F20"/>
                </a:solidFill>
                <a:latin typeface="Arial"/>
                <a:cs typeface="Arial"/>
              </a:rPr>
              <a:t>Acknowledgement</a:t>
            </a:r>
            <a:endParaRPr lang="en-US" dirty="0">
              <a:latin typeface="Arial"/>
              <a:cs typeface="Arial"/>
            </a:endParaRPr>
          </a:p>
          <a:p>
            <a:pPr algn="ctr"/>
            <a:endParaRPr dirty="0"/>
          </a:p>
        </p:txBody>
      </p:sp>
      <p:sp>
        <p:nvSpPr>
          <p:cNvPr id="72" name="object 72"/>
          <p:cNvSpPr/>
          <p:nvPr/>
        </p:nvSpPr>
        <p:spPr>
          <a:xfrm>
            <a:off x="6775450" y="2889250"/>
            <a:ext cx="6553200" cy="328138"/>
          </a:xfrm>
          <a:prstGeom prst="rect">
            <a:avLst/>
          </a:prstGeom>
          <a:blipFill>
            <a:blip r:embed="rId3" cstate="print"/>
            <a:stretch>
              <a:fillRect/>
            </a:stretch>
          </a:blipFill>
          <a:ln>
            <a:noFill/>
          </a:ln>
        </p:spPr>
        <p:txBody>
          <a:bodyPr wrap="square" lIns="0" tIns="0" rIns="0" bIns="0" rtlCol="0"/>
          <a:lstStyle/>
          <a:p>
            <a:pPr algn="ctr"/>
            <a:r>
              <a:rPr lang="en-US" b="1" dirty="0">
                <a:solidFill>
                  <a:srgbClr val="231F20"/>
                </a:solidFill>
                <a:latin typeface="Arial"/>
                <a:cs typeface="Arial"/>
              </a:rPr>
              <a:t>Results </a:t>
            </a:r>
            <a:endParaRPr lang="en-US" dirty="0">
              <a:latin typeface="Arial"/>
              <a:cs typeface="Arial"/>
            </a:endParaRPr>
          </a:p>
          <a:p>
            <a:endParaRPr dirty="0"/>
          </a:p>
        </p:txBody>
      </p:sp>
      <p:pic>
        <p:nvPicPr>
          <p:cNvPr id="87" name="Picture 86">
            <a:extLst>
              <a:ext uri="{FF2B5EF4-FFF2-40B4-BE49-F238E27FC236}">
                <a16:creationId xmlns="" xmlns:a16="http://schemas.microsoft.com/office/drawing/2014/main" id="{C3E32E46-8792-4527-833A-FF46A5384BDF}"/>
              </a:ext>
            </a:extLst>
          </p:cNvPr>
          <p:cNvPicPr>
            <a:picLocks noChangeAspect="1"/>
          </p:cNvPicPr>
          <p:nvPr/>
        </p:nvPicPr>
        <p:blipFill>
          <a:blip r:embed="rId6" cstate="print"/>
          <a:stretch>
            <a:fillRect/>
          </a:stretch>
        </p:blipFill>
        <p:spPr>
          <a:xfrm>
            <a:off x="69850" y="89118"/>
            <a:ext cx="1086690" cy="1047532"/>
          </a:xfrm>
          <a:prstGeom prst="rect">
            <a:avLst/>
          </a:prstGeom>
        </p:spPr>
      </p:pic>
      <p:pic>
        <p:nvPicPr>
          <p:cNvPr id="89" name="Picture 88">
            <a:extLst>
              <a:ext uri="{FF2B5EF4-FFF2-40B4-BE49-F238E27FC236}">
                <a16:creationId xmlns="" xmlns:a16="http://schemas.microsoft.com/office/drawing/2014/main" id="{FFF5D79F-7A95-47BC-ADD4-3C374A1D797D}"/>
              </a:ext>
            </a:extLst>
          </p:cNvPr>
          <p:cNvPicPr>
            <a:picLocks noChangeAspect="1"/>
          </p:cNvPicPr>
          <p:nvPr/>
        </p:nvPicPr>
        <p:blipFill rotWithShape="1">
          <a:blip r:embed="rId7"/>
          <a:srcRect l="20910" r="21954"/>
          <a:stretch/>
        </p:blipFill>
        <p:spPr>
          <a:xfrm>
            <a:off x="12433718" y="70420"/>
            <a:ext cx="971132" cy="1059310"/>
          </a:xfrm>
          <a:prstGeom prst="rect">
            <a:avLst/>
          </a:prstGeom>
        </p:spPr>
      </p:pic>
      <p:pic>
        <p:nvPicPr>
          <p:cNvPr id="105" name="Picture 104">
            <a:extLst>
              <a:ext uri="{FF2B5EF4-FFF2-40B4-BE49-F238E27FC236}">
                <a16:creationId xmlns="" xmlns:a16="http://schemas.microsoft.com/office/drawing/2014/main" id="{5DD8AAC9-31FE-4B88-A246-D1558F66D596}"/>
              </a:ext>
            </a:extLst>
          </p:cNvPr>
          <p:cNvPicPr>
            <a:picLocks noChangeAspect="1"/>
          </p:cNvPicPr>
          <p:nvPr/>
        </p:nvPicPr>
        <p:blipFill>
          <a:blip r:embed="rId8">
            <a:duotone>
              <a:schemeClr val="accent5">
                <a:shade val="45000"/>
                <a:satMod val="135000"/>
              </a:schemeClr>
              <a:prstClr val="white"/>
            </a:duotone>
            <a:extLst>
              <a:ext uri="{BEBA8EAE-BF5A-486C-A8C5-ECC9F3942E4B}">
                <a14:imgProps xmlns:a14="http://schemas.microsoft.com/office/drawing/2010/main">
                  <a14:imgLayer r:embed="rId9">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641765" y="7918450"/>
            <a:ext cx="2847685" cy="2820171"/>
          </a:xfrm>
          <a:prstGeom prst="rect">
            <a:avLst/>
          </a:prstGeom>
        </p:spPr>
      </p:pic>
      <p:sp>
        <p:nvSpPr>
          <p:cNvPr id="109" name="TextBox 108">
            <a:extLst>
              <a:ext uri="{FF2B5EF4-FFF2-40B4-BE49-F238E27FC236}">
                <a16:creationId xmlns="" xmlns:a16="http://schemas.microsoft.com/office/drawing/2014/main" id="{347FE42E-AD98-4D3E-BB7A-6A032FCD5D1C}"/>
              </a:ext>
            </a:extLst>
          </p:cNvPr>
          <p:cNvSpPr txBox="1"/>
          <p:nvPr/>
        </p:nvSpPr>
        <p:spPr>
          <a:xfrm>
            <a:off x="-6350" y="8070850"/>
            <a:ext cx="2804633" cy="982064"/>
          </a:xfrm>
          <a:prstGeom prst="rect">
            <a:avLst/>
          </a:prstGeom>
          <a:noFill/>
          <a:ln>
            <a:solidFill>
              <a:srgbClr val="0000CC">
                <a:alpha val="0"/>
              </a:srgbClr>
            </a:solidFill>
          </a:ln>
        </p:spPr>
        <p:txBody>
          <a:bodyPr wrap="square" rtlCol="0">
            <a:spAutoFit/>
          </a:bodyPr>
          <a:lstStyle/>
          <a:p>
            <a:pPr marL="342900" indent="-342900">
              <a:lnSpc>
                <a:spcPct val="150000"/>
              </a:lnSpc>
              <a:buAutoNum type="arabicPeriod"/>
            </a:pPr>
            <a:r>
              <a:rPr lang="en-US" sz="1340" b="1" dirty="0">
                <a:latin typeface="Arial" panose="020B0604020202020204" pitchFamily="34" charset="0"/>
                <a:cs typeface="Arial" panose="020B0604020202020204" pitchFamily="34" charset="0"/>
              </a:rPr>
              <a:t>Pre-clinical data collection</a:t>
            </a:r>
          </a:p>
          <a:p>
            <a:pPr marL="342900" indent="-342900">
              <a:lnSpc>
                <a:spcPct val="150000"/>
              </a:lnSpc>
              <a:buAutoNum type="arabicPeriod"/>
            </a:pPr>
            <a:r>
              <a:rPr lang="en-US" sz="1340" b="1" dirty="0">
                <a:latin typeface="Arial" panose="020B0604020202020204" pitchFamily="34" charset="0"/>
                <a:cs typeface="Arial" panose="020B0604020202020204" pitchFamily="34" charset="0"/>
              </a:rPr>
              <a:t>Blood sample collection</a:t>
            </a:r>
          </a:p>
          <a:p>
            <a:pPr marL="342900" indent="-342900">
              <a:lnSpc>
                <a:spcPct val="150000"/>
              </a:lnSpc>
              <a:buAutoNum type="arabicPeriod"/>
            </a:pPr>
            <a:r>
              <a:rPr lang="en-US" sz="1340" b="1" dirty="0">
                <a:latin typeface="Arial" panose="020B0604020202020204" pitchFamily="34" charset="0"/>
                <a:cs typeface="Arial" panose="020B0604020202020204" pitchFamily="34" charset="0"/>
              </a:rPr>
              <a:t>DNA Extraction</a:t>
            </a:r>
          </a:p>
        </p:txBody>
      </p:sp>
      <p:sp>
        <p:nvSpPr>
          <p:cNvPr id="117" name="Rectangle 116">
            <a:extLst>
              <a:ext uri="{FF2B5EF4-FFF2-40B4-BE49-F238E27FC236}">
                <a16:creationId xmlns="" xmlns:a16="http://schemas.microsoft.com/office/drawing/2014/main" id="{12E19B7E-4804-44C1-8350-7F1C6FE95696}"/>
              </a:ext>
            </a:extLst>
          </p:cNvPr>
          <p:cNvSpPr/>
          <p:nvPr/>
        </p:nvSpPr>
        <p:spPr>
          <a:xfrm>
            <a:off x="3346450" y="8041171"/>
            <a:ext cx="3260953" cy="1020279"/>
          </a:xfrm>
          <a:prstGeom prst="rect">
            <a:avLst/>
          </a:prstGeom>
        </p:spPr>
        <p:txBody>
          <a:bodyPr wrap="square">
            <a:spAutoFit/>
          </a:bodyPr>
          <a:lstStyle/>
          <a:p>
            <a:pPr marL="342900" indent="-342900">
              <a:lnSpc>
                <a:spcPct val="150000"/>
              </a:lnSpc>
              <a:buFont typeface="+mj-lt"/>
              <a:buAutoNum type="arabicPeriod" startAt="4"/>
            </a:pPr>
            <a:r>
              <a:rPr lang="en-US" sz="1340" b="1" dirty="0" smtClean="0">
                <a:latin typeface="Arial" panose="020B0604020202020204" pitchFamily="34" charset="0"/>
                <a:cs typeface="Arial" panose="020B0604020202020204" pitchFamily="34" charset="0"/>
              </a:rPr>
              <a:t>Identification of </a:t>
            </a:r>
            <a:r>
              <a:rPr lang="en-US" sz="1340" b="1" dirty="0" err="1" smtClean="0">
                <a:latin typeface="Arial" panose="020B0604020202020204" pitchFamily="34" charset="0"/>
                <a:cs typeface="Arial" panose="020B0604020202020204" pitchFamily="34" charset="0"/>
              </a:rPr>
              <a:t>OncoMirs</a:t>
            </a:r>
            <a:endParaRPr lang="en-US" sz="1340" b="1" dirty="0" smtClean="0">
              <a:latin typeface="Arial" panose="020B0604020202020204" pitchFamily="34" charset="0"/>
              <a:cs typeface="Arial" panose="020B0604020202020204" pitchFamily="34" charset="0"/>
            </a:endParaRPr>
          </a:p>
          <a:p>
            <a:pPr marL="342900" indent="-342900">
              <a:lnSpc>
                <a:spcPct val="150000"/>
              </a:lnSpc>
              <a:buFont typeface="+mj-lt"/>
              <a:buAutoNum type="arabicPeriod" startAt="4"/>
            </a:pPr>
            <a:r>
              <a:rPr lang="en-US" sz="1340" b="1" dirty="0" smtClean="0">
                <a:latin typeface="Arial" panose="020B0604020202020204" pitchFamily="34" charset="0"/>
                <a:cs typeface="Arial" panose="020B0604020202020204" pitchFamily="34" charset="0"/>
              </a:rPr>
              <a:t>Designing gene specific primers</a:t>
            </a:r>
            <a:endParaRPr lang="en-US" sz="1340" b="1" dirty="0">
              <a:latin typeface="Arial" panose="020B0604020202020204" pitchFamily="34" charset="0"/>
              <a:cs typeface="Arial" panose="020B0604020202020204" pitchFamily="34" charset="0"/>
            </a:endParaRPr>
          </a:p>
          <a:p>
            <a:pPr marL="342900" indent="-342900">
              <a:lnSpc>
                <a:spcPct val="150000"/>
              </a:lnSpc>
              <a:buFont typeface="+mj-lt"/>
              <a:buAutoNum type="arabicPeriod" startAt="4"/>
            </a:pPr>
            <a:r>
              <a:rPr lang="en-US" sz="1340" b="1" dirty="0" smtClean="0">
                <a:latin typeface="Arial" panose="020B0604020202020204" pitchFamily="34" charset="0"/>
                <a:cs typeface="Arial" panose="020B0604020202020204" pitchFamily="34" charset="0"/>
              </a:rPr>
              <a:t>Amplification </a:t>
            </a:r>
            <a:r>
              <a:rPr lang="en-US" sz="1340" b="1" dirty="0">
                <a:latin typeface="Arial" panose="020B0604020202020204" pitchFamily="34" charset="0"/>
                <a:cs typeface="Arial" panose="020B0604020202020204" pitchFamily="34" charset="0"/>
              </a:rPr>
              <a:t>of the </a:t>
            </a:r>
            <a:r>
              <a:rPr lang="en-US" sz="1340" b="1" dirty="0" smtClean="0">
                <a:latin typeface="Arial" panose="020B0604020202020204" pitchFamily="34" charset="0"/>
                <a:cs typeface="Arial" panose="020B0604020202020204" pitchFamily="34" charset="0"/>
              </a:rPr>
              <a:t>Onco-</a:t>
            </a:r>
            <a:r>
              <a:rPr lang="en-US" sz="1340" b="1" dirty="0" err="1" smtClean="0">
                <a:latin typeface="Arial" panose="020B0604020202020204" pitchFamily="34" charset="0"/>
                <a:cs typeface="Arial" panose="020B0604020202020204" pitchFamily="34" charset="0"/>
              </a:rPr>
              <a:t>Mirs</a:t>
            </a:r>
            <a:endParaRPr lang="en-US" sz="1340" b="1" dirty="0">
              <a:latin typeface="Arial" panose="020B0604020202020204" pitchFamily="34" charset="0"/>
              <a:cs typeface="Arial" panose="020B0604020202020204" pitchFamily="34" charset="0"/>
            </a:endParaRPr>
          </a:p>
        </p:txBody>
      </p:sp>
      <p:sp>
        <p:nvSpPr>
          <p:cNvPr id="118" name="Rectangle 117">
            <a:extLst>
              <a:ext uri="{FF2B5EF4-FFF2-40B4-BE49-F238E27FC236}">
                <a16:creationId xmlns="" xmlns:a16="http://schemas.microsoft.com/office/drawing/2014/main" id="{EFF5C44B-E28E-4FDB-8623-47F985921266}"/>
              </a:ext>
            </a:extLst>
          </p:cNvPr>
          <p:cNvSpPr/>
          <p:nvPr/>
        </p:nvSpPr>
        <p:spPr>
          <a:xfrm>
            <a:off x="3365044" y="9374786"/>
            <a:ext cx="2953206" cy="1329595"/>
          </a:xfrm>
          <a:prstGeom prst="rect">
            <a:avLst/>
          </a:prstGeom>
        </p:spPr>
        <p:txBody>
          <a:bodyPr wrap="square">
            <a:spAutoFit/>
          </a:bodyPr>
          <a:lstStyle/>
          <a:p>
            <a:pPr marL="342900" indent="-342900">
              <a:lnSpc>
                <a:spcPct val="150000"/>
              </a:lnSpc>
              <a:buFont typeface="+mj-lt"/>
              <a:buAutoNum type="arabicPeriod" startAt="7"/>
            </a:pPr>
            <a:r>
              <a:rPr lang="en-US" sz="1340" b="1" dirty="0">
                <a:latin typeface="Arial" panose="020B0604020202020204" pitchFamily="34" charset="0"/>
                <a:cs typeface="Arial" panose="020B0604020202020204" pitchFamily="34" charset="0"/>
              </a:rPr>
              <a:t>Purification of PCR products</a:t>
            </a:r>
          </a:p>
          <a:p>
            <a:pPr marL="342900" indent="-342900">
              <a:lnSpc>
                <a:spcPct val="150000"/>
              </a:lnSpc>
              <a:buFont typeface="+mj-lt"/>
              <a:buAutoNum type="arabicPeriod" startAt="7"/>
            </a:pPr>
            <a:r>
              <a:rPr lang="en-US" sz="1340" b="1" dirty="0">
                <a:latin typeface="Arial" panose="020B0604020202020204" pitchFamily="34" charset="0"/>
                <a:cs typeface="Arial" panose="020B0604020202020204" pitchFamily="34" charset="0"/>
              </a:rPr>
              <a:t>Sanger Sequencing</a:t>
            </a:r>
          </a:p>
          <a:p>
            <a:pPr marL="342900" indent="-342900">
              <a:lnSpc>
                <a:spcPct val="150000"/>
              </a:lnSpc>
              <a:buFont typeface="+mj-lt"/>
              <a:buAutoNum type="arabicPeriod" startAt="7"/>
            </a:pPr>
            <a:r>
              <a:rPr lang="en-US" sz="1340" b="1" dirty="0">
                <a:latin typeface="Arial" panose="020B0604020202020204" pitchFamily="34" charset="0"/>
                <a:cs typeface="Arial" panose="020B0604020202020204" pitchFamily="34" charset="0"/>
              </a:rPr>
              <a:t>Sequencing data </a:t>
            </a:r>
            <a:r>
              <a:rPr lang="en-US" sz="1340" b="1" dirty="0" smtClean="0">
                <a:latin typeface="Arial" panose="020B0604020202020204" pitchFamily="34" charset="0"/>
                <a:cs typeface="Arial" panose="020B0604020202020204" pitchFamily="34" charset="0"/>
              </a:rPr>
              <a:t>Analysis</a:t>
            </a:r>
          </a:p>
          <a:p>
            <a:pPr marL="342900" indent="-342900">
              <a:lnSpc>
                <a:spcPct val="150000"/>
              </a:lnSpc>
              <a:buFont typeface="+mj-lt"/>
              <a:buAutoNum type="arabicPeriod" startAt="7"/>
            </a:pPr>
            <a:r>
              <a:rPr lang="en-US" sz="1340" b="1" dirty="0" smtClean="0">
                <a:latin typeface="Arial" panose="020B0604020202020204" pitchFamily="34" charset="0"/>
                <a:cs typeface="Arial" panose="020B0604020202020204" pitchFamily="34" charset="0"/>
              </a:rPr>
              <a:t>Search for SNPs</a:t>
            </a:r>
            <a:endParaRPr lang="en-US" sz="1340" b="1" dirty="0">
              <a:latin typeface="Arial" panose="020B0604020202020204" pitchFamily="34" charset="0"/>
              <a:cs typeface="Arial" panose="020B0604020202020204" pitchFamily="34" charset="0"/>
            </a:endParaRPr>
          </a:p>
        </p:txBody>
      </p:sp>
      <p:sp>
        <p:nvSpPr>
          <p:cNvPr id="119" name="Rectangle 118">
            <a:extLst>
              <a:ext uri="{FF2B5EF4-FFF2-40B4-BE49-F238E27FC236}">
                <a16:creationId xmlns="" xmlns:a16="http://schemas.microsoft.com/office/drawing/2014/main" id="{539BCCDB-378D-454A-B248-4D524A5DA2BD}"/>
              </a:ext>
            </a:extLst>
          </p:cNvPr>
          <p:cNvSpPr/>
          <p:nvPr/>
        </p:nvSpPr>
        <p:spPr>
          <a:xfrm>
            <a:off x="12244" y="9332055"/>
            <a:ext cx="3181806" cy="1329595"/>
          </a:xfrm>
          <a:prstGeom prst="rect">
            <a:avLst/>
          </a:prstGeom>
        </p:spPr>
        <p:txBody>
          <a:bodyPr wrap="square">
            <a:spAutoFit/>
          </a:bodyPr>
          <a:lstStyle/>
          <a:p>
            <a:pPr>
              <a:lnSpc>
                <a:spcPct val="150000"/>
              </a:lnSpc>
            </a:pPr>
            <a:r>
              <a:rPr lang="en-US" sz="1340" b="1" dirty="0" smtClean="0">
                <a:latin typeface="Arial" panose="020B0604020202020204" pitchFamily="34" charset="0"/>
                <a:cs typeface="Arial" panose="020B0604020202020204" pitchFamily="34" charset="0"/>
              </a:rPr>
              <a:t>11. Contribution </a:t>
            </a:r>
            <a:r>
              <a:rPr lang="en-US" sz="1340" b="1" dirty="0">
                <a:latin typeface="Arial" panose="020B0604020202020204" pitchFamily="34" charset="0"/>
                <a:cs typeface="Arial" panose="020B0604020202020204" pitchFamily="34" charset="0"/>
              </a:rPr>
              <a:t>in breast </a:t>
            </a:r>
            <a:r>
              <a:rPr lang="en-US" sz="1340" b="1" dirty="0" smtClean="0">
                <a:latin typeface="Arial" panose="020B0604020202020204" pitchFamily="34" charset="0"/>
                <a:cs typeface="Arial" panose="020B0604020202020204" pitchFamily="34" charset="0"/>
              </a:rPr>
              <a:t>cancer</a:t>
            </a:r>
          </a:p>
          <a:p>
            <a:pPr>
              <a:lnSpc>
                <a:spcPct val="150000"/>
              </a:lnSpc>
            </a:pPr>
            <a:r>
              <a:rPr lang="en-US" sz="1340" b="1" dirty="0" smtClean="0">
                <a:latin typeface="Arial" panose="020B0604020202020204" pitchFamily="34" charset="0"/>
                <a:cs typeface="Arial" panose="020B0604020202020204" pitchFamily="34" charset="0"/>
              </a:rPr>
              <a:t>12. Comparative Structural analysis of wild and mutated Mir-27a</a:t>
            </a:r>
            <a:endParaRPr lang="en-US" sz="1340" b="1" dirty="0">
              <a:latin typeface="Arial" panose="020B0604020202020204" pitchFamily="34" charset="0"/>
              <a:cs typeface="Arial" panose="020B0604020202020204" pitchFamily="34" charset="0"/>
            </a:endParaRPr>
          </a:p>
          <a:p>
            <a:pPr>
              <a:lnSpc>
                <a:spcPct val="150000"/>
              </a:lnSpc>
            </a:pPr>
            <a:r>
              <a:rPr lang="en-US" sz="1340" b="1" dirty="0" smtClean="0">
                <a:latin typeface="Arial" panose="020B0604020202020204" pitchFamily="34" charset="0"/>
                <a:cs typeface="Arial" panose="020B0604020202020204" pitchFamily="34" charset="0"/>
              </a:rPr>
              <a:t>13. Prediction of target genes</a:t>
            </a:r>
          </a:p>
        </p:txBody>
      </p:sp>
      <p:pic>
        <p:nvPicPr>
          <p:cNvPr id="121" name="Picture 3" descr="C:\Users\Spring\Desktop\poster pcr.jpg">
            <a:extLst>
              <a:ext uri="{FF2B5EF4-FFF2-40B4-BE49-F238E27FC236}">
                <a16:creationId xmlns="" xmlns:a16="http://schemas.microsoft.com/office/drawing/2014/main" id="{367B0028-07EC-4E65-B4BC-74AC7A774A62}"/>
              </a:ext>
            </a:extLst>
          </p:cNvPr>
          <p:cNvPicPr>
            <a:picLocks noChangeAspect="1" noChangeArrowheads="1"/>
          </p:cNvPicPr>
          <p:nvPr/>
        </p:nvPicPr>
        <p:blipFill>
          <a:blip r:embed="rId10"/>
          <a:srcRect b="39130"/>
          <a:stretch>
            <a:fillRect/>
          </a:stretch>
        </p:blipFill>
        <p:spPr bwMode="auto">
          <a:xfrm>
            <a:off x="6775450" y="3575050"/>
            <a:ext cx="6552565" cy="1879909"/>
          </a:xfrm>
          <a:prstGeom prst="rect">
            <a:avLst/>
          </a:prstGeom>
          <a:noFill/>
        </p:spPr>
      </p:pic>
      <p:sp>
        <p:nvSpPr>
          <p:cNvPr id="18" name="Rectangle 17">
            <a:extLst>
              <a:ext uri="{FF2B5EF4-FFF2-40B4-BE49-F238E27FC236}">
                <a16:creationId xmlns="" xmlns:a16="http://schemas.microsoft.com/office/drawing/2014/main" id="{3B6A7851-B621-4AD5-8310-D3F571773B72}"/>
              </a:ext>
            </a:extLst>
          </p:cNvPr>
          <p:cNvSpPr/>
          <p:nvPr/>
        </p:nvSpPr>
        <p:spPr>
          <a:xfrm>
            <a:off x="155352" y="12174994"/>
            <a:ext cx="6237088" cy="2677656"/>
          </a:xfrm>
          <a:prstGeom prst="rect">
            <a:avLst/>
          </a:prstGeom>
          <a:ln>
            <a:solidFill>
              <a:schemeClr val="tx1"/>
            </a:solidFill>
          </a:ln>
        </p:spPr>
        <p:txBody>
          <a:bodyPr wrap="square">
            <a:spAutoFit/>
          </a:bodyPr>
          <a:lstStyle/>
          <a:p>
            <a:pPr algn="just">
              <a:lnSpc>
                <a:spcPct val="150000"/>
              </a:lnSpc>
            </a:pPr>
            <a:r>
              <a:rPr lang="en-US" sz="1200" dirty="0" smtClean="0">
                <a:latin typeface="Times New Roman" panose="02020603050405020304" pitchFamily="18" charset="0"/>
                <a:cs typeface="Times New Roman" panose="02020603050405020304" pitchFamily="18" charset="0"/>
              </a:rPr>
              <a:t> </a:t>
            </a:r>
            <a:r>
              <a:rPr lang="en-US" sz="1400" dirty="0">
                <a:latin typeface="Times New Roman" panose="02020603050405020304" pitchFamily="18" charset="0"/>
                <a:cs typeface="Times New Roman" panose="02020603050405020304" pitchFamily="18" charset="0"/>
              </a:rPr>
              <a:t>Mutation rs 895819 effects the structure of  precursor Mir-27. which effects its processing by microRNA processing enzymes. A total of 52 target gene were found for hsa-mir-27a while for hsa-mir-27a-5p determined 45 targets. It was found that the target genes are involved in vital biological processes in cancer development, such as tumorigenesis, apoptosis, and angiogenesis, cell proliferation and division, cancer progression, metastasis and tumor inhibition. On the basis of predicted regulated genes; miR-27 variants may effect the event of cancer development and progression, effecting the survival of the BC </a:t>
            </a:r>
            <a:r>
              <a:rPr lang="en-US" sz="1400" dirty="0" smtClean="0">
                <a:latin typeface="Times New Roman" panose="02020603050405020304" pitchFamily="18" charset="0"/>
                <a:cs typeface="Times New Roman" panose="02020603050405020304" pitchFamily="18" charset="0"/>
              </a:rPr>
              <a:t>patients</a:t>
            </a:r>
            <a:endParaRPr lang="en-US" sz="1400" dirty="0">
              <a:latin typeface="Times New Roman" panose="02020603050405020304" pitchFamily="18" charset="0"/>
              <a:cs typeface="Times New Roman" panose="02020603050405020304" pitchFamily="18" charset="0"/>
            </a:endParaRPr>
          </a:p>
        </p:txBody>
      </p:sp>
      <p:sp>
        <p:nvSpPr>
          <p:cNvPr id="71" name="object 72">
            <a:extLst>
              <a:ext uri="{FF2B5EF4-FFF2-40B4-BE49-F238E27FC236}">
                <a16:creationId xmlns="" xmlns:a16="http://schemas.microsoft.com/office/drawing/2014/main" id="{FBCA1A51-0C4A-4D2B-A162-16348870C1AE}"/>
              </a:ext>
            </a:extLst>
          </p:cNvPr>
          <p:cNvSpPr/>
          <p:nvPr/>
        </p:nvSpPr>
        <p:spPr>
          <a:xfrm>
            <a:off x="6775450" y="5480050"/>
            <a:ext cx="6557070" cy="437470"/>
          </a:xfrm>
          <a:prstGeom prst="rect">
            <a:avLst/>
          </a:prstGeom>
          <a:blipFill>
            <a:blip r:embed="rId3" cstate="print"/>
            <a:stretch>
              <a:fillRect/>
            </a:stretch>
          </a:blipFill>
          <a:ln>
            <a:noFill/>
          </a:ln>
        </p:spPr>
        <p:txBody>
          <a:bodyPr wrap="square" lIns="0" tIns="0" rIns="0" bIns="0" rtlCol="0"/>
          <a:lstStyle/>
          <a:p>
            <a:pPr algn="ctr"/>
            <a:r>
              <a:rPr lang="en-US" sz="1850" b="1" dirty="0">
                <a:latin typeface="Arial" panose="020B0604020202020204" pitchFamily="34" charset="0"/>
                <a:cs typeface="Arial" panose="020B0604020202020204" pitchFamily="34" charset="0"/>
              </a:rPr>
              <a:t>Chromatogram of the Sequenced Region in </a:t>
            </a:r>
            <a:r>
              <a:rPr lang="en-US" sz="1850" b="1" dirty="0" smtClean="0">
                <a:latin typeface="Arial" panose="020B0604020202020204" pitchFamily="34" charset="0"/>
                <a:cs typeface="Arial" panose="020B0604020202020204" pitchFamily="34" charset="0"/>
              </a:rPr>
              <a:t>hsa-mir-27a</a:t>
            </a:r>
            <a:endParaRPr sz="1850" b="1" dirty="0">
              <a:latin typeface="Arial" panose="020B0604020202020204" pitchFamily="34" charset="0"/>
              <a:cs typeface="Arial" panose="020B0604020202020204" pitchFamily="34" charset="0"/>
            </a:endParaRPr>
          </a:p>
        </p:txBody>
      </p:sp>
      <p:sp>
        <p:nvSpPr>
          <p:cNvPr id="74" name="object 72">
            <a:extLst>
              <a:ext uri="{FF2B5EF4-FFF2-40B4-BE49-F238E27FC236}">
                <a16:creationId xmlns="" xmlns:a16="http://schemas.microsoft.com/office/drawing/2014/main" id="{775D856A-DD0B-4637-875E-3E4BA939C643}"/>
              </a:ext>
            </a:extLst>
          </p:cNvPr>
          <p:cNvSpPr/>
          <p:nvPr/>
        </p:nvSpPr>
        <p:spPr>
          <a:xfrm>
            <a:off x="6775450" y="3270250"/>
            <a:ext cx="6526063" cy="341799"/>
          </a:xfrm>
          <a:prstGeom prst="rect">
            <a:avLst/>
          </a:prstGeom>
          <a:blipFill>
            <a:blip r:embed="rId3" cstate="print"/>
            <a:stretch>
              <a:fillRect/>
            </a:stretch>
          </a:blipFill>
          <a:ln>
            <a:noFill/>
          </a:ln>
        </p:spPr>
        <p:txBody>
          <a:bodyPr wrap="square" lIns="0" tIns="0" rIns="0" bIns="0" rtlCol="0"/>
          <a:lstStyle/>
          <a:p>
            <a:pPr algn="ctr"/>
            <a:r>
              <a:rPr lang="en-US" sz="1850" b="1" dirty="0">
                <a:latin typeface="Arial" panose="020B0604020202020204" pitchFamily="34" charset="0"/>
                <a:cs typeface="Arial" panose="020B0604020202020204" pitchFamily="34" charset="0"/>
              </a:rPr>
              <a:t>PCR Product of </a:t>
            </a:r>
            <a:r>
              <a:rPr lang="en-US" sz="1850" b="1" dirty="0" smtClean="0">
                <a:latin typeface="Arial" panose="020B0604020202020204" pitchFamily="34" charset="0"/>
                <a:cs typeface="Arial" panose="020B0604020202020204" pitchFamily="34" charset="0"/>
              </a:rPr>
              <a:t>hsa-mir-27a </a:t>
            </a:r>
            <a:endParaRPr lang="en-US" sz="1850" b="1" dirty="0">
              <a:latin typeface="Arial" panose="020B0604020202020204" pitchFamily="34" charset="0"/>
              <a:cs typeface="Arial" panose="020B0604020202020204" pitchFamily="34" charset="0"/>
            </a:endParaRPr>
          </a:p>
          <a:p>
            <a:pPr algn="ctr"/>
            <a:endParaRPr sz="1850" b="1" dirty="0">
              <a:latin typeface="Arial" panose="020B0604020202020204" pitchFamily="34" charset="0"/>
              <a:cs typeface="Arial" panose="020B0604020202020204" pitchFamily="34" charset="0"/>
            </a:endParaRPr>
          </a:p>
        </p:txBody>
      </p:sp>
      <p:sp>
        <p:nvSpPr>
          <p:cNvPr id="77" name="object 72">
            <a:extLst>
              <a:ext uri="{FF2B5EF4-FFF2-40B4-BE49-F238E27FC236}">
                <a16:creationId xmlns="" xmlns:a16="http://schemas.microsoft.com/office/drawing/2014/main" id="{635D9D44-38A4-4C20-A16D-6CC0D60B938C}"/>
              </a:ext>
            </a:extLst>
          </p:cNvPr>
          <p:cNvSpPr/>
          <p:nvPr/>
        </p:nvSpPr>
        <p:spPr>
          <a:xfrm>
            <a:off x="193871" y="11639064"/>
            <a:ext cx="6200579" cy="470386"/>
          </a:xfrm>
          <a:prstGeom prst="rect">
            <a:avLst/>
          </a:prstGeom>
          <a:blipFill>
            <a:blip r:embed="rId3" cstate="print"/>
            <a:stretch>
              <a:fillRect/>
            </a:stretch>
          </a:blipFill>
          <a:ln>
            <a:noFill/>
          </a:ln>
        </p:spPr>
        <p:txBody>
          <a:bodyPr wrap="square" lIns="0" tIns="0" rIns="0" bIns="0" rtlCol="0"/>
          <a:lstStyle/>
          <a:p>
            <a:pPr algn="ctr"/>
            <a:r>
              <a:rPr lang="en-US" sz="1850" b="1" dirty="0">
                <a:latin typeface="Arial" panose="020B0604020202020204" pitchFamily="34" charset="0"/>
                <a:cs typeface="Arial" panose="020B0604020202020204" pitchFamily="34" charset="0"/>
              </a:rPr>
              <a:t>Conclusions</a:t>
            </a:r>
            <a:endParaRPr sz="1850" b="1" dirty="0">
              <a:latin typeface="Arial" panose="020B0604020202020204" pitchFamily="34" charset="0"/>
              <a:cs typeface="Arial" panose="020B0604020202020204" pitchFamily="34" charset="0"/>
            </a:endParaRPr>
          </a:p>
        </p:txBody>
      </p:sp>
      <p:pic>
        <p:nvPicPr>
          <p:cNvPr id="2" name="Picture 1"/>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775450" y="5937250"/>
            <a:ext cx="6581775" cy="2945767"/>
          </a:xfrm>
          <a:prstGeom prst="rect">
            <a:avLst/>
          </a:prstGeom>
        </p:spPr>
      </p:pic>
      <p:pic>
        <p:nvPicPr>
          <p:cNvPr id="3" name="Picture 2"/>
          <p:cNvPicPr>
            <a:picLocks noChangeAspect="1"/>
          </p:cNvPicPr>
          <p:nvPr/>
        </p:nvPicPr>
        <p:blipFill>
          <a:blip r:embed="rId12"/>
          <a:stretch>
            <a:fillRect/>
          </a:stretch>
        </p:blipFill>
        <p:spPr>
          <a:xfrm>
            <a:off x="6546850" y="11621503"/>
            <a:ext cx="3340898" cy="3078747"/>
          </a:xfrm>
          <a:prstGeom prst="rect">
            <a:avLst/>
          </a:prstGeom>
        </p:spPr>
      </p:pic>
      <p:pic>
        <p:nvPicPr>
          <p:cNvPr id="4" name="Picture 3"/>
          <p:cNvPicPr>
            <a:picLocks noChangeAspect="1"/>
          </p:cNvPicPr>
          <p:nvPr/>
        </p:nvPicPr>
        <p:blipFill>
          <a:blip r:embed="rId13"/>
          <a:stretch>
            <a:fillRect/>
          </a:stretch>
        </p:blipFill>
        <p:spPr>
          <a:xfrm>
            <a:off x="9899650" y="11798302"/>
            <a:ext cx="3401863" cy="2901948"/>
          </a:xfrm>
          <a:prstGeom prst="rect">
            <a:avLst/>
          </a:prstGeom>
        </p:spPr>
      </p:pic>
      <p:pic>
        <p:nvPicPr>
          <p:cNvPr id="9" name="Picture 8"/>
          <p:cNvPicPr>
            <a:picLocks noChangeAspect="1"/>
          </p:cNvPicPr>
          <p:nvPr/>
        </p:nvPicPr>
        <p:blipFill>
          <a:blip r:embed="rId14"/>
          <a:stretch>
            <a:fillRect/>
          </a:stretch>
        </p:blipFill>
        <p:spPr>
          <a:xfrm>
            <a:off x="6424655" y="15157450"/>
            <a:ext cx="3170195" cy="3078747"/>
          </a:xfrm>
          <a:prstGeom prst="rect">
            <a:avLst/>
          </a:prstGeom>
        </p:spPr>
      </p:pic>
      <p:pic>
        <p:nvPicPr>
          <p:cNvPr id="11" name="Picture 10"/>
          <p:cNvPicPr>
            <a:picLocks noChangeAspect="1"/>
          </p:cNvPicPr>
          <p:nvPr/>
        </p:nvPicPr>
        <p:blipFill>
          <a:blip r:embed="rId15"/>
          <a:stretch>
            <a:fillRect/>
          </a:stretch>
        </p:blipFill>
        <p:spPr>
          <a:xfrm>
            <a:off x="9594850" y="15157450"/>
            <a:ext cx="3724979" cy="2737341"/>
          </a:xfrm>
          <a:prstGeom prst="rect">
            <a:avLst/>
          </a:prstGeom>
        </p:spPr>
      </p:pic>
      <p:pic>
        <p:nvPicPr>
          <p:cNvPr id="20" name="Picture 19"/>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69850" y="15408779"/>
            <a:ext cx="6245771" cy="3025271"/>
          </a:xfrm>
          <a:prstGeom prst="rect">
            <a:avLst/>
          </a:prstGeom>
        </p:spPr>
      </p:pic>
      <p:sp>
        <p:nvSpPr>
          <p:cNvPr id="34" name="object 69"/>
          <p:cNvSpPr/>
          <p:nvPr/>
        </p:nvSpPr>
        <p:spPr>
          <a:xfrm>
            <a:off x="155352" y="14928850"/>
            <a:ext cx="6068104" cy="533400"/>
          </a:xfrm>
          <a:prstGeom prst="rect">
            <a:avLst/>
          </a:prstGeom>
          <a:blipFill>
            <a:blip r:embed="rId5" cstate="print"/>
            <a:stretch>
              <a:fillRect/>
            </a:stretch>
          </a:blipFill>
          <a:ln>
            <a:noFill/>
          </a:ln>
        </p:spPr>
        <p:txBody>
          <a:bodyPr wrap="square" lIns="0" tIns="0" rIns="0" bIns="0" rtlCol="0"/>
          <a:lstStyle/>
          <a:p>
            <a:pPr algn="ctr"/>
            <a:r>
              <a:rPr lang="en-US" b="1" dirty="0" smtClean="0">
                <a:solidFill>
                  <a:srgbClr val="231F20"/>
                </a:solidFill>
                <a:latin typeface="Arial"/>
                <a:cs typeface="Arial"/>
              </a:rPr>
              <a:t>vital activities of predicted genes</a:t>
            </a:r>
            <a:endParaRPr lang="en-US" dirty="0">
              <a:latin typeface="Arial"/>
              <a:cs typeface="Arial"/>
            </a:endParaRPr>
          </a:p>
          <a:p>
            <a:pPr algn="ctr"/>
            <a:endParaRPr dirty="0"/>
          </a:p>
        </p:txBody>
      </p:sp>
      <p:sp>
        <p:nvSpPr>
          <p:cNvPr id="36" name="object 69"/>
          <p:cNvSpPr/>
          <p:nvPr/>
        </p:nvSpPr>
        <p:spPr>
          <a:xfrm>
            <a:off x="6576896" y="14764542"/>
            <a:ext cx="6755926" cy="392908"/>
          </a:xfrm>
          <a:prstGeom prst="rect">
            <a:avLst/>
          </a:prstGeom>
          <a:blipFill>
            <a:blip r:embed="rId5" cstate="print"/>
            <a:stretch>
              <a:fillRect/>
            </a:stretch>
          </a:blipFill>
          <a:ln>
            <a:noFill/>
          </a:ln>
        </p:spPr>
        <p:txBody>
          <a:bodyPr wrap="square" lIns="0" tIns="0" rIns="0" bIns="0" rtlCol="0"/>
          <a:lstStyle/>
          <a:p>
            <a:pPr algn="ctr"/>
            <a:r>
              <a:rPr lang="en-US" sz="1400" b="1" dirty="0" smtClean="0">
                <a:solidFill>
                  <a:srgbClr val="231F20"/>
                </a:solidFill>
                <a:latin typeface="Arial"/>
                <a:cs typeface="Arial"/>
              </a:rPr>
              <a:t>Predicted target genes </a:t>
            </a:r>
            <a:r>
              <a:rPr lang="en-US" sz="1400" b="1" dirty="0">
                <a:solidFill>
                  <a:srgbClr val="231F20"/>
                </a:solidFill>
                <a:latin typeface="Arial"/>
                <a:cs typeface="Arial"/>
              </a:rPr>
              <a:t>for hsa-mir-27a-5p and </a:t>
            </a:r>
            <a:r>
              <a:rPr lang="en-US" sz="1400" b="1" dirty="0" smtClean="0">
                <a:solidFill>
                  <a:srgbClr val="231F20"/>
                </a:solidFill>
                <a:latin typeface="Arial"/>
                <a:cs typeface="Arial"/>
              </a:rPr>
              <a:t>their associated function</a:t>
            </a:r>
            <a:endParaRPr lang="en-US" sz="1400" dirty="0">
              <a:latin typeface="Arial"/>
              <a:cs typeface="Arial"/>
            </a:endParaRPr>
          </a:p>
          <a:p>
            <a:pPr algn="ctr"/>
            <a:endParaRPr dirty="0"/>
          </a:p>
        </p:txBody>
      </p:sp>
      <p:sp>
        <p:nvSpPr>
          <p:cNvPr id="37" name="object 69"/>
          <p:cNvSpPr/>
          <p:nvPr/>
        </p:nvSpPr>
        <p:spPr>
          <a:xfrm>
            <a:off x="6775450" y="11236553"/>
            <a:ext cx="6557372" cy="392908"/>
          </a:xfrm>
          <a:prstGeom prst="rect">
            <a:avLst/>
          </a:prstGeom>
          <a:blipFill>
            <a:blip r:embed="rId5" cstate="print"/>
            <a:stretch>
              <a:fillRect/>
            </a:stretch>
          </a:blipFill>
          <a:ln>
            <a:noFill/>
          </a:ln>
        </p:spPr>
        <p:txBody>
          <a:bodyPr wrap="square" lIns="0" tIns="0" rIns="0" bIns="0" rtlCol="0"/>
          <a:lstStyle/>
          <a:p>
            <a:pPr algn="ctr"/>
            <a:r>
              <a:rPr lang="en-US" sz="1400" b="1" dirty="0" smtClean="0">
                <a:solidFill>
                  <a:srgbClr val="231F20"/>
                </a:solidFill>
                <a:latin typeface="Arial"/>
                <a:cs typeface="Arial"/>
              </a:rPr>
              <a:t>Predicted target genes </a:t>
            </a:r>
            <a:r>
              <a:rPr lang="en-US" sz="1400" b="1" dirty="0">
                <a:solidFill>
                  <a:srgbClr val="231F20"/>
                </a:solidFill>
                <a:latin typeface="Arial"/>
                <a:cs typeface="Arial"/>
              </a:rPr>
              <a:t>for hsa-mir-27a-5p and </a:t>
            </a:r>
            <a:r>
              <a:rPr lang="en-US" sz="1400" b="1" dirty="0" smtClean="0">
                <a:solidFill>
                  <a:srgbClr val="231F20"/>
                </a:solidFill>
                <a:latin typeface="Arial"/>
                <a:cs typeface="Arial"/>
              </a:rPr>
              <a:t>their associated function</a:t>
            </a:r>
            <a:endParaRPr lang="en-US" sz="1400" dirty="0">
              <a:latin typeface="Arial"/>
              <a:cs typeface="Arial"/>
            </a:endParaRPr>
          </a:p>
          <a:p>
            <a:pPr algn="ctr"/>
            <a:endParaRPr dirty="0"/>
          </a:p>
        </p:txBody>
      </p:sp>
      <p:sp>
        <p:nvSpPr>
          <p:cNvPr id="7" name="TextBox 6"/>
          <p:cNvSpPr txBox="1"/>
          <p:nvPr/>
        </p:nvSpPr>
        <p:spPr>
          <a:xfrm>
            <a:off x="1069751" y="10814050"/>
            <a:ext cx="4334099" cy="307777"/>
          </a:xfrm>
          <a:prstGeom prst="rect">
            <a:avLst/>
          </a:prstGeom>
          <a:noFill/>
        </p:spPr>
        <p:txBody>
          <a:bodyPr wrap="square" rtlCol="0">
            <a:spAutoFit/>
          </a:bodyPr>
          <a:lstStyle/>
          <a:p>
            <a:r>
              <a:rPr lang="en-US" sz="1400" b="1" dirty="0" smtClean="0">
                <a:latin typeface="Arial" panose="020B0604020202020204" pitchFamily="34" charset="0"/>
                <a:cs typeface="Arial" panose="020B0604020202020204" pitchFamily="34" charset="0"/>
              </a:rPr>
              <a:t>14. Identification </a:t>
            </a:r>
            <a:r>
              <a:rPr lang="en-US" sz="1400" b="1" dirty="0">
                <a:latin typeface="Arial" panose="020B0604020202020204" pitchFamily="34" charset="0"/>
                <a:cs typeface="Arial" panose="020B0604020202020204" pitchFamily="34" charset="0"/>
              </a:rPr>
              <a:t>of specific role in Breast </a:t>
            </a:r>
            <a:r>
              <a:rPr lang="en-US" sz="1400" b="1" dirty="0" smtClean="0">
                <a:latin typeface="Arial" panose="020B0604020202020204" pitchFamily="34" charset="0"/>
                <a:cs typeface="Arial" panose="020B0604020202020204" pitchFamily="34" charset="0"/>
              </a:rPr>
              <a:t>cancer</a:t>
            </a:r>
            <a:endParaRPr lang="en-US" sz="1400" b="1" dirty="0">
              <a:latin typeface="Arial" panose="020B0604020202020204" pitchFamily="34" charset="0"/>
              <a:cs typeface="Arial" panose="020B0604020202020204" pitchFamily="34" charset="0"/>
            </a:endParaRPr>
          </a:p>
        </p:txBody>
      </p:sp>
      <p:pic>
        <p:nvPicPr>
          <p:cNvPr id="38" name="Picture 37" descr="C:\Users\Shah\Desktop\27a centroid structures.jpg"/>
          <p:cNvPicPr/>
          <p:nvPr/>
        </p:nvPicPr>
        <p:blipFill rotWithShape="1">
          <a:blip r:embed="rId17">
            <a:extLst>
              <a:ext uri="{28A0092B-C50C-407E-A947-70E740481C1C}">
                <a14:useLocalDpi xmlns:a14="http://schemas.microsoft.com/office/drawing/2010/main" val="0"/>
              </a:ext>
            </a:extLst>
          </a:blip>
          <a:srcRect l="19288" t="8339" r="46048" b="42348"/>
          <a:stretch/>
        </p:blipFill>
        <p:spPr bwMode="auto">
          <a:xfrm>
            <a:off x="6775450" y="9415145"/>
            <a:ext cx="3657600" cy="1627505"/>
          </a:xfrm>
          <a:prstGeom prst="rect">
            <a:avLst/>
          </a:prstGeom>
          <a:noFill/>
          <a:ln>
            <a:noFill/>
          </a:ln>
          <a:extLst>
            <a:ext uri="{53640926-AAD7-44D8-BBD7-CCE9431645EC}">
              <a14:shadowObscured xmlns:a14="http://schemas.microsoft.com/office/drawing/2010/main"/>
            </a:ext>
          </a:extLst>
        </p:spPr>
      </p:pic>
      <p:sp>
        <p:nvSpPr>
          <p:cNvPr id="39" name="object 69"/>
          <p:cNvSpPr/>
          <p:nvPr/>
        </p:nvSpPr>
        <p:spPr>
          <a:xfrm>
            <a:off x="6773046" y="8905962"/>
            <a:ext cx="6557372" cy="392908"/>
          </a:xfrm>
          <a:prstGeom prst="rect">
            <a:avLst/>
          </a:prstGeom>
          <a:blipFill>
            <a:blip r:embed="rId5" cstate="print"/>
            <a:stretch>
              <a:fillRect/>
            </a:stretch>
          </a:blipFill>
          <a:ln>
            <a:noFill/>
          </a:ln>
        </p:spPr>
        <p:txBody>
          <a:bodyPr wrap="square" lIns="0" tIns="0" rIns="0" bIns="0" rtlCol="0"/>
          <a:lstStyle/>
          <a:p>
            <a:pPr algn="ctr"/>
            <a:r>
              <a:rPr lang="en-US" sz="1400" b="1" dirty="0" smtClean="0">
                <a:solidFill>
                  <a:srgbClr val="231F20"/>
                </a:solidFill>
                <a:latin typeface="Arial"/>
                <a:cs typeface="Arial"/>
              </a:rPr>
              <a:t>Centroid structures of mutant and wild mir-27a precursor</a:t>
            </a:r>
            <a:endParaRPr lang="en-US" sz="1400" dirty="0">
              <a:latin typeface="Arial"/>
              <a:cs typeface="Arial"/>
            </a:endParaRPr>
          </a:p>
          <a:p>
            <a:pPr algn="ctr"/>
            <a:endParaRPr dirty="0"/>
          </a:p>
        </p:txBody>
      </p:sp>
      <p:sp>
        <p:nvSpPr>
          <p:cNvPr id="41" name="Text Box 2"/>
          <p:cNvSpPr txBox="1">
            <a:spLocks noChangeArrowheads="1"/>
          </p:cNvSpPr>
          <p:nvPr/>
        </p:nvSpPr>
        <p:spPr bwMode="auto">
          <a:xfrm>
            <a:off x="10661650" y="9467711"/>
            <a:ext cx="2639862" cy="1352989"/>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marL="0" marR="0" algn="just">
              <a:lnSpc>
                <a:spcPct val="115000"/>
              </a:lnSpc>
              <a:spcBef>
                <a:spcPts val="0"/>
              </a:spcBef>
              <a:spcAft>
                <a:spcPts val="0"/>
              </a:spcAft>
            </a:pPr>
            <a:r>
              <a:rPr lang="en-US" sz="1400" dirty="0" smtClean="0">
                <a:effectLst/>
                <a:latin typeface="Times New Roman" panose="02020603050405020304" pitchFamily="18" charset="0"/>
                <a:ea typeface="Calibri" panose="020F0502020204030204" pitchFamily="34" charset="0"/>
                <a:cs typeface="Times New Roman" panose="02020603050405020304" pitchFamily="18" charset="0"/>
              </a:rPr>
              <a:t>The Figure illustrates </a:t>
            </a:r>
            <a:r>
              <a:rPr lang="en-US" sz="1400" dirty="0">
                <a:effectLst/>
                <a:latin typeface="Times New Roman" panose="02020603050405020304" pitchFamily="18" charset="0"/>
                <a:ea typeface="Calibri" panose="020F0502020204030204" pitchFamily="34" charset="0"/>
                <a:cs typeface="Times New Roman" panose="02020603050405020304" pitchFamily="18" charset="0"/>
              </a:rPr>
              <a:t>the centroid structures of wild </a:t>
            </a:r>
            <a:r>
              <a:rPr lang="en-US" sz="1400" dirty="0" smtClean="0">
                <a:effectLst/>
                <a:latin typeface="Times New Roman" panose="02020603050405020304" pitchFamily="18" charset="0"/>
                <a:ea typeface="Calibri" panose="020F0502020204030204" pitchFamily="34" charset="0"/>
                <a:cs typeface="Times New Roman" panose="02020603050405020304" pitchFamily="18" charset="0"/>
              </a:rPr>
              <a:t>(A) and </a:t>
            </a:r>
            <a:r>
              <a:rPr lang="en-US" sz="1400" dirty="0">
                <a:effectLst/>
                <a:latin typeface="Times New Roman" panose="02020603050405020304" pitchFamily="18" charset="0"/>
                <a:ea typeface="Calibri" panose="020F0502020204030204" pitchFamily="34" charset="0"/>
                <a:cs typeface="Times New Roman" panose="02020603050405020304" pitchFamily="18" charset="0"/>
              </a:rPr>
              <a:t>variant </a:t>
            </a:r>
            <a:r>
              <a:rPr lang="en-US" sz="1400" dirty="0" smtClean="0">
                <a:effectLst/>
                <a:latin typeface="Times New Roman" panose="02020603050405020304" pitchFamily="18" charset="0"/>
                <a:ea typeface="Calibri" panose="020F0502020204030204" pitchFamily="34" charset="0"/>
                <a:cs typeface="Times New Roman" panose="02020603050405020304" pitchFamily="18" charset="0"/>
              </a:rPr>
              <a:t>(B) hsa-mir-27a </a:t>
            </a:r>
            <a:r>
              <a:rPr lang="en-US" sz="1400" dirty="0">
                <a:effectLst/>
                <a:latin typeface="Times New Roman" panose="02020603050405020304" pitchFamily="18" charset="0"/>
                <a:ea typeface="Calibri" panose="020F0502020204030204" pitchFamily="34" charset="0"/>
                <a:cs typeface="Times New Roman" panose="02020603050405020304" pitchFamily="18" charset="0"/>
              </a:rPr>
              <a:t>respectively. </a:t>
            </a:r>
            <a:r>
              <a:rPr lang="en-US" sz="1400" dirty="0" smtClean="0">
                <a:effectLst/>
                <a:latin typeface="Times New Roman" panose="02020603050405020304" pitchFamily="18" charset="0"/>
                <a:ea typeface="Calibri" panose="020F0502020204030204" pitchFamily="34" charset="0"/>
                <a:cs typeface="Times New Roman" panose="02020603050405020304" pitchFamily="18" charset="0"/>
              </a:rPr>
              <a:t>the </a:t>
            </a:r>
            <a:r>
              <a:rPr lang="en-US" sz="1400" dirty="0">
                <a:effectLst/>
                <a:latin typeface="Times New Roman" panose="02020603050405020304" pitchFamily="18" charset="0"/>
                <a:ea typeface="Calibri" panose="020F0502020204030204" pitchFamily="34" charset="0"/>
                <a:cs typeface="Times New Roman" panose="02020603050405020304" pitchFamily="18" charset="0"/>
              </a:rPr>
              <a:t>alleles position in the structures </a:t>
            </a:r>
            <a:r>
              <a:rPr lang="en-US" sz="1400" dirty="0" smtClean="0">
                <a:latin typeface="Times New Roman" panose="02020603050405020304" pitchFamily="18" charset="0"/>
                <a:ea typeface="Calibri" panose="020F0502020204030204" pitchFamily="34" charset="0"/>
                <a:cs typeface="Times New Roman" panose="02020603050405020304" pitchFamily="18" charset="0"/>
              </a:rPr>
              <a:t>are</a:t>
            </a:r>
            <a:r>
              <a:rPr lang="en-US" sz="1400"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dirty="0">
                <a:effectLst/>
                <a:latin typeface="Times New Roman" panose="02020603050405020304" pitchFamily="18" charset="0"/>
                <a:ea typeface="Calibri" panose="020F0502020204030204" pitchFamily="34" charset="0"/>
                <a:cs typeface="Times New Roman" panose="02020603050405020304" pitchFamily="18" charset="0"/>
              </a:rPr>
              <a:t>marked by an </a:t>
            </a:r>
            <a:r>
              <a:rPr lang="en-US" sz="1400" i="1" dirty="0">
                <a:effectLst/>
                <a:latin typeface="Times New Roman" panose="02020603050405020304" pitchFamily="18" charset="0"/>
                <a:ea typeface="Calibri" panose="020F0502020204030204" pitchFamily="34" charset="0"/>
                <a:cs typeface="Times New Roman" panose="02020603050405020304" pitchFamily="18" charset="0"/>
              </a:rPr>
              <a:t>asterisk</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391</TotalTime>
  <Words>571</Words>
  <Application>Microsoft Office PowerPoint</Application>
  <PresentationFormat>Custom</PresentationFormat>
  <Paragraphs>35</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Office Theme</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aftab</dc:creator>
  <cp:lastModifiedBy>Shah</cp:lastModifiedBy>
  <cp:revision>110</cp:revision>
  <dcterms:created xsi:type="dcterms:W3CDTF">2017-09-22T03:41:54Z</dcterms:created>
  <dcterms:modified xsi:type="dcterms:W3CDTF">2018-02-23T15:41:13Z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2009-11-13T00:00:00Z</vt:filetime>
  </property>
  <property fmtid="{D5CDD505-2E9C-101B-9397-08002B2CF9AE}" pid="3" name="Creator">
    <vt:lpwstr>CorelDRAW</vt:lpwstr>
  </property>
  <property fmtid="{D5CDD505-2E9C-101B-9397-08002B2CF9AE}" pid="4" name="LastSaved">
    <vt:filetime>2017-09-22T00:00:00Z</vt:filetime>
  </property>
</Properties>
</file>