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51206400" cy="32004000"/>
  <p:notesSz cx="32918400" cy="51206400"/>
  <p:defaultTextStyle>
    <a:defPPr>
      <a:defRPr lang="en-US"/>
    </a:defPPr>
    <a:lvl1pPr algn="l" rtl="0" fontAlgn="base">
      <a:spcBef>
        <a:spcPct val="0"/>
      </a:spcBef>
      <a:spcAft>
        <a:spcPct val="0"/>
      </a:spcAft>
      <a:defRPr sz="3200" kern="1200">
        <a:solidFill>
          <a:schemeClr val="tx1"/>
        </a:solidFill>
        <a:latin typeface="Helvetica" pitchFamily="124" charset="0"/>
        <a:ea typeface="MS PGothic" pitchFamily="34" charset="-128"/>
        <a:cs typeface="+mn-cs"/>
      </a:defRPr>
    </a:lvl1pPr>
    <a:lvl2pPr marL="457200" algn="l" rtl="0" fontAlgn="base">
      <a:spcBef>
        <a:spcPct val="0"/>
      </a:spcBef>
      <a:spcAft>
        <a:spcPct val="0"/>
      </a:spcAft>
      <a:defRPr sz="3200" kern="1200">
        <a:solidFill>
          <a:schemeClr val="tx1"/>
        </a:solidFill>
        <a:latin typeface="Helvetica" pitchFamily="124" charset="0"/>
        <a:ea typeface="MS PGothic" pitchFamily="34" charset="-128"/>
        <a:cs typeface="+mn-cs"/>
      </a:defRPr>
    </a:lvl2pPr>
    <a:lvl3pPr marL="914400" algn="l" rtl="0" fontAlgn="base">
      <a:spcBef>
        <a:spcPct val="0"/>
      </a:spcBef>
      <a:spcAft>
        <a:spcPct val="0"/>
      </a:spcAft>
      <a:defRPr sz="3200" kern="1200">
        <a:solidFill>
          <a:schemeClr val="tx1"/>
        </a:solidFill>
        <a:latin typeface="Helvetica" pitchFamily="124" charset="0"/>
        <a:ea typeface="MS PGothic" pitchFamily="34" charset="-128"/>
        <a:cs typeface="+mn-cs"/>
      </a:defRPr>
    </a:lvl3pPr>
    <a:lvl4pPr marL="1371600" algn="l" rtl="0" fontAlgn="base">
      <a:spcBef>
        <a:spcPct val="0"/>
      </a:spcBef>
      <a:spcAft>
        <a:spcPct val="0"/>
      </a:spcAft>
      <a:defRPr sz="3200" kern="1200">
        <a:solidFill>
          <a:schemeClr val="tx1"/>
        </a:solidFill>
        <a:latin typeface="Helvetica" pitchFamily="124" charset="0"/>
        <a:ea typeface="MS PGothic" pitchFamily="34" charset="-128"/>
        <a:cs typeface="+mn-cs"/>
      </a:defRPr>
    </a:lvl4pPr>
    <a:lvl5pPr marL="1828800" algn="l" rtl="0" fontAlgn="base">
      <a:spcBef>
        <a:spcPct val="0"/>
      </a:spcBef>
      <a:spcAft>
        <a:spcPct val="0"/>
      </a:spcAft>
      <a:defRPr sz="3200" kern="1200">
        <a:solidFill>
          <a:schemeClr val="tx1"/>
        </a:solidFill>
        <a:latin typeface="Helvetica" pitchFamily="124" charset="0"/>
        <a:ea typeface="MS PGothic" pitchFamily="34" charset="-128"/>
        <a:cs typeface="+mn-cs"/>
      </a:defRPr>
    </a:lvl5pPr>
    <a:lvl6pPr marL="2286000" algn="l" defTabSz="914400" rtl="0" eaLnBrk="1" latinLnBrk="0" hangingPunct="1">
      <a:defRPr sz="3200" kern="1200">
        <a:solidFill>
          <a:schemeClr val="tx1"/>
        </a:solidFill>
        <a:latin typeface="Helvetica" pitchFamily="124" charset="0"/>
        <a:ea typeface="MS PGothic" pitchFamily="34" charset="-128"/>
        <a:cs typeface="+mn-cs"/>
      </a:defRPr>
    </a:lvl6pPr>
    <a:lvl7pPr marL="2743200" algn="l" defTabSz="914400" rtl="0" eaLnBrk="1" latinLnBrk="0" hangingPunct="1">
      <a:defRPr sz="3200" kern="1200">
        <a:solidFill>
          <a:schemeClr val="tx1"/>
        </a:solidFill>
        <a:latin typeface="Helvetica" pitchFamily="124" charset="0"/>
        <a:ea typeface="MS PGothic" pitchFamily="34" charset="-128"/>
        <a:cs typeface="+mn-cs"/>
      </a:defRPr>
    </a:lvl7pPr>
    <a:lvl8pPr marL="3200400" algn="l" defTabSz="914400" rtl="0" eaLnBrk="1" latinLnBrk="0" hangingPunct="1">
      <a:defRPr sz="3200" kern="1200">
        <a:solidFill>
          <a:schemeClr val="tx1"/>
        </a:solidFill>
        <a:latin typeface="Helvetica" pitchFamily="124" charset="0"/>
        <a:ea typeface="MS PGothic" pitchFamily="34" charset="-128"/>
        <a:cs typeface="+mn-cs"/>
      </a:defRPr>
    </a:lvl8pPr>
    <a:lvl9pPr marL="3657600" algn="l" defTabSz="914400" rtl="0" eaLnBrk="1" latinLnBrk="0" hangingPunct="1">
      <a:defRPr sz="3200" kern="1200">
        <a:solidFill>
          <a:schemeClr val="tx1"/>
        </a:solidFill>
        <a:latin typeface="Helvetica" pitchFamily="12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191919"/>
    <a:srgbClr val="FFFFE1"/>
    <a:srgbClr val="FFF3F3"/>
    <a:srgbClr val="800040"/>
    <a:srgbClr val="004080"/>
    <a:srgbClr val="FF6FC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20" d="100"/>
          <a:sy n="20" d="100"/>
        </p:scale>
        <p:origin x="-538" y="-62"/>
      </p:cViewPr>
      <p:guideLst>
        <p:guide orient="horz" pos="697"/>
        <p:guide orient="horz" pos="19087"/>
        <p:guide orient="horz" pos="3625"/>
        <p:guide orient="horz" pos="2070"/>
        <p:guide pos="7439"/>
        <p:guide pos="8412"/>
        <p:guide pos="15311"/>
        <p:guide pos="24535"/>
        <p:guide pos="1150"/>
        <p:guide pos="16330"/>
        <p:guide pos="23563"/>
        <p:guide pos="30871"/>
      </p:guideLst>
    </p:cSldViewPr>
  </p:slideViewPr>
  <p:outlineViewPr>
    <p:cViewPr>
      <p:scale>
        <a:sx n="33" d="100"/>
        <a:sy n="33" d="100"/>
      </p:scale>
      <p:origin x="0" y="0"/>
    </p:cViewPr>
  </p:outlin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4265275" cy="2560638"/>
          </a:xfrm>
          <a:prstGeom prst="rect">
            <a:avLst/>
          </a:prstGeom>
        </p:spPr>
        <p:txBody>
          <a:bodyPr vert="horz" wrap="square" lIns="91440" tIns="45720" rIns="91440" bIns="45720" numCol="1" anchor="t" anchorCtr="0" compatLnSpc="1">
            <a:prstTxWarp prst="textNoShape">
              <a:avLst/>
            </a:prstTxWarp>
          </a:bodyPr>
          <a:lstStyle>
            <a:lvl1pPr>
              <a:defRPr sz="1200">
                <a:latin typeface="Calibri"/>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18646775" y="0"/>
            <a:ext cx="14263688" cy="256063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C1519110-A943-4525-81DE-56E1FD4BE4A0}" type="datetime1">
              <a:rPr lang="en-US"/>
              <a:pPr/>
              <a:t>1/22/2020</a:t>
            </a:fld>
            <a:endParaRPr lang="en-US"/>
          </a:p>
        </p:txBody>
      </p:sp>
      <p:sp>
        <p:nvSpPr>
          <p:cNvPr id="4" name="Slide Image Placeholder 3"/>
          <p:cNvSpPr>
            <a:spLocks noGrp="1" noRot="1" noChangeAspect="1"/>
          </p:cNvSpPr>
          <p:nvPr>
            <p:ph type="sldImg" idx="2"/>
          </p:nvPr>
        </p:nvSpPr>
        <p:spPr>
          <a:xfrm>
            <a:off x="1098550" y="3840163"/>
            <a:ext cx="30721300" cy="192024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3292475" y="24323675"/>
            <a:ext cx="26333450" cy="23042563"/>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48637825"/>
            <a:ext cx="14265275" cy="2559050"/>
          </a:xfrm>
          <a:prstGeom prst="rect">
            <a:avLst/>
          </a:prstGeom>
        </p:spPr>
        <p:txBody>
          <a:bodyPr vert="horz" wrap="square" lIns="91440" tIns="45720" rIns="91440" bIns="45720" numCol="1" anchor="b" anchorCtr="0" compatLnSpc="1">
            <a:prstTxWarp prst="textNoShape">
              <a:avLst/>
            </a:prstTxWarp>
          </a:bodyPr>
          <a:lstStyle>
            <a:lvl1pPr>
              <a:defRPr sz="1200">
                <a:latin typeface="Calibri"/>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18646775" y="48637825"/>
            <a:ext cx="14263688" cy="255905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A8B97451-FDF8-46D0-B84E-336FB36B0B00}" type="slidenum">
              <a:rPr lang="en-US"/>
              <a:pPr/>
              <a:t>‹#›</a:t>
            </a:fld>
            <a:endParaRPr lang="en-US"/>
          </a:p>
        </p:txBody>
      </p:sp>
    </p:spTree>
    <p:extLst>
      <p:ext uri="{BB962C8B-B14F-4D97-AF65-F5344CB8AC3E}">
        <p14:creationId xmlns:p14="http://schemas.microsoft.com/office/powerpoint/2010/main" val="131088237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111"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sz="9600" smtClean="0">
              <a:solidFill>
                <a:srgbClr val="000000"/>
              </a:solidFill>
            </a:endParaRPr>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fld id="{D1C2574F-E8AA-4D50-8494-8AEC448BFCD8}" type="slidenum">
              <a:rPr lang="en-US" sz="1200">
                <a:latin typeface="Calibri" pitchFamily="34" charset="0"/>
              </a:rPr>
              <a:pPr eaLnBrk="1" hangingPunct="1"/>
              <a:t>1</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164" y="9942601"/>
            <a:ext cx="43526075" cy="6858882"/>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325" y="18134983"/>
            <a:ext cx="35845750" cy="81800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D081649-2DE1-4EEC-8F2C-DA29CDA1108B}" type="slidenum">
              <a:rPr lang="en-US"/>
              <a:pPr/>
              <a:t>‹#›</a:t>
            </a:fld>
            <a:endParaRPr lang="en-US"/>
          </a:p>
        </p:txBody>
      </p:sp>
    </p:spTree>
    <p:extLst>
      <p:ext uri="{BB962C8B-B14F-4D97-AF65-F5344CB8AC3E}">
        <p14:creationId xmlns:p14="http://schemas.microsoft.com/office/powerpoint/2010/main" val="4257342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962413C-9F1A-420B-AAEB-D054C9974120}" type="slidenum">
              <a:rPr lang="en-US"/>
              <a:pPr/>
              <a:t>‹#›</a:t>
            </a:fld>
            <a:endParaRPr lang="en-US"/>
          </a:p>
        </p:txBody>
      </p:sp>
    </p:spTree>
    <p:extLst>
      <p:ext uri="{BB962C8B-B14F-4D97-AF65-F5344CB8AC3E}">
        <p14:creationId xmlns:p14="http://schemas.microsoft.com/office/powerpoint/2010/main" val="304316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1" y="20565843"/>
            <a:ext cx="43526075" cy="635573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1" y="13564968"/>
            <a:ext cx="43526075" cy="7000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EC80BC4-B695-45A9-8887-440ADD267E15}" type="slidenum">
              <a:rPr lang="en-US"/>
              <a:pPr/>
              <a:t>‹#›</a:t>
            </a:fld>
            <a:endParaRPr lang="en-US"/>
          </a:p>
        </p:txBody>
      </p:sp>
    </p:spTree>
    <p:extLst>
      <p:ext uri="{BB962C8B-B14F-4D97-AF65-F5344CB8AC3E}">
        <p14:creationId xmlns:p14="http://schemas.microsoft.com/office/powerpoint/2010/main" val="2028737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40164" y="9246527"/>
            <a:ext cx="21686837" cy="192014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9246527"/>
            <a:ext cx="21686838" cy="192014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DF594FD-0D41-4949-9962-31095E205AFA}" type="slidenum">
              <a:rPr lang="en-US"/>
              <a:pPr/>
              <a:t>‹#›</a:t>
            </a:fld>
            <a:endParaRPr lang="en-US"/>
          </a:p>
        </p:txBody>
      </p:sp>
    </p:spTree>
    <p:extLst>
      <p:ext uri="{BB962C8B-B14F-4D97-AF65-F5344CB8AC3E}">
        <p14:creationId xmlns:p14="http://schemas.microsoft.com/office/powerpoint/2010/main" val="135103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39" y="1281024"/>
            <a:ext cx="46085125" cy="533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7164476"/>
            <a:ext cx="22625050" cy="298494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0149417"/>
            <a:ext cx="22625050" cy="18439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7164476"/>
            <a:ext cx="22632988" cy="298494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0149417"/>
            <a:ext cx="22632988" cy="18439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19E59021-65A4-4E58-9456-E313A688667B}" type="slidenum">
              <a:rPr lang="en-US"/>
              <a:pPr/>
              <a:t>‹#›</a:t>
            </a:fld>
            <a:endParaRPr lang="en-US"/>
          </a:p>
        </p:txBody>
      </p:sp>
    </p:spTree>
    <p:extLst>
      <p:ext uri="{BB962C8B-B14F-4D97-AF65-F5344CB8AC3E}">
        <p14:creationId xmlns:p14="http://schemas.microsoft.com/office/powerpoint/2010/main" val="176348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C22F3CA-3D67-47C6-B3F2-3C486BD5E125}" type="slidenum">
              <a:rPr lang="en-US"/>
              <a:pPr/>
              <a:t>‹#›</a:t>
            </a:fld>
            <a:endParaRPr lang="en-US"/>
          </a:p>
        </p:txBody>
      </p:sp>
    </p:spTree>
    <p:extLst>
      <p:ext uri="{BB962C8B-B14F-4D97-AF65-F5344CB8AC3E}">
        <p14:creationId xmlns:p14="http://schemas.microsoft.com/office/powerpoint/2010/main" val="1575613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33A22342-A0BB-44A7-A227-0572990D6A12}" type="slidenum">
              <a:rPr lang="en-US"/>
              <a:pPr/>
              <a:t>‹#›</a:t>
            </a:fld>
            <a:endParaRPr lang="en-US"/>
          </a:p>
        </p:txBody>
      </p:sp>
    </p:spTree>
    <p:extLst>
      <p:ext uri="{BB962C8B-B14F-4D97-AF65-F5344CB8AC3E}">
        <p14:creationId xmlns:p14="http://schemas.microsoft.com/office/powerpoint/2010/main" val="3837468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274851"/>
            <a:ext cx="16846550" cy="5421974"/>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274851"/>
            <a:ext cx="28625800" cy="27313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6696825"/>
            <a:ext cx="16846550" cy="218916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56EF310-E530-42A4-8D5C-5AFE28AE51D8}" type="slidenum">
              <a:rPr lang="en-US"/>
              <a:pPr/>
              <a:t>‹#›</a:t>
            </a:fld>
            <a:endParaRPr lang="en-US"/>
          </a:p>
        </p:txBody>
      </p:sp>
    </p:spTree>
    <p:extLst>
      <p:ext uri="{BB962C8B-B14F-4D97-AF65-F5344CB8AC3E}">
        <p14:creationId xmlns:p14="http://schemas.microsoft.com/office/powerpoint/2010/main" val="933669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6" y="22402492"/>
            <a:ext cx="30724475" cy="264539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6" y="2859927"/>
            <a:ext cx="30724475" cy="192014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0036176" y="25047885"/>
            <a:ext cx="30724475" cy="37550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76F054F-B2C0-466B-88BB-7F1F1D64F6C6}" type="slidenum">
              <a:rPr lang="en-US"/>
              <a:pPr/>
              <a:t>‹#›</a:t>
            </a:fld>
            <a:endParaRPr lang="en-US"/>
          </a:p>
        </p:txBody>
      </p:sp>
    </p:spTree>
    <p:extLst>
      <p:ext uri="{BB962C8B-B14F-4D97-AF65-F5344CB8AC3E}">
        <p14:creationId xmlns:p14="http://schemas.microsoft.com/office/powerpoint/2010/main" val="3413347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AE4FE49-549E-43A8-A2A3-31F78457E357}" type="slidenum">
              <a:rPr lang="en-US"/>
              <a:pPr/>
              <a:t>‹#›</a:t>
            </a:fld>
            <a:endParaRPr lang="en-US"/>
          </a:p>
        </p:txBody>
      </p:sp>
    </p:spTree>
    <p:extLst>
      <p:ext uri="{BB962C8B-B14F-4D97-AF65-F5344CB8AC3E}">
        <p14:creationId xmlns:p14="http://schemas.microsoft.com/office/powerpoint/2010/main" val="280425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85514" y="2844492"/>
            <a:ext cx="10880725" cy="2560350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40163" y="2844492"/>
            <a:ext cx="32492950" cy="2560350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421936B-9EE0-4513-88B2-B7D7942F3582}" type="slidenum">
              <a:rPr lang="en-US"/>
              <a:pPr/>
              <a:t>‹#›</a:t>
            </a:fld>
            <a:endParaRPr lang="en-US"/>
          </a:p>
        </p:txBody>
      </p:sp>
    </p:spTree>
    <p:extLst>
      <p:ext uri="{BB962C8B-B14F-4D97-AF65-F5344CB8AC3E}">
        <p14:creationId xmlns:p14="http://schemas.microsoft.com/office/powerpoint/2010/main" val="293720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0163" y="2844800"/>
            <a:ext cx="435260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07557" tIns="203779" rIns="407557" bIns="20377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40163" y="9247188"/>
            <a:ext cx="43526075" cy="1920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07557" tIns="203779" rIns="407557" bIns="2037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840163" y="29159200"/>
            <a:ext cx="10668000" cy="2133600"/>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defRPr sz="6200">
                <a:latin typeface="Times New Roman" charset="0"/>
                <a:ea typeface="ＭＳ Ｐゴシック" charset="0"/>
                <a:cs typeface="ＭＳ Ｐゴシック" charset="0"/>
              </a:defRPr>
            </a:lvl1pPr>
          </a:lstStyle>
          <a:p>
            <a:pPr>
              <a:defRPr/>
            </a:pPr>
            <a:endParaRPr lang="en-US"/>
          </a:p>
        </p:txBody>
      </p:sp>
      <p:sp>
        <p:nvSpPr>
          <p:cNvPr id="1029" name="Rectangle 5"/>
          <p:cNvSpPr>
            <a:spLocks noGrp="1" noChangeArrowheads="1"/>
          </p:cNvSpPr>
          <p:nvPr>
            <p:ph type="ftr" sz="quarter" idx="3"/>
          </p:nvPr>
        </p:nvSpPr>
        <p:spPr bwMode="auto">
          <a:xfrm>
            <a:off x="17495838" y="29159200"/>
            <a:ext cx="16214725" cy="2133600"/>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ctr">
              <a:defRPr sz="6200">
                <a:latin typeface="Times New Roman" charset="0"/>
                <a:ea typeface="ＭＳ Ｐゴシック" charset="0"/>
                <a:cs typeface="ＭＳ Ｐゴシック" charset="0"/>
              </a:defRPr>
            </a:lvl1pPr>
          </a:lstStyle>
          <a:p>
            <a:pPr>
              <a:defRPr/>
            </a:pPr>
            <a:endParaRPr lang="en-US"/>
          </a:p>
        </p:txBody>
      </p:sp>
      <p:sp>
        <p:nvSpPr>
          <p:cNvPr id="1030" name="Rectangle 6"/>
          <p:cNvSpPr>
            <a:spLocks noGrp="1" noChangeArrowheads="1"/>
          </p:cNvSpPr>
          <p:nvPr>
            <p:ph type="sldNum" sz="quarter" idx="4"/>
          </p:nvPr>
        </p:nvSpPr>
        <p:spPr bwMode="auto">
          <a:xfrm>
            <a:off x="36698238" y="29159200"/>
            <a:ext cx="10668000" cy="2133600"/>
          </a:xfrm>
          <a:prstGeom prst="rect">
            <a:avLst/>
          </a:prstGeom>
          <a:noFill/>
          <a:ln w="9525">
            <a:noFill/>
            <a:miter lim="800000"/>
            <a:headEnd/>
            <a:tailEnd/>
          </a:ln>
          <a:effectLst/>
        </p:spPr>
        <p:txBody>
          <a:bodyPr vert="horz" wrap="square" lIns="407557" tIns="203779" rIns="407557" bIns="203779" numCol="1" anchor="t" anchorCtr="0" compatLnSpc="1">
            <a:prstTxWarp prst="textNoShape">
              <a:avLst/>
            </a:prstTxWarp>
          </a:bodyPr>
          <a:lstStyle>
            <a:lvl1pPr algn="r">
              <a:defRPr sz="6200">
                <a:latin typeface="Times New Roman" pitchFamily="18" charset="0"/>
              </a:defRPr>
            </a:lvl1pPr>
          </a:lstStyle>
          <a:p>
            <a:fld id="{78564210-08D8-443B-A64B-D9C3DCAEFB6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075113" rtl="0" eaLnBrk="0" fontAlgn="base" hangingPunct="0">
        <a:spcBef>
          <a:spcPct val="0"/>
        </a:spcBef>
        <a:spcAft>
          <a:spcPct val="0"/>
        </a:spcAft>
        <a:defRPr sz="19600">
          <a:solidFill>
            <a:schemeClr val="tx2"/>
          </a:solidFill>
          <a:latin typeface="+mj-lt"/>
          <a:ea typeface="MS PGothic" pitchFamily="34" charset="-128"/>
          <a:cs typeface="ＭＳ Ｐゴシック" pitchFamily="-65" charset="-128"/>
        </a:defRPr>
      </a:lvl1pPr>
      <a:lvl2pPr algn="ctr" defTabSz="4075113" rtl="0" eaLnBrk="0" fontAlgn="base" hangingPunct="0">
        <a:spcBef>
          <a:spcPct val="0"/>
        </a:spcBef>
        <a:spcAft>
          <a:spcPct val="0"/>
        </a:spcAft>
        <a:defRPr sz="19600">
          <a:solidFill>
            <a:schemeClr val="tx2"/>
          </a:solidFill>
          <a:latin typeface="Times New Roman" pitchFamily="-65" charset="0"/>
          <a:ea typeface="MS PGothic" pitchFamily="34" charset="-128"/>
          <a:cs typeface="ＭＳ Ｐゴシック" pitchFamily="-65" charset="-128"/>
        </a:defRPr>
      </a:lvl2pPr>
      <a:lvl3pPr algn="ctr" defTabSz="4075113" rtl="0" eaLnBrk="0" fontAlgn="base" hangingPunct="0">
        <a:spcBef>
          <a:spcPct val="0"/>
        </a:spcBef>
        <a:spcAft>
          <a:spcPct val="0"/>
        </a:spcAft>
        <a:defRPr sz="19600">
          <a:solidFill>
            <a:schemeClr val="tx2"/>
          </a:solidFill>
          <a:latin typeface="Times New Roman" pitchFamily="-65" charset="0"/>
          <a:ea typeface="MS PGothic" pitchFamily="34" charset="-128"/>
          <a:cs typeface="ＭＳ Ｐゴシック" pitchFamily="-65" charset="-128"/>
        </a:defRPr>
      </a:lvl3pPr>
      <a:lvl4pPr algn="ctr" defTabSz="4075113" rtl="0" eaLnBrk="0" fontAlgn="base" hangingPunct="0">
        <a:spcBef>
          <a:spcPct val="0"/>
        </a:spcBef>
        <a:spcAft>
          <a:spcPct val="0"/>
        </a:spcAft>
        <a:defRPr sz="19600">
          <a:solidFill>
            <a:schemeClr val="tx2"/>
          </a:solidFill>
          <a:latin typeface="Times New Roman" pitchFamily="-65" charset="0"/>
          <a:ea typeface="MS PGothic" pitchFamily="34" charset="-128"/>
          <a:cs typeface="ＭＳ Ｐゴシック" pitchFamily="-65" charset="-128"/>
        </a:defRPr>
      </a:lvl4pPr>
      <a:lvl5pPr algn="ctr" defTabSz="4075113" rtl="0" eaLnBrk="0" fontAlgn="base" hangingPunct="0">
        <a:spcBef>
          <a:spcPct val="0"/>
        </a:spcBef>
        <a:spcAft>
          <a:spcPct val="0"/>
        </a:spcAft>
        <a:defRPr sz="19600">
          <a:solidFill>
            <a:schemeClr val="tx2"/>
          </a:solidFill>
          <a:latin typeface="Times New Roman" pitchFamily="-65" charset="0"/>
          <a:ea typeface="MS PGothic" pitchFamily="34" charset="-128"/>
          <a:cs typeface="ＭＳ Ｐゴシック" pitchFamily="-65" charset="-128"/>
        </a:defRPr>
      </a:lvl5pPr>
      <a:lvl6pPr marL="457200" algn="ctr" defTabSz="4075113" rtl="0" fontAlgn="base">
        <a:spcBef>
          <a:spcPct val="0"/>
        </a:spcBef>
        <a:spcAft>
          <a:spcPct val="0"/>
        </a:spcAft>
        <a:defRPr sz="19600">
          <a:solidFill>
            <a:schemeClr val="tx2"/>
          </a:solidFill>
          <a:latin typeface="Times New Roman" pitchFamily="-65" charset="0"/>
        </a:defRPr>
      </a:lvl6pPr>
      <a:lvl7pPr marL="914400" algn="ctr" defTabSz="4075113" rtl="0" fontAlgn="base">
        <a:spcBef>
          <a:spcPct val="0"/>
        </a:spcBef>
        <a:spcAft>
          <a:spcPct val="0"/>
        </a:spcAft>
        <a:defRPr sz="19600">
          <a:solidFill>
            <a:schemeClr val="tx2"/>
          </a:solidFill>
          <a:latin typeface="Times New Roman" pitchFamily="-65" charset="0"/>
        </a:defRPr>
      </a:lvl7pPr>
      <a:lvl8pPr marL="1371600" algn="ctr" defTabSz="4075113" rtl="0" fontAlgn="base">
        <a:spcBef>
          <a:spcPct val="0"/>
        </a:spcBef>
        <a:spcAft>
          <a:spcPct val="0"/>
        </a:spcAft>
        <a:defRPr sz="19600">
          <a:solidFill>
            <a:schemeClr val="tx2"/>
          </a:solidFill>
          <a:latin typeface="Times New Roman" pitchFamily="-65" charset="0"/>
        </a:defRPr>
      </a:lvl8pPr>
      <a:lvl9pPr marL="1828800" algn="ctr" defTabSz="4075113" rtl="0" fontAlgn="base">
        <a:spcBef>
          <a:spcPct val="0"/>
        </a:spcBef>
        <a:spcAft>
          <a:spcPct val="0"/>
        </a:spcAft>
        <a:defRPr sz="19600">
          <a:solidFill>
            <a:schemeClr val="tx2"/>
          </a:solidFill>
          <a:latin typeface="Times New Roman" pitchFamily="-65" charset="0"/>
        </a:defRPr>
      </a:lvl9pPr>
    </p:titleStyle>
    <p:bodyStyle>
      <a:lvl1pPr marL="1528763" indent="-1528763" algn="l" defTabSz="4075113" rtl="0" eaLnBrk="0" fontAlgn="base" hangingPunct="0">
        <a:spcBef>
          <a:spcPct val="20000"/>
        </a:spcBef>
        <a:spcAft>
          <a:spcPct val="0"/>
        </a:spcAft>
        <a:buChar char="•"/>
        <a:defRPr sz="14300">
          <a:solidFill>
            <a:schemeClr val="tx1"/>
          </a:solidFill>
          <a:latin typeface="+mn-lt"/>
          <a:ea typeface="MS PGothic" pitchFamily="34" charset="-128"/>
          <a:cs typeface="ＭＳ Ｐゴシック" pitchFamily="-65" charset="-128"/>
        </a:defRPr>
      </a:lvl1pPr>
      <a:lvl2pPr marL="3311525" indent="-1273175" algn="l" defTabSz="4075113" rtl="0" eaLnBrk="0" fontAlgn="base" hangingPunct="0">
        <a:spcBef>
          <a:spcPct val="20000"/>
        </a:spcBef>
        <a:spcAft>
          <a:spcPct val="0"/>
        </a:spcAft>
        <a:buChar char="–"/>
        <a:defRPr sz="12500">
          <a:solidFill>
            <a:schemeClr val="tx1"/>
          </a:solidFill>
          <a:latin typeface="+mn-lt"/>
          <a:ea typeface="MS PGothic" pitchFamily="34" charset="-128"/>
          <a:cs typeface="ＭＳ Ｐゴシック" charset="0"/>
        </a:defRPr>
      </a:lvl2pPr>
      <a:lvl3pPr marL="5094288" indent="-1019175" algn="l" defTabSz="4075113" rtl="0" eaLnBrk="0" fontAlgn="base" hangingPunct="0">
        <a:spcBef>
          <a:spcPct val="20000"/>
        </a:spcBef>
        <a:spcAft>
          <a:spcPct val="0"/>
        </a:spcAft>
        <a:buChar char="•"/>
        <a:defRPr sz="10700">
          <a:solidFill>
            <a:schemeClr val="tx1"/>
          </a:solidFill>
          <a:latin typeface="+mn-lt"/>
          <a:ea typeface="MS PGothic" pitchFamily="34" charset="-128"/>
          <a:cs typeface="ＭＳ Ｐゴシック" charset="0"/>
        </a:defRPr>
      </a:lvl3pPr>
      <a:lvl4pPr marL="7132638" indent="-1019175" algn="l" defTabSz="4075113" rtl="0" eaLnBrk="0" fontAlgn="base" hangingPunct="0">
        <a:spcBef>
          <a:spcPct val="20000"/>
        </a:spcBef>
        <a:spcAft>
          <a:spcPct val="0"/>
        </a:spcAft>
        <a:buChar char="–"/>
        <a:defRPr sz="8900">
          <a:solidFill>
            <a:schemeClr val="tx1"/>
          </a:solidFill>
          <a:latin typeface="+mn-lt"/>
          <a:ea typeface="MS PGothic" pitchFamily="34" charset="-128"/>
          <a:cs typeface="ＭＳ Ｐゴシック" charset="0"/>
        </a:defRPr>
      </a:lvl4pPr>
      <a:lvl5pPr marL="9169400" indent="-1017588" algn="l" defTabSz="4075113" rtl="0" eaLnBrk="0" fontAlgn="base" hangingPunct="0">
        <a:spcBef>
          <a:spcPct val="20000"/>
        </a:spcBef>
        <a:spcAft>
          <a:spcPct val="0"/>
        </a:spcAft>
        <a:buChar char="»"/>
        <a:defRPr sz="8900">
          <a:solidFill>
            <a:schemeClr val="tx1"/>
          </a:solidFill>
          <a:latin typeface="+mn-lt"/>
          <a:ea typeface="MS PGothic" pitchFamily="34" charset="-128"/>
          <a:cs typeface="ＭＳ Ｐゴシック" charset="0"/>
        </a:defRPr>
      </a:lvl5pPr>
      <a:lvl6pPr marL="9626600" indent="-1017588" algn="l" defTabSz="4075113" rtl="0" fontAlgn="base">
        <a:spcBef>
          <a:spcPct val="20000"/>
        </a:spcBef>
        <a:spcAft>
          <a:spcPct val="0"/>
        </a:spcAft>
        <a:buChar char="»"/>
        <a:defRPr sz="8900">
          <a:solidFill>
            <a:schemeClr val="tx1"/>
          </a:solidFill>
          <a:latin typeface="+mn-lt"/>
          <a:ea typeface="ＭＳ Ｐゴシック" pitchFamily="-65" charset="-128"/>
        </a:defRPr>
      </a:lvl6pPr>
      <a:lvl7pPr marL="10083800" indent="-1017588" algn="l" defTabSz="4075113" rtl="0" fontAlgn="base">
        <a:spcBef>
          <a:spcPct val="20000"/>
        </a:spcBef>
        <a:spcAft>
          <a:spcPct val="0"/>
        </a:spcAft>
        <a:buChar char="»"/>
        <a:defRPr sz="8900">
          <a:solidFill>
            <a:schemeClr val="tx1"/>
          </a:solidFill>
          <a:latin typeface="+mn-lt"/>
          <a:ea typeface="ＭＳ Ｐゴシック" pitchFamily="-65" charset="-128"/>
        </a:defRPr>
      </a:lvl7pPr>
      <a:lvl8pPr marL="10541000" indent="-1017588" algn="l" defTabSz="4075113" rtl="0" fontAlgn="base">
        <a:spcBef>
          <a:spcPct val="20000"/>
        </a:spcBef>
        <a:spcAft>
          <a:spcPct val="0"/>
        </a:spcAft>
        <a:buChar char="»"/>
        <a:defRPr sz="8900">
          <a:solidFill>
            <a:schemeClr val="tx1"/>
          </a:solidFill>
          <a:latin typeface="+mn-lt"/>
          <a:ea typeface="ＭＳ Ｐゴシック" pitchFamily="-65" charset="-128"/>
        </a:defRPr>
      </a:lvl8pPr>
      <a:lvl9pPr marL="10998200" indent="-1017588" algn="l" defTabSz="4075113" rtl="0" fontAlgn="base">
        <a:spcBef>
          <a:spcPct val="20000"/>
        </a:spcBef>
        <a:spcAft>
          <a:spcPct val="0"/>
        </a:spcAft>
        <a:buChar char="»"/>
        <a:defRPr sz="89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7.xml"/><Relationship Id="rId7" Type="http://schemas.openxmlformats.org/officeDocument/2006/relationships/package" Target="../embeddings/Microsoft_Word_Document2.docx"/><Relationship Id="rId2" Type="http://schemas.openxmlformats.org/officeDocument/2006/relationships/vmlDrawing" Target="../drawings/vmlDrawing1.vml"/><Relationship Id="rId1" Type="http://schemas.openxmlformats.org/officeDocument/2006/relationships/themeOverride" Target="../theme/themeOverride1.xml"/><Relationship Id="rId6" Type="http://schemas.openxmlformats.org/officeDocument/2006/relationships/image" Target="../media/image1.emf"/><Relationship Id="rId5" Type="http://schemas.openxmlformats.org/officeDocument/2006/relationships/package" Target="../embeddings/Microsoft_Word_Document1.docx"/><Relationship Id="rId10" Type="http://schemas.openxmlformats.org/officeDocument/2006/relationships/image" Target="../media/image3.emf"/><Relationship Id="rId4" Type="http://schemas.openxmlformats.org/officeDocument/2006/relationships/notesSlide" Target="../notesSlides/notesSlide1.xml"/><Relationship Id="rId9" Type="http://schemas.openxmlformats.org/officeDocument/2006/relationships/package" Target="../embeddings/Microsoft_Word_Document3.docx"/></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 name="Rectangle 60"/>
          <p:cNvSpPr>
            <a:spLocks noChangeArrowheads="1"/>
          </p:cNvSpPr>
          <p:nvPr/>
        </p:nvSpPr>
        <p:spPr bwMode="auto">
          <a:xfrm>
            <a:off x="0" y="0"/>
            <a:ext cx="51206400" cy="32689800"/>
          </a:xfrm>
          <a:prstGeom prst="rect">
            <a:avLst/>
          </a:prstGeom>
          <a:solidFill>
            <a:srgbClr val="191919">
              <a:alpha val="7843"/>
            </a:srgbClr>
          </a:solidFill>
          <a:ln w="9525">
            <a:solidFill>
              <a:srgbClr val="D8D8D8"/>
            </a:solidFill>
            <a:miter lim="800000"/>
            <a:headEnd/>
            <a:tailEnd/>
          </a:ln>
          <a:effectLst>
            <a:outerShdw blurRad="40000" dist="23000" dir="5400000" rotWithShape="0">
              <a:srgbClr val="808080">
                <a:alpha val="34999"/>
              </a:srgbClr>
            </a:outerShdw>
          </a:effectLst>
        </p:spPr>
        <p:txBody>
          <a:bodyPr anchor="ctr"/>
          <a:lstStyle/>
          <a:p>
            <a:pPr algn="ctr">
              <a:defRPr/>
            </a:pPr>
            <a:endParaRPr lang="en-US" dirty="0" smtClean="0">
              <a:solidFill>
                <a:srgbClr val="FFFFFF"/>
              </a:solidFill>
              <a:latin typeface="Avenir Book"/>
              <a:ea typeface="ＭＳ Ｐゴシック" charset="0"/>
              <a:cs typeface="Avenir Book"/>
            </a:endParaRPr>
          </a:p>
          <a:p>
            <a:pPr algn="ctr">
              <a:defRPr/>
            </a:pPr>
            <a:endParaRPr lang="en-US" dirty="0">
              <a:solidFill>
                <a:srgbClr val="FFFFFF"/>
              </a:solidFill>
              <a:latin typeface="Avenir Book"/>
              <a:ea typeface="ＭＳ Ｐゴシック" charset="0"/>
              <a:cs typeface="Avenir Book"/>
            </a:endParaRPr>
          </a:p>
          <a:p>
            <a:pPr algn="ctr">
              <a:defRPr/>
            </a:pPr>
            <a:endParaRPr lang="en-US" dirty="0">
              <a:solidFill>
                <a:srgbClr val="FFFFFF"/>
              </a:solidFill>
              <a:latin typeface="Avenir Book"/>
              <a:ea typeface="ＭＳ Ｐゴシック" charset="0"/>
              <a:cs typeface="Avenir Book"/>
            </a:endParaRPr>
          </a:p>
        </p:txBody>
      </p:sp>
      <p:sp>
        <p:nvSpPr>
          <p:cNvPr id="14339" name="Text Box 7"/>
          <p:cNvSpPr txBox="1">
            <a:spLocks noChangeArrowheads="1"/>
          </p:cNvSpPr>
          <p:nvPr/>
        </p:nvSpPr>
        <p:spPr bwMode="auto">
          <a:xfrm>
            <a:off x="647702" y="17424400"/>
            <a:ext cx="12050713" cy="9221780"/>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500063" algn="l"/>
              </a:tabLst>
              <a:defRPr sz="3200">
                <a:solidFill>
                  <a:schemeClr val="tx1"/>
                </a:solidFill>
                <a:latin typeface="Helvetica" pitchFamily="124" charset="0"/>
                <a:ea typeface="MS PGothic" pitchFamily="34" charset="-128"/>
              </a:defRPr>
            </a:lvl1pPr>
            <a:lvl2pPr marL="742950" indent="-285750" eaLnBrk="0" hangingPunct="0">
              <a:tabLst>
                <a:tab pos="500063" algn="l"/>
              </a:tabLst>
              <a:defRPr sz="3200">
                <a:solidFill>
                  <a:schemeClr val="tx1"/>
                </a:solidFill>
                <a:latin typeface="Helvetica" pitchFamily="124" charset="0"/>
                <a:ea typeface="MS PGothic" pitchFamily="34" charset="-128"/>
              </a:defRPr>
            </a:lvl2pPr>
            <a:lvl3pPr marL="1143000" indent="-228600" eaLnBrk="0" hangingPunct="0">
              <a:tabLst>
                <a:tab pos="500063" algn="l"/>
              </a:tabLst>
              <a:defRPr sz="3200">
                <a:solidFill>
                  <a:schemeClr val="tx1"/>
                </a:solidFill>
                <a:latin typeface="Helvetica" pitchFamily="124" charset="0"/>
                <a:ea typeface="MS PGothic" pitchFamily="34" charset="-128"/>
              </a:defRPr>
            </a:lvl3pPr>
            <a:lvl4pPr marL="1600200" indent="-228600" eaLnBrk="0" hangingPunct="0">
              <a:tabLst>
                <a:tab pos="500063" algn="l"/>
              </a:tabLst>
              <a:defRPr sz="3200">
                <a:solidFill>
                  <a:schemeClr val="tx1"/>
                </a:solidFill>
                <a:latin typeface="Helvetica" pitchFamily="124" charset="0"/>
                <a:ea typeface="MS PGothic" pitchFamily="34" charset="-128"/>
              </a:defRPr>
            </a:lvl4pPr>
            <a:lvl5pPr marL="2057400" indent="-228600" eaLnBrk="0" hangingPunct="0">
              <a:tabLst>
                <a:tab pos="500063"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9pPr>
          </a:lstStyle>
          <a:p>
            <a:pPr algn="just" eaLnBrk="1" hangingPunct="1">
              <a:spcBef>
                <a:spcPct val="50000"/>
              </a:spcBef>
            </a:pPr>
            <a:r>
              <a:rPr lang="en-US" b="1" dirty="0" smtClean="0">
                <a:latin typeface="Avenir Heavy" pitchFamily="124" charset="0"/>
              </a:rPr>
              <a:t>Introduction/Objectives</a:t>
            </a:r>
            <a:endParaRPr lang="en-US" b="1" dirty="0">
              <a:latin typeface="Avenir Heavy" pitchFamily="124" charset="0"/>
            </a:endParaRPr>
          </a:p>
          <a:p>
            <a:pPr marL="685800" indent="-685800" eaLnBrk="1" hangingPunct="1">
              <a:spcBef>
                <a:spcPct val="10000"/>
              </a:spcBef>
              <a:buFont typeface="Arial" panose="020B0604020202020204" pitchFamily="34" charset="0"/>
              <a:buChar char="•"/>
            </a:pPr>
            <a:r>
              <a:rPr lang="en-US" altLang="ja-JP" sz="2800" dirty="0">
                <a:latin typeface="Avenir Book" pitchFamily="124" charset="0"/>
              </a:rPr>
              <a:t>African </a:t>
            </a:r>
            <a:r>
              <a:rPr lang="en-US" altLang="ja-JP" sz="2800" dirty="0" smtClean="0">
                <a:latin typeface="Avenir Book" pitchFamily="124" charset="0"/>
              </a:rPr>
              <a:t>Trypanosomosis </a:t>
            </a:r>
            <a:r>
              <a:rPr lang="en-US" altLang="ja-JP" sz="2800" dirty="0">
                <a:latin typeface="Avenir Book" pitchFamily="124" charset="0"/>
              </a:rPr>
              <a:t>is one of the major parasitic diseases of humans and </a:t>
            </a:r>
            <a:r>
              <a:rPr lang="en-US" altLang="ja-JP" sz="2800" dirty="0" smtClean="0">
                <a:latin typeface="Avenir Book" pitchFamily="124" charset="0"/>
              </a:rPr>
              <a:t>animals in Sub Sahara Africa </a:t>
            </a:r>
            <a:r>
              <a:rPr lang="en-US" altLang="ja-JP" sz="2800" dirty="0">
                <a:latin typeface="Avenir Book" pitchFamily="124" charset="0"/>
              </a:rPr>
              <a:t>for which control is yet to be achieved even after more than one century since it was first described. </a:t>
            </a:r>
            <a:endParaRPr lang="en-US" altLang="ja-JP" sz="2800" dirty="0" smtClean="0">
              <a:latin typeface="Avenir Book" pitchFamily="124" charset="0"/>
            </a:endParaRPr>
          </a:p>
          <a:p>
            <a:pPr marL="685800" indent="-685800" eaLnBrk="1" hangingPunct="1">
              <a:spcBef>
                <a:spcPct val="10000"/>
              </a:spcBef>
              <a:buFont typeface="Arial" panose="020B0604020202020204" pitchFamily="34" charset="0"/>
              <a:buChar char="•"/>
            </a:pPr>
            <a:r>
              <a:rPr lang="en-US" altLang="ja-JP" sz="2800" dirty="0" smtClean="0">
                <a:latin typeface="Avenir Book" pitchFamily="124" charset="0"/>
              </a:rPr>
              <a:t>The disease is characterized by fever, </a:t>
            </a:r>
            <a:r>
              <a:rPr lang="en-US" altLang="ja-JP" sz="2800" dirty="0" err="1" smtClean="0">
                <a:latin typeface="Avenir Book" pitchFamily="124" charset="0"/>
              </a:rPr>
              <a:t>anaemia</a:t>
            </a:r>
            <a:r>
              <a:rPr lang="en-US" altLang="ja-JP" sz="2800" dirty="0" smtClean="0">
                <a:latin typeface="Avenir Book" pitchFamily="124" charset="0"/>
              </a:rPr>
              <a:t>, </a:t>
            </a:r>
            <a:r>
              <a:rPr lang="en-US" altLang="ja-JP" sz="2800" dirty="0" err="1" smtClean="0">
                <a:latin typeface="Avenir Book" pitchFamily="124" charset="0"/>
              </a:rPr>
              <a:t>cacchexia</a:t>
            </a:r>
            <a:r>
              <a:rPr lang="en-US" altLang="ja-JP" sz="2800" dirty="0" smtClean="0">
                <a:latin typeface="Avenir Book" pitchFamily="124" charset="0"/>
              </a:rPr>
              <a:t>, </a:t>
            </a:r>
            <a:r>
              <a:rPr lang="en-US" altLang="ja-JP" sz="2800" dirty="0" err="1" smtClean="0">
                <a:latin typeface="Avenir Book" pitchFamily="124" charset="0"/>
              </a:rPr>
              <a:t>immunodepression</a:t>
            </a:r>
            <a:r>
              <a:rPr lang="en-US" altLang="ja-JP" sz="2800" dirty="0" smtClean="0">
                <a:latin typeface="Avenir Book" pitchFamily="124" charset="0"/>
              </a:rPr>
              <a:t> etc.</a:t>
            </a:r>
          </a:p>
          <a:p>
            <a:pPr marL="685800" indent="-685800" eaLnBrk="1" hangingPunct="1">
              <a:spcBef>
                <a:spcPct val="10000"/>
              </a:spcBef>
              <a:buFont typeface="Arial" panose="020B0604020202020204" pitchFamily="34" charset="0"/>
              <a:buChar char="•"/>
            </a:pPr>
            <a:r>
              <a:rPr lang="en-US" altLang="ja-JP" sz="2800" dirty="0" smtClean="0">
                <a:latin typeface="Avenir Book" pitchFamily="124" charset="0"/>
              </a:rPr>
              <a:t>Chemotherapy remains </a:t>
            </a:r>
            <a:r>
              <a:rPr lang="en-US" altLang="ja-JP" sz="2800" dirty="0">
                <a:latin typeface="Avenir Book" pitchFamily="124" charset="0"/>
              </a:rPr>
              <a:t>the mainstay of  </a:t>
            </a:r>
            <a:r>
              <a:rPr lang="en-US" altLang="ja-JP" sz="2800" dirty="0" smtClean="0">
                <a:latin typeface="Avenir Book" pitchFamily="124" charset="0"/>
              </a:rPr>
              <a:t>trypanosomosis </a:t>
            </a:r>
            <a:r>
              <a:rPr lang="en-US" altLang="ja-JP" sz="2800" dirty="0">
                <a:latin typeface="Avenir Book" pitchFamily="124" charset="0"/>
              </a:rPr>
              <a:t>control especially as other measures including vaccine production </a:t>
            </a:r>
            <a:r>
              <a:rPr lang="en-US" altLang="ja-JP" sz="2800" dirty="0" smtClean="0">
                <a:latin typeface="Avenir Book" pitchFamily="124" charset="0"/>
              </a:rPr>
              <a:t>have fallen </a:t>
            </a:r>
            <a:r>
              <a:rPr lang="en-US" altLang="ja-JP" sz="2800" dirty="0">
                <a:latin typeface="Avenir Book" pitchFamily="124" charset="0"/>
              </a:rPr>
              <a:t>short of expectations. </a:t>
            </a:r>
            <a:endParaRPr lang="en-US" altLang="ja-JP" sz="2800" dirty="0" smtClean="0">
              <a:latin typeface="Avenir Book" pitchFamily="124" charset="0"/>
            </a:endParaRPr>
          </a:p>
          <a:p>
            <a:pPr marL="685800" indent="-685800" eaLnBrk="1" hangingPunct="1">
              <a:spcBef>
                <a:spcPct val="10000"/>
              </a:spcBef>
              <a:buFont typeface="Arial" panose="020B0604020202020204" pitchFamily="34" charset="0"/>
              <a:buChar char="•"/>
            </a:pPr>
            <a:r>
              <a:rPr lang="en-US" altLang="ja-JP" sz="2800" dirty="0">
                <a:latin typeface="Avenir Book" pitchFamily="124" charset="0"/>
              </a:rPr>
              <a:t>However, currently available drugs are old, toxic and with </a:t>
            </a:r>
            <a:r>
              <a:rPr lang="en-US" altLang="ja-JP" sz="2800" dirty="0" smtClean="0">
                <a:latin typeface="Avenir Book" pitchFamily="124" charset="0"/>
              </a:rPr>
              <a:t>widespread </a:t>
            </a:r>
            <a:r>
              <a:rPr lang="en-US" altLang="ja-JP" sz="2800" dirty="0">
                <a:latin typeface="Avenir Book" pitchFamily="124" charset="0"/>
              </a:rPr>
              <a:t>resistance. </a:t>
            </a:r>
            <a:endParaRPr lang="en-US" altLang="ja-JP" sz="2800" dirty="0" smtClean="0">
              <a:latin typeface="Avenir Book" pitchFamily="124" charset="0"/>
            </a:endParaRPr>
          </a:p>
          <a:p>
            <a:pPr marL="685800" indent="-685800" eaLnBrk="1" hangingPunct="1">
              <a:spcBef>
                <a:spcPct val="10000"/>
              </a:spcBef>
              <a:buFont typeface="Arial" panose="020B0604020202020204" pitchFamily="34" charset="0"/>
              <a:buChar char="•"/>
            </a:pPr>
            <a:r>
              <a:rPr lang="en-US" altLang="ja-JP" sz="2800" dirty="0" smtClean="0">
                <a:latin typeface="Avenir Book" pitchFamily="124" charset="0"/>
              </a:rPr>
              <a:t>In </a:t>
            </a:r>
            <a:r>
              <a:rPr lang="en-US" altLang="ja-JP" sz="2800" dirty="0">
                <a:latin typeface="Avenir Book" pitchFamily="124" charset="0"/>
              </a:rPr>
              <a:t>the absence of new </a:t>
            </a:r>
            <a:r>
              <a:rPr lang="en-US" altLang="ja-JP" sz="2800" dirty="0" smtClean="0">
                <a:latin typeface="Avenir Book" pitchFamily="124" charset="0"/>
              </a:rPr>
              <a:t>synthetic drugs</a:t>
            </a:r>
            <a:r>
              <a:rPr lang="en-US" altLang="ja-JP" sz="2800" dirty="0">
                <a:latin typeface="Avenir Book" pitchFamily="124" charset="0"/>
              </a:rPr>
              <a:t>, </a:t>
            </a:r>
            <a:r>
              <a:rPr lang="en-US" altLang="ja-JP" sz="2800" dirty="0" smtClean="0">
                <a:latin typeface="Avenir Book" pitchFamily="124" charset="0"/>
              </a:rPr>
              <a:t>the screening of natural </a:t>
            </a:r>
            <a:r>
              <a:rPr lang="en-US" altLang="ja-JP" sz="2800" dirty="0">
                <a:latin typeface="Avenir Book" pitchFamily="124" charset="0"/>
              </a:rPr>
              <a:t>products for trypanocidal action has become </a:t>
            </a:r>
            <a:r>
              <a:rPr lang="en-US" altLang="ja-JP" sz="2800" dirty="0" smtClean="0">
                <a:latin typeface="Avenir Book" pitchFamily="124" charset="0"/>
              </a:rPr>
              <a:t>paramount. </a:t>
            </a:r>
            <a:endParaRPr lang="en-US" altLang="ja-JP" sz="2800" dirty="0">
              <a:latin typeface="Avenir Book" pitchFamily="124" charset="0"/>
            </a:endParaRPr>
          </a:p>
          <a:p>
            <a:pPr marL="685800" indent="-685800" eaLnBrk="1" hangingPunct="1">
              <a:spcBef>
                <a:spcPct val="10000"/>
              </a:spcBef>
              <a:buFont typeface="Arial" panose="020B0604020202020204" pitchFamily="34" charset="0"/>
              <a:buChar char="•"/>
            </a:pPr>
            <a:r>
              <a:rPr lang="en-US" altLang="ja-JP" sz="2800" dirty="0" smtClean="0">
                <a:latin typeface="Avenir Book" pitchFamily="124" charset="0"/>
              </a:rPr>
              <a:t>This </a:t>
            </a:r>
            <a:r>
              <a:rPr lang="en-US" altLang="ja-JP" sz="2800" dirty="0">
                <a:latin typeface="Avenir Book" pitchFamily="124" charset="0"/>
              </a:rPr>
              <a:t>study was undertaken to </a:t>
            </a:r>
            <a:r>
              <a:rPr lang="en-US" altLang="ja-JP" sz="2800" dirty="0" smtClean="0">
                <a:latin typeface="Avenir Book" pitchFamily="124" charset="0"/>
              </a:rPr>
              <a:t>screen </a:t>
            </a:r>
            <a:r>
              <a:rPr lang="en-US" altLang="ja-JP" sz="2800" i="1" dirty="0" smtClean="0">
                <a:latin typeface="Avenir Book" pitchFamily="124" charset="0"/>
              </a:rPr>
              <a:t>Moringa </a:t>
            </a:r>
            <a:r>
              <a:rPr lang="en-US" altLang="ja-JP" sz="2800" i="1" dirty="0" err="1" smtClean="0">
                <a:latin typeface="Avenir Book" pitchFamily="124" charset="0"/>
              </a:rPr>
              <a:t>oleifera</a:t>
            </a:r>
            <a:r>
              <a:rPr lang="en-US" altLang="ja-JP" sz="2800" i="1" dirty="0" smtClean="0">
                <a:latin typeface="Avenir Book" pitchFamily="124" charset="0"/>
              </a:rPr>
              <a:t> </a:t>
            </a:r>
            <a:r>
              <a:rPr lang="en-US" altLang="ja-JP" sz="2800" dirty="0" smtClean="0">
                <a:latin typeface="Avenir Book" pitchFamily="124" charset="0"/>
              </a:rPr>
              <a:t>for trypanocidal action and to evaluate </a:t>
            </a:r>
            <a:r>
              <a:rPr lang="en-US" altLang="ja-JP" sz="2800" dirty="0">
                <a:latin typeface="Avenir Book" pitchFamily="124" charset="0"/>
              </a:rPr>
              <a:t>the efficacy of </a:t>
            </a:r>
            <a:r>
              <a:rPr lang="en-US" altLang="ja-JP" sz="2800" dirty="0" smtClean="0">
                <a:latin typeface="Avenir Book" pitchFamily="124" charset="0"/>
              </a:rPr>
              <a:t>diminazene in the presence of moringa.</a:t>
            </a:r>
            <a:endParaRPr lang="en-US" altLang="ja-JP" sz="4800" dirty="0">
              <a:latin typeface="Avenir Book" pitchFamily="124" charset="0"/>
            </a:endParaRPr>
          </a:p>
          <a:p>
            <a:pPr eaLnBrk="1" hangingPunct="1">
              <a:spcBef>
                <a:spcPct val="10000"/>
              </a:spcBef>
            </a:pPr>
            <a:r>
              <a:rPr lang="en-US" altLang="ja-JP" sz="4800" dirty="0" smtClean="0">
                <a:latin typeface="Avenir Book" pitchFamily="124" charset="0"/>
              </a:rPr>
              <a:t> </a:t>
            </a:r>
            <a:endParaRPr lang="en-US" sz="4800" dirty="0">
              <a:latin typeface="Avenir Book" pitchFamily="124" charset="0"/>
            </a:endParaRPr>
          </a:p>
        </p:txBody>
      </p:sp>
      <p:sp>
        <p:nvSpPr>
          <p:cNvPr id="14340" name="Text Box 11"/>
          <p:cNvSpPr txBox="1">
            <a:spLocks noChangeArrowheads="1"/>
          </p:cNvSpPr>
          <p:nvPr/>
        </p:nvSpPr>
        <p:spPr bwMode="auto">
          <a:xfrm>
            <a:off x="12885738" y="3000699"/>
            <a:ext cx="12050712" cy="14855501"/>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508000" algn="l"/>
              </a:tabLst>
              <a:defRPr sz="3200">
                <a:solidFill>
                  <a:schemeClr val="tx1"/>
                </a:solidFill>
                <a:latin typeface="Helvetica" pitchFamily="124" charset="0"/>
                <a:ea typeface="MS PGothic" pitchFamily="34" charset="-128"/>
              </a:defRPr>
            </a:lvl1pPr>
            <a:lvl2pPr marL="742950" indent="-285750" eaLnBrk="0" hangingPunct="0">
              <a:tabLst>
                <a:tab pos="508000" algn="l"/>
              </a:tabLst>
              <a:defRPr sz="3200">
                <a:solidFill>
                  <a:schemeClr val="tx1"/>
                </a:solidFill>
                <a:latin typeface="Helvetica" pitchFamily="124" charset="0"/>
                <a:ea typeface="MS PGothic" pitchFamily="34" charset="-128"/>
              </a:defRPr>
            </a:lvl2pPr>
            <a:lvl3pPr marL="1143000" indent="-228600" eaLnBrk="0" hangingPunct="0">
              <a:tabLst>
                <a:tab pos="508000" algn="l"/>
              </a:tabLst>
              <a:defRPr sz="3200">
                <a:solidFill>
                  <a:schemeClr val="tx1"/>
                </a:solidFill>
                <a:latin typeface="Helvetica" pitchFamily="124" charset="0"/>
                <a:ea typeface="MS PGothic" pitchFamily="34" charset="-128"/>
              </a:defRPr>
            </a:lvl3pPr>
            <a:lvl4pPr marL="1600200" indent="-228600" eaLnBrk="0" hangingPunct="0">
              <a:tabLst>
                <a:tab pos="508000" algn="l"/>
              </a:tabLst>
              <a:defRPr sz="3200">
                <a:solidFill>
                  <a:schemeClr val="tx1"/>
                </a:solidFill>
                <a:latin typeface="Helvetica" pitchFamily="124" charset="0"/>
                <a:ea typeface="MS PGothic" pitchFamily="34" charset="-128"/>
              </a:defRPr>
            </a:lvl4pPr>
            <a:lvl5pPr marL="2057400" indent="-228600" eaLnBrk="0" hangingPunct="0">
              <a:tabLst>
                <a:tab pos="508000"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9pPr>
          </a:lstStyle>
          <a:p>
            <a:pPr algn="just" eaLnBrk="1" hangingPunct="1">
              <a:spcBef>
                <a:spcPct val="50000"/>
              </a:spcBef>
            </a:pPr>
            <a:r>
              <a:rPr lang="en-US" sz="2800" b="1" dirty="0">
                <a:solidFill>
                  <a:srgbClr val="000000"/>
                </a:solidFill>
                <a:latin typeface="Avenir Heavy" pitchFamily="124" charset="0"/>
              </a:rPr>
              <a:t>Materials and methods</a:t>
            </a:r>
            <a:r>
              <a:rPr lang="en-US" sz="2800" dirty="0">
                <a:solidFill>
                  <a:srgbClr val="FF8000"/>
                </a:solidFill>
                <a:latin typeface="Avenir Book" pitchFamily="124" charset="0"/>
              </a:rPr>
              <a:t>	</a:t>
            </a:r>
            <a:endParaRPr lang="en-US" sz="2800" dirty="0">
              <a:latin typeface="Avenir Book" pitchFamily="124" charset="0"/>
            </a:endParaRPr>
          </a:p>
          <a:p>
            <a:pPr algn="just"/>
            <a:r>
              <a:rPr lang="en-US" sz="2800" b="1" dirty="0"/>
              <a:t>Plant Materials and Extract. </a:t>
            </a:r>
            <a:r>
              <a:rPr lang="en-US" sz="2800" i="1" dirty="0"/>
              <a:t>Moringa </a:t>
            </a:r>
            <a:r>
              <a:rPr lang="en-US" sz="2800" i="1" dirty="0" err="1"/>
              <a:t>oleifera</a:t>
            </a:r>
            <a:r>
              <a:rPr lang="en-US" sz="2800" dirty="0"/>
              <a:t> leaves were collected in July, 2019, identified and authenticated at </a:t>
            </a:r>
            <a:r>
              <a:rPr lang="en-US" sz="2800" dirty="0" smtClean="0"/>
              <a:t>the Botany </a:t>
            </a:r>
            <a:r>
              <a:rPr lang="en-US" sz="2800" dirty="0"/>
              <a:t>department, University of </a:t>
            </a:r>
            <a:r>
              <a:rPr lang="en-US" sz="2800" dirty="0" smtClean="0"/>
              <a:t>Ibadan, Nigeria </a:t>
            </a:r>
            <a:r>
              <a:rPr lang="en-US" sz="2800" dirty="0"/>
              <a:t>with voucher specimen UIH 22485. The methanol extract was obtained using standard methods and analytical grade of methanol (Aldrich). The dried extract was dissolved in Tween 80 for the study</a:t>
            </a:r>
            <a:r>
              <a:rPr lang="en-US" sz="2800" dirty="0" smtClean="0"/>
              <a:t>.</a:t>
            </a:r>
          </a:p>
          <a:p>
            <a:pPr algn="just"/>
            <a:endParaRPr lang="en-US" sz="2800" dirty="0"/>
          </a:p>
          <a:p>
            <a:pPr algn="just"/>
            <a:r>
              <a:rPr lang="en-US" sz="2800" b="1" dirty="0"/>
              <a:t>Experimental Animals and Trypanosomes</a:t>
            </a:r>
          </a:p>
          <a:p>
            <a:pPr algn="just"/>
            <a:r>
              <a:rPr lang="en-US" sz="2800" dirty="0"/>
              <a:t>Albino rats of </a:t>
            </a:r>
            <a:r>
              <a:rPr lang="en-US" sz="2800" dirty="0" err="1"/>
              <a:t>Wistar</a:t>
            </a:r>
            <a:r>
              <a:rPr lang="en-US" sz="2800" dirty="0"/>
              <a:t> strain, mixed sexes and weighing 120 - 150g were housed in standard rat cages accommodated in a well-ventilated fly proof house. Animals were humanely cared for in compliance with The Principles of Laboratory Animal Care. The institution’s ethics committee approved and monitored the protocol. Animals were fed </a:t>
            </a:r>
            <a:r>
              <a:rPr lang="en-US" sz="2800" dirty="0" smtClean="0"/>
              <a:t>and watered </a:t>
            </a:r>
            <a:r>
              <a:rPr lang="en-US" sz="2800" i="1" dirty="0" smtClean="0"/>
              <a:t>ad libitum</a:t>
            </a:r>
            <a:r>
              <a:rPr lang="en-US" sz="2800" dirty="0" smtClean="0"/>
              <a:t>. Infection </a:t>
            </a:r>
            <a:r>
              <a:rPr lang="en-US" sz="2800" dirty="0"/>
              <a:t>was with </a:t>
            </a:r>
            <a:r>
              <a:rPr lang="en-US" sz="2800" i="1" dirty="0"/>
              <a:t>T. brucei </a:t>
            </a:r>
            <a:r>
              <a:rPr lang="en-US" sz="2800" i="1" dirty="0" err="1"/>
              <a:t>brucei</a:t>
            </a:r>
            <a:r>
              <a:rPr lang="en-US" sz="2800" i="1" dirty="0"/>
              <a:t> </a:t>
            </a:r>
            <a:r>
              <a:rPr lang="en-US" sz="2800" dirty="0"/>
              <a:t>(</a:t>
            </a:r>
            <a:r>
              <a:rPr lang="en-US" sz="2800" dirty="0" smtClean="0"/>
              <a:t>Strain </a:t>
            </a:r>
            <a:r>
              <a:rPr lang="en-US" sz="2800" dirty="0"/>
              <a:t>TRIUN 0814</a:t>
            </a:r>
            <a:r>
              <a:rPr lang="en-US" sz="2800" dirty="0" smtClean="0"/>
              <a:t>).</a:t>
            </a:r>
          </a:p>
          <a:p>
            <a:pPr algn="just"/>
            <a:endParaRPr lang="en-US" sz="2800" dirty="0"/>
          </a:p>
          <a:p>
            <a:pPr algn="just"/>
            <a:r>
              <a:rPr lang="en-US" sz="2800" dirty="0" smtClean="0"/>
              <a:t>The </a:t>
            </a:r>
            <a:r>
              <a:rPr lang="en-US" sz="2800" dirty="0"/>
              <a:t>rats were randomly placed in nine groups of five rats per group. Each rat in eight groups was infected </a:t>
            </a:r>
            <a:r>
              <a:rPr lang="en-US" sz="2800" dirty="0" err="1"/>
              <a:t>intraperitoneally</a:t>
            </a:r>
            <a:r>
              <a:rPr lang="en-US" sz="2800" dirty="0"/>
              <a:t> with </a:t>
            </a:r>
            <a:r>
              <a:rPr lang="en-US" sz="2800" i="1" dirty="0"/>
              <a:t>T. b. brucei</a:t>
            </a:r>
            <a:r>
              <a:rPr lang="en-US" sz="2800" dirty="0"/>
              <a:t> (1.6 x 10</a:t>
            </a:r>
            <a:r>
              <a:rPr lang="en-US" sz="2800" baseline="30000" dirty="0"/>
              <a:t>6</a:t>
            </a:r>
            <a:r>
              <a:rPr lang="en-US" sz="2800" dirty="0"/>
              <a:t> trypanosomes). </a:t>
            </a:r>
            <a:r>
              <a:rPr lang="en-US" sz="2800" dirty="0" smtClean="0"/>
              <a:t>Each </a:t>
            </a:r>
            <a:r>
              <a:rPr lang="en-US" sz="2800" dirty="0"/>
              <a:t>rat in three of the infected groups received daily moringa extract orally at 100 mg-kg (M1), 300 mg-kg (M2) and 600 mg-kg (M3) starting from day 5 post infection (PI). Each rat in another three infected groups received a single dose of diminazene 3.5 mg-kg </a:t>
            </a:r>
            <a:r>
              <a:rPr lang="en-US" sz="2800" dirty="0" err="1"/>
              <a:t>intraperitoneally</a:t>
            </a:r>
            <a:r>
              <a:rPr lang="en-US" sz="2800" dirty="0"/>
              <a:t> followed with daily oral doses of the extract at 100 mg-kg (MB1), 200 mg-kg (MB2) and 400 mg-kg </a:t>
            </a:r>
            <a:r>
              <a:rPr lang="en-US" sz="2800" dirty="0" smtClean="0"/>
              <a:t>(MB3) for </a:t>
            </a:r>
            <a:r>
              <a:rPr lang="en-US" sz="2800" dirty="0"/>
              <a:t>14 days. One infected group was treated with diminazene 3.5 mg-kg alone (C1) while one uninfected group received Tween 80 1 mg-kg orally (C2). The ninth group (C3) was infected and untreated</a:t>
            </a:r>
            <a:r>
              <a:rPr lang="en-US" sz="2800" dirty="0" smtClean="0"/>
              <a:t>. </a:t>
            </a:r>
            <a:r>
              <a:rPr lang="en-US" sz="2800" dirty="0" err="1" smtClean="0"/>
              <a:t>Haematological</a:t>
            </a:r>
            <a:r>
              <a:rPr lang="en-US" sz="2800" dirty="0" smtClean="0"/>
              <a:t> parameters, </a:t>
            </a:r>
            <a:r>
              <a:rPr lang="en-US" sz="2800" dirty="0" err="1" smtClean="0"/>
              <a:t>parasitaemia</a:t>
            </a:r>
            <a:r>
              <a:rPr lang="en-US" sz="2800" dirty="0" smtClean="0"/>
              <a:t>, survival rate, liver and spleen weight and histology were </a:t>
            </a:r>
            <a:r>
              <a:rPr lang="en-US" sz="2800" dirty="0"/>
              <a:t>evaluated before infection, 14 days after infection and in surviving animals at the end of the study period. </a:t>
            </a:r>
            <a:endParaRPr lang="en-US" sz="2800" dirty="0" smtClean="0"/>
          </a:p>
        </p:txBody>
      </p:sp>
      <p:sp>
        <p:nvSpPr>
          <p:cNvPr id="14341" name="Text Box 12"/>
          <p:cNvSpPr txBox="1">
            <a:spLocks noChangeArrowheads="1"/>
          </p:cNvSpPr>
          <p:nvPr/>
        </p:nvSpPr>
        <p:spPr bwMode="auto">
          <a:xfrm>
            <a:off x="12961937" y="17883180"/>
            <a:ext cx="24768174" cy="8763000"/>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500063" algn="l"/>
              </a:tabLst>
              <a:defRPr sz="3200">
                <a:solidFill>
                  <a:schemeClr val="tx1"/>
                </a:solidFill>
                <a:latin typeface="Helvetica" pitchFamily="124" charset="0"/>
                <a:ea typeface="MS PGothic" pitchFamily="34" charset="-128"/>
              </a:defRPr>
            </a:lvl1pPr>
            <a:lvl2pPr marL="742950" indent="-285750" eaLnBrk="0" hangingPunct="0">
              <a:tabLst>
                <a:tab pos="500063" algn="l"/>
              </a:tabLst>
              <a:defRPr sz="3200">
                <a:solidFill>
                  <a:schemeClr val="tx1"/>
                </a:solidFill>
                <a:latin typeface="Helvetica" pitchFamily="124" charset="0"/>
                <a:ea typeface="MS PGothic" pitchFamily="34" charset="-128"/>
              </a:defRPr>
            </a:lvl2pPr>
            <a:lvl3pPr marL="1143000" indent="-228600" eaLnBrk="0" hangingPunct="0">
              <a:tabLst>
                <a:tab pos="500063" algn="l"/>
              </a:tabLst>
              <a:defRPr sz="3200">
                <a:solidFill>
                  <a:schemeClr val="tx1"/>
                </a:solidFill>
                <a:latin typeface="Helvetica" pitchFamily="124" charset="0"/>
                <a:ea typeface="MS PGothic" pitchFamily="34" charset="-128"/>
              </a:defRPr>
            </a:lvl3pPr>
            <a:lvl4pPr marL="1600200" indent="-228600" eaLnBrk="0" hangingPunct="0">
              <a:tabLst>
                <a:tab pos="500063" algn="l"/>
              </a:tabLst>
              <a:defRPr sz="3200">
                <a:solidFill>
                  <a:schemeClr val="tx1"/>
                </a:solidFill>
                <a:latin typeface="Helvetica" pitchFamily="124" charset="0"/>
                <a:ea typeface="MS PGothic" pitchFamily="34" charset="-128"/>
              </a:defRPr>
            </a:lvl4pPr>
            <a:lvl5pPr marL="2057400" indent="-228600" eaLnBrk="0" hangingPunct="0">
              <a:tabLst>
                <a:tab pos="500063"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9pPr>
          </a:lstStyle>
          <a:p>
            <a:pPr algn="just" eaLnBrk="1" hangingPunct="1"/>
            <a:r>
              <a:rPr lang="en-US" b="1" dirty="0" smtClean="0">
                <a:solidFill>
                  <a:srgbClr val="000000"/>
                </a:solidFill>
                <a:latin typeface="Avenir Heavy" pitchFamily="124" charset="0"/>
              </a:rPr>
              <a:t>Results</a:t>
            </a:r>
          </a:p>
          <a:p>
            <a:pPr algn="just" eaLnBrk="1" hangingPunct="1"/>
            <a:r>
              <a:rPr lang="en-US" sz="2600" b="1" dirty="0" smtClean="0"/>
              <a:t>Survival Rates. </a:t>
            </a:r>
            <a:r>
              <a:rPr lang="en-US" sz="2600" dirty="0" smtClean="0"/>
              <a:t>Survival rates </a:t>
            </a:r>
            <a:r>
              <a:rPr lang="en-US" sz="2600" dirty="0"/>
              <a:t>in all groups were 100% for the first five days post infection (PI). Deaths were recorded from day 6 PI (day 1 PT) at which time survival rates were 60% (M1), 100%  (M2), 20% (M3), 100% (MB1), 80% (MB2), 80% (MB3), 80% (C1), 100% (C2) and 20% (C3) (Figure 1). There were no survivors in group C3 by day 2 PT; M1 by day 6 PT; M2 by day 7 PT and M3 by day 9 PT. At the end of the observation period at 21 days PI (16 days PT), survival rates were 60% in each of groups MB1, MB2, MB3 and 20% in C1. Moringa extract alone did not significantly enhance survival rates of the animals but a combination of moringa and diminazene gave higher survival rates than diminazene alone.</a:t>
            </a:r>
          </a:p>
          <a:p>
            <a:pPr algn="just" eaLnBrk="1" hangingPunct="1"/>
            <a:r>
              <a:rPr lang="en-US" sz="2600" b="1" dirty="0" err="1" smtClean="0"/>
              <a:t>Parasitaemia</a:t>
            </a:r>
            <a:r>
              <a:rPr lang="en-US" sz="2600" b="1" dirty="0" smtClean="0"/>
              <a:t>. </a:t>
            </a:r>
            <a:r>
              <a:rPr lang="en-US" sz="2600" dirty="0" smtClean="0"/>
              <a:t>Parasites </a:t>
            </a:r>
            <a:r>
              <a:rPr lang="en-US" sz="2600" dirty="0"/>
              <a:t>were observed in the blood of infected rats by day 3 pi. Treatment with moringa extract alone had no consistent effect on </a:t>
            </a:r>
            <a:r>
              <a:rPr lang="en-US" sz="2600" dirty="0" err="1"/>
              <a:t>parasitemia</a:t>
            </a:r>
            <a:r>
              <a:rPr lang="en-US" sz="2600" dirty="0"/>
              <a:t> levels. Treatment with diminazene alone did not significantly (p &lt; 0.05) reduce </a:t>
            </a:r>
            <a:r>
              <a:rPr lang="en-US" sz="2600" dirty="0" err="1"/>
              <a:t>parasitemia</a:t>
            </a:r>
            <a:r>
              <a:rPr lang="en-US" sz="2600" dirty="0"/>
              <a:t> by day 6 pi (24 hours after treatment) compared to groups MB1, MB2 and MB3. By day 4 PT, </a:t>
            </a:r>
            <a:r>
              <a:rPr lang="en-US" sz="2600" dirty="0" err="1"/>
              <a:t>parasitemia</a:t>
            </a:r>
            <a:r>
              <a:rPr lang="en-US" sz="2600" dirty="0"/>
              <a:t> in the C1 group (diminazene alone) was significantly lower than the C3 group (infected and </a:t>
            </a:r>
            <a:r>
              <a:rPr lang="en-US" sz="2600" dirty="0" smtClean="0"/>
              <a:t>untreated) </a:t>
            </a:r>
            <a:r>
              <a:rPr lang="en-US" sz="2600" dirty="0"/>
              <a:t>but was significantly (p &lt; 0.05) higher than </a:t>
            </a:r>
            <a:r>
              <a:rPr lang="en-US" sz="2600" dirty="0" err="1"/>
              <a:t>parasitemia</a:t>
            </a:r>
            <a:r>
              <a:rPr lang="en-US" sz="2600" dirty="0"/>
              <a:t> in the groups treated with combinations of diminazene and graded doses of moringa extract. There were no significant (p &lt; 0.05) differences in the reduction rates of </a:t>
            </a:r>
            <a:r>
              <a:rPr lang="en-US" sz="2600" dirty="0" err="1"/>
              <a:t>parasitemia</a:t>
            </a:r>
            <a:r>
              <a:rPr lang="en-US" sz="2600" dirty="0"/>
              <a:t> among the groups treated with diminazene/moringa combinations (MB1, MB2 and MB3). No parasites were detected in the MB2 group by day 13 pi (8 days PT) and rats in the group remained </a:t>
            </a:r>
            <a:r>
              <a:rPr lang="en-US" sz="2600" dirty="0" err="1"/>
              <a:t>aparasitemic</a:t>
            </a:r>
            <a:r>
              <a:rPr lang="en-US" sz="2600" dirty="0"/>
              <a:t> till the end of the 21 days observation period. Although parasites were still being detected in the blood of rats in the MB3 group till day 17 pi (12 days PT), the levels were significantly (p &lt; 0.05) lower than in the C1 (diminazene) group. At the end of the observation period, all animals in the diminazene/moringa groups (MB1, MB2, MB3) were </a:t>
            </a:r>
            <a:r>
              <a:rPr lang="en-US" sz="2600" dirty="0" err="1"/>
              <a:t>aparasitemic</a:t>
            </a:r>
            <a:r>
              <a:rPr lang="en-US" sz="2600" dirty="0"/>
              <a:t> while the C1 (diminazene alone) group were still </a:t>
            </a:r>
            <a:r>
              <a:rPr lang="en-US" sz="2600" dirty="0" err="1"/>
              <a:t>parasitemic</a:t>
            </a:r>
            <a:r>
              <a:rPr lang="en-US" sz="2600" dirty="0"/>
              <a:t> (Figure 2).</a:t>
            </a:r>
          </a:p>
          <a:p>
            <a:pPr eaLnBrk="1" hangingPunct="1">
              <a:spcBef>
                <a:spcPts val="500"/>
              </a:spcBef>
            </a:pPr>
            <a:r>
              <a:rPr lang="en-US" sz="2600" b="1" dirty="0" err="1" smtClean="0"/>
              <a:t>Haematology</a:t>
            </a:r>
            <a:r>
              <a:rPr lang="en-US" sz="2600" b="1" dirty="0" smtClean="0"/>
              <a:t>. </a:t>
            </a:r>
            <a:r>
              <a:rPr lang="en-US" sz="2600" dirty="0" smtClean="0"/>
              <a:t>Trypanosoma</a:t>
            </a:r>
            <a:r>
              <a:rPr lang="en-US" sz="2600" i="1" dirty="0" smtClean="0"/>
              <a:t> </a:t>
            </a:r>
            <a:r>
              <a:rPr lang="en-US" sz="2600" i="1" dirty="0"/>
              <a:t>brucei</a:t>
            </a:r>
            <a:r>
              <a:rPr lang="en-US" sz="2600" dirty="0"/>
              <a:t> infection caused significant decreases in </a:t>
            </a:r>
            <a:r>
              <a:rPr lang="en-US" sz="2600" dirty="0" err="1"/>
              <a:t>haematocrit</a:t>
            </a:r>
            <a:r>
              <a:rPr lang="en-US" sz="2600" dirty="0"/>
              <a:t> and erythrocyte count (Table 1). Treatment with moringa alone (M1, M2, and M3) did not restore PCV and RBC counts to normal levels by day 21 PI (16 days PT). However, by day 14 PI (9 days PT) PCV and RBC levels had returned to normal in the groups treated with combinations of diminazene and moringa (MB1, MB2 and MB3). </a:t>
            </a:r>
            <a:endParaRPr lang="en-US" altLang="ja-JP" sz="2600" dirty="0">
              <a:latin typeface="Avenir Book" pitchFamily="124" charset="0"/>
            </a:endParaRPr>
          </a:p>
          <a:p>
            <a:pPr eaLnBrk="1" hangingPunct="1">
              <a:spcBef>
                <a:spcPts val="500"/>
              </a:spcBef>
            </a:pPr>
            <a:r>
              <a:rPr lang="en-US" altLang="ja-JP" sz="2600" b="1" dirty="0" smtClean="0">
                <a:latin typeface="Avenir Book" pitchFamily="124" charset="0"/>
              </a:rPr>
              <a:t>Organ Pathology. </a:t>
            </a:r>
            <a:r>
              <a:rPr lang="en-US" altLang="ja-JP" sz="2600" dirty="0" smtClean="0">
                <a:latin typeface="Avenir Book" pitchFamily="124" charset="0"/>
              </a:rPr>
              <a:t>The liver and spleen of infected rats were </a:t>
            </a:r>
            <a:r>
              <a:rPr lang="en-US" altLang="ja-JP" sz="2600" dirty="0">
                <a:latin typeface="Avenir Book" pitchFamily="124" charset="0"/>
              </a:rPr>
              <a:t>significantly enlarged. </a:t>
            </a:r>
            <a:r>
              <a:rPr lang="en-US" altLang="ja-JP" sz="2600" dirty="0" smtClean="0">
                <a:latin typeface="Avenir Book" pitchFamily="124" charset="0"/>
              </a:rPr>
              <a:t>The liver from surviving rats showed cellular </a:t>
            </a:r>
            <a:r>
              <a:rPr lang="en-US" altLang="ja-JP" sz="2600" dirty="0">
                <a:latin typeface="Avenir Book" pitchFamily="124" charset="0"/>
              </a:rPr>
              <a:t>infiltration at the portal canal area by mostly macrophages and mild portal congestion </a:t>
            </a:r>
            <a:r>
              <a:rPr lang="en-US" altLang="ja-JP" sz="2600" dirty="0" smtClean="0">
                <a:latin typeface="Avenir Book" pitchFamily="124" charset="0"/>
              </a:rPr>
              <a:t>while </a:t>
            </a:r>
            <a:r>
              <a:rPr lang="en-US" altLang="ja-JP" sz="2600" dirty="0">
                <a:latin typeface="Avenir Book" pitchFamily="124" charset="0"/>
              </a:rPr>
              <a:t>the spleen showed mild generalized </a:t>
            </a:r>
            <a:r>
              <a:rPr lang="en-US" altLang="ja-JP" sz="2600" dirty="0" smtClean="0">
                <a:latin typeface="Avenir Book" pitchFamily="124" charset="0"/>
              </a:rPr>
              <a:t>congestion (Figure 3).</a:t>
            </a:r>
            <a:endParaRPr lang="en-US" altLang="ja-JP" sz="2600" dirty="0">
              <a:latin typeface="Avenir Book" pitchFamily="124" charset="0"/>
            </a:endParaRPr>
          </a:p>
          <a:p>
            <a:pPr eaLnBrk="1" hangingPunct="1">
              <a:spcBef>
                <a:spcPts val="500"/>
              </a:spcBef>
            </a:pPr>
            <a:r>
              <a:rPr lang="en-US" altLang="ja-JP" sz="4800" dirty="0" smtClean="0">
                <a:latin typeface="Avenir Book" pitchFamily="124" charset="0"/>
              </a:rPr>
              <a:t> </a:t>
            </a:r>
            <a:endParaRPr lang="en-US" altLang="ja-JP" sz="4800" dirty="0">
              <a:latin typeface="Avenir Book" pitchFamily="124" charset="0"/>
            </a:endParaRPr>
          </a:p>
          <a:p>
            <a:pPr eaLnBrk="1" hangingPunct="1">
              <a:spcBef>
                <a:spcPct val="50000"/>
              </a:spcBef>
            </a:pPr>
            <a:endParaRPr lang="en-US" sz="4800" dirty="0">
              <a:solidFill>
                <a:schemeClr val="accent2"/>
              </a:solidFill>
              <a:latin typeface="Avenir Book" pitchFamily="124" charset="0"/>
            </a:endParaRPr>
          </a:p>
          <a:p>
            <a:pPr eaLnBrk="1" hangingPunct="1">
              <a:spcBef>
                <a:spcPct val="50000"/>
              </a:spcBef>
            </a:pPr>
            <a:endParaRPr lang="en-US" sz="2800" i="1" dirty="0">
              <a:solidFill>
                <a:schemeClr val="accent2"/>
              </a:solidFill>
              <a:latin typeface="Avenir Book" pitchFamily="124" charset="0"/>
            </a:endParaRPr>
          </a:p>
        </p:txBody>
      </p:sp>
      <p:sp>
        <p:nvSpPr>
          <p:cNvPr id="14342" name="Text Box 13"/>
          <p:cNvSpPr txBox="1">
            <a:spLocks noChangeArrowheads="1"/>
          </p:cNvSpPr>
          <p:nvPr/>
        </p:nvSpPr>
        <p:spPr bwMode="auto">
          <a:xfrm>
            <a:off x="38138099" y="16281214"/>
            <a:ext cx="10909299" cy="10364966"/>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635000" algn="l"/>
              </a:tabLst>
              <a:defRPr sz="3200">
                <a:solidFill>
                  <a:schemeClr val="tx1"/>
                </a:solidFill>
                <a:latin typeface="Helvetica" pitchFamily="124" charset="0"/>
                <a:ea typeface="MS PGothic" pitchFamily="34" charset="-128"/>
              </a:defRPr>
            </a:lvl1pPr>
            <a:lvl2pPr marL="742950" indent="-285750" eaLnBrk="0" hangingPunct="0">
              <a:tabLst>
                <a:tab pos="635000" algn="l"/>
              </a:tabLst>
              <a:defRPr sz="3200">
                <a:solidFill>
                  <a:schemeClr val="tx1"/>
                </a:solidFill>
                <a:latin typeface="Helvetica" pitchFamily="124" charset="0"/>
                <a:ea typeface="MS PGothic" pitchFamily="34" charset="-128"/>
              </a:defRPr>
            </a:lvl2pPr>
            <a:lvl3pPr marL="1143000" indent="-228600" eaLnBrk="0" hangingPunct="0">
              <a:tabLst>
                <a:tab pos="635000" algn="l"/>
              </a:tabLst>
              <a:defRPr sz="3200">
                <a:solidFill>
                  <a:schemeClr val="tx1"/>
                </a:solidFill>
                <a:latin typeface="Helvetica" pitchFamily="124" charset="0"/>
                <a:ea typeface="MS PGothic" pitchFamily="34" charset="-128"/>
              </a:defRPr>
            </a:lvl3pPr>
            <a:lvl4pPr marL="1600200" indent="-228600" eaLnBrk="0" hangingPunct="0">
              <a:tabLst>
                <a:tab pos="635000" algn="l"/>
              </a:tabLst>
              <a:defRPr sz="3200">
                <a:solidFill>
                  <a:schemeClr val="tx1"/>
                </a:solidFill>
                <a:latin typeface="Helvetica" pitchFamily="124" charset="0"/>
                <a:ea typeface="MS PGothic" pitchFamily="34" charset="-128"/>
              </a:defRPr>
            </a:lvl4pPr>
            <a:lvl5pPr marL="2057400" indent="-228600" eaLnBrk="0" hangingPunct="0">
              <a:tabLst>
                <a:tab pos="635000"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635000" algn="l"/>
              </a:tabLst>
              <a:defRPr sz="3200">
                <a:solidFill>
                  <a:schemeClr val="tx1"/>
                </a:solidFill>
                <a:latin typeface="Helvetica" pitchFamily="124" charset="0"/>
                <a:ea typeface="MS PGothic" pitchFamily="34" charset="-128"/>
              </a:defRPr>
            </a:lvl9pPr>
          </a:lstStyle>
          <a:p>
            <a:pPr eaLnBrk="1" hangingPunct="1">
              <a:spcBef>
                <a:spcPct val="50000"/>
              </a:spcBef>
            </a:pPr>
            <a:endParaRPr lang="en-US" altLang="ja-JP" sz="4800" dirty="0" smtClean="0">
              <a:latin typeface="Avenir Book" pitchFamily="124" charset="0"/>
            </a:endParaRPr>
          </a:p>
          <a:p>
            <a:pPr eaLnBrk="1" hangingPunct="1">
              <a:spcBef>
                <a:spcPct val="50000"/>
              </a:spcBef>
            </a:pPr>
            <a:endParaRPr lang="en-US" altLang="ja-JP" sz="4800" dirty="0">
              <a:latin typeface="Avenir Book" pitchFamily="124" charset="0"/>
            </a:endParaRPr>
          </a:p>
          <a:p>
            <a:pPr eaLnBrk="1" hangingPunct="1">
              <a:spcBef>
                <a:spcPct val="50000"/>
              </a:spcBef>
            </a:pPr>
            <a:endParaRPr lang="en-US" altLang="ja-JP" sz="4800" dirty="0" smtClean="0">
              <a:latin typeface="Avenir Book" pitchFamily="124" charset="0"/>
            </a:endParaRPr>
          </a:p>
          <a:p>
            <a:pPr eaLnBrk="1" hangingPunct="1">
              <a:spcBef>
                <a:spcPct val="50000"/>
              </a:spcBef>
            </a:pPr>
            <a:endParaRPr lang="en-US" altLang="ja-JP" sz="4800" dirty="0">
              <a:latin typeface="Avenir Book" pitchFamily="124" charset="0"/>
            </a:endParaRPr>
          </a:p>
          <a:p>
            <a:pPr eaLnBrk="1" hangingPunct="1">
              <a:spcBef>
                <a:spcPct val="50000"/>
              </a:spcBef>
            </a:pPr>
            <a:endParaRPr lang="en-US" altLang="ja-JP" sz="4800" dirty="0" smtClean="0">
              <a:latin typeface="Avenir Book" pitchFamily="124" charset="0"/>
            </a:endParaRPr>
          </a:p>
          <a:p>
            <a:pPr eaLnBrk="1" hangingPunct="1">
              <a:spcBef>
                <a:spcPct val="50000"/>
              </a:spcBef>
            </a:pPr>
            <a:endParaRPr lang="en-US" altLang="ja-JP" sz="4800" dirty="0">
              <a:latin typeface="Avenir Book" pitchFamily="124" charset="0"/>
            </a:endParaRPr>
          </a:p>
          <a:p>
            <a:pPr eaLnBrk="1" hangingPunct="1">
              <a:spcBef>
                <a:spcPct val="50000"/>
              </a:spcBef>
            </a:pPr>
            <a:r>
              <a:rPr lang="en-US" altLang="ja-JP" sz="2800" b="1" dirty="0" smtClean="0">
                <a:latin typeface="Avenir Book" pitchFamily="124" charset="0"/>
              </a:rPr>
              <a:t>Conclusion</a:t>
            </a:r>
          </a:p>
          <a:p>
            <a:pPr eaLnBrk="1" hangingPunct="1">
              <a:spcBef>
                <a:spcPct val="50000"/>
              </a:spcBef>
            </a:pPr>
            <a:r>
              <a:rPr lang="en-US" sz="2600" dirty="0"/>
              <a:t>There are numerous reports of the nutritional and medicinal benefits of moringa </a:t>
            </a:r>
            <a:r>
              <a:rPr lang="en-US" sz="2600" dirty="0" smtClean="0"/>
              <a:t>but </a:t>
            </a:r>
            <a:r>
              <a:rPr lang="en-US" sz="2600" dirty="0"/>
              <a:t>none has linked moringa with the synergistic effect on diminazene treatment </a:t>
            </a:r>
            <a:r>
              <a:rPr lang="en-US" sz="2600" dirty="0" smtClean="0"/>
              <a:t>of trypanosomosis observed </a:t>
            </a:r>
            <a:r>
              <a:rPr lang="en-US" sz="2600" dirty="0"/>
              <a:t>in this study. Moringa </a:t>
            </a:r>
            <a:r>
              <a:rPr lang="en-US" sz="2600" dirty="0" smtClean="0"/>
              <a:t>did not show </a:t>
            </a:r>
            <a:r>
              <a:rPr lang="en-US" sz="2600" dirty="0" err="1" smtClean="0"/>
              <a:t>antitrypanocidal</a:t>
            </a:r>
            <a:r>
              <a:rPr lang="en-US" sz="2600" dirty="0" smtClean="0"/>
              <a:t> action but </a:t>
            </a:r>
            <a:r>
              <a:rPr lang="en-US" sz="2600" dirty="0"/>
              <a:t>its combinations with diminazene enhanced the efficacy of the trypanocide.</a:t>
            </a:r>
            <a:endParaRPr lang="en-US" altLang="ja-JP" sz="2600" b="1" dirty="0">
              <a:latin typeface="Avenir Book" pitchFamily="124" charset="0"/>
            </a:endParaRPr>
          </a:p>
        </p:txBody>
      </p:sp>
      <p:sp>
        <p:nvSpPr>
          <p:cNvPr id="14343" name="Text Box 14"/>
          <p:cNvSpPr txBox="1">
            <a:spLocks noChangeArrowheads="1"/>
          </p:cNvSpPr>
          <p:nvPr/>
        </p:nvSpPr>
        <p:spPr bwMode="auto">
          <a:xfrm>
            <a:off x="18748375" y="621986"/>
            <a:ext cx="18173700"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274320" tIns="274320" rIns="274320" bIns="274320" anchor="ctr">
            <a:spAutoFit/>
          </a:bodyPr>
          <a:lstStyle>
            <a:lvl1pPr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algn="ctr" eaLnBrk="1" hangingPunct="1">
              <a:spcBef>
                <a:spcPct val="50000"/>
              </a:spcBef>
              <a:spcAft>
                <a:spcPts val="600"/>
              </a:spcAft>
            </a:pPr>
            <a:r>
              <a:rPr lang="en-US" sz="4000" b="1" dirty="0" smtClean="0">
                <a:latin typeface="Avenir Medium" pitchFamily="124" charset="0"/>
              </a:rPr>
              <a:t>Kingsley I. Eghianruwa and </a:t>
            </a:r>
            <a:r>
              <a:rPr lang="en-US" sz="4000" b="1" dirty="0" err="1" smtClean="0">
                <a:latin typeface="Avenir Medium" pitchFamily="124" charset="0"/>
              </a:rPr>
              <a:t>Kalu</a:t>
            </a:r>
            <a:r>
              <a:rPr lang="en-US" sz="4000" b="1" dirty="0" smtClean="0">
                <a:latin typeface="Avenir Medium" pitchFamily="124" charset="0"/>
              </a:rPr>
              <a:t> Anya.</a:t>
            </a:r>
          </a:p>
          <a:p>
            <a:pPr algn="ctr" eaLnBrk="1" hangingPunct="1">
              <a:spcBef>
                <a:spcPct val="50000"/>
              </a:spcBef>
              <a:spcAft>
                <a:spcPts val="600"/>
              </a:spcAft>
            </a:pPr>
            <a:r>
              <a:rPr lang="en-US" sz="4000" b="1" dirty="0" smtClean="0">
                <a:latin typeface="Avenir Medium" pitchFamily="124" charset="0"/>
              </a:rPr>
              <a:t> </a:t>
            </a:r>
            <a:r>
              <a:rPr lang="en-US" sz="4000" b="1" dirty="0" smtClean="0">
                <a:latin typeface="Avenir Medium" pitchFamily="124" charset="0"/>
              </a:rPr>
              <a:t>Department of Veterinary Pharmacology and Toxicology, University </a:t>
            </a:r>
            <a:r>
              <a:rPr lang="en-US" sz="4000" b="1" dirty="0" smtClean="0">
                <a:latin typeface="Avenir Medium" pitchFamily="124" charset="0"/>
              </a:rPr>
              <a:t>of Ibadan, Nigeria</a:t>
            </a:r>
            <a:endParaRPr lang="en-US" sz="4000" dirty="0">
              <a:latin typeface="Avenir Book" pitchFamily="124" charset="0"/>
            </a:endParaRPr>
          </a:p>
        </p:txBody>
      </p:sp>
      <p:sp>
        <p:nvSpPr>
          <p:cNvPr id="3" name="Rectangle 180"/>
          <p:cNvSpPr>
            <a:spLocks noChangeArrowheads="1"/>
          </p:cNvSpPr>
          <p:nvPr/>
        </p:nvSpPr>
        <p:spPr bwMode="auto">
          <a:xfrm>
            <a:off x="1219200" y="377302"/>
            <a:ext cx="4912836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lnSpc>
                <a:spcPct val="90000"/>
              </a:lnSpc>
              <a:defRPr/>
            </a:pPr>
            <a:r>
              <a:rPr lang="en-US" sz="4400" b="1" dirty="0" err="1"/>
              <a:t>Methanolic</a:t>
            </a:r>
            <a:r>
              <a:rPr lang="en-US" sz="4400" b="1" dirty="0"/>
              <a:t> Leaf Extract of </a:t>
            </a:r>
            <a:r>
              <a:rPr lang="en-US" sz="4400" b="1" i="1" dirty="0"/>
              <a:t>Moringa </a:t>
            </a:r>
            <a:r>
              <a:rPr lang="en-US" sz="4400" b="1" i="1" dirty="0" err="1" smtClean="0"/>
              <a:t>oleifera</a:t>
            </a:r>
            <a:r>
              <a:rPr lang="en-US" sz="4400" b="1" i="1" dirty="0" smtClean="0"/>
              <a:t> </a:t>
            </a:r>
            <a:r>
              <a:rPr lang="en-US" sz="4400" b="1" dirty="0"/>
              <a:t>Improved Survival Rate and Enhanced the Efficacy of Diminazene A</a:t>
            </a:r>
            <a:r>
              <a:rPr lang="en-US" sz="4400" b="1" dirty="0" smtClean="0"/>
              <a:t>ceturate </a:t>
            </a:r>
            <a:r>
              <a:rPr lang="en-US" sz="4400" b="1" dirty="0"/>
              <a:t>in Murine Experimental </a:t>
            </a:r>
            <a:r>
              <a:rPr lang="en-US" sz="4400" b="1" i="1" dirty="0"/>
              <a:t>T. brucei </a:t>
            </a:r>
            <a:r>
              <a:rPr lang="en-US" sz="4400" b="1" dirty="0"/>
              <a:t>Infection.</a:t>
            </a:r>
            <a:endParaRPr lang="en-US" sz="4400" b="1" dirty="0">
              <a:ln>
                <a:solidFill>
                  <a:schemeClr val="bg1"/>
                </a:solidFill>
              </a:ln>
              <a:latin typeface="Avenir Heavy"/>
              <a:ea typeface="ＭＳ Ｐゴシック" charset="0"/>
              <a:cs typeface="Avenir Heavy"/>
            </a:endParaRPr>
          </a:p>
        </p:txBody>
      </p:sp>
      <p:sp>
        <p:nvSpPr>
          <p:cNvPr id="14346" name="Text Box 15"/>
          <p:cNvSpPr txBox="1">
            <a:spLocks noChangeArrowheads="1"/>
          </p:cNvSpPr>
          <p:nvPr/>
        </p:nvSpPr>
        <p:spPr bwMode="auto">
          <a:xfrm>
            <a:off x="457201" y="26873200"/>
            <a:ext cx="14122399" cy="4826000"/>
          </a:xfrm>
          <a:prstGeom prst="rect">
            <a:avLst/>
          </a:prstGeom>
          <a:solidFill>
            <a:schemeClr val="bg1"/>
          </a:solidFill>
          <a:ln w="38100">
            <a:solidFill>
              <a:srgbClr val="000000"/>
            </a:solidFill>
            <a:round/>
            <a:headEnd/>
            <a:tailEnd/>
          </a:ln>
        </p:spPr>
        <p:txBody>
          <a:bodyPr lIns="914400" tIns="457200" rIns="914400" bIns="914400"/>
          <a:lstStyle>
            <a:lvl1pPr marL="500063" indent="-500063"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spcBef>
                <a:spcPct val="50000"/>
              </a:spcBef>
            </a:pPr>
            <a:r>
              <a:rPr lang="en-US" sz="2800" b="1" dirty="0" smtClean="0">
                <a:solidFill>
                  <a:srgbClr val="000000"/>
                </a:solidFill>
                <a:latin typeface="Avenir Heavy" pitchFamily="124" charset="0"/>
              </a:rPr>
              <a:t>References</a:t>
            </a:r>
            <a:endParaRPr lang="en-US" sz="2800" b="1" dirty="0">
              <a:solidFill>
                <a:srgbClr val="000000"/>
              </a:solidFill>
              <a:latin typeface="Avenir Heavy" pitchFamily="124" charset="0"/>
            </a:endParaRPr>
          </a:p>
          <a:p>
            <a:pPr eaLnBrk="1" hangingPunct="1">
              <a:spcBef>
                <a:spcPts val="1200"/>
              </a:spcBef>
            </a:pPr>
            <a:r>
              <a:rPr lang="en-US" sz="2600" dirty="0" err="1"/>
              <a:t>Adamu</a:t>
            </a:r>
            <a:r>
              <a:rPr lang="en-US" sz="2600" dirty="0"/>
              <a:t>, U.O., </a:t>
            </a:r>
            <a:r>
              <a:rPr lang="en-US" sz="2600" dirty="0" err="1"/>
              <a:t>Haruna</a:t>
            </a:r>
            <a:r>
              <a:rPr lang="en-US" sz="2600" dirty="0"/>
              <a:t>, M.K., </a:t>
            </a:r>
            <a:r>
              <a:rPr lang="en-US" sz="2600" dirty="0" err="1"/>
              <a:t>Ovbagbedia</a:t>
            </a:r>
            <a:r>
              <a:rPr lang="en-US" sz="2600" dirty="0"/>
              <a:t>, R.P., </a:t>
            </a:r>
            <a:r>
              <a:rPr lang="en-US" sz="2600" dirty="0" err="1"/>
              <a:t>Bizi</a:t>
            </a:r>
            <a:r>
              <a:rPr lang="en-US" sz="2600" dirty="0"/>
              <a:t>, R., Benjamin, W., </a:t>
            </a:r>
            <a:r>
              <a:rPr lang="en-US" sz="2600" dirty="0" err="1"/>
              <a:t>Malala</a:t>
            </a:r>
            <a:r>
              <a:rPr lang="en-US" sz="2600" dirty="0"/>
              <a:t>, U.A., </a:t>
            </a:r>
            <a:r>
              <a:rPr lang="en-US" sz="2600" dirty="0" err="1"/>
              <a:t>Nwezor</a:t>
            </a:r>
            <a:r>
              <a:rPr lang="en-US" sz="2600" dirty="0"/>
              <a:t>, F.N.C. and </a:t>
            </a:r>
            <a:r>
              <a:rPr lang="en-US" sz="2600" dirty="0" err="1"/>
              <a:t>Muhammed</a:t>
            </a:r>
            <a:r>
              <a:rPr lang="en-US" sz="2600" dirty="0"/>
              <a:t>, M., 2011, ‘Control of African </a:t>
            </a:r>
            <a:r>
              <a:rPr lang="en-US" sz="2600" dirty="0" err="1"/>
              <a:t>Trypanosomiasis</a:t>
            </a:r>
            <a:r>
              <a:rPr lang="en-US" sz="2600" dirty="0"/>
              <a:t> in Nigeria: Time to Strengthening Integrated Approaches (A Review)’, International Journal of Animal and Veterinary Advances, 3, 138-143</a:t>
            </a:r>
            <a:r>
              <a:rPr lang="en-US" sz="2600" dirty="0" smtClean="0"/>
              <a:t>.</a:t>
            </a:r>
          </a:p>
          <a:p>
            <a:pPr eaLnBrk="1" hangingPunct="1">
              <a:spcBef>
                <a:spcPts val="1200"/>
              </a:spcBef>
            </a:pPr>
            <a:r>
              <a:rPr lang="en-US" sz="2600" b="1" dirty="0"/>
              <a:t>Eghianruwa, K. I.</a:t>
            </a:r>
            <a:r>
              <a:rPr lang="en-US" sz="2600" dirty="0"/>
              <a:t> and </a:t>
            </a:r>
            <a:r>
              <a:rPr lang="en-US" sz="2600" dirty="0" err="1"/>
              <a:t>Obidike</a:t>
            </a:r>
            <a:r>
              <a:rPr lang="en-US" sz="2600" dirty="0"/>
              <a:t>, R. I. (2011). Effects of antioxidants on the efficacy of diminazene aceturate treatment of experimental murine </a:t>
            </a:r>
            <a:r>
              <a:rPr lang="en-US" sz="2600" i="1" dirty="0"/>
              <a:t>Trypanosoma congolense</a:t>
            </a:r>
            <a:r>
              <a:rPr lang="en-US" sz="2600" dirty="0"/>
              <a:t> infection. </a:t>
            </a:r>
            <a:r>
              <a:rPr lang="en-US" sz="2600" i="1" dirty="0"/>
              <a:t>Animal Production Research Advances</a:t>
            </a:r>
            <a:r>
              <a:rPr lang="en-US" sz="2600" dirty="0"/>
              <a:t>. 7(2): 134 – 140.</a:t>
            </a:r>
            <a:endParaRPr lang="en-US" sz="2600" dirty="0">
              <a:latin typeface="Avenir Book" pitchFamily="124" charset="0"/>
            </a:endParaRPr>
          </a:p>
          <a:p>
            <a:pPr eaLnBrk="1" hangingPunct="1">
              <a:spcBef>
                <a:spcPts val="1200"/>
              </a:spcBef>
            </a:pPr>
            <a:endParaRPr lang="en-US" sz="2400" dirty="0" smtClean="0"/>
          </a:p>
          <a:p>
            <a:pPr eaLnBrk="1" hangingPunct="1">
              <a:spcBef>
                <a:spcPts val="1200"/>
              </a:spcBef>
            </a:pPr>
            <a:r>
              <a:rPr lang="en-US" sz="2400" dirty="0" smtClean="0"/>
              <a:t>.</a:t>
            </a:r>
          </a:p>
          <a:p>
            <a:pPr eaLnBrk="1" hangingPunct="1">
              <a:spcBef>
                <a:spcPts val="1200"/>
              </a:spcBef>
            </a:pPr>
            <a:endParaRPr lang="en-US" sz="2400" dirty="0">
              <a:latin typeface="Avenir Book" pitchFamily="124" charset="0"/>
            </a:endParaRPr>
          </a:p>
          <a:p>
            <a:pPr eaLnBrk="1" hangingPunct="1"/>
            <a:r>
              <a:rPr lang="en-US" sz="2800" dirty="0">
                <a:latin typeface="Avenir Book" pitchFamily="124" charset="0"/>
              </a:rPr>
              <a:t/>
            </a:r>
            <a:br>
              <a:rPr lang="en-US" sz="2800" dirty="0">
                <a:latin typeface="Avenir Book" pitchFamily="124" charset="0"/>
              </a:rPr>
            </a:br>
            <a:endParaRPr lang="en-US" sz="2800" dirty="0">
              <a:latin typeface="Avenir Book" pitchFamily="124" charset="0"/>
            </a:endParaRPr>
          </a:p>
          <a:p>
            <a:pPr eaLnBrk="1" hangingPunct="1">
              <a:spcBef>
                <a:spcPct val="10000"/>
              </a:spcBef>
            </a:pPr>
            <a:endParaRPr lang="en-US" sz="2800" dirty="0">
              <a:latin typeface="Avenir Book" pitchFamily="124" charset="0"/>
            </a:endParaRPr>
          </a:p>
        </p:txBody>
      </p:sp>
      <p:sp>
        <p:nvSpPr>
          <p:cNvPr id="13" name="Text Box 15"/>
          <p:cNvSpPr txBox="1">
            <a:spLocks noChangeArrowheads="1"/>
          </p:cNvSpPr>
          <p:nvPr/>
        </p:nvSpPr>
        <p:spPr bwMode="auto">
          <a:xfrm>
            <a:off x="15113001" y="26873200"/>
            <a:ext cx="16179799" cy="4826000"/>
          </a:xfrm>
          <a:prstGeom prst="rect">
            <a:avLst/>
          </a:prstGeom>
          <a:solidFill>
            <a:schemeClr val="bg1"/>
          </a:solidFill>
          <a:ln w="38100">
            <a:solidFill>
              <a:srgbClr val="000000"/>
            </a:solidFill>
            <a:round/>
            <a:headEnd/>
            <a:tailEnd/>
          </a:ln>
        </p:spPr>
        <p:txBody>
          <a:bodyPr lIns="914400" tIns="457200" rIns="914400" bIns="914400"/>
          <a:lstStyle>
            <a:lvl1pPr marL="500063" indent="-500063"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spcBef>
                <a:spcPts val="1200"/>
              </a:spcBef>
            </a:pPr>
            <a:r>
              <a:rPr lang="en-US" sz="2600" b="1" dirty="0" smtClean="0"/>
              <a:t> </a:t>
            </a:r>
            <a:r>
              <a:rPr lang="en-US" sz="2600" b="1" dirty="0"/>
              <a:t>Eghianruwa, K. I.</a:t>
            </a:r>
            <a:r>
              <a:rPr lang="en-US" sz="2600" dirty="0"/>
              <a:t> and Anika, S. M. (2012). Effects of DMSO on diminazene efficacy in experimental murine </a:t>
            </a:r>
            <a:r>
              <a:rPr lang="en-US" sz="2600" i="1" dirty="0"/>
              <a:t>T. brucei</a:t>
            </a:r>
            <a:r>
              <a:rPr lang="en-US" sz="2600" dirty="0"/>
              <a:t> infection. </a:t>
            </a:r>
            <a:r>
              <a:rPr lang="en-US" sz="2600" i="1" dirty="0"/>
              <a:t>International journal of Animal and Veterinary Advances. </a:t>
            </a:r>
            <a:r>
              <a:rPr lang="en-US" sz="2600" dirty="0"/>
              <a:t>4 (2): 93-98. </a:t>
            </a:r>
            <a:endParaRPr lang="en-US" sz="2600" b="1" dirty="0"/>
          </a:p>
          <a:p>
            <a:pPr eaLnBrk="1" hangingPunct="1">
              <a:spcBef>
                <a:spcPts val="1200"/>
              </a:spcBef>
            </a:pPr>
            <a:r>
              <a:rPr lang="en-US" sz="2600" b="1" dirty="0" smtClean="0"/>
              <a:t>Eghianruwa K. I</a:t>
            </a:r>
            <a:r>
              <a:rPr lang="en-US" sz="2600" dirty="0" smtClean="0"/>
              <a:t>. and Eghianruwa, Q. A. (2018). Development of New Drugs against Trypanosomes – A Review of Desirable Properties of the Drugs and Potential Drug Targets in the Parasite. </a:t>
            </a:r>
            <a:r>
              <a:rPr lang="en-US" sz="2600" i="1" dirty="0" smtClean="0"/>
              <a:t>Tropical Veterinarian</a:t>
            </a:r>
            <a:r>
              <a:rPr lang="en-US" sz="2600" dirty="0" smtClean="0"/>
              <a:t>. 36(1): 24-41</a:t>
            </a:r>
          </a:p>
          <a:p>
            <a:pPr eaLnBrk="1" hangingPunct="1">
              <a:spcBef>
                <a:spcPts val="1200"/>
              </a:spcBef>
            </a:pPr>
            <a:r>
              <a:rPr lang="en-US" sz="2600" b="1" dirty="0"/>
              <a:t>Eghianruwa K. I. </a:t>
            </a:r>
            <a:r>
              <a:rPr lang="en-US" sz="2600" dirty="0"/>
              <a:t>and Oridupa, O. A.  (2018). Chemotherapeutic control of trypanosomosis - a review of past measures, current status and future trend. </a:t>
            </a:r>
            <a:r>
              <a:rPr lang="en-US" sz="2600" i="1" dirty="0" err="1"/>
              <a:t>Veterinarski</a:t>
            </a:r>
            <a:r>
              <a:rPr lang="en-US" sz="2600" i="1" dirty="0"/>
              <a:t> </a:t>
            </a:r>
            <a:r>
              <a:rPr lang="en-US" sz="2600" i="1" dirty="0" err="1"/>
              <a:t>Arhive</a:t>
            </a:r>
            <a:r>
              <a:rPr lang="en-US" sz="2600" dirty="0"/>
              <a:t>. 88(2): 245-270.</a:t>
            </a:r>
          </a:p>
          <a:p>
            <a:pPr eaLnBrk="1" hangingPunct="1"/>
            <a:r>
              <a:rPr lang="en-US" sz="2600" dirty="0" err="1" smtClean="0"/>
              <a:t>Geerts</a:t>
            </a:r>
            <a:r>
              <a:rPr lang="en-US" sz="2600" dirty="0"/>
              <a:t>, S., Holmes, P.H., </a:t>
            </a:r>
            <a:r>
              <a:rPr lang="en-US" sz="2600" dirty="0" err="1"/>
              <a:t>Eisler</a:t>
            </a:r>
            <a:r>
              <a:rPr lang="en-US" sz="2600" dirty="0"/>
              <a:t>, M.C. &amp; </a:t>
            </a:r>
            <a:r>
              <a:rPr lang="en-US" sz="2600" dirty="0" err="1"/>
              <a:t>Diall</a:t>
            </a:r>
            <a:r>
              <a:rPr lang="en-US" sz="2600" dirty="0"/>
              <a:t>, O., 2001, ‘African bovine  </a:t>
            </a:r>
            <a:r>
              <a:rPr lang="en-US" sz="2600" dirty="0" err="1"/>
              <a:t>trypanosomiasis</a:t>
            </a:r>
            <a:r>
              <a:rPr lang="en-US" sz="2600" dirty="0"/>
              <a:t>, the problem of drug resistance’, Trends in Parasitology, 17, </a:t>
            </a:r>
            <a:r>
              <a:rPr lang="en-US" sz="2600" dirty="0" smtClean="0"/>
              <a:t>25-28.</a:t>
            </a:r>
            <a:endParaRPr lang="en-US" sz="2600" dirty="0">
              <a:latin typeface="Avenir Book" pitchFamily="124" charset="0"/>
            </a:endParaRPr>
          </a:p>
          <a:p>
            <a:pPr eaLnBrk="1" hangingPunct="1">
              <a:spcBef>
                <a:spcPct val="10000"/>
              </a:spcBef>
            </a:pPr>
            <a:endParaRPr lang="en-US" sz="2800" dirty="0">
              <a:latin typeface="Avenir Book" pitchFamily="124" charset="0"/>
            </a:endParaRPr>
          </a:p>
        </p:txBody>
      </p:sp>
      <p:sp>
        <p:nvSpPr>
          <p:cNvPr id="21" name="Text Box 15"/>
          <p:cNvSpPr txBox="1">
            <a:spLocks noChangeArrowheads="1"/>
          </p:cNvSpPr>
          <p:nvPr/>
        </p:nvSpPr>
        <p:spPr bwMode="auto">
          <a:xfrm>
            <a:off x="32461201" y="26873200"/>
            <a:ext cx="16586198" cy="4826000"/>
          </a:xfrm>
          <a:prstGeom prst="rect">
            <a:avLst/>
          </a:prstGeom>
          <a:solidFill>
            <a:schemeClr val="bg1"/>
          </a:solidFill>
          <a:ln w="38100">
            <a:solidFill>
              <a:srgbClr val="000000"/>
            </a:solidFill>
            <a:round/>
            <a:headEnd/>
            <a:tailEnd/>
          </a:ln>
        </p:spPr>
        <p:txBody>
          <a:bodyPr lIns="914400" tIns="457200" rIns="914400" bIns="914400"/>
          <a:lstStyle>
            <a:lvl1pPr marL="500063" indent="-500063" eaLnBrk="0" hangingPunct="0">
              <a:defRPr sz="3200">
                <a:solidFill>
                  <a:schemeClr val="tx1"/>
                </a:solidFill>
                <a:latin typeface="Helvetica" pitchFamily="124" charset="0"/>
                <a:ea typeface="MS PGothic" pitchFamily="34" charset="-128"/>
              </a:defRPr>
            </a:lvl1pPr>
            <a:lvl2pPr marL="742950" indent="-285750" eaLnBrk="0" hangingPunct="0">
              <a:defRPr sz="3200">
                <a:solidFill>
                  <a:schemeClr val="tx1"/>
                </a:solidFill>
                <a:latin typeface="Helvetica" pitchFamily="124" charset="0"/>
                <a:ea typeface="MS PGothic" pitchFamily="34" charset="-128"/>
              </a:defRPr>
            </a:lvl2pPr>
            <a:lvl3pPr marL="1143000" indent="-228600" eaLnBrk="0" hangingPunct="0">
              <a:defRPr sz="3200">
                <a:solidFill>
                  <a:schemeClr val="tx1"/>
                </a:solidFill>
                <a:latin typeface="Helvetica" pitchFamily="124" charset="0"/>
                <a:ea typeface="MS PGothic" pitchFamily="34" charset="-128"/>
              </a:defRPr>
            </a:lvl3pPr>
            <a:lvl4pPr marL="1600200" indent="-228600" eaLnBrk="0" hangingPunct="0">
              <a:defRPr sz="3200">
                <a:solidFill>
                  <a:schemeClr val="tx1"/>
                </a:solidFill>
                <a:latin typeface="Helvetica" pitchFamily="124" charset="0"/>
                <a:ea typeface="MS PGothic" pitchFamily="34" charset="-128"/>
              </a:defRPr>
            </a:lvl4pPr>
            <a:lvl5pPr marL="2057400" indent="-228600" eaLnBrk="0" hangingPunct="0">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defRPr sz="3200">
                <a:solidFill>
                  <a:schemeClr val="tx1"/>
                </a:solidFill>
                <a:latin typeface="Helvetica" pitchFamily="124" charset="0"/>
                <a:ea typeface="MS PGothic" pitchFamily="34" charset="-128"/>
              </a:defRPr>
            </a:lvl9pPr>
          </a:lstStyle>
          <a:p>
            <a:pPr eaLnBrk="1" hangingPunct="1">
              <a:spcBef>
                <a:spcPts val="1200"/>
              </a:spcBef>
            </a:pPr>
            <a:r>
              <a:rPr lang="en-US" sz="2600" b="1" dirty="0" smtClean="0"/>
              <a:t>Biography</a:t>
            </a:r>
          </a:p>
          <a:p>
            <a:pPr eaLnBrk="1" hangingPunct="1">
              <a:spcBef>
                <a:spcPts val="1200"/>
              </a:spcBef>
            </a:pPr>
            <a:r>
              <a:rPr lang="en-US" sz="2600" dirty="0" err="1" smtClean="0"/>
              <a:t>Dr</a:t>
            </a:r>
            <a:r>
              <a:rPr lang="en-US" sz="2600" dirty="0" smtClean="0"/>
              <a:t> K. I. Eghianruwa obtained DVM and PhD degrees from the  University of Nigeria, </a:t>
            </a:r>
            <a:r>
              <a:rPr lang="en-US" sz="2600" dirty="0" err="1" smtClean="0"/>
              <a:t>Nsukka</a:t>
            </a:r>
            <a:r>
              <a:rPr lang="en-US" sz="2600" dirty="0" smtClean="0"/>
              <a:t> and a Master of Science degree from the University of Guelph, Ontario Canada. His specialty is Veterinary Pharmacology. He has published extensively on the chemotherapy of Trypanosomosis. He is also the author of Rational Drug Therapy in Veterinary Practice. He is currently an Associate Professor at the University of Ibadan, Nigeria. </a:t>
            </a:r>
            <a:r>
              <a:rPr lang="en-US" sz="2600" dirty="0" err="1" smtClean="0"/>
              <a:t>Dr</a:t>
            </a:r>
            <a:r>
              <a:rPr lang="en-US" sz="2600" dirty="0" smtClean="0"/>
              <a:t> Eghianruwa can be reached at keghianruwa@gmail.com.</a:t>
            </a:r>
          </a:p>
          <a:p>
            <a:pPr eaLnBrk="1" hangingPunct="1">
              <a:spcBef>
                <a:spcPts val="1200"/>
              </a:spcBef>
            </a:pPr>
            <a:r>
              <a:rPr lang="en-US" sz="2600" dirty="0" err="1" smtClean="0">
                <a:latin typeface="Avenir Book" pitchFamily="124" charset="0"/>
              </a:rPr>
              <a:t>Dr</a:t>
            </a:r>
            <a:r>
              <a:rPr lang="en-US" sz="2600" dirty="0" smtClean="0">
                <a:latin typeface="Avenir Book" pitchFamily="124" charset="0"/>
              </a:rPr>
              <a:t>  </a:t>
            </a:r>
            <a:r>
              <a:rPr lang="en-US" sz="2600" dirty="0" err="1" smtClean="0">
                <a:latin typeface="Avenir Book" pitchFamily="124" charset="0"/>
              </a:rPr>
              <a:t>Ayan</a:t>
            </a:r>
            <a:r>
              <a:rPr lang="en-US" sz="2600" dirty="0" smtClean="0">
                <a:latin typeface="Avenir Book" pitchFamily="124" charset="0"/>
              </a:rPr>
              <a:t> K. is a graduate of the Faculty of Veterinary medicine at the University of Nigeria, </a:t>
            </a:r>
            <a:r>
              <a:rPr lang="en-US" sz="2600" dirty="0" err="1">
                <a:latin typeface="Avenir Book" pitchFamily="124" charset="0"/>
              </a:rPr>
              <a:t>N</a:t>
            </a:r>
            <a:r>
              <a:rPr lang="en-US" sz="2600" dirty="0" err="1" smtClean="0">
                <a:latin typeface="Avenir Book" pitchFamily="124" charset="0"/>
              </a:rPr>
              <a:t>sukka</a:t>
            </a:r>
            <a:r>
              <a:rPr lang="en-US" sz="2600" dirty="0" smtClean="0">
                <a:latin typeface="Avenir Book" pitchFamily="124" charset="0"/>
              </a:rPr>
              <a:t>. He undertook his MSc project under the supervision of </a:t>
            </a:r>
            <a:r>
              <a:rPr lang="en-US" sz="2600" dirty="0" err="1" smtClean="0">
                <a:latin typeface="Avenir Book" pitchFamily="124" charset="0"/>
              </a:rPr>
              <a:t>Dr</a:t>
            </a:r>
            <a:r>
              <a:rPr lang="en-US" sz="2600" dirty="0" smtClean="0">
                <a:latin typeface="Avenir Book" pitchFamily="124" charset="0"/>
              </a:rPr>
              <a:t> Eghianruwa</a:t>
            </a:r>
            <a:r>
              <a:rPr lang="en-US" sz="2800" dirty="0" smtClean="0">
                <a:latin typeface="Avenir Book" pitchFamily="124" charset="0"/>
              </a:rPr>
              <a:t>.</a:t>
            </a:r>
            <a:endParaRPr lang="en-US" sz="2800" dirty="0">
              <a:latin typeface="Avenir Book" pitchFamily="124" charset="0"/>
            </a:endParaRPr>
          </a:p>
          <a:p>
            <a:pPr eaLnBrk="1" hangingPunct="1">
              <a:spcBef>
                <a:spcPct val="10000"/>
              </a:spcBef>
            </a:pPr>
            <a:endParaRPr lang="en-US" sz="2800" dirty="0">
              <a:latin typeface="Avenir Book" pitchFamily="124" charset="0"/>
            </a:endParaRPr>
          </a:p>
        </p:txBody>
      </p:sp>
      <p:sp>
        <p:nvSpPr>
          <p:cNvPr id="15" name="Text Box 7"/>
          <p:cNvSpPr txBox="1">
            <a:spLocks noChangeArrowheads="1"/>
          </p:cNvSpPr>
          <p:nvPr/>
        </p:nvSpPr>
        <p:spPr bwMode="auto">
          <a:xfrm>
            <a:off x="647702" y="3000699"/>
            <a:ext cx="12050713" cy="14245901"/>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500063" algn="l"/>
              </a:tabLst>
              <a:defRPr sz="3200">
                <a:solidFill>
                  <a:schemeClr val="tx1"/>
                </a:solidFill>
                <a:latin typeface="Helvetica" pitchFamily="124" charset="0"/>
                <a:ea typeface="MS PGothic" pitchFamily="34" charset="-128"/>
              </a:defRPr>
            </a:lvl1pPr>
            <a:lvl2pPr marL="742950" indent="-285750" eaLnBrk="0" hangingPunct="0">
              <a:tabLst>
                <a:tab pos="500063" algn="l"/>
              </a:tabLst>
              <a:defRPr sz="3200">
                <a:solidFill>
                  <a:schemeClr val="tx1"/>
                </a:solidFill>
                <a:latin typeface="Helvetica" pitchFamily="124" charset="0"/>
                <a:ea typeface="MS PGothic" pitchFamily="34" charset="-128"/>
              </a:defRPr>
            </a:lvl2pPr>
            <a:lvl3pPr marL="1143000" indent="-228600" eaLnBrk="0" hangingPunct="0">
              <a:tabLst>
                <a:tab pos="500063" algn="l"/>
              </a:tabLst>
              <a:defRPr sz="3200">
                <a:solidFill>
                  <a:schemeClr val="tx1"/>
                </a:solidFill>
                <a:latin typeface="Helvetica" pitchFamily="124" charset="0"/>
                <a:ea typeface="MS PGothic" pitchFamily="34" charset="-128"/>
              </a:defRPr>
            </a:lvl3pPr>
            <a:lvl4pPr marL="1600200" indent="-228600" eaLnBrk="0" hangingPunct="0">
              <a:tabLst>
                <a:tab pos="500063" algn="l"/>
              </a:tabLst>
              <a:defRPr sz="3200">
                <a:solidFill>
                  <a:schemeClr val="tx1"/>
                </a:solidFill>
                <a:latin typeface="Helvetica" pitchFamily="124" charset="0"/>
                <a:ea typeface="MS PGothic" pitchFamily="34" charset="-128"/>
              </a:defRPr>
            </a:lvl4pPr>
            <a:lvl5pPr marL="2057400" indent="-228600" eaLnBrk="0" hangingPunct="0">
              <a:tabLst>
                <a:tab pos="500063"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0063" algn="l"/>
              </a:tabLst>
              <a:defRPr sz="3200">
                <a:solidFill>
                  <a:schemeClr val="tx1"/>
                </a:solidFill>
                <a:latin typeface="Helvetica" pitchFamily="124" charset="0"/>
                <a:ea typeface="MS PGothic" pitchFamily="34" charset="-128"/>
              </a:defRPr>
            </a:lvl9pPr>
          </a:lstStyle>
          <a:p>
            <a:pPr eaLnBrk="1" hangingPunct="1">
              <a:spcBef>
                <a:spcPct val="10000"/>
              </a:spcBef>
            </a:pPr>
            <a:r>
              <a:rPr lang="en-US" altLang="ja-JP" b="1" dirty="0" smtClean="0">
                <a:latin typeface="Avenir Book" pitchFamily="124" charset="0"/>
              </a:rPr>
              <a:t>Abstract</a:t>
            </a:r>
            <a:endParaRPr lang="en-US" altLang="ja-JP" b="1" dirty="0">
              <a:latin typeface="Avenir Book" pitchFamily="124" charset="0"/>
            </a:endParaRPr>
          </a:p>
          <a:p>
            <a:pPr algn="just"/>
            <a:r>
              <a:rPr lang="en-US" sz="2800" dirty="0"/>
              <a:t>The efficacy of diminazene against </a:t>
            </a:r>
            <a:r>
              <a:rPr lang="en-US" sz="2800" i="1" dirty="0"/>
              <a:t>T. brucei</a:t>
            </a:r>
            <a:r>
              <a:rPr lang="en-US" sz="2800" dirty="0"/>
              <a:t> infection with and without </a:t>
            </a:r>
            <a:r>
              <a:rPr lang="en-US" sz="2800" dirty="0" err="1"/>
              <a:t>methanolic</a:t>
            </a:r>
            <a:r>
              <a:rPr lang="en-US" sz="2800" dirty="0"/>
              <a:t> leaf extract of </a:t>
            </a:r>
            <a:r>
              <a:rPr lang="en-US" sz="2800" i="1" dirty="0"/>
              <a:t>Moringa</a:t>
            </a:r>
            <a:r>
              <a:rPr lang="en-US" sz="2800" dirty="0"/>
              <a:t> </a:t>
            </a:r>
            <a:r>
              <a:rPr lang="en-US" sz="2800" i="1" dirty="0" err="1"/>
              <a:t>oleifera</a:t>
            </a:r>
            <a:r>
              <a:rPr lang="en-US" sz="2800" dirty="0"/>
              <a:t> was evaluated in this study. Eight groups of five rats per group were infected with </a:t>
            </a:r>
            <a:r>
              <a:rPr lang="en-US" sz="2800" dirty="0" smtClean="0"/>
              <a:t>TRIUN </a:t>
            </a:r>
            <a:r>
              <a:rPr lang="en-US" sz="2800" dirty="0"/>
              <a:t>0814 </a:t>
            </a:r>
            <a:r>
              <a:rPr lang="en-US" sz="2800" dirty="0" smtClean="0"/>
              <a:t>s</a:t>
            </a:r>
            <a:r>
              <a:rPr lang="en-US" sz="2800" dirty="0" smtClean="0"/>
              <a:t>train </a:t>
            </a:r>
            <a:r>
              <a:rPr lang="en-US" sz="2800" dirty="0"/>
              <a:t>of </a:t>
            </a:r>
            <a:r>
              <a:rPr lang="en-US" sz="2800" i="1" dirty="0"/>
              <a:t>T. brucei</a:t>
            </a:r>
            <a:r>
              <a:rPr lang="en-US" sz="2800" dirty="0"/>
              <a:t>. Each rat in three of the infected groups received daily moringa extract at 100 mg</a:t>
            </a:r>
            <a:r>
              <a:rPr lang="en-US" sz="2800" baseline="30000" dirty="0"/>
              <a:t>-kg</a:t>
            </a:r>
            <a:r>
              <a:rPr lang="en-US" sz="2800" dirty="0"/>
              <a:t> (M1), 300 mg</a:t>
            </a:r>
            <a:r>
              <a:rPr lang="en-US" sz="2800" baseline="30000" dirty="0"/>
              <a:t>-kg</a:t>
            </a:r>
            <a:r>
              <a:rPr lang="en-US" sz="2800" dirty="0"/>
              <a:t> (M2) and 600 mg</a:t>
            </a:r>
            <a:r>
              <a:rPr lang="en-US" sz="2800" baseline="30000" dirty="0"/>
              <a:t>-kg</a:t>
            </a:r>
            <a:r>
              <a:rPr lang="en-US" sz="2800" dirty="0"/>
              <a:t> (M3) starting from day 5 post infection (PI). Each rat in another three infected groups received a single dose of diminazene 3.5 mg</a:t>
            </a:r>
            <a:r>
              <a:rPr lang="en-US" sz="2800" baseline="30000" dirty="0"/>
              <a:t>-kg</a:t>
            </a:r>
            <a:r>
              <a:rPr lang="en-US" sz="2800" dirty="0"/>
              <a:t> </a:t>
            </a:r>
            <a:r>
              <a:rPr lang="en-US" sz="2800" dirty="0" err="1"/>
              <a:t>intraperitoneally</a:t>
            </a:r>
            <a:r>
              <a:rPr lang="en-US" sz="2800" dirty="0"/>
              <a:t> followed with daily oral doses of the extract at 100 mg</a:t>
            </a:r>
            <a:r>
              <a:rPr lang="en-US" sz="2800" baseline="30000" dirty="0"/>
              <a:t>-kg</a:t>
            </a:r>
            <a:r>
              <a:rPr lang="en-US" sz="2800" dirty="0"/>
              <a:t> (MB1), 200 mg</a:t>
            </a:r>
            <a:r>
              <a:rPr lang="en-US" sz="2800" baseline="30000" dirty="0"/>
              <a:t>-kg</a:t>
            </a:r>
            <a:r>
              <a:rPr lang="en-US" sz="2800" dirty="0"/>
              <a:t> (MB2) and 400 mg</a:t>
            </a:r>
            <a:r>
              <a:rPr lang="en-US" sz="2800" baseline="30000" dirty="0"/>
              <a:t>-kg</a:t>
            </a:r>
            <a:r>
              <a:rPr lang="en-US" sz="2800" dirty="0"/>
              <a:t> </a:t>
            </a:r>
            <a:r>
              <a:rPr lang="en-US" sz="2800" dirty="0" smtClean="0"/>
              <a:t>(MB3) for </a:t>
            </a:r>
            <a:r>
              <a:rPr lang="en-US" sz="2800" dirty="0"/>
              <a:t>14 days. One infected group was treated with diminazene 3.5 mg</a:t>
            </a:r>
            <a:r>
              <a:rPr lang="en-US" sz="2800" baseline="30000" dirty="0"/>
              <a:t>-kg</a:t>
            </a:r>
            <a:r>
              <a:rPr lang="en-US" sz="2800" dirty="0"/>
              <a:t> alone (C1) while one uninfected group received Tween 80 1 mg</a:t>
            </a:r>
            <a:r>
              <a:rPr lang="en-US" sz="2800" baseline="30000" dirty="0"/>
              <a:t>-kg</a:t>
            </a:r>
            <a:r>
              <a:rPr lang="en-US" sz="2800" dirty="0"/>
              <a:t> orally (C2). The ninth group (C3) was infected and untreated. Survival rate, </a:t>
            </a:r>
            <a:r>
              <a:rPr lang="en-US" sz="2800" dirty="0" err="1"/>
              <a:t>parasitemia</a:t>
            </a:r>
            <a:r>
              <a:rPr lang="en-US" sz="2800" dirty="0"/>
              <a:t>, </a:t>
            </a:r>
            <a:r>
              <a:rPr lang="en-US" sz="2800" dirty="0" err="1" smtClean="0"/>
              <a:t>haematocrit</a:t>
            </a:r>
            <a:r>
              <a:rPr lang="en-US" sz="2800" dirty="0" smtClean="0"/>
              <a:t>, erythrocyte </a:t>
            </a:r>
            <a:r>
              <a:rPr lang="en-US" sz="2800" dirty="0"/>
              <a:t>count </a:t>
            </a:r>
            <a:r>
              <a:rPr lang="en-US" sz="2800" dirty="0"/>
              <a:t>and changes </a:t>
            </a:r>
            <a:r>
              <a:rPr lang="en-US" sz="2800" dirty="0"/>
              <a:t>in the weights and histology of spleen and liver </a:t>
            </a:r>
            <a:r>
              <a:rPr lang="en-US" sz="2800" dirty="0" smtClean="0"/>
              <a:t>were </a:t>
            </a:r>
            <a:r>
              <a:rPr lang="en-US" sz="2800" dirty="0"/>
              <a:t>evaluated. </a:t>
            </a:r>
            <a:r>
              <a:rPr lang="en-US" sz="2800" dirty="0" smtClean="0"/>
              <a:t>Survival </a:t>
            </a:r>
            <a:r>
              <a:rPr lang="en-US" sz="2800" dirty="0"/>
              <a:t>rates by day 21 post infection (PI) i.e. 16 days post treatment (PT) were 100% in C2; 60% in MB1, MB2, MB3; 20% in C1; 0% in C3, M1, M2 and M3. </a:t>
            </a:r>
            <a:r>
              <a:rPr lang="en-US" sz="2800" dirty="0" err="1"/>
              <a:t>Parasitaemia</a:t>
            </a:r>
            <a:r>
              <a:rPr lang="en-US" sz="2800" dirty="0"/>
              <a:t> levels on day 21 PI (16 days PT) was 5.4 x 10</a:t>
            </a:r>
            <a:r>
              <a:rPr lang="en-US" sz="2800" baseline="30000" dirty="0"/>
              <a:t>6</a:t>
            </a:r>
            <a:r>
              <a:rPr lang="en-US" sz="2800" dirty="0"/>
              <a:t> per ml of blood in group C1. Parasites were not detected in groups </a:t>
            </a:r>
            <a:r>
              <a:rPr lang="en-US" sz="2800" dirty="0" smtClean="0"/>
              <a:t>MB1, </a:t>
            </a:r>
            <a:r>
              <a:rPr lang="en-US" sz="2800" dirty="0"/>
              <a:t>MB2, MB3 and C2 by day 21 PI (day 16 PT). </a:t>
            </a:r>
            <a:r>
              <a:rPr lang="en-US" sz="2800" dirty="0" err="1"/>
              <a:t>Haematocrit</a:t>
            </a:r>
            <a:r>
              <a:rPr lang="en-US" sz="2800" dirty="0"/>
              <a:t> and erythrocyte counts were significantly reduced by days 5 and 12 PI in all groups except C2. However, </a:t>
            </a:r>
            <a:r>
              <a:rPr lang="en-US" sz="2800" dirty="0" err="1"/>
              <a:t>haematocrit</a:t>
            </a:r>
            <a:r>
              <a:rPr lang="en-US" sz="2800" dirty="0"/>
              <a:t> and erythrocyte counts returned to normal levels in MB1, MB2 and MB3 but not in C1. By day 21 PI, the livers of survivors in groups MB1, MB2 and MB3 and C1 had </a:t>
            </a:r>
            <a:r>
              <a:rPr lang="en-US" sz="2800" dirty="0" err="1"/>
              <a:t>histopathological</a:t>
            </a:r>
            <a:r>
              <a:rPr lang="en-US" sz="2800" dirty="0"/>
              <a:t> lesions while the spleens from the same groups were free of lesions. These results showed that </a:t>
            </a:r>
            <a:r>
              <a:rPr lang="en-US" sz="2800" dirty="0" smtClean="0"/>
              <a:t>moringa may not possess </a:t>
            </a:r>
            <a:r>
              <a:rPr lang="en-US" sz="2800" dirty="0" err="1" smtClean="0"/>
              <a:t>antitrypanocidal</a:t>
            </a:r>
            <a:r>
              <a:rPr lang="en-US" sz="2800" dirty="0" smtClean="0"/>
              <a:t> action but </a:t>
            </a:r>
            <a:r>
              <a:rPr lang="en-US" sz="2800" dirty="0" smtClean="0"/>
              <a:t>its </a:t>
            </a:r>
            <a:r>
              <a:rPr lang="en-US" sz="2800" dirty="0" smtClean="0"/>
              <a:t>combination </a:t>
            </a:r>
            <a:r>
              <a:rPr lang="en-US" sz="2800" dirty="0"/>
              <a:t>of diminazene </a:t>
            </a:r>
            <a:r>
              <a:rPr lang="en-US" sz="2800" dirty="0" smtClean="0"/>
              <a:t>enhances the efficacy of the later.</a:t>
            </a:r>
            <a:endParaRPr lang="en-US" sz="2800" dirty="0"/>
          </a:p>
          <a:p>
            <a:pPr eaLnBrk="1" hangingPunct="1">
              <a:spcBef>
                <a:spcPct val="10000"/>
              </a:spcBef>
            </a:pPr>
            <a:endParaRPr lang="en-US" sz="4800" dirty="0">
              <a:latin typeface="Avenir Book" pitchFamily="124" charset="0"/>
            </a:endParaRPr>
          </a:p>
        </p:txBody>
      </p:sp>
      <p:sp>
        <p:nvSpPr>
          <p:cNvPr id="16" name="Text Box 11"/>
          <p:cNvSpPr txBox="1">
            <a:spLocks noChangeArrowheads="1"/>
          </p:cNvSpPr>
          <p:nvPr/>
        </p:nvSpPr>
        <p:spPr bwMode="auto">
          <a:xfrm>
            <a:off x="25603199" y="3000699"/>
            <a:ext cx="23444199" cy="13344201"/>
          </a:xfrm>
          <a:prstGeom prst="rect">
            <a:avLst/>
          </a:prstGeom>
          <a:solidFill>
            <a:schemeClr val="bg1"/>
          </a:solidFill>
          <a:ln w="38100">
            <a:solidFill>
              <a:srgbClr val="000000"/>
            </a:solidFill>
            <a:round/>
            <a:headEnd/>
            <a:tailEnd/>
          </a:ln>
        </p:spPr>
        <p:txBody>
          <a:bodyPr lIns="914400" tIns="457200" rIns="914400" bIns="914400"/>
          <a:lstStyle>
            <a:lvl1pPr eaLnBrk="0" hangingPunct="0">
              <a:tabLst>
                <a:tab pos="508000" algn="l"/>
              </a:tabLst>
              <a:defRPr sz="3200">
                <a:solidFill>
                  <a:schemeClr val="tx1"/>
                </a:solidFill>
                <a:latin typeface="Helvetica" pitchFamily="124" charset="0"/>
                <a:ea typeface="MS PGothic" pitchFamily="34" charset="-128"/>
              </a:defRPr>
            </a:lvl1pPr>
            <a:lvl2pPr marL="742950" indent="-285750" eaLnBrk="0" hangingPunct="0">
              <a:tabLst>
                <a:tab pos="508000" algn="l"/>
              </a:tabLst>
              <a:defRPr sz="3200">
                <a:solidFill>
                  <a:schemeClr val="tx1"/>
                </a:solidFill>
                <a:latin typeface="Helvetica" pitchFamily="124" charset="0"/>
                <a:ea typeface="MS PGothic" pitchFamily="34" charset="-128"/>
              </a:defRPr>
            </a:lvl2pPr>
            <a:lvl3pPr marL="1143000" indent="-228600" eaLnBrk="0" hangingPunct="0">
              <a:tabLst>
                <a:tab pos="508000" algn="l"/>
              </a:tabLst>
              <a:defRPr sz="3200">
                <a:solidFill>
                  <a:schemeClr val="tx1"/>
                </a:solidFill>
                <a:latin typeface="Helvetica" pitchFamily="124" charset="0"/>
                <a:ea typeface="MS PGothic" pitchFamily="34" charset="-128"/>
              </a:defRPr>
            </a:lvl3pPr>
            <a:lvl4pPr marL="1600200" indent="-228600" eaLnBrk="0" hangingPunct="0">
              <a:tabLst>
                <a:tab pos="508000" algn="l"/>
              </a:tabLst>
              <a:defRPr sz="3200">
                <a:solidFill>
                  <a:schemeClr val="tx1"/>
                </a:solidFill>
                <a:latin typeface="Helvetica" pitchFamily="124" charset="0"/>
                <a:ea typeface="MS PGothic" pitchFamily="34" charset="-128"/>
              </a:defRPr>
            </a:lvl4pPr>
            <a:lvl5pPr marL="2057400" indent="-228600" eaLnBrk="0" hangingPunct="0">
              <a:tabLst>
                <a:tab pos="508000" algn="l"/>
              </a:tabLst>
              <a:defRPr sz="3200">
                <a:solidFill>
                  <a:schemeClr val="tx1"/>
                </a:solidFill>
                <a:latin typeface="Helvetica" pitchFamily="124" charset="0"/>
                <a:ea typeface="MS PGothic" pitchFamily="34" charset="-128"/>
              </a:defRPr>
            </a:lvl5pPr>
            <a:lvl6pPr marL="25146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6pPr>
            <a:lvl7pPr marL="29718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7pPr>
            <a:lvl8pPr marL="34290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8pPr>
            <a:lvl9pPr marL="3886200" indent="-228600" eaLnBrk="0" fontAlgn="base" hangingPunct="0">
              <a:spcBef>
                <a:spcPct val="0"/>
              </a:spcBef>
              <a:spcAft>
                <a:spcPct val="0"/>
              </a:spcAft>
              <a:tabLst>
                <a:tab pos="508000" algn="l"/>
              </a:tabLst>
              <a:defRPr sz="3200">
                <a:solidFill>
                  <a:schemeClr val="tx1"/>
                </a:solidFill>
                <a:latin typeface="Helvetica" pitchFamily="124" charset="0"/>
                <a:ea typeface="MS PGothic" pitchFamily="34" charset="-128"/>
              </a:defRPr>
            </a:lvl9pPr>
          </a:lstStyle>
          <a:p>
            <a:pPr algn="just" eaLnBrk="1" hangingPunct="1">
              <a:spcBef>
                <a:spcPct val="50000"/>
              </a:spcBef>
            </a:pPr>
            <a:endParaRPr lang="en-US" dirty="0">
              <a:latin typeface="Avenir Book" pitchFamily="12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7216475"/>
              </p:ext>
            </p:extLst>
          </p:nvPr>
        </p:nvGraphicFramePr>
        <p:xfrm>
          <a:off x="38595113" y="3774919"/>
          <a:ext cx="9995269" cy="11795760"/>
        </p:xfrm>
        <a:graphic>
          <a:graphicData uri="http://schemas.openxmlformats.org/presentationml/2006/ole">
            <mc:AlternateContent xmlns:mc="http://schemas.openxmlformats.org/markup-compatibility/2006">
              <mc:Choice xmlns:v="urn:schemas-microsoft-com:vml" Requires="v">
                <p:oleObj spid="_x0000_s1124" name="Document" r:id="rId5" imgW="5875553" imgH="7582084" progId="Word.Document.12">
                  <p:embed/>
                </p:oleObj>
              </mc:Choice>
              <mc:Fallback>
                <p:oleObj name="Document" r:id="rId5" imgW="5875553" imgH="7582084" progId="Word.Document.12">
                  <p:embed/>
                  <p:pic>
                    <p:nvPicPr>
                      <p:cNvPr id="0" name=""/>
                      <p:cNvPicPr/>
                      <p:nvPr/>
                    </p:nvPicPr>
                    <p:blipFill>
                      <a:blip r:embed="rId6"/>
                      <a:stretch>
                        <a:fillRect/>
                      </a:stretch>
                    </p:blipFill>
                    <p:spPr>
                      <a:xfrm>
                        <a:off x="38595113" y="3774919"/>
                        <a:ext cx="9995269" cy="11795760"/>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397177272"/>
              </p:ext>
            </p:extLst>
          </p:nvPr>
        </p:nvGraphicFramePr>
        <p:xfrm>
          <a:off x="25766710" y="3771900"/>
          <a:ext cx="12640724" cy="11978640"/>
        </p:xfrm>
        <a:graphic>
          <a:graphicData uri="http://schemas.openxmlformats.org/presentationml/2006/ole">
            <mc:AlternateContent xmlns:mc="http://schemas.openxmlformats.org/markup-compatibility/2006">
              <mc:Choice xmlns:v="urn:schemas-microsoft-com:vml" Requires="v">
                <p:oleObj spid="_x0000_s1125" name="Document" r:id="rId7" imgW="5875553" imgH="6560269" progId="Word.Document.12">
                  <p:embed/>
                </p:oleObj>
              </mc:Choice>
              <mc:Fallback>
                <p:oleObj name="Document" r:id="rId7" imgW="5875553" imgH="6560269" progId="Word.Document.12">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66710" y="3771900"/>
                        <a:ext cx="12640724" cy="1197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085100663"/>
              </p:ext>
            </p:extLst>
          </p:nvPr>
        </p:nvGraphicFramePr>
        <p:xfrm>
          <a:off x="38138099" y="16344900"/>
          <a:ext cx="10629901" cy="6946900"/>
        </p:xfrm>
        <a:graphic>
          <a:graphicData uri="http://schemas.openxmlformats.org/presentationml/2006/ole">
            <mc:AlternateContent xmlns:mc="http://schemas.openxmlformats.org/markup-compatibility/2006">
              <mc:Choice xmlns:v="urn:schemas-microsoft-com:vml" Requires="v">
                <p:oleObj spid="_x0000_s1126" name="Document" r:id="rId9" imgW="5886287" imgH="4071834" progId="Word.Document.12">
                  <p:embed/>
                </p:oleObj>
              </mc:Choice>
              <mc:Fallback>
                <p:oleObj name="Document" r:id="rId9" imgW="5886287" imgH="4071834" progId="Word.Document.12">
                  <p:embed/>
                  <p:pic>
                    <p:nvPicPr>
                      <p:cNvPr id="0" name=""/>
                      <p:cNvPicPr/>
                      <p:nvPr/>
                    </p:nvPicPr>
                    <p:blipFill>
                      <a:blip r:embed="rId10"/>
                      <a:stretch>
                        <a:fillRect/>
                      </a:stretch>
                    </p:blipFill>
                    <p:spPr>
                      <a:xfrm>
                        <a:off x="38138099" y="16344900"/>
                        <a:ext cx="10629901" cy="6946900"/>
                      </a:xfrm>
                      <a:prstGeom prst="rect">
                        <a:avLst/>
                      </a:prstGeom>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themeOverride>
</file>

<file path=docProps/app.xml><?xml version="1.0" encoding="utf-8"?>
<Properties xmlns="http://schemas.openxmlformats.org/officeDocument/2006/extended-properties" xmlns:vt="http://schemas.openxmlformats.org/officeDocument/2006/docPropsVTypes">
  <TotalTime>6580</TotalTime>
  <Words>1572</Words>
  <Application>Microsoft Office PowerPoint</Application>
  <PresentationFormat>Custom</PresentationFormat>
  <Paragraphs>50</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Document</vt:lpstr>
      <vt:lpstr>PowerPoint Presentation</vt:lpstr>
    </vt:vector>
  </TitlesOfParts>
  <LinksUpToDate>false</LinksUpToDate>
  <SharedDoc>false</SharedDoc>
  <HyperlinkBase>https://colinpurrington.com/tips/poster-design</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conference poster template</dc:title>
  <dc:subject>conference poster</dc:subject>
  <dc:creator>Colin Purrington</dc:creator>
  <cp:keywords>poster, conference, session, meeting, symposium, research, presentation</cp:keywords>
  <dc:description>Copyright Colin Purrington 2019</dc:description>
  <cp:lastModifiedBy>USER PC</cp:lastModifiedBy>
  <cp:revision>634</cp:revision>
  <cp:lastPrinted>2011-10-30T12:54:45Z</cp:lastPrinted>
  <dcterms:created xsi:type="dcterms:W3CDTF">2012-06-12T14:08:55Z</dcterms:created>
  <dcterms:modified xsi:type="dcterms:W3CDTF">2020-01-22T07:05:33Z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Colin Purrington</vt:lpwstr>
  </property>
</Properties>
</file>