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51206400" cy="51206400"/>
  <p:notesSz cx="6858000" cy="9144000"/>
  <p:defaultTextStyle>
    <a:defPPr>
      <a:defRPr lang="en-US"/>
    </a:defPPr>
    <a:lvl1pPr marL="0" algn="l" defTabSz="5852160" rtl="0" eaLnBrk="1" latinLnBrk="0" hangingPunct="1">
      <a:defRPr sz="11500" kern="1200">
        <a:solidFill>
          <a:schemeClr val="tx1"/>
        </a:solidFill>
        <a:latin typeface="+mn-lt"/>
        <a:ea typeface="+mn-ea"/>
        <a:cs typeface="+mn-cs"/>
      </a:defRPr>
    </a:lvl1pPr>
    <a:lvl2pPr marL="2926080" algn="l" defTabSz="5852160" rtl="0" eaLnBrk="1" latinLnBrk="0" hangingPunct="1">
      <a:defRPr sz="11500" kern="1200">
        <a:solidFill>
          <a:schemeClr val="tx1"/>
        </a:solidFill>
        <a:latin typeface="+mn-lt"/>
        <a:ea typeface="+mn-ea"/>
        <a:cs typeface="+mn-cs"/>
      </a:defRPr>
    </a:lvl2pPr>
    <a:lvl3pPr marL="5852160" algn="l" defTabSz="5852160" rtl="0" eaLnBrk="1" latinLnBrk="0" hangingPunct="1">
      <a:defRPr sz="11500" kern="1200">
        <a:solidFill>
          <a:schemeClr val="tx1"/>
        </a:solidFill>
        <a:latin typeface="+mn-lt"/>
        <a:ea typeface="+mn-ea"/>
        <a:cs typeface="+mn-cs"/>
      </a:defRPr>
    </a:lvl3pPr>
    <a:lvl4pPr marL="8778240" algn="l" defTabSz="5852160" rtl="0" eaLnBrk="1" latinLnBrk="0" hangingPunct="1">
      <a:defRPr sz="11500" kern="1200">
        <a:solidFill>
          <a:schemeClr val="tx1"/>
        </a:solidFill>
        <a:latin typeface="+mn-lt"/>
        <a:ea typeface="+mn-ea"/>
        <a:cs typeface="+mn-cs"/>
      </a:defRPr>
    </a:lvl4pPr>
    <a:lvl5pPr marL="11704320" algn="l" defTabSz="5852160" rtl="0" eaLnBrk="1" latinLnBrk="0" hangingPunct="1">
      <a:defRPr sz="11500" kern="1200">
        <a:solidFill>
          <a:schemeClr val="tx1"/>
        </a:solidFill>
        <a:latin typeface="+mn-lt"/>
        <a:ea typeface="+mn-ea"/>
        <a:cs typeface="+mn-cs"/>
      </a:defRPr>
    </a:lvl5pPr>
    <a:lvl6pPr marL="14630400" algn="l" defTabSz="5852160" rtl="0" eaLnBrk="1" latinLnBrk="0" hangingPunct="1">
      <a:defRPr sz="11500" kern="1200">
        <a:solidFill>
          <a:schemeClr val="tx1"/>
        </a:solidFill>
        <a:latin typeface="+mn-lt"/>
        <a:ea typeface="+mn-ea"/>
        <a:cs typeface="+mn-cs"/>
      </a:defRPr>
    </a:lvl6pPr>
    <a:lvl7pPr marL="17556480" algn="l" defTabSz="5852160" rtl="0" eaLnBrk="1" latinLnBrk="0" hangingPunct="1">
      <a:defRPr sz="11500" kern="1200">
        <a:solidFill>
          <a:schemeClr val="tx1"/>
        </a:solidFill>
        <a:latin typeface="+mn-lt"/>
        <a:ea typeface="+mn-ea"/>
        <a:cs typeface="+mn-cs"/>
      </a:defRPr>
    </a:lvl7pPr>
    <a:lvl8pPr marL="20482560" algn="l" defTabSz="5852160" rtl="0" eaLnBrk="1" latinLnBrk="0" hangingPunct="1">
      <a:defRPr sz="11500" kern="1200">
        <a:solidFill>
          <a:schemeClr val="tx1"/>
        </a:solidFill>
        <a:latin typeface="+mn-lt"/>
        <a:ea typeface="+mn-ea"/>
        <a:cs typeface="+mn-cs"/>
      </a:defRPr>
    </a:lvl8pPr>
    <a:lvl9pPr marL="23408640" algn="l" defTabSz="5852160" rtl="0" eaLnBrk="1" latinLnBrk="0" hangingPunct="1">
      <a:defRPr sz="11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20" d="100"/>
          <a:sy n="20" d="100"/>
        </p:scale>
        <p:origin x="-204" y="786"/>
      </p:cViewPr>
      <p:guideLst>
        <p:guide orient="horz" pos="16128"/>
        <p:guide pos="16128"/>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rama\Documents\Book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Krama\Documents\Book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Krama\Documents\Book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Krama\Documents\Book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Krama\Documents\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clustered"/>
        <c:ser>
          <c:idx val="0"/>
          <c:order val="0"/>
          <c:tx>
            <c:strRef>
              <c:f>Sheet15!$B$1</c:f>
              <c:strCache>
                <c:ptCount val="1"/>
                <c:pt idx="0">
                  <c:v>Testosterone (ng/ml) </c:v>
                </c:pt>
              </c:strCache>
            </c:strRef>
          </c:tx>
          <c:dLbls>
            <c:showVal val="1"/>
          </c:dLbls>
          <c:cat>
            <c:strRef>
              <c:f>Sheet15!$A$2:$A$7</c:f>
              <c:strCache>
                <c:ptCount val="6"/>
                <c:pt idx="0">
                  <c:v>NS</c:v>
                </c:pt>
                <c:pt idx="1">
                  <c:v>SMD</c:v>
                </c:pt>
                <c:pt idx="2">
                  <c:v>SED</c:v>
                </c:pt>
                <c:pt idx="3">
                  <c:v>SMED</c:v>
                </c:pt>
                <c:pt idx="4">
                  <c:v>S2DM</c:v>
                </c:pt>
                <c:pt idx="5">
                  <c:v>S2DE</c:v>
                </c:pt>
              </c:strCache>
            </c:strRef>
          </c:cat>
          <c:val>
            <c:numRef>
              <c:f>Sheet15!$B$2:$B$7</c:f>
              <c:numCache>
                <c:formatCode>0.00</c:formatCode>
                <c:ptCount val="6"/>
                <c:pt idx="0">
                  <c:v>0.48200000000000015</c:v>
                </c:pt>
                <c:pt idx="1">
                  <c:v>1.4009999999999994</c:v>
                </c:pt>
                <c:pt idx="2">
                  <c:v>1.464</c:v>
                </c:pt>
                <c:pt idx="3">
                  <c:v>1.016</c:v>
                </c:pt>
                <c:pt idx="4">
                  <c:v>1.726</c:v>
                </c:pt>
                <c:pt idx="5">
                  <c:v>1.131</c:v>
                </c:pt>
              </c:numCache>
            </c:numRef>
          </c:val>
        </c:ser>
        <c:ser>
          <c:idx val="1"/>
          <c:order val="1"/>
          <c:tx>
            <c:strRef>
              <c:f>Sheet15!$C$1</c:f>
              <c:strCache>
                <c:ptCount val="1"/>
                <c:pt idx="0">
                  <c:v>Progesterone (ng/ml) </c:v>
                </c:pt>
              </c:strCache>
            </c:strRef>
          </c:tx>
          <c:dLbls>
            <c:showVal val="1"/>
          </c:dLbls>
          <c:cat>
            <c:strRef>
              <c:f>Sheet15!$A$2:$A$7</c:f>
              <c:strCache>
                <c:ptCount val="6"/>
                <c:pt idx="0">
                  <c:v>NS</c:v>
                </c:pt>
                <c:pt idx="1">
                  <c:v>SMD</c:v>
                </c:pt>
                <c:pt idx="2">
                  <c:v>SED</c:v>
                </c:pt>
                <c:pt idx="3">
                  <c:v>SMED</c:v>
                </c:pt>
                <c:pt idx="4">
                  <c:v>S2DM</c:v>
                </c:pt>
                <c:pt idx="5">
                  <c:v>S2DE</c:v>
                </c:pt>
              </c:strCache>
            </c:strRef>
          </c:cat>
          <c:val>
            <c:numRef>
              <c:f>Sheet15!$C$2:$C$7</c:f>
              <c:numCache>
                <c:formatCode>0.00</c:formatCode>
                <c:ptCount val="6"/>
                <c:pt idx="0">
                  <c:v>2.6579999999999999</c:v>
                </c:pt>
                <c:pt idx="1">
                  <c:v>1.643</c:v>
                </c:pt>
                <c:pt idx="2">
                  <c:v>3.21</c:v>
                </c:pt>
                <c:pt idx="3">
                  <c:v>8.3020000000000049</c:v>
                </c:pt>
                <c:pt idx="4">
                  <c:v>1.448</c:v>
                </c:pt>
                <c:pt idx="5">
                  <c:v>1.462</c:v>
                </c:pt>
              </c:numCache>
            </c:numRef>
          </c:val>
        </c:ser>
        <c:ser>
          <c:idx val="2"/>
          <c:order val="2"/>
          <c:tx>
            <c:strRef>
              <c:f>Sheet15!$D$1</c:f>
              <c:strCache>
                <c:ptCount val="1"/>
                <c:pt idx="0">
                  <c:v>Estradiol E2 (pg/ml)</c:v>
                </c:pt>
              </c:strCache>
            </c:strRef>
          </c:tx>
          <c:dLbls>
            <c:showVal val="1"/>
          </c:dLbls>
          <c:cat>
            <c:strRef>
              <c:f>Sheet15!$A$2:$A$7</c:f>
              <c:strCache>
                <c:ptCount val="6"/>
                <c:pt idx="0">
                  <c:v>NS</c:v>
                </c:pt>
                <c:pt idx="1">
                  <c:v>SMD</c:v>
                </c:pt>
                <c:pt idx="2">
                  <c:v>SED</c:v>
                </c:pt>
                <c:pt idx="3">
                  <c:v>SMED</c:v>
                </c:pt>
                <c:pt idx="4">
                  <c:v>S2DM</c:v>
                </c:pt>
                <c:pt idx="5">
                  <c:v>S2DE</c:v>
                </c:pt>
              </c:strCache>
            </c:strRef>
          </c:cat>
          <c:val>
            <c:numRef>
              <c:f>Sheet15!$D$2:$D$7</c:f>
              <c:numCache>
                <c:formatCode>0.00</c:formatCode>
                <c:ptCount val="6"/>
                <c:pt idx="0">
                  <c:v>6.8249999999999966</c:v>
                </c:pt>
                <c:pt idx="1">
                  <c:v>5.85</c:v>
                </c:pt>
                <c:pt idx="2">
                  <c:v>6.5</c:v>
                </c:pt>
                <c:pt idx="3">
                  <c:v>6.0669999999999975</c:v>
                </c:pt>
                <c:pt idx="4">
                  <c:v>4.1599999999999975</c:v>
                </c:pt>
                <c:pt idx="5">
                  <c:v>5.85</c:v>
                </c:pt>
              </c:numCache>
            </c:numRef>
          </c:val>
        </c:ser>
        <c:ser>
          <c:idx val="3"/>
          <c:order val="3"/>
          <c:tx>
            <c:strRef>
              <c:f>Sheet15!$E$1</c:f>
              <c:strCache>
                <c:ptCount val="1"/>
                <c:pt idx="0">
                  <c:v>FSH (mlU/mL)</c:v>
                </c:pt>
              </c:strCache>
            </c:strRef>
          </c:tx>
          <c:dLbls>
            <c:showVal val="1"/>
          </c:dLbls>
          <c:cat>
            <c:strRef>
              <c:f>Sheet15!$A$2:$A$7</c:f>
              <c:strCache>
                <c:ptCount val="6"/>
                <c:pt idx="0">
                  <c:v>NS</c:v>
                </c:pt>
                <c:pt idx="1">
                  <c:v>SMD</c:v>
                </c:pt>
                <c:pt idx="2">
                  <c:v>SED</c:v>
                </c:pt>
                <c:pt idx="3">
                  <c:v>SMED</c:v>
                </c:pt>
                <c:pt idx="4">
                  <c:v>S2DM</c:v>
                </c:pt>
                <c:pt idx="5">
                  <c:v>S2DE</c:v>
                </c:pt>
              </c:strCache>
            </c:strRef>
          </c:cat>
          <c:val>
            <c:numRef>
              <c:f>Sheet15!$E$2:$E$7</c:f>
              <c:numCache>
                <c:formatCode>0.00</c:formatCode>
                <c:ptCount val="6"/>
                <c:pt idx="0">
                  <c:v>6.1749999999999972</c:v>
                </c:pt>
                <c:pt idx="1">
                  <c:v>7.85</c:v>
                </c:pt>
                <c:pt idx="2">
                  <c:v>5.6499999999999995</c:v>
                </c:pt>
                <c:pt idx="3">
                  <c:v>6.2329999999999997</c:v>
                </c:pt>
                <c:pt idx="4">
                  <c:v>5.78</c:v>
                </c:pt>
                <c:pt idx="5">
                  <c:v>6.8169999999999975</c:v>
                </c:pt>
              </c:numCache>
            </c:numRef>
          </c:val>
        </c:ser>
        <c:dLbls>
          <c:showVal val="1"/>
        </c:dLbls>
        <c:gapWidth val="75"/>
        <c:shape val="cylinder"/>
        <c:axId val="201124096"/>
        <c:axId val="201168768"/>
        <c:axId val="0"/>
      </c:bar3DChart>
      <c:catAx>
        <c:axId val="201124096"/>
        <c:scaling>
          <c:orientation val="minMax"/>
        </c:scaling>
        <c:axPos val="b"/>
        <c:majorTickMark val="none"/>
        <c:tickLblPos val="nextTo"/>
        <c:crossAx val="201168768"/>
        <c:crosses val="autoZero"/>
        <c:auto val="1"/>
        <c:lblAlgn val="ctr"/>
        <c:lblOffset val="100"/>
      </c:catAx>
      <c:valAx>
        <c:axId val="201168768"/>
        <c:scaling>
          <c:orientation val="minMax"/>
        </c:scaling>
        <c:axPos val="l"/>
        <c:numFmt formatCode="0.00" sourceLinked="1"/>
        <c:majorTickMark val="none"/>
        <c:tickLblPos val="nextTo"/>
        <c:crossAx val="201124096"/>
        <c:crosses val="autoZero"/>
        <c:crossBetween val="between"/>
      </c:valAx>
      <c:spPr>
        <a:noFill/>
        <a:ln w="25400">
          <a:noFill/>
        </a:ln>
      </c:spPr>
    </c:plotArea>
    <c:legend>
      <c:legendPos val="b"/>
      <c:layout>
        <c:manualLayout>
          <c:xMode val="edge"/>
          <c:yMode val="edge"/>
          <c:x val="1.5106266197857342E-2"/>
          <c:y val="0.90766451829843264"/>
          <c:w val="0.96881283117912165"/>
          <c:h val="9.2335517624055216E-2"/>
        </c:manualLayout>
      </c:layout>
    </c:legend>
    <c:plotVisOnly val="1"/>
  </c:chart>
  <c:spPr>
    <a:solidFill>
      <a:schemeClr val="accent6">
        <a:lumMod val="40000"/>
        <a:lumOff val="60000"/>
      </a:schemeClr>
    </a:solidFill>
    <a:ln>
      <a:noFill/>
    </a:ln>
  </c:spPr>
  <c:txPr>
    <a:bodyPr/>
    <a:lstStyle/>
    <a:p>
      <a:pPr>
        <a:defRPr sz="3600">
          <a:latin typeface="Times New Roman" pitchFamily="18" charset="0"/>
          <a:cs typeface="Times New Roman" pitchFamily="18"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4"/>
  <c:chart>
    <c:autoTitleDeleted val="1"/>
    <c:view3D>
      <c:perspective val="30"/>
    </c:view3D>
    <c:plotArea>
      <c:layout/>
      <c:line3DChart>
        <c:grouping val="standard"/>
        <c:ser>
          <c:idx val="0"/>
          <c:order val="0"/>
          <c:tx>
            <c:strRef>
              <c:f>Sheet24!$A$2</c:f>
              <c:strCache>
                <c:ptCount val="1"/>
                <c:pt idx="0">
                  <c:v>Female</c:v>
                </c:pt>
              </c:strCache>
            </c:strRef>
          </c:tx>
          <c:cat>
            <c:strRef>
              <c:f>Sheet24!$B$1:$G$1</c:f>
              <c:strCache>
                <c:ptCount val="6"/>
                <c:pt idx="0">
                  <c:v>NS</c:v>
                </c:pt>
                <c:pt idx="1">
                  <c:v>SMD</c:v>
                </c:pt>
                <c:pt idx="2">
                  <c:v>SED</c:v>
                </c:pt>
                <c:pt idx="3">
                  <c:v>SMED</c:v>
                </c:pt>
                <c:pt idx="4">
                  <c:v>S2DM</c:v>
                </c:pt>
                <c:pt idx="5">
                  <c:v>S2DE</c:v>
                </c:pt>
              </c:strCache>
            </c:strRef>
          </c:cat>
          <c:val>
            <c:numRef>
              <c:f>Sheet24!$B$2:$G$2</c:f>
              <c:numCache>
                <c:formatCode>0.00</c:formatCode>
                <c:ptCount val="6"/>
                <c:pt idx="0">
                  <c:v>0.18000000000000008</c:v>
                </c:pt>
                <c:pt idx="1">
                  <c:v>0.47000000000000008</c:v>
                </c:pt>
                <c:pt idx="2">
                  <c:v>0.23</c:v>
                </c:pt>
                <c:pt idx="3">
                  <c:v>0.21000000000000008</c:v>
                </c:pt>
                <c:pt idx="4">
                  <c:v>0.2</c:v>
                </c:pt>
                <c:pt idx="5">
                  <c:v>0.19</c:v>
                </c:pt>
              </c:numCache>
            </c:numRef>
          </c:val>
        </c:ser>
        <c:ser>
          <c:idx val="1"/>
          <c:order val="1"/>
          <c:tx>
            <c:strRef>
              <c:f>Sheet24!$A$3</c:f>
              <c:strCache>
                <c:ptCount val="1"/>
                <c:pt idx="0">
                  <c:v>Male</c:v>
                </c:pt>
              </c:strCache>
            </c:strRef>
          </c:tx>
          <c:cat>
            <c:strRef>
              <c:f>Sheet24!$B$1:$G$1</c:f>
              <c:strCache>
                <c:ptCount val="6"/>
                <c:pt idx="0">
                  <c:v>NS</c:v>
                </c:pt>
                <c:pt idx="1">
                  <c:v>SMD</c:v>
                </c:pt>
                <c:pt idx="2">
                  <c:v>SED</c:v>
                </c:pt>
                <c:pt idx="3">
                  <c:v>SMED</c:v>
                </c:pt>
                <c:pt idx="4">
                  <c:v>S2DM</c:v>
                </c:pt>
                <c:pt idx="5">
                  <c:v>S2DE</c:v>
                </c:pt>
              </c:strCache>
            </c:strRef>
          </c:cat>
          <c:val>
            <c:numRef>
              <c:f>Sheet24!$B$3:$G$3</c:f>
              <c:numCache>
                <c:formatCode>0.00</c:formatCode>
                <c:ptCount val="6"/>
                <c:pt idx="0">
                  <c:v>0.49000000000000016</c:v>
                </c:pt>
                <c:pt idx="1">
                  <c:v>5.09</c:v>
                </c:pt>
                <c:pt idx="2">
                  <c:v>1.3</c:v>
                </c:pt>
                <c:pt idx="3">
                  <c:v>1.6700000000000006</c:v>
                </c:pt>
                <c:pt idx="4">
                  <c:v>2.64</c:v>
                </c:pt>
                <c:pt idx="5">
                  <c:v>0.67000000000000048</c:v>
                </c:pt>
              </c:numCache>
            </c:numRef>
          </c:val>
        </c:ser>
        <c:axId val="210999168"/>
        <c:axId val="211000704"/>
        <c:axId val="196793664"/>
      </c:line3DChart>
      <c:catAx>
        <c:axId val="210999168"/>
        <c:scaling>
          <c:orientation val="minMax"/>
        </c:scaling>
        <c:axPos val="b"/>
        <c:tickLblPos val="nextTo"/>
        <c:crossAx val="211000704"/>
        <c:crosses val="autoZero"/>
        <c:auto val="1"/>
        <c:lblAlgn val="ctr"/>
        <c:lblOffset val="100"/>
      </c:catAx>
      <c:valAx>
        <c:axId val="211000704"/>
        <c:scaling>
          <c:orientation val="minMax"/>
        </c:scaling>
        <c:axPos val="l"/>
        <c:majorGridlines/>
        <c:title>
          <c:tx>
            <c:rich>
              <a:bodyPr rot="-5400000" vert="horz"/>
              <a:lstStyle/>
              <a:p>
                <a:pPr>
                  <a:defRPr b="0"/>
                </a:pPr>
                <a:r>
                  <a:rPr lang="fr-FR" b="0" dirty="0" err="1" smtClean="0"/>
                  <a:t>ng</a:t>
                </a:r>
                <a:r>
                  <a:rPr lang="fr-FR" b="0" dirty="0" smtClean="0"/>
                  <a:t>/ml</a:t>
                </a:r>
              </a:p>
            </c:rich>
          </c:tx>
          <c:layout>
            <c:manualLayout>
              <c:xMode val="edge"/>
              <c:yMode val="edge"/>
              <c:x val="1.7268535877459763E-2"/>
              <c:y val="0.36083095254686087"/>
            </c:manualLayout>
          </c:layout>
        </c:title>
        <c:numFmt formatCode="0.00" sourceLinked="1"/>
        <c:tickLblPos val="nextTo"/>
        <c:crossAx val="210999168"/>
        <c:crosses val="autoZero"/>
        <c:crossBetween val="between"/>
      </c:valAx>
      <c:serAx>
        <c:axId val="196793664"/>
        <c:scaling>
          <c:orientation val="minMax"/>
        </c:scaling>
        <c:delete val="1"/>
        <c:axPos val="b"/>
        <c:tickLblPos val="nextTo"/>
        <c:crossAx val="211000704"/>
        <c:crosses val="autoZero"/>
      </c:serAx>
    </c:plotArea>
    <c:legend>
      <c:legendPos val="t"/>
      <c:layout/>
    </c:legend>
    <c:plotVisOnly val="1"/>
  </c:chart>
  <c:spPr>
    <a:solidFill>
      <a:schemeClr val="accent6">
        <a:lumMod val="40000"/>
        <a:lumOff val="60000"/>
      </a:schemeClr>
    </a:solidFill>
  </c:spPr>
  <c:txPr>
    <a:bodyPr/>
    <a:lstStyle/>
    <a:p>
      <a:pPr>
        <a:defRPr sz="3600">
          <a:latin typeface="Times New Roman" pitchFamily="18" charset="0"/>
          <a:cs typeface="Times New Roman" pitchFamily="18"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34"/>
  <c:chart>
    <c:view3D>
      <c:perspective val="30"/>
    </c:view3D>
    <c:plotArea>
      <c:layout/>
      <c:line3DChart>
        <c:grouping val="standard"/>
        <c:ser>
          <c:idx val="0"/>
          <c:order val="0"/>
          <c:tx>
            <c:strRef>
              <c:f>Sheet25!$A$2</c:f>
              <c:strCache>
                <c:ptCount val="1"/>
                <c:pt idx="0">
                  <c:v>Female</c:v>
                </c:pt>
              </c:strCache>
            </c:strRef>
          </c:tx>
          <c:cat>
            <c:strRef>
              <c:f>Sheet25!$B$1:$G$1</c:f>
              <c:strCache>
                <c:ptCount val="6"/>
                <c:pt idx="0">
                  <c:v>NS</c:v>
                </c:pt>
                <c:pt idx="1">
                  <c:v>SMD</c:v>
                </c:pt>
                <c:pt idx="2">
                  <c:v>SED</c:v>
                </c:pt>
                <c:pt idx="3">
                  <c:v>SMED</c:v>
                </c:pt>
                <c:pt idx="4">
                  <c:v>S2DM</c:v>
                </c:pt>
                <c:pt idx="5">
                  <c:v>S2DE</c:v>
                </c:pt>
              </c:strCache>
            </c:strRef>
          </c:cat>
          <c:val>
            <c:numRef>
              <c:f>Sheet25!$B$2:$G$2</c:f>
              <c:numCache>
                <c:formatCode>0.00</c:formatCode>
                <c:ptCount val="6"/>
                <c:pt idx="0">
                  <c:v>1.6</c:v>
                </c:pt>
                <c:pt idx="1">
                  <c:v>1.02</c:v>
                </c:pt>
                <c:pt idx="2">
                  <c:v>1.29</c:v>
                </c:pt>
                <c:pt idx="3">
                  <c:v>1.35</c:v>
                </c:pt>
                <c:pt idx="4">
                  <c:v>1.4</c:v>
                </c:pt>
                <c:pt idx="5">
                  <c:v>1.1900000000000006</c:v>
                </c:pt>
              </c:numCache>
            </c:numRef>
          </c:val>
        </c:ser>
        <c:ser>
          <c:idx val="1"/>
          <c:order val="1"/>
          <c:tx>
            <c:strRef>
              <c:f>Sheet25!$A$3</c:f>
              <c:strCache>
                <c:ptCount val="1"/>
                <c:pt idx="0">
                  <c:v>Male</c:v>
                </c:pt>
              </c:strCache>
            </c:strRef>
          </c:tx>
          <c:cat>
            <c:strRef>
              <c:f>Sheet25!$B$1:$G$1</c:f>
              <c:strCache>
                <c:ptCount val="6"/>
                <c:pt idx="0">
                  <c:v>NS</c:v>
                </c:pt>
                <c:pt idx="1">
                  <c:v>SMD</c:v>
                </c:pt>
                <c:pt idx="2">
                  <c:v>SED</c:v>
                </c:pt>
                <c:pt idx="3">
                  <c:v>SMED</c:v>
                </c:pt>
                <c:pt idx="4">
                  <c:v>S2DM</c:v>
                </c:pt>
                <c:pt idx="5">
                  <c:v>S2DE</c:v>
                </c:pt>
              </c:strCache>
            </c:strRef>
          </c:cat>
          <c:val>
            <c:numRef>
              <c:f>Sheet25!$B$3:$G$3</c:f>
              <c:numCache>
                <c:formatCode>0.00</c:formatCode>
                <c:ptCount val="6"/>
                <c:pt idx="0">
                  <c:v>1.9700000000000006</c:v>
                </c:pt>
                <c:pt idx="1">
                  <c:v>1.53</c:v>
                </c:pt>
                <c:pt idx="2">
                  <c:v>1.26</c:v>
                </c:pt>
                <c:pt idx="3">
                  <c:v>1.28</c:v>
                </c:pt>
                <c:pt idx="4">
                  <c:v>1.3</c:v>
                </c:pt>
                <c:pt idx="5">
                  <c:v>1.1599999999999993</c:v>
                </c:pt>
              </c:numCache>
            </c:numRef>
          </c:val>
        </c:ser>
        <c:axId val="200560000"/>
        <c:axId val="200590464"/>
        <c:axId val="196795904"/>
      </c:line3DChart>
      <c:catAx>
        <c:axId val="200560000"/>
        <c:scaling>
          <c:orientation val="minMax"/>
        </c:scaling>
        <c:axPos val="b"/>
        <c:tickLblPos val="nextTo"/>
        <c:crossAx val="200590464"/>
        <c:crosses val="autoZero"/>
        <c:auto val="1"/>
        <c:lblAlgn val="ctr"/>
        <c:lblOffset val="100"/>
      </c:catAx>
      <c:valAx>
        <c:axId val="200590464"/>
        <c:scaling>
          <c:orientation val="minMax"/>
        </c:scaling>
        <c:axPos val="l"/>
        <c:majorGridlines/>
        <c:title>
          <c:tx>
            <c:rich>
              <a:bodyPr rot="-5400000" vert="horz"/>
              <a:lstStyle/>
              <a:p>
                <a:pPr>
                  <a:defRPr b="0"/>
                </a:pPr>
                <a:r>
                  <a:rPr lang="en-US" b="0" dirty="0" err="1" smtClean="0"/>
                  <a:t>ng</a:t>
                </a:r>
                <a:r>
                  <a:rPr lang="en-US" b="0" dirty="0" smtClean="0"/>
                  <a:t>/ml</a:t>
                </a:r>
                <a:endParaRPr lang="en-US" b="0" dirty="0"/>
              </a:p>
            </c:rich>
          </c:tx>
          <c:layout/>
        </c:title>
        <c:numFmt formatCode="0.00" sourceLinked="1"/>
        <c:tickLblPos val="nextTo"/>
        <c:crossAx val="200560000"/>
        <c:crosses val="autoZero"/>
        <c:crossBetween val="between"/>
      </c:valAx>
      <c:serAx>
        <c:axId val="196795904"/>
        <c:scaling>
          <c:orientation val="minMax"/>
        </c:scaling>
        <c:axPos val="b"/>
        <c:tickLblPos val="nextTo"/>
        <c:crossAx val="200590464"/>
        <c:crosses val="autoZero"/>
      </c:serAx>
    </c:plotArea>
    <c:legend>
      <c:legendPos val="t"/>
      <c:layout/>
    </c:legend>
    <c:plotVisOnly val="1"/>
  </c:chart>
  <c:spPr>
    <a:solidFill>
      <a:schemeClr val="accent6">
        <a:lumMod val="40000"/>
        <a:lumOff val="60000"/>
      </a:schemeClr>
    </a:solidFill>
  </c:spPr>
  <c:txPr>
    <a:bodyPr/>
    <a:lstStyle/>
    <a:p>
      <a:pPr>
        <a:defRPr sz="3600">
          <a:latin typeface="Times New Roman" pitchFamily="18" charset="0"/>
          <a:cs typeface="Times New Roman" pitchFamily="18"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34"/>
  <c:chart>
    <c:view3D>
      <c:perspective val="30"/>
    </c:view3D>
    <c:plotArea>
      <c:layout/>
      <c:line3DChart>
        <c:grouping val="standard"/>
        <c:ser>
          <c:idx val="0"/>
          <c:order val="0"/>
          <c:tx>
            <c:strRef>
              <c:f>Sheet26!$A$2</c:f>
              <c:strCache>
                <c:ptCount val="1"/>
                <c:pt idx="0">
                  <c:v>Female</c:v>
                </c:pt>
              </c:strCache>
            </c:strRef>
          </c:tx>
          <c:cat>
            <c:strRef>
              <c:f>Sheet26!$B$1:$G$1</c:f>
              <c:strCache>
                <c:ptCount val="6"/>
                <c:pt idx="0">
                  <c:v>NS</c:v>
                </c:pt>
                <c:pt idx="1">
                  <c:v>SMD</c:v>
                </c:pt>
                <c:pt idx="2">
                  <c:v>SED</c:v>
                </c:pt>
                <c:pt idx="3">
                  <c:v>SMED</c:v>
                </c:pt>
                <c:pt idx="4">
                  <c:v>S2DM</c:v>
                </c:pt>
                <c:pt idx="5">
                  <c:v>S2DE</c:v>
                </c:pt>
              </c:strCache>
            </c:strRef>
          </c:cat>
          <c:val>
            <c:numRef>
              <c:f>Sheet26!$B$2:$G$2</c:f>
              <c:numCache>
                <c:formatCode>0.00</c:formatCode>
                <c:ptCount val="6"/>
                <c:pt idx="0">
                  <c:v>237.33</c:v>
                </c:pt>
                <c:pt idx="1">
                  <c:v>198.33</c:v>
                </c:pt>
                <c:pt idx="2">
                  <c:v>235.67</c:v>
                </c:pt>
                <c:pt idx="3">
                  <c:v>218</c:v>
                </c:pt>
                <c:pt idx="4">
                  <c:v>224.33</c:v>
                </c:pt>
                <c:pt idx="5">
                  <c:v>231</c:v>
                </c:pt>
              </c:numCache>
            </c:numRef>
          </c:val>
        </c:ser>
        <c:ser>
          <c:idx val="1"/>
          <c:order val="1"/>
          <c:tx>
            <c:strRef>
              <c:f>Sheet26!$A$3</c:f>
              <c:strCache>
                <c:ptCount val="1"/>
                <c:pt idx="0">
                  <c:v>Male</c:v>
                </c:pt>
              </c:strCache>
            </c:strRef>
          </c:tx>
          <c:cat>
            <c:strRef>
              <c:f>Sheet26!$B$1:$G$1</c:f>
              <c:strCache>
                <c:ptCount val="6"/>
                <c:pt idx="0">
                  <c:v>NS</c:v>
                </c:pt>
                <c:pt idx="1">
                  <c:v>SMD</c:v>
                </c:pt>
                <c:pt idx="2">
                  <c:v>SED</c:v>
                </c:pt>
                <c:pt idx="3">
                  <c:v>SMED</c:v>
                </c:pt>
                <c:pt idx="4">
                  <c:v>S2DM</c:v>
                </c:pt>
                <c:pt idx="5">
                  <c:v>S2DE</c:v>
                </c:pt>
              </c:strCache>
            </c:strRef>
          </c:cat>
          <c:val>
            <c:numRef>
              <c:f>Sheet26!$B$3:$G$3</c:f>
              <c:numCache>
                <c:formatCode>0.00</c:formatCode>
                <c:ptCount val="6"/>
                <c:pt idx="0">
                  <c:v>326</c:v>
                </c:pt>
                <c:pt idx="1">
                  <c:v>236</c:v>
                </c:pt>
                <c:pt idx="2">
                  <c:v>246.67</c:v>
                </c:pt>
                <c:pt idx="3">
                  <c:v>234</c:v>
                </c:pt>
                <c:pt idx="4">
                  <c:v>264</c:v>
                </c:pt>
                <c:pt idx="5">
                  <c:v>244</c:v>
                </c:pt>
              </c:numCache>
            </c:numRef>
          </c:val>
        </c:ser>
        <c:axId val="200625152"/>
        <c:axId val="200737536"/>
        <c:axId val="199403264"/>
      </c:line3DChart>
      <c:catAx>
        <c:axId val="200625152"/>
        <c:scaling>
          <c:orientation val="minMax"/>
        </c:scaling>
        <c:axPos val="b"/>
        <c:tickLblPos val="nextTo"/>
        <c:crossAx val="200737536"/>
        <c:crosses val="autoZero"/>
        <c:auto val="1"/>
        <c:lblAlgn val="ctr"/>
        <c:lblOffset val="100"/>
      </c:catAx>
      <c:valAx>
        <c:axId val="200737536"/>
        <c:scaling>
          <c:orientation val="minMax"/>
        </c:scaling>
        <c:axPos val="l"/>
        <c:majorGridlines/>
        <c:title>
          <c:tx>
            <c:rich>
              <a:bodyPr rot="-5400000" vert="horz"/>
              <a:lstStyle/>
              <a:p>
                <a:pPr>
                  <a:defRPr b="0"/>
                </a:pPr>
                <a:r>
                  <a:rPr lang="en-US" b="0"/>
                  <a:t>pg/ml</a:t>
                </a:r>
              </a:p>
            </c:rich>
          </c:tx>
          <c:layout/>
        </c:title>
        <c:numFmt formatCode="0.00" sourceLinked="1"/>
        <c:tickLblPos val="nextTo"/>
        <c:crossAx val="200625152"/>
        <c:crosses val="autoZero"/>
        <c:crossBetween val="between"/>
      </c:valAx>
      <c:serAx>
        <c:axId val="199403264"/>
        <c:scaling>
          <c:orientation val="minMax"/>
        </c:scaling>
        <c:delete val="1"/>
        <c:axPos val="b"/>
        <c:tickLblPos val="nextTo"/>
        <c:crossAx val="200737536"/>
        <c:crosses val="autoZero"/>
      </c:serAx>
    </c:plotArea>
    <c:legend>
      <c:legendPos val="t"/>
      <c:layout/>
    </c:legend>
    <c:plotVisOnly val="1"/>
  </c:chart>
  <c:spPr>
    <a:solidFill>
      <a:schemeClr val="accent6">
        <a:lumMod val="40000"/>
        <a:lumOff val="60000"/>
      </a:schemeClr>
    </a:solidFill>
  </c:spPr>
  <c:txPr>
    <a:bodyPr/>
    <a:lstStyle/>
    <a:p>
      <a:pPr>
        <a:defRPr sz="3600">
          <a:latin typeface="Times New Roman" pitchFamily="18" charset="0"/>
          <a:cs typeface="Times New Roman" pitchFamily="18"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34"/>
  <c:chart>
    <c:view3D>
      <c:perspective val="30"/>
    </c:view3D>
    <c:plotArea>
      <c:layout/>
      <c:line3DChart>
        <c:grouping val="standard"/>
        <c:ser>
          <c:idx val="0"/>
          <c:order val="0"/>
          <c:tx>
            <c:strRef>
              <c:f>Sheet27!$A$2</c:f>
              <c:strCache>
                <c:ptCount val="1"/>
                <c:pt idx="0">
                  <c:v>Female</c:v>
                </c:pt>
              </c:strCache>
            </c:strRef>
          </c:tx>
          <c:cat>
            <c:strRef>
              <c:f>Sheet27!$B$1:$G$1</c:f>
              <c:strCache>
                <c:ptCount val="6"/>
                <c:pt idx="0">
                  <c:v>NS</c:v>
                </c:pt>
                <c:pt idx="1">
                  <c:v>SMD</c:v>
                </c:pt>
                <c:pt idx="2">
                  <c:v>SED</c:v>
                </c:pt>
                <c:pt idx="3">
                  <c:v>SMED</c:v>
                </c:pt>
                <c:pt idx="4">
                  <c:v>S2DM</c:v>
                </c:pt>
                <c:pt idx="5">
                  <c:v>S2DE</c:v>
                </c:pt>
              </c:strCache>
            </c:strRef>
          </c:cat>
          <c:val>
            <c:numRef>
              <c:f>Sheet27!$B$2:$G$2</c:f>
              <c:numCache>
                <c:formatCode>0.00</c:formatCode>
                <c:ptCount val="6"/>
                <c:pt idx="0">
                  <c:v>4.53</c:v>
                </c:pt>
                <c:pt idx="1">
                  <c:v>4.17</c:v>
                </c:pt>
                <c:pt idx="2">
                  <c:v>4.37</c:v>
                </c:pt>
                <c:pt idx="3">
                  <c:v>4.0999999999999996</c:v>
                </c:pt>
                <c:pt idx="4">
                  <c:v>5.23</c:v>
                </c:pt>
                <c:pt idx="5">
                  <c:v>5.17</c:v>
                </c:pt>
              </c:numCache>
            </c:numRef>
          </c:val>
        </c:ser>
        <c:ser>
          <c:idx val="1"/>
          <c:order val="1"/>
          <c:tx>
            <c:strRef>
              <c:f>Sheet27!$A$3</c:f>
              <c:strCache>
                <c:ptCount val="1"/>
                <c:pt idx="0">
                  <c:v>Male</c:v>
                </c:pt>
              </c:strCache>
            </c:strRef>
          </c:tx>
          <c:cat>
            <c:strRef>
              <c:f>Sheet27!$B$1:$G$1</c:f>
              <c:strCache>
                <c:ptCount val="6"/>
                <c:pt idx="0">
                  <c:v>NS</c:v>
                </c:pt>
                <c:pt idx="1">
                  <c:v>SMD</c:v>
                </c:pt>
                <c:pt idx="2">
                  <c:v>SED</c:v>
                </c:pt>
                <c:pt idx="3">
                  <c:v>SMED</c:v>
                </c:pt>
                <c:pt idx="4">
                  <c:v>S2DM</c:v>
                </c:pt>
                <c:pt idx="5">
                  <c:v>S2DE</c:v>
                </c:pt>
              </c:strCache>
            </c:strRef>
          </c:cat>
          <c:val>
            <c:numRef>
              <c:f>Sheet27!$B$3:$G$3</c:f>
              <c:numCache>
                <c:formatCode>0.00</c:formatCode>
                <c:ptCount val="6"/>
                <c:pt idx="0">
                  <c:v>4.37</c:v>
                </c:pt>
                <c:pt idx="1">
                  <c:v>4.33</c:v>
                </c:pt>
                <c:pt idx="2">
                  <c:v>4.13</c:v>
                </c:pt>
                <c:pt idx="3">
                  <c:v>5.07</c:v>
                </c:pt>
                <c:pt idx="4">
                  <c:v>5.17</c:v>
                </c:pt>
                <c:pt idx="5">
                  <c:v>4.9000000000000004</c:v>
                </c:pt>
              </c:numCache>
            </c:numRef>
          </c:val>
        </c:ser>
        <c:axId val="200776320"/>
        <c:axId val="200831360"/>
        <c:axId val="199405056"/>
      </c:line3DChart>
      <c:catAx>
        <c:axId val="200776320"/>
        <c:scaling>
          <c:orientation val="minMax"/>
        </c:scaling>
        <c:axPos val="b"/>
        <c:tickLblPos val="nextTo"/>
        <c:crossAx val="200831360"/>
        <c:crosses val="autoZero"/>
        <c:auto val="1"/>
        <c:lblAlgn val="ctr"/>
        <c:lblOffset val="100"/>
      </c:catAx>
      <c:valAx>
        <c:axId val="200831360"/>
        <c:scaling>
          <c:orientation val="minMax"/>
        </c:scaling>
        <c:axPos val="l"/>
        <c:majorGridlines/>
        <c:title>
          <c:tx>
            <c:rich>
              <a:bodyPr rot="-5400000" vert="horz"/>
              <a:lstStyle/>
              <a:p>
                <a:pPr>
                  <a:defRPr b="0"/>
                </a:pPr>
                <a:r>
                  <a:rPr lang="en-US" b="0"/>
                  <a:t>mlU/mL</a:t>
                </a:r>
              </a:p>
            </c:rich>
          </c:tx>
          <c:layout/>
        </c:title>
        <c:numFmt formatCode="0.00" sourceLinked="1"/>
        <c:tickLblPos val="nextTo"/>
        <c:crossAx val="200776320"/>
        <c:crosses val="autoZero"/>
        <c:crossBetween val="between"/>
      </c:valAx>
      <c:serAx>
        <c:axId val="199405056"/>
        <c:scaling>
          <c:orientation val="minMax"/>
        </c:scaling>
        <c:delete val="1"/>
        <c:axPos val="b"/>
        <c:tickLblPos val="nextTo"/>
        <c:crossAx val="200831360"/>
        <c:crosses val="autoZero"/>
      </c:serAx>
    </c:plotArea>
    <c:legend>
      <c:legendPos val="t"/>
      <c:layout/>
    </c:legend>
    <c:plotVisOnly val="1"/>
  </c:chart>
  <c:spPr>
    <a:solidFill>
      <a:schemeClr val="accent6">
        <a:lumMod val="40000"/>
        <a:lumOff val="60000"/>
      </a:schemeClr>
    </a:solidFill>
  </c:spPr>
  <c:txPr>
    <a:bodyPr/>
    <a:lstStyle/>
    <a:p>
      <a:pPr>
        <a:defRPr sz="3600">
          <a:latin typeface="Times New Roman" pitchFamily="18" charset="0"/>
          <a:cs typeface="Times New Roman" pitchFamily="18" charset="0"/>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B90637-C258-4B32-B592-A7483C99C34F}" type="datetimeFigureOut">
              <a:rPr lang="en-US" smtClean="0"/>
              <a:pPr/>
              <a:t>3/25/2018</a:t>
            </a:fld>
            <a:endParaRPr lang="en-US"/>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FB18-B2FC-4B61-8E15-B47B709F153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014FB18-B2FC-4B61-8E15-B47B709F153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5907177"/>
            <a:ext cx="43525440" cy="10976187"/>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29016960"/>
            <a:ext cx="35844480" cy="13086080"/>
          </a:xfrm>
        </p:spPr>
        <p:txBody>
          <a:bodyPr/>
          <a:lstStyle>
            <a:lvl1pPr marL="0" indent="0" algn="ctr">
              <a:buNone/>
              <a:defRPr>
                <a:solidFill>
                  <a:schemeClr val="tx1">
                    <a:tint val="75000"/>
                  </a:schemeClr>
                </a:solidFill>
              </a:defRPr>
            </a:lvl1pPr>
            <a:lvl2pPr marL="2926080" indent="0" algn="ctr">
              <a:buNone/>
              <a:defRPr>
                <a:solidFill>
                  <a:schemeClr val="tx1">
                    <a:tint val="75000"/>
                  </a:schemeClr>
                </a:solidFill>
              </a:defRPr>
            </a:lvl2pPr>
            <a:lvl3pPr marL="5852160" indent="0" algn="ctr">
              <a:buNone/>
              <a:defRPr>
                <a:solidFill>
                  <a:schemeClr val="tx1">
                    <a:tint val="75000"/>
                  </a:schemeClr>
                </a:solidFill>
              </a:defRPr>
            </a:lvl3pPr>
            <a:lvl4pPr marL="8778240" indent="0" algn="ctr">
              <a:buNone/>
              <a:defRPr>
                <a:solidFill>
                  <a:schemeClr val="tx1">
                    <a:tint val="75000"/>
                  </a:schemeClr>
                </a:solidFill>
              </a:defRPr>
            </a:lvl4pPr>
            <a:lvl5pPr marL="11704320" indent="0" algn="ctr">
              <a:buNone/>
              <a:defRPr>
                <a:solidFill>
                  <a:schemeClr val="tx1">
                    <a:tint val="75000"/>
                  </a:schemeClr>
                </a:solidFill>
              </a:defRPr>
            </a:lvl5pPr>
            <a:lvl6pPr marL="14630400" indent="0" algn="ctr">
              <a:buNone/>
              <a:defRPr>
                <a:solidFill>
                  <a:schemeClr val="tx1">
                    <a:tint val="75000"/>
                  </a:schemeClr>
                </a:solidFill>
              </a:defRPr>
            </a:lvl6pPr>
            <a:lvl7pPr marL="17556480" indent="0" algn="ctr">
              <a:buNone/>
              <a:defRPr>
                <a:solidFill>
                  <a:schemeClr val="tx1">
                    <a:tint val="75000"/>
                  </a:schemeClr>
                </a:solidFill>
              </a:defRPr>
            </a:lvl7pPr>
            <a:lvl8pPr marL="20482560" indent="0" algn="ctr">
              <a:buNone/>
              <a:defRPr>
                <a:solidFill>
                  <a:schemeClr val="tx1">
                    <a:tint val="75000"/>
                  </a:schemeClr>
                </a:solidFill>
              </a:defRPr>
            </a:lvl8pPr>
            <a:lvl9pPr marL="234086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AADB86-D633-4CE3-99E5-47EF19D3D759}" type="datetimeFigureOut">
              <a:rPr lang="en-US" smtClean="0"/>
              <a:pPr/>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ADB86-D633-4CE3-99E5-47EF19D3D759}" type="datetimeFigureOut">
              <a:rPr lang="en-US" smtClean="0"/>
              <a:pPr/>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32904857"/>
            <a:ext cx="43525440" cy="10170160"/>
          </a:xfrm>
        </p:spPr>
        <p:txBody>
          <a:bodyPr anchor="t"/>
          <a:lstStyle>
            <a:lvl1pPr algn="l">
              <a:defRPr sz="256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21703461"/>
            <a:ext cx="43525440" cy="11201396"/>
          </a:xfrm>
        </p:spPr>
        <p:txBody>
          <a:bodyPr anchor="b"/>
          <a:lstStyle>
            <a:lvl1pPr marL="0" indent="0">
              <a:buNone/>
              <a:defRPr sz="12800">
                <a:solidFill>
                  <a:schemeClr val="tx1">
                    <a:tint val="75000"/>
                  </a:schemeClr>
                </a:solidFill>
              </a:defRPr>
            </a:lvl1pPr>
            <a:lvl2pPr marL="2926080" indent="0">
              <a:buNone/>
              <a:defRPr sz="11500">
                <a:solidFill>
                  <a:schemeClr val="tx1">
                    <a:tint val="75000"/>
                  </a:schemeClr>
                </a:solidFill>
              </a:defRPr>
            </a:lvl2pPr>
            <a:lvl3pPr marL="5852160" indent="0">
              <a:buNone/>
              <a:defRPr sz="10200">
                <a:solidFill>
                  <a:schemeClr val="tx1">
                    <a:tint val="75000"/>
                  </a:schemeClr>
                </a:solidFill>
              </a:defRPr>
            </a:lvl3pPr>
            <a:lvl4pPr marL="8778240" indent="0">
              <a:buNone/>
              <a:defRPr sz="9000">
                <a:solidFill>
                  <a:schemeClr val="tx1">
                    <a:tint val="75000"/>
                  </a:schemeClr>
                </a:solidFill>
              </a:defRPr>
            </a:lvl4pPr>
            <a:lvl5pPr marL="11704320" indent="0">
              <a:buNone/>
              <a:defRPr sz="9000">
                <a:solidFill>
                  <a:schemeClr val="tx1">
                    <a:tint val="75000"/>
                  </a:schemeClr>
                </a:solidFill>
              </a:defRPr>
            </a:lvl5pPr>
            <a:lvl6pPr marL="14630400" indent="0">
              <a:buNone/>
              <a:defRPr sz="9000">
                <a:solidFill>
                  <a:schemeClr val="tx1">
                    <a:tint val="75000"/>
                  </a:schemeClr>
                </a:solidFill>
              </a:defRPr>
            </a:lvl6pPr>
            <a:lvl7pPr marL="17556480" indent="0">
              <a:buNone/>
              <a:defRPr sz="9000">
                <a:solidFill>
                  <a:schemeClr val="tx1">
                    <a:tint val="75000"/>
                  </a:schemeClr>
                </a:solidFill>
              </a:defRPr>
            </a:lvl7pPr>
            <a:lvl8pPr marL="20482560" indent="0">
              <a:buNone/>
              <a:defRPr sz="9000">
                <a:solidFill>
                  <a:schemeClr val="tx1">
                    <a:tint val="75000"/>
                  </a:schemeClr>
                </a:solidFill>
              </a:defRPr>
            </a:lvl8pPr>
            <a:lvl9pPr marL="23408640" indent="0">
              <a:buNone/>
              <a:defRPr sz="9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AADB86-D633-4CE3-99E5-47EF19D3D759}" type="datetimeFigureOut">
              <a:rPr lang="en-US" smtClean="0"/>
              <a:pPr/>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60320" y="11948164"/>
            <a:ext cx="22616160" cy="33793857"/>
          </a:xfrm>
        </p:spPr>
        <p:txBody>
          <a:bodyPr/>
          <a:lstStyle>
            <a:lvl1pPr>
              <a:defRPr sz="17900"/>
            </a:lvl1pPr>
            <a:lvl2pPr>
              <a:defRPr sz="15400"/>
            </a:lvl2pPr>
            <a:lvl3pPr>
              <a:defRPr sz="12800"/>
            </a:lvl3pPr>
            <a:lvl4pPr>
              <a:defRPr sz="11500"/>
            </a:lvl4pPr>
            <a:lvl5pPr>
              <a:defRPr sz="11500"/>
            </a:lvl5pPr>
            <a:lvl6pPr>
              <a:defRPr sz="11500"/>
            </a:lvl6pPr>
            <a:lvl7pPr>
              <a:defRPr sz="11500"/>
            </a:lvl7pPr>
            <a:lvl8pPr>
              <a:defRPr sz="11500"/>
            </a:lvl8pPr>
            <a:lvl9pPr>
              <a:defRPr sz="1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029920" y="11948164"/>
            <a:ext cx="22616160" cy="33793857"/>
          </a:xfrm>
        </p:spPr>
        <p:txBody>
          <a:bodyPr/>
          <a:lstStyle>
            <a:lvl1pPr>
              <a:defRPr sz="17900"/>
            </a:lvl1pPr>
            <a:lvl2pPr>
              <a:defRPr sz="15400"/>
            </a:lvl2pPr>
            <a:lvl3pPr>
              <a:defRPr sz="12800"/>
            </a:lvl3pPr>
            <a:lvl4pPr>
              <a:defRPr sz="11500"/>
            </a:lvl4pPr>
            <a:lvl5pPr>
              <a:defRPr sz="11500"/>
            </a:lvl5pPr>
            <a:lvl6pPr>
              <a:defRPr sz="11500"/>
            </a:lvl6pPr>
            <a:lvl7pPr>
              <a:defRPr sz="11500"/>
            </a:lvl7pPr>
            <a:lvl8pPr>
              <a:defRPr sz="11500"/>
            </a:lvl8pPr>
            <a:lvl9pPr>
              <a:defRPr sz="1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AADB86-D633-4CE3-99E5-47EF19D3D759}" type="datetimeFigureOut">
              <a:rPr lang="en-US" smtClean="0"/>
              <a:pPr/>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0" y="11462177"/>
            <a:ext cx="22625053" cy="4776890"/>
          </a:xfrm>
        </p:spPr>
        <p:txBody>
          <a:bodyPr anchor="b"/>
          <a:lstStyle>
            <a:lvl1pPr marL="0" indent="0">
              <a:buNone/>
              <a:defRPr sz="15400" b="1"/>
            </a:lvl1pPr>
            <a:lvl2pPr marL="2926080" indent="0">
              <a:buNone/>
              <a:defRPr sz="12800" b="1"/>
            </a:lvl2pPr>
            <a:lvl3pPr marL="5852160" indent="0">
              <a:buNone/>
              <a:defRPr sz="11500" b="1"/>
            </a:lvl3pPr>
            <a:lvl4pPr marL="8778240" indent="0">
              <a:buNone/>
              <a:defRPr sz="10200" b="1"/>
            </a:lvl4pPr>
            <a:lvl5pPr marL="11704320" indent="0">
              <a:buNone/>
              <a:defRPr sz="10200" b="1"/>
            </a:lvl5pPr>
            <a:lvl6pPr marL="14630400" indent="0">
              <a:buNone/>
              <a:defRPr sz="10200" b="1"/>
            </a:lvl6pPr>
            <a:lvl7pPr marL="17556480" indent="0">
              <a:buNone/>
              <a:defRPr sz="10200" b="1"/>
            </a:lvl7pPr>
            <a:lvl8pPr marL="20482560" indent="0">
              <a:buNone/>
              <a:defRPr sz="10200" b="1"/>
            </a:lvl8pPr>
            <a:lvl9pPr marL="23408640" indent="0">
              <a:buNone/>
              <a:defRPr sz="10200" b="1"/>
            </a:lvl9pPr>
          </a:lstStyle>
          <a:p>
            <a:pPr lvl="0"/>
            <a:r>
              <a:rPr lang="en-US" smtClean="0"/>
              <a:t>Click to edit Master text styles</a:t>
            </a:r>
          </a:p>
        </p:txBody>
      </p:sp>
      <p:sp>
        <p:nvSpPr>
          <p:cNvPr id="4" name="Content Placeholder 3"/>
          <p:cNvSpPr>
            <a:spLocks noGrp="1"/>
          </p:cNvSpPr>
          <p:nvPr>
            <p:ph sz="half" idx="2"/>
          </p:nvPr>
        </p:nvSpPr>
        <p:spPr>
          <a:xfrm>
            <a:off x="2560320" y="16239067"/>
            <a:ext cx="22625053" cy="29502950"/>
          </a:xfrm>
        </p:spPr>
        <p:txBody>
          <a:bodyPr/>
          <a:lstStyle>
            <a:lvl1pPr>
              <a:defRPr sz="15400"/>
            </a:lvl1pPr>
            <a:lvl2pPr>
              <a:defRPr sz="12800"/>
            </a:lvl2pPr>
            <a:lvl3pPr>
              <a:defRPr sz="11500"/>
            </a:lvl3pPr>
            <a:lvl4pPr>
              <a:defRPr sz="10200"/>
            </a:lvl4pPr>
            <a:lvl5pPr>
              <a:defRPr sz="10200"/>
            </a:lvl5pPr>
            <a:lvl6pPr>
              <a:defRPr sz="10200"/>
            </a:lvl6pPr>
            <a:lvl7pPr>
              <a:defRPr sz="10200"/>
            </a:lvl7pPr>
            <a:lvl8pPr>
              <a:defRPr sz="10200"/>
            </a:lvl8pPr>
            <a:lvl9pPr>
              <a:defRPr sz="10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11462177"/>
            <a:ext cx="22633940" cy="4776890"/>
          </a:xfrm>
        </p:spPr>
        <p:txBody>
          <a:bodyPr anchor="b"/>
          <a:lstStyle>
            <a:lvl1pPr marL="0" indent="0">
              <a:buNone/>
              <a:defRPr sz="15400" b="1"/>
            </a:lvl1pPr>
            <a:lvl2pPr marL="2926080" indent="0">
              <a:buNone/>
              <a:defRPr sz="12800" b="1"/>
            </a:lvl2pPr>
            <a:lvl3pPr marL="5852160" indent="0">
              <a:buNone/>
              <a:defRPr sz="11500" b="1"/>
            </a:lvl3pPr>
            <a:lvl4pPr marL="8778240" indent="0">
              <a:buNone/>
              <a:defRPr sz="10200" b="1"/>
            </a:lvl4pPr>
            <a:lvl5pPr marL="11704320" indent="0">
              <a:buNone/>
              <a:defRPr sz="10200" b="1"/>
            </a:lvl5pPr>
            <a:lvl6pPr marL="14630400" indent="0">
              <a:buNone/>
              <a:defRPr sz="10200" b="1"/>
            </a:lvl6pPr>
            <a:lvl7pPr marL="17556480" indent="0">
              <a:buNone/>
              <a:defRPr sz="10200" b="1"/>
            </a:lvl7pPr>
            <a:lvl8pPr marL="20482560" indent="0">
              <a:buNone/>
              <a:defRPr sz="10200" b="1"/>
            </a:lvl8pPr>
            <a:lvl9pPr marL="23408640" indent="0">
              <a:buNone/>
              <a:defRPr sz="10200" b="1"/>
            </a:lvl9pPr>
          </a:lstStyle>
          <a:p>
            <a:pPr lvl="0"/>
            <a:r>
              <a:rPr lang="en-US" smtClean="0"/>
              <a:t>Click to edit Master text styles</a:t>
            </a:r>
          </a:p>
        </p:txBody>
      </p:sp>
      <p:sp>
        <p:nvSpPr>
          <p:cNvPr id="6" name="Content Placeholder 5"/>
          <p:cNvSpPr>
            <a:spLocks noGrp="1"/>
          </p:cNvSpPr>
          <p:nvPr>
            <p:ph sz="quarter" idx="4"/>
          </p:nvPr>
        </p:nvSpPr>
        <p:spPr>
          <a:xfrm>
            <a:off x="26012143" y="16239067"/>
            <a:ext cx="22633940" cy="29502950"/>
          </a:xfrm>
        </p:spPr>
        <p:txBody>
          <a:bodyPr/>
          <a:lstStyle>
            <a:lvl1pPr>
              <a:defRPr sz="15400"/>
            </a:lvl1pPr>
            <a:lvl2pPr>
              <a:defRPr sz="12800"/>
            </a:lvl2pPr>
            <a:lvl3pPr>
              <a:defRPr sz="11500"/>
            </a:lvl3pPr>
            <a:lvl4pPr>
              <a:defRPr sz="10200"/>
            </a:lvl4pPr>
            <a:lvl5pPr>
              <a:defRPr sz="10200"/>
            </a:lvl5pPr>
            <a:lvl6pPr>
              <a:defRPr sz="10200"/>
            </a:lvl6pPr>
            <a:lvl7pPr>
              <a:defRPr sz="10200"/>
            </a:lvl7pPr>
            <a:lvl8pPr>
              <a:defRPr sz="10200"/>
            </a:lvl8pPr>
            <a:lvl9pPr>
              <a:defRPr sz="10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AADB86-D633-4CE3-99E5-47EF19D3D759}" type="datetimeFigureOut">
              <a:rPr lang="en-US" smtClean="0"/>
              <a:pPr/>
              <a:t>3/25/2018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AADB86-D633-4CE3-99E5-47EF19D3D759}" type="datetimeFigureOut">
              <a:rPr lang="en-US" smtClean="0"/>
              <a:pPr/>
              <a:t>3/25/2018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ADB86-D633-4CE3-99E5-47EF19D3D759}" type="datetimeFigureOut">
              <a:rPr lang="en-US" smtClean="0"/>
              <a:pPr/>
              <a:t>3/25/2018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2038773"/>
            <a:ext cx="16846553" cy="8676640"/>
          </a:xfrm>
        </p:spPr>
        <p:txBody>
          <a:bodyPr anchor="b"/>
          <a:lstStyle>
            <a:lvl1pPr algn="l">
              <a:defRPr sz="12800" b="1"/>
            </a:lvl1pPr>
          </a:lstStyle>
          <a:p>
            <a:r>
              <a:rPr lang="en-US" smtClean="0"/>
              <a:t>Click to edit Master title style</a:t>
            </a:r>
            <a:endParaRPr lang="en-US"/>
          </a:p>
        </p:txBody>
      </p:sp>
      <p:sp>
        <p:nvSpPr>
          <p:cNvPr id="3" name="Content Placeholder 2"/>
          <p:cNvSpPr>
            <a:spLocks noGrp="1"/>
          </p:cNvSpPr>
          <p:nvPr>
            <p:ph idx="1"/>
          </p:nvPr>
        </p:nvSpPr>
        <p:spPr>
          <a:xfrm>
            <a:off x="20020280" y="2038777"/>
            <a:ext cx="28625800" cy="43703244"/>
          </a:xfrm>
        </p:spPr>
        <p:txBody>
          <a:bodyPr/>
          <a:lstStyle>
            <a:lvl1pPr>
              <a:defRPr sz="20500"/>
            </a:lvl1pPr>
            <a:lvl2pPr>
              <a:defRPr sz="17900"/>
            </a:lvl2pPr>
            <a:lvl3pPr>
              <a:defRPr sz="15400"/>
            </a:lvl3pPr>
            <a:lvl4pPr>
              <a:defRPr sz="12800"/>
            </a:lvl4pPr>
            <a:lvl5pPr>
              <a:defRPr sz="12800"/>
            </a:lvl5pPr>
            <a:lvl6pPr>
              <a:defRPr sz="12800"/>
            </a:lvl6pPr>
            <a:lvl7pPr>
              <a:defRPr sz="12800"/>
            </a:lvl7pPr>
            <a:lvl8pPr>
              <a:defRPr sz="12800"/>
            </a:lvl8pPr>
            <a:lvl9pPr>
              <a:defRPr sz="1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3" y="10715417"/>
            <a:ext cx="16846553" cy="35026604"/>
          </a:xfrm>
        </p:spPr>
        <p:txBody>
          <a:bodyPr/>
          <a:lstStyle>
            <a:lvl1pPr marL="0" indent="0">
              <a:buNone/>
              <a:defRPr sz="9000"/>
            </a:lvl1pPr>
            <a:lvl2pPr marL="2926080" indent="0">
              <a:buNone/>
              <a:defRPr sz="7700"/>
            </a:lvl2pPr>
            <a:lvl3pPr marL="5852160" indent="0">
              <a:buNone/>
              <a:defRPr sz="6400"/>
            </a:lvl3pPr>
            <a:lvl4pPr marL="8778240" indent="0">
              <a:buNone/>
              <a:defRPr sz="5800"/>
            </a:lvl4pPr>
            <a:lvl5pPr marL="11704320" indent="0">
              <a:buNone/>
              <a:defRPr sz="5800"/>
            </a:lvl5pPr>
            <a:lvl6pPr marL="14630400" indent="0">
              <a:buNone/>
              <a:defRPr sz="5800"/>
            </a:lvl6pPr>
            <a:lvl7pPr marL="17556480" indent="0">
              <a:buNone/>
              <a:defRPr sz="5800"/>
            </a:lvl7pPr>
            <a:lvl8pPr marL="20482560" indent="0">
              <a:buNone/>
              <a:defRPr sz="5800"/>
            </a:lvl8pPr>
            <a:lvl9pPr marL="23408640" indent="0">
              <a:buNone/>
              <a:defRPr sz="5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ADB86-D633-4CE3-99E5-47EF19D3D759}" type="datetimeFigureOut">
              <a:rPr lang="en-US" smtClean="0"/>
              <a:pPr/>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35844480"/>
            <a:ext cx="30723840" cy="4231644"/>
          </a:xfrm>
        </p:spPr>
        <p:txBody>
          <a:bodyPr anchor="b"/>
          <a:lstStyle>
            <a:lvl1pPr algn="l">
              <a:defRPr sz="12800" b="1"/>
            </a:lvl1pPr>
          </a:lstStyle>
          <a:p>
            <a:r>
              <a:rPr lang="en-US" smtClean="0"/>
              <a:t>Click to edit Master title style</a:t>
            </a:r>
            <a:endParaRPr lang="en-US"/>
          </a:p>
        </p:txBody>
      </p:sp>
      <p:sp>
        <p:nvSpPr>
          <p:cNvPr id="3" name="Picture Placeholder 2"/>
          <p:cNvSpPr>
            <a:spLocks noGrp="1"/>
          </p:cNvSpPr>
          <p:nvPr>
            <p:ph type="pic" idx="1"/>
          </p:nvPr>
        </p:nvSpPr>
        <p:spPr>
          <a:xfrm>
            <a:off x="10036813" y="4575387"/>
            <a:ext cx="30723840" cy="30723840"/>
          </a:xfrm>
        </p:spPr>
        <p:txBody>
          <a:bodyPr/>
          <a:lstStyle>
            <a:lvl1pPr marL="0" indent="0">
              <a:buNone/>
              <a:defRPr sz="20500"/>
            </a:lvl1pPr>
            <a:lvl2pPr marL="2926080" indent="0">
              <a:buNone/>
              <a:defRPr sz="17900"/>
            </a:lvl2pPr>
            <a:lvl3pPr marL="5852160" indent="0">
              <a:buNone/>
              <a:defRPr sz="15400"/>
            </a:lvl3pPr>
            <a:lvl4pPr marL="8778240" indent="0">
              <a:buNone/>
              <a:defRPr sz="12800"/>
            </a:lvl4pPr>
            <a:lvl5pPr marL="11704320" indent="0">
              <a:buNone/>
              <a:defRPr sz="12800"/>
            </a:lvl5pPr>
            <a:lvl6pPr marL="14630400" indent="0">
              <a:buNone/>
              <a:defRPr sz="12800"/>
            </a:lvl6pPr>
            <a:lvl7pPr marL="17556480" indent="0">
              <a:buNone/>
              <a:defRPr sz="12800"/>
            </a:lvl7pPr>
            <a:lvl8pPr marL="20482560" indent="0">
              <a:buNone/>
              <a:defRPr sz="12800"/>
            </a:lvl8pPr>
            <a:lvl9pPr marL="23408640" indent="0">
              <a:buNone/>
              <a:defRPr sz="12800"/>
            </a:lvl9pPr>
          </a:lstStyle>
          <a:p>
            <a:endParaRPr lang="en-US"/>
          </a:p>
        </p:txBody>
      </p:sp>
      <p:sp>
        <p:nvSpPr>
          <p:cNvPr id="4" name="Text Placeholder 3"/>
          <p:cNvSpPr>
            <a:spLocks noGrp="1"/>
          </p:cNvSpPr>
          <p:nvPr>
            <p:ph type="body" sz="half" idx="2"/>
          </p:nvPr>
        </p:nvSpPr>
        <p:spPr>
          <a:xfrm>
            <a:off x="10036813" y="40076124"/>
            <a:ext cx="30723840" cy="6009636"/>
          </a:xfrm>
        </p:spPr>
        <p:txBody>
          <a:bodyPr/>
          <a:lstStyle>
            <a:lvl1pPr marL="0" indent="0">
              <a:buNone/>
              <a:defRPr sz="9000"/>
            </a:lvl1pPr>
            <a:lvl2pPr marL="2926080" indent="0">
              <a:buNone/>
              <a:defRPr sz="7700"/>
            </a:lvl2pPr>
            <a:lvl3pPr marL="5852160" indent="0">
              <a:buNone/>
              <a:defRPr sz="6400"/>
            </a:lvl3pPr>
            <a:lvl4pPr marL="8778240" indent="0">
              <a:buNone/>
              <a:defRPr sz="5800"/>
            </a:lvl4pPr>
            <a:lvl5pPr marL="11704320" indent="0">
              <a:buNone/>
              <a:defRPr sz="5800"/>
            </a:lvl5pPr>
            <a:lvl6pPr marL="14630400" indent="0">
              <a:buNone/>
              <a:defRPr sz="5800"/>
            </a:lvl6pPr>
            <a:lvl7pPr marL="17556480" indent="0">
              <a:buNone/>
              <a:defRPr sz="5800"/>
            </a:lvl7pPr>
            <a:lvl8pPr marL="20482560" indent="0">
              <a:buNone/>
              <a:defRPr sz="5800"/>
            </a:lvl8pPr>
            <a:lvl9pPr marL="23408640" indent="0">
              <a:buNone/>
              <a:defRPr sz="5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ADB86-D633-4CE3-99E5-47EF19D3D759}" type="datetimeFigureOut">
              <a:rPr lang="en-US" smtClean="0"/>
              <a:pPr/>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ADB86-D633-4CE3-99E5-47EF19D3D759}" type="datetimeFigureOut">
              <a:rPr lang="en-US" smtClean="0"/>
              <a:pPr/>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2050634"/>
            <a:ext cx="11521440" cy="436913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320" y="2050634"/>
            <a:ext cx="33710880" cy="43691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ADB86-D633-4CE3-99E5-47EF19D3D759}" type="datetimeFigureOut">
              <a:rPr lang="en-US" smtClean="0"/>
              <a:pPr/>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9DADC-BD59-4178-BBE3-8B9630C564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2050630"/>
            <a:ext cx="46085760" cy="8534400"/>
          </a:xfrm>
          <a:prstGeom prst="rect">
            <a:avLst/>
          </a:prstGeom>
        </p:spPr>
        <p:txBody>
          <a:bodyPr vert="horz" lIns="585216" tIns="292608" rIns="585216" bIns="2926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11948164"/>
            <a:ext cx="46085760" cy="33793857"/>
          </a:xfrm>
          <a:prstGeom prst="rect">
            <a:avLst/>
          </a:prstGeom>
        </p:spPr>
        <p:txBody>
          <a:bodyPr vert="horz" lIns="585216" tIns="292608" rIns="585216" bIns="2926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47460750"/>
            <a:ext cx="11948160" cy="2726267"/>
          </a:xfrm>
          <a:prstGeom prst="rect">
            <a:avLst/>
          </a:prstGeom>
        </p:spPr>
        <p:txBody>
          <a:bodyPr vert="horz" lIns="585216" tIns="292608" rIns="585216" bIns="292608" rtlCol="0" anchor="ctr"/>
          <a:lstStyle>
            <a:lvl1pPr algn="l">
              <a:defRPr sz="7700">
                <a:solidFill>
                  <a:schemeClr val="tx1">
                    <a:tint val="75000"/>
                  </a:schemeClr>
                </a:solidFill>
              </a:defRPr>
            </a:lvl1pPr>
          </a:lstStyle>
          <a:p>
            <a:fld id="{ECAADB86-D633-4CE3-99E5-47EF19D3D759}" type="datetimeFigureOut">
              <a:rPr lang="en-US" smtClean="0"/>
              <a:pPr/>
              <a:t>3/25/2018</a:t>
            </a:fld>
            <a:endParaRPr lang="en-US"/>
          </a:p>
        </p:txBody>
      </p:sp>
      <p:sp>
        <p:nvSpPr>
          <p:cNvPr id="5" name="Footer Placeholder 4"/>
          <p:cNvSpPr>
            <a:spLocks noGrp="1"/>
          </p:cNvSpPr>
          <p:nvPr>
            <p:ph type="ftr" sz="quarter" idx="3"/>
          </p:nvPr>
        </p:nvSpPr>
        <p:spPr>
          <a:xfrm>
            <a:off x="17495520" y="47460750"/>
            <a:ext cx="16215360" cy="2726267"/>
          </a:xfrm>
          <a:prstGeom prst="rect">
            <a:avLst/>
          </a:prstGeom>
        </p:spPr>
        <p:txBody>
          <a:bodyPr vert="horz" lIns="585216" tIns="292608" rIns="585216" bIns="292608" rtlCol="0" anchor="ctr"/>
          <a:lstStyle>
            <a:lvl1pPr algn="ctr">
              <a:defRPr sz="7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47460750"/>
            <a:ext cx="11948160" cy="2726267"/>
          </a:xfrm>
          <a:prstGeom prst="rect">
            <a:avLst/>
          </a:prstGeom>
        </p:spPr>
        <p:txBody>
          <a:bodyPr vert="horz" lIns="585216" tIns="292608" rIns="585216" bIns="292608" rtlCol="0" anchor="ctr"/>
          <a:lstStyle>
            <a:lvl1pPr algn="r">
              <a:defRPr sz="7700">
                <a:solidFill>
                  <a:schemeClr val="tx1">
                    <a:tint val="75000"/>
                  </a:schemeClr>
                </a:solidFill>
              </a:defRPr>
            </a:lvl1pPr>
          </a:lstStyle>
          <a:p>
            <a:fld id="{B7D9DADC-BD59-4178-BBE3-8B9630C564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52160" rtl="0" eaLnBrk="1" latinLnBrk="0" hangingPunct="1">
        <a:spcBef>
          <a:spcPct val="0"/>
        </a:spcBef>
        <a:buNone/>
        <a:defRPr sz="28200" kern="1200">
          <a:solidFill>
            <a:schemeClr val="tx1"/>
          </a:solidFill>
          <a:latin typeface="+mj-lt"/>
          <a:ea typeface="+mj-ea"/>
          <a:cs typeface="+mj-cs"/>
        </a:defRPr>
      </a:lvl1pPr>
    </p:titleStyle>
    <p:bodyStyle>
      <a:lvl1pPr marL="2194560" indent="-2194560" algn="l" defTabSz="5852160" rtl="0" eaLnBrk="1" latinLnBrk="0" hangingPunct="1">
        <a:spcBef>
          <a:spcPct val="20000"/>
        </a:spcBef>
        <a:buFont typeface="Arial" pitchFamily="34" charset="0"/>
        <a:buChar char="•"/>
        <a:defRPr sz="20500" kern="1200">
          <a:solidFill>
            <a:schemeClr val="tx1"/>
          </a:solidFill>
          <a:latin typeface="+mn-lt"/>
          <a:ea typeface="+mn-ea"/>
          <a:cs typeface="+mn-cs"/>
        </a:defRPr>
      </a:lvl1pPr>
      <a:lvl2pPr marL="4754880" indent="-1828800" algn="l" defTabSz="5852160" rtl="0" eaLnBrk="1" latinLnBrk="0" hangingPunct="1">
        <a:spcBef>
          <a:spcPct val="20000"/>
        </a:spcBef>
        <a:buFont typeface="Arial" pitchFamily="34" charset="0"/>
        <a:buChar char="–"/>
        <a:defRPr sz="17900" kern="1200">
          <a:solidFill>
            <a:schemeClr val="tx1"/>
          </a:solidFill>
          <a:latin typeface="+mn-lt"/>
          <a:ea typeface="+mn-ea"/>
          <a:cs typeface="+mn-cs"/>
        </a:defRPr>
      </a:lvl2pPr>
      <a:lvl3pPr marL="7315200" indent="-1463040" algn="l" defTabSz="5852160" rtl="0" eaLnBrk="1" latinLnBrk="0" hangingPunct="1">
        <a:spcBef>
          <a:spcPct val="20000"/>
        </a:spcBef>
        <a:buFont typeface="Arial" pitchFamily="34" charset="0"/>
        <a:buChar char="•"/>
        <a:defRPr sz="15400" kern="1200">
          <a:solidFill>
            <a:schemeClr val="tx1"/>
          </a:solidFill>
          <a:latin typeface="+mn-lt"/>
          <a:ea typeface="+mn-ea"/>
          <a:cs typeface="+mn-cs"/>
        </a:defRPr>
      </a:lvl3pPr>
      <a:lvl4pPr marL="1024128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4pPr>
      <a:lvl5pPr marL="1316736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5pPr>
      <a:lvl6pPr marL="1609344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6pPr>
      <a:lvl7pPr marL="1901952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7pPr>
      <a:lvl8pPr marL="2194560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8pPr>
      <a:lvl9pPr marL="24871680" indent="-1463040" algn="l" defTabSz="5852160" rtl="0" eaLnBrk="1" latinLnBrk="0" hangingPunct="1">
        <a:spcBef>
          <a:spcPct val="20000"/>
        </a:spcBef>
        <a:buFont typeface="Arial" pitchFamily="34" charset="0"/>
        <a:buChar char="•"/>
        <a:defRPr sz="12800" kern="1200">
          <a:solidFill>
            <a:schemeClr val="tx1"/>
          </a:solidFill>
          <a:latin typeface="+mn-lt"/>
          <a:ea typeface="+mn-ea"/>
          <a:cs typeface="+mn-cs"/>
        </a:defRPr>
      </a:lvl9pPr>
    </p:bodyStyle>
    <p:otherStyle>
      <a:defPPr>
        <a:defRPr lang="en-US"/>
      </a:defPPr>
      <a:lvl1pPr marL="0" algn="l" defTabSz="5852160" rtl="0" eaLnBrk="1" latinLnBrk="0" hangingPunct="1">
        <a:defRPr sz="11500" kern="1200">
          <a:solidFill>
            <a:schemeClr val="tx1"/>
          </a:solidFill>
          <a:latin typeface="+mn-lt"/>
          <a:ea typeface="+mn-ea"/>
          <a:cs typeface="+mn-cs"/>
        </a:defRPr>
      </a:lvl1pPr>
      <a:lvl2pPr marL="2926080" algn="l" defTabSz="5852160" rtl="0" eaLnBrk="1" latinLnBrk="0" hangingPunct="1">
        <a:defRPr sz="11500" kern="1200">
          <a:solidFill>
            <a:schemeClr val="tx1"/>
          </a:solidFill>
          <a:latin typeface="+mn-lt"/>
          <a:ea typeface="+mn-ea"/>
          <a:cs typeface="+mn-cs"/>
        </a:defRPr>
      </a:lvl2pPr>
      <a:lvl3pPr marL="5852160" algn="l" defTabSz="5852160" rtl="0" eaLnBrk="1" latinLnBrk="0" hangingPunct="1">
        <a:defRPr sz="11500" kern="1200">
          <a:solidFill>
            <a:schemeClr val="tx1"/>
          </a:solidFill>
          <a:latin typeface="+mn-lt"/>
          <a:ea typeface="+mn-ea"/>
          <a:cs typeface="+mn-cs"/>
        </a:defRPr>
      </a:lvl3pPr>
      <a:lvl4pPr marL="8778240" algn="l" defTabSz="5852160" rtl="0" eaLnBrk="1" latinLnBrk="0" hangingPunct="1">
        <a:defRPr sz="11500" kern="1200">
          <a:solidFill>
            <a:schemeClr val="tx1"/>
          </a:solidFill>
          <a:latin typeface="+mn-lt"/>
          <a:ea typeface="+mn-ea"/>
          <a:cs typeface="+mn-cs"/>
        </a:defRPr>
      </a:lvl4pPr>
      <a:lvl5pPr marL="11704320" algn="l" defTabSz="5852160" rtl="0" eaLnBrk="1" latinLnBrk="0" hangingPunct="1">
        <a:defRPr sz="11500" kern="1200">
          <a:solidFill>
            <a:schemeClr val="tx1"/>
          </a:solidFill>
          <a:latin typeface="+mn-lt"/>
          <a:ea typeface="+mn-ea"/>
          <a:cs typeface="+mn-cs"/>
        </a:defRPr>
      </a:lvl5pPr>
      <a:lvl6pPr marL="14630400" algn="l" defTabSz="5852160" rtl="0" eaLnBrk="1" latinLnBrk="0" hangingPunct="1">
        <a:defRPr sz="11500" kern="1200">
          <a:solidFill>
            <a:schemeClr val="tx1"/>
          </a:solidFill>
          <a:latin typeface="+mn-lt"/>
          <a:ea typeface="+mn-ea"/>
          <a:cs typeface="+mn-cs"/>
        </a:defRPr>
      </a:lvl6pPr>
      <a:lvl7pPr marL="17556480" algn="l" defTabSz="5852160" rtl="0" eaLnBrk="1" latinLnBrk="0" hangingPunct="1">
        <a:defRPr sz="11500" kern="1200">
          <a:solidFill>
            <a:schemeClr val="tx1"/>
          </a:solidFill>
          <a:latin typeface="+mn-lt"/>
          <a:ea typeface="+mn-ea"/>
          <a:cs typeface="+mn-cs"/>
        </a:defRPr>
      </a:lvl7pPr>
      <a:lvl8pPr marL="20482560" algn="l" defTabSz="5852160" rtl="0" eaLnBrk="1" latinLnBrk="0" hangingPunct="1">
        <a:defRPr sz="11500" kern="1200">
          <a:solidFill>
            <a:schemeClr val="tx1"/>
          </a:solidFill>
          <a:latin typeface="+mn-lt"/>
          <a:ea typeface="+mn-ea"/>
          <a:cs typeface="+mn-cs"/>
        </a:defRPr>
      </a:lvl8pPr>
      <a:lvl9pPr marL="23408640" algn="l" defTabSz="5852160" rtl="0" eaLnBrk="1" latinLnBrk="0" hangingPunct="1">
        <a:defRPr sz="1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chart" Target="../charts/chart3.xml"/><Relationship Id="rId3" Type="http://schemas.openxmlformats.org/officeDocument/2006/relationships/image" Target="../media/image2.png"/><Relationship Id="rId7" Type="http://schemas.openxmlformats.org/officeDocument/2006/relationships/chart" Target="../charts/chart1.xml"/><Relationship Id="rId12"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adoalassannourou@yahoo.fr" TargetMode="External"/><Relationship Id="rId11" Type="http://schemas.openxmlformats.org/officeDocument/2006/relationships/image" Target="../media/image8.jpeg"/><Relationship Id="rId5" Type="http://schemas.openxmlformats.org/officeDocument/2006/relationships/image" Target="../media/image4.jpeg"/><Relationship Id="rId15" Type="http://schemas.openxmlformats.org/officeDocument/2006/relationships/chart" Target="../charts/chart5.xml"/><Relationship Id="rId10" Type="http://schemas.openxmlformats.org/officeDocument/2006/relationships/image" Target="../media/image7.jpeg"/><Relationship Id="rId4" Type="http://schemas.openxmlformats.org/officeDocument/2006/relationships/image" Target="../media/image3.jpeg"/><Relationship Id="rId9" Type="http://schemas.openxmlformats.org/officeDocument/2006/relationships/image" Target="../media/image6.jpeg"/><Relationship Id="rId1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1"/>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8938200" y="0"/>
            <a:ext cx="6781800" cy="6477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026" name="Picture 2" descr="C:\Users\Krama\Pictures\LOGO CDA.png"/>
          <p:cNvPicPr>
            <a:picLocks noChangeAspect="1" noChangeArrowheads="1"/>
          </p:cNvPicPr>
          <p:nvPr/>
        </p:nvPicPr>
        <p:blipFill>
          <a:blip r:embed="rId4"/>
          <a:srcRect/>
          <a:stretch>
            <a:fillRect/>
          </a:stretch>
        </p:blipFill>
        <p:spPr bwMode="auto">
          <a:xfrm>
            <a:off x="4038600" y="76200"/>
            <a:ext cx="7010400" cy="64008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028" name="Picture 4" descr="C:\Users\Krama\Desktop\Bayero-University-Kano-BUK.jpg"/>
          <p:cNvPicPr>
            <a:picLocks noChangeAspect="1" noChangeArrowheads="1"/>
          </p:cNvPicPr>
          <p:nvPr/>
        </p:nvPicPr>
        <p:blipFill>
          <a:blip r:embed="rId5"/>
          <a:srcRect/>
          <a:stretch>
            <a:fillRect/>
          </a:stretch>
        </p:blipFill>
        <p:spPr bwMode="auto">
          <a:xfrm>
            <a:off x="21793200" y="76200"/>
            <a:ext cx="6629400" cy="614091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1" name="TextBox 10"/>
          <p:cNvSpPr txBox="1"/>
          <p:nvPr/>
        </p:nvSpPr>
        <p:spPr>
          <a:xfrm>
            <a:off x="10287000" y="9163883"/>
            <a:ext cx="31318200" cy="4247317"/>
          </a:xfrm>
          <a:prstGeom prst="rect">
            <a:avLst/>
          </a:prstGeom>
          <a:solidFill>
            <a:schemeClr val="accent6">
              <a:lumMod val="60000"/>
              <a:lumOff val="40000"/>
            </a:schemeClr>
          </a:solidFill>
          <a:ln>
            <a:noFill/>
          </a:ln>
        </p:spPr>
        <p:txBody>
          <a:bodyPr wrap="square" rtlCol="0">
            <a:spAutoFit/>
          </a:bodyPr>
          <a:lstStyle/>
          <a:p>
            <a:pPr algn="ctr"/>
            <a:r>
              <a:rPr lang="en-US" sz="5400" baseline="30000" dirty="0" smtClean="0">
                <a:latin typeface="Times New Roman" pitchFamily="18" charset="0"/>
                <a:cs typeface="Times New Roman" pitchFamily="18" charset="0"/>
              </a:rPr>
              <a:t>* 1,</a:t>
            </a:r>
            <a:r>
              <a:rPr lang="en-US" sz="5400" dirty="0" smtClean="0">
                <a:latin typeface="Times New Roman" pitchFamily="18" charset="0"/>
                <a:cs typeface="Times New Roman" pitchFamily="18" charset="0"/>
              </a:rPr>
              <a:t> </a:t>
            </a:r>
            <a:r>
              <a:rPr lang="en-US" sz="5400" baseline="30000" dirty="0" smtClean="0">
                <a:latin typeface="Times New Roman" pitchFamily="18" charset="0"/>
                <a:cs typeface="Times New Roman" pitchFamily="18" charset="0"/>
              </a:rPr>
              <a:t>2</a:t>
            </a:r>
            <a:r>
              <a:rPr lang="en-US" sz="5400" dirty="0" smtClean="0">
                <a:latin typeface="Times New Roman" pitchFamily="18" charset="0"/>
                <a:cs typeface="Times New Roman" pitchFamily="18" charset="0"/>
              </a:rPr>
              <a:t>Alassan, N. A., </a:t>
            </a:r>
            <a:r>
              <a:rPr lang="en-US" sz="5400" baseline="30000" dirty="0" smtClean="0">
                <a:latin typeface="Times New Roman" pitchFamily="18" charset="0"/>
                <a:cs typeface="Times New Roman" pitchFamily="18" charset="0"/>
              </a:rPr>
              <a:t>2</a:t>
            </a:r>
            <a:r>
              <a:rPr lang="en-US" sz="5400" dirty="0" smtClean="0">
                <a:latin typeface="Times New Roman" pitchFamily="18" charset="0"/>
                <a:cs typeface="Times New Roman" pitchFamily="18" charset="0"/>
              </a:rPr>
              <a:t>Muhammad,</a:t>
            </a:r>
            <a:r>
              <a:rPr lang="en-US" sz="5400" baseline="30000" dirty="0" smtClean="0">
                <a:latin typeface="Times New Roman" pitchFamily="18" charset="0"/>
                <a:cs typeface="Times New Roman" pitchFamily="18" charset="0"/>
              </a:rPr>
              <a:t> </a:t>
            </a:r>
            <a:r>
              <a:rPr lang="en-US" sz="5400" dirty="0" smtClean="0">
                <a:latin typeface="Times New Roman" pitchFamily="18" charset="0"/>
                <a:cs typeface="Times New Roman" pitchFamily="18" charset="0"/>
              </a:rPr>
              <a:t>I</a:t>
            </a:r>
            <a:r>
              <a:rPr lang="en-US" sz="5400" dirty="0">
                <a:latin typeface="Times New Roman" pitchFamily="18" charset="0"/>
                <a:cs typeface="Times New Roman" pitchFamily="18" charset="0"/>
              </a:rPr>
              <a:t>. </a:t>
            </a:r>
            <a:r>
              <a:rPr lang="en-US" sz="5400" dirty="0" smtClean="0">
                <a:latin typeface="Times New Roman" pitchFamily="18" charset="0"/>
                <a:cs typeface="Times New Roman" pitchFamily="18" charset="0"/>
              </a:rPr>
              <a:t>R., </a:t>
            </a:r>
            <a:r>
              <a:rPr lang="en-US" sz="5400" baseline="30000" dirty="0" smtClean="0">
                <a:latin typeface="Times New Roman" pitchFamily="18" charset="0"/>
                <a:cs typeface="Times New Roman" pitchFamily="18" charset="0"/>
              </a:rPr>
              <a:t>3</a:t>
            </a:r>
            <a:r>
              <a:rPr lang="en-US" sz="5400" dirty="0" smtClean="0">
                <a:latin typeface="Times New Roman" pitchFamily="18" charset="0"/>
                <a:cs typeface="Times New Roman" pitchFamily="18" charset="0"/>
              </a:rPr>
              <a:t>Maigandi,</a:t>
            </a:r>
            <a:r>
              <a:rPr lang="en-US" sz="5400" baseline="30000" dirty="0" smtClean="0">
                <a:latin typeface="Times New Roman" pitchFamily="18" charset="0"/>
                <a:cs typeface="Times New Roman" pitchFamily="18" charset="0"/>
              </a:rPr>
              <a:t> </a:t>
            </a:r>
            <a:r>
              <a:rPr lang="en-US" sz="5400" dirty="0" smtClean="0">
                <a:latin typeface="Times New Roman" pitchFamily="18" charset="0"/>
                <a:cs typeface="Times New Roman" pitchFamily="18" charset="0"/>
              </a:rPr>
              <a:t>S</a:t>
            </a:r>
            <a:r>
              <a:rPr lang="en-US" sz="5400" dirty="0">
                <a:latin typeface="Times New Roman" pitchFamily="18" charset="0"/>
                <a:cs typeface="Times New Roman" pitchFamily="18" charset="0"/>
              </a:rPr>
              <a:t>. </a:t>
            </a:r>
            <a:r>
              <a:rPr lang="en-US" sz="5400" dirty="0" smtClean="0">
                <a:latin typeface="Times New Roman" pitchFamily="18" charset="0"/>
                <a:cs typeface="Times New Roman" pitchFamily="18" charset="0"/>
              </a:rPr>
              <a:t>A. and </a:t>
            </a:r>
            <a:r>
              <a:rPr lang="en-US" sz="5400" baseline="30000" dirty="0" smtClean="0">
                <a:latin typeface="Times New Roman" pitchFamily="18" charset="0"/>
                <a:cs typeface="Times New Roman" pitchFamily="18" charset="0"/>
              </a:rPr>
              <a:t>1</a:t>
            </a:r>
            <a:r>
              <a:rPr lang="en-US" sz="5400" dirty="0" smtClean="0">
                <a:latin typeface="Times New Roman" pitchFamily="18" charset="0"/>
                <a:cs typeface="Times New Roman" pitchFamily="18" charset="0"/>
              </a:rPr>
              <a:t>Issa,</a:t>
            </a:r>
            <a:r>
              <a:rPr lang="en-US" sz="5400" baseline="30000" dirty="0" smtClean="0">
                <a:latin typeface="Times New Roman" pitchFamily="18" charset="0"/>
                <a:cs typeface="Times New Roman" pitchFamily="18" charset="0"/>
              </a:rPr>
              <a:t> </a:t>
            </a:r>
            <a:r>
              <a:rPr lang="en-US" sz="5400" dirty="0" smtClean="0">
                <a:latin typeface="Times New Roman" pitchFamily="18" charset="0"/>
                <a:cs typeface="Times New Roman" pitchFamily="18" charset="0"/>
              </a:rPr>
              <a:t>S.</a:t>
            </a:r>
            <a:r>
              <a:rPr lang="en-US" sz="5400" baseline="30000" dirty="0">
                <a:latin typeface="Times New Roman" pitchFamily="18" charset="0"/>
                <a:cs typeface="Times New Roman" pitchFamily="18" charset="0"/>
              </a:rPr>
              <a:t> </a:t>
            </a:r>
            <a:endParaRPr lang="en-US" sz="5400" dirty="0">
              <a:latin typeface="Times New Roman" pitchFamily="18" charset="0"/>
              <a:cs typeface="Times New Roman" pitchFamily="18" charset="0"/>
            </a:endParaRPr>
          </a:p>
          <a:p>
            <a:pPr algn="ctr"/>
            <a:r>
              <a:rPr lang="en-US" sz="5400" baseline="30000" dirty="0">
                <a:latin typeface="Times New Roman" pitchFamily="18" charset="0"/>
                <a:cs typeface="Times New Roman" pitchFamily="18" charset="0"/>
              </a:rPr>
              <a:t>1</a:t>
            </a:r>
            <a:r>
              <a:rPr lang="en-US" sz="5400" dirty="0">
                <a:latin typeface="Times New Roman" pitchFamily="18" charset="0"/>
                <a:cs typeface="Times New Roman" pitchFamily="18" charset="0"/>
              </a:rPr>
              <a:t>Department of Animal Production, National Institute for Agricultural Research from Niger </a:t>
            </a:r>
          </a:p>
          <a:p>
            <a:pPr algn="ctr"/>
            <a:r>
              <a:rPr lang="en-US" sz="5400" baseline="30000" dirty="0">
                <a:latin typeface="Times New Roman" pitchFamily="18" charset="0"/>
                <a:cs typeface="Times New Roman" pitchFamily="18" charset="0"/>
              </a:rPr>
              <a:t>2</a:t>
            </a:r>
            <a:r>
              <a:rPr lang="en-US" sz="5400" dirty="0">
                <a:latin typeface="Times New Roman" pitchFamily="18" charset="0"/>
                <a:cs typeface="Times New Roman" pitchFamily="18" charset="0"/>
              </a:rPr>
              <a:t>Department of Animal Science, </a:t>
            </a:r>
            <a:r>
              <a:rPr lang="en-US" sz="5400" dirty="0" err="1">
                <a:latin typeface="Times New Roman" pitchFamily="18" charset="0"/>
                <a:cs typeface="Times New Roman" pitchFamily="18" charset="0"/>
              </a:rPr>
              <a:t>Bayero</a:t>
            </a:r>
            <a:r>
              <a:rPr lang="en-US" sz="5400" dirty="0">
                <a:latin typeface="Times New Roman" pitchFamily="18" charset="0"/>
                <a:cs typeface="Times New Roman" pitchFamily="18" charset="0"/>
              </a:rPr>
              <a:t> University, Kano, Kano State</a:t>
            </a:r>
          </a:p>
          <a:p>
            <a:pPr algn="ctr"/>
            <a:r>
              <a:rPr lang="en-US" sz="5400" baseline="30000" dirty="0">
                <a:latin typeface="Times New Roman" pitchFamily="18" charset="0"/>
                <a:cs typeface="Times New Roman" pitchFamily="18" charset="0"/>
              </a:rPr>
              <a:t>3</a:t>
            </a:r>
            <a:r>
              <a:rPr lang="en-US" sz="5400" dirty="0">
                <a:latin typeface="Times New Roman" pitchFamily="18" charset="0"/>
                <a:cs typeface="Times New Roman" pitchFamily="18" charset="0"/>
              </a:rPr>
              <a:t>Department of Animal Science, </a:t>
            </a:r>
            <a:r>
              <a:rPr lang="en-US" sz="5400" dirty="0" err="1">
                <a:latin typeface="Times New Roman" pitchFamily="18" charset="0"/>
                <a:cs typeface="Times New Roman" pitchFamily="18" charset="0"/>
              </a:rPr>
              <a:t>Usmanu</a:t>
            </a:r>
            <a:r>
              <a:rPr lang="en-US" sz="5400" dirty="0">
                <a:latin typeface="Times New Roman" pitchFamily="18" charset="0"/>
                <a:cs typeface="Times New Roman" pitchFamily="18" charset="0"/>
              </a:rPr>
              <a:t> </a:t>
            </a:r>
            <a:r>
              <a:rPr lang="en-US" sz="5400" dirty="0" err="1">
                <a:latin typeface="Times New Roman" pitchFamily="18" charset="0"/>
                <a:cs typeface="Times New Roman" pitchFamily="18" charset="0"/>
              </a:rPr>
              <a:t>Danfodiyo</a:t>
            </a:r>
            <a:r>
              <a:rPr lang="en-US" sz="5400" dirty="0">
                <a:latin typeface="Times New Roman" pitchFamily="18" charset="0"/>
                <a:cs typeface="Times New Roman" pitchFamily="18" charset="0"/>
              </a:rPr>
              <a:t> University, </a:t>
            </a:r>
            <a:r>
              <a:rPr lang="en-US" sz="5400" dirty="0" err="1">
                <a:latin typeface="Times New Roman" pitchFamily="18" charset="0"/>
                <a:cs typeface="Times New Roman" pitchFamily="18" charset="0"/>
              </a:rPr>
              <a:t>Sokoto</a:t>
            </a:r>
            <a:endParaRPr lang="en-US" sz="5400" dirty="0">
              <a:latin typeface="Times New Roman" pitchFamily="18" charset="0"/>
              <a:cs typeface="Times New Roman" pitchFamily="18" charset="0"/>
            </a:endParaRPr>
          </a:p>
          <a:p>
            <a:pPr algn="ctr"/>
            <a:r>
              <a:rPr lang="en-US" sz="5400" dirty="0">
                <a:latin typeface="Times New Roman" pitchFamily="18" charset="0"/>
                <a:cs typeface="Times New Roman" pitchFamily="18" charset="0"/>
              </a:rPr>
              <a:t>*Corresponding author: </a:t>
            </a:r>
            <a:r>
              <a:rPr lang="en-US" sz="5400" u="sng" dirty="0">
                <a:latin typeface="Times New Roman" pitchFamily="18" charset="0"/>
                <a:cs typeface="Times New Roman" pitchFamily="18" charset="0"/>
                <a:hlinkClick r:id="rId6"/>
              </a:rPr>
              <a:t>adoalassannourou@yahoo.fr</a:t>
            </a:r>
            <a:r>
              <a:rPr lang="en-US" sz="5400" dirty="0">
                <a:latin typeface="Times New Roman" pitchFamily="18" charset="0"/>
                <a:cs typeface="Times New Roman" pitchFamily="18" charset="0"/>
              </a:rPr>
              <a:t> </a:t>
            </a:r>
            <a:r>
              <a:rPr lang="en-US" sz="5400" dirty="0" smtClean="0">
                <a:latin typeface="Times New Roman" pitchFamily="18" charset="0"/>
                <a:cs typeface="Times New Roman" pitchFamily="18" charset="0"/>
              </a:rPr>
              <a:t>+</a:t>
            </a:r>
            <a:r>
              <a:rPr lang="en-US" sz="5400" dirty="0">
                <a:latin typeface="Times New Roman" pitchFamily="18" charset="0"/>
                <a:cs typeface="Times New Roman" pitchFamily="18" charset="0"/>
              </a:rPr>
              <a:t>227 96152433</a:t>
            </a:r>
          </a:p>
        </p:txBody>
      </p:sp>
      <p:sp>
        <p:nvSpPr>
          <p:cNvPr id="14" name="Rounded Rectangle 13"/>
          <p:cNvSpPr/>
          <p:nvPr/>
        </p:nvSpPr>
        <p:spPr>
          <a:xfrm>
            <a:off x="609600" y="6248400"/>
            <a:ext cx="49758600" cy="2895600"/>
          </a:xfrm>
          <a:prstGeom prst="roundRect">
            <a:avLst/>
          </a:prstGeom>
          <a:solidFill>
            <a:schemeClr val="accent6">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7200" b="1" dirty="0" smtClean="0">
                <a:solidFill>
                  <a:schemeClr val="tx1"/>
                </a:solidFill>
                <a:latin typeface="Times New Roman" pitchFamily="18" charset="0"/>
                <a:cs typeface="Times New Roman" pitchFamily="18" charset="0"/>
              </a:rPr>
              <a:t>COMPARISON OF TIME FRAME CRITICAL FOR FEED SUPPLEMENTATION ON REPRODUCTIVE HORMONES OF AZAWAK CATTLE BREED IN SEMI–ARID ZONE OF NIGER REPUBLIC</a:t>
            </a:r>
            <a:endParaRPr lang="en-US" sz="9600" b="1" dirty="0">
              <a:solidFill>
                <a:schemeClr val="tx1"/>
              </a:solidFill>
            </a:endParaRPr>
          </a:p>
        </p:txBody>
      </p:sp>
      <p:graphicFrame>
        <p:nvGraphicFramePr>
          <p:cNvPr id="12" name="Chart 11"/>
          <p:cNvGraphicFramePr/>
          <p:nvPr/>
        </p:nvGraphicFramePr>
        <p:xfrm>
          <a:off x="25450800" y="15773400"/>
          <a:ext cx="23774400" cy="11353800"/>
        </p:xfrm>
        <a:graphic>
          <a:graphicData uri="http://schemas.openxmlformats.org/drawingml/2006/chart">
            <c:chart xmlns:c="http://schemas.openxmlformats.org/drawingml/2006/chart" xmlns:r="http://schemas.openxmlformats.org/officeDocument/2006/relationships" r:id="rId7"/>
          </a:graphicData>
        </a:graphic>
      </p:graphicFrame>
      <p:pic>
        <p:nvPicPr>
          <p:cNvPr id="23" name="Image 5"/>
          <p:cNvPicPr/>
          <p:nvPr/>
        </p:nvPicPr>
        <p:blipFill>
          <a:blip r:embed="rId8"/>
          <a:stretch>
            <a:fillRect/>
          </a:stretch>
        </p:blipFill>
        <p:spPr>
          <a:xfrm>
            <a:off x="1143000" y="15240000"/>
            <a:ext cx="20574000" cy="13030200"/>
          </a:xfrm>
          <a:prstGeom prst="rect">
            <a:avLst/>
          </a:prstGeom>
        </p:spPr>
      </p:pic>
      <p:sp>
        <p:nvSpPr>
          <p:cNvPr id="26" name="TextBox 25"/>
          <p:cNvSpPr txBox="1"/>
          <p:nvPr/>
        </p:nvSpPr>
        <p:spPr>
          <a:xfrm>
            <a:off x="914400" y="28346400"/>
            <a:ext cx="21259800" cy="2308324"/>
          </a:xfrm>
          <a:prstGeom prst="rect">
            <a:avLst/>
          </a:prstGeom>
          <a:solidFill>
            <a:schemeClr val="accent6">
              <a:lumMod val="60000"/>
              <a:lumOff val="40000"/>
            </a:schemeClr>
          </a:solidFill>
        </p:spPr>
        <p:txBody>
          <a:bodyPr wrap="square" rtlCol="0">
            <a:spAutoFit/>
          </a:bodyPr>
          <a:lstStyle/>
          <a:p>
            <a:pPr algn="just"/>
            <a:r>
              <a:rPr lang="en-US" sz="4800" dirty="0" smtClean="0">
                <a:latin typeface="Times New Roman" pitchFamily="18" charset="0"/>
                <a:cs typeface="Times New Roman" pitchFamily="18" charset="0"/>
              </a:rPr>
              <a:t>To determine a time frame critical for utilization of supplement by Azawak Cattle in addition to rangeland grazing and to evaluate the effect of inorganic minerals supplementation on male and female reproductive hormones of Azawak Cattle.</a:t>
            </a:r>
            <a:endParaRPr lang="en-US" sz="4800" dirty="0">
              <a:latin typeface="Times New Roman" pitchFamily="18" charset="0"/>
              <a:cs typeface="Times New Roman" pitchFamily="18" charset="0"/>
            </a:endParaRPr>
          </a:p>
        </p:txBody>
      </p:sp>
      <p:sp>
        <p:nvSpPr>
          <p:cNvPr id="27" name="Rounded Rectangle 26"/>
          <p:cNvSpPr/>
          <p:nvPr/>
        </p:nvSpPr>
        <p:spPr>
          <a:xfrm>
            <a:off x="762000" y="30861000"/>
            <a:ext cx="21259800" cy="1600200"/>
          </a:xfrm>
          <a:prstGeom prst="round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7000" b="1" dirty="0" smtClean="0">
                <a:latin typeface="Times New Roman" pitchFamily="18" charset="0"/>
                <a:cs typeface="Times New Roman" pitchFamily="18" charset="0"/>
              </a:rPr>
              <a:t>MATERIALS AND METHODS</a:t>
            </a:r>
            <a:endParaRPr lang="en-US" sz="7000" b="1" dirty="0">
              <a:latin typeface="Times New Roman" pitchFamily="18" charset="0"/>
              <a:cs typeface="Times New Roman" pitchFamily="18" charset="0"/>
            </a:endParaRPr>
          </a:p>
        </p:txBody>
      </p:sp>
      <p:pic>
        <p:nvPicPr>
          <p:cNvPr id="1027" name="Picture 3" descr="C:\Users\Krama\Pictures\Photos\PHOTO_CERRA_Mi\SAM_6670.JPG"/>
          <p:cNvPicPr>
            <a:picLocks noChangeAspect="1" noChangeArrowheads="1"/>
          </p:cNvPicPr>
          <p:nvPr/>
        </p:nvPicPr>
        <p:blipFill>
          <a:blip r:embed="rId9" cstate="print"/>
          <a:srcRect/>
          <a:stretch>
            <a:fillRect/>
          </a:stretch>
        </p:blipFill>
        <p:spPr bwMode="auto">
          <a:xfrm>
            <a:off x="7366000" y="40309800"/>
            <a:ext cx="7721600" cy="5791200"/>
          </a:xfrm>
          <a:prstGeom prst="rect">
            <a:avLst/>
          </a:prstGeom>
          <a:noFill/>
        </p:spPr>
      </p:pic>
      <p:pic>
        <p:nvPicPr>
          <p:cNvPr id="3" name="Picture 4" descr="C:\Users\Krama\Pictures\Photos\IMAGE EXPERIMENTATION\DSC00608.JPG"/>
          <p:cNvPicPr>
            <a:picLocks noChangeAspect="1" noChangeArrowheads="1"/>
          </p:cNvPicPr>
          <p:nvPr/>
        </p:nvPicPr>
        <p:blipFill>
          <a:blip r:embed="rId10"/>
          <a:srcRect/>
          <a:stretch>
            <a:fillRect/>
          </a:stretch>
        </p:blipFill>
        <p:spPr bwMode="auto">
          <a:xfrm>
            <a:off x="15011400" y="40309800"/>
            <a:ext cx="7848600" cy="5886450"/>
          </a:xfrm>
          <a:prstGeom prst="rect">
            <a:avLst/>
          </a:prstGeom>
          <a:noFill/>
        </p:spPr>
      </p:pic>
      <p:pic>
        <p:nvPicPr>
          <p:cNvPr id="1029" name="Picture 5" descr="C:\Users\Krama\Pictures\Photos\IMAGE EXPERIMENTATION\FB_IMG_1478419576484.jpg"/>
          <p:cNvPicPr>
            <a:picLocks noChangeAspect="1" noChangeArrowheads="1"/>
          </p:cNvPicPr>
          <p:nvPr/>
        </p:nvPicPr>
        <p:blipFill>
          <a:blip r:embed="rId11"/>
          <a:srcRect/>
          <a:stretch>
            <a:fillRect/>
          </a:stretch>
        </p:blipFill>
        <p:spPr bwMode="auto">
          <a:xfrm>
            <a:off x="609600" y="40309800"/>
            <a:ext cx="6781800" cy="5877560"/>
          </a:xfrm>
          <a:prstGeom prst="rect">
            <a:avLst/>
          </a:prstGeom>
          <a:noFill/>
        </p:spPr>
      </p:pic>
      <p:sp>
        <p:nvSpPr>
          <p:cNvPr id="30" name="TextBox 29"/>
          <p:cNvSpPr txBox="1"/>
          <p:nvPr/>
        </p:nvSpPr>
        <p:spPr>
          <a:xfrm>
            <a:off x="685800" y="47731501"/>
            <a:ext cx="22326600" cy="3170099"/>
          </a:xfrm>
          <a:prstGeom prst="rect">
            <a:avLst/>
          </a:prstGeom>
          <a:solidFill>
            <a:schemeClr val="accent6">
              <a:lumMod val="60000"/>
              <a:lumOff val="40000"/>
            </a:schemeClr>
          </a:solidFill>
        </p:spPr>
        <p:txBody>
          <a:bodyPr wrap="square" rtlCol="0">
            <a:spAutoFit/>
          </a:bodyPr>
          <a:lstStyle/>
          <a:p>
            <a:pPr algn="just"/>
            <a:r>
              <a:rPr lang="en-US" sz="4000" b="1" dirty="0" smtClean="0">
                <a:latin typeface="Times New Roman" pitchFamily="18" charset="0"/>
                <a:cs typeface="Times New Roman" pitchFamily="18" charset="0"/>
              </a:rPr>
              <a:t>Statistical Analysis</a:t>
            </a:r>
          </a:p>
          <a:p>
            <a:pPr algn="just"/>
            <a:r>
              <a:rPr lang="en-US" sz="4000" dirty="0" smtClean="0">
                <a:latin typeface="Times New Roman" pitchFamily="18" charset="0"/>
                <a:cs typeface="Times New Roman" pitchFamily="18" charset="0"/>
              </a:rPr>
              <a:t>Differences in mean percentages and concentrations of the variables between to a time frame critical for utilization of supplement were analyzed by one-way analysis of variance and subsequent Duncan’s multiple comparisons Test (post-hoc). Differences in mean percentages and concentrations of the variables between male and female animals were determined by Paired-Samples t-test .</a:t>
            </a:r>
            <a:endParaRPr lang="en-US" sz="4000" dirty="0">
              <a:latin typeface="Times New Roman" pitchFamily="18" charset="0"/>
              <a:cs typeface="Times New Roman" pitchFamily="18" charset="0"/>
            </a:endParaRPr>
          </a:p>
        </p:txBody>
      </p:sp>
      <p:sp>
        <p:nvSpPr>
          <p:cNvPr id="31" name="Rounded Rectangle 30"/>
          <p:cNvSpPr/>
          <p:nvPr/>
        </p:nvSpPr>
        <p:spPr>
          <a:xfrm>
            <a:off x="22936200" y="13639800"/>
            <a:ext cx="27279600" cy="1524000"/>
          </a:xfrm>
          <a:prstGeom prst="round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7000" b="1" dirty="0" smtClean="0">
                <a:latin typeface="Times New Roman" pitchFamily="18" charset="0"/>
                <a:cs typeface="Times New Roman" pitchFamily="18" charset="0"/>
              </a:rPr>
              <a:t>RESULTS</a:t>
            </a:r>
            <a:endParaRPr lang="en-US" sz="7000" b="1" dirty="0">
              <a:latin typeface="Times New Roman" pitchFamily="18" charset="0"/>
              <a:cs typeface="Times New Roman" pitchFamily="18" charset="0"/>
            </a:endParaRPr>
          </a:p>
        </p:txBody>
      </p:sp>
      <p:sp>
        <p:nvSpPr>
          <p:cNvPr id="32" name="Rounded Rectangle 31"/>
          <p:cNvSpPr/>
          <p:nvPr/>
        </p:nvSpPr>
        <p:spPr>
          <a:xfrm>
            <a:off x="990600" y="13639800"/>
            <a:ext cx="20878800" cy="1371600"/>
          </a:xfrm>
          <a:prstGeom prst="round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7000" b="1" dirty="0" smtClean="0">
                <a:latin typeface="Times New Roman" pitchFamily="18" charset="0"/>
                <a:cs typeface="Times New Roman" pitchFamily="18" charset="0"/>
              </a:rPr>
              <a:t>STUDY AREA / RESEARCH OBJECTIVES</a:t>
            </a:r>
            <a:endParaRPr lang="en-US" sz="7000" b="1" dirty="0" smtClean="0">
              <a:latin typeface="Times New Roman" pitchFamily="18" charset="0"/>
              <a:cs typeface="Times New Roman" pitchFamily="18" charset="0"/>
            </a:endParaRPr>
          </a:p>
        </p:txBody>
      </p:sp>
      <p:sp>
        <p:nvSpPr>
          <p:cNvPr id="34" name="Rounded Rectangle 33"/>
          <p:cNvSpPr/>
          <p:nvPr/>
        </p:nvSpPr>
        <p:spPr>
          <a:xfrm>
            <a:off x="24688800" y="47625000"/>
            <a:ext cx="25222200" cy="1219200"/>
          </a:xfrm>
          <a:prstGeom prst="roundRect">
            <a:avLst/>
          </a:prstGeom>
          <a:solidFill>
            <a:schemeClr val="accent3">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sz="7000" b="1" dirty="0" smtClean="0">
                <a:latin typeface="Times New Roman" pitchFamily="18" charset="0"/>
                <a:cs typeface="Times New Roman" pitchFamily="18" charset="0"/>
              </a:rPr>
              <a:t>CONCLUSION</a:t>
            </a:r>
          </a:p>
        </p:txBody>
      </p:sp>
      <p:sp>
        <p:nvSpPr>
          <p:cNvPr id="25" name="TextBox 24"/>
          <p:cNvSpPr txBox="1"/>
          <p:nvPr/>
        </p:nvSpPr>
        <p:spPr>
          <a:xfrm>
            <a:off x="22098000" y="27508200"/>
            <a:ext cx="12573000" cy="707886"/>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Figure 1: Average daily weight gain between treatments</a:t>
            </a:r>
            <a:endParaRPr lang="en-US" sz="4000" b="1" dirty="0">
              <a:latin typeface="Times New Roman" pitchFamily="18" charset="0"/>
              <a:cs typeface="Times New Roman" pitchFamily="18" charset="0"/>
            </a:endParaRPr>
          </a:p>
        </p:txBody>
      </p:sp>
      <p:sp>
        <p:nvSpPr>
          <p:cNvPr id="28" name="TextBox 27"/>
          <p:cNvSpPr txBox="1"/>
          <p:nvPr/>
        </p:nvSpPr>
        <p:spPr>
          <a:xfrm>
            <a:off x="36728400" y="36934914"/>
            <a:ext cx="14478000" cy="707886"/>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Figure 3: Mean value of progesterone between treatments per sex</a:t>
            </a:r>
            <a:endParaRPr lang="en-US" sz="4000" b="1" dirty="0">
              <a:latin typeface="Times New Roman" pitchFamily="18" charset="0"/>
              <a:cs typeface="Times New Roman" pitchFamily="18" charset="0"/>
            </a:endParaRPr>
          </a:p>
        </p:txBody>
      </p:sp>
      <p:sp>
        <p:nvSpPr>
          <p:cNvPr id="33" name="TextBox 32"/>
          <p:cNvSpPr txBox="1"/>
          <p:nvPr/>
        </p:nvSpPr>
        <p:spPr>
          <a:xfrm>
            <a:off x="22783800" y="37261800"/>
            <a:ext cx="14249400" cy="707886"/>
          </a:xfrm>
          <a:prstGeom prst="rect">
            <a:avLst/>
          </a:prstGeom>
          <a:noFill/>
        </p:spPr>
        <p:txBody>
          <a:bodyPr wrap="square" rtlCol="0">
            <a:spAutoFit/>
          </a:bodyPr>
          <a:lstStyle/>
          <a:p>
            <a:pPr algn="ctr">
              <a:defRPr sz="1200" b="1" i="0" u="none" strike="noStrike" kern="1200" baseline="0">
                <a:solidFill>
                  <a:sysClr val="windowText" lastClr="000000"/>
                </a:solidFill>
                <a:latin typeface="Times New Roman" pitchFamily="18" charset="0"/>
                <a:ea typeface="+mn-ea"/>
                <a:cs typeface="Times New Roman" pitchFamily="18" charset="0"/>
              </a:defRPr>
            </a:pPr>
            <a:r>
              <a:rPr lang="en-US" sz="4000" b="1" dirty="0" smtClean="0">
                <a:latin typeface="Times New Roman" pitchFamily="18" charset="0"/>
                <a:cs typeface="Times New Roman" pitchFamily="18" charset="0"/>
              </a:rPr>
              <a:t>Figure  2: Mean value of t</a:t>
            </a:r>
            <a:r>
              <a:rPr lang="en-US" sz="4000" dirty="0" smtClean="0">
                <a:latin typeface="Times New Roman" pitchFamily="18" charset="0"/>
                <a:cs typeface="Times New Roman" pitchFamily="18" charset="0"/>
              </a:rPr>
              <a:t>estosterone </a:t>
            </a:r>
            <a:r>
              <a:rPr lang="en-US" sz="4000" b="1" dirty="0" smtClean="0">
                <a:latin typeface="Times New Roman" pitchFamily="18" charset="0"/>
                <a:cs typeface="Times New Roman" pitchFamily="18" charset="0"/>
              </a:rPr>
              <a:t>between treatments per sex</a:t>
            </a:r>
            <a:endParaRPr lang="en-US" sz="4000" b="1" dirty="0">
              <a:latin typeface="Times New Roman" pitchFamily="18" charset="0"/>
              <a:cs typeface="Times New Roman" pitchFamily="18" charset="0"/>
            </a:endParaRPr>
          </a:p>
        </p:txBody>
      </p:sp>
      <p:sp>
        <p:nvSpPr>
          <p:cNvPr id="35" name="TextBox 34"/>
          <p:cNvSpPr txBox="1"/>
          <p:nvPr/>
        </p:nvSpPr>
        <p:spPr>
          <a:xfrm>
            <a:off x="37490400" y="46786800"/>
            <a:ext cx="13716000" cy="707886"/>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Figure 5: Mean value of FSH between treatments per sex</a:t>
            </a:r>
            <a:endParaRPr lang="en-US" sz="4000" b="1" dirty="0">
              <a:latin typeface="Times New Roman" pitchFamily="18" charset="0"/>
              <a:cs typeface="Times New Roman" pitchFamily="18" charset="0"/>
            </a:endParaRPr>
          </a:p>
        </p:txBody>
      </p:sp>
      <p:sp>
        <p:nvSpPr>
          <p:cNvPr id="36" name="TextBox 35"/>
          <p:cNvSpPr txBox="1"/>
          <p:nvPr/>
        </p:nvSpPr>
        <p:spPr>
          <a:xfrm>
            <a:off x="22860000" y="46786800"/>
            <a:ext cx="14401800" cy="707886"/>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Figure 4: Mean value of  </a:t>
            </a:r>
            <a:r>
              <a:rPr lang="en-US" sz="4000" b="1" dirty="0" err="1" smtClean="0">
                <a:latin typeface="Times New Roman" pitchFamily="18" charset="0"/>
                <a:cs typeface="Times New Roman" pitchFamily="18" charset="0"/>
              </a:rPr>
              <a:t>estradiol</a:t>
            </a:r>
            <a:r>
              <a:rPr lang="en-US" sz="4000" b="1" dirty="0" smtClean="0">
                <a:latin typeface="Times New Roman" pitchFamily="18" charset="0"/>
                <a:cs typeface="Times New Roman" pitchFamily="18" charset="0"/>
              </a:rPr>
              <a:t> E2 between treatments per sex</a:t>
            </a:r>
            <a:endParaRPr lang="en-US" sz="4000" b="1" dirty="0">
              <a:latin typeface="Times New Roman" pitchFamily="18" charset="0"/>
              <a:cs typeface="Times New Roman" pitchFamily="18" charset="0"/>
            </a:endParaRPr>
          </a:p>
        </p:txBody>
      </p:sp>
      <p:sp>
        <p:nvSpPr>
          <p:cNvPr id="37" name="TextBox 36"/>
          <p:cNvSpPr txBox="1"/>
          <p:nvPr/>
        </p:nvSpPr>
        <p:spPr>
          <a:xfrm>
            <a:off x="762000" y="46329600"/>
            <a:ext cx="6400800" cy="1200329"/>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Plate  1: Experimental animals allocated to individual pens</a:t>
            </a:r>
            <a:endParaRPr lang="en-US" sz="3600" b="1" dirty="0">
              <a:latin typeface="Times New Roman" pitchFamily="18" charset="0"/>
              <a:cs typeface="Times New Roman" pitchFamily="18" charset="0"/>
            </a:endParaRPr>
          </a:p>
        </p:txBody>
      </p:sp>
      <p:sp>
        <p:nvSpPr>
          <p:cNvPr id="38" name="TextBox 37"/>
          <p:cNvSpPr txBox="1"/>
          <p:nvPr/>
        </p:nvSpPr>
        <p:spPr>
          <a:xfrm>
            <a:off x="7848600" y="46196071"/>
            <a:ext cx="6400800" cy="1200329"/>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Plate  2: Taking blood samples via jugular vein</a:t>
            </a:r>
            <a:endParaRPr lang="en-US" sz="3600" b="1" dirty="0">
              <a:latin typeface="Times New Roman" pitchFamily="18" charset="0"/>
              <a:cs typeface="Times New Roman" pitchFamily="18" charset="0"/>
            </a:endParaRPr>
          </a:p>
        </p:txBody>
      </p:sp>
      <p:sp>
        <p:nvSpPr>
          <p:cNvPr id="39" name="TextBox 38"/>
          <p:cNvSpPr txBox="1"/>
          <p:nvPr/>
        </p:nvSpPr>
        <p:spPr>
          <a:xfrm>
            <a:off x="15468600" y="46329600"/>
            <a:ext cx="6934200" cy="646331"/>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Plate  3: Blood samples collection</a:t>
            </a:r>
            <a:endParaRPr lang="en-US" sz="3600" b="1" dirty="0">
              <a:latin typeface="Times New Roman" pitchFamily="18" charset="0"/>
              <a:cs typeface="Times New Roman" pitchFamily="18" charset="0"/>
            </a:endParaRPr>
          </a:p>
        </p:txBody>
      </p:sp>
      <p:sp>
        <p:nvSpPr>
          <p:cNvPr id="40" name="TextBox 39"/>
          <p:cNvSpPr txBox="1"/>
          <p:nvPr/>
        </p:nvSpPr>
        <p:spPr>
          <a:xfrm>
            <a:off x="24612600" y="49267408"/>
            <a:ext cx="25374600" cy="1323439"/>
          </a:xfrm>
          <a:prstGeom prst="rect">
            <a:avLst/>
          </a:prstGeom>
          <a:solidFill>
            <a:schemeClr val="accent6">
              <a:lumMod val="60000"/>
              <a:lumOff val="40000"/>
            </a:schemeClr>
          </a:solidFill>
        </p:spPr>
        <p:txBody>
          <a:bodyPr wrap="square" rtlCol="0">
            <a:spAutoFit/>
          </a:bodyPr>
          <a:lstStyle/>
          <a:p>
            <a:r>
              <a:rPr lang="en-US" sz="4000" dirty="0" smtClean="0">
                <a:latin typeface="Times New Roman" pitchFamily="18" charset="0"/>
                <a:cs typeface="Times New Roman" pitchFamily="18" charset="0"/>
              </a:rPr>
              <a:t>It could be concluded that inorganic minerals in feed supplementation has beneficial effect on reproductive hormones of Azawak cattle breed. This study further need to evaluate the effects of semen quality parameter and libido of bulls. </a:t>
            </a:r>
            <a:endParaRPr lang="en-US" sz="4000" dirty="0">
              <a:latin typeface="Times New Roman" pitchFamily="18" charset="0"/>
              <a:cs typeface="Times New Roman" pitchFamily="18" charset="0"/>
            </a:endParaRPr>
          </a:p>
        </p:txBody>
      </p:sp>
      <p:cxnSp>
        <p:nvCxnSpPr>
          <p:cNvPr id="42" name="Straight Arrow Connector 41"/>
          <p:cNvCxnSpPr/>
          <p:nvPr/>
        </p:nvCxnSpPr>
        <p:spPr>
          <a:xfrm rot="5400000">
            <a:off x="5257800" y="20193000"/>
            <a:ext cx="3276600" cy="1447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flipV="1">
            <a:off x="6172200" y="23393400"/>
            <a:ext cx="4876800" cy="1905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aphicFrame>
        <p:nvGraphicFramePr>
          <p:cNvPr id="41" name="Chart 40"/>
          <p:cNvGraphicFramePr/>
          <p:nvPr/>
        </p:nvGraphicFramePr>
        <p:xfrm>
          <a:off x="22631400" y="28422600"/>
          <a:ext cx="14401800" cy="86106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43" name="Chart 42"/>
          <p:cNvGraphicFramePr/>
          <p:nvPr/>
        </p:nvGraphicFramePr>
        <p:xfrm>
          <a:off x="37566600" y="28041600"/>
          <a:ext cx="13030200" cy="838200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45" name="Chart 44"/>
          <p:cNvGraphicFramePr/>
          <p:nvPr/>
        </p:nvGraphicFramePr>
        <p:xfrm>
          <a:off x="23164800" y="38252400"/>
          <a:ext cx="13487400" cy="83058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46" name="Chart 45"/>
          <p:cNvGraphicFramePr/>
          <p:nvPr/>
        </p:nvGraphicFramePr>
        <p:xfrm>
          <a:off x="37566600" y="38023800"/>
          <a:ext cx="13030200" cy="8458200"/>
        </p:xfrm>
        <a:graphic>
          <a:graphicData uri="http://schemas.openxmlformats.org/drawingml/2006/chart">
            <c:chart xmlns:c="http://schemas.openxmlformats.org/drawingml/2006/chart" xmlns:r="http://schemas.openxmlformats.org/officeDocument/2006/relationships" r:id="rId15"/>
          </a:graphicData>
        </a:graphic>
      </p:graphicFrame>
      <p:sp>
        <p:nvSpPr>
          <p:cNvPr id="47" name="TextBox 46"/>
          <p:cNvSpPr txBox="1"/>
          <p:nvPr/>
        </p:nvSpPr>
        <p:spPr>
          <a:xfrm>
            <a:off x="762000" y="32689800"/>
            <a:ext cx="21183600" cy="7478970"/>
          </a:xfrm>
          <a:prstGeom prst="rect">
            <a:avLst/>
          </a:prstGeom>
          <a:solidFill>
            <a:schemeClr val="accent6">
              <a:lumMod val="60000"/>
              <a:lumOff val="40000"/>
            </a:schemeClr>
          </a:solidFill>
          <a:ln>
            <a:noFill/>
          </a:ln>
        </p:spPr>
        <p:txBody>
          <a:bodyPr wrap="square" rtlCol="0">
            <a:spAutoFit/>
          </a:bodyPr>
          <a:lstStyle/>
          <a:p>
            <a:pPr algn="just"/>
            <a:r>
              <a:rPr lang="en-US" sz="4000" b="1" dirty="0" smtClean="0">
                <a:latin typeface="Times New Roman" pitchFamily="18" charset="0"/>
                <a:cs typeface="Times New Roman" pitchFamily="18" charset="0"/>
              </a:rPr>
              <a:t>Feed Ingredient and Composition</a:t>
            </a:r>
          </a:p>
          <a:p>
            <a:pPr algn="just"/>
            <a:r>
              <a:rPr lang="en-US" sz="4000" dirty="0" smtClean="0">
                <a:latin typeface="Times New Roman" pitchFamily="18" charset="0"/>
                <a:cs typeface="Times New Roman" pitchFamily="18" charset="0"/>
              </a:rPr>
              <a:t>The composition of experimental diet contained 15, 10, 15 and 1% of cotton seed cake, </a:t>
            </a:r>
            <a:r>
              <a:rPr lang="en-US" sz="4000" i="1" dirty="0" smtClean="0">
                <a:latin typeface="Times New Roman" pitchFamily="18" charset="0"/>
                <a:cs typeface="Times New Roman" pitchFamily="18" charset="0"/>
              </a:rPr>
              <a:t>Faidhebia albida</a:t>
            </a:r>
            <a:r>
              <a:rPr lang="en-US" sz="4000" dirty="0" smtClean="0">
                <a:latin typeface="Times New Roman" pitchFamily="18" charset="0"/>
                <a:cs typeface="Times New Roman" pitchFamily="18" charset="0"/>
              </a:rPr>
              <a:t> pod, wheat bran and salt. Also, added to it were cowpea fodder (13%), urea (1%), phosphorus (5%) and calcium (5%).</a:t>
            </a:r>
          </a:p>
          <a:p>
            <a:pPr algn="just"/>
            <a:r>
              <a:rPr lang="en-US" sz="4000" b="1" dirty="0" smtClean="0">
                <a:latin typeface="Times New Roman" pitchFamily="18" charset="0"/>
                <a:cs typeface="Times New Roman" pitchFamily="18" charset="0"/>
              </a:rPr>
              <a:t>Experimental Design</a:t>
            </a:r>
            <a:endParaRPr lang="en-US" sz="4000" dirty="0" smtClean="0">
              <a:latin typeface="Times New Roman" pitchFamily="18" charset="0"/>
              <a:cs typeface="Times New Roman" pitchFamily="18" charset="0"/>
            </a:endParaRPr>
          </a:p>
          <a:p>
            <a:pPr algn="just"/>
            <a:r>
              <a:rPr lang="en-US" sz="4000" dirty="0" smtClean="0">
                <a:latin typeface="Times New Roman" pitchFamily="18" charset="0"/>
                <a:cs typeface="Times New Roman" pitchFamily="18" charset="0"/>
              </a:rPr>
              <a:t>The animals were allocated into six treatment groups of three replicates per sex each containing 6 cattle (3 males and 3 females). There were thus 6 cattle per group in the Completely Randomized Design experiment. The treatments were evaluated by time of supplementation of the diet to the experimental animals. T1: No supplementation (control); T2: Supplementation early (8:00 am); T3: Supplementation in evening (5:00 pm); T4: Supplementation in the morning (8:00 am) and in the evening (5:00 pm) daily; T5: Supplementation once every two days in the morning (8:00 am) before morning out for grazing and  T6: Supplementation once every two days in the evening (5:00 pm).</a:t>
            </a:r>
            <a:endParaRPr lang="en-US" sz="7000" dirty="0">
              <a:latin typeface="Times New Roman" pitchFamily="18" charset="0"/>
              <a:cs typeface="Times New Roman" pitchFamily="18" charset="0"/>
            </a:endParaRPr>
          </a:p>
        </p:txBody>
      </p:sp>
      <p:sp>
        <p:nvSpPr>
          <p:cNvPr id="48" name="Rectangle 47"/>
          <p:cNvSpPr/>
          <p:nvPr/>
        </p:nvSpPr>
        <p:spPr>
          <a:xfrm>
            <a:off x="12268200" y="27051000"/>
            <a:ext cx="1905000" cy="3048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TextBox 48"/>
          <p:cNvSpPr txBox="1"/>
          <p:nvPr/>
        </p:nvSpPr>
        <p:spPr>
          <a:xfrm>
            <a:off x="762000" y="32526030"/>
            <a:ext cx="21717000" cy="7478970"/>
          </a:xfrm>
          <a:prstGeom prst="rect">
            <a:avLst/>
          </a:prstGeom>
          <a:solidFill>
            <a:schemeClr val="accent6">
              <a:lumMod val="60000"/>
              <a:lumOff val="40000"/>
            </a:schemeClr>
          </a:solidFill>
          <a:ln>
            <a:noFill/>
          </a:ln>
        </p:spPr>
        <p:txBody>
          <a:bodyPr wrap="square" rtlCol="0">
            <a:spAutoFit/>
          </a:bodyPr>
          <a:lstStyle/>
          <a:p>
            <a:pPr algn="just"/>
            <a:r>
              <a:rPr lang="en-US" sz="4000" b="1" dirty="0" smtClean="0">
                <a:latin typeface="Times New Roman" pitchFamily="18" charset="0"/>
                <a:cs typeface="Times New Roman" pitchFamily="18" charset="0"/>
              </a:rPr>
              <a:t>Feed Ingredient and Composition</a:t>
            </a:r>
          </a:p>
          <a:p>
            <a:pPr algn="just"/>
            <a:r>
              <a:rPr lang="en-US" sz="4000" dirty="0" smtClean="0">
                <a:latin typeface="Times New Roman" pitchFamily="18" charset="0"/>
                <a:cs typeface="Times New Roman" pitchFamily="18" charset="0"/>
              </a:rPr>
              <a:t>The composition of experimental diet </a:t>
            </a:r>
            <a:r>
              <a:rPr lang="en-US" sz="4000" smtClean="0">
                <a:latin typeface="Times New Roman" pitchFamily="18" charset="0"/>
                <a:cs typeface="Times New Roman" pitchFamily="18" charset="0"/>
              </a:rPr>
              <a:t>contained 35, </a:t>
            </a:r>
            <a:r>
              <a:rPr lang="en-US" sz="4000" dirty="0" smtClean="0">
                <a:latin typeface="Times New Roman" pitchFamily="18" charset="0"/>
                <a:cs typeface="Times New Roman" pitchFamily="18" charset="0"/>
              </a:rPr>
              <a:t>15, 10, 15 and 1% of millet stalk, cotton seed cake, </a:t>
            </a:r>
            <a:r>
              <a:rPr lang="en-US" sz="4000" i="1" dirty="0" smtClean="0">
                <a:latin typeface="Times New Roman" pitchFamily="18" charset="0"/>
                <a:cs typeface="Times New Roman" pitchFamily="18" charset="0"/>
              </a:rPr>
              <a:t>Faidhebia albida</a:t>
            </a:r>
            <a:r>
              <a:rPr lang="en-US" sz="4000" dirty="0" smtClean="0">
                <a:latin typeface="Times New Roman" pitchFamily="18" charset="0"/>
                <a:cs typeface="Times New Roman" pitchFamily="18" charset="0"/>
              </a:rPr>
              <a:t> pod, wheat bran and salt. Also, added to it were cowpea fodder (13%), urea (1%), phosphorus (5%) and calcium (5%).</a:t>
            </a:r>
          </a:p>
          <a:p>
            <a:pPr algn="just"/>
            <a:r>
              <a:rPr lang="en-US" sz="4000" b="1" dirty="0" smtClean="0">
                <a:latin typeface="Times New Roman" pitchFamily="18" charset="0"/>
                <a:cs typeface="Times New Roman" pitchFamily="18" charset="0"/>
              </a:rPr>
              <a:t>Experimental Design</a:t>
            </a:r>
            <a:endParaRPr lang="en-US" sz="4000" dirty="0" smtClean="0">
              <a:latin typeface="Times New Roman" pitchFamily="18" charset="0"/>
              <a:cs typeface="Times New Roman" pitchFamily="18" charset="0"/>
            </a:endParaRPr>
          </a:p>
          <a:p>
            <a:pPr algn="just"/>
            <a:r>
              <a:rPr lang="en-US" sz="4000" dirty="0" smtClean="0">
                <a:latin typeface="Times New Roman" pitchFamily="18" charset="0"/>
                <a:cs typeface="Times New Roman" pitchFamily="18" charset="0"/>
              </a:rPr>
              <a:t>The animals were allocated into six treatment groups of three replicates per sex each containing 6 cattle (3 males and 3 females). There were thus 6 cattle per group in the Completely Randomized Design experiment. The treatments were evaluated by time of supplementation of the diet to the experimental animals. NS: No supplementation (control); SMD: Supplementation early (8:00 am); SED: Supplementation in evening (5:00 pm); SMED: Supplementation in the morning (8:00 am) and in the evening (5:00 pm) daily; S2DM: Supplementation once every two days in the morning (8:00 am) before morning out for grazing and  S2DE: Supplementation once every two days in the evening (5:00 pm)</a:t>
            </a:r>
            <a:endParaRPr lang="en-US" sz="7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2978</TotalTime>
  <Words>699</Words>
  <Application>Microsoft Office PowerPoint</Application>
  <PresentationFormat>Custom</PresentationFormat>
  <Paragraphs>35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CRAMA</dc:creator>
  <cp:lastModifiedBy>CRAMA</cp:lastModifiedBy>
  <cp:revision>133</cp:revision>
  <dcterms:created xsi:type="dcterms:W3CDTF">2017-11-14T13:56:45Z</dcterms:created>
  <dcterms:modified xsi:type="dcterms:W3CDTF">2018-03-25T09:52:41Z</dcterms:modified>
</cp:coreProperties>
</file>