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960350" cy="12960350"/>
  <p:notesSz cx="6858000" cy="9144000"/>
  <p:defaultTextStyle>
    <a:defPPr>
      <a:defRPr lang="en-US"/>
    </a:defPPr>
    <a:lvl1pPr marL="0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1pPr>
    <a:lvl2pPr marL="622066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2pPr>
    <a:lvl3pPr marL="1244133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3pPr>
    <a:lvl4pPr marL="1866199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4pPr>
    <a:lvl5pPr marL="2488265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5pPr>
    <a:lvl6pPr marL="3110332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6pPr>
    <a:lvl7pPr marL="3732398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7pPr>
    <a:lvl8pPr marL="4354464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8pPr>
    <a:lvl9pPr marL="4976531" algn="l" defTabSz="1244133" rtl="0" eaLnBrk="1" latinLnBrk="0" hangingPunct="1">
      <a:defRPr sz="24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2" userDrawn="1">
          <p15:clr>
            <a:srgbClr val="A4A3A4"/>
          </p15:clr>
        </p15:guide>
        <p15:guide id="2" pos="40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53" autoAdjust="0"/>
    <p:restoredTop sz="94660"/>
  </p:normalViewPr>
  <p:slideViewPr>
    <p:cSldViewPr snapToGrid="0">
      <p:cViewPr>
        <p:scale>
          <a:sx n="70" d="100"/>
          <a:sy n="70" d="100"/>
        </p:scale>
        <p:origin x="984" y="-2604"/>
      </p:cViewPr>
      <p:guideLst>
        <p:guide orient="horz" pos="4082"/>
        <p:guide pos="40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026" y="2121058"/>
            <a:ext cx="11016298" cy="4512122"/>
          </a:xfrm>
        </p:spPr>
        <p:txBody>
          <a:bodyPr anchor="b"/>
          <a:lstStyle>
            <a:lvl1pPr algn="ctr">
              <a:defRPr sz="85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6807185"/>
            <a:ext cx="9720263" cy="3129084"/>
          </a:xfrm>
        </p:spPr>
        <p:txBody>
          <a:bodyPr/>
          <a:lstStyle>
            <a:lvl1pPr marL="0" indent="0" algn="ctr">
              <a:buNone/>
              <a:defRPr sz="3402"/>
            </a:lvl1pPr>
            <a:lvl2pPr marL="648035" indent="0" algn="ctr">
              <a:buNone/>
              <a:defRPr sz="2835"/>
            </a:lvl2pPr>
            <a:lvl3pPr marL="1296071" indent="0" algn="ctr">
              <a:buNone/>
              <a:defRPr sz="2551"/>
            </a:lvl3pPr>
            <a:lvl4pPr marL="1944106" indent="0" algn="ctr">
              <a:buNone/>
              <a:defRPr sz="2268"/>
            </a:lvl4pPr>
            <a:lvl5pPr marL="2592141" indent="0" algn="ctr">
              <a:buNone/>
              <a:defRPr sz="2268"/>
            </a:lvl5pPr>
            <a:lvl6pPr marL="3240176" indent="0" algn="ctr">
              <a:buNone/>
              <a:defRPr sz="2268"/>
            </a:lvl6pPr>
            <a:lvl7pPr marL="3888212" indent="0" algn="ctr">
              <a:buNone/>
              <a:defRPr sz="2268"/>
            </a:lvl7pPr>
            <a:lvl8pPr marL="4536247" indent="0" algn="ctr">
              <a:buNone/>
              <a:defRPr sz="2268"/>
            </a:lvl8pPr>
            <a:lvl9pPr marL="5184282" indent="0" algn="ctr">
              <a:buNone/>
              <a:defRPr sz="2268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225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16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75" y="3231091"/>
            <a:ext cx="11178302" cy="5391145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75" y="8673238"/>
            <a:ext cx="11178302" cy="2835076"/>
          </a:xfrm>
        </p:spPr>
        <p:txBody>
          <a:bodyPr/>
          <a:lstStyle>
            <a:lvl1pPr marL="0" indent="0">
              <a:buNone/>
              <a:defRPr sz="3402">
                <a:solidFill>
                  <a:schemeClr val="tx1"/>
                </a:solidFill>
              </a:defRPr>
            </a:lvl1pPr>
            <a:lvl2pPr marL="64803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2pPr>
            <a:lvl3pPr marL="1296071" indent="0">
              <a:buNone/>
              <a:defRPr sz="2551">
                <a:solidFill>
                  <a:schemeClr val="tx1">
                    <a:tint val="75000"/>
                  </a:schemeClr>
                </a:solidFill>
              </a:defRPr>
            </a:lvl3pPr>
            <a:lvl4pPr marL="1944106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4pPr>
            <a:lvl5pPr marL="2592141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5pPr>
            <a:lvl6pPr marL="3240176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6pPr>
            <a:lvl7pPr marL="388821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7pPr>
            <a:lvl8pPr marL="4536247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8pPr>
            <a:lvl9pPr marL="518428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58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024" y="3450093"/>
            <a:ext cx="5508149" cy="82232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177" y="3450093"/>
            <a:ext cx="5508149" cy="82232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163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690021"/>
            <a:ext cx="11178302" cy="25050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713" y="3177087"/>
            <a:ext cx="5482835" cy="1557041"/>
          </a:xfrm>
        </p:spPr>
        <p:txBody>
          <a:bodyPr anchor="b"/>
          <a:lstStyle>
            <a:lvl1pPr marL="0" indent="0">
              <a:buNone/>
              <a:defRPr sz="3402" b="1"/>
            </a:lvl1pPr>
            <a:lvl2pPr marL="648035" indent="0">
              <a:buNone/>
              <a:defRPr sz="2835" b="1"/>
            </a:lvl2pPr>
            <a:lvl3pPr marL="1296071" indent="0">
              <a:buNone/>
              <a:defRPr sz="2551" b="1"/>
            </a:lvl3pPr>
            <a:lvl4pPr marL="1944106" indent="0">
              <a:buNone/>
              <a:defRPr sz="2268" b="1"/>
            </a:lvl4pPr>
            <a:lvl5pPr marL="2592141" indent="0">
              <a:buNone/>
              <a:defRPr sz="2268" b="1"/>
            </a:lvl5pPr>
            <a:lvl6pPr marL="3240176" indent="0">
              <a:buNone/>
              <a:defRPr sz="2268" b="1"/>
            </a:lvl6pPr>
            <a:lvl7pPr marL="3888212" indent="0">
              <a:buNone/>
              <a:defRPr sz="2268" b="1"/>
            </a:lvl7pPr>
            <a:lvl8pPr marL="4536247" indent="0">
              <a:buNone/>
              <a:defRPr sz="2268" b="1"/>
            </a:lvl8pPr>
            <a:lvl9pPr marL="5184282" indent="0">
              <a:buNone/>
              <a:defRPr sz="226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2713" y="4734128"/>
            <a:ext cx="5482835" cy="6963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61178" y="3177087"/>
            <a:ext cx="5509837" cy="1557041"/>
          </a:xfrm>
        </p:spPr>
        <p:txBody>
          <a:bodyPr anchor="b"/>
          <a:lstStyle>
            <a:lvl1pPr marL="0" indent="0">
              <a:buNone/>
              <a:defRPr sz="3402" b="1"/>
            </a:lvl1pPr>
            <a:lvl2pPr marL="648035" indent="0">
              <a:buNone/>
              <a:defRPr sz="2835" b="1"/>
            </a:lvl2pPr>
            <a:lvl3pPr marL="1296071" indent="0">
              <a:buNone/>
              <a:defRPr sz="2551" b="1"/>
            </a:lvl3pPr>
            <a:lvl4pPr marL="1944106" indent="0">
              <a:buNone/>
              <a:defRPr sz="2268" b="1"/>
            </a:lvl4pPr>
            <a:lvl5pPr marL="2592141" indent="0">
              <a:buNone/>
              <a:defRPr sz="2268" b="1"/>
            </a:lvl5pPr>
            <a:lvl6pPr marL="3240176" indent="0">
              <a:buNone/>
              <a:defRPr sz="2268" b="1"/>
            </a:lvl6pPr>
            <a:lvl7pPr marL="3888212" indent="0">
              <a:buNone/>
              <a:defRPr sz="2268" b="1"/>
            </a:lvl7pPr>
            <a:lvl8pPr marL="4536247" indent="0">
              <a:buNone/>
              <a:defRPr sz="2268" b="1"/>
            </a:lvl8pPr>
            <a:lvl9pPr marL="5184282" indent="0">
              <a:buNone/>
              <a:defRPr sz="226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61178" y="4734128"/>
            <a:ext cx="5509837" cy="6963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029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474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29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864023"/>
            <a:ext cx="4180050" cy="3024082"/>
          </a:xfrm>
        </p:spPr>
        <p:txBody>
          <a:bodyPr anchor="b"/>
          <a:lstStyle>
            <a:lvl1pPr>
              <a:defRPr sz="453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9837" y="1866053"/>
            <a:ext cx="6561177" cy="9210249"/>
          </a:xfrm>
        </p:spPr>
        <p:txBody>
          <a:bodyPr/>
          <a:lstStyle>
            <a:lvl1pPr>
              <a:defRPr sz="4536"/>
            </a:lvl1pPr>
            <a:lvl2pPr>
              <a:defRPr sz="3969"/>
            </a:lvl2pPr>
            <a:lvl3pPr>
              <a:defRPr sz="3402"/>
            </a:lvl3pPr>
            <a:lvl4pPr>
              <a:defRPr sz="2835"/>
            </a:lvl4pPr>
            <a:lvl5pPr>
              <a:defRPr sz="2835"/>
            </a:lvl5pPr>
            <a:lvl6pPr>
              <a:defRPr sz="2835"/>
            </a:lvl6pPr>
            <a:lvl7pPr>
              <a:defRPr sz="2835"/>
            </a:lvl7pPr>
            <a:lvl8pPr>
              <a:defRPr sz="2835"/>
            </a:lvl8pPr>
            <a:lvl9pPr>
              <a:defRPr sz="283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2" y="3888105"/>
            <a:ext cx="4180050" cy="7203195"/>
          </a:xfrm>
        </p:spPr>
        <p:txBody>
          <a:bodyPr/>
          <a:lstStyle>
            <a:lvl1pPr marL="0" indent="0">
              <a:buNone/>
              <a:defRPr sz="2268"/>
            </a:lvl1pPr>
            <a:lvl2pPr marL="648035" indent="0">
              <a:buNone/>
              <a:defRPr sz="1984"/>
            </a:lvl2pPr>
            <a:lvl3pPr marL="1296071" indent="0">
              <a:buNone/>
              <a:defRPr sz="1701"/>
            </a:lvl3pPr>
            <a:lvl4pPr marL="1944106" indent="0">
              <a:buNone/>
              <a:defRPr sz="1417"/>
            </a:lvl4pPr>
            <a:lvl5pPr marL="2592141" indent="0">
              <a:buNone/>
              <a:defRPr sz="1417"/>
            </a:lvl5pPr>
            <a:lvl6pPr marL="3240176" indent="0">
              <a:buNone/>
              <a:defRPr sz="1417"/>
            </a:lvl6pPr>
            <a:lvl7pPr marL="3888212" indent="0">
              <a:buNone/>
              <a:defRPr sz="1417"/>
            </a:lvl7pPr>
            <a:lvl8pPr marL="4536247" indent="0">
              <a:buNone/>
              <a:defRPr sz="1417"/>
            </a:lvl8pPr>
            <a:lvl9pPr marL="5184282" indent="0">
              <a:buNone/>
              <a:defRPr sz="141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759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864023"/>
            <a:ext cx="4180050" cy="3024082"/>
          </a:xfrm>
        </p:spPr>
        <p:txBody>
          <a:bodyPr anchor="b"/>
          <a:lstStyle>
            <a:lvl1pPr>
              <a:defRPr sz="4536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9837" y="1866053"/>
            <a:ext cx="6561177" cy="9210249"/>
          </a:xfrm>
        </p:spPr>
        <p:txBody>
          <a:bodyPr anchor="t"/>
          <a:lstStyle>
            <a:lvl1pPr marL="0" indent="0">
              <a:buNone/>
              <a:defRPr sz="4536"/>
            </a:lvl1pPr>
            <a:lvl2pPr marL="648035" indent="0">
              <a:buNone/>
              <a:defRPr sz="3969"/>
            </a:lvl2pPr>
            <a:lvl3pPr marL="1296071" indent="0">
              <a:buNone/>
              <a:defRPr sz="3402"/>
            </a:lvl3pPr>
            <a:lvl4pPr marL="1944106" indent="0">
              <a:buNone/>
              <a:defRPr sz="2835"/>
            </a:lvl4pPr>
            <a:lvl5pPr marL="2592141" indent="0">
              <a:buNone/>
              <a:defRPr sz="2835"/>
            </a:lvl5pPr>
            <a:lvl6pPr marL="3240176" indent="0">
              <a:buNone/>
              <a:defRPr sz="2835"/>
            </a:lvl6pPr>
            <a:lvl7pPr marL="3888212" indent="0">
              <a:buNone/>
              <a:defRPr sz="2835"/>
            </a:lvl7pPr>
            <a:lvl8pPr marL="4536247" indent="0">
              <a:buNone/>
              <a:defRPr sz="2835"/>
            </a:lvl8pPr>
            <a:lvl9pPr marL="5184282" indent="0">
              <a:buNone/>
              <a:defRPr sz="283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2" y="3888105"/>
            <a:ext cx="4180050" cy="7203195"/>
          </a:xfrm>
        </p:spPr>
        <p:txBody>
          <a:bodyPr/>
          <a:lstStyle>
            <a:lvl1pPr marL="0" indent="0">
              <a:buNone/>
              <a:defRPr sz="2268"/>
            </a:lvl1pPr>
            <a:lvl2pPr marL="648035" indent="0">
              <a:buNone/>
              <a:defRPr sz="1984"/>
            </a:lvl2pPr>
            <a:lvl3pPr marL="1296071" indent="0">
              <a:buNone/>
              <a:defRPr sz="1701"/>
            </a:lvl3pPr>
            <a:lvl4pPr marL="1944106" indent="0">
              <a:buNone/>
              <a:defRPr sz="1417"/>
            </a:lvl4pPr>
            <a:lvl5pPr marL="2592141" indent="0">
              <a:buNone/>
              <a:defRPr sz="1417"/>
            </a:lvl5pPr>
            <a:lvl6pPr marL="3240176" indent="0">
              <a:buNone/>
              <a:defRPr sz="1417"/>
            </a:lvl6pPr>
            <a:lvl7pPr marL="3888212" indent="0">
              <a:buNone/>
              <a:defRPr sz="1417"/>
            </a:lvl7pPr>
            <a:lvl8pPr marL="4536247" indent="0">
              <a:buNone/>
              <a:defRPr sz="1417"/>
            </a:lvl8pPr>
            <a:lvl9pPr marL="5184282" indent="0">
              <a:buNone/>
              <a:defRPr sz="141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196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156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4751" y="690018"/>
            <a:ext cx="2794575" cy="109832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1025" y="690018"/>
            <a:ext cx="8221722" cy="109832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31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024" y="690021"/>
            <a:ext cx="11178302" cy="2505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024" y="3450093"/>
            <a:ext cx="11178302" cy="8223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024" y="12012327"/>
            <a:ext cx="2916079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63CA3-0F43-471E-B3A3-35F130DE2CF9}" type="datetimeFigureOut">
              <a:rPr lang="en-GB" smtClean="0"/>
              <a:t>05/10/2020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93116" y="12012327"/>
            <a:ext cx="4374118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53247" y="12012327"/>
            <a:ext cx="2916079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2F5A9-AA4A-45AD-AACD-625767A7E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34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96071" rtl="0" eaLnBrk="1" latinLnBrk="0" hangingPunct="1">
        <a:lnSpc>
          <a:spcPct val="90000"/>
        </a:lnSpc>
        <a:spcBef>
          <a:spcPct val="0"/>
        </a:spcBef>
        <a:buNone/>
        <a:defRPr sz="62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18" indent="-324018" algn="l" defTabSz="1296071" rtl="0" eaLnBrk="1" latinLnBrk="0" hangingPunct="1">
        <a:lnSpc>
          <a:spcPct val="90000"/>
        </a:lnSpc>
        <a:spcBef>
          <a:spcPts val="1417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1pPr>
      <a:lvl2pPr marL="972053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3402" kern="1200">
          <a:solidFill>
            <a:schemeClr val="tx1"/>
          </a:solidFill>
          <a:latin typeface="+mn-lt"/>
          <a:ea typeface="+mn-ea"/>
          <a:cs typeface="+mn-cs"/>
        </a:defRPr>
      </a:lvl2pPr>
      <a:lvl3pPr marL="1620088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268123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4pPr>
      <a:lvl5pPr marL="2916159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5pPr>
      <a:lvl6pPr marL="3564194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6pPr>
      <a:lvl7pPr marL="4212229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7pPr>
      <a:lvl8pPr marL="4860265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8pPr>
      <a:lvl9pPr marL="5508300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1pPr>
      <a:lvl2pPr marL="648035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96071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3pPr>
      <a:lvl4pPr marL="1944106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4pPr>
      <a:lvl5pPr marL="2592141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5pPr>
      <a:lvl6pPr marL="3240176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6pPr>
      <a:lvl7pPr marL="3888212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7pPr>
      <a:lvl8pPr marL="4536247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8pPr>
      <a:lvl9pPr marL="5184282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hidden">
          <a:xfrm>
            <a:off x="0" y="2524117"/>
            <a:ext cx="12960350" cy="1043623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67729" y="878062"/>
            <a:ext cx="12394666" cy="1480128"/>
          </a:xfrm>
          <a:prstGeom prst="rect">
            <a:avLst/>
          </a:prstGeom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1400" b="1" dirty="0" smtClean="0">
                <a:solidFill>
                  <a:schemeClr val="tx1"/>
                </a:solidFill>
              </a:rPr>
              <a:t>Shaikh </a:t>
            </a:r>
            <a:r>
              <a:rPr lang="en-GB" sz="1400" b="1" dirty="0">
                <a:solidFill>
                  <a:schemeClr val="tx1"/>
                </a:solidFill>
              </a:rPr>
              <a:t>Wasim </a:t>
            </a:r>
            <a:r>
              <a:rPr lang="en-GB" sz="1400" b="1" dirty="0" smtClean="0">
                <a:solidFill>
                  <a:schemeClr val="tx1"/>
                </a:solidFill>
              </a:rPr>
              <a:t>Chand</a:t>
            </a:r>
            <a:r>
              <a:rPr lang="en-GB" sz="1400" baseline="30000" dirty="0">
                <a:solidFill>
                  <a:schemeClr val="tx1"/>
                </a:solidFill>
              </a:rPr>
              <a:t>1</a:t>
            </a:r>
            <a:r>
              <a:rPr lang="en-GB" sz="1400" b="1" dirty="0" smtClean="0">
                <a:solidFill>
                  <a:schemeClr val="tx1"/>
                </a:solidFill>
              </a:rPr>
              <a:t>, </a:t>
            </a:r>
            <a:r>
              <a:rPr lang="en-GB" sz="1400" b="1" dirty="0" smtClean="0">
                <a:solidFill>
                  <a:schemeClr val="tx1"/>
                </a:solidFill>
              </a:rPr>
              <a:t>R. Susheela</a:t>
            </a:r>
            <a:r>
              <a:rPr lang="en-GB" sz="1600" baseline="30000" dirty="0" smtClean="0">
                <a:solidFill>
                  <a:schemeClr val="tx1"/>
                </a:solidFill>
              </a:rPr>
              <a:t>2</a:t>
            </a:r>
            <a:r>
              <a:rPr lang="en-GB" sz="1400" b="1" dirty="0" smtClean="0">
                <a:solidFill>
                  <a:schemeClr val="tx1"/>
                </a:solidFill>
              </a:rPr>
              <a:t>, D. Sreelatha</a:t>
            </a:r>
            <a:r>
              <a:rPr lang="en-GB" sz="1600" baseline="30000" dirty="0" smtClean="0">
                <a:solidFill>
                  <a:schemeClr val="tx1"/>
                </a:solidFill>
              </a:rPr>
              <a:t>3</a:t>
            </a:r>
            <a:r>
              <a:rPr lang="en-GB" sz="1400" b="1" dirty="0" smtClean="0">
                <a:solidFill>
                  <a:schemeClr val="tx1"/>
                </a:solidFill>
              </a:rPr>
              <a:t> and M. Shanti</a:t>
            </a:r>
            <a:r>
              <a:rPr lang="en-GB" sz="1600" baseline="30000" dirty="0" smtClean="0">
                <a:solidFill>
                  <a:schemeClr val="tx1"/>
                </a:solidFill>
              </a:rPr>
              <a:t>4</a:t>
            </a:r>
            <a:endParaRPr lang="en-GB" sz="1400" b="1" dirty="0" smtClean="0">
              <a:solidFill>
                <a:schemeClr val="tx1"/>
              </a:solidFill>
            </a:endParaRPr>
          </a:p>
          <a:p>
            <a:pPr algn="ctr"/>
            <a:r>
              <a:rPr lang="en-GB" sz="1400" baseline="30000" dirty="0" smtClean="0">
                <a:solidFill>
                  <a:schemeClr val="tx1"/>
                </a:solidFill>
              </a:rPr>
              <a:t>1</a:t>
            </a:r>
            <a:r>
              <a:rPr lang="en-US" sz="1400" dirty="0" smtClean="0">
                <a:solidFill>
                  <a:schemeClr val="tx1"/>
                </a:solidFill>
              </a:rPr>
              <a:t>Department </a:t>
            </a:r>
            <a:r>
              <a:rPr lang="en-US" sz="1400" dirty="0" smtClean="0">
                <a:solidFill>
                  <a:schemeClr val="tx1"/>
                </a:solidFill>
              </a:rPr>
              <a:t>of Agronomy, </a:t>
            </a:r>
            <a:r>
              <a:rPr lang="en-US" sz="1400" dirty="0">
                <a:solidFill>
                  <a:schemeClr val="tx1"/>
                </a:solidFill>
              </a:rPr>
              <a:t>College of </a:t>
            </a:r>
            <a:r>
              <a:rPr lang="en-US" sz="1400" dirty="0" smtClean="0">
                <a:solidFill>
                  <a:schemeClr val="tx1"/>
                </a:solidFill>
              </a:rPr>
              <a:t>Agriculture</a:t>
            </a:r>
            <a:r>
              <a:rPr lang="en-US" sz="1400" dirty="0">
                <a:solidFill>
                  <a:schemeClr val="tx1"/>
                </a:solidFill>
              </a:rPr>
              <a:t>, Rajendranagar, PJTSAU, </a:t>
            </a:r>
            <a:r>
              <a:rPr lang="en-GB" sz="1400" dirty="0" smtClean="0">
                <a:solidFill>
                  <a:schemeClr val="tx1"/>
                </a:solidFill>
              </a:rPr>
              <a:t>HYD-30.</a:t>
            </a:r>
            <a:endParaRPr lang="en-GB" sz="14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GB" sz="1400" baseline="30000" dirty="0" smtClean="0">
                <a:solidFill>
                  <a:schemeClr val="tx1"/>
                </a:solidFill>
              </a:rPr>
              <a:t>2,4</a:t>
            </a:r>
            <a:r>
              <a:rPr lang="en-GB" sz="1400" dirty="0" smtClean="0">
                <a:solidFill>
                  <a:schemeClr val="tx1"/>
                </a:solidFill>
              </a:rPr>
              <a:t>AICRP </a:t>
            </a:r>
            <a:r>
              <a:rPr lang="en-GB" sz="1400" dirty="0">
                <a:solidFill>
                  <a:schemeClr val="tx1"/>
                </a:solidFill>
              </a:rPr>
              <a:t>on Forage Crops &amp; Utilization, ARI, Rajendranagar, </a:t>
            </a:r>
            <a:r>
              <a:rPr lang="en-GB" sz="1400" dirty="0" smtClean="0">
                <a:solidFill>
                  <a:schemeClr val="tx1"/>
                </a:solidFill>
              </a:rPr>
              <a:t>HYD-30.</a:t>
            </a:r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baseline="30000" dirty="0" smtClean="0">
                <a:solidFill>
                  <a:schemeClr val="tx1"/>
                </a:solidFill>
              </a:rPr>
              <a:t>3</a:t>
            </a:r>
            <a:r>
              <a:rPr lang="en-GB" sz="1400" dirty="0" smtClean="0">
                <a:solidFill>
                  <a:schemeClr val="tx1"/>
                </a:solidFill>
              </a:rPr>
              <a:t>AICMIP</a:t>
            </a:r>
            <a:r>
              <a:rPr lang="en-GB" sz="1400" dirty="0">
                <a:solidFill>
                  <a:schemeClr val="tx1"/>
                </a:solidFill>
              </a:rPr>
              <a:t>, Maize </a:t>
            </a:r>
            <a:r>
              <a:rPr lang="en-GB" sz="1400" dirty="0" smtClean="0">
                <a:solidFill>
                  <a:schemeClr val="tx1"/>
                </a:solidFill>
              </a:rPr>
              <a:t>Research Centre</a:t>
            </a:r>
            <a:r>
              <a:rPr lang="en-GB" sz="1400" dirty="0">
                <a:solidFill>
                  <a:schemeClr val="tx1"/>
                </a:solidFill>
              </a:rPr>
              <a:t>, ARI, Rajendranagar, HYD -</a:t>
            </a:r>
            <a:r>
              <a:rPr lang="en-GB" sz="1400" dirty="0" smtClean="0">
                <a:solidFill>
                  <a:schemeClr val="tx1"/>
                </a:solidFill>
              </a:rPr>
              <a:t>30.</a:t>
            </a:r>
          </a:p>
          <a:p>
            <a:pPr algn="ctr">
              <a:lnSpc>
                <a:spcPct val="150000"/>
              </a:lnSpc>
            </a:pPr>
            <a:r>
              <a:rPr lang="en-GB" sz="1400" i="1" u="sng" dirty="0" smtClean="0">
                <a:solidFill>
                  <a:schemeClr val="tx1"/>
                </a:solidFill>
              </a:rPr>
              <a:t>E-mail: agricosswasim13@gmail.com</a:t>
            </a:r>
            <a:endParaRPr lang="en-GB" sz="1400" i="1" u="sng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7729" y="2734160"/>
            <a:ext cx="5683404" cy="35086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b="1" u="sng" dirty="0" smtClean="0">
                <a:solidFill>
                  <a:schemeClr val="accent1">
                    <a:lumMod val="50000"/>
                  </a:schemeClr>
                </a:solidFill>
              </a:rPr>
              <a:t>Introduction</a:t>
            </a:r>
          </a:p>
          <a:p>
            <a:pPr algn="just">
              <a:lnSpc>
                <a:spcPct val="150000"/>
              </a:lnSpc>
            </a:pPr>
            <a:r>
              <a:rPr lang="en-GB" sz="1200" dirty="0" smtClean="0"/>
              <a:t>Baby </a:t>
            </a:r>
            <a:r>
              <a:rPr lang="en-GB" sz="1200" dirty="0"/>
              <a:t>corn (</a:t>
            </a:r>
            <a:r>
              <a:rPr lang="en-GB" sz="1200" i="1" dirty="0"/>
              <a:t>Zea mays </a:t>
            </a:r>
            <a:r>
              <a:rPr lang="en-GB" sz="1200" dirty="0"/>
              <a:t>L.) is an important crop of Thailand, Taiwan and India; recently, </a:t>
            </a:r>
            <a:r>
              <a:rPr lang="en-GB" sz="1200" dirty="0" smtClean="0"/>
              <a:t>baby corn </a:t>
            </a:r>
            <a:r>
              <a:rPr lang="en-GB" sz="1200" dirty="0"/>
              <a:t>has gained popularity in Delhi, Uttar Pradesh, Haryana, Maharashtra, </a:t>
            </a:r>
            <a:r>
              <a:rPr lang="en-GB" sz="1200" dirty="0" smtClean="0"/>
              <a:t>Telangana, Karnataka</a:t>
            </a:r>
            <a:r>
              <a:rPr lang="en-GB" sz="1200" dirty="0"/>
              <a:t>, Andhra Pradesh, Rajasthan and Meghalaya </a:t>
            </a:r>
            <a:r>
              <a:rPr lang="en-GB" sz="1200" dirty="0" smtClean="0"/>
              <a:t>states.</a:t>
            </a:r>
            <a:r>
              <a:rPr lang="en-GB" sz="1200" dirty="0"/>
              <a:t> </a:t>
            </a:r>
            <a:r>
              <a:rPr lang="en-GB" sz="1200" dirty="0" smtClean="0"/>
              <a:t>Application </a:t>
            </a:r>
            <a:r>
              <a:rPr lang="en-GB" sz="1200" dirty="0"/>
              <a:t>of Zn fertilizers may be a viable option to </a:t>
            </a:r>
            <a:r>
              <a:rPr lang="en-GB" sz="1200" dirty="0" smtClean="0"/>
              <a:t>fulfil </a:t>
            </a:r>
            <a:r>
              <a:rPr lang="en-GB" sz="1200" dirty="0"/>
              <a:t>the crop </a:t>
            </a:r>
            <a:r>
              <a:rPr lang="en-GB" sz="1200" dirty="0" smtClean="0"/>
              <a:t>demand for </a:t>
            </a:r>
            <a:r>
              <a:rPr lang="en-GB" sz="1200" dirty="0"/>
              <a:t>Zn and </a:t>
            </a:r>
            <a:r>
              <a:rPr lang="en-GB" sz="1200" dirty="0" smtClean="0"/>
              <a:t>also to </a:t>
            </a:r>
            <a:r>
              <a:rPr lang="en-GB" sz="1200" dirty="0"/>
              <a:t>increase its content in edible parts. One third of the world population is reported at the </a:t>
            </a:r>
            <a:r>
              <a:rPr lang="en-GB" sz="1200" dirty="0" smtClean="0"/>
              <a:t>risk of </a:t>
            </a:r>
            <a:r>
              <a:rPr lang="en-GB" sz="1200" dirty="0"/>
              <a:t>malnutrition due to inadequate dietary intake of zinc (Cakmak, 2009</a:t>
            </a:r>
            <a:r>
              <a:rPr lang="en-GB" sz="1200" dirty="0" smtClean="0"/>
              <a:t>). </a:t>
            </a:r>
            <a:r>
              <a:rPr lang="en-GB" sz="1200" dirty="0"/>
              <a:t>About 50% </a:t>
            </a:r>
            <a:r>
              <a:rPr lang="en-GB" sz="1200" dirty="0" smtClean="0"/>
              <a:t>of Indian </a:t>
            </a:r>
            <a:r>
              <a:rPr lang="en-GB" sz="1200" dirty="0"/>
              <a:t>soils are deficient in zinc causing low level of zinc and yield losses in fodder crops </a:t>
            </a:r>
            <a:r>
              <a:rPr lang="en-GB" sz="1200" dirty="0" smtClean="0"/>
              <a:t>and affecting </a:t>
            </a:r>
            <a:r>
              <a:rPr lang="en-GB" sz="1200" dirty="0"/>
              <a:t>the health of the </a:t>
            </a:r>
            <a:r>
              <a:rPr lang="en-GB" sz="1200" dirty="0" smtClean="0"/>
              <a:t>livestock. </a:t>
            </a:r>
            <a:r>
              <a:rPr lang="en-GB" sz="1200" dirty="0"/>
              <a:t>Zinc fortification is essential for </a:t>
            </a:r>
            <a:r>
              <a:rPr lang="en-GB" sz="1200" dirty="0" smtClean="0"/>
              <a:t>keeping sufficient </a:t>
            </a:r>
            <a:r>
              <a:rPr lang="en-GB" sz="1200" dirty="0"/>
              <a:t>amount of available zinc in soil solution (by soil application of zinc) and in </a:t>
            </a:r>
            <a:r>
              <a:rPr lang="en-GB" sz="1200" dirty="0" smtClean="0"/>
              <a:t>leaf tissue </a:t>
            </a:r>
            <a:r>
              <a:rPr lang="en-GB" sz="1200" dirty="0"/>
              <a:t>(by foliar application of zinc) </a:t>
            </a:r>
            <a:r>
              <a:rPr lang="en-GB" sz="1200" dirty="0" smtClean="0"/>
              <a:t>which contributes </a:t>
            </a:r>
            <a:r>
              <a:rPr lang="en-GB" sz="1200" dirty="0"/>
              <a:t>to the maintenance of adequate </a:t>
            </a:r>
            <a:r>
              <a:rPr lang="en-GB" sz="1200" dirty="0" smtClean="0"/>
              <a:t>root zinc </a:t>
            </a:r>
            <a:r>
              <a:rPr lang="en-GB" sz="1200" dirty="0"/>
              <a:t>uptake.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658" y="6547667"/>
            <a:ext cx="5496023" cy="45550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600" b="1" u="sng" dirty="0" smtClean="0">
                <a:solidFill>
                  <a:schemeClr val="accent1">
                    <a:lumMod val="50000"/>
                  </a:schemeClr>
                </a:solidFill>
              </a:rPr>
              <a:t>Materials and Method</a:t>
            </a:r>
          </a:p>
          <a:p>
            <a:pPr lvl="0">
              <a:lnSpc>
                <a:spcPct val="150000"/>
              </a:lnSpc>
            </a:pPr>
            <a:r>
              <a:rPr lang="en-US" sz="1200" b="1" dirty="0" smtClean="0"/>
              <a:t>Location </a:t>
            </a:r>
            <a:r>
              <a:rPr lang="en-US" sz="1200" dirty="0" smtClean="0"/>
              <a:t>	: </a:t>
            </a:r>
            <a:r>
              <a:rPr lang="en-US" sz="1200" dirty="0"/>
              <a:t>College Farm, College of Agriculture, </a:t>
            </a:r>
            <a:r>
              <a:rPr lang="en-US" sz="1200" dirty="0" smtClean="0"/>
              <a:t>Rajendranagar.</a:t>
            </a:r>
            <a:endParaRPr lang="en-GB" sz="1200" dirty="0"/>
          </a:p>
          <a:p>
            <a:pPr lvl="0">
              <a:lnSpc>
                <a:spcPct val="150000"/>
              </a:lnSpc>
            </a:pPr>
            <a:r>
              <a:rPr lang="en-US" sz="1200" b="1" dirty="0" smtClean="0"/>
              <a:t>Crop</a:t>
            </a:r>
            <a:r>
              <a:rPr lang="en-US" sz="1200" dirty="0" smtClean="0"/>
              <a:t>	: </a:t>
            </a:r>
            <a:r>
              <a:rPr lang="en-IN" sz="1200" dirty="0"/>
              <a:t>Baby corn</a:t>
            </a:r>
            <a:endParaRPr lang="en-GB" sz="1200" dirty="0"/>
          </a:p>
          <a:p>
            <a:pPr lvl="0">
              <a:lnSpc>
                <a:spcPct val="150000"/>
              </a:lnSpc>
            </a:pPr>
            <a:r>
              <a:rPr lang="en-US" sz="1200" b="1" dirty="0"/>
              <a:t>Season</a:t>
            </a:r>
            <a:r>
              <a:rPr lang="en-US" sz="1200" dirty="0"/>
              <a:t>	: </a:t>
            </a:r>
            <a:r>
              <a:rPr lang="en-US" sz="1200" i="1" dirty="0"/>
              <a:t>Kharif  </a:t>
            </a:r>
            <a:r>
              <a:rPr lang="en-US" sz="1200" dirty="0"/>
              <a:t>2016</a:t>
            </a:r>
            <a:endParaRPr lang="en-GB" sz="1200" dirty="0"/>
          </a:p>
          <a:p>
            <a:pPr lvl="0">
              <a:lnSpc>
                <a:spcPct val="150000"/>
              </a:lnSpc>
            </a:pPr>
            <a:r>
              <a:rPr lang="en-US" sz="1200" b="1" dirty="0" smtClean="0"/>
              <a:t>Spacing</a:t>
            </a:r>
            <a:r>
              <a:rPr lang="en-US" sz="1200" dirty="0"/>
              <a:t>	: 40 cm x 20 cm</a:t>
            </a:r>
            <a:endParaRPr lang="en-GB" sz="1200" dirty="0"/>
          </a:p>
          <a:p>
            <a:pPr lvl="0">
              <a:lnSpc>
                <a:spcPct val="150000"/>
              </a:lnSpc>
            </a:pPr>
            <a:r>
              <a:rPr lang="en-US" sz="1200" b="1" dirty="0" smtClean="0"/>
              <a:t>Variety </a:t>
            </a:r>
            <a:r>
              <a:rPr lang="en-US" sz="1200" dirty="0" smtClean="0"/>
              <a:t>       </a:t>
            </a:r>
            <a:r>
              <a:rPr lang="en-US" sz="1200" dirty="0"/>
              <a:t>	: VL - 1</a:t>
            </a:r>
            <a:endParaRPr lang="en-GB" sz="1200" dirty="0"/>
          </a:p>
          <a:p>
            <a:pPr lvl="0">
              <a:lnSpc>
                <a:spcPct val="150000"/>
              </a:lnSpc>
            </a:pPr>
            <a:r>
              <a:rPr lang="en-US" sz="1200" dirty="0" smtClean="0"/>
              <a:t>Recommended </a:t>
            </a:r>
            <a:r>
              <a:rPr lang="en-US" sz="1200" dirty="0"/>
              <a:t>dose of fertilizer: 150:60:50  (N, P</a:t>
            </a:r>
            <a:r>
              <a:rPr lang="en-US" sz="900" dirty="0"/>
              <a:t>2</a:t>
            </a:r>
            <a:r>
              <a:rPr lang="en-US" sz="1200" dirty="0"/>
              <a:t>O</a:t>
            </a:r>
            <a:r>
              <a:rPr lang="en-US" sz="900" dirty="0"/>
              <a:t>5</a:t>
            </a:r>
            <a:r>
              <a:rPr lang="en-US" sz="1200" dirty="0"/>
              <a:t>, K</a:t>
            </a:r>
            <a:r>
              <a:rPr lang="en-US" sz="900" dirty="0"/>
              <a:t>2</a:t>
            </a:r>
            <a:r>
              <a:rPr lang="en-US" sz="1200" dirty="0"/>
              <a:t>O kg ha</a:t>
            </a:r>
            <a:r>
              <a:rPr lang="en-US" sz="1200" baseline="30000" dirty="0"/>
              <a:t>-1</a:t>
            </a:r>
            <a:r>
              <a:rPr lang="en-US" sz="1200" dirty="0" smtClean="0"/>
              <a:t>)</a:t>
            </a:r>
            <a:endParaRPr lang="en-GB" sz="1200" b="1" dirty="0"/>
          </a:p>
          <a:p>
            <a:r>
              <a:rPr lang="en-GB" sz="1400" b="1" u="sng" dirty="0" smtClean="0"/>
              <a:t>Treatments :</a:t>
            </a:r>
            <a:endParaRPr lang="en-GB" sz="1400" b="1" u="sng" dirty="0"/>
          </a:p>
          <a:p>
            <a:r>
              <a:rPr lang="en-GB" sz="1200" b="1" dirty="0"/>
              <a:t>T</a:t>
            </a:r>
            <a:r>
              <a:rPr lang="en-GB" sz="1000" b="1" dirty="0"/>
              <a:t>1</a:t>
            </a:r>
            <a:r>
              <a:rPr lang="en-GB" sz="1200" b="1" dirty="0"/>
              <a:t>: </a:t>
            </a:r>
            <a:r>
              <a:rPr lang="en-GB" sz="1200" dirty="0"/>
              <a:t>Control (No zinc) </a:t>
            </a:r>
          </a:p>
          <a:p>
            <a:r>
              <a:rPr lang="en-GB" sz="1200" b="1" dirty="0"/>
              <a:t>T</a:t>
            </a:r>
            <a:r>
              <a:rPr lang="en-GB" sz="1000" b="1" dirty="0"/>
              <a:t>2</a:t>
            </a:r>
            <a:r>
              <a:rPr lang="en-GB" sz="1200" b="1" dirty="0"/>
              <a:t>: </a:t>
            </a:r>
            <a:r>
              <a:rPr lang="en-GB" sz="1200" dirty="0"/>
              <a:t>Foliar spray of ZnSO</a:t>
            </a:r>
            <a:r>
              <a:rPr lang="en-GB" sz="900" dirty="0"/>
              <a:t>4</a:t>
            </a:r>
            <a:r>
              <a:rPr lang="en-GB" sz="1200" dirty="0"/>
              <a:t> @ 0.2% at 25 DAS </a:t>
            </a:r>
          </a:p>
          <a:p>
            <a:r>
              <a:rPr lang="en-GB" sz="1200" b="1" dirty="0"/>
              <a:t>T</a:t>
            </a:r>
            <a:r>
              <a:rPr lang="en-GB" sz="1000" b="1" dirty="0"/>
              <a:t>3</a:t>
            </a:r>
            <a:r>
              <a:rPr lang="en-GB" sz="1200" b="1" dirty="0"/>
              <a:t>: </a:t>
            </a:r>
            <a:r>
              <a:rPr lang="en-GB" sz="1200" dirty="0"/>
              <a:t>Foliar spray of ZnSO</a:t>
            </a:r>
            <a:r>
              <a:rPr lang="en-GB" sz="900" dirty="0"/>
              <a:t>4</a:t>
            </a:r>
            <a:r>
              <a:rPr lang="en-GB" sz="1200" dirty="0"/>
              <a:t> @ 0.2% at 40 DAS </a:t>
            </a:r>
          </a:p>
          <a:p>
            <a:r>
              <a:rPr lang="en-GB" sz="1200" b="1" dirty="0"/>
              <a:t>T</a:t>
            </a:r>
            <a:r>
              <a:rPr lang="en-GB" sz="1000" b="1" dirty="0"/>
              <a:t>4</a:t>
            </a:r>
            <a:r>
              <a:rPr lang="en-GB" sz="1200" b="1" dirty="0"/>
              <a:t>: </a:t>
            </a:r>
            <a:r>
              <a:rPr lang="en-GB" sz="1200" dirty="0"/>
              <a:t>Foliar spray of ZnSO</a:t>
            </a:r>
            <a:r>
              <a:rPr lang="en-GB" sz="900" dirty="0"/>
              <a:t>4</a:t>
            </a:r>
            <a:r>
              <a:rPr lang="en-GB" sz="1200" dirty="0"/>
              <a:t> @ 0.2% at 25 DAS and at 40 DAS </a:t>
            </a:r>
          </a:p>
          <a:p>
            <a:r>
              <a:rPr lang="en-GB" sz="1200" b="1" dirty="0"/>
              <a:t>T</a:t>
            </a:r>
            <a:r>
              <a:rPr lang="en-GB" sz="1000" b="1" dirty="0"/>
              <a:t>5</a:t>
            </a:r>
            <a:r>
              <a:rPr lang="en-GB" sz="1200" b="1" dirty="0"/>
              <a:t>: </a:t>
            </a:r>
            <a:r>
              <a:rPr lang="en-GB" sz="1200" dirty="0"/>
              <a:t>Soil application of ZnSO</a:t>
            </a:r>
            <a:r>
              <a:rPr lang="en-GB" sz="900" dirty="0"/>
              <a:t>4</a:t>
            </a:r>
            <a:r>
              <a:rPr lang="en-GB" sz="1200" dirty="0"/>
              <a:t> @ 12.5 kg </a:t>
            </a:r>
            <a:r>
              <a:rPr lang="en-GB" sz="1200" dirty="0">
                <a:solidFill>
                  <a:schemeClr val="tx1"/>
                </a:solidFill>
              </a:rPr>
              <a:t>ha</a:t>
            </a:r>
            <a:r>
              <a:rPr lang="en-GB" sz="1200" baseline="30000" dirty="0">
                <a:solidFill>
                  <a:schemeClr val="tx1"/>
                </a:solidFill>
              </a:rPr>
              <a:t>-1</a:t>
            </a:r>
            <a:r>
              <a:rPr lang="en-GB" sz="1200" dirty="0" smtClean="0"/>
              <a:t> </a:t>
            </a:r>
            <a:endParaRPr lang="en-GB" sz="1200" dirty="0"/>
          </a:p>
          <a:p>
            <a:r>
              <a:rPr lang="de-DE" sz="1200" b="1" dirty="0"/>
              <a:t>T</a:t>
            </a:r>
            <a:r>
              <a:rPr lang="de-DE" sz="1000" b="1" dirty="0"/>
              <a:t>6</a:t>
            </a:r>
            <a:r>
              <a:rPr lang="de-DE" sz="1200" b="1" dirty="0"/>
              <a:t>: T</a:t>
            </a:r>
            <a:r>
              <a:rPr lang="de-DE" sz="1000" b="1" dirty="0"/>
              <a:t>5</a:t>
            </a:r>
            <a:r>
              <a:rPr lang="de-DE" sz="1200" b="1" dirty="0"/>
              <a:t> </a:t>
            </a:r>
            <a:r>
              <a:rPr lang="de-DE" sz="1200" dirty="0"/>
              <a:t>+ Foliar spray of ZnSO</a:t>
            </a:r>
            <a:r>
              <a:rPr lang="de-DE" sz="1000" dirty="0"/>
              <a:t>4</a:t>
            </a:r>
            <a:r>
              <a:rPr lang="de-DE" sz="1200" dirty="0"/>
              <a:t> @ 0.2% at 25 DAS </a:t>
            </a:r>
          </a:p>
          <a:p>
            <a:r>
              <a:rPr lang="de-DE" sz="1200" b="1" dirty="0"/>
              <a:t>T</a:t>
            </a:r>
            <a:r>
              <a:rPr lang="de-DE" sz="1000" b="1" dirty="0"/>
              <a:t>7</a:t>
            </a:r>
            <a:r>
              <a:rPr lang="de-DE" sz="1200" b="1" dirty="0"/>
              <a:t>: T</a:t>
            </a:r>
            <a:r>
              <a:rPr lang="de-DE" sz="1000" b="1" dirty="0"/>
              <a:t>5</a:t>
            </a:r>
            <a:r>
              <a:rPr lang="de-DE" sz="1200" b="1" dirty="0"/>
              <a:t> </a:t>
            </a:r>
            <a:r>
              <a:rPr lang="de-DE" sz="1200" dirty="0"/>
              <a:t>+ Foliar spray of ZnSO</a:t>
            </a:r>
            <a:r>
              <a:rPr lang="de-DE" sz="900" dirty="0"/>
              <a:t>4</a:t>
            </a:r>
            <a:r>
              <a:rPr lang="de-DE" sz="1200" dirty="0"/>
              <a:t> @ 0.2% at 40 DAS </a:t>
            </a:r>
          </a:p>
          <a:p>
            <a:r>
              <a:rPr lang="en-GB" sz="1200" b="1" dirty="0"/>
              <a:t>T</a:t>
            </a:r>
            <a:r>
              <a:rPr lang="en-GB" sz="1000" b="1" dirty="0"/>
              <a:t>8</a:t>
            </a:r>
            <a:r>
              <a:rPr lang="en-GB" sz="1200" b="1" dirty="0"/>
              <a:t>: T</a:t>
            </a:r>
            <a:r>
              <a:rPr lang="en-GB" sz="1000" b="1" dirty="0"/>
              <a:t>5</a:t>
            </a:r>
            <a:r>
              <a:rPr lang="en-GB" sz="1200" b="1" dirty="0"/>
              <a:t> </a:t>
            </a:r>
            <a:r>
              <a:rPr lang="en-GB" sz="1200" dirty="0"/>
              <a:t>+ Foliar spray of ZnSO</a:t>
            </a:r>
            <a:r>
              <a:rPr lang="en-GB" sz="900" dirty="0"/>
              <a:t>4</a:t>
            </a:r>
            <a:r>
              <a:rPr lang="en-GB" sz="1200" dirty="0"/>
              <a:t> @ 0.2% at 25 DAS and at 40 DAS </a:t>
            </a:r>
          </a:p>
          <a:p>
            <a:r>
              <a:rPr lang="en-GB" sz="1200" b="1" dirty="0"/>
              <a:t>T</a:t>
            </a:r>
            <a:r>
              <a:rPr lang="en-GB" sz="1000" b="1" dirty="0"/>
              <a:t>9</a:t>
            </a:r>
            <a:r>
              <a:rPr lang="en-GB" sz="1200" b="1" dirty="0"/>
              <a:t>: </a:t>
            </a:r>
            <a:r>
              <a:rPr lang="en-GB" sz="1200" dirty="0"/>
              <a:t>Soil application of ZnSO</a:t>
            </a:r>
            <a:r>
              <a:rPr lang="en-GB" sz="900" dirty="0"/>
              <a:t>4</a:t>
            </a:r>
            <a:r>
              <a:rPr lang="en-GB" sz="1200" dirty="0"/>
              <a:t> @ 25 kg </a:t>
            </a:r>
            <a:r>
              <a:rPr lang="en-GB" sz="1200" dirty="0">
                <a:solidFill>
                  <a:schemeClr val="tx1"/>
                </a:solidFill>
              </a:rPr>
              <a:t>ha</a:t>
            </a:r>
            <a:r>
              <a:rPr lang="en-GB" sz="1200" baseline="30000" dirty="0">
                <a:solidFill>
                  <a:schemeClr val="tx1"/>
                </a:solidFill>
              </a:rPr>
              <a:t>-1</a:t>
            </a:r>
            <a:r>
              <a:rPr lang="en-GB" sz="1200" dirty="0" smtClean="0"/>
              <a:t> </a:t>
            </a:r>
          </a:p>
          <a:p>
            <a:r>
              <a:rPr lang="de-DE" sz="1200" b="1" dirty="0" smtClean="0"/>
              <a:t>T</a:t>
            </a:r>
            <a:r>
              <a:rPr lang="de-DE" sz="1000" b="1" dirty="0" smtClean="0"/>
              <a:t>10</a:t>
            </a:r>
            <a:r>
              <a:rPr lang="de-DE" sz="1200" b="1" dirty="0" smtClean="0"/>
              <a:t>: T</a:t>
            </a:r>
            <a:r>
              <a:rPr lang="de-DE" sz="1000" b="1" dirty="0" smtClean="0"/>
              <a:t>9</a:t>
            </a:r>
            <a:r>
              <a:rPr lang="de-DE" sz="1200" b="1" dirty="0" smtClean="0"/>
              <a:t> + </a:t>
            </a:r>
            <a:r>
              <a:rPr lang="de-DE" sz="1200" dirty="0" smtClean="0"/>
              <a:t>Foliar spray of ZnSO</a:t>
            </a:r>
            <a:r>
              <a:rPr lang="de-DE" sz="900" dirty="0" smtClean="0"/>
              <a:t>4</a:t>
            </a:r>
            <a:r>
              <a:rPr lang="de-DE" sz="1200" dirty="0" smtClean="0"/>
              <a:t> @ 0.2% at 25 DAS </a:t>
            </a:r>
          </a:p>
          <a:p>
            <a:r>
              <a:rPr lang="de-DE" sz="1200" b="1" dirty="0" smtClean="0"/>
              <a:t>T</a:t>
            </a:r>
            <a:r>
              <a:rPr lang="de-DE" sz="1000" b="1" dirty="0" smtClean="0"/>
              <a:t>11</a:t>
            </a:r>
            <a:r>
              <a:rPr lang="de-DE" sz="1200" b="1" dirty="0"/>
              <a:t>: T</a:t>
            </a:r>
            <a:r>
              <a:rPr lang="de-DE" sz="1000" b="1" dirty="0"/>
              <a:t>9</a:t>
            </a:r>
            <a:r>
              <a:rPr lang="de-DE" sz="1200" b="1" dirty="0"/>
              <a:t> + </a:t>
            </a:r>
            <a:r>
              <a:rPr lang="de-DE" sz="1200" dirty="0"/>
              <a:t>Foliar spray of ZnSO</a:t>
            </a:r>
            <a:r>
              <a:rPr lang="de-DE" sz="900" dirty="0"/>
              <a:t>4</a:t>
            </a:r>
            <a:r>
              <a:rPr lang="de-DE" sz="1200" dirty="0"/>
              <a:t> @ 0.2% at 40 DAS </a:t>
            </a:r>
          </a:p>
          <a:p>
            <a:r>
              <a:rPr lang="en-GB" sz="1200" b="1" dirty="0"/>
              <a:t>T</a:t>
            </a:r>
            <a:r>
              <a:rPr lang="en-GB" sz="1000" b="1" dirty="0"/>
              <a:t>12</a:t>
            </a:r>
            <a:r>
              <a:rPr lang="en-GB" sz="1200" b="1" dirty="0"/>
              <a:t>: T</a:t>
            </a:r>
            <a:r>
              <a:rPr lang="en-GB" sz="1000" b="1" dirty="0"/>
              <a:t>9</a:t>
            </a:r>
            <a:r>
              <a:rPr lang="en-GB" sz="1200" b="1" dirty="0"/>
              <a:t> + </a:t>
            </a:r>
            <a:r>
              <a:rPr lang="en-GB" sz="1200" dirty="0"/>
              <a:t>Foliar spray of ZnSO</a:t>
            </a:r>
            <a:r>
              <a:rPr lang="en-GB" sz="900" dirty="0"/>
              <a:t>4</a:t>
            </a:r>
            <a:r>
              <a:rPr lang="en-GB" sz="1200" dirty="0"/>
              <a:t> @ 0.2% at 25 DAS and at 40 DAS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6896" y="2694523"/>
            <a:ext cx="6297690" cy="37856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b="1" u="sng" dirty="0" smtClean="0">
                <a:solidFill>
                  <a:schemeClr val="accent1">
                    <a:lumMod val="50000"/>
                  </a:schemeClr>
                </a:solidFill>
              </a:rPr>
              <a:t>Results</a:t>
            </a:r>
            <a:endParaRPr lang="en-GB" sz="1600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GB" sz="1200" dirty="0">
                <a:solidFill>
                  <a:schemeClr val="tx1"/>
                </a:solidFill>
              </a:rPr>
              <a:t>Highest yields </a:t>
            </a:r>
            <a:r>
              <a:rPr lang="en-GB" sz="1200" i="1" dirty="0">
                <a:solidFill>
                  <a:schemeClr val="tx1"/>
                </a:solidFill>
              </a:rPr>
              <a:t>viz., </a:t>
            </a:r>
            <a:r>
              <a:rPr lang="en-GB" sz="1200" dirty="0">
                <a:solidFill>
                  <a:schemeClr val="tx1"/>
                </a:solidFill>
              </a:rPr>
              <a:t>corn yield, cob yield, husk </a:t>
            </a:r>
            <a:r>
              <a:rPr lang="en-GB" sz="1200" dirty="0" smtClean="0">
                <a:solidFill>
                  <a:schemeClr val="tx1"/>
                </a:solidFill>
              </a:rPr>
              <a:t>yield and </a:t>
            </a:r>
            <a:r>
              <a:rPr lang="en-GB" sz="1200" dirty="0">
                <a:solidFill>
                  <a:schemeClr val="tx1"/>
                </a:solidFill>
              </a:rPr>
              <a:t>green fodder yield </a:t>
            </a:r>
            <a:r>
              <a:rPr lang="en-GB" sz="1200" dirty="0" smtClean="0">
                <a:solidFill>
                  <a:schemeClr val="tx1"/>
                </a:solidFill>
              </a:rPr>
              <a:t>was </a:t>
            </a:r>
            <a:r>
              <a:rPr lang="en-GB" sz="1200" dirty="0">
                <a:solidFill>
                  <a:schemeClr val="tx1"/>
                </a:solidFill>
              </a:rPr>
              <a:t>found </a:t>
            </a:r>
            <a:r>
              <a:rPr lang="en-GB" sz="1200" dirty="0" smtClean="0">
                <a:solidFill>
                  <a:schemeClr val="tx1"/>
                </a:solidFill>
              </a:rPr>
              <a:t>with soil </a:t>
            </a:r>
            <a:r>
              <a:rPr lang="en-GB" sz="1200" dirty="0">
                <a:solidFill>
                  <a:schemeClr val="tx1"/>
                </a:solidFill>
              </a:rPr>
              <a:t>application of ZnSO</a:t>
            </a:r>
            <a:r>
              <a:rPr lang="en-GB" sz="900" dirty="0">
                <a:solidFill>
                  <a:schemeClr val="tx1"/>
                </a:solidFill>
              </a:rPr>
              <a:t>4</a:t>
            </a:r>
            <a:r>
              <a:rPr lang="en-GB" sz="1200" dirty="0">
                <a:solidFill>
                  <a:schemeClr val="tx1"/>
                </a:solidFill>
              </a:rPr>
              <a:t> @ 25 kg </a:t>
            </a:r>
            <a:r>
              <a:rPr lang="en-GB" sz="1200" dirty="0" smtClean="0">
                <a:solidFill>
                  <a:schemeClr val="tx1"/>
                </a:solidFill>
                <a:effectLst/>
              </a:rPr>
              <a:t>ha</a:t>
            </a:r>
            <a:r>
              <a:rPr lang="en-GB" sz="1200" baseline="30000" dirty="0" smtClean="0">
                <a:solidFill>
                  <a:schemeClr val="tx1"/>
                </a:solidFill>
                <a:effectLst/>
              </a:rPr>
              <a:t>-1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+ foliar spray </a:t>
            </a:r>
            <a:r>
              <a:rPr lang="en-GB" sz="1200" dirty="0" smtClean="0">
                <a:solidFill>
                  <a:schemeClr val="tx1"/>
                </a:solidFill>
              </a:rPr>
              <a:t>of ZnSO4 </a:t>
            </a:r>
            <a:r>
              <a:rPr lang="en-GB" sz="1200" dirty="0">
                <a:solidFill>
                  <a:schemeClr val="tx1"/>
                </a:solidFill>
              </a:rPr>
              <a:t>@ 0.2% at </a:t>
            </a:r>
            <a:r>
              <a:rPr lang="en-GB" sz="1200" dirty="0" smtClean="0">
                <a:solidFill>
                  <a:schemeClr val="tx1"/>
                </a:solidFill>
              </a:rPr>
              <a:t>25 </a:t>
            </a:r>
            <a:r>
              <a:rPr lang="en-GB" sz="1200" dirty="0">
                <a:solidFill>
                  <a:schemeClr val="tx1"/>
                </a:solidFill>
              </a:rPr>
              <a:t>DAS and at 40 DAS but remained </a:t>
            </a:r>
            <a:r>
              <a:rPr lang="en-GB" sz="1200" dirty="0" smtClean="0">
                <a:solidFill>
                  <a:schemeClr val="tx1"/>
                </a:solidFill>
              </a:rPr>
              <a:t>on par </a:t>
            </a:r>
            <a:r>
              <a:rPr lang="en-GB" sz="1200" dirty="0">
                <a:solidFill>
                  <a:schemeClr val="tx1"/>
                </a:solidFill>
              </a:rPr>
              <a:t>with treatments T</a:t>
            </a:r>
            <a:r>
              <a:rPr lang="en-GB" sz="900" dirty="0">
                <a:solidFill>
                  <a:schemeClr val="tx1"/>
                </a:solidFill>
              </a:rPr>
              <a:t>9</a:t>
            </a:r>
            <a:r>
              <a:rPr lang="en-GB" sz="1200" dirty="0">
                <a:solidFill>
                  <a:schemeClr val="tx1"/>
                </a:solidFill>
              </a:rPr>
              <a:t>: soil application of ZnSO</a:t>
            </a:r>
            <a:r>
              <a:rPr lang="en-GB" sz="900" dirty="0">
                <a:solidFill>
                  <a:schemeClr val="tx1"/>
                </a:solidFill>
              </a:rPr>
              <a:t>4</a:t>
            </a:r>
            <a:r>
              <a:rPr lang="en-GB" sz="1200" dirty="0">
                <a:solidFill>
                  <a:schemeClr val="tx1"/>
                </a:solidFill>
              </a:rPr>
              <a:t> @ 25 </a:t>
            </a:r>
            <a:r>
              <a:rPr lang="en-GB" sz="1200" dirty="0" smtClean="0">
                <a:solidFill>
                  <a:schemeClr val="tx1"/>
                </a:solidFill>
              </a:rPr>
              <a:t>kg </a:t>
            </a:r>
            <a:r>
              <a:rPr lang="en-GB" sz="1200" dirty="0" smtClean="0">
                <a:solidFill>
                  <a:schemeClr val="tx1"/>
                </a:solidFill>
                <a:effectLst/>
              </a:rPr>
              <a:t>ha</a:t>
            </a:r>
            <a:r>
              <a:rPr lang="en-GB" sz="1200" baseline="30000" dirty="0" smtClean="0">
                <a:solidFill>
                  <a:schemeClr val="tx1"/>
                </a:solidFill>
                <a:effectLst/>
              </a:rPr>
              <a:t>-1</a:t>
            </a:r>
            <a:r>
              <a:rPr lang="en-GB" sz="1200" dirty="0" smtClean="0">
                <a:solidFill>
                  <a:schemeClr val="tx1"/>
                </a:solidFill>
              </a:rPr>
              <a:t>, </a:t>
            </a:r>
            <a:r>
              <a:rPr lang="en-GB" sz="1200" dirty="0">
                <a:solidFill>
                  <a:schemeClr val="tx1"/>
                </a:solidFill>
              </a:rPr>
              <a:t>T</a:t>
            </a:r>
            <a:r>
              <a:rPr lang="en-GB" sz="900" dirty="0">
                <a:solidFill>
                  <a:schemeClr val="tx1"/>
                </a:solidFill>
              </a:rPr>
              <a:t>10</a:t>
            </a:r>
            <a:r>
              <a:rPr lang="en-GB" sz="1200" dirty="0">
                <a:solidFill>
                  <a:schemeClr val="tx1"/>
                </a:solidFill>
              </a:rPr>
              <a:t>: soil application of ZnSO</a:t>
            </a:r>
            <a:r>
              <a:rPr lang="en-GB" sz="900" dirty="0">
                <a:solidFill>
                  <a:schemeClr val="tx1"/>
                </a:solidFill>
              </a:rPr>
              <a:t>4</a:t>
            </a:r>
            <a:r>
              <a:rPr lang="en-GB" sz="1200" dirty="0">
                <a:solidFill>
                  <a:schemeClr val="tx1"/>
                </a:solidFill>
              </a:rPr>
              <a:t> @ 25 kg </a:t>
            </a:r>
            <a:r>
              <a:rPr lang="en-GB" sz="1200" dirty="0" smtClean="0">
                <a:solidFill>
                  <a:schemeClr val="tx1"/>
                </a:solidFill>
                <a:effectLst/>
              </a:rPr>
              <a:t>ha</a:t>
            </a:r>
            <a:r>
              <a:rPr lang="en-GB" sz="1200" baseline="30000" dirty="0" smtClean="0">
                <a:solidFill>
                  <a:schemeClr val="tx1"/>
                </a:solidFill>
                <a:effectLst/>
              </a:rPr>
              <a:t>-1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+ Foliar </a:t>
            </a:r>
            <a:r>
              <a:rPr lang="en-GB" sz="1200" dirty="0" smtClean="0">
                <a:solidFill>
                  <a:schemeClr val="tx1"/>
                </a:solidFill>
              </a:rPr>
              <a:t>spray of </a:t>
            </a:r>
            <a:r>
              <a:rPr lang="en-GB" sz="1200" dirty="0">
                <a:solidFill>
                  <a:schemeClr val="tx1"/>
                </a:solidFill>
              </a:rPr>
              <a:t>ZnSO</a:t>
            </a:r>
            <a:r>
              <a:rPr lang="en-GB" sz="900" dirty="0">
                <a:solidFill>
                  <a:schemeClr val="tx1"/>
                </a:solidFill>
              </a:rPr>
              <a:t>4</a:t>
            </a:r>
            <a:r>
              <a:rPr lang="en-GB" sz="1200" dirty="0">
                <a:solidFill>
                  <a:schemeClr val="tx1"/>
                </a:solidFill>
              </a:rPr>
              <a:t> @ 0.2% at 25 DAS, T</a:t>
            </a:r>
            <a:r>
              <a:rPr lang="en-GB" sz="900" dirty="0">
                <a:solidFill>
                  <a:schemeClr val="tx1"/>
                </a:solidFill>
              </a:rPr>
              <a:t>11</a:t>
            </a:r>
            <a:r>
              <a:rPr lang="en-GB" sz="1200" dirty="0">
                <a:solidFill>
                  <a:schemeClr val="tx1"/>
                </a:solidFill>
              </a:rPr>
              <a:t>: soil application of </a:t>
            </a:r>
            <a:r>
              <a:rPr lang="en-GB" sz="1200" dirty="0" smtClean="0">
                <a:solidFill>
                  <a:schemeClr val="tx1"/>
                </a:solidFill>
              </a:rPr>
              <a:t>ZnSO</a:t>
            </a:r>
            <a:r>
              <a:rPr lang="en-GB" sz="900" dirty="0" smtClean="0">
                <a:solidFill>
                  <a:schemeClr val="tx1"/>
                </a:solidFill>
              </a:rPr>
              <a:t>4</a:t>
            </a:r>
            <a:r>
              <a:rPr lang="en-GB" sz="1200" dirty="0" smtClean="0">
                <a:solidFill>
                  <a:schemeClr val="tx1"/>
                </a:solidFill>
              </a:rPr>
              <a:t> @ </a:t>
            </a:r>
            <a:r>
              <a:rPr lang="en-GB" sz="1200" dirty="0">
                <a:solidFill>
                  <a:schemeClr val="tx1"/>
                </a:solidFill>
              </a:rPr>
              <a:t>25 kg </a:t>
            </a:r>
            <a:r>
              <a:rPr lang="en-GB" sz="1200" dirty="0" smtClean="0">
                <a:solidFill>
                  <a:schemeClr val="tx1"/>
                </a:solidFill>
                <a:effectLst/>
              </a:rPr>
              <a:t>ha</a:t>
            </a:r>
            <a:r>
              <a:rPr lang="en-GB" sz="1200" baseline="30000" dirty="0" smtClean="0">
                <a:solidFill>
                  <a:schemeClr val="tx1"/>
                </a:solidFill>
                <a:effectLst/>
              </a:rPr>
              <a:t>-1</a:t>
            </a:r>
            <a:r>
              <a:rPr lang="en-GB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>
                <a:solidFill>
                  <a:schemeClr val="tx1"/>
                </a:solidFill>
              </a:rPr>
              <a:t>+ Foliar spray of ZnSO</a:t>
            </a:r>
            <a:r>
              <a:rPr lang="en-GB" sz="900" dirty="0">
                <a:solidFill>
                  <a:schemeClr val="tx1"/>
                </a:solidFill>
              </a:rPr>
              <a:t>4</a:t>
            </a:r>
            <a:r>
              <a:rPr lang="en-GB" sz="1200" dirty="0">
                <a:solidFill>
                  <a:schemeClr val="tx1"/>
                </a:solidFill>
              </a:rPr>
              <a:t> @ 0.2% at 40 </a:t>
            </a:r>
            <a:r>
              <a:rPr lang="en-GB" sz="1200" dirty="0" smtClean="0">
                <a:solidFill>
                  <a:schemeClr val="tx1"/>
                </a:solidFill>
              </a:rPr>
              <a:t>DAS whereas </a:t>
            </a:r>
            <a:r>
              <a:rPr lang="en-GB" sz="1200" dirty="0">
                <a:solidFill>
                  <a:schemeClr val="tx1"/>
                </a:solidFill>
              </a:rPr>
              <a:t>no zinc treatment resulted lower yields. </a:t>
            </a:r>
            <a:r>
              <a:rPr lang="en-GB" sz="1200" dirty="0" smtClean="0">
                <a:solidFill>
                  <a:schemeClr val="tx1"/>
                </a:solidFill>
              </a:rPr>
              <a:t>Yield </a:t>
            </a:r>
            <a:r>
              <a:rPr lang="en-GB" sz="1200" dirty="0">
                <a:solidFill>
                  <a:schemeClr val="tx1"/>
                </a:solidFill>
              </a:rPr>
              <a:t>is an ultimate end product of many yield </a:t>
            </a:r>
            <a:r>
              <a:rPr lang="en-GB" sz="1200" dirty="0" smtClean="0">
                <a:solidFill>
                  <a:schemeClr val="tx1"/>
                </a:solidFill>
              </a:rPr>
              <a:t>contributing components</a:t>
            </a:r>
            <a:r>
              <a:rPr lang="en-GB" sz="1200" dirty="0">
                <a:solidFill>
                  <a:schemeClr val="tx1"/>
                </a:solidFill>
              </a:rPr>
              <a:t>, physiological and morphological </a:t>
            </a:r>
            <a:r>
              <a:rPr lang="en-GB" sz="1200" dirty="0" smtClean="0">
                <a:solidFill>
                  <a:schemeClr val="tx1"/>
                </a:solidFill>
              </a:rPr>
              <a:t>processes taking </a:t>
            </a:r>
            <a:r>
              <a:rPr lang="en-GB" sz="1200" dirty="0">
                <a:solidFill>
                  <a:schemeClr val="tx1"/>
                </a:solidFill>
              </a:rPr>
              <a:t>place in plants during growth and </a:t>
            </a:r>
            <a:r>
              <a:rPr lang="en-GB" sz="1200" dirty="0" smtClean="0">
                <a:solidFill>
                  <a:schemeClr val="tx1"/>
                </a:solidFill>
              </a:rPr>
              <a:t>development. Zinc fertilization has beneficial effect on physiological process, plant metabolism and plant growth, which leads to higher yield. Increase in green fodder yield might </a:t>
            </a:r>
            <a:r>
              <a:rPr lang="en-GB" sz="1200" dirty="0">
                <a:solidFill>
                  <a:schemeClr val="tx1"/>
                </a:solidFill>
              </a:rPr>
              <a:t>be due to the enhanced translocation of </a:t>
            </a:r>
            <a:r>
              <a:rPr lang="en-GB" sz="1200" dirty="0" err="1" smtClean="0">
                <a:solidFill>
                  <a:schemeClr val="tx1"/>
                </a:solidFill>
              </a:rPr>
              <a:t>photosynthates</a:t>
            </a:r>
            <a:r>
              <a:rPr lang="en-GB" sz="1200" dirty="0" smtClean="0">
                <a:solidFill>
                  <a:schemeClr val="tx1"/>
                </a:solidFill>
              </a:rPr>
              <a:t> with </a:t>
            </a:r>
            <a:r>
              <a:rPr lang="en-GB" sz="1200" dirty="0">
                <a:solidFill>
                  <a:schemeClr val="tx1"/>
                </a:solidFill>
              </a:rPr>
              <a:t>applied zinc, which resulted in higher production </a:t>
            </a:r>
            <a:r>
              <a:rPr lang="en-GB" sz="1200" dirty="0" smtClean="0">
                <a:solidFill>
                  <a:schemeClr val="tx1"/>
                </a:solidFill>
              </a:rPr>
              <a:t>of green </a:t>
            </a:r>
            <a:r>
              <a:rPr lang="en-GB" sz="1200" dirty="0">
                <a:solidFill>
                  <a:schemeClr val="tx1"/>
                </a:solidFill>
              </a:rPr>
              <a:t>fodder in the respective levels of nutrient. </a:t>
            </a:r>
            <a:r>
              <a:rPr lang="en-GB" sz="1200" dirty="0" smtClean="0">
                <a:solidFill>
                  <a:schemeClr val="tx1"/>
                </a:solidFill>
              </a:rPr>
              <a:t>Similar results </a:t>
            </a:r>
            <a:r>
              <a:rPr lang="en-GB" sz="1200" dirty="0">
                <a:solidFill>
                  <a:schemeClr val="tx1"/>
                </a:solidFill>
              </a:rPr>
              <a:t>of significantly higher fodder yield with Zn </a:t>
            </a:r>
            <a:r>
              <a:rPr lang="en-GB" sz="1200" dirty="0" smtClean="0">
                <a:solidFill>
                  <a:schemeClr val="tx1"/>
                </a:solidFill>
              </a:rPr>
              <a:t>application was </a:t>
            </a:r>
            <a:r>
              <a:rPr lang="en-GB" sz="1200" dirty="0">
                <a:solidFill>
                  <a:schemeClr val="tx1"/>
                </a:solidFill>
              </a:rPr>
              <a:t>also reported by Mahdi </a:t>
            </a:r>
            <a:r>
              <a:rPr lang="en-GB" sz="1200" i="1" dirty="0">
                <a:solidFill>
                  <a:schemeClr val="tx1"/>
                </a:solidFill>
              </a:rPr>
              <a:t>et al. </a:t>
            </a:r>
            <a:r>
              <a:rPr lang="en-GB" sz="1200" dirty="0">
                <a:solidFill>
                  <a:schemeClr val="tx1"/>
                </a:solidFill>
              </a:rPr>
              <a:t>(2012</a:t>
            </a:r>
            <a:r>
              <a:rPr lang="en-GB" sz="1200" dirty="0" smtClean="0">
                <a:solidFill>
                  <a:schemeClr val="tx1"/>
                </a:solidFill>
              </a:rPr>
              <a:t>), </a:t>
            </a:r>
            <a:r>
              <a:rPr lang="en-GB" sz="1200" dirty="0">
                <a:solidFill>
                  <a:schemeClr val="tx1"/>
                </a:solidFill>
              </a:rPr>
              <a:t>Balwinder </a:t>
            </a:r>
            <a:r>
              <a:rPr lang="en-GB" sz="1200" dirty="0" smtClean="0">
                <a:solidFill>
                  <a:schemeClr val="tx1"/>
                </a:solidFill>
              </a:rPr>
              <a:t>kumar </a:t>
            </a:r>
            <a:r>
              <a:rPr lang="da-DK" sz="1200" i="1" dirty="0" smtClean="0">
                <a:solidFill>
                  <a:schemeClr val="tx1"/>
                </a:solidFill>
              </a:rPr>
              <a:t>et </a:t>
            </a:r>
            <a:r>
              <a:rPr lang="da-DK" sz="1200" i="1" dirty="0">
                <a:solidFill>
                  <a:schemeClr val="tx1"/>
                </a:solidFill>
              </a:rPr>
              <a:t>al. </a:t>
            </a:r>
            <a:r>
              <a:rPr lang="da-DK" sz="1200" dirty="0">
                <a:solidFill>
                  <a:schemeClr val="tx1"/>
                </a:solidFill>
              </a:rPr>
              <a:t>(2013</a:t>
            </a:r>
            <a:r>
              <a:rPr lang="da-DK" sz="1200" dirty="0" smtClean="0">
                <a:solidFill>
                  <a:schemeClr val="tx1"/>
                </a:solidFill>
              </a:rPr>
              <a:t>).</a:t>
            </a:r>
            <a:endParaRPr lang="en-GB" sz="12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147052"/>
              </p:ext>
            </p:extLst>
          </p:nvPr>
        </p:nvGraphicFramePr>
        <p:xfrm>
          <a:off x="6306896" y="6689031"/>
          <a:ext cx="6248288" cy="45550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84601"/>
                <a:gridCol w="715617"/>
                <a:gridCol w="667910"/>
                <a:gridCol w="707666"/>
                <a:gridCol w="572494"/>
              </a:tblGrid>
              <a:tr h="7866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Treatments 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Cob yield 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(kg ha</a:t>
                      </a:r>
                      <a:r>
                        <a:rPr lang="en-GB" sz="1200" b="1" baseline="30000" dirty="0">
                          <a:solidFill>
                            <a:srgbClr val="C00000"/>
                          </a:solidFill>
                          <a:effectLst/>
                        </a:rPr>
                        <a:t>-1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Corn yield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(kg ha</a:t>
                      </a:r>
                      <a:r>
                        <a:rPr lang="en-GB" sz="1200" b="1" baseline="30000" dirty="0">
                          <a:solidFill>
                            <a:srgbClr val="C00000"/>
                          </a:solidFill>
                          <a:effectLst/>
                        </a:rPr>
                        <a:t>-1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Husk yield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(kg ha</a:t>
                      </a:r>
                      <a:r>
                        <a:rPr lang="en-GB" sz="1200" b="1" baseline="30000" dirty="0">
                          <a:solidFill>
                            <a:srgbClr val="C00000"/>
                          </a:solidFill>
                          <a:effectLst/>
                        </a:rPr>
                        <a:t>-1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Green 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fodder yield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(t ha</a:t>
                      </a:r>
                      <a:r>
                        <a:rPr lang="en-GB" sz="1200" b="1" baseline="30000" dirty="0">
                          <a:solidFill>
                            <a:srgbClr val="C00000"/>
                          </a:solidFill>
                          <a:effectLst/>
                        </a:rPr>
                        <a:t>-1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34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Control (No zinc)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4832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1261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3571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22.38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25 DAS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5395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1349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4046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23.10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40 DAS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5313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1240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4073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23.33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90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25 DAS and at 40 DAS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5423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1245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4178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23.66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4605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Soil application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 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@ 12.5 kg ha</a:t>
                      </a:r>
                      <a:r>
                        <a:rPr lang="en-GB" sz="1200" b="1" baseline="30000" dirty="0">
                          <a:solidFill>
                            <a:srgbClr val="C00000"/>
                          </a:solidFill>
                          <a:effectLst/>
                        </a:rPr>
                        <a:t>-1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5645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1351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4294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24.57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6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5 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+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25 DAS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5744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1326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4418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24.73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7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5 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+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40 DAS 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5785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1459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4326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25.81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90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8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T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5 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+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25 DAS and at 40 DAS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5894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1404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4490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25.92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9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Soil application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 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@ 25 kg ha</a:t>
                      </a:r>
                      <a:r>
                        <a:rPr lang="en-GB" sz="1200" b="1" baseline="30000" dirty="0">
                          <a:solidFill>
                            <a:srgbClr val="C00000"/>
                          </a:solidFill>
                          <a:effectLst/>
                        </a:rPr>
                        <a:t>-1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6163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1522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4641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27.06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10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9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+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25 DAS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6250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4750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26.48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11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9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+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40 DAS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6311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1566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4745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27.48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90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12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: T</a:t>
                      </a:r>
                      <a:r>
                        <a:rPr lang="en-GB" sz="800" b="1" dirty="0">
                          <a:solidFill>
                            <a:srgbClr val="C00000"/>
                          </a:solidFill>
                          <a:effectLst/>
                        </a:rPr>
                        <a:t>9 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+ Foliar spray of ZnSO</a:t>
                      </a:r>
                      <a:r>
                        <a:rPr lang="en-GB" sz="1200" b="1" baseline="-25000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 @ 0.2% at 25 DAS and at 40 DAS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6550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4920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27.76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SEm</a:t>
                      </a:r>
                      <a:r>
                        <a:rPr lang="en-GB" sz="1600" b="1" kern="12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±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135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0.70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36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C00000"/>
                          </a:solidFill>
                          <a:effectLst/>
                        </a:rPr>
                        <a:t>CD (P=0.05)</a:t>
                      </a:r>
                      <a:endParaRPr lang="en-GB" sz="11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391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130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210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2.04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306896" y="11407615"/>
            <a:ext cx="6297690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>
                <a:solidFill>
                  <a:schemeClr val="accent1">
                    <a:lumMod val="50000"/>
                  </a:schemeClr>
                </a:solidFill>
              </a:rPr>
              <a:t>Conclusion</a:t>
            </a:r>
          </a:p>
          <a:p>
            <a:pPr algn="just">
              <a:lnSpc>
                <a:spcPct val="150000"/>
              </a:lnSpc>
            </a:pPr>
            <a:r>
              <a:rPr lang="en-GB" sz="1200" dirty="0"/>
              <a:t>It is concluded that among different zinc </a:t>
            </a:r>
            <a:r>
              <a:rPr lang="en-GB" sz="1200" dirty="0" smtClean="0"/>
              <a:t>fertilization treatments </a:t>
            </a:r>
            <a:r>
              <a:rPr lang="en-GB" sz="1200" dirty="0"/>
              <a:t>studied in baby corn, soil application of ZnSO</a:t>
            </a:r>
            <a:r>
              <a:rPr lang="en-GB" sz="800" dirty="0"/>
              <a:t>4</a:t>
            </a:r>
            <a:r>
              <a:rPr lang="en-GB" sz="1200" dirty="0"/>
              <a:t> </a:t>
            </a:r>
            <a:r>
              <a:rPr lang="en-GB" sz="1200" dirty="0" smtClean="0"/>
              <a:t>@ 25 </a:t>
            </a:r>
            <a:r>
              <a:rPr lang="en-GB" sz="1200" dirty="0"/>
              <a:t>kg </a:t>
            </a:r>
            <a:r>
              <a:rPr lang="en-GB" sz="1200" dirty="0">
                <a:solidFill>
                  <a:schemeClr val="tx1"/>
                </a:solidFill>
              </a:rPr>
              <a:t>ha</a:t>
            </a:r>
            <a:r>
              <a:rPr lang="en-GB" sz="1200" baseline="30000" dirty="0">
                <a:solidFill>
                  <a:schemeClr val="tx1"/>
                </a:solidFill>
              </a:rPr>
              <a:t>-1</a:t>
            </a:r>
            <a:r>
              <a:rPr lang="en-GB" sz="1200" dirty="0" smtClean="0"/>
              <a:t> </a:t>
            </a:r>
            <a:r>
              <a:rPr lang="en-GB" sz="1200" b="1" dirty="0"/>
              <a:t>+ </a:t>
            </a:r>
            <a:r>
              <a:rPr lang="en-GB" sz="1200" dirty="0"/>
              <a:t>foliar spray of ZnSO</a:t>
            </a:r>
            <a:r>
              <a:rPr lang="en-GB" sz="800" dirty="0"/>
              <a:t>4</a:t>
            </a:r>
            <a:r>
              <a:rPr lang="en-GB" sz="1200" dirty="0"/>
              <a:t> @ 0.2% at 25 DAS and </a:t>
            </a:r>
            <a:r>
              <a:rPr lang="en-GB" sz="1200" dirty="0" smtClean="0"/>
              <a:t>at 40 </a:t>
            </a:r>
            <a:r>
              <a:rPr lang="en-GB" sz="1200" dirty="0"/>
              <a:t>DAS recorded higher </a:t>
            </a:r>
            <a:r>
              <a:rPr lang="en-GB" sz="1200" dirty="0" smtClean="0"/>
              <a:t>cob </a:t>
            </a:r>
            <a:r>
              <a:rPr lang="en-GB" sz="1200" dirty="0"/>
              <a:t>yield</a:t>
            </a:r>
            <a:r>
              <a:rPr lang="en-GB" sz="1200" dirty="0" smtClean="0"/>
              <a:t>, corn yield, husk yield and green </a:t>
            </a:r>
            <a:r>
              <a:rPr lang="en-GB" sz="1200" dirty="0"/>
              <a:t>fodder yield and </a:t>
            </a:r>
            <a:r>
              <a:rPr lang="en-GB" sz="1200" dirty="0" smtClean="0"/>
              <a:t>proved better in </a:t>
            </a:r>
            <a:r>
              <a:rPr lang="en-GB" sz="1200" dirty="0"/>
              <a:t>registering higher zinc concentration in green fodder </a:t>
            </a:r>
            <a:r>
              <a:rPr lang="en-GB" sz="1200" dirty="0" smtClean="0"/>
              <a:t>and baby corn. </a:t>
            </a: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7729" y="354842"/>
            <a:ext cx="1239466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Effect of zinc fertilization on yield of Baby corn (</a:t>
            </a:r>
            <a:r>
              <a:rPr lang="en-GB" sz="2800" b="1" i="1" dirty="0" smtClean="0">
                <a:solidFill>
                  <a:srgbClr val="FF0000"/>
                </a:solidFill>
              </a:rPr>
              <a:t>Zea mays </a:t>
            </a:r>
            <a:r>
              <a:rPr lang="en-GB" sz="2800" b="1" dirty="0" smtClean="0">
                <a:solidFill>
                  <a:srgbClr val="FF0000"/>
                </a:solidFill>
              </a:rPr>
              <a:t>L.)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659" y="11407615"/>
            <a:ext cx="5735120" cy="14157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>
                <a:solidFill>
                  <a:schemeClr val="accent1">
                    <a:lumMod val="50000"/>
                  </a:schemeClr>
                </a:solidFill>
              </a:rPr>
              <a:t>Literature cited</a:t>
            </a:r>
          </a:p>
          <a:p>
            <a:pPr algn="just" defTabSz="300038"/>
            <a:r>
              <a:rPr lang="en-US" sz="1000" dirty="0"/>
              <a:t>Cakmak, I. 2009. Enrichment of fertilizers with zinc: An excellent investment for </a:t>
            </a:r>
            <a:r>
              <a:rPr lang="en-US" sz="1000" dirty="0" smtClean="0"/>
              <a:t>humanity </a:t>
            </a:r>
            <a:r>
              <a:rPr lang="en-US" sz="1000" dirty="0"/>
              <a:t>and crop </a:t>
            </a:r>
            <a:r>
              <a:rPr lang="en-US" sz="1000" dirty="0" smtClean="0"/>
              <a:t>	   	production </a:t>
            </a:r>
            <a:r>
              <a:rPr lang="en-US" sz="1000" dirty="0"/>
              <a:t>in </a:t>
            </a:r>
            <a:r>
              <a:rPr lang="en-US" sz="1000" dirty="0" smtClean="0"/>
              <a:t>India. </a:t>
            </a:r>
            <a:r>
              <a:rPr lang="en-US" sz="1000" i="1" dirty="0" smtClean="0"/>
              <a:t>Journal </a:t>
            </a:r>
            <a:r>
              <a:rPr lang="en-US" sz="1000" i="1" dirty="0"/>
              <a:t>of trace elements in </a:t>
            </a:r>
            <a:r>
              <a:rPr lang="en-US" sz="1000" i="1" dirty="0" smtClean="0"/>
              <a:t>medicine </a:t>
            </a:r>
            <a:r>
              <a:rPr lang="en-US" sz="1000" i="1" dirty="0"/>
              <a:t>and biology</a:t>
            </a:r>
            <a:r>
              <a:rPr lang="en-US" sz="1000" dirty="0"/>
              <a:t>. 23: </a:t>
            </a:r>
            <a:r>
              <a:rPr lang="en-US" sz="1000" dirty="0" smtClean="0"/>
              <a:t>281-289.</a:t>
            </a:r>
          </a:p>
          <a:p>
            <a:pPr algn="just" defTabSz="179388"/>
            <a:r>
              <a:rPr lang="en-US" sz="1000" dirty="0"/>
              <a:t>Mahdi, S.S., Husain, B and Singh, L. 2012. Influence of seed rate, nitrogen and zinc on </a:t>
            </a:r>
            <a:r>
              <a:rPr lang="en-US" sz="1000" dirty="0" smtClean="0"/>
              <a:t> fodder </a:t>
            </a:r>
            <a:r>
              <a:rPr lang="en-US" sz="1000" dirty="0"/>
              <a:t>maize (</a:t>
            </a:r>
            <a:r>
              <a:rPr lang="en-US" sz="1000" i="1" dirty="0"/>
              <a:t>Zea </a:t>
            </a:r>
            <a:r>
              <a:rPr lang="en-US" sz="1000" i="1" dirty="0" smtClean="0"/>
              <a:t>	    mays</a:t>
            </a:r>
            <a:r>
              <a:rPr lang="en-US" sz="1000" dirty="0"/>
              <a:t>) in temperate conditions of </a:t>
            </a:r>
            <a:r>
              <a:rPr lang="en-US" sz="1000" dirty="0" smtClean="0"/>
              <a:t>Western Himalayas</a:t>
            </a:r>
            <a:r>
              <a:rPr lang="en-US" sz="1000" dirty="0"/>
              <a:t>. </a:t>
            </a:r>
            <a:r>
              <a:rPr lang="en-US" sz="1000" i="1" dirty="0"/>
              <a:t>Indian </a:t>
            </a:r>
            <a:r>
              <a:rPr lang="en-US" sz="1000" i="1" dirty="0" smtClean="0"/>
              <a:t>Journal </a:t>
            </a:r>
            <a:r>
              <a:rPr lang="en-US" sz="1000" i="1" dirty="0"/>
              <a:t>of Agronomy. </a:t>
            </a:r>
            <a:r>
              <a:rPr lang="en-US" sz="1000" dirty="0"/>
              <a:t>57(1): 85-88</a:t>
            </a:r>
            <a:r>
              <a:rPr lang="en-US" sz="1000" dirty="0" smtClean="0"/>
              <a:t>.</a:t>
            </a:r>
          </a:p>
          <a:p>
            <a:pPr algn="just" defTabSz="179388">
              <a:tabLst>
                <a:tab pos="265113" algn="l"/>
                <a:tab pos="538163" algn="l"/>
              </a:tabLst>
            </a:pPr>
            <a:r>
              <a:rPr lang="en-US" sz="1000" dirty="0"/>
              <a:t>Balwinder Kumar., Ram, H., Dhaliwal, S.S and Singh, S.T. 2013. Productivity and </a:t>
            </a:r>
            <a:r>
              <a:rPr lang="en-US" sz="1000" dirty="0" smtClean="0"/>
              <a:t> quality </a:t>
            </a:r>
            <a:r>
              <a:rPr lang="en-US" sz="1000" dirty="0"/>
              <a:t>of fodder corn (</a:t>
            </a:r>
            <a:r>
              <a:rPr lang="en-US" sz="1000" i="1" dirty="0"/>
              <a:t>Zea </a:t>
            </a:r>
            <a:r>
              <a:rPr lang="en-US" sz="1000" i="1" dirty="0" smtClean="0"/>
              <a:t>	 mays </a:t>
            </a:r>
            <a:r>
              <a:rPr lang="en-US" sz="1000" dirty="0"/>
              <a:t>L.) under soil and foliar </a:t>
            </a:r>
            <a:r>
              <a:rPr lang="en-US" sz="1000" dirty="0" smtClean="0"/>
              <a:t>zinc application</a:t>
            </a:r>
            <a:r>
              <a:rPr lang="en-US" sz="1000" dirty="0"/>
              <a:t>. </a:t>
            </a:r>
            <a:r>
              <a:rPr lang="en-US" sz="1000" i="1" dirty="0" smtClean="0"/>
              <a:t>XVII </a:t>
            </a:r>
            <a:r>
              <a:rPr lang="en-US" sz="1000" i="1" dirty="0"/>
              <a:t>International Plant Nutrition Colloquium and </a:t>
            </a:r>
            <a:r>
              <a:rPr lang="en-US" sz="1000" i="1" dirty="0" smtClean="0"/>
              <a:t>Boron 	</a:t>
            </a:r>
            <a:r>
              <a:rPr lang="en-US" sz="1000" i="1" dirty="0"/>
              <a:t> </a:t>
            </a:r>
            <a:r>
              <a:rPr lang="en-US" sz="1000" i="1" dirty="0" smtClean="0"/>
              <a:t>Satellite </a:t>
            </a:r>
            <a:r>
              <a:rPr lang="en-US" sz="1000" i="1" dirty="0"/>
              <a:t>Meeting </a:t>
            </a:r>
            <a:r>
              <a:rPr lang="en-US" sz="1000" i="1" dirty="0" smtClean="0"/>
              <a:t>Proceeding </a:t>
            </a:r>
            <a:r>
              <a:rPr lang="en-US" sz="1000" i="1" dirty="0"/>
              <a:t>Book</a:t>
            </a:r>
            <a:r>
              <a:rPr lang="en-US" sz="1000" dirty="0"/>
              <a:t>. 752-753</a:t>
            </a:r>
            <a:r>
              <a:rPr lang="en-US" sz="1000" dirty="0" smtClean="0"/>
              <a:t>.</a:t>
            </a:r>
            <a:endParaRPr lang="en-US" sz="1000" b="1" dirty="0" smtClean="0"/>
          </a:p>
        </p:txBody>
      </p:sp>
      <p:pic>
        <p:nvPicPr>
          <p:cNvPr id="20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30" y="969418"/>
            <a:ext cx="1297470" cy="1297470"/>
          </a:xfrm>
          <a:prstGeom prst="rect">
            <a:avLst/>
          </a:prstGeom>
        </p:spPr>
      </p:pic>
      <p:pic>
        <p:nvPicPr>
          <p:cNvPr id="13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042" y="969418"/>
            <a:ext cx="1297470" cy="129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4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</TotalTime>
  <Words>803</Words>
  <Application>Microsoft Office PowerPoint</Application>
  <PresentationFormat>Custom</PresentationFormat>
  <Paragraphs>116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Wasim</dc:creator>
  <cp:lastModifiedBy>Wasim</cp:lastModifiedBy>
  <cp:revision>22</cp:revision>
  <dcterms:created xsi:type="dcterms:W3CDTF">2018-02-08T10:00:16Z</dcterms:created>
  <dcterms:modified xsi:type="dcterms:W3CDTF">2020-10-05T09:01:31Z</dcterms:modified>
</cp:coreProperties>
</file>