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57"/>
  </p:notesMasterIdLst>
  <p:sldIdLst>
    <p:sldId id="256" r:id="rId2"/>
    <p:sldId id="258" r:id="rId3"/>
    <p:sldId id="354" r:id="rId4"/>
    <p:sldId id="355" r:id="rId5"/>
    <p:sldId id="264" r:id="rId6"/>
    <p:sldId id="265" r:id="rId7"/>
    <p:sldId id="266" r:id="rId8"/>
    <p:sldId id="356" r:id="rId9"/>
    <p:sldId id="357" r:id="rId10"/>
    <p:sldId id="270" r:id="rId11"/>
    <p:sldId id="272" r:id="rId12"/>
    <p:sldId id="274" r:id="rId13"/>
    <p:sldId id="275" r:id="rId14"/>
    <p:sldId id="276" r:id="rId15"/>
    <p:sldId id="278" r:id="rId16"/>
    <p:sldId id="279" r:id="rId17"/>
    <p:sldId id="280" r:id="rId18"/>
    <p:sldId id="281" r:id="rId19"/>
    <p:sldId id="282" r:id="rId20"/>
    <p:sldId id="283" r:id="rId21"/>
    <p:sldId id="284" r:id="rId22"/>
    <p:sldId id="285" r:id="rId23"/>
    <p:sldId id="286" r:id="rId24"/>
    <p:sldId id="287" r:id="rId25"/>
    <p:sldId id="288" r:id="rId26"/>
    <p:sldId id="358" r:id="rId27"/>
    <p:sldId id="359" r:id="rId28"/>
    <p:sldId id="360" r:id="rId29"/>
    <p:sldId id="361" r:id="rId30"/>
    <p:sldId id="362" r:id="rId31"/>
    <p:sldId id="363" r:id="rId32"/>
    <p:sldId id="304" r:id="rId33"/>
    <p:sldId id="305" r:id="rId34"/>
    <p:sldId id="306" r:id="rId35"/>
    <p:sldId id="307" r:id="rId36"/>
    <p:sldId id="308" r:id="rId37"/>
    <p:sldId id="316" r:id="rId38"/>
    <p:sldId id="317" r:id="rId39"/>
    <p:sldId id="318" r:id="rId40"/>
    <p:sldId id="320" r:id="rId41"/>
    <p:sldId id="384" r:id="rId42"/>
    <p:sldId id="339" r:id="rId43"/>
    <p:sldId id="372" r:id="rId44"/>
    <p:sldId id="373" r:id="rId45"/>
    <p:sldId id="374" r:id="rId46"/>
    <p:sldId id="375" r:id="rId47"/>
    <p:sldId id="376" r:id="rId48"/>
    <p:sldId id="377" r:id="rId49"/>
    <p:sldId id="378" r:id="rId50"/>
    <p:sldId id="379" r:id="rId51"/>
    <p:sldId id="380" r:id="rId52"/>
    <p:sldId id="381" r:id="rId53"/>
    <p:sldId id="382" r:id="rId54"/>
    <p:sldId id="383" r:id="rId55"/>
    <p:sldId id="385"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3" d="100"/>
          <a:sy n="103" d="100"/>
        </p:scale>
        <p:origin x="-624"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96610B-C422-8940-AB88-71A289D24E40}" type="datetimeFigureOut">
              <a:rPr lang="en-US" smtClean="0"/>
              <a:t>6/4/18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B25C4D-F75D-9445-957F-94165B7A22A7}" type="slidenum">
              <a:rPr lang="en-US" smtClean="0"/>
              <a:t>‹#›</a:t>
            </a:fld>
            <a:endParaRPr lang="en-US"/>
          </a:p>
        </p:txBody>
      </p:sp>
    </p:spTree>
    <p:extLst>
      <p:ext uri="{BB962C8B-B14F-4D97-AF65-F5344CB8AC3E}">
        <p14:creationId xmlns:p14="http://schemas.microsoft.com/office/powerpoint/2010/main" val="31102996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 Id="rId3" Type="http://schemas.openxmlformats.org/officeDocument/2006/relationships/image" Target="../media/image32.png"/></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92380AF9-1627-2541-824E-3EC8A3772E73}" type="slidenum">
              <a:rPr lang="en-US" sz="1200"/>
              <a:pPr/>
              <a:t>2</a:t>
            </a:fld>
            <a:endParaRPr lang="en-US" sz="120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C12F8B0B-3AC2-D047-ABFF-4F27A8FE3BEE}" type="slidenum">
              <a:rPr lang="en-US" sz="1200"/>
              <a:pPr/>
              <a:t>4</a:t>
            </a:fld>
            <a:endParaRPr lang="en-US" sz="1200"/>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6A527A80-248F-9F49-B575-0CB02CEF8500}" type="slidenum">
              <a:rPr lang="en-US" sz="1200"/>
              <a:pPr/>
              <a:t>5</a:t>
            </a:fld>
            <a:endParaRPr lang="en-US" sz="120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9316DC26-55C5-564A-8A5C-E5A1A3A19667}" type="slidenum">
              <a:rPr lang="en-US" sz="1200"/>
              <a:pPr/>
              <a:t>6</a:t>
            </a:fld>
            <a:endParaRPr lang="en-US" sz="1200"/>
          </a:p>
        </p:txBody>
      </p:sp>
      <p:sp>
        <p:nvSpPr>
          <p:cNvPr id="104450" name="Rectangle 2"/>
          <p:cNvSpPr>
            <a:spLocks noGrp="1" noRot="1" noChangeAspect="1" noChangeArrowheads="1" noTextEdit="1"/>
          </p:cNvSpPr>
          <p:nvPr>
            <p:ph type="sldImg"/>
          </p:nvPr>
        </p:nvSpPr>
        <p:spPr>
          <a:solidFill>
            <a:srgbClr val="FFFFFF"/>
          </a:solidFill>
          <a:ln/>
        </p:spPr>
      </p:sp>
      <p:sp>
        <p:nvSpPr>
          <p:cNvPr id="104451" name="Rectangle 3"/>
          <p:cNvSpPr>
            <a:spLocks noGrp="1" noChangeArrowheads="1"/>
          </p:cNvSpPr>
          <p:nvPr>
            <p:ph type="body" idx="1"/>
          </p:nvPr>
        </p:nvSpPr>
        <p:spPr>
          <a:xfrm>
            <a:off x="685800" y="4343400"/>
            <a:ext cx="5486400" cy="4114800"/>
          </a:xfrm>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43DBD5F3-2F5A-B840-AF1E-76EEAC18B4B8}" type="slidenum">
              <a:rPr lang="en-US" sz="1200"/>
              <a:pPr/>
              <a:t>7</a:t>
            </a:fld>
            <a:endParaRPr lang="en-US" sz="1200"/>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0C9B6B1-727A-7F4D-B236-7D46322AE499}" type="slidenum">
              <a:rPr lang="en-US" sz="1200">
                <a:latin typeface="Calibri" charset="0"/>
              </a:rPr>
              <a:pPr eaLnBrk="1" hangingPunct="1"/>
              <a:t>10</a:t>
            </a:fld>
            <a:endParaRPr lang="en-US" sz="1200">
              <a:latin typeface="Calibri" charset="0"/>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622A2333-E626-0C4F-94A2-7F3EC4D48179}" type="slidenum">
              <a:rPr lang="en-US" sz="1200">
                <a:latin typeface="Calibri" charset="0"/>
              </a:rPr>
              <a:pPr eaLnBrk="1" hangingPunct="1"/>
              <a:t>15</a:t>
            </a:fld>
            <a:endParaRPr lang="en-US" sz="1200">
              <a:latin typeface="Calibri" charset="0"/>
            </a:endParaRPr>
          </a:p>
        </p:txBody>
      </p:sp>
      <p:sp>
        <p:nvSpPr>
          <p:cNvPr id="128002"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r" eaLnBrk="1" hangingPunct="1"/>
            <a:fld id="{A62CD6C2-832D-B34A-A4BD-90E67F00A4B6}" type="slidenum">
              <a:rPr lang="en-US" sz="1200">
                <a:latin typeface="Calibri" charset="0"/>
              </a:rPr>
              <a:pPr algn="r" eaLnBrk="1" hangingPunct="1"/>
              <a:t>15</a:t>
            </a:fld>
            <a:endParaRPr lang="en-US" sz="1200">
              <a:latin typeface="Calibri"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1430" tIns="45715" rIns="91430" bIns="45715"/>
          <a:lstStyle/>
          <a:p>
            <a:pPr eaLnBrk="1" hangingPunct="1">
              <a:spcBef>
                <a:spcPct val="0"/>
              </a:spcBef>
            </a:pPr>
            <a:endParaRPr lang="en-US">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r" eaLnBrk="1" hangingPunct="1"/>
            <a:fld id="{6087571E-9E11-8E45-8F18-F10E199A7ABA}" type="slidenum">
              <a:rPr lang="en-US" sz="1200">
                <a:latin typeface="Calibri" charset="0"/>
              </a:rPr>
              <a:pPr algn="r" eaLnBrk="1" hangingPunct="1"/>
              <a:t>18</a:t>
            </a:fld>
            <a:endParaRPr lang="en-US" sz="1200">
              <a:latin typeface="Calibri" charset="0"/>
            </a:endParaRPr>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1430" tIns="45715" rIns="91430" bIns="45715"/>
          <a:lstStyle/>
          <a:p>
            <a:pPr eaLnBrk="1" hangingPunct="1">
              <a:spcBef>
                <a:spcPct val="0"/>
              </a:spcBef>
            </a:pPr>
            <a:endParaRPr lang="en-US">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7C9D3CF7-2A3D-5040-98E1-66D091E59694}" type="slidenum">
              <a:rPr lang="en-US" sz="1200">
                <a:latin typeface="Calibri" charset="0"/>
              </a:rPr>
              <a:pPr eaLnBrk="1" hangingPunct="1"/>
              <a:t>19</a:t>
            </a:fld>
            <a:endParaRPr lang="en-US" sz="1200">
              <a:latin typeface="Calibri" charset="0"/>
            </a:endParaRP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1"/>
          <p:cNvSpPr>
            <a:spLocks noGrp="1" noRot="1" noChangeAspect="1" noChangeArrowheads="1"/>
          </p:cNvSpPr>
          <p:nvPr>
            <p:ph type="sldImg"/>
          </p:nvPr>
        </p:nvSpPr>
        <p:spPr>
          <a:solidFill>
            <a:srgbClr val="FFFFFF"/>
          </a:solidFill>
          <a:ln/>
        </p:spPr>
      </p:sp>
      <p:sp>
        <p:nvSpPr>
          <p:cNvPr id="142338"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227013" indent="-227013" eaLnBrk="1" hangingPunct="1">
              <a:spcBef>
                <a:spcPts val="1075"/>
              </a:spcBef>
              <a:buSzPct val="89000"/>
              <a:buFontTx/>
              <a:buBlip>
                <a:blip r:embed="rId3"/>
              </a:buBlip>
            </a:pPr>
            <a:endParaRPr lang="en-US" sz="1800">
              <a:solidFill>
                <a:srgbClr val="4D4D4F"/>
              </a:solidFill>
              <a:latin typeface="Calibri" charset="0"/>
              <a:ea typeface="ＭＳ Ｐゴシック" charset="0"/>
              <a:cs typeface="Arial" charset="0"/>
              <a:sym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The three key elements of the PGM are</a:t>
            </a:r>
          </a:p>
          <a:p>
            <a:pPr eaLnBrk="1" hangingPunct="1">
              <a:spcBef>
                <a:spcPct val="0"/>
              </a:spcBef>
            </a:pPr>
            <a:endParaRPr lang="en-US">
              <a:latin typeface="Calibri" charset="0"/>
            </a:endParaRPr>
          </a:p>
          <a:p>
            <a:pPr eaLnBrk="1" hangingPunct="1">
              <a:spcBef>
                <a:spcPct val="0"/>
              </a:spcBef>
            </a:pPr>
            <a:r>
              <a:rPr lang="en-US">
                <a:latin typeface="Calibri" charset="0"/>
              </a:rPr>
              <a:t>Scalability </a:t>
            </a:r>
          </a:p>
          <a:p>
            <a:pPr eaLnBrk="1" hangingPunct="1">
              <a:spcBef>
                <a:spcPct val="0"/>
              </a:spcBef>
            </a:pPr>
            <a:r>
              <a:rPr lang="en-US">
                <a:latin typeface="Calibri" charset="0"/>
              </a:rPr>
              <a:t>Simplicity </a:t>
            </a:r>
          </a:p>
          <a:p>
            <a:pPr eaLnBrk="1" hangingPunct="1">
              <a:spcBef>
                <a:spcPct val="0"/>
              </a:spcBef>
            </a:pPr>
            <a:r>
              <a:rPr lang="en-US">
                <a:latin typeface="Calibri" charset="0"/>
              </a:rPr>
              <a:t>Speed</a:t>
            </a:r>
          </a:p>
          <a:p>
            <a:pPr eaLnBrk="1" hangingPunct="1">
              <a:spcBef>
                <a:spcPct val="0"/>
              </a:spcBef>
            </a:pPr>
            <a:endParaRPr lang="en-US">
              <a:latin typeface="Calibri" charset="0"/>
            </a:endParaRPr>
          </a:p>
          <a:p>
            <a:pPr eaLnBrk="1" hangingPunct="1">
              <a:spcBef>
                <a:spcPct val="0"/>
              </a:spcBef>
            </a:pPr>
            <a:r>
              <a:rPr lang="en-US">
                <a:latin typeface="Calibri" charset="0"/>
              </a:rPr>
              <a:t>Scalability: leveraging the $1 Trillion investment in semiconductor mfg over the last 25 years</a:t>
            </a:r>
          </a:p>
          <a:p>
            <a:pPr eaLnBrk="1" hangingPunct="1">
              <a:spcBef>
                <a:spcPct val="0"/>
              </a:spcBef>
            </a:pPr>
            <a:r>
              <a:rPr lang="en-US">
                <a:latin typeface="Calibri" charset="0"/>
              </a:rPr>
              <a:t>Simplicity  : incredibly simple chemistry delivers  highly accurate runs with extremely uniform genome coverage</a:t>
            </a:r>
          </a:p>
          <a:p>
            <a:pPr eaLnBrk="1" hangingPunct="1">
              <a:spcBef>
                <a:spcPct val="0"/>
              </a:spcBef>
            </a:pPr>
            <a:r>
              <a:rPr lang="en-US">
                <a:latin typeface="Calibri" charset="0"/>
              </a:rPr>
              <a:t>Speed : fast run times deliver data quickly and enable fast research cycles</a:t>
            </a: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3CA551E1-6ADD-5345-BBA6-3D41FE713335}" type="slidenum">
              <a:rPr lang="en-US" sz="1200"/>
              <a:pPr eaLnBrk="1" fontAlgn="base" hangingPunct="1">
                <a:spcBef>
                  <a:spcPct val="0"/>
                </a:spcBef>
                <a:spcAft>
                  <a:spcPct val="0"/>
                </a:spcAft>
              </a:pPr>
              <a:t>26</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Arial" charset="0"/>
              </a:rPr>
              <a:t>Read clockwise from Wafer.  </a:t>
            </a:r>
          </a:p>
          <a:p>
            <a:pPr eaLnBrk="1" hangingPunct="1">
              <a:spcBef>
                <a:spcPct val="0"/>
              </a:spcBef>
            </a:pPr>
            <a:r>
              <a:rPr lang="en-US">
                <a:latin typeface="Arial" charset="0"/>
              </a:rPr>
              <a:t>Ion Torrent chip manufacturing process leverages the cumulative investment in semiconductor manufacturing over the last 30 years. Chips are produced in std semiconductor factories (a.k.a. foundries) and are similar in design to CMOS image sensor chips found in iPhones and Blackberry</a:t>
            </a:r>
            <a:r>
              <a:rPr lang="ja-JP" altLang="en-US">
                <a:latin typeface="Arial" charset="0"/>
              </a:rPr>
              <a:t>’</a:t>
            </a:r>
            <a:r>
              <a:rPr lang="en-US" altLang="ja-JP">
                <a:latin typeface="Arial" charset="0"/>
              </a:rPr>
              <a:t>s. Wheras the image sensors collect photons. Ion Torrent chips collect Protons</a:t>
            </a:r>
          </a:p>
          <a:p>
            <a:pPr eaLnBrk="1" hangingPunct="1">
              <a:spcBef>
                <a:spcPct val="0"/>
              </a:spcBef>
            </a:pPr>
            <a:endParaRPr lang="en-US">
              <a:latin typeface="Arial" charset="0"/>
            </a:endParaRPr>
          </a:p>
          <a:p>
            <a:pPr eaLnBrk="1" hangingPunct="1">
              <a:spcBef>
                <a:spcPct val="0"/>
              </a:spcBef>
            </a:pPr>
            <a:r>
              <a:rPr lang="en-US">
                <a:latin typeface="Arial" charset="0"/>
              </a:rPr>
              <a:t>Cross sectional view shows the Ion sensitive layer in green with the microwells on the top surface (3um) with the transistor stack underneath</a:t>
            </a:r>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E7B39F97-47F6-CD43-A12B-F0B7AF140EC4}" type="slidenum">
              <a:rPr lang="en-US" sz="1200"/>
              <a:pPr eaLnBrk="1" fontAlgn="base" hangingPunct="1">
                <a:spcBef>
                  <a:spcPct val="0"/>
                </a:spcBef>
                <a:spcAft>
                  <a:spcPct val="0"/>
                </a:spcAft>
              </a:pPr>
              <a:t>27</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Schematic representation of one microwell on the surface of a chip</a:t>
            </a:r>
          </a:p>
          <a:p>
            <a:pPr marL="396875" lvl="1" indent="-227013" eaLnBrk="1" hangingPunct="1">
              <a:spcBef>
                <a:spcPct val="0"/>
              </a:spcBef>
            </a:pPr>
            <a:r>
              <a:rPr lang="en-US" sz="1600">
                <a:latin typeface="Calibri" charset="0"/>
              </a:rPr>
              <a:t>High signal to noise</a:t>
            </a:r>
          </a:p>
          <a:p>
            <a:pPr marL="396875" lvl="1" indent="-227013" eaLnBrk="1" hangingPunct="1">
              <a:spcBef>
                <a:spcPct val="0"/>
              </a:spcBef>
            </a:pPr>
            <a:r>
              <a:rPr lang="en-US" sz="1600">
                <a:latin typeface="Calibri" charset="0"/>
              </a:rPr>
              <a:t>Enables high raw accuracy</a:t>
            </a:r>
          </a:p>
          <a:p>
            <a:pPr marL="396875" lvl="1" indent="-227013" eaLnBrk="1" hangingPunct="1">
              <a:spcBef>
                <a:spcPct val="0"/>
              </a:spcBef>
            </a:pPr>
            <a:r>
              <a:rPr lang="en-US" sz="1600">
                <a:latin typeface="Calibri" charset="0"/>
              </a:rPr>
              <a:t>One sensor per well per sequencing reaction</a:t>
            </a:r>
          </a:p>
          <a:p>
            <a:pPr marL="396875" lvl="1" indent="-227013" eaLnBrk="1" hangingPunct="1">
              <a:spcBef>
                <a:spcPct val="0"/>
              </a:spcBef>
            </a:pPr>
            <a:endParaRPr lang="en-US" sz="1600">
              <a:latin typeface="Calibri" charset="0"/>
            </a:endParaRPr>
          </a:p>
          <a:p>
            <a:pPr eaLnBrk="1" hangingPunct="1">
              <a:spcBef>
                <a:spcPct val="0"/>
              </a:spcBef>
            </a:pPr>
            <a:endParaRPr lang="en-US">
              <a:latin typeface="Calibri" charset="0"/>
            </a:endParaRPr>
          </a:p>
          <a:p>
            <a:pPr eaLnBrk="1" hangingPunct="1">
              <a:spcBef>
                <a:spcPct val="0"/>
              </a:spcBef>
            </a:pPr>
            <a:endParaRPr lang="en-US">
              <a:latin typeface="Calibri" charset="0"/>
            </a:endParaRPr>
          </a:p>
          <a:p>
            <a:pPr eaLnBrk="1" hangingPunct="1">
              <a:spcBef>
                <a:spcPct val="0"/>
              </a:spcBef>
            </a:pPr>
            <a:r>
              <a:rPr lang="en-US">
                <a:latin typeface="Calibri" charset="0"/>
              </a:rPr>
              <a:t>Orange circle is an Ion Sphere Particle onto which is clonally amplified the sequence fragment resulting from library preparation or amplicon PCR</a:t>
            </a:r>
          </a:p>
          <a:p>
            <a:pPr eaLnBrk="1" hangingPunct="1">
              <a:spcBef>
                <a:spcPct val="0"/>
              </a:spcBef>
            </a:pPr>
            <a:endParaRPr lang="en-US">
              <a:latin typeface="Calibri" charset="0"/>
            </a:endParaRPr>
          </a:p>
          <a:p>
            <a:pPr eaLnBrk="1" hangingPunct="1">
              <a:spcBef>
                <a:spcPct val="0"/>
              </a:spcBef>
            </a:pPr>
            <a:r>
              <a:rPr lang="en-US">
                <a:latin typeface="Calibri" charset="0"/>
              </a:rPr>
              <a:t>Release of H+ ions as nucs incorporate generates a pH change inside the well which in turn causes charge accumulation in the Ion sensitive layer which then in turn causes a voltage increase mediated through the transistors directly underneath each well. Voltage signals are turned into base calls and output either as Ionograms (SFF files) or bases (FastQ) files </a:t>
            </a:r>
          </a:p>
          <a:p>
            <a:pPr eaLnBrk="1" hangingPunct="1">
              <a:spcBef>
                <a:spcPct val="0"/>
              </a:spcBef>
            </a:pPr>
            <a:endParaRPr lang="en-US">
              <a:latin typeface="Calibri" charset="0"/>
            </a:endParaRPr>
          </a:p>
          <a:p>
            <a:pPr eaLnBrk="1" hangingPunct="1">
              <a:spcBef>
                <a:spcPct val="0"/>
              </a:spcBef>
            </a:pPr>
            <a:r>
              <a:rPr lang="en-US">
                <a:latin typeface="Calibri" charset="0"/>
              </a:rPr>
              <a:t>Sample at variable frame rate across pre-wash, nuc-flow, and post-wash</a:t>
            </a:r>
          </a:p>
          <a:p>
            <a:pPr eaLnBrk="1" hangingPunct="1">
              <a:spcBef>
                <a:spcPct val="0"/>
              </a:spcBef>
            </a:pPr>
            <a:endParaRPr lang="en-US">
              <a:latin typeface="Calibri" charset="0"/>
            </a:endParaRPr>
          </a:p>
          <a:p>
            <a:pPr eaLnBrk="1" hangingPunct="1">
              <a:spcBef>
                <a:spcPct val="0"/>
              </a:spcBef>
            </a:pPr>
            <a:endParaRPr lang="en-US">
              <a:latin typeface="Calibri" charset="0"/>
            </a:endParaRPr>
          </a:p>
          <a:p>
            <a:pPr eaLnBrk="1" hangingPunct="1">
              <a:spcBef>
                <a:spcPct val="0"/>
              </a:spcBef>
            </a:pPr>
            <a:endParaRPr lang="en-US">
              <a:latin typeface="Calibri" charset="0"/>
            </a:endParaRPr>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D2657DD2-F3B9-8F41-A49D-FE2AF03E3BF2}" type="slidenum">
              <a:rPr lang="en-US" sz="1200"/>
              <a:pPr eaLnBrk="1" fontAlgn="base" hangingPunct="1">
                <a:spcBef>
                  <a:spcPct val="0"/>
                </a:spcBef>
                <a:spcAft>
                  <a:spcPct val="0"/>
                </a:spcAft>
              </a:pPr>
              <a:t>28</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0B4652E-C8F1-4BF5-9A4D-CF1906A5E911}"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723991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4D52DF4-3FA3-4D2C-9A2E-A2BBFBD75FB3}" type="slidenum">
              <a:rPr lang="zh-CN" altLang="en-US" smtClean="0">
                <a:solidFill>
                  <a:prstClr val="black"/>
                </a:solidFill>
              </a:rPr>
              <a:pPr>
                <a:defRPr/>
              </a:pPr>
              <a:t>42</a:t>
            </a:fld>
            <a:endParaRPr lang="zh-CN" altLang="en-US">
              <a:solidFill>
                <a:prstClr val="black"/>
              </a:solidFill>
            </a:endParaRPr>
          </a:p>
        </p:txBody>
      </p:sp>
    </p:spTree>
    <p:extLst>
      <p:ext uri="{BB962C8B-B14F-4D97-AF65-F5344CB8AC3E}">
        <p14:creationId xmlns:p14="http://schemas.microsoft.com/office/powerpoint/2010/main" val="3622627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69549BFD-7B83-C943-8DC6-539D9A21706E}"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0F34BC54-52B3-3342-B271-4FD2C92C394B}" type="datetimeFigureOut">
              <a:rPr lang="en-US" smtClean="0"/>
              <a:t>6/4/18</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F34BC54-52B3-3342-B271-4FD2C92C394B}" type="datetimeFigureOut">
              <a:rPr lang="en-US" smtClean="0"/>
              <a:t>6/4/18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4BC54-52B3-3342-B271-4FD2C92C394B}" type="datetimeFigureOut">
              <a:rPr lang="en-US" smtClean="0"/>
              <a:t>6/4/18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0F34BC54-52B3-3342-B271-4FD2C92C394B}" type="datetimeFigureOut">
              <a:rPr lang="en-US" smtClean="0"/>
              <a:t>6/4/18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549BFD-7B83-C943-8DC6-539D9A21706E}"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F34BC54-52B3-3342-B271-4FD2C92C394B}" type="datetimeFigureOut">
              <a:rPr lang="en-US" smtClean="0"/>
              <a:t>6/4/18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0F34BC54-52B3-3342-B271-4FD2C92C394B}" type="datetimeFigureOut">
              <a:rPr lang="en-US" smtClean="0"/>
              <a:t>6/4/18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0F34BC54-52B3-3342-B271-4FD2C92C394B}" type="datetimeFigureOut">
              <a:rPr lang="en-US" smtClean="0"/>
              <a:t>6/4/18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F34BC54-52B3-3342-B271-4FD2C92C394B}" type="datetimeFigureOut">
              <a:rPr lang="en-US" smtClean="0"/>
              <a:t>6/4/18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F34BC54-52B3-3342-B271-4FD2C92C394B}" type="datetimeFigureOut">
              <a:rPr lang="en-US" smtClean="0"/>
              <a:t>6/4/18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549BFD-7B83-C943-8DC6-539D9A21706E}"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97549798"/>
      </p:ext>
    </p:extLst>
  </p:cSld>
  <p:clrMapOvr>
    <a:masterClrMapping/>
  </p:clrMapOvr>
  <p:transition xmlns:p14="http://schemas.microsoft.com/office/powerpoint/2010/main" spd="med">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GBGI-CONF-Section Header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17" name="Title 1"/>
          <p:cNvSpPr>
            <a:spLocks noGrp="1"/>
          </p:cNvSpPr>
          <p:nvPr>
            <p:ph type="ctrTitle" hasCustomPrompt="1"/>
          </p:nvPr>
        </p:nvSpPr>
        <p:spPr>
          <a:xfrm>
            <a:off x="424636" y="3173445"/>
            <a:ext cx="8210922" cy="910388"/>
          </a:xfrm>
        </p:spPr>
        <p:txBody>
          <a:bodyPr lIns="0" tIns="0" rIns="0" bIns="0" anchor="t">
            <a:normAutofit/>
          </a:bodyPr>
          <a:lstStyle>
            <a:lvl1pPr marL="0" marR="0" indent="0" algn="l" defTabSz="457200" rtl="0" eaLnBrk="1" fontAlgn="auto" latinLnBrk="0" hangingPunct="1">
              <a:lnSpc>
                <a:spcPct val="100000"/>
              </a:lnSpc>
              <a:spcBef>
                <a:spcPct val="0"/>
              </a:spcBef>
              <a:spcAft>
                <a:spcPts val="0"/>
              </a:spcAft>
              <a:buClrTx/>
              <a:buSzTx/>
              <a:buFontTx/>
              <a:buNone/>
              <a:tabLst/>
              <a:defRPr sz="2400">
                <a:solidFill>
                  <a:schemeClr val="accent2"/>
                </a:solidFill>
                <a:latin typeface="Arial"/>
                <a:cs typeface="Arial"/>
              </a:defRPr>
            </a:lvl1pPr>
          </a:lstStyle>
          <a:p>
            <a:r>
              <a:rPr lang="en-US" dirty="0" smtClean="0"/>
              <a:t>Click to edit Master title style</a:t>
            </a:r>
            <a:br>
              <a:rPr lang="en-US" dirty="0" smtClean="0"/>
            </a:br>
            <a:r>
              <a:rPr lang="en-US" dirty="0" smtClean="0"/>
              <a:t>Click to edit Master title style</a:t>
            </a:r>
            <a:endParaRPr lang="en-US" dirty="0"/>
          </a:p>
        </p:txBody>
      </p:sp>
      <p:sp>
        <p:nvSpPr>
          <p:cNvPr id="21" name="Subtitle 2"/>
          <p:cNvSpPr txBox="1">
            <a:spLocks/>
          </p:cNvSpPr>
          <p:nvPr userDrawn="1"/>
        </p:nvSpPr>
        <p:spPr>
          <a:xfrm>
            <a:off x="457199" y="6540522"/>
            <a:ext cx="8001000" cy="274051"/>
          </a:xfrm>
          <a:prstGeom prst="rect">
            <a:avLst/>
          </a:prstGeom>
        </p:spPr>
        <p:txBody>
          <a:bodyPr vert="horz" lIns="0" tIns="0" rIns="0" bIns="0" rtlCol="0">
            <a:normAutofit/>
          </a:bodyPr>
          <a:lstStyle>
            <a:lvl1pPr marL="0" indent="0" algn="l" defTabSz="457200" rtl="0" eaLnBrk="1" latinLnBrk="0" hangingPunct="1">
              <a:spcBef>
                <a:spcPct val="20000"/>
              </a:spcBef>
              <a:buFont typeface="Arial"/>
              <a:buNone/>
              <a:defRPr sz="1600" kern="1200">
                <a:solidFill>
                  <a:schemeClr val="bg1"/>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rtl="0"/>
            <a:r>
              <a:rPr lang="en-US" sz="1200" b="0" i="0" u="none" strike="noStrike" kern="1200" baseline="30000" dirty="0" smtClean="0">
                <a:solidFill>
                  <a:schemeClr val="bg1">
                    <a:alpha val="60000"/>
                  </a:schemeClr>
                </a:solidFill>
                <a:latin typeface="Arial"/>
                <a:ea typeface="+mn-ea"/>
                <a:cs typeface="Arial"/>
              </a:rPr>
              <a:t>©2015 Complete Genomics, Inc.</a:t>
            </a:r>
          </a:p>
        </p:txBody>
      </p:sp>
      <p:pic>
        <p:nvPicPr>
          <p:cNvPr id="11" name="Picture 10" descr="Complete_Genomics_BGI_s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4634" y="568736"/>
            <a:ext cx="2543488" cy="865585"/>
          </a:xfrm>
          <a:prstGeom prst="rect">
            <a:avLst/>
          </a:prstGeom>
        </p:spPr>
      </p:pic>
      <p:sp>
        <p:nvSpPr>
          <p:cNvPr id="13" name="Subtitle 2"/>
          <p:cNvSpPr txBox="1">
            <a:spLocks/>
          </p:cNvSpPr>
          <p:nvPr userDrawn="1"/>
        </p:nvSpPr>
        <p:spPr>
          <a:xfrm>
            <a:off x="440929" y="6529757"/>
            <a:ext cx="1822451" cy="187492"/>
          </a:xfrm>
          <a:prstGeom prst="rect">
            <a:avLst/>
          </a:prstGeom>
        </p:spPr>
        <p:txBody>
          <a:bodyPr vert="horz" lIns="0" tIns="0" rIns="0" bIns="0" rtlCol="0">
            <a:normAutofit/>
          </a:bodyPr>
          <a:lstStyle>
            <a:lvl1pPr marL="0" indent="0" algn="l" defTabSz="457200" rtl="0" eaLnBrk="1" latinLnBrk="0" hangingPunct="1">
              <a:spcBef>
                <a:spcPct val="20000"/>
              </a:spcBef>
              <a:buFont typeface="Arial"/>
              <a:buNone/>
              <a:defRPr sz="1600" kern="1200">
                <a:solidFill>
                  <a:schemeClr val="bg1"/>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rtl="0"/>
            <a:r>
              <a:rPr lang="en-US" sz="800" b="0" i="0" u="none" strike="noStrike" kern="1200" baseline="0" dirty="0" smtClean="0">
                <a:solidFill>
                  <a:srgbClr val="999999"/>
                </a:solidFill>
                <a:latin typeface="Arial"/>
                <a:ea typeface="+mn-ea"/>
                <a:cs typeface="Arial"/>
              </a:rPr>
              <a:t>© 2015 Complete Genomics, Inc.</a:t>
            </a:r>
          </a:p>
        </p:txBody>
      </p:sp>
      <p:sp>
        <p:nvSpPr>
          <p:cNvPr id="14" name="Subtitle 2"/>
          <p:cNvSpPr txBox="1">
            <a:spLocks/>
          </p:cNvSpPr>
          <p:nvPr userDrawn="1"/>
        </p:nvSpPr>
        <p:spPr>
          <a:xfrm>
            <a:off x="440918" y="6271177"/>
            <a:ext cx="8229600" cy="274051"/>
          </a:xfrm>
          <a:prstGeom prst="rect">
            <a:avLst/>
          </a:prstGeom>
        </p:spPr>
        <p:txBody>
          <a:bodyPr vert="horz" lIns="0" tIns="0" rIns="0" bIns="0" rtlCol="0">
            <a:normAutofit/>
          </a:bodyPr>
          <a:lstStyle>
            <a:lvl1pPr marL="0" indent="0" algn="l" defTabSz="457200" rtl="0" eaLnBrk="1" latinLnBrk="0" hangingPunct="1">
              <a:spcBef>
                <a:spcPct val="20000"/>
              </a:spcBef>
              <a:buFont typeface="Arial"/>
              <a:buNone/>
              <a:defRPr sz="1600" kern="1200">
                <a:solidFill>
                  <a:schemeClr val="bg1"/>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200" b="1" dirty="0" smtClean="0">
                <a:solidFill>
                  <a:srgbClr val="999999"/>
                </a:solidFill>
              </a:rPr>
              <a:t>CONFIDENTIAL </a:t>
            </a:r>
            <a:r>
              <a:rPr lang="en-US" sz="1200" b="0" dirty="0" smtClean="0">
                <a:solidFill>
                  <a:srgbClr val="999999"/>
                </a:solidFill>
              </a:rPr>
              <a:t>DO NOT DISTRIBUTE</a:t>
            </a:r>
            <a:endParaRPr lang="en-US" sz="1200" b="0" dirty="0">
              <a:solidFill>
                <a:srgbClr val="999999"/>
              </a:solidFill>
            </a:endParaRPr>
          </a:p>
        </p:txBody>
      </p:sp>
    </p:spTree>
    <p:extLst>
      <p:ext uri="{BB962C8B-B14F-4D97-AF65-F5344CB8AC3E}">
        <p14:creationId xmlns:p14="http://schemas.microsoft.com/office/powerpoint/2010/main" val="13661053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0F34BC54-52B3-3342-B271-4FD2C92C394B}" type="datetimeFigureOut">
              <a:rPr lang="en-US" smtClean="0"/>
              <a:t>6/4/18</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69549BFD-7B83-C943-8DC6-539D9A21706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22.wmf"/></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7.png"/><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jpe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slideLayout" Target="../slideLayouts/slideLayout2.xml"/><Relationship Id="rId14" Type="http://schemas.openxmlformats.org/officeDocument/2006/relationships/image" Target="../media/image41.emf"/><Relationship Id="rId15" Type="http://schemas.openxmlformats.org/officeDocument/2006/relationships/image" Target="../media/image42.emf"/><Relationship Id="rId16" Type="http://schemas.openxmlformats.org/officeDocument/2006/relationships/image" Target="../media/image43.emf"/><Relationship Id="rId17" Type="http://schemas.openxmlformats.org/officeDocument/2006/relationships/image" Target="../media/image44.emf"/><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 Id="rId9" Type="http://schemas.openxmlformats.org/officeDocument/2006/relationships/tags" Target="../tags/tag9.xml"/><Relationship Id="rId10" Type="http://schemas.openxmlformats.org/officeDocument/2006/relationships/tags" Target="../tags/tag10.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6" Type="http://schemas.openxmlformats.org/officeDocument/2006/relationships/image" Target="../media/image49.jpeg"/><Relationship Id="rId7" Type="http://schemas.openxmlformats.org/officeDocument/2006/relationships/image" Target="../media/image50.png"/><Relationship Id="rId8" Type="http://schemas.openxmlformats.org/officeDocument/2006/relationships/image" Target="../media/image51.jpeg"/><Relationship Id="rId1" Type="http://schemas.openxmlformats.org/officeDocument/2006/relationships/slideLayout" Target="../slideLayouts/slideLayout10.xml"/><Relationship Id="rId2" Type="http://schemas.openxmlformats.org/officeDocument/2006/relationships/image" Target="../media/image45.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5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solidFill>
                  <a:srgbClr val="FFFF00"/>
                </a:solidFill>
              </a:rPr>
              <a:t>The Clinical Impact of the DNA Sequencing Revolution on Cancer</a:t>
            </a:r>
            <a:endParaRPr lang="en-US" dirty="0">
              <a:solidFill>
                <a:srgbClr val="FFFF00"/>
              </a:solidFill>
            </a:endParaRPr>
          </a:p>
        </p:txBody>
      </p:sp>
      <p:sp>
        <p:nvSpPr>
          <p:cNvPr id="3" name="Subtitle 2"/>
          <p:cNvSpPr>
            <a:spLocks noGrp="1"/>
          </p:cNvSpPr>
          <p:nvPr>
            <p:ph type="subTitle" idx="1"/>
          </p:nvPr>
        </p:nvSpPr>
        <p:spPr/>
        <p:txBody>
          <a:bodyPr/>
          <a:lstStyle/>
          <a:p>
            <a:r>
              <a:rPr lang="en-US" dirty="0" smtClean="0"/>
              <a:t>David I Smith, Ph.D.</a:t>
            </a:r>
          </a:p>
          <a:p>
            <a:r>
              <a:rPr lang="en-US" dirty="0" smtClean="0"/>
              <a:t>Professor</a:t>
            </a:r>
          </a:p>
          <a:p>
            <a:r>
              <a:rPr lang="en-US" dirty="0" smtClean="0"/>
              <a:t>Laboratory Medicine and Pathology</a:t>
            </a:r>
            <a:endParaRPr lang="en-US" dirty="0"/>
          </a:p>
        </p:txBody>
      </p:sp>
    </p:spTree>
    <p:extLst>
      <p:ext uri="{BB962C8B-B14F-4D97-AF65-F5344CB8AC3E}">
        <p14:creationId xmlns:p14="http://schemas.microsoft.com/office/powerpoint/2010/main" val="36566298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descr="genetics4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5" y="228600"/>
            <a:ext cx="360997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59062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Sanger Sequencing</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Clone individual pieces into E coli plasmids</a:t>
            </a:r>
          </a:p>
          <a:p>
            <a:r>
              <a:rPr lang="en-US" dirty="0" smtClean="0"/>
              <a:t>Produce at least 10</a:t>
            </a:r>
            <a:r>
              <a:rPr lang="en-US" baseline="30000" dirty="0" smtClean="0"/>
              <a:t>13</a:t>
            </a:r>
            <a:r>
              <a:rPr lang="en-US" dirty="0" smtClean="0"/>
              <a:t> copies of each template</a:t>
            </a:r>
          </a:p>
          <a:p>
            <a:r>
              <a:rPr lang="en-US" dirty="0" smtClean="0"/>
              <a:t>Do 10 </a:t>
            </a:r>
            <a:r>
              <a:rPr lang="en-US" dirty="0" err="1" smtClean="0"/>
              <a:t>ul</a:t>
            </a:r>
            <a:r>
              <a:rPr lang="en-US" dirty="0" smtClean="0"/>
              <a:t> reactions with big dye terminators</a:t>
            </a:r>
          </a:p>
          <a:p>
            <a:r>
              <a:rPr lang="en-US" dirty="0" smtClean="0"/>
              <a:t>Generate 800-1,000 </a:t>
            </a:r>
            <a:r>
              <a:rPr lang="en-US" dirty="0" err="1" smtClean="0"/>
              <a:t>bp</a:t>
            </a:r>
            <a:r>
              <a:rPr lang="en-US" dirty="0" smtClean="0"/>
              <a:t> of sequence per template</a:t>
            </a:r>
          </a:p>
          <a:p>
            <a:r>
              <a:rPr lang="en-US" dirty="0" smtClean="0"/>
              <a:t>However, with radioactive </a:t>
            </a:r>
            <a:r>
              <a:rPr lang="en-US" dirty="0" err="1" smtClean="0"/>
              <a:t>ddNPTs</a:t>
            </a:r>
            <a:r>
              <a:rPr lang="en-US" dirty="0" smtClean="0"/>
              <a:t> and 10 </a:t>
            </a:r>
            <a:r>
              <a:rPr lang="en-US" dirty="0" err="1" smtClean="0"/>
              <a:t>ul</a:t>
            </a:r>
            <a:r>
              <a:rPr lang="en-US" dirty="0" smtClean="0"/>
              <a:t> reactions it is still very expensive to sequence large numbers of templates</a:t>
            </a:r>
            <a:endParaRPr lang="en-US" dirty="0"/>
          </a:p>
        </p:txBody>
      </p:sp>
    </p:spTree>
    <p:extLst>
      <p:ext uri="{BB962C8B-B14F-4D97-AF65-F5344CB8AC3E}">
        <p14:creationId xmlns:p14="http://schemas.microsoft.com/office/powerpoint/2010/main" val="33580492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2" descr="dna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36713"/>
            <a:ext cx="8035925" cy="338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04011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Picture 2" descr="biochem8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905000"/>
            <a:ext cx="6248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3468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84582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927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Picture 2" descr="sciam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13" y="482600"/>
            <a:ext cx="7272337" cy="606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95331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FF00"/>
                </a:solidFill>
              </a:rPr>
              <a:t>Cost To Sequence The Human Genome Using CE</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Automated sequencers reduced the cost/base of sequencing dramatically</a:t>
            </a:r>
          </a:p>
          <a:p>
            <a:r>
              <a:rPr lang="en-US" dirty="0" smtClean="0"/>
              <a:t>However, you still had to clone every piece to be sequenced in E. coli</a:t>
            </a:r>
          </a:p>
          <a:p>
            <a:r>
              <a:rPr lang="en-US" dirty="0" smtClean="0"/>
              <a:t>You also had to use 10 </a:t>
            </a:r>
            <a:r>
              <a:rPr lang="en-US" dirty="0" err="1" smtClean="0"/>
              <a:t>ul</a:t>
            </a:r>
            <a:r>
              <a:rPr lang="en-US" dirty="0" smtClean="0"/>
              <a:t> individual reactions for each sequencing.</a:t>
            </a:r>
          </a:p>
          <a:p>
            <a:r>
              <a:rPr lang="en-US" dirty="0" smtClean="0"/>
              <a:t>All told it cost almost 3 billion dollars to sequence the first human genome</a:t>
            </a:r>
            <a:endParaRPr lang="en-US" dirty="0"/>
          </a:p>
        </p:txBody>
      </p:sp>
    </p:spTree>
    <p:extLst>
      <p:ext uri="{BB962C8B-B14F-4D97-AF65-F5344CB8AC3E}">
        <p14:creationId xmlns:p14="http://schemas.microsoft.com/office/powerpoint/2010/main" val="1557475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rPr>
              <a:t>How To Decrease Sequencing Costs?</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Find a solution to having to clone individual fragments into E. coli</a:t>
            </a:r>
          </a:p>
          <a:p>
            <a:r>
              <a:rPr lang="en-US" dirty="0" smtClean="0"/>
              <a:t>Decrease sequencing reaction volume</a:t>
            </a:r>
          </a:p>
          <a:p>
            <a:r>
              <a:rPr lang="en-US" dirty="0" smtClean="0"/>
              <a:t>Increase the number of simultaneous sequences</a:t>
            </a:r>
            <a:endParaRPr lang="en-US" dirty="0"/>
          </a:p>
        </p:txBody>
      </p:sp>
    </p:spTree>
    <p:extLst>
      <p:ext uri="{BB962C8B-B14F-4D97-AF65-F5344CB8AC3E}">
        <p14:creationId xmlns:p14="http://schemas.microsoft.com/office/powerpoint/2010/main" val="344049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687388" y="157163"/>
            <a:ext cx="7764462" cy="1289050"/>
          </a:xfrm>
        </p:spPr>
        <p:txBody>
          <a:bodyPr>
            <a:normAutofit/>
          </a:bodyPr>
          <a:lstStyle/>
          <a:p>
            <a:pPr eaLnBrk="1" hangingPunct="1">
              <a:defRPr/>
            </a:pPr>
            <a:r>
              <a:rPr lang="en-US" dirty="0" smtClean="0">
                <a:solidFill>
                  <a:srgbClr val="FFFF00"/>
                </a:solidFill>
                <a:latin typeface="Calibri" charset="0"/>
              </a:rPr>
              <a:t>(A) </a:t>
            </a:r>
            <a:r>
              <a:rPr lang="en-US" dirty="0">
                <a:solidFill>
                  <a:srgbClr val="FFFF00"/>
                </a:solidFill>
                <a:latin typeface="Calibri" charset="0"/>
              </a:rPr>
              <a:t>Clonal Amplification: Emulsion PCR</a:t>
            </a:r>
          </a:p>
        </p:txBody>
      </p:sp>
      <p:pic>
        <p:nvPicPr>
          <p:cNvPr id="11981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332" r="8332"/>
          <a:stretch>
            <a:fillRect/>
          </a:stretch>
        </p:blipFill>
        <p:spPr/>
      </p:pic>
      <p:pic>
        <p:nvPicPr>
          <p:cNvPr id="119811" name="Picture 5" descr="DNA_Frag_Adaptor_Composite_11 Oct_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 y="1446213"/>
            <a:ext cx="348615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332031380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5" name="Picture 7" descr="ilmn-step1-6"/>
          <p:cNvPicPr>
            <a:picLocks noChangeAspect="1" noChangeArrowheads="1"/>
          </p:cNvPicPr>
          <p:nvPr/>
        </p:nvPicPr>
        <p:blipFill>
          <a:blip r:embed="rId2">
            <a:extLst>
              <a:ext uri="{28A0092B-C50C-407E-A947-70E740481C1C}">
                <a14:useLocalDpi xmlns:a14="http://schemas.microsoft.com/office/drawing/2010/main" val="0"/>
              </a:ext>
            </a:extLst>
          </a:blip>
          <a:srcRect b="51138"/>
          <a:stretch>
            <a:fillRect/>
          </a:stretch>
        </p:blipFill>
        <p:spPr bwMode="auto">
          <a:xfrm>
            <a:off x="2362200" y="1112838"/>
            <a:ext cx="4203700" cy="269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6" name="Picture 5" descr="ilmn-step1-6"/>
          <p:cNvPicPr>
            <a:picLocks noChangeAspect="1" noChangeArrowheads="1"/>
          </p:cNvPicPr>
          <p:nvPr/>
        </p:nvPicPr>
        <p:blipFill>
          <a:blip r:embed="rId2">
            <a:extLst>
              <a:ext uri="{28A0092B-C50C-407E-A947-70E740481C1C}">
                <a14:useLocalDpi xmlns:a14="http://schemas.microsoft.com/office/drawing/2010/main" val="0"/>
              </a:ext>
            </a:extLst>
          </a:blip>
          <a:srcRect t="48862"/>
          <a:stretch>
            <a:fillRect/>
          </a:stretch>
        </p:blipFill>
        <p:spPr bwMode="auto">
          <a:xfrm>
            <a:off x="2362200" y="3959225"/>
            <a:ext cx="420370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Title 5"/>
          <p:cNvSpPr>
            <a:spLocks noGrp="1"/>
          </p:cNvSpPr>
          <p:nvPr>
            <p:ph type="title" idx="4294967295"/>
          </p:nvPr>
        </p:nvSpPr>
        <p:spPr>
          <a:xfrm>
            <a:off x="0" y="-176213"/>
            <a:ext cx="7764463" cy="1284288"/>
          </a:xfrm>
        </p:spPr>
        <p:txBody>
          <a:bodyPr/>
          <a:lstStyle/>
          <a:p>
            <a:pPr algn="ctr" eaLnBrk="1" hangingPunct="1"/>
            <a:r>
              <a:rPr lang="en-US" dirty="0" smtClean="0">
                <a:solidFill>
                  <a:srgbClr val="FFFF00"/>
                </a:solidFill>
                <a:latin typeface="Calibri" charset="0"/>
                <a:ea typeface="ＭＳ Ｐゴシック" charset="0"/>
                <a:cs typeface="ＭＳ Ｐゴシック" charset="0"/>
              </a:rPr>
              <a:t>(B)</a:t>
            </a:r>
            <a:r>
              <a:rPr lang="en-US" dirty="0">
                <a:solidFill>
                  <a:srgbClr val="FFFF00"/>
                </a:solidFill>
                <a:latin typeface="Calibri" charset="0"/>
                <a:ea typeface="ＭＳ Ｐゴシック" charset="0"/>
                <a:cs typeface="ＭＳ Ｐゴシック" charset="0"/>
              </a:rPr>
              <a:t>: Bridge Amplification</a:t>
            </a:r>
          </a:p>
        </p:txBody>
      </p:sp>
    </p:spTree>
    <p:extLst>
      <p:ext uri="{BB962C8B-B14F-4D97-AF65-F5344CB8AC3E}">
        <p14:creationId xmlns:p14="http://schemas.microsoft.com/office/powerpoint/2010/main" val="191245780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pPr algn="ctr" eaLnBrk="1" hangingPunct="1"/>
            <a:r>
              <a:rPr lang="en-US" dirty="0" smtClean="0">
                <a:solidFill>
                  <a:srgbClr val="FFFF00"/>
                </a:solidFill>
                <a:latin typeface="Calibri" charset="0"/>
                <a:ea typeface="ＭＳ Ｐゴシック" charset="0"/>
                <a:cs typeface="ＭＳ Ｐゴシック" charset="0"/>
              </a:rPr>
              <a:t>Reduce </a:t>
            </a:r>
            <a:r>
              <a:rPr lang="en-US" dirty="0">
                <a:solidFill>
                  <a:srgbClr val="FFFF00"/>
                </a:solidFill>
                <a:latin typeface="Calibri" charset="0"/>
                <a:ea typeface="ＭＳ Ｐゴシック" charset="0"/>
                <a:cs typeface="ＭＳ Ｐゴシック" charset="0"/>
              </a:rPr>
              <a:t>reaction volume</a:t>
            </a:r>
          </a:p>
        </p:txBody>
      </p:sp>
      <p:sp>
        <p:nvSpPr>
          <p:cNvPr id="47106" name="Content Placeholder 3"/>
          <p:cNvSpPr>
            <a:spLocks noGrp="1"/>
          </p:cNvSpPr>
          <p:nvPr>
            <p:ph idx="1"/>
          </p:nvPr>
        </p:nvSpPr>
        <p:spPr/>
        <p:txBody>
          <a:bodyPr/>
          <a:lstStyle/>
          <a:p>
            <a:pPr eaLnBrk="1" hangingPunct="1">
              <a:defRPr/>
            </a:pPr>
            <a:r>
              <a:rPr lang="en-US" dirty="0">
                <a:latin typeface="Calibri" charset="0"/>
              </a:rPr>
              <a:t>10 </a:t>
            </a:r>
            <a:r>
              <a:rPr lang="en-US" dirty="0" err="1">
                <a:latin typeface="Calibri" charset="0"/>
              </a:rPr>
              <a:t>ul</a:t>
            </a:r>
            <a:r>
              <a:rPr lang="en-US" dirty="0">
                <a:latin typeface="Calibri" charset="0"/>
              </a:rPr>
              <a:t> reactions in CE sequencing uses considerable amounts of reagents</a:t>
            </a:r>
          </a:p>
          <a:p>
            <a:pPr eaLnBrk="1" hangingPunct="1">
              <a:defRPr/>
            </a:pPr>
            <a:r>
              <a:rPr lang="en-US" dirty="0">
                <a:latin typeface="Calibri" charset="0"/>
              </a:rPr>
              <a:t>How to decrease the reaction volume</a:t>
            </a:r>
            <a:r>
              <a:rPr lang="en-US" dirty="0" smtClean="0">
                <a:latin typeface="Calibri" charset="0"/>
              </a:rPr>
              <a:t>?</a:t>
            </a:r>
            <a:endParaRPr lang="en-US" dirty="0">
              <a:latin typeface="Calibri" charset="0"/>
            </a:endParaRPr>
          </a:p>
          <a:p>
            <a:pPr eaLnBrk="1" hangingPunct="1">
              <a:defRPr/>
            </a:pPr>
            <a:r>
              <a:rPr lang="en-US" dirty="0">
                <a:latin typeface="Calibri" charset="0"/>
              </a:rPr>
              <a:t>Strategy </a:t>
            </a:r>
            <a:r>
              <a:rPr lang="en-US" dirty="0" smtClean="0">
                <a:latin typeface="Calibri" charset="0"/>
              </a:rPr>
              <a:t>#1- </a:t>
            </a:r>
            <a:r>
              <a:rPr lang="en-US" dirty="0">
                <a:latin typeface="Calibri" charset="0"/>
              </a:rPr>
              <a:t>Clusters on slide </a:t>
            </a:r>
            <a:r>
              <a:rPr lang="en-US" dirty="0" smtClean="0">
                <a:latin typeface="Calibri" charset="0"/>
              </a:rPr>
              <a:t>surfaces</a:t>
            </a:r>
          </a:p>
          <a:p>
            <a:pPr eaLnBrk="1" hangingPunct="1">
              <a:defRPr/>
            </a:pPr>
            <a:r>
              <a:rPr lang="en-US" dirty="0" smtClean="0">
                <a:latin typeface="Calibri" charset="0"/>
              </a:rPr>
              <a:t>Strategy #2- Small beads on a slide surface or within wells</a:t>
            </a:r>
            <a:endParaRPr lang="en-US" dirty="0">
              <a:latin typeface="Calibri" charset="0"/>
            </a:endParaRPr>
          </a:p>
        </p:txBody>
      </p:sp>
    </p:spTree>
    <p:extLst>
      <p:ext uri="{BB962C8B-B14F-4D97-AF65-F5344CB8AC3E}">
        <p14:creationId xmlns:p14="http://schemas.microsoft.com/office/powerpoint/2010/main" val="27733963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pPr algn="ctr" eaLnBrk="1" hangingPunct="1"/>
            <a:r>
              <a:rPr lang="en-US" dirty="0" smtClean="0">
                <a:solidFill>
                  <a:srgbClr val="FFFF00"/>
                </a:solidFill>
                <a:latin typeface="Calibri" charset="0"/>
                <a:ea typeface="ＭＳ Ｐゴシック" charset="0"/>
                <a:cs typeface="ＭＳ Ｐゴシック" charset="0"/>
              </a:rPr>
              <a:t>Massively </a:t>
            </a:r>
            <a:r>
              <a:rPr lang="en-US" dirty="0">
                <a:solidFill>
                  <a:srgbClr val="FFFF00"/>
                </a:solidFill>
                <a:latin typeface="Calibri" charset="0"/>
                <a:ea typeface="ＭＳ Ｐゴシック" charset="0"/>
                <a:cs typeface="ＭＳ Ｐゴシック" charset="0"/>
              </a:rPr>
              <a:t>parallel sequencing</a:t>
            </a:r>
          </a:p>
        </p:txBody>
      </p:sp>
      <p:sp>
        <p:nvSpPr>
          <p:cNvPr id="48130" name="Content Placeholder 2"/>
          <p:cNvSpPr>
            <a:spLocks noGrp="1"/>
          </p:cNvSpPr>
          <p:nvPr>
            <p:ph idx="1"/>
          </p:nvPr>
        </p:nvSpPr>
        <p:spPr/>
        <p:txBody>
          <a:bodyPr/>
          <a:lstStyle/>
          <a:p>
            <a:pPr eaLnBrk="1" hangingPunct="1">
              <a:defRPr/>
            </a:pPr>
            <a:r>
              <a:rPr lang="en-US">
                <a:latin typeface="Calibri" charset="0"/>
              </a:rPr>
              <a:t>Use technologies analogous to massively parallel computing</a:t>
            </a:r>
          </a:p>
          <a:p>
            <a:pPr eaLnBrk="1" hangingPunct="1">
              <a:defRPr/>
            </a:pPr>
            <a:r>
              <a:rPr lang="en-US">
                <a:latin typeface="Calibri" charset="0"/>
              </a:rPr>
              <a:t>Run hundreds of thousands to millions of simultaneous sequencing reactions</a:t>
            </a:r>
          </a:p>
          <a:p>
            <a:pPr eaLnBrk="1" hangingPunct="1">
              <a:defRPr/>
            </a:pPr>
            <a:r>
              <a:rPr lang="en-US">
                <a:latin typeface="Calibri" charset="0"/>
              </a:rPr>
              <a:t>Picotitre plates contain 1.5 million wells</a:t>
            </a:r>
          </a:p>
        </p:txBody>
      </p:sp>
    </p:spTree>
    <p:extLst>
      <p:ext uri="{BB962C8B-B14F-4D97-AF65-F5344CB8AC3E}">
        <p14:creationId xmlns:p14="http://schemas.microsoft.com/office/powerpoint/2010/main" val="8603974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772400" cy="1143000"/>
          </a:xfrm>
        </p:spPr>
        <p:txBody>
          <a:bodyPr rtlCol="0">
            <a:normAutofit fontScale="90000"/>
          </a:bodyPr>
          <a:lstStyle/>
          <a:p>
            <a:pPr algn="ctr" eaLnBrk="1" fontAlgn="auto" hangingPunct="1">
              <a:spcAft>
                <a:spcPts val="0"/>
              </a:spcAft>
              <a:defRPr/>
            </a:pPr>
            <a:r>
              <a:rPr lang="en-US" dirty="0" smtClean="0">
                <a:solidFill>
                  <a:srgbClr val="FFFF00"/>
                </a:solidFill>
                <a:ea typeface="+mj-ea"/>
                <a:cs typeface="+mj-cs"/>
              </a:rPr>
              <a:t>The first Next Generation DNA sequencer- 454 GS 20</a:t>
            </a:r>
            <a:endParaRPr lang="en-US" dirty="0">
              <a:solidFill>
                <a:srgbClr val="FFFF00"/>
              </a:solidFill>
              <a:ea typeface="+mj-ea"/>
              <a:cs typeface="+mj-cs"/>
            </a:endParaRPr>
          </a:p>
        </p:txBody>
      </p:sp>
      <p:pic>
        <p:nvPicPr>
          <p:cNvPr id="123906" name="Picture 5" descr="GS20_014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1758" b="21758"/>
          <a:stretch>
            <a:fillRect/>
          </a:stretch>
        </p:blipFill>
        <p:spPr>
          <a:xfrm>
            <a:off x="377825" y="1697038"/>
            <a:ext cx="8201025" cy="4551362"/>
          </a:xfrm>
          <a:solidFill>
            <a:srgbClr val="0073BD"/>
          </a:solidFill>
        </p:spPr>
      </p:pic>
    </p:spTree>
    <p:extLst>
      <p:ext uri="{BB962C8B-B14F-4D97-AF65-F5344CB8AC3E}">
        <p14:creationId xmlns:p14="http://schemas.microsoft.com/office/powerpoint/2010/main" val="89212085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1026"/>
          <p:cNvSpPr>
            <a:spLocks noGrp="1" noChangeArrowheads="1"/>
          </p:cNvSpPr>
          <p:nvPr>
            <p:ph type="title" idx="4294967295"/>
          </p:nvPr>
        </p:nvSpPr>
        <p:spPr>
          <a:xfrm>
            <a:off x="0" y="152400"/>
            <a:ext cx="9144000" cy="1600200"/>
          </a:xfrm>
        </p:spPr>
        <p:txBody>
          <a:bodyPr/>
          <a:lstStyle/>
          <a:p>
            <a:pPr algn="ctr" eaLnBrk="1" hangingPunct="1"/>
            <a:r>
              <a:rPr lang="en-US" dirty="0">
                <a:solidFill>
                  <a:srgbClr val="FFFF00"/>
                </a:solidFill>
                <a:latin typeface="Calibri" charset="0"/>
                <a:ea typeface="ＭＳ Ｐゴシック" charset="0"/>
                <a:cs typeface="ＭＳ Ｐゴシック" charset="0"/>
              </a:rPr>
              <a:t>454 Technology - Sequencing Instrument</a:t>
            </a:r>
          </a:p>
        </p:txBody>
      </p:sp>
      <p:sp>
        <p:nvSpPr>
          <p:cNvPr id="126978" name="Rectangle 1027"/>
          <p:cNvSpPr>
            <a:spLocks noChangeArrowheads="1"/>
          </p:cNvSpPr>
          <p:nvPr/>
        </p:nvSpPr>
        <p:spPr bwMode="auto">
          <a:xfrm>
            <a:off x="2628900" y="914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126979" name="Picture 1028" descr="Illustration_Composite_2ndSemiFinal_1 Oct_ThinWall_wFlash_0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98650"/>
            <a:ext cx="34734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1029"/>
          <p:cNvSpPr>
            <a:spLocks noChangeArrowheads="1"/>
          </p:cNvSpPr>
          <p:nvPr/>
        </p:nvSpPr>
        <p:spPr bwMode="auto">
          <a:xfrm>
            <a:off x="1828800" y="9667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pic>
        <p:nvPicPr>
          <p:cNvPr id="126981" name="Picture 1030" descr="191 BASE READ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905000"/>
            <a:ext cx="50292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93763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solidFill>
                  <a:srgbClr val="FFFF00"/>
                </a:solidFill>
                <a:ea typeface="+mj-ea"/>
                <a:cs typeface="+mj-cs"/>
              </a:rPr>
              <a:t>Strengths and Weaknesses of the 454</a:t>
            </a:r>
            <a:endParaRPr lang="en-US" dirty="0">
              <a:solidFill>
                <a:srgbClr val="FFFF00"/>
              </a:solidFill>
              <a:ea typeface="+mj-ea"/>
              <a:cs typeface="+mj-cs"/>
            </a:endParaRPr>
          </a:p>
        </p:txBody>
      </p:sp>
      <p:sp>
        <p:nvSpPr>
          <p:cNvPr id="54274" name="Content Placeholder 2"/>
          <p:cNvSpPr>
            <a:spLocks noGrp="1"/>
          </p:cNvSpPr>
          <p:nvPr>
            <p:ph idx="1"/>
          </p:nvPr>
        </p:nvSpPr>
        <p:spPr/>
        <p:txBody>
          <a:bodyPr/>
          <a:lstStyle/>
          <a:p>
            <a:pPr eaLnBrk="1" hangingPunct="1">
              <a:defRPr/>
            </a:pPr>
            <a:r>
              <a:rPr lang="en-US" dirty="0">
                <a:latin typeface="Calibri" charset="0"/>
              </a:rPr>
              <a:t>Long (400 </a:t>
            </a:r>
            <a:r>
              <a:rPr lang="en-US" dirty="0" err="1">
                <a:latin typeface="Calibri" charset="0"/>
              </a:rPr>
              <a:t>bp</a:t>
            </a:r>
            <a:r>
              <a:rPr lang="en-US" dirty="0">
                <a:latin typeface="Calibri" charset="0"/>
              </a:rPr>
              <a:t>+) reads</a:t>
            </a:r>
          </a:p>
          <a:p>
            <a:pPr eaLnBrk="1" hangingPunct="1">
              <a:defRPr/>
            </a:pPr>
            <a:r>
              <a:rPr lang="en-US" dirty="0" smtClean="0">
                <a:latin typeface="Calibri" charset="0"/>
              </a:rPr>
              <a:t>Improvements!</a:t>
            </a:r>
            <a:endParaRPr lang="en-US" dirty="0">
              <a:latin typeface="Calibri" charset="0"/>
            </a:endParaRPr>
          </a:p>
          <a:p>
            <a:pPr eaLnBrk="1" hangingPunct="1">
              <a:defRPr/>
            </a:pPr>
            <a:endParaRPr lang="en-US" dirty="0">
              <a:latin typeface="Calibri" charset="0"/>
            </a:endParaRPr>
          </a:p>
          <a:p>
            <a:pPr eaLnBrk="1" hangingPunct="1">
              <a:defRPr/>
            </a:pPr>
            <a:r>
              <a:rPr lang="en-US" dirty="0">
                <a:latin typeface="Calibri" charset="0"/>
              </a:rPr>
              <a:t>Emulsion PCR</a:t>
            </a:r>
          </a:p>
          <a:p>
            <a:pPr eaLnBrk="1" hangingPunct="1">
              <a:defRPr/>
            </a:pPr>
            <a:r>
              <a:rPr lang="en-US" dirty="0" err="1">
                <a:latin typeface="Calibri" charset="0"/>
              </a:rPr>
              <a:t>Homopolymers</a:t>
            </a:r>
            <a:endParaRPr lang="en-US" dirty="0">
              <a:latin typeface="Calibri" charset="0"/>
            </a:endParaRPr>
          </a:p>
          <a:p>
            <a:pPr eaLnBrk="1" hangingPunct="1">
              <a:defRPr/>
            </a:pPr>
            <a:r>
              <a:rPr lang="en-US" dirty="0">
                <a:latin typeface="Calibri" charset="0"/>
              </a:rPr>
              <a:t>Limited headroom for further increases in sequence output</a:t>
            </a:r>
          </a:p>
        </p:txBody>
      </p:sp>
    </p:spTree>
    <p:extLst>
      <p:ext uri="{BB962C8B-B14F-4D97-AF65-F5344CB8AC3E}">
        <p14:creationId xmlns:p14="http://schemas.microsoft.com/office/powerpoint/2010/main" val="193513660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le 1"/>
          <p:cNvSpPr>
            <a:spLocks noGrp="1"/>
          </p:cNvSpPr>
          <p:nvPr>
            <p:ph type="title"/>
          </p:nvPr>
        </p:nvSpPr>
        <p:spPr/>
        <p:txBody>
          <a:bodyPr/>
          <a:lstStyle/>
          <a:p>
            <a:pPr algn="ctr" eaLnBrk="1" hangingPunct="1"/>
            <a:r>
              <a:rPr lang="en-US" dirty="0">
                <a:solidFill>
                  <a:srgbClr val="FFFF00"/>
                </a:solidFill>
                <a:latin typeface="Calibri" charset="0"/>
                <a:ea typeface="ＭＳ Ｐゴシック" charset="0"/>
                <a:cs typeface="ＭＳ Ｐゴシック" charset="0"/>
              </a:rPr>
              <a:t>Evolution of the GS Series</a:t>
            </a:r>
          </a:p>
        </p:txBody>
      </p:sp>
      <p:sp>
        <p:nvSpPr>
          <p:cNvPr id="47106" name="Content Placeholder 2"/>
          <p:cNvSpPr>
            <a:spLocks noGrp="1"/>
          </p:cNvSpPr>
          <p:nvPr>
            <p:ph idx="1"/>
          </p:nvPr>
        </p:nvSpPr>
        <p:spPr/>
        <p:txBody>
          <a:bodyPr rtlCol="0">
            <a:normAutofit fontScale="92500" lnSpcReduction="20000"/>
          </a:bodyPr>
          <a:lstStyle/>
          <a:p>
            <a:pPr eaLnBrk="1" fontAlgn="auto" hangingPunct="1">
              <a:spcAft>
                <a:spcPts val="0"/>
              </a:spcAft>
              <a:buFont typeface="Wingdings 2" pitchFamily="18" charset="2"/>
              <a:buChar char=""/>
              <a:defRPr/>
            </a:pPr>
            <a:r>
              <a:rPr lang="en-US" sz="2800" dirty="0">
                <a:latin typeface="Calibri" charset="0"/>
                <a:ea typeface="+mn-ea"/>
                <a:cs typeface="+mn-cs"/>
              </a:rPr>
              <a:t>Initially Genome Sequencer 20 (for 20 </a:t>
            </a:r>
            <a:r>
              <a:rPr lang="en-US" sz="2800" dirty="0" err="1">
                <a:latin typeface="Calibri" charset="0"/>
              </a:rPr>
              <a:t>M</a:t>
            </a:r>
            <a:r>
              <a:rPr lang="en-US" sz="2800" dirty="0" err="1" smtClean="0">
                <a:latin typeface="Calibri" charset="0"/>
                <a:ea typeface="+mn-ea"/>
                <a:cs typeface="+mn-cs"/>
              </a:rPr>
              <a:t>bs</a:t>
            </a:r>
            <a:r>
              <a:rPr lang="en-US" sz="2800" dirty="0" smtClean="0">
                <a:latin typeface="Calibri" charset="0"/>
                <a:ea typeface="+mn-ea"/>
                <a:cs typeface="+mn-cs"/>
              </a:rPr>
              <a:t> </a:t>
            </a:r>
            <a:r>
              <a:rPr lang="en-US" sz="2800" dirty="0">
                <a:latin typeface="Calibri" charset="0"/>
                <a:ea typeface="+mn-ea"/>
                <a:cs typeface="+mn-cs"/>
              </a:rPr>
              <a:t>of sequence/run)</a:t>
            </a:r>
          </a:p>
          <a:p>
            <a:pPr eaLnBrk="1" fontAlgn="auto" hangingPunct="1">
              <a:spcAft>
                <a:spcPts val="0"/>
              </a:spcAft>
              <a:buFont typeface="Wingdings 2" pitchFamily="18" charset="2"/>
              <a:buChar char=""/>
              <a:defRPr/>
            </a:pPr>
            <a:r>
              <a:rPr lang="en-US" sz="2800" dirty="0">
                <a:latin typeface="Calibri" charset="0"/>
                <a:ea typeface="+mn-ea"/>
                <a:cs typeface="+mn-cs"/>
              </a:rPr>
              <a:t>Soon became a 100 </a:t>
            </a:r>
            <a:r>
              <a:rPr lang="en-US" sz="2800" dirty="0" smtClean="0">
                <a:latin typeface="Calibri" charset="0"/>
                <a:ea typeface="+mn-ea"/>
                <a:cs typeface="+mn-cs"/>
              </a:rPr>
              <a:t>Mb </a:t>
            </a:r>
            <a:r>
              <a:rPr lang="en-US" sz="2800" dirty="0">
                <a:latin typeface="Calibri" charset="0"/>
                <a:ea typeface="+mn-ea"/>
                <a:cs typeface="+mn-cs"/>
              </a:rPr>
              <a:t>sequencer (more active wells, longer reads), changed name to GS FLX (flexible)</a:t>
            </a:r>
          </a:p>
          <a:p>
            <a:pPr eaLnBrk="1" fontAlgn="auto" hangingPunct="1">
              <a:spcAft>
                <a:spcPts val="0"/>
              </a:spcAft>
              <a:buFont typeface="Wingdings 2" pitchFamily="18" charset="2"/>
              <a:buChar char=""/>
              <a:defRPr/>
            </a:pPr>
            <a:r>
              <a:rPr lang="en-US" sz="2800" dirty="0">
                <a:latin typeface="Calibri" charset="0"/>
                <a:ea typeface="+mn-ea"/>
                <a:cs typeface="+mn-cs"/>
              </a:rPr>
              <a:t>Current Generation- Titanium coated plates - GS FLX Titanium- 500 </a:t>
            </a:r>
            <a:r>
              <a:rPr lang="en-US" sz="2800" dirty="0" err="1">
                <a:latin typeface="Calibri" charset="0"/>
                <a:ea typeface="+mn-ea"/>
                <a:cs typeface="+mn-cs"/>
              </a:rPr>
              <a:t>Mbs</a:t>
            </a:r>
            <a:r>
              <a:rPr lang="en-US" sz="2800" dirty="0">
                <a:latin typeface="Calibri" charset="0"/>
                <a:ea typeface="+mn-ea"/>
                <a:cs typeface="+mn-cs"/>
              </a:rPr>
              <a:t>/run, 8 hours, $</a:t>
            </a:r>
            <a:r>
              <a:rPr lang="en-US" sz="2800" dirty="0" smtClean="0">
                <a:latin typeface="Calibri" charset="0"/>
                <a:ea typeface="+mn-ea"/>
                <a:cs typeface="+mn-cs"/>
              </a:rPr>
              <a:t>6,000. </a:t>
            </a:r>
            <a:r>
              <a:rPr lang="en-US" sz="2800" dirty="0" smtClean="0">
                <a:solidFill>
                  <a:srgbClr val="FFFF00"/>
                </a:solidFill>
                <a:latin typeface="Calibri" charset="0"/>
                <a:ea typeface="+mn-ea"/>
                <a:cs typeface="+mn-cs"/>
              </a:rPr>
              <a:t>But, no room for further improvement!</a:t>
            </a:r>
            <a:endParaRPr lang="en-US" sz="2800" dirty="0">
              <a:solidFill>
                <a:srgbClr val="FFFF00"/>
              </a:solidFill>
              <a:latin typeface="Calibri" charset="0"/>
              <a:ea typeface="+mn-ea"/>
              <a:cs typeface="+mn-cs"/>
            </a:endParaRPr>
          </a:p>
          <a:p>
            <a:pPr eaLnBrk="1" fontAlgn="auto" hangingPunct="1">
              <a:spcAft>
                <a:spcPts val="0"/>
              </a:spcAft>
              <a:buFont typeface="Wingdings 2" pitchFamily="18" charset="2"/>
              <a:buChar char=""/>
              <a:defRPr/>
            </a:pPr>
            <a:r>
              <a:rPr lang="en-US" sz="2800" dirty="0">
                <a:latin typeface="Calibri" charset="0"/>
                <a:ea typeface="+mn-ea"/>
                <a:cs typeface="+mn-cs"/>
              </a:rPr>
              <a:t>Sequenced the Watson genome at a cost of $1,000,000- 2007</a:t>
            </a:r>
          </a:p>
        </p:txBody>
      </p:sp>
    </p:spTree>
    <p:extLst>
      <p:ext uri="{BB962C8B-B14F-4D97-AF65-F5344CB8AC3E}">
        <p14:creationId xmlns:p14="http://schemas.microsoft.com/office/powerpoint/2010/main" val="23166540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4"/>
          <p:cNvSpPr>
            <a:spLocks noGrp="1" noChangeArrowheads="1"/>
          </p:cNvSpPr>
          <p:nvPr>
            <p:ph type="title"/>
          </p:nvPr>
        </p:nvSpPr>
        <p:spPr/>
        <p:txBody>
          <a:bodyPr/>
          <a:lstStyle/>
          <a:p>
            <a:pPr eaLnBrk="1" hangingPunct="1"/>
            <a:r>
              <a:rPr lang="en-US" dirty="0" err="1">
                <a:solidFill>
                  <a:srgbClr val="FFFF00"/>
                </a:solidFill>
                <a:latin typeface="Calibri" charset="0"/>
                <a:ea typeface="ＭＳ Ｐゴシック" charset="0"/>
                <a:cs typeface="ＭＳ Ｐゴシック" charset="0"/>
              </a:rPr>
              <a:t>Illumina</a:t>
            </a:r>
            <a:r>
              <a:rPr lang="en-US" dirty="0">
                <a:solidFill>
                  <a:srgbClr val="FFFF00"/>
                </a:solidFill>
                <a:latin typeface="Calibri" charset="0"/>
                <a:ea typeface="ＭＳ Ｐゴシック" charset="0"/>
                <a:cs typeface="ＭＳ Ｐゴシック" charset="0"/>
              </a:rPr>
              <a:t> Genome Analyzer</a:t>
            </a:r>
          </a:p>
        </p:txBody>
      </p:sp>
      <p:pic>
        <p:nvPicPr>
          <p:cNvPr id="131074" name="Picture 5"/>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601913" y="2312988"/>
            <a:ext cx="3854450" cy="332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5" name="Text Box 6"/>
          <p:cNvSpPr txBox="1">
            <a:spLocks noChangeArrowheads="1"/>
          </p:cNvSpPr>
          <p:nvPr/>
        </p:nvSpPr>
        <p:spPr bwMode="auto">
          <a:xfrm>
            <a:off x="4648200" y="5638800"/>
            <a:ext cx="35798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a:latin typeface="Calibri" charset="0"/>
              </a:rPr>
              <a:t>From: Blow, N. et al.  </a:t>
            </a:r>
            <a:r>
              <a:rPr lang="en-US" sz="1200" i="1">
                <a:latin typeface="Calibri" charset="0"/>
              </a:rPr>
              <a:t>Nature: 2007:</a:t>
            </a:r>
            <a:r>
              <a:rPr lang="en-US" sz="1200">
                <a:latin typeface="Calibri" charset="0"/>
              </a:rPr>
              <a:t> 449, 627-630.</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0975" y="2196067"/>
            <a:ext cx="3854450" cy="332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39896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a:xfrm>
            <a:off x="687388" y="304800"/>
            <a:ext cx="7764462" cy="1295400"/>
          </a:xfrm>
        </p:spPr>
        <p:txBody>
          <a:bodyPr/>
          <a:lstStyle/>
          <a:p>
            <a:pPr algn="ctr" eaLnBrk="1" hangingPunct="1"/>
            <a:r>
              <a:rPr lang="en-US" sz="3600" dirty="0" err="1">
                <a:solidFill>
                  <a:srgbClr val="FFFF00"/>
                </a:solidFill>
                <a:latin typeface="Calibri" charset="0"/>
                <a:ea typeface="ＭＳ Ｐゴシック" charset="0"/>
                <a:cs typeface="ＭＳ Ｐゴシック" charset="0"/>
              </a:rPr>
              <a:t>Illumina</a:t>
            </a:r>
            <a:r>
              <a:rPr lang="en-US" sz="3600" dirty="0">
                <a:solidFill>
                  <a:srgbClr val="FFFF00"/>
                </a:solidFill>
                <a:latin typeface="Calibri" charset="0"/>
                <a:ea typeface="ＭＳ Ｐゴシック" charset="0"/>
                <a:cs typeface="ＭＳ Ｐゴシック" charset="0"/>
              </a:rPr>
              <a:t> GA: </a:t>
            </a:r>
            <a:r>
              <a:rPr lang="en-US" sz="3200" dirty="0">
                <a:solidFill>
                  <a:srgbClr val="FFFF00"/>
                </a:solidFill>
                <a:latin typeface="Calibri" charset="0"/>
                <a:ea typeface="ＭＳ Ｐゴシック" charset="0"/>
                <a:cs typeface="ＭＳ Ｐゴシック" charset="0"/>
              </a:rPr>
              <a:t>polymerase-based sequencing with reversible terminators</a:t>
            </a:r>
          </a:p>
        </p:txBody>
      </p:sp>
      <p:pic>
        <p:nvPicPr>
          <p:cNvPr id="1341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30003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600200"/>
            <a:ext cx="358140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1600200"/>
            <a:ext cx="172878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37298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p:txBody>
          <a:bodyPr/>
          <a:lstStyle/>
          <a:p>
            <a:pPr algn="ctr"/>
            <a:r>
              <a:rPr lang="en-US" dirty="0">
                <a:solidFill>
                  <a:srgbClr val="FFFF00"/>
                </a:solidFill>
                <a:latin typeface="Times New Roman" charset="0"/>
                <a:ea typeface="ＭＳ Ｐゴシック" charset="0"/>
                <a:cs typeface="ＭＳ Ｐゴシック" charset="0"/>
              </a:rPr>
              <a:t>Advances on the </a:t>
            </a:r>
            <a:r>
              <a:rPr lang="en-US" dirty="0" err="1">
                <a:solidFill>
                  <a:srgbClr val="FFFF00"/>
                </a:solidFill>
                <a:latin typeface="Times New Roman" charset="0"/>
                <a:ea typeface="ＭＳ Ｐゴシック" charset="0"/>
                <a:cs typeface="ＭＳ Ｐゴシック" charset="0"/>
              </a:rPr>
              <a:t>Illumina</a:t>
            </a:r>
            <a:r>
              <a:rPr lang="en-US" dirty="0">
                <a:solidFill>
                  <a:srgbClr val="FFFF00"/>
                </a:solidFill>
                <a:latin typeface="Times New Roman" charset="0"/>
                <a:ea typeface="ＭＳ Ｐゴシック" charset="0"/>
                <a:cs typeface="ＭＳ Ｐゴシック" charset="0"/>
              </a:rPr>
              <a:t> Platform</a:t>
            </a:r>
          </a:p>
        </p:txBody>
      </p:sp>
      <p:sp>
        <p:nvSpPr>
          <p:cNvPr id="3" name="Content Placeholder 2"/>
          <p:cNvSpPr>
            <a:spLocks noGrp="1"/>
          </p:cNvSpPr>
          <p:nvPr>
            <p:ph idx="1"/>
          </p:nvPr>
        </p:nvSpPr>
        <p:spPr/>
        <p:txBody>
          <a:bodyPr/>
          <a:lstStyle/>
          <a:p>
            <a:pPr>
              <a:defRPr/>
            </a:pPr>
            <a:r>
              <a:rPr lang="en-US" dirty="0" smtClean="0"/>
              <a:t>Original machine (2006) could generate about 1 Gb of sequence information. 48 million clusters and 31 base pair reads</a:t>
            </a:r>
          </a:p>
          <a:p>
            <a:pPr>
              <a:defRPr/>
            </a:pPr>
            <a:r>
              <a:rPr lang="en-US" dirty="0" smtClean="0"/>
              <a:t>Over the next three years increased the number of clusters and read length increased to over 100 base pairs- </a:t>
            </a:r>
            <a:r>
              <a:rPr lang="en-US" smtClean="0"/>
              <a:t>Resulted in an </a:t>
            </a:r>
            <a:r>
              <a:rPr lang="en-US" dirty="0" smtClean="0"/>
              <a:t>increase in the number of </a:t>
            </a:r>
            <a:r>
              <a:rPr lang="en-US" dirty="0" err="1" smtClean="0"/>
              <a:t>gigabases</a:t>
            </a:r>
            <a:r>
              <a:rPr lang="en-US" dirty="0" smtClean="0"/>
              <a:t> sequenced and at higher accuracy</a:t>
            </a:r>
            <a:endParaRPr lang="en-US" dirty="0"/>
          </a:p>
        </p:txBody>
      </p:sp>
    </p:spTree>
    <p:extLst>
      <p:ext uri="{BB962C8B-B14F-4D97-AF65-F5344CB8AC3E}">
        <p14:creationId xmlns:p14="http://schemas.microsoft.com/office/powerpoint/2010/main" val="41961203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Picture 3" descr="G:\Photos\Renderings_Storm\Storm_Machine\Print\jpg\withShadows\09-1211_Bruno_Render_Right_wLogo.jpg"/>
          <p:cNvPicPr>
            <a:picLocks noChangeAspect="1" noChangeArrowheads="1"/>
          </p:cNvPicPr>
          <p:nvPr/>
        </p:nvPicPr>
        <p:blipFill>
          <a:blip r:embed="rId2">
            <a:extLst>
              <a:ext uri="{28A0092B-C50C-407E-A947-70E740481C1C}">
                <a14:useLocalDpi xmlns:a14="http://schemas.microsoft.com/office/drawing/2010/main" val="0"/>
              </a:ext>
            </a:extLst>
          </a:blip>
          <a:srcRect l="11348" t="20918" r="20497" b="10420"/>
          <a:stretch>
            <a:fillRect/>
          </a:stretch>
        </p:blipFill>
        <p:spPr bwMode="auto">
          <a:xfrm>
            <a:off x="1714500" y="1511300"/>
            <a:ext cx="5765800" cy="446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8" name="Title 1"/>
          <p:cNvSpPr txBox="1">
            <a:spLocks/>
          </p:cNvSpPr>
          <p:nvPr/>
        </p:nvSpPr>
        <p:spPr bwMode="auto">
          <a:xfrm>
            <a:off x="206375" y="239713"/>
            <a:ext cx="860107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4000" dirty="0" err="1">
                <a:solidFill>
                  <a:srgbClr val="FFFF00"/>
                </a:solidFill>
                <a:latin typeface="Calibri" charset="0"/>
              </a:rPr>
              <a:t>HiSeq</a:t>
            </a:r>
            <a:r>
              <a:rPr lang="en-US" sz="4000" dirty="0">
                <a:solidFill>
                  <a:srgbClr val="FFFF00"/>
                </a:solidFill>
                <a:latin typeface="Calibri" charset="0"/>
              </a:rPr>
              <a:t> 2000 </a:t>
            </a:r>
            <a:br>
              <a:rPr lang="en-US" sz="4000" dirty="0">
                <a:solidFill>
                  <a:srgbClr val="FFFF00"/>
                </a:solidFill>
                <a:latin typeface="Calibri" charset="0"/>
              </a:rPr>
            </a:br>
            <a:endParaRPr lang="en-US" sz="3000" i="1" dirty="0">
              <a:solidFill>
                <a:srgbClr val="FFFF00"/>
              </a:solidFill>
              <a:latin typeface="Calibri" charset="0"/>
            </a:endParaRPr>
          </a:p>
        </p:txBody>
      </p:sp>
    </p:spTree>
    <p:extLst>
      <p:ext uri="{BB962C8B-B14F-4D97-AF65-F5344CB8AC3E}">
        <p14:creationId xmlns:p14="http://schemas.microsoft.com/office/powerpoint/2010/main" val="128380270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5425"/>
            <a:ext cx="9542463" cy="636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91394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3"/>
          <p:cNvSpPr>
            <a:spLocks noChangeArrowheads="1"/>
          </p:cNvSpPr>
          <p:nvPr/>
        </p:nvSpPr>
        <p:spPr bwMode="auto">
          <a:xfrm>
            <a:off x="4479925" y="3244850"/>
            <a:ext cx="2454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a:t>
            </a:r>
          </a:p>
        </p:txBody>
      </p:sp>
      <p:pic>
        <p:nvPicPr>
          <p:cNvPr id="13926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96443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5425"/>
            <a:ext cx="9542463" cy="636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9700"/>
            <a:ext cx="9144000" cy="656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63967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title"/>
          </p:nvPr>
        </p:nvSpPr>
        <p:spPr/>
        <p:txBody>
          <a:bodyPr rtlCol="0">
            <a:normAutofit fontScale="90000"/>
          </a:bodyPr>
          <a:lstStyle/>
          <a:p>
            <a:pPr eaLnBrk="1" fontAlgn="auto" hangingPunct="1">
              <a:spcAft>
                <a:spcPts val="0"/>
              </a:spcAft>
              <a:defRPr/>
            </a:pPr>
            <a:r>
              <a:rPr lang="en-US" dirty="0" smtClean="0">
                <a:solidFill>
                  <a:srgbClr val="FFFF00"/>
                </a:solidFill>
                <a:ea typeface="ＭＳ Ｐゴシック"/>
                <a:cs typeface="ＭＳ Ｐゴシック"/>
              </a:rPr>
              <a:t>Evolution of Instrument Performance</a:t>
            </a:r>
            <a:br>
              <a:rPr lang="en-US" dirty="0" smtClean="0">
                <a:solidFill>
                  <a:srgbClr val="FFFF00"/>
                </a:solidFill>
                <a:ea typeface="ＭＳ Ｐゴシック"/>
                <a:cs typeface="ＭＳ Ｐゴシック"/>
              </a:rPr>
            </a:br>
            <a:endParaRPr lang="en-US" sz="1800" i="1" dirty="0" smtClean="0">
              <a:solidFill>
                <a:srgbClr val="FFFF00"/>
              </a:solidFill>
              <a:latin typeface="Arial Italic" pitchFamily="34" charset="0"/>
              <a:ea typeface="ＭＳ Ｐゴシック"/>
              <a:cs typeface="ＭＳ Ｐゴシック"/>
              <a:sym typeface="Arial Italic" pitchFamily="34" charset="0"/>
            </a:endParaRPr>
          </a:p>
        </p:txBody>
      </p:sp>
      <p:grpSp>
        <p:nvGrpSpPr>
          <p:cNvPr id="2" name="Group 12"/>
          <p:cNvGrpSpPr>
            <a:grpSpLocks/>
          </p:cNvGrpSpPr>
          <p:nvPr/>
        </p:nvGrpSpPr>
        <p:grpSpPr bwMode="auto">
          <a:xfrm>
            <a:off x="1143000" y="3003550"/>
            <a:ext cx="6019800" cy="2590800"/>
            <a:chOff x="0" y="0"/>
            <a:chExt cx="3792" cy="1632"/>
          </a:xfrm>
        </p:grpSpPr>
        <p:pic>
          <p:nvPicPr>
            <p:cNvPr id="141338" name="Picture 13"/>
            <p:cNvPicPr>
              <a:picLocks noChangeAspect="1" noChangeArrowheads="1"/>
            </p:cNvPicPr>
            <p:nvPr/>
          </p:nvPicPr>
          <p:blipFill>
            <a:blip r:embed="rId3">
              <a:extLst>
                <a:ext uri="{28A0092B-C50C-407E-A947-70E740481C1C}">
                  <a14:useLocalDpi xmlns:a14="http://schemas.microsoft.com/office/drawing/2010/main" val="0"/>
                </a:ext>
              </a:extLst>
            </a:blip>
            <a:srcRect l="1665" t="60396" r="1781"/>
            <a:stretch>
              <a:fillRect/>
            </a:stretch>
          </p:blipFill>
          <p:spPr bwMode="auto">
            <a:xfrm>
              <a:off x="80" y="0"/>
              <a:ext cx="3712" cy="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1339" name="Rectangle 14"/>
            <p:cNvSpPr>
              <a:spLocks/>
            </p:cNvSpPr>
            <p:nvPr/>
          </p:nvSpPr>
          <p:spPr bwMode="auto">
            <a:xfrm rot="-5400000">
              <a:off x="-111" y="692"/>
              <a:ext cx="39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400">
                  <a:cs typeface="Arial" charset="0"/>
                  <a:sym typeface="Arial" charset="0"/>
                </a:rPr>
                <a:t>Gb/run</a:t>
              </a:r>
            </a:p>
          </p:txBody>
        </p:sp>
      </p:grpSp>
      <p:grpSp>
        <p:nvGrpSpPr>
          <p:cNvPr id="3" name="Group 15"/>
          <p:cNvGrpSpPr>
            <a:grpSpLocks/>
          </p:cNvGrpSpPr>
          <p:nvPr/>
        </p:nvGrpSpPr>
        <p:grpSpPr bwMode="auto">
          <a:xfrm>
            <a:off x="4572000" y="1187450"/>
            <a:ext cx="4483100" cy="4746625"/>
            <a:chOff x="0" y="-46"/>
            <a:chExt cx="3122" cy="3176"/>
          </a:xfrm>
        </p:grpSpPr>
        <p:pic>
          <p:nvPicPr>
            <p:cNvPr id="141336"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 y="-46"/>
              <a:ext cx="2970" cy="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1337" name="Rectangle 17"/>
            <p:cNvSpPr>
              <a:spLocks/>
            </p:cNvSpPr>
            <p:nvPr/>
          </p:nvSpPr>
          <p:spPr bwMode="auto">
            <a:xfrm rot="-5400000">
              <a:off x="-111" y="1442"/>
              <a:ext cx="398"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400">
                  <a:cs typeface="Arial" charset="0"/>
                  <a:sym typeface="Arial" charset="0"/>
                </a:rPr>
                <a:t>Gb/run</a:t>
              </a:r>
            </a:p>
          </p:txBody>
        </p:sp>
      </p:grpSp>
      <p:sp>
        <p:nvSpPr>
          <p:cNvPr id="141316" name="Rectangle 18"/>
          <p:cNvSpPr>
            <a:spLocks/>
          </p:cNvSpPr>
          <p:nvPr/>
        </p:nvSpPr>
        <p:spPr bwMode="auto">
          <a:xfrm>
            <a:off x="5483225" y="6126163"/>
            <a:ext cx="190500" cy="190500"/>
          </a:xfrm>
          <a:prstGeom prst="rect">
            <a:avLst/>
          </a:prstGeom>
          <a:solidFill>
            <a:srgbClr val="AD73AC"/>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endParaRPr lang="en-US"/>
          </a:p>
        </p:txBody>
      </p:sp>
      <p:sp>
        <p:nvSpPr>
          <p:cNvPr id="141317" name="Rectangle 19"/>
          <p:cNvSpPr>
            <a:spLocks/>
          </p:cNvSpPr>
          <p:nvPr/>
        </p:nvSpPr>
        <p:spPr bwMode="auto">
          <a:xfrm>
            <a:off x="6359525" y="6126163"/>
            <a:ext cx="190500" cy="190500"/>
          </a:xfrm>
          <a:prstGeom prst="rect">
            <a:avLst/>
          </a:prstGeom>
          <a:solidFill>
            <a:srgbClr val="4DA8DB"/>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endParaRPr lang="en-US"/>
          </a:p>
        </p:txBody>
      </p:sp>
      <p:sp>
        <p:nvSpPr>
          <p:cNvPr id="141318" name="Rectangle 20"/>
          <p:cNvSpPr>
            <a:spLocks/>
          </p:cNvSpPr>
          <p:nvPr/>
        </p:nvSpPr>
        <p:spPr bwMode="auto">
          <a:xfrm>
            <a:off x="5737225" y="6111875"/>
            <a:ext cx="34448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400">
                <a:cs typeface="Arial" charset="0"/>
                <a:sym typeface="Arial" charset="0"/>
              </a:rPr>
              <a:t>GA</a:t>
            </a:r>
          </a:p>
        </p:txBody>
      </p:sp>
      <p:sp>
        <p:nvSpPr>
          <p:cNvPr id="141319" name="Rectangle 21"/>
          <p:cNvSpPr>
            <a:spLocks/>
          </p:cNvSpPr>
          <p:nvPr/>
        </p:nvSpPr>
        <p:spPr bwMode="auto">
          <a:xfrm>
            <a:off x="6638925" y="6111875"/>
            <a:ext cx="101758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400">
                <a:cs typeface="Arial" charset="0"/>
                <a:sym typeface="Arial" charset="0"/>
              </a:rPr>
              <a:t>HiSeq 2000</a:t>
            </a:r>
          </a:p>
        </p:txBody>
      </p:sp>
      <p:sp>
        <p:nvSpPr>
          <p:cNvPr id="27" name="Rounded Rectangle 26"/>
          <p:cNvSpPr/>
          <p:nvPr/>
        </p:nvSpPr>
        <p:spPr bwMode="auto">
          <a:xfrm>
            <a:off x="1130300" y="3400425"/>
            <a:ext cx="2495550" cy="2232025"/>
          </a:xfrm>
          <a:prstGeom prst="roundRect">
            <a:avLst>
              <a:gd name="adj" fmla="val 6407"/>
            </a:avLst>
          </a:prstGeom>
          <a:solidFill>
            <a:schemeClr val="bg2">
              <a:lumMod val="20000"/>
              <a:lumOff val="80000"/>
            </a:schemeClr>
          </a:soli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solidFill>
                <a:schemeClr val="bg2">
                  <a:lumMod val="20000"/>
                  <a:lumOff val="80000"/>
                </a:schemeClr>
              </a:solidFill>
            </a:endParaRPr>
          </a:p>
        </p:txBody>
      </p:sp>
      <p:sp>
        <p:nvSpPr>
          <p:cNvPr id="28" name="Round Diagonal Corner Rectangle 27"/>
          <p:cNvSpPr/>
          <p:nvPr/>
        </p:nvSpPr>
        <p:spPr bwMode="auto">
          <a:xfrm>
            <a:off x="1130300" y="3400425"/>
            <a:ext cx="2257425" cy="292100"/>
          </a:xfrm>
          <a:prstGeom prst="round2DiagRect">
            <a:avLst>
              <a:gd name="adj1" fmla="val 35416"/>
              <a:gd name="adj2" fmla="val 0"/>
            </a:avLst>
          </a:prstGeom>
          <a:solidFill>
            <a:schemeClr val="accent2"/>
          </a:solidFill>
          <a:ln>
            <a:noFill/>
            <a:headEnd type="none" w="med" len="med"/>
            <a:tailEnd type="none" w="med" len="med"/>
          </a:ln>
          <a:effectLst>
            <a:outerShdw blurRad="40000" dist="23000" dir="5400000" rotWithShape="0">
              <a:srgbClr val="000000">
                <a:alpha val="15000"/>
              </a:srgbClr>
            </a:outerShdw>
          </a:effectLst>
        </p:spPr>
        <p:style>
          <a:lnRef idx="1">
            <a:schemeClr val="accent2"/>
          </a:lnRef>
          <a:fillRef idx="3">
            <a:schemeClr val="accent2"/>
          </a:fillRef>
          <a:effectRef idx="2">
            <a:schemeClr val="accent2"/>
          </a:effectRef>
          <a:fontRef idx="minor">
            <a:schemeClr val="lt1"/>
          </a:fontRef>
        </p:style>
        <p:txBody>
          <a:bodyPr wrap="none" anchor="ctr"/>
          <a:lstStyle/>
          <a:p>
            <a:pPr fontAlgn="auto">
              <a:spcBef>
                <a:spcPts val="0"/>
              </a:spcBef>
              <a:spcAft>
                <a:spcPts val="0"/>
              </a:spcAft>
              <a:defRPr/>
            </a:pPr>
            <a:r>
              <a:rPr lang="en-US" sz="1200" dirty="0"/>
              <a:t>Sequencing Run Parameters</a:t>
            </a:r>
            <a:endParaRPr lang="en-US" sz="1200" dirty="0">
              <a:solidFill>
                <a:schemeClr val="tx1"/>
              </a:solidFill>
            </a:endParaRPr>
          </a:p>
        </p:txBody>
      </p:sp>
      <p:sp>
        <p:nvSpPr>
          <p:cNvPr id="29" name="Rectangle 28"/>
          <p:cNvSpPr>
            <a:spLocks noChangeArrowheads="1"/>
          </p:cNvSpPr>
          <p:nvPr/>
        </p:nvSpPr>
        <p:spPr bwMode="auto">
          <a:xfrm>
            <a:off x="1452563" y="3802063"/>
            <a:ext cx="1878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100">
                <a:solidFill>
                  <a:schemeClr val="accent2"/>
                </a:solidFill>
              </a:rPr>
              <a:t>Run format: 2x150 bp</a:t>
            </a:r>
          </a:p>
        </p:txBody>
      </p:sp>
      <p:sp>
        <p:nvSpPr>
          <p:cNvPr id="30" name="Rounded Rectangle 29"/>
          <p:cNvSpPr/>
          <p:nvPr/>
        </p:nvSpPr>
        <p:spPr bwMode="auto">
          <a:xfrm>
            <a:off x="1408113" y="4148138"/>
            <a:ext cx="1976437" cy="701675"/>
          </a:xfrm>
          <a:prstGeom prst="roundRect">
            <a:avLst>
              <a:gd name="adj" fmla="val 12684"/>
            </a:avLst>
          </a:prstGeom>
          <a:solidFill>
            <a:schemeClr val="bg1"/>
          </a:solidFill>
          <a:ln w="22225">
            <a:solidFill>
              <a:schemeClr val="accent1"/>
            </a:solidFill>
            <a:headEnd type="none" w="med" len="med"/>
            <a:tailEnd type="none" w="med" len="med"/>
          </a:ln>
          <a:effectLst>
            <a:outerShdw blurRad="40000" dist="20000" dir="5400000" rotWithShape="0">
              <a:srgbClr val="000000">
                <a:alpha val="25000"/>
              </a:srgbClr>
            </a:outerShdw>
          </a:effectLst>
        </p:spPr>
        <p:style>
          <a:lnRef idx="1">
            <a:schemeClr val="accent2"/>
          </a:lnRef>
          <a:fillRef idx="2">
            <a:schemeClr val="accent2"/>
          </a:fillRef>
          <a:effectRef idx="1">
            <a:schemeClr val="accent2"/>
          </a:effectRef>
          <a:fontRef idx="minor">
            <a:schemeClr val="dk1"/>
          </a:fontRef>
        </p:style>
        <p:txBody>
          <a:bodyPr wrap="none" anchor="ctr"/>
          <a:lstStyle/>
          <a:p>
            <a:pPr fontAlgn="auto">
              <a:spcBef>
                <a:spcPts val="0"/>
              </a:spcBef>
              <a:spcAft>
                <a:spcPts val="0"/>
              </a:spcAft>
              <a:defRPr/>
            </a:pPr>
            <a:endParaRPr lang="en-US" dirty="0">
              <a:solidFill>
                <a:schemeClr val="tx1"/>
              </a:solidFill>
            </a:endParaRPr>
          </a:p>
        </p:txBody>
      </p:sp>
      <p:graphicFrame>
        <p:nvGraphicFramePr>
          <p:cNvPr id="31" name="Table 30"/>
          <p:cNvGraphicFramePr>
            <a:graphicFrameLocks noGrp="1"/>
          </p:cNvGraphicFramePr>
          <p:nvPr/>
        </p:nvGraphicFramePr>
        <p:xfrm>
          <a:off x="1404938" y="4149725"/>
          <a:ext cx="1982787" cy="698500"/>
        </p:xfrm>
        <a:graphic>
          <a:graphicData uri="http://schemas.openxmlformats.org/drawingml/2006/table">
            <a:tbl>
              <a:tblPr firstRow="1" bandRow="1">
                <a:tableStyleId>{2D5ABB26-0587-4C30-8999-92F81FD0307C}</a:tableStyleId>
              </a:tblPr>
              <a:tblGrid>
                <a:gridCol w="1163523"/>
                <a:gridCol w="819264"/>
              </a:tblGrid>
              <a:tr h="3492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bg2">
                              <a:lumMod val="75000"/>
                            </a:schemeClr>
                          </a:solidFill>
                        </a:rPr>
                        <a:t>Output </a:t>
                      </a:r>
                      <a:r>
                        <a:rPr lang="en-US" sz="1100" dirty="0" smtClean="0">
                          <a:solidFill>
                            <a:schemeClr val="bg2">
                              <a:lumMod val="75000"/>
                            </a:schemeClr>
                          </a:solidFill>
                        </a:rPr>
                        <a:t>full run</a:t>
                      </a:r>
                    </a:p>
                  </a:txBody>
                  <a:tcPr marL="97138" marR="97138" marT="48569" marB="48569" anchor="ct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tcPr>
                </a:tc>
                <a:tc>
                  <a:txBody>
                    <a:bodyPr/>
                    <a:lstStyle/>
                    <a:p>
                      <a:pPr algn="ctr"/>
                      <a:r>
                        <a:rPr lang="en-US" sz="1400" b="1" dirty="0" smtClean="0">
                          <a:solidFill>
                            <a:schemeClr val="tx1"/>
                          </a:solidFill>
                        </a:rPr>
                        <a:t>1.13Tb</a:t>
                      </a:r>
                      <a:endParaRPr lang="en-US" sz="1400" b="1" dirty="0">
                        <a:solidFill>
                          <a:schemeClr val="tx1"/>
                        </a:solidFill>
                      </a:endParaRPr>
                    </a:p>
                  </a:txBody>
                  <a:tcPr marL="97138" marR="97138" marT="48569" marB="48569" anchor="ct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tcPr>
                </a:tc>
              </a:tr>
              <a:tr h="34925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bg2">
                              <a:lumMod val="75000"/>
                            </a:schemeClr>
                          </a:solidFill>
                        </a:rPr>
                        <a:t>Output</a:t>
                      </a:r>
                      <a:r>
                        <a:rPr lang="en-US" sz="1100" dirty="0" smtClean="0">
                          <a:solidFill>
                            <a:schemeClr val="bg2">
                              <a:lumMod val="75000"/>
                            </a:schemeClr>
                          </a:solidFill>
                        </a:rPr>
                        <a:t> per day</a:t>
                      </a:r>
                    </a:p>
                  </a:txBody>
                  <a:tcPr marL="97138" marR="97138" marT="48569" marB="48569"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tx1"/>
                          </a:solidFill>
                        </a:rPr>
                        <a:t>81Gb</a:t>
                      </a:r>
                    </a:p>
                  </a:txBody>
                  <a:tcPr marL="97138" marR="97138" marT="48569" marB="48569"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r>
            </a:tbl>
          </a:graphicData>
        </a:graphic>
      </p:graphicFrame>
      <p:sp>
        <p:nvSpPr>
          <p:cNvPr id="32" name="Rounded Rectangle 31"/>
          <p:cNvSpPr/>
          <p:nvPr/>
        </p:nvSpPr>
        <p:spPr bwMode="auto">
          <a:xfrm>
            <a:off x="1397000" y="4975225"/>
            <a:ext cx="1979613" cy="547688"/>
          </a:xfrm>
          <a:prstGeom prst="roundRect">
            <a:avLst>
              <a:gd name="adj" fmla="val 17009"/>
            </a:avLst>
          </a:prstGeom>
          <a:solidFill>
            <a:schemeClr val="bg1"/>
          </a:solidFill>
          <a:ln w="22225">
            <a:solidFill>
              <a:schemeClr val="accent1"/>
            </a:solidFill>
            <a:headEnd type="none" w="med" len="med"/>
            <a:tailEnd type="none" w="med" len="med"/>
          </a:ln>
          <a:effectLst>
            <a:outerShdw blurRad="40000" dist="20000" dir="5400000" rotWithShape="0">
              <a:srgbClr val="000000">
                <a:alpha val="25000"/>
              </a:srgbClr>
            </a:outerShdw>
          </a:effectLst>
        </p:spPr>
        <p:style>
          <a:lnRef idx="1">
            <a:schemeClr val="accent2"/>
          </a:lnRef>
          <a:fillRef idx="2">
            <a:schemeClr val="accent2"/>
          </a:fillRef>
          <a:effectRef idx="1">
            <a:schemeClr val="accent2"/>
          </a:effectRef>
          <a:fontRef idx="minor">
            <a:schemeClr val="dk1"/>
          </a:fontRef>
        </p:style>
        <p:txBody>
          <a:bodyPr wrap="none" anchor="ctr"/>
          <a:lstStyle/>
          <a:p>
            <a:pPr fontAlgn="auto">
              <a:spcBef>
                <a:spcPts val="0"/>
              </a:spcBef>
              <a:spcAft>
                <a:spcPts val="0"/>
              </a:spcAft>
              <a:defRPr/>
            </a:pPr>
            <a:endParaRPr lang="en-US" dirty="0">
              <a:solidFill>
                <a:schemeClr val="tx1"/>
              </a:solidFill>
            </a:endParaRPr>
          </a:p>
        </p:txBody>
      </p:sp>
      <p:graphicFrame>
        <p:nvGraphicFramePr>
          <p:cNvPr id="33" name="Table 32"/>
          <p:cNvGraphicFramePr>
            <a:graphicFrameLocks noGrp="1"/>
          </p:cNvGraphicFramePr>
          <p:nvPr/>
        </p:nvGraphicFramePr>
        <p:xfrm>
          <a:off x="1397000" y="4960938"/>
          <a:ext cx="1979613" cy="574679"/>
        </p:xfrm>
        <a:graphic>
          <a:graphicData uri="http://schemas.openxmlformats.org/drawingml/2006/table">
            <a:tbl>
              <a:tblPr firstRow="1" bandRow="1">
                <a:tableStyleId>{2D5ABB26-0587-4C30-8999-92F81FD0307C}</a:tableStyleId>
              </a:tblPr>
              <a:tblGrid>
                <a:gridCol w="1979613"/>
              </a:tblGrid>
              <a:tr h="2644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bg2">
                              <a:lumMod val="75000"/>
                            </a:schemeClr>
                          </a:solidFill>
                        </a:rPr>
                        <a:t>Data passing</a:t>
                      </a:r>
                      <a:r>
                        <a:rPr lang="en-US" sz="1100" b="1" baseline="0" dirty="0" smtClean="0">
                          <a:solidFill>
                            <a:schemeClr val="bg2">
                              <a:lumMod val="75000"/>
                            </a:schemeClr>
                          </a:solidFill>
                        </a:rPr>
                        <a:t> filter</a:t>
                      </a:r>
                      <a:endParaRPr lang="en-US" sz="1100" dirty="0" smtClean="0">
                        <a:solidFill>
                          <a:schemeClr val="bg2">
                            <a:lumMod val="75000"/>
                          </a:schemeClr>
                        </a:solidFill>
                      </a:endParaRPr>
                    </a:p>
                  </a:txBody>
                  <a:tcPr marL="97113" marR="97113" marT="48420" marB="48420" anchor="ctr">
                    <a:lnR w="12700" cap="flat" cmpd="sng" algn="ctr">
                      <a:noFill/>
                      <a:prstDash val="solid"/>
                      <a:round/>
                      <a:headEnd type="none" w="med" len="med"/>
                      <a:tailEnd type="none" w="med" len="med"/>
                    </a:lnR>
                    <a:lnB w="12700" cap="flat" cmpd="sng" algn="ctr">
                      <a:solidFill>
                        <a:schemeClr val="accent1"/>
                      </a:solidFill>
                      <a:prstDash val="solid"/>
                      <a:round/>
                      <a:headEnd type="none" w="med" len="med"/>
                      <a:tailEnd type="none" w="med" len="med"/>
                    </a:lnB>
                  </a:tcPr>
                </a:tc>
              </a:tr>
              <a:tr h="31019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tx1"/>
                          </a:solidFill>
                        </a:rPr>
                        <a:t>88.9%</a:t>
                      </a:r>
                    </a:p>
                  </a:txBody>
                  <a:tcPr marL="97113" marR="97113" marT="48420" marB="4842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65543904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par>
                                <p:cTn id="8" presetID="10" presetClass="exit" presetSubtype="0" fill="hold" nodeType="withEffect">
                                  <p:stCondLst>
                                    <p:cond delay="0"/>
                                  </p:stCondLst>
                                  <p:childTnLst>
                                    <p:animEffect transition="out" filter="fade">
                                      <p:cBhvr>
                                        <p:cTn id="9" dur="2000"/>
                                        <p:tgtEl>
                                          <p:spTgt spid="2"/>
                                        </p:tgtEl>
                                      </p:cBhvr>
                                    </p:animEffect>
                                    <p:set>
                                      <p:cBhvr>
                                        <p:cTn id="10" dur="1" fill="hold">
                                          <p:stCondLst>
                                            <p:cond delay="1999"/>
                                          </p:stCondLst>
                                        </p:cTn>
                                        <p:tgtEl>
                                          <p:spTgt spid="2"/>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animBg="1"/>
      <p:bldP spid="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2CCE5401-012C-4A49-9DC7-FFB96FD4C0CE}" type="slidenum">
              <a:rPr lang="en-US" sz="1200">
                <a:solidFill>
                  <a:schemeClr val="tx2"/>
                </a:solidFill>
              </a:rPr>
              <a:pPr eaLnBrk="1" hangingPunct="1"/>
              <a:t>26</a:t>
            </a:fld>
            <a:endParaRPr lang="en-US" sz="1200">
              <a:solidFill>
                <a:schemeClr val="tx2"/>
              </a:solidFill>
            </a:endParaRPr>
          </a:p>
        </p:txBody>
      </p:sp>
      <p:sp>
        <p:nvSpPr>
          <p:cNvPr id="65538" name="Title 5"/>
          <p:cNvSpPr>
            <a:spLocks noGrp="1"/>
          </p:cNvSpPr>
          <p:nvPr>
            <p:ph type="title" idx="4294967295"/>
          </p:nvPr>
        </p:nvSpPr>
        <p:spPr>
          <a:xfrm>
            <a:off x="3429000" y="304800"/>
            <a:ext cx="5715000" cy="1143000"/>
          </a:xfrm>
        </p:spPr>
        <p:txBody>
          <a:bodyPr/>
          <a:lstStyle/>
          <a:p>
            <a:pPr eaLnBrk="1" hangingPunct="1"/>
            <a:r>
              <a:rPr lang="en-US">
                <a:solidFill>
                  <a:srgbClr val="FFFF00"/>
                </a:solidFill>
                <a:latin typeface="Calibri" charset="0"/>
              </a:rPr>
              <a:t>Ion Torrent-The Chip is the Machine™</a:t>
            </a:r>
          </a:p>
        </p:txBody>
      </p:sp>
      <p:sp>
        <p:nvSpPr>
          <p:cNvPr id="65539" name="TextBox 6"/>
          <p:cNvSpPr txBox="1">
            <a:spLocks noChangeArrowheads="1"/>
          </p:cNvSpPr>
          <p:nvPr/>
        </p:nvSpPr>
        <p:spPr bwMode="auto">
          <a:xfrm>
            <a:off x="4953000" y="1868488"/>
            <a:ext cx="37338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2800"/>
              <a:t>Scalability</a:t>
            </a:r>
          </a:p>
          <a:p>
            <a:pPr eaLnBrk="1" hangingPunct="1"/>
            <a:endParaRPr lang="en-US" sz="2800"/>
          </a:p>
          <a:p>
            <a:pPr eaLnBrk="1" hangingPunct="1"/>
            <a:r>
              <a:rPr lang="en-US" sz="2800"/>
              <a:t>Simplicity</a:t>
            </a:r>
          </a:p>
          <a:p>
            <a:pPr eaLnBrk="1" hangingPunct="1"/>
            <a:endParaRPr lang="en-US" sz="2800"/>
          </a:p>
          <a:p>
            <a:pPr eaLnBrk="1" hangingPunct="1"/>
            <a:r>
              <a:rPr lang="en-US" sz="2800"/>
              <a:t>Speed</a:t>
            </a:r>
          </a:p>
        </p:txBody>
      </p:sp>
      <p:pic>
        <p:nvPicPr>
          <p:cNvPr id="65540" name="Picture 7" descr="IonSTUDIO_0063SC_tra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4564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347663" y="304800"/>
            <a:ext cx="8567737" cy="914400"/>
          </a:xfrm>
        </p:spPr>
        <p:txBody>
          <a:bodyPr/>
          <a:lstStyle/>
          <a:p>
            <a:pPr eaLnBrk="1" hangingPunct="1"/>
            <a:r>
              <a:rPr lang="en-US" sz="2400">
                <a:solidFill>
                  <a:srgbClr val="FFFF00"/>
                </a:solidFill>
                <a:latin typeface="Calibri" charset="0"/>
                <a:cs typeface="MS PGothic" charset="0"/>
              </a:rPr>
              <a:t>Transformative Technology, Unprecedented Progress</a:t>
            </a:r>
            <a:r>
              <a:rPr lang="en-US" sz="2800">
                <a:solidFill>
                  <a:srgbClr val="FFFF00"/>
                </a:solidFill>
                <a:latin typeface="Calibri" charset="0"/>
                <a:cs typeface="MS PGothic" charset="0"/>
              </a:rPr>
              <a:t/>
            </a:r>
            <a:br>
              <a:rPr lang="en-US" sz="2800">
                <a:solidFill>
                  <a:srgbClr val="FFFF00"/>
                </a:solidFill>
                <a:latin typeface="Calibri" charset="0"/>
                <a:cs typeface="MS PGothic" charset="0"/>
              </a:rPr>
            </a:br>
            <a:r>
              <a:rPr lang="en-US" sz="2000">
                <a:solidFill>
                  <a:srgbClr val="FFFF00"/>
                </a:solidFill>
                <a:latin typeface="Calibri" charset="0"/>
                <a:cs typeface="MS PGothic" charset="0"/>
              </a:rPr>
              <a:t>Scalable Semiconductor Technology plus Simple Chemistry</a:t>
            </a:r>
          </a:p>
        </p:txBody>
      </p:sp>
      <p:pic>
        <p:nvPicPr>
          <p:cNvPr id="67586" name="Picture 4" descr="ion_0022_SC_tra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1219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286000" y="2554288"/>
            <a:ext cx="2286000" cy="554037"/>
          </a:xfrm>
          <a:prstGeom prst="rect">
            <a:avLst/>
          </a:prstGeom>
          <a:noFill/>
        </p:spPr>
        <p:txBody>
          <a:bodyPr>
            <a:spAutoFit/>
          </a:bodyPr>
          <a:lstStyle/>
          <a:p>
            <a:pPr algn="ctr" fontAlgn="auto">
              <a:spcBef>
                <a:spcPts val="0"/>
              </a:spcBef>
              <a:spcAft>
                <a:spcPts val="0"/>
              </a:spcAft>
              <a:defRPr/>
            </a:pPr>
            <a:r>
              <a:rPr lang="en-US" dirty="0">
                <a:latin typeface="+mn-lt"/>
                <a:ea typeface="MS PGothic"/>
                <a:cs typeface="MS PGothic"/>
              </a:rPr>
              <a:t>Wafer</a:t>
            </a:r>
          </a:p>
          <a:p>
            <a:pPr algn="ctr" fontAlgn="auto">
              <a:spcBef>
                <a:spcPts val="0"/>
              </a:spcBef>
              <a:spcAft>
                <a:spcPts val="0"/>
              </a:spcAft>
              <a:defRPr/>
            </a:pPr>
            <a:r>
              <a:rPr lang="en-US" sz="1200" dirty="0">
                <a:solidFill>
                  <a:schemeClr val="bg1">
                    <a:lumMod val="50000"/>
                  </a:schemeClr>
                </a:solidFill>
                <a:latin typeface="+mn-lt"/>
                <a:ea typeface="MS PGothic"/>
                <a:cs typeface="MS PGothic"/>
              </a:rPr>
              <a:t>Semiconductor Manufacturing</a:t>
            </a:r>
          </a:p>
        </p:txBody>
      </p:sp>
      <p:pic>
        <p:nvPicPr>
          <p:cNvPr id="67588" name="Picture 6" descr="314 chip front_croppe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48225" y="1258888"/>
            <a:ext cx="19653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629400" y="2522538"/>
            <a:ext cx="2286000" cy="830262"/>
          </a:xfrm>
          <a:prstGeom prst="rect">
            <a:avLst/>
          </a:prstGeom>
          <a:noFill/>
        </p:spPr>
        <p:txBody>
          <a:bodyPr>
            <a:spAutoFit/>
          </a:bodyPr>
          <a:lstStyle/>
          <a:p>
            <a:pPr algn="ctr" fontAlgn="auto">
              <a:spcBef>
                <a:spcPts val="0"/>
              </a:spcBef>
              <a:spcAft>
                <a:spcPts val="0"/>
              </a:spcAft>
              <a:defRPr/>
            </a:pPr>
            <a:r>
              <a:rPr lang="en-US" dirty="0">
                <a:latin typeface="+mn-lt"/>
                <a:ea typeface="MS PGothic"/>
                <a:cs typeface="MS PGothic"/>
              </a:rPr>
              <a:t>Chip</a:t>
            </a:r>
          </a:p>
          <a:p>
            <a:pPr algn="ctr" fontAlgn="auto">
              <a:spcBef>
                <a:spcPts val="0"/>
              </a:spcBef>
              <a:spcAft>
                <a:spcPts val="0"/>
              </a:spcAft>
              <a:defRPr/>
            </a:pPr>
            <a:r>
              <a:rPr lang="en-US" sz="1200" dirty="0">
                <a:solidFill>
                  <a:schemeClr val="bg1">
                    <a:lumMod val="50000"/>
                  </a:schemeClr>
                </a:solidFill>
                <a:latin typeface="+mn-lt"/>
                <a:ea typeface="MS PGothic"/>
                <a:cs typeface="MS PGothic"/>
              </a:rPr>
              <a:t>Semiconductor Packaging</a:t>
            </a:r>
          </a:p>
          <a:p>
            <a:pPr algn="ctr" fontAlgn="auto">
              <a:spcBef>
                <a:spcPts val="0"/>
              </a:spcBef>
              <a:spcAft>
                <a:spcPts val="0"/>
              </a:spcAft>
              <a:defRPr/>
            </a:pPr>
            <a:endParaRPr lang="en-US" dirty="0">
              <a:latin typeface="+mn-lt"/>
              <a:ea typeface="MS PGothic"/>
              <a:cs typeface="MS PGothic"/>
            </a:endParaRPr>
          </a:p>
        </p:txBody>
      </p:sp>
      <p:pic>
        <p:nvPicPr>
          <p:cNvPr id="67590" name="Picture 8" descr="step2_transparent background.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67275" y="3652838"/>
            <a:ext cx="27352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5713413" y="5461000"/>
            <a:ext cx="2286000" cy="554038"/>
          </a:xfrm>
          <a:prstGeom prst="rect">
            <a:avLst/>
          </a:prstGeom>
          <a:noFill/>
        </p:spPr>
        <p:txBody>
          <a:bodyPr>
            <a:spAutoFit/>
          </a:bodyPr>
          <a:lstStyle/>
          <a:p>
            <a:pPr algn="ctr" fontAlgn="auto">
              <a:spcBef>
                <a:spcPts val="0"/>
              </a:spcBef>
              <a:spcAft>
                <a:spcPts val="0"/>
              </a:spcAft>
              <a:defRPr/>
            </a:pPr>
            <a:r>
              <a:rPr lang="en-US" dirty="0">
                <a:latin typeface="+mn-lt"/>
                <a:ea typeface="MS PGothic"/>
                <a:cs typeface="MS PGothic"/>
              </a:rPr>
              <a:t>Millions of Sensors</a:t>
            </a:r>
          </a:p>
          <a:p>
            <a:pPr algn="ctr" fontAlgn="auto">
              <a:spcBef>
                <a:spcPts val="0"/>
              </a:spcBef>
              <a:spcAft>
                <a:spcPts val="0"/>
              </a:spcAft>
              <a:defRPr/>
            </a:pPr>
            <a:r>
              <a:rPr lang="en-US" sz="1200" dirty="0">
                <a:solidFill>
                  <a:schemeClr val="bg1">
                    <a:lumMod val="50000"/>
                  </a:schemeClr>
                </a:solidFill>
                <a:latin typeface="+mn-lt"/>
                <a:ea typeface="MS PGothic"/>
                <a:cs typeface="MS PGothic"/>
              </a:rPr>
              <a:t>Semiconductor Design</a:t>
            </a:r>
          </a:p>
        </p:txBody>
      </p:sp>
      <p:grpSp>
        <p:nvGrpSpPr>
          <p:cNvPr id="67592" name="Group 139"/>
          <p:cNvGrpSpPr>
            <a:grpSpLocks/>
          </p:cNvGrpSpPr>
          <p:nvPr/>
        </p:nvGrpSpPr>
        <p:grpSpPr bwMode="auto">
          <a:xfrm>
            <a:off x="609600" y="3505200"/>
            <a:ext cx="2517775" cy="2493963"/>
            <a:chOff x="6169020" y="3733800"/>
            <a:chExt cx="2517780" cy="2493678"/>
          </a:xfrm>
        </p:grpSpPr>
        <p:sp>
          <p:nvSpPr>
            <p:cNvPr id="17" name="Oval 16"/>
            <p:cNvSpPr>
              <a:spLocks noChangeArrowheads="1"/>
            </p:cNvSpPr>
            <p:nvPr/>
          </p:nvSpPr>
          <p:spPr bwMode="auto">
            <a:xfrm>
              <a:off x="6897684" y="4083010"/>
              <a:ext cx="935039" cy="934931"/>
            </a:xfrm>
            <a:prstGeom prst="ellipse">
              <a:avLst/>
            </a:prstGeom>
            <a:solidFill>
              <a:srgbClr val="660418">
                <a:alpha val="50195"/>
              </a:srgbClr>
            </a:solidFill>
            <a:ln>
              <a:noFill/>
            </a:ln>
            <a:effectLst>
              <a:outerShdw blurRad="63500" dist="23000" dir="5400000" rotWithShape="0">
                <a:srgbClr val="00000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18" name="Rectangle 17"/>
            <p:cNvSpPr/>
            <p:nvPr/>
          </p:nvSpPr>
          <p:spPr>
            <a:xfrm>
              <a:off x="6927847" y="5206832"/>
              <a:ext cx="854077" cy="17778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000" dirty="0"/>
                <a:t>Sensor Plate</a:t>
              </a:r>
            </a:p>
          </p:txBody>
        </p:sp>
        <p:sp>
          <p:nvSpPr>
            <p:cNvPr id="19" name="Rectangle 18"/>
            <p:cNvSpPr/>
            <p:nvPr/>
          </p:nvSpPr>
          <p:spPr>
            <a:xfrm rot="5400000">
              <a:off x="7169964" y="5496507"/>
              <a:ext cx="401592" cy="1778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Rectangle 19"/>
            <p:cNvSpPr/>
            <p:nvPr/>
          </p:nvSpPr>
          <p:spPr>
            <a:xfrm>
              <a:off x="7173910" y="5430644"/>
              <a:ext cx="401638" cy="7936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Rectangle 20"/>
            <p:cNvSpPr/>
            <p:nvPr/>
          </p:nvSpPr>
          <p:spPr>
            <a:xfrm>
              <a:off x="7173910" y="5571915"/>
              <a:ext cx="401638" cy="8095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Rectangle 22"/>
            <p:cNvSpPr/>
            <p:nvPr/>
          </p:nvSpPr>
          <p:spPr>
            <a:xfrm>
              <a:off x="6169020" y="5830648"/>
              <a:ext cx="2403480" cy="539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Rectangle 23"/>
            <p:cNvSpPr/>
            <p:nvPr/>
          </p:nvSpPr>
          <p:spPr>
            <a:xfrm>
              <a:off x="6169020" y="5875093"/>
              <a:ext cx="2403480" cy="35238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en-US" sz="1000" dirty="0"/>
                <a:t>Silicon Substrate</a:t>
              </a:r>
            </a:p>
          </p:txBody>
        </p:sp>
        <p:sp>
          <p:nvSpPr>
            <p:cNvPr id="25" name="Rectangle 24"/>
            <p:cNvSpPr/>
            <p:nvPr/>
          </p:nvSpPr>
          <p:spPr>
            <a:xfrm>
              <a:off x="6783384" y="5852871"/>
              <a:ext cx="533401" cy="17778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Drain</a:t>
              </a:r>
            </a:p>
          </p:txBody>
        </p:sp>
        <p:sp>
          <p:nvSpPr>
            <p:cNvPr id="26" name="Rectangle 25"/>
            <p:cNvSpPr/>
            <p:nvPr/>
          </p:nvSpPr>
          <p:spPr>
            <a:xfrm>
              <a:off x="7383460" y="5819537"/>
              <a:ext cx="671513" cy="21905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Source</a:t>
              </a:r>
            </a:p>
          </p:txBody>
        </p:sp>
        <p:sp>
          <p:nvSpPr>
            <p:cNvPr id="27" name="Rectangle 26"/>
            <p:cNvSpPr/>
            <p:nvPr/>
          </p:nvSpPr>
          <p:spPr>
            <a:xfrm>
              <a:off x="6169020" y="5852871"/>
              <a:ext cx="533401" cy="17778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Bulk</a:t>
              </a:r>
            </a:p>
          </p:txBody>
        </p:sp>
        <p:pic>
          <p:nvPicPr>
            <p:cNvPr id="6760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9020" y="3962400"/>
              <a:ext cx="758884" cy="10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7799692" y="3963288"/>
              <a:ext cx="772833" cy="10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7607" name="Group 43"/>
            <p:cNvGrpSpPr>
              <a:grpSpLocks/>
            </p:cNvGrpSpPr>
            <p:nvPr/>
          </p:nvGrpSpPr>
          <p:grpSpPr bwMode="auto">
            <a:xfrm>
              <a:off x="7998354" y="4487966"/>
              <a:ext cx="267056" cy="160234"/>
              <a:chOff x="3589020" y="2730858"/>
              <a:chExt cx="457200" cy="274320"/>
            </a:xfrm>
          </p:grpSpPr>
          <p:sp>
            <p:nvSpPr>
              <p:cNvPr id="136" name="Rectangle 135"/>
              <p:cNvSpPr/>
              <p:nvPr/>
            </p:nvSpPr>
            <p:spPr>
              <a:xfrm>
                <a:off x="3588113" y="2730534"/>
                <a:ext cx="459311" cy="2744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38" name="Elbow Connector 137"/>
              <p:cNvCxnSpPr/>
              <p:nvPr/>
            </p:nvCxnSpPr>
            <p:spPr>
              <a:xfrm>
                <a:off x="3642469" y="2744121"/>
                <a:ext cx="76099" cy="271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flipH="1">
                <a:off x="3734883" y="2776722"/>
                <a:ext cx="152179" cy="1521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608" name="Group 49"/>
            <p:cNvGrpSpPr>
              <a:grpSpLocks/>
            </p:cNvGrpSpPr>
            <p:nvPr/>
          </p:nvGrpSpPr>
          <p:grpSpPr bwMode="auto">
            <a:xfrm flipH="1">
              <a:off x="7993903" y="5429871"/>
              <a:ext cx="267056" cy="160234"/>
              <a:chOff x="3589020" y="2537460"/>
              <a:chExt cx="457200" cy="274320"/>
            </a:xfrm>
          </p:grpSpPr>
          <p:sp>
            <p:nvSpPr>
              <p:cNvPr id="128" name="Rectangle 127"/>
              <p:cNvSpPr/>
              <p:nvPr/>
            </p:nvSpPr>
            <p:spPr>
              <a:xfrm>
                <a:off x="3588351" y="2538783"/>
                <a:ext cx="456592" cy="2717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9" name="Elbow Connector 128"/>
              <p:cNvCxnSpPr/>
              <p:nvPr/>
            </p:nvCxnSpPr>
            <p:spPr>
              <a:xfrm>
                <a:off x="3656295" y="2590415"/>
                <a:ext cx="76099" cy="271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Elbow Connector 129"/>
              <p:cNvCxnSpPr/>
              <p:nvPr/>
            </p:nvCxnSpPr>
            <p:spPr>
              <a:xfrm>
                <a:off x="3884591" y="2742594"/>
                <a:ext cx="76099" cy="271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rot="16200000" flipH="1">
                <a:off x="3732403" y="2590406"/>
                <a:ext cx="152179" cy="1521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p:cNvCxnSpPr>
              <a:cxnSpLocks noChangeShapeType="1"/>
            </p:cNvCxnSpPr>
            <p:nvPr/>
          </p:nvCxnSpPr>
          <p:spPr bwMode="auto">
            <a:xfrm>
              <a:off x="7896223" y="4209996"/>
              <a:ext cx="177800" cy="133335"/>
            </a:xfrm>
            <a:prstGeom prst="straightConnector1">
              <a:avLst/>
            </a:prstGeom>
            <a:noFill/>
            <a:ln w="9525">
              <a:solidFill>
                <a:schemeClr val="tx1"/>
              </a:solidFill>
              <a:round/>
              <a:headEnd/>
              <a:tailEnd type="arrow" w="med" len="med"/>
            </a:ln>
            <a:effectLst>
              <a:outerShdw blurRad="63500" dist="38100" dir="2700000" algn="tl" rotWithShape="0">
                <a:srgbClr val="000000">
                  <a:alpha val="39999"/>
                </a:srgbClr>
              </a:outerShdw>
            </a:effectLst>
            <a:extLst>
              <a:ext uri="{909E8E84-426E-40dd-AFC4-6F175D3DCCD1}">
                <a14:hiddenFill xmlns:a14="http://schemas.microsoft.com/office/drawing/2010/main">
                  <a:noFill/>
                </a14:hiddenFill>
              </a:ext>
            </a:extLst>
          </p:spPr>
        </p:cxnSp>
        <p:cxnSp>
          <p:nvCxnSpPr>
            <p:cNvPr id="37" name="Straight Arrow Connector 36"/>
            <p:cNvCxnSpPr/>
            <p:nvPr/>
          </p:nvCxnSpPr>
          <p:spPr>
            <a:xfrm>
              <a:off x="7815261" y="5295721"/>
              <a:ext cx="179387" cy="134923"/>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26" idx="0"/>
            </p:cNvCxnSpPr>
            <p:nvPr/>
          </p:nvCxnSpPr>
          <p:spPr>
            <a:xfrm rot="5400000">
              <a:off x="7693835" y="5533010"/>
              <a:ext cx="311114" cy="261939"/>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67612" name="TextBox 40"/>
            <p:cNvSpPr txBox="1">
              <a:spLocks noChangeArrowheads="1"/>
            </p:cNvSpPr>
            <p:nvPr/>
          </p:nvSpPr>
          <p:spPr bwMode="auto">
            <a:xfrm>
              <a:off x="8305459" y="4458815"/>
              <a:ext cx="347609" cy="26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a:t>∆ pH</a:t>
              </a:r>
            </a:p>
          </p:txBody>
        </p:sp>
        <p:sp>
          <p:nvSpPr>
            <p:cNvPr id="67613" name="TextBox 42"/>
            <p:cNvSpPr txBox="1">
              <a:spLocks noChangeArrowheads="1"/>
            </p:cNvSpPr>
            <p:nvPr/>
          </p:nvSpPr>
          <p:spPr bwMode="auto">
            <a:xfrm>
              <a:off x="8279201" y="5411629"/>
              <a:ext cx="407599" cy="26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a:t>∆ V</a:t>
              </a:r>
            </a:p>
          </p:txBody>
        </p:sp>
        <p:sp>
          <p:nvSpPr>
            <p:cNvPr id="49" name="Rectangle 66"/>
            <p:cNvSpPr/>
            <p:nvPr/>
          </p:nvSpPr>
          <p:spPr>
            <a:xfrm>
              <a:off x="6169020" y="5029052"/>
              <a:ext cx="2403480" cy="17778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Sensing Layer</a:t>
              </a:r>
            </a:p>
          </p:txBody>
        </p:sp>
        <p:cxnSp>
          <p:nvCxnSpPr>
            <p:cNvPr id="50" name="Straight Arrow Connector 49"/>
            <p:cNvCxnSpPr/>
            <p:nvPr/>
          </p:nvCxnSpPr>
          <p:spPr>
            <a:xfrm rot="5400000">
              <a:off x="7793846" y="4828243"/>
              <a:ext cx="266670" cy="223837"/>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540623" y="3733800"/>
              <a:ext cx="450851" cy="41429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dirty="0">
                  <a:solidFill>
                    <a:schemeClr val="tx1"/>
                  </a:solidFill>
                </a:rPr>
                <a:t>H</a:t>
              </a:r>
              <a:r>
                <a:rPr lang="en-US" sz="1200" baseline="30000" dirty="0">
                  <a:solidFill>
                    <a:schemeClr val="tx1"/>
                  </a:solidFill>
                </a:rPr>
                <a:t>+</a:t>
              </a:r>
            </a:p>
          </p:txBody>
        </p:sp>
      </p:grpSp>
      <p:sp>
        <p:nvSpPr>
          <p:cNvPr id="52" name="TextBox 51"/>
          <p:cNvSpPr txBox="1"/>
          <p:nvPr/>
        </p:nvSpPr>
        <p:spPr>
          <a:xfrm>
            <a:off x="2709863" y="5495925"/>
            <a:ext cx="2743200" cy="554038"/>
          </a:xfrm>
          <a:prstGeom prst="rect">
            <a:avLst/>
          </a:prstGeom>
          <a:noFill/>
        </p:spPr>
        <p:txBody>
          <a:bodyPr>
            <a:spAutoFit/>
          </a:bodyPr>
          <a:lstStyle/>
          <a:p>
            <a:pPr algn="ctr" fontAlgn="auto">
              <a:spcBef>
                <a:spcPts val="0"/>
              </a:spcBef>
              <a:spcAft>
                <a:spcPts val="0"/>
              </a:spcAft>
              <a:defRPr/>
            </a:pPr>
            <a:r>
              <a:rPr lang="en-US" dirty="0">
                <a:latin typeface="+mn-lt"/>
                <a:ea typeface="MS PGothic"/>
                <a:cs typeface="MS PGothic"/>
              </a:rPr>
              <a:t>Single Sensor</a:t>
            </a:r>
          </a:p>
          <a:p>
            <a:pPr algn="ctr" fontAlgn="auto">
              <a:spcBef>
                <a:spcPts val="0"/>
              </a:spcBef>
              <a:spcAft>
                <a:spcPts val="0"/>
              </a:spcAft>
              <a:defRPr/>
            </a:pPr>
            <a:r>
              <a:rPr lang="en-US" sz="1200" dirty="0">
                <a:solidFill>
                  <a:schemeClr val="bg1">
                    <a:lumMod val="50000"/>
                  </a:schemeClr>
                </a:solidFill>
                <a:latin typeface="+mn-lt"/>
                <a:ea typeface="MS PGothic"/>
                <a:cs typeface="MS PGothic"/>
              </a:rPr>
              <a:t>Chemical to Digital Sequence</a:t>
            </a:r>
          </a:p>
        </p:txBody>
      </p:sp>
      <p:sp>
        <p:nvSpPr>
          <p:cNvPr id="67594" name="Rectangle 2"/>
          <p:cNvSpPr>
            <a:spLocks noChangeArrowheads="1"/>
          </p:cNvSpPr>
          <p:nvPr/>
        </p:nvSpPr>
        <p:spPr bwMode="auto">
          <a:xfrm>
            <a:off x="3124200" y="5178425"/>
            <a:ext cx="198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a:solidFill>
                  <a:srgbClr val="FF0000"/>
                </a:solidFill>
                <a:latin typeface="Courier New" charset="0"/>
              </a:rPr>
              <a:t>T</a:t>
            </a:r>
            <a:r>
              <a:rPr lang="en-US" sz="1400">
                <a:solidFill>
                  <a:srgbClr val="0000FF"/>
                </a:solidFill>
                <a:latin typeface="Courier New" charset="0"/>
              </a:rPr>
              <a:t>C</a:t>
            </a:r>
            <a:r>
              <a:rPr lang="en-US" sz="1400">
                <a:solidFill>
                  <a:srgbClr val="808080"/>
                </a:solidFill>
                <a:latin typeface="Courier New" charset="0"/>
              </a:rPr>
              <a:t>G</a:t>
            </a:r>
            <a:r>
              <a:rPr lang="en-US" sz="1400">
                <a:solidFill>
                  <a:srgbClr val="FF0000"/>
                </a:solidFill>
                <a:latin typeface="Courier New" charset="0"/>
              </a:rPr>
              <a:t>T</a:t>
            </a:r>
            <a:r>
              <a:rPr lang="en-US" sz="1400">
                <a:solidFill>
                  <a:srgbClr val="008000"/>
                </a:solidFill>
                <a:latin typeface="Courier New" charset="0"/>
              </a:rPr>
              <a:t>A</a:t>
            </a:r>
            <a:r>
              <a:rPr lang="en-US" sz="1400">
                <a:solidFill>
                  <a:srgbClr val="0000FF"/>
                </a:solidFill>
                <a:latin typeface="Courier New" charset="0"/>
              </a:rPr>
              <a:t>CC</a:t>
            </a:r>
            <a:r>
              <a:rPr lang="en-US" sz="1400">
                <a:solidFill>
                  <a:srgbClr val="FF0000"/>
                </a:solidFill>
                <a:latin typeface="Courier New" charset="0"/>
              </a:rPr>
              <a:t>…</a:t>
            </a:r>
            <a:endParaRPr lang="en-US" sz="1400"/>
          </a:p>
        </p:txBody>
      </p:sp>
    </p:spTree>
    <p:extLst>
      <p:ext uri="{BB962C8B-B14F-4D97-AF65-F5344CB8AC3E}">
        <p14:creationId xmlns:p14="http://schemas.microsoft.com/office/powerpoint/2010/main" val="2143986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7538" y="346075"/>
            <a:ext cx="7764462" cy="1104900"/>
          </a:xfrm>
        </p:spPr>
        <p:txBody>
          <a:bodyPr/>
          <a:lstStyle/>
          <a:p>
            <a:pPr eaLnBrk="1" hangingPunct="1"/>
            <a:r>
              <a:rPr lang="en-US">
                <a:solidFill>
                  <a:srgbClr val="FFFF00"/>
                </a:solidFill>
                <a:latin typeface="Calibri" charset="0"/>
              </a:rPr>
              <a:t>Fast Direct Detection</a:t>
            </a:r>
          </a:p>
        </p:txBody>
      </p:sp>
      <p:sp>
        <p:nvSpPr>
          <p:cNvPr id="71682" name="Content Placeholder 60"/>
          <p:cNvSpPr>
            <a:spLocks noGrp="1"/>
          </p:cNvSpPr>
          <p:nvPr>
            <p:ph sz="half" idx="1"/>
          </p:nvPr>
        </p:nvSpPr>
        <p:spPr>
          <a:xfrm>
            <a:off x="381000" y="4876800"/>
            <a:ext cx="8458200" cy="1219200"/>
          </a:xfrm>
        </p:spPr>
        <p:txBody>
          <a:bodyPr/>
          <a:lstStyle/>
          <a:p>
            <a:pPr marL="396875" lvl="1" indent="-227013" eaLnBrk="1" hangingPunct="1">
              <a:buFont typeface="Arial" charset="0"/>
              <a:buNone/>
            </a:pPr>
            <a:r>
              <a:rPr lang="en-US" sz="1600">
                <a:latin typeface="Calibri" charset="0"/>
              </a:rPr>
              <a:t>Nucleotides flow sequentially over Ion semiconductor chip</a:t>
            </a:r>
          </a:p>
          <a:p>
            <a:pPr marL="396875" lvl="1" indent="-227013" eaLnBrk="1" hangingPunct="1">
              <a:buFont typeface="Arial" charset="0"/>
              <a:buNone/>
            </a:pPr>
            <a:r>
              <a:rPr lang="en-US" sz="1600">
                <a:latin typeface="Calibri" charset="0"/>
              </a:rPr>
              <a:t>Direct detection of natural DNA extension</a:t>
            </a:r>
          </a:p>
          <a:p>
            <a:pPr marL="396875" lvl="1" indent="-227013" eaLnBrk="1" hangingPunct="1">
              <a:buFont typeface="Arial" charset="0"/>
              <a:buNone/>
            </a:pPr>
            <a:r>
              <a:rPr lang="en-US" sz="1600">
                <a:latin typeface="Calibri" charset="0"/>
              </a:rPr>
              <a:t>A  few seconds per incorporation</a:t>
            </a:r>
          </a:p>
        </p:txBody>
      </p:sp>
      <p:sp>
        <p:nvSpPr>
          <p:cNvPr id="716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fld id="{8E15F46F-7155-E342-B4AE-3B6FF9045424}" type="slidenum">
              <a:rPr lang="en-US" sz="1200">
                <a:solidFill>
                  <a:schemeClr val="tx2"/>
                </a:solidFill>
              </a:rPr>
              <a:pPr eaLnBrk="1" hangingPunct="1"/>
              <a:t>28</a:t>
            </a:fld>
            <a:endParaRPr lang="en-US" sz="1200">
              <a:solidFill>
                <a:schemeClr val="tx2"/>
              </a:solidFill>
            </a:endParaRPr>
          </a:p>
        </p:txBody>
      </p:sp>
      <p:sp>
        <p:nvSpPr>
          <p:cNvPr id="29" name="Right Arrow 28"/>
          <p:cNvSpPr/>
          <p:nvPr/>
        </p:nvSpPr>
        <p:spPr>
          <a:xfrm>
            <a:off x="4038600" y="2711450"/>
            <a:ext cx="381000" cy="304800"/>
          </a:xfrm>
          <a:prstGeom prst="rightArrow">
            <a:avLst/>
          </a:prstGeom>
          <a:solidFill>
            <a:schemeClr val="bg2">
              <a:lumMod val="25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71687" name="Group 152"/>
          <p:cNvGrpSpPr>
            <a:grpSpLocks/>
          </p:cNvGrpSpPr>
          <p:nvPr/>
        </p:nvGrpSpPr>
        <p:grpSpPr bwMode="auto">
          <a:xfrm>
            <a:off x="592138" y="1416050"/>
            <a:ext cx="3124200" cy="2667000"/>
            <a:chOff x="592302" y="1143000"/>
            <a:chExt cx="3123420" cy="2667000"/>
          </a:xfrm>
        </p:grpSpPr>
        <p:sp>
          <p:nvSpPr>
            <p:cNvPr id="138" name="Oval 137"/>
            <p:cNvSpPr/>
            <p:nvPr/>
          </p:nvSpPr>
          <p:spPr>
            <a:xfrm>
              <a:off x="1320782" y="1666875"/>
              <a:ext cx="934805" cy="933450"/>
            </a:xfrm>
            <a:prstGeom prst="ellipse">
              <a:avLst/>
            </a:prstGeom>
            <a:solidFill>
              <a:schemeClr val="accent6">
                <a:lumMod val="50000"/>
                <a:alpha val="50000"/>
              </a:schemeClr>
            </a:solidFill>
            <a:ln>
              <a:noFill/>
            </a:ln>
          </p:spPr>
          <p:style>
            <a:lnRef idx="1">
              <a:schemeClr val="accent6"/>
            </a:lnRef>
            <a:fillRef idx="1003">
              <a:schemeClr val="lt1"/>
            </a:fillRef>
            <a:effectRef idx="2">
              <a:schemeClr val="accent6"/>
            </a:effectRef>
            <a:fontRef idx="minor">
              <a:schemeClr val="lt1"/>
            </a:fontRef>
          </p:style>
          <p:txBody>
            <a:bodyPr anchor="ctr"/>
            <a:lstStyle/>
            <a:p>
              <a:pPr algn="ctr" fontAlgn="auto">
                <a:spcBef>
                  <a:spcPts val="0"/>
                </a:spcBef>
                <a:spcAft>
                  <a:spcPts val="0"/>
                </a:spcAft>
                <a:defRPr/>
              </a:pPr>
              <a:endParaRPr lang="en-US" dirty="0"/>
            </a:p>
          </p:txBody>
        </p:sp>
        <p:sp>
          <p:nvSpPr>
            <p:cNvPr id="139" name="Rectangle 138"/>
            <p:cNvSpPr/>
            <p:nvPr/>
          </p:nvSpPr>
          <p:spPr>
            <a:xfrm>
              <a:off x="1350938" y="2789238"/>
              <a:ext cx="853862" cy="17938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000" dirty="0"/>
                <a:t>Sensor Plate</a:t>
              </a:r>
            </a:p>
          </p:txBody>
        </p:sp>
        <p:sp>
          <p:nvSpPr>
            <p:cNvPr id="140" name="Rectangle 139"/>
            <p:cNvSpPr/>
            <p:nvPr/>
          </p:nvSpPr>
          <p:spPr>
            <a:xfrm rot="5400000">
              <a:off x="1593714" y="3079772"/>
              <a:ext cx="400050" cy="17775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1" name="Rectangle 140"/>
            <p:cNvSpPr/>
            <p:nvPr/>
          </p:nvSpPr>
          <p:spPr>
            <a:xfrm>
              <a:off x="1598526" y="3013075"/>
              <a:ext cx="399950" cy="7937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2" name="Rectangle 141"/>
            <p:cNvSpPr/>
            <p:nvPr/>
          </p:nvSpPr>
          <p:spPr>
            <a:xfrm>
              <a:off x="1598526" y="3154363"/>
              <a:ext cx="399950" cy="8096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 name="Rectangle 142"/>
            <p:cNvSpPr/>
            <p:nvPr/>
          </p:nvSpPr>
          <p:spPr>
            <a:xfrm>
              <a:off x="1687404" y="3368675"/>
              <a:ext cx="212672" cy="53975"/>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4" name="Rectangle 143"/>
            <p:cNvSpPr/>
            <p:nvPr/>
          </p:nvSpPr>
          <p:spPr>
            <a:xfrm>
              <a:off x="592302" y="3413125"/>
              <a:ext cx="2402875" cy="5397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5" name="Rectangle 144"/>
            <p:cNvSpPr/>
            <p:nvPr/>
          </p:nvSpPr>
          <p:spPr>
            <a:xfrm>
              <a:off x="592302" y="3457575"/>
              <a:ext cx="2402875" cy="35242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en-US" sz="1000" dirty="0"/>
                <a:t>Silicon Substrate</a:t>
              </a:r>
            </a:p>
          </p:txBody>
        </p:sp>
        <p:sp>
          <p:nvSpPr>
            <p:cNvPr id="146" name="Rectangle 145"/>
            <p:cNvSpPr/>
            <p:nvPr/>
          </p:nvSpPr>
          <p:spPr>
            <a:xfrm>
              <a:off x="1206511" y="3435350"/>
              <a:ext cx="534854" cy="1778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Drain</a:t>
              </a:r>
            </a:p>
          </p:txBody>
        </p:sp>
        <p:sp>
          <p:nvSpPr>
            <p:cNvPr id="147" name="Rectangle 146"/>
            <p:cNvSpPr/>
            <p:nvPr/>
          </p:nvSpPr>
          <p:spPr>
            <a:xfrm>
              <a:off x="1806436" y="3402013"/>
              <a:ext cx="671345" cy="21907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Source</a:t>
              </a:r>
            </a:p>
          </p:txBody>
        </p:sp>
        <p:sp>
          <p:nvSpPr>
            <p:cNvPr id="148" name="Rectangle 147"/>
            <p:cNvSpPr/>
            <p:nvPr/>
          </p:nvSpPr>
          <p:spPr>
            <a:xfrm>
              <a:off x="592302" y="3435350"/>
              <a:ext cx="534853" cy="1778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Bulk</a:t>
              </a:r>
            </a:p>
          </p:txBody>
        </p:sp>
        <p:pic>
          <p:nvPicPr>
            <p:cNvPr id="717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302" y="1544922"/>
              <a:ext cx="758884" cy="10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22974" y="1545810"/>
              <a:ext cx="772833" cy="10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5" name="TextBox 150"/>
            <p:cNvSpPr txBox="1">
              <a:spLocks noChangeArrowheads="1"/>
            </p:cNvSpPr>
            <p:nvPr/>
          </p:nvSpPr>
          <p:spPr bwMode="auto">
            <a:xfrm>
              <a:off x="681321" y="1143000"/>
              <a:ext cx="578621" cy="26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a:t>dNTP</a:t>
              </a:r>
            </a:p>
          </p:txBody>
        </p:sp>
        <p:cxnSp>
          <p:nvCxnSpPr>
            <p:cNvPr id="152" name="Straight Arrow Connector 151"/>
            <p:cNvCxnSpPr/>
            <p:nvPr/>
          </p:nvCxnSpPr>
          <p:spPr>
            <a:xfrm>
              <a:off x="681180" y="1362075"/>
              <a:ext cx="1290315" cy="1588"/>
            </a:xfrm>
            <a:prstGeom prst="straightConnector1">
              <a:avLst/>
            </a:prstGeom>
            <a:ln w="28575">
              <a:solidFill>
                <a:schemeClr val="accent3">
                  <a:lumMod val="50000"/>
                  <a:alpha val="50000"/>
                </a:schemeClr>
              </a:solidFill>
              <a:tailEnd type="arrow" w="lg" len="med"/>
            </a:ln>
          </p:spPr>
          <p:style>
            <a:lnRef idx="1">
              <a:schemeClr val="accent1"/>
            </a:lnRef>
            <a:fillRef idx="0">
              <a:schemeClr val="accent1"/>
            </a:fillRef>
            <a:effectRef idx="0">
              <a:schemeClr val="accent1"/>
            </a:effectRef>
            <a:fontRef idx="minor">
              <a:schemeClr val="tx1"/>
            </a:fontRef>
          </p:style>
        </p:cxnSp>
        <p:grpSp>
          <p:nvGrpSpPr>
            <p:cNvPr id="71707" name="Group 43"/>
            <p:cNvGrpSpPr>
              <a:grpSpLocks/>
            </p:cNvGrpSpPr>
            <p:nvPr/>
          </p:nvGrpSpPr>
          <p:grpSpPr bwMode="auto">
            <a:xfrm>
              <a:off x="2421636" y="1957521"/>
              <a:ext cx="267056" cy="160234"/>
              <a:chOff x="3589020" y="2537460"/>
              <a:chExt cx="457200" cy="274320"/>
            </a:xfrm>
          </p:grpSpPr>
          <p:sp>
            <p:nvSpPr>
              <p:cNvPr id="154" name="Rectangle 153"/>
              <p:cNvSpPr/>
              <p:nvPr/>
            </p:nvSpPr>
            <p:spPr>
              <a:xfrm>
                <a:off x="3590040" y="2537232"/>
                <a:ext cx="456476" cy="2744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55" name="Elbow Connector 154"/>
              <p:cNvCxnSpPr/>
              <p:nvPr/>
            </p:nvCxnSpPr>
            <p:spPr>
              <a:xfrm>
                <a:off x="3657969" y="2591588"/>
                <a:ext cx="76079" cy="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Elbow Connector 155"/>
              <p:cNvCxnSpPr/>
              <p:nvPr/>
            </p:nvCxnSpPr>
            <p:spPr>
              <a:xfrm>
                <a:off x="3886207" y="2743785"/>
                <a:ext cx="76079" cy="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rot="16200000" flipH="1">
                <a:off x="3734029" y="2591607"/>
                <a:ext cx="152196" cy="152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708" name="Group 44"/>
            <p:cNvGrpSpPr>
              <a:grpSpLocks/>
            </p:cNvGrpSpPr>
            <p:nvPr/>
          </p:nvGrpSpPr>
          <p:grpSpPr bwMode="auto">
            <a:xfrm flipH="1">
              <a:off x="2417185" y="2229028"/>
              <a:ext cx="267056" cy="160234"/>
              <a:chOff x="3589020" y="2537460"/>
              <a:chExt cx="457200" cy="274320"/>
            </a:xfrm>
          </p:grpSpPr>
          <p:sp>
            <p:nvSpPr>
              <p:cNvPr id="159" name="Rectangle 158"/>
              <p:cNvSpPr/>
              <p:nvPr/>
            </p:nvSpPr>
            <p:spPr>
              <a:xfrm>
                <a:off x="3589254" y="2537155"/>
                <a:ext cx="456476" cy="2744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60" name="Elbow Connector 159"/>
              <p:cNvCxnSpPr/>
              <p:nvPr/>
            </p:nvCxnSpPr>
            <p:spPr>
              <a:xfrm>
                <a:off x="3657183" y="2591511"/>
                <a:ext cx="76079" cy="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Elbow Connector 160"/>
              <p:cNvCxnSpPr/>
              <p:nvPr/>
            </p:nvCxnSpPr>
            <p:spPr>
              <a:xfrm>
                <a:off x="3885421" y="2743708"/>
                <a:ext cx="76079" cy="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16200000" flipH="1">
                <a:off x="3733244" y="2591530"/>
                <a:ext cx="152196" cy="152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709" name="Group 49"/>
            <p:cNvGrpSpPr>
              <a:grpSpLocks/>
            </p:cNvGrpSpPr>
            <p:nvPr/>
          </p:nvGrpSpPr>
          <p:grpSpPr bwMode="auto">
            <a:xfrm flipH="1">
              <a:off x="2417185" y="3012393"/>
              <a:ext cx="267056" cy="160234"/>
              <a:chOff x="3589020" y="2537460"/>
              <a:chExt cx="457200" cy="274320"/>
            </a:xfrm>
          </p:grpSpPr>
          <p:sp>
            <p:nvSpPr>
              <p:cNvPr id="164" name="Rectangle 163"/>
              <p:cNvSpPr/>
              <p:nvPr/>
            </p:nvSpPr>
            <p:spPr>
              <a:xfrm>
                <a:off x="3589254" y="2538628"/>
                <a:ext cx="456476" cy="2744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65" name="Elbow Connector 164"/>
              <p:cNvCxnSpPr/>
              <p:nvPr/>
            </p:nvCxnSpPr>
            <p:spPr>
              <a:xfrm>
                <a:off x="3657183" y="2592983"/>
                <a:ext cx="76079" cy="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Elbow Connector 165"/>
              <p:cNvCxnSpPr/>
              <p:nvPr/>
            </p:nvCxnSpPr>
            <p:spPr>
              <a:xfrm>
                <a:off x="3885421" y="2745180"/>
                <a:ext cx="76079" cy="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rot="16200000" flipH="1">
                <a:off x="3733244" y="2593002"/>
                <a:ext cx="152196" cy="152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8" name="Straight Arrow Connector 167"/>
            <p:cNvCxnSpPr>
              <a:stCxn id="154" idx="2"/>
              <a:endCxn id="159" idx="0"/>
            </p:cNvCxnSpPr>
            <p:nvPr/>
          </p:nvCxnSpPr>
          <p:spPr>
            <a:xfrm rot="5400000">
              <a:off x="2497605" y="2170908"/>
              <a:ext cx="111125" cy="476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a:off x="2239716" y="1766888"/>
              <a:ext cx="177756" cy="133350"/>
            </a:xfrm>
            <a:prstGeom prst="straightConnector1">
              <a:avLst/>
            </a:prstGeom>
            <a:ln>
              <a:solidFill>
                <a:schemeClr val="tx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0" name="Straight Arrow Connector 169"/>
            <p:cNvCxnSpPr/>
            <p:nvPr/>
          </p:nvCxnSpPr>
          <p:spPr>
            <a:xfrm>
              <a:off x="2239716" y="2878138"/>
              <a:ext cx="177756" cy="134937"/>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171" name="Straight Arrow Connector 170"/>
            <p:cNvCxnSpPr>
              <a:endCxn id="147" idx="0"/>
            </p:cNvCxnSpPr>
            <p:nvPr/>
          </p:nvCxnSpPr>
          <p:spPr>
            <a:xfrm rot="5400000">
              <a:off x="2117469" y="3116296"/>
              <a:ext cx="311150" cy="260285"/>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3076119" y="3411538"/>
              <a:ext cx="639603" cy="398462"/>
            </a:xfrm>
            <a:prstGeom prst="rect">
              <a:avLst/>
            </a:prstGeom>
            <a:noFill/>
          </p:spPr>
          <p:txBody>
            <a:bodyPr wrap="none" lIns="0" rIns="0">
              <a:spAutoFit/>
            </a:bodyPr>
            <a:lstStyle/>
            <a:p>
              <a:pPr fontAlgn="auto">
                <a:spcBef>
                  <a:spcPts val="0"/>
                </a:spcBef>
                <a:spcAft>
                  <a:spcPts val="0"/>
                </a:spcAft>
                <a:defRPr/>
              </a:pPr>
              <a:r>
                <a:rPr lang="en-US" sz="1050" dirty="0">
                  <a:latin typeface="+mn-lt"/>
                  <a:ea typeface="+mn-ea"/>
                  <a:cs typeface="+mn-cs"/>
                </a:rPr>
                <a:t>To column </a:t>
              </a:r>
            </a:p>
            <a:p>
              <a:pPr fontAlgn="auto">
                <a:spcBef>
                  <a:spcPts val="0"/>
                </a:spcBef>
                <a:spcAft>
                  <a:spcPts val="0"/>
                </a:spcAft>
                <a:defRPr/>
              </a:pPr>
              <a:r>
                <a:rPr lang="en-US" sz="1050" dirty="0">
                  <a:latin typeface="+mn-lt"/>
                  <a:ea typeface="+mn-ea"/>
                  <a:cs typeface="+mn-cs"/>
                </a:rPr>
                <a:t>receiver</a:t>
              </a:r>
            </a:p>
          </p:txBody>
        </p:sp>
        <p:cxnSp>
          <p:nvCxnSpPr>
            <p:cNvPr id="173" name="Straight Arrow Connector 172"/>
            <p:cNvCxnSpPr/>
            <p:nvPr/>
          </p:nvCxnSpPr>
          <p:spPr>
            <a:xfrm>
              <a:off x="2609510" y="3546475"/>
              <a:ext cx="133317" cy="1588"/>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71716" name="TextBox 173"/>
            <p:cNvSpPr txBox="1">
              <a:spLocks noChangeArrowheads="1"/>
            </p:cNvSpPr>
            <p:nvPr/>
          </p:nvSpPr>
          <p:spPr bwMode="auto">
            <a:xfrm>
              <a:off x="2728741" y="1932943"/>
              <a:ext cx="347609" cy="26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a:t>∆ pH</a:t>
              </a:r>
            </a:p>
          </p:txBody>
        </p:sp>
        <p:sp>
          <p:nvSpPr>
            <p:cNvPr id="71717" name="TextBox 174"/>
            <p:cNvSpPr txBox="1">
              <a:spLocks noChangeArrowheads="1"/>
            </p:cNvSpPr>
            <p:nvPr/>
          </p:nvSpPr>
          <p:spPr bwMode="auto">
            <a:xfrm>
              <a:off x="2674787" y="2209485"/>
              <a:ext cx="424507" cy="26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a:t>∆ Q</a:t>
              </a:r>
            </a:p>
          </p:txBody>
        </p:sp>
        <p:sp>
          <p:nvSpPr>
            <p:cNvPr id="71718" name="TextBox 175"/>
            <p:cNvSpPr txBox="1">
              <a:spLocks noChangeArrowheads="1"/>
            </p:cNvSpPr>
            <p:nvPr/>
          </p:nvSpPr>
          <p:spPr bwMode="auto">
            <a:xfrm>
              <a:off x="2702483" y="2994151"/>
              <a:ext cx="407599" cy="26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200"/>
                <a:t>∆ V</a:t>
              </a:r>
            </a:p>
          </p:txBody>
        </p:sp>
        <p:cxnSp>
          <p:nvCxnSpPr>
            <p:cNvPr id="177" name="Straight Arrow Connector 176"/>
            <p:cNvCxnSpPr/>
            <p:nvPr/>
          </p:nvCxnSpPr>
          <p:spPr>
            <a:xfrm>
              <a:off x="770058" y="1452563"/>
              <a:ext cx="1068120" cy="0"/>
            </a:xfrm>
            <a:prstGeom prst="straightConnector1">
              <a:avLst/>
            </a:prstGeom>
            <a:ln w="28575">
              <a:solidFill>
                <a:schemeClr val="accent3">
                  <a:lumMod val="50000"/>
                  <a:alpha val="50000"/>
                </a:schemeClr>
              </a:solidFill>
              <a:tailEnd type="arrow" w="lg" len="med"/>
            </a:ln>
          </p:spPr>
          <p:style>
            <a:lnRef idx="1">
              <a:schemeClr val="accent1"/>
            </a:lnRef>
            <a:fillRef idx="0">
              <a:schemeClr val="accent1"/>
            </a:fillRef>
            <a:effectRef idx="0">
              <a:schemeClr val="accent1"/>
            </a:effectRef>
            <a:fontRef idx="minor">
              <a:schemeClr val="tx1"/>
            </a:fontRef>
          </p:style>
        </p:cxnSp>
        <p:grpSp>
          <p:nvGrpSpPr>
            <p:cNvPr id="71720" name="Group 208"/>
            <p:cNvGrpSpPr>
              <a:grpSpLocks/>
            </p:cNvGrpSpPr>
            <p:nvPr/>
          </p:nvGrpSpPr>
          <p:grpSpPr bwMode="auto">
            <a:xfrm rot="1618818">
              <a:off x="1906171" y="1258280"/>
              <a:ext cx="90397" cy="712150"/>
              <a:chOff x="2514600" y="1676400"/>
              <a:chExt cx="154760" cy="1219200"/>
            </a:xfrm>
          </p:grpSpPr>
          <p:cxnSp>
            <p:nvCxnSpPr>
              <p:cNvPr id="180" name="Straight Connector 179"/>
              <p:cNvCxnSpPr/>
              <p:nvPr/>
            </p:nvCxnSpPr>
            <p:spPr>
              <a:xfrm rot="10800000" flipH="1">
                <a:off x="2589325" y="1728435"/>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10800000" flipH="1">
                <a:off x="2521879" y="1811576"/>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0800000" flipH="1">
                <a:off x="2590779" y="1928976"/>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787" name="Group 207"/>
              <p:cNvGrpSpPr>
                <a:grpSpLocks/>
              </p:cNvGrpSpPr>
              <p:nvPr/>
            </p:nvGrpSpPr>
            <p:grpSpPr bwMode="auto">
              <a:xfrm>
                <a:off x="2514600" y="1676400"/>
                <a:ext cx="152400" cy="1219200"/>
                <a:chOff x="2514600" y="1676400"/>
                <a:chExt cx="152400" cy="1219200"/>
              </a:xfrm>
            </p:grpSpPr>
            <p:sp>
              <p:nvSpPr>
                <p:cNvPr id="184" name="Arc 183"/>
                <p:cNvSpPr/>
                <p:nvPr/>
              </p:nvSpPr>
              <p:spPr>
                <a:xfrm>
                  <a:off x="2576618" y="1665496"/>
                  <a:ext cx="73363"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5" name="Arc 184"/>
                <p:cNvSpPr/>
                <p:nvPr/>
              </p:nvSpPr>
              <p:spPr>
                <a:xfrm flipH="1">
                  <a:off x="2576603" y="1765618"/>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6" name="Arc 185"/>
                <p:cNvSpPr/>
                <p:nvPr/>
              </p:nvSpPr>
              <p:spPr>
                <a:xfrm>
                  <a:off x="2576735" y="1869076"/>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7" name="Arc 186"/>
                <p:cNvSpPr/>
                <p:nvPr/>
              </p:nvSpPr>
              <p:spPr>
                <a:xfrm flipH="1">
                  <a:off x="2576868" y="1972533"/>
                  <a:ext cx="76079"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8" name="Arc 187"/>
                <p:cNvSpPr/>
                <p:nvPr/>
              </p:nvSpPr>
              <p:spPr>
                <a:xfrm>
                  <a:off x="2575766" y="2070850"/>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89" name="Arc 188"/>
                <p:cNvSpPr/>
                <p:nvPr/>
              </p:nvSpPr>
              <p:spPr>
                <a:xfrm flipH="1">
                  <a:off x="2575283" y="2171738"/>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0" name="Arc 189"/>
                <p:cNvSpPr/>
                <p:nvPr/>
              </p:nvSpPr>
              <p:spPr>
                <a:xfrm>
                  <a:off x="2577837" y="2273963"/>
                  <a:ext cx="76079"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1" name="Arc 190"/>
                <p:cNvSpPr/>
                <p:nvPr/>
              </p:nvSpPr>
              <p:spPr>
                <a:xfrm flipH="1">
                  <a:off x="2583427" y="2372088"/>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2" name="Arc 191"/>
                <p:cNvSpPr/>
                <p:nvPr/>
              </p:nvSpPr>
              <p:spPr>
                <a:xfrm>
                  <a:off x="2573875" y="2480477"/>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3" name="Arc 192"/>
                <p:cNvSpPr/>
                <p:nvPr/>
              </p:nvSpPr>
              <p:spPr>
                <a:xfrm flipH="1">
                  <a:off x="2577616" y="2579047"/>
                  <a:ext cx="76079"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4" name="Arc 193"/>
                <p:cNvSpPr/>
                <p:nvPr/>
              </p:nvSpPr>
              <p:spPr>
                <a:xfrm>
                  <a:off x="2577749" y="2679785"/>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5" name="Arc 194"/>
                <p:cNvSpPr/>
                <p:nvPr/>
              </p:nvSpPr>
              <p:spPr>
                <a:xfrm flipH="1">
                  <a:off x="2577837" y="2777166"/>
                  <a:ext cx="76079"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6" name="Arc 195"/>
                <p:cNvSpPr/>
                <p:nvPr/>
              </p:nvSpPr>
              <p:spPr>
                <a:xfrm>
                  <a:off x="2501292" y="1667258"/>
                  <a:ext cx="73361" cy="100558"/>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7" name="Arc 196"/>
                <p:cNvSpPr/>
                <p:nvPr/>
              </p:nvSpPr>
              <p:spPr>
                <a:xfrm flipH="1">
                  <a:off x="2501275" y="1767380"/>
                  <a:ext cx="76079" cy="103276"/>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98" name="Arc 197"/>
                <p:cNvSpPr/>
                <p:nvPr/>
              </p:nvSpPr>
              <p:spPr>
                <a:xfrm>
                  <a:off x="2501408" y="1870837"/>
                  <a:ext cx="76079" cy="100559"/>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grpSp>
          <p:nvGrpSpPr>
            <p:cNvPr id="71721" name="Group 209"/>
            <p:cNvGrpSpPr>
              <a:grpSpLocks/>
            </p:cNvGrpSpPr>
            <p:nvPr/>
          </p:nvGrpSpPr>
          <p:grpSpPr bwMode="auto">
            <a:xfrm rot="1618818">
              <a:off x="1728134" y="1391807"/>
              <a:ext cx="90397" cy="712150"/>
              <a:chOff x="2514600" y="1676400"/>
              <a:chExt cx="154760" cy="1219200"/>
            </a:xfrm>
          </p:grpSpPr>
          <p:cxnSp>
            <p:nvCxnSpPr>
              <p:cNvPr id="200" name="Straight Connector 199"/>
              <p:cNvCxnSpPr/>
              <p:nvPr/>
            </p:nvCxnSpPr>
            <p:spPr>
              <a:xfrm rot="10800000" flipH="1">
                <a:off x="2590806" y="1724292"/>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rot="10800000" flipH="1">
                <a:off x="2514862" y="1808710"/>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rot="10800000" flipH="1">
                <a:off x="2591070" y="1928488"/>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768" name="Group 207"/>
              <p:cNvGrpSpPr>
                <a:grpSpLocks/>
              </p:cNvGrpSpPr>
              <p:nvPr/>
            </p:nvGrpSpPr>
            <p:grpSpPr bwMode="auto">
              <a:xfrm>
                <a:off x="2514600" y="1676400"/>
                <a:ext cx="152400" cy="1219200"/>
                <a:chOff x="2514600" y="1676400"/>
                <a:chExt cx="152400" cy="1219200"/>
              </a:xfrm>
            </p:grpSpPr>
            <p:sp>
              <p:nvSpPr>
                <p:cNvPr id="204" name="Arc 203"/>
                <p:cNvSpPr/>
                <p:nvPr/>
              </p:nvSpPr>
              <p:spPr>
                <a:xfrm>
                  <a:off x="2576762" y="1664392"/>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05" name="Arc 204"/>
                <p:cNvSpPr/>
                <p:nvPr/>
              </p:nvSpPr>
              <p:spPr>
                <a:xfrm flipH="1">
                  <a:off x="2576894" y="1765130"/>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06" name="Arc 205"/>
                <p:cNvSpPr/>
                <p:nvPr/>
              </p:nvSpPr>
              <p:spPr>
                <a:xfrm>
                  <a:off x="2580829" y="1870394"/>
                  <a:ext cx="73361"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07" name="Arc 206"/>
                <p:cNvSpPr/>
                <p:nvPr/>
              </p:nvSpPr>
              <p:spPr>
                <a:xfrm flipH="1">
                  <a:off x="2576543" y="1969475"/>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08" name="Arc 207"/>
                <p:cNvSpPr/>
                <p:nvPr/>
              </p:nvSpPr>
              <p:spPr>
                <a:xfrm>
                  <a:off x="2579096" y="2068981"/>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09" name="Arc 208"/>
                <p:cNvSpPr/>
                <p:nvPr/>
              </p:nvSpPr>
              <p:spPr>
                <a:xfrm flipH="1">
                  <a:off x="2577995" y="2170017"/>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0" name="Arc 209"/>
                <p:cNvSpPr/>
                <p:nvPr/>
              </p:nvSpPr>
              <p:spPr>
                <a:xfrm>
                  <a:off x="2575089" y="2272137"/>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1" name="Arc 210"/>
                <p:cNvSpPr/>
                <p:nvPr/>
              </p:nvSpPr>
              <p:spPr>
                <a:xfrm flipH="1">
                  <a:off x="2583718" y="2371599"/>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2" name="Arc 211"/>
                <p:cNvSpPr/>
                <p:nvPr/>
              </p:nvSpPr>
              <p:spPr>
                <a:xfrm>
                  <a:off x="2577776" y="2475101"/>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3" name="Arc 212"/>
                <p:cNvSpPr/>
                <p:nvPr/>
              </p:nvSpPr>
              <p:spPr>
                <a:xfrm flipH="1">
                  <a:off x="2582898" y="2576709"/>
                  <a:ext cx="73363"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4" name="Arc 213"/>
                <p:cNvSpPr/>
                <p:nvPr/>
              </p:nvSpPr>
              <p:spPr>
                <a:xfrm>
                  <a:off x="2579845" y="2675495"/>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5" name="Arc 214"/>
                <p:cNvSpPr/>
                <p:nvPr/>
              </p:nvSpPr>
              <p:spPr>
                <a:xfrm flipH="1">
                  <a:off x="2577512" y="2774108"/>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6" name="Arc 215"/>
                <p:cNvSpPr/>
                <p:nvPr/>
              </p:nvSpPr>
              <p:spPr>
                <a:xfrm>
                  <a:off x="2501435" y="1666153"/>
                  <a:ext cx="76079" cy="100558"/>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7" name="Arc 216"/>
                <p:cNvSpPr/>
                <p:nvPr/>
              </p:nvSpPr>
              <p:spPr>
                <a:xfrm flipH="1">
                  <a:off x="2501566" y="1766892"/>
                  <a:ext cx="76079" cy="103276"/>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18" name="Arc 217"/>
                <p:cNvSpPr/>
                <p:nvPr/>
              </p:nvSpPr>
              <p:spPr>
                <a:xfrm>
                  <a:off x="2501699" y="1870349"/>
                  <a:ext cx="76079" cy="100559"/>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grpSp>
          <p:nvGrpSpPr>
            <p:cNvPr id="71722" name="Group 229"/>
            <p:cNvGrpSpPr>
              <a:grpSpLocks/>
            </p:cNvGrpSpPr>
            <p:nvPr/>
          </p:nvGrpSpPr>
          <p:grpSpPr bwMode="auto">
            <a:xfrm rot="1618818">
              <a:off x="1906171" y="1480827"/>
              <a:ext cx="90397" cy="712150"/>
              <a:chOff x="2514600" y="1676400"/>
              <a:chExt cx="154760" cy="1219200"/>
            </a:xfrm>
          </p:grpSpPr>
          <p:cxnSp>
            <p:nvCxnSpPr>
              <p:cNvPr id="220" name="Straight Connector 219"/>
              <p:cNvCxnSpPr/>
              <p:nvPr/>
            </p:nvCxnSpPr>
            <p:spPr>
              <a:xfrm rot="10800000" flipH="1">
                <a:off x="2579366" y="1726837"/>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0800000" flipH="1">
                <a:off x="2521648" y="1811123"/>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10800000" flipH="1">
                <a:off x="2590548" y="1928523"/>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749" name="Group 207"/>
              <p:cNvGrpSpPr>
                <a:grpSpLocks/>
              </p:cNvGrpSpPr>
              <p:nvPr/>
            </p:nvGrpSpPr>
            <p:grpSpPr bwMode="auto">
              <a:xfrm>
                <a:off x="2514600" y="1676400"/>
                <a:ext cx="152400" cy="1219200"/>
                <a:chOff x="2514600" y="1676400"/>
                <a:chExt cx="152400" cy="1219200"/>
              </a:xfrm>
            </p:grpSpPr>
            <p:sp>
              <p:nvSpPr>
                <p:cNvPr id="224" name="Arc 223"/>
                <p:cNvSpPr/>
                <p:nvPr/>
              </p:nvSpPr>
              <p:spPr>
                <a:xfrm>
                  <a:off x="2572586" y="1663237"/>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25" name="Arc 224"/>
                <p:cNvSpPr/>
                <p:nvPr/>
              </p:nvSpPr>
              <p:spPr>
                <a:xfrm flipH="1">
                  <a:off x="2573334" y="1766546"/>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26" name="Arc 225"/>
                <p:cNvSpPr/>
                <p:nvPr/>
              </p:nvSpPr>
              <p:spPr>
                <a:xfrm>
                  <a:off x="2576652" y="1869239"/>
                  <a:ext cx="73363"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27" name="Arc 226"/>
                <p:cNvSpPr/>
                <p:nvPr/>
              </p:nvSpPr>
              <p:spPr>
                <a:xfrm flipH="1">
                  <a:off x="2574788" y="1967088"/>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28" name="Arc 227"/>
                <p:cNvSpPr/>
                <p:nvPr/>
              </p:nvSpPr>
              <p:spPr>
                <a:xfrm>
                  <a:off x="2578574" y="2069016"/>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29" name="Arc 228"/>
                <p:cNvSpPr/>
                <p:nvPr/>
              </p:nvSpPr>
              <p:spPr>
                <a:xfrm flipH="1">
                  <a:off x="2578089" y="2172622"/>
                  <a:ext cx="76079"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0" name="Arc 229"/>
                <p:cNvSpPr/>
                <p:nvPr/>
              </p:nvSpPr>
              <p:spPr>
                <a:xfrm>
                  <a:off x="2574715" y="2272788"/>
                  <a:ext cx="73363"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1" name="Arc 230"/>
                <p:cNvSpPr/>
                <p:nvPr/>
              </p:nvSpPr>
              <p:spPr>
                <a:xfrm flipH="1">
                  <a:off x="2577121" y="2371679"/>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2" name="Arc 231"/>
                <p:cNvSpPr/>
                <p:nvPr/>
              </p:nvSpPr>
              <p:spPr>
                <a:xfrm>
                  <a:off x="2574832" y="2476370"/>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3" name="Arc 232"/>
                <p:cNvSpPr/>
                <p:nvPr/>
              </p:nvSpPr>
              <p:spPr>
                <a:xfrm flipH="1">
                  <a:off x="2576769" y="2576023"/>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4" name="Arc 233"/>
                <p:cNvSpPr/>
                <p:nvPr/>
              </p:nvSpPr>
              <p:spPr>
                <a:xfrm>
                  <a:off x="2576902" y="2676763"/>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5" name="Arc 234"/>
                <p:cNvSpPr/>
                <p:nvPr/>
              </p:nvSpPr>
              <p:spPr>
                <a:xfrm flipH="1">
                  <a:off x="2576990" y="2774143"/>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6" name="Arc 235"/>
                <p:cNvSpPr/>
                <p:nvPr/>
              </p:nvSpPr>
              <p:spPr>
                <a:xfrm>
                  <a:off x="2498491" y="1667421"/>
                  <a:ext cx="76079" cy="100558"/>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7" name="Arc 236"/>
                <p:cNvSpPr/>
                <p:nvPr/>
              </p:nvSpPr>
              <p:spPr>
                <a:xfrm flipH="1">
                  <a:off x="2497391" y="1765738"/>
                  <a:ext cx="76079" cy="103276"/>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38" name="Arc 237"/>
                <p:cNvSpPr/>
                <p:nvPr/>
              </p:nvSpPr>
              <p:spPr>
                <a:xfrm>
                  <a:off x="2501325" y="1871000"/>
                  <a:ext cx="73361" cy="100559"/>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grpSp>
          <p:nvGrpSpPr>
            <p:cNvPr id="71723" name="Group 249"/>
            <p:cNvGrpSpPr>
              <a:grpSpLocks/>
            </p:cNvGrpSpPr>
            <p:nvPr/>
          </p:nvGrpSpPr>
          <p:grpSpPr bwMode="auto">
            <a:xfrm rot="1618818">
              <a:off x="1505587" y="1480826"/>
              <a:ext cx="90397" cy="712150"/>
              <a:chOff x="2514600" y="1676400"/>
              <a:chExt cx="154760" cy="1219200"/>
            </a:xfrm>
          </p:grpSpPr>
          <p:cxnSp>
            <p:nvCxnSpPr>
              <p:cNvPr id="240" name="Straight Connector 239"/>
              <p:cNvCxnSpPr/>
              <p:nvPr/>
            </p:nvCxnSpPr>
            <p:spPr>
              <a:xfrm rot="10800000" flipH="1">
                <a:off x="2577911" y="1727579"/>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0800000" flipH="1">
                <a:off x="2508044" y="1811953"/>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0800000" flipH="1">
                <a:off x="2574478" y="1924510"/>
                <a:ext cx="7607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730" name="Group 207"/>
              <p:cNvGrpSpPr>
                <a:grpSpLocks/>
              </p:cNvGrpSpPr>
              <p:nvPr/>
            </p:nvGrpSpPr>
            <p:grpSpPr bwMode="auto">
              <a:xfrm>
                <a:off x="2514600" y="1676400"/>
                <a:ext cx="152400" cy="1219200"/>
                <a:chOff x="2514600" y="1676400"/>
                <a:chExt cx="152400" cy="1219200"/>
              </a:xfrm>
            </p:grpSpPr>
            <p:sp>
              <p:nvSpPr>
                <p:cNvPr id="244" name="Arc 243"/>
                <p:cNvSpPr/>
                <p:nvPr/>
              </p:nvSpPr>
              <p:spPr>
                <a:xfrm>
                  <a:off x="2567522" y="1668868"/>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5" name="Arc 244"/>
                <p:cNvSpPr/>
                <p:nvPr/>
              </p:nvSpPr>
              <p:spPr>
                <a:xfrm flipH="1">
                  <a:off x="2570075" y="1768374"/>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6" name="Arc 245"/>
                <p:cNvSpPr/>
                <p:nvPr/>
              </p:nvSpPr>
              <p:spPr>
                <a:xfrm>
                  <a:off x="2564133" y="1871875"/>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7" name="Arc 246"/>
                <p:cNvSpPr/>
                <p:nvPr/>
              </p:nvSpPr>
              <p:spPr>
                <a:xfrm flipH="1">
                  <a:off x="2570488" y="1975904"/>
                  <a:ext cx="73363" cy="97841"/>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8" name="Arc 247"/>
                <p:cNvSpPr/>
                <p:nvPr/>
              </p:nvSpPr>
              <p:spPr>
                <a:xfrm>
                  <a:off x="2568051" y="2077261"/>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49" name="Arc 248"/>
                <p:cNvSpPr/>
                <p:nvPr/>
              </p:nvSpPr>
              <p:spPr>
                <a:xfrm flipH="1">
                  <a:off x="2566378" y="2181804"/>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0" name="Arc 249"/>
                <p:cNvSpPr/>
                <p:nvPr/>
              </p:nvSpPr>
              <p:spPr>
                <a:xfrm>
                  <a:off x="2568315" y="2281457"/>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1" name="Arc 250"/>
                <p:cNvSpPr/>
                <p:nvPr/>
              </p:nvSpPr>
              <p:spPr>
                <a:xfrm flipH="1">
                  <a:off x="2569593" y="2372464"/>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2" name="Arc 251"/>
                <p:cNvSpPr/>
                <p:nvPr/>
              </p:nvSpPr>
              <p:spPr>
                <a:xfrm>
                  <a:off x="2568536" y="2479577"/>
                  <a:ext cx="76079"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3" name="Arc 252"/>
                <p:cNvSpPr/>
                <p:nvPr/>
              </p:nvSpPr>
              <p:spPr>
                <a:xfrm flipH="1">
                  <a:off x="2568051" y="2580464"/>
                  <a:ext cx="76079" cy="100559"/>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4" name="Arc 253"/>
                <p:cNvSpPr/>
                <p:nvPr/>
              </p:nvSpPr>
              <p:spPr>
                <a:xfrm>
                  <a:off x="2569372" y="2677549"/>
                  <a:ext cx="76079" cy="103276"/>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5" name="Arc 254"/>
                <p:cNvSpPr/>
                <p:nvPr/>
              </p:nvSpPr>
              <p:spPr>
                <a:xfrm flipH="1">
                  <a:off x="2568420" y="2779201"/>
                  <a:ext cx="73361" cy="100558"/>
                </a:xfrm>
                <a:prstGeom prst="arc">
                  <a:avLst>
                    <a:gd name="adj1" fmla="val 16200000"/>
                    <a:gd name="adj2" fmla="val 557522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6" name="Arc 255"/>
                <p:cNvSpPr/>
                <p:nvPr/>
              </p:nvSpPr>
              <p:spPr>
                <a:xfrm>
                  <a:off x="2490963" y="1668206"/>
                  <a:ext cx="76079" cy="100559"/>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7" name="Arc 256"/>
                <p:cNvSpPr/>
                <p:nvPr/>
              </p:nvSpPr>
              <p:spPr>
                <a:xfrm flipH="1">
                  <a:off x="2493516" y="1767713"/>
                  <a:ext cx="76079" cy="103276"/>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258" name="Arc 257"/>
                <p:cNvSpPr/>
                <p:nvPr/>
              </p:nvSpPr>
              <p:spPr>
                <a:xfrm>
                  <a:off x="2489994" y="1869981"/>
                  <a:ext cx="76079" cy="100559"/>
                </a:xfrm>
                <a:prstGeom prst="arc">
                  <a:avLst>
                    <a:gd name="adj1" fmla="val 16200000"/>
                    <a:gd name="adj2" fmla="val 5575220"/>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grpSp>
        </p:grpSp>
        <p:sp>
          <p:nvSpPr>
            <p:cNvPr id="259" name="Rectangle 66"/>
            <p:cNvSpPr/>
            <p:nvPr/>
          </p:nvSpPr>
          <p:spPr>
            <a:xfrm>
              <a:off x="592302" y="2611438"/>
              <a:ext cx="2402875" cy="1778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00" dirty="0"/>
                <a:t>Sensing Layer</a:t>
              </a:r>
            </a:p>
          </p:txBody>
        </p:sp>
        <p:cxnSp>
          <p:nvCxnSpPr>
            <p:cNvPr id="260" name="Straight Arrow Connector 259"/>
            <p:cNvCxnSpPr/>
            <p:nvPr/>
          </p:nvCxnSpPr>
          <p:spPr>
            <a:xfrm rot="5400000">
              <a:off x="2216669" y="2412235"/>
              <a:ext cx="268287" cy="222195"/>
            </a:xfrm>
            <a:prstGeom prst="straightConnector1">
              <a:avLst/>
            </a:prstGeom>
            <a:ln>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262" name="Rectangle 261"/>
            <p:cNvSpPr/>
            <p:nvPr/>
          </p:nvSpPr>
          <p:spPr>
            <a:xfrm>
              <a:off x="2123857" y="1544638"/>
              <a:ext cx="222195" cy="26193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dirty="0">
                  <a:solidFill>
                    <a:schemeClr val="tx1"/>
                  </a:solidFill>
                </a:rPr>
                <a:t>H</a:t>
              </a:r>
              <a:r>
                <a:rPr lang="en-US" sz="1200" baseline="30000" dirty="0">
                  <a:solidFill>
                    <a:schemeClr val="tx1"/>
                  </a:solidFill>
                </a:rPr>
                <a:t>+</a:t>
              </a:r>
            </a:p>
          </p:txBody>
        </p:sp>
      </p:grpSp>
      <p:pic>
        <p:nvPicPr>
          <p:cNvPr id="71688" name="Picture 157" descr="high res signal image.014_cropped.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99038" y="1568450"/>
            <a:ext cx="3382962"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Rectangle 130"/>
          <p:cNvSpPr/>
          <p:nvPr/>
        </p:nvSpPr>
        <p:spPr>
          <a:xfrm>
            <a:off x="5562600" y="4191000"/>
            <a:ext cx="3657600" cy="261938"/>
          </a:xfrm>
          <a:prstGeom prst="rect">
            <a:avLst/>
          </a:prstGeom>
        </p:spPr>
        <p:txBody>
          <a:bodyPr>
            <a:spAutoFit/>
          </a:bodyPr>
          <a:lstStyle/>
          <a:p>
            <a:pPr fontAlgn="auto">
              <a:spcBef>
                <a:spcPts val="0"/>
              </a:spcBef>
              <a:spcAft>
                <a:spcPts val="0"/>
              </a:spcAft>
              <a:defRPr/>
            </a:pPr>
            <a:r>
              <a:rPr lang="en-US" sz="1050" dirty="0">
                <a:solidFill>
                  <a:schemeClr val="tx1">
                    <a:lumMod val="50000"/>
                    <a:lumOff val="50000"/>
                  </a:schemeClr>
                </a:solidFill>
                <a:latin typeface="Calibri" pitchFamily="34" charset="0"/>
                <a:ea typeface="+mn-ea"/>
                <a:cs typeface="Calibri" pitchFamily="34" charset="0"/>
              </a:rPr>
              <a:t>Rothberg J.M.  </a:t>
            </a:r>
            <a:r>
              <a:rPr lang="en-US" sz="1050" i="1" dirty="0">
                <a:solidFill>
                  <a:schemeClr val="tx1">
                    <a:lumMod val="50000"/>
                    <a:lumOff val="50000"/>
                  </a:schemeClr>
                </a:solidFill>
                <a:latin typeface="Calibri" pitchFamily="34" charset="0"/>
                <a:ea typeface="+mn-ea"/>
                <a:cs typeface="Calibri" pitchFamily="34" charset="0"/>
              </a:rPr>
              <a:t>et al Nature doi:10.1038/nature10242 </a:t>
            </a:r>
            <a:endParaRPr lang="en-US" sz="1050" dirty="0">
              <a:solidFill>
                <a:schemeClr val="tx1">
                  <a:lumMod val="50000"/>
                  <a:lumOff val="50000"/>
                </a:schemeClr>
              </a:solidFill>
              <a:latin typeface="+mn-lt"/>
              <a:ea typeface="+mn-ea"/>
              <a:cs typeface="+mn-cs"/>
            </a:endParaRPr>
          </a:p>
        </p:txBody>
      </p:sp>
    </p:spTree>
    <p:extLst>
      <p:ext uri="{BB962C8B-B14F-4D97-AF65-F5344CB8AC3E}">
        <p14:creationId xmlns:p14="http://schemas.microsoft.com/office/powerpoint/2010/main" val="7302134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1000" y="2819400"/>
            <a:ext cx="1143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9" name="Rectangle 8"/>
          <p:cNvSpPr/>
          <p:nvPr/>
        </p:nvSpPr>
        <p:spPr>
          <a:xfrm>
            <a:off x="8001000" y="3093720"/>
            <a:ext cx="1143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11" name="Rectangle 10"/>
          <p:cNvSpPr/>
          <p:nvPr/>
        </p:nvSpPr>
        <p:spPr>
          <a:xfrm>
            <a:off x="8001000" y="3352800"/>
            <a:ext cx="1143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13" name="Rectangle 12"/>
          <p:cNvSpPr/>
          <p:nvPr/>
        </p:nvSpPr>
        <p:spPr>
          <a:xfrm>
            <a:off x="8001000" y="3627120"/>
            <a:ext cx="1143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14" name="Rectangle 13"/>
          <p:cNvSpPr/>
          <p:nvPr/>
        </p:nvSpPr>
        <p:spPr>
          <a:xfrm>
            <a:off x="8001000" y="3893820"/>
            <a:ext cx="1143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sp>
        <p:nvSpPr>
          <p:cNvPr id="15" name="Rectangle 14"/>
          <p:cNvSpPr/>
          <p:nvPr/>
        </p:nvSpPr>
        <p:spPr>
          <a:xfrm>
            <a:off x="8001000" y="4175760"/>
            <a:ext cx="1143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38125" y="533400"/>
            <a:ext cx="8667750"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a:blip cstate="email">
            <a:extLst>
              <a:ext uri="{28A0092B-C50C-407E-A947-70E740481C1C}">
                <a14:useLocalDpi xmlns:a14="http://schemas.microsoft.com/office/drawing/2010/main"/>
              </a:ext>
            </a:extLst>
          </a:blip>
          <a:srcRect/>
          <a:stretch>
            <a:fillRect/>
          </a:stretch>
        </p:blipFill>
        <p:spPr bwMode="auto">
          <a:xfrm>
            <a:off x="609600" y="3124200"/>
            <a:ext cx="1066800" cy="1022585"/>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miter lim="800000"/>
                <a:headEnd/>
                <a:tailEnd/>
              </a14:hiddenLine>
            </a:ext>
          </a:extLst>
        </p:spPr>
      </p:pic>
      <p:pic>
        <p:nvPicPr>
          <p:cNvPr id="17" name="Picture 16" descr="chip_only.jpg"/>
          <p:cNvPicPr>
            <a:picLocks noChangeAspect="1"/>
          </p:cNvPicPr>
          <p:nvPr/>
        </p:nvPicPr>
        <p:blipFill>
          <a:blip cstate="print">
            <a:extLst>
              <a:ext uri="{28A0092B-C50C-407E-A947-70E740481C1C}">
                <a14:useLocalDpi xmlns:a14="http://schemas.microsoft.com/office/drawing/2010/main" val="0"/>
              </a:ext>
            </a:extLst>
          </a:blip>
          <a:stretch>
            <a:fillRect/>
          </a:stretch>
        </p:blipFill>
        <p:spPr>
          <a:xfrm>
            <a:off x="7391400" y="4267200"/>
            <a:ext cx="1371600" cy="1371600"/>
          </a:xfrm>
          <a:prstGeom prst="rect">
            <a:avLst/>
          </a:prstGeom>
        </p:spPr>
      </p:pic>
    </p:spTree>
    <p:extLst>
      <p:ext uri="{BB962C8B-B14F-4D97-AF65-F5344CB8AC3E}">
        <p14:creationId xmlns:p14="http://schemas.microsoft.com/office/powerpoint/2010/main" val="2217725828"/>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solidFill>
                  <a:srgbClr val="FFFF00"/>
                </a:solidFill>
              </a:rPr>
              <a:t>Weaknesses of the Ion Torrent Platform</a:t>
            </a:r>
            <a:endParaRPr lang="en-US" dirty="0">
              <a:solidFill>
                <a:srgbClr val="FFFF00"/>
              </a:solidFill>
            </a:endParaRPr>
          </a:p>
        </p:txBody>
      </p:sp>
      <p:sp>
        <p:nvSpPr>
          <p:cNvPr id="6" name="Content Placeholder 5"/>
          <p:cNvSpPr>
            <a:spLocks noGrp="1"/>
          </p:cNvSpPr>
          <p:nvPr>
            <p:ph idx="1"/>
          </p:nvPr>
        </p:nvSpPr>
        <p:spPr/>
        <p:txBody>
          <a:bodyPr/>
          <a:lstStyle/>
          <a:p>
            <a:r>
              <a:rPr lang="en-US" dirty="0" smtClean="0"/>
              <a:t>Emulsion PCR</a:t>
            </a:r>
          </a:p>
          <a:p>
            <a:r>
              <a:rPr lang="en-US" dirty="0" err="1" smtClean="0"/>
              <a:t>Homopolymers</a:t>
            </a:r>
            <a:endParaRPr lang="en-US" dirty="0" smtClean="0"/>
          </a:p>
          <a:p>
            <a:r>
              <a:rPr lang="en-US" dirty="0" smtClean="0"/>
              <a:t>Trying to play catch-up to </a:t>
            </a:r>
            <a:r>
              <a:rPr lang="en-US" dirty="0" err="1" smtClean="0"/>
              <a:t>Illumina</a:t>
            </a:r>
            <a:r>
              <a:rPr lang="en-US" dirty="0" smtClean="0"/>
              <a:t>- not working</a:t>
            </a:r>
          </a:p>
          <a:p>
            <a:r>
              <a:rPr lang="en-US" dirty="0" smtClean="0"/>
              <a:t>Anything Ion Torrent can do, </a:t>
            </a:r>
            <a:r>
              <a:rPr lang="en-US" dirty="0" err="1" smtClean="0"/>
              <a:t>Illumina</a:t>
            </a:r>
            <a:r>
              <a:rPr lang="en-US" dirty="0" smtClean="0"/>
              <a:t> can also do</a:t>
            </a:r>
          </a:p>
          <a:p>
            <a:r>
              <a:rPr lang="en-US" dirty="0" err="1" smtClean="0"/>
              <a:t>Illumina</a:t>
            </a:r>
            <a:r>
              <a:rPr lang="en-US" dirty="0" smtClean="0"/>
              <a:t> currently controls the sequencing space (90-95% of all sequencing is on this platform) </a:t>
            </a:r>
            <a:endParaRPr lang="en-US" dirty="0"/>
          </a:p>
        </p:txBody>
      </p:sp>
    </p:spTree>
    <p:extLst>
      <p:ext uri="{BB962C8B-B14F-4D97-AF65-F5344CB8AC3E}">
        <p14:creationId xmlns:p14="http://schemas.microsoft.com/office/powerpoint/2010/main" val="201395238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FF00"/>
                </a:solidFill>
              </a:rPr>
              <a:t>Strengths of the Ion Torrent Platform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Turn-around time</a:t>
            </a:r>
          </a:p>
          <a:p>
            <a:r>
              <a:rPr lang="en-US" dirty="0" smtClean="0"/>
              <a:t>Lower input amount of DNA necessary for selection protocols. NCI chose PGM over MiSeq specifically due to this one fact!</a:t>
            </a:r>
          </a:p>
          <a:p>
            <a:r>
              <a:rPr lang="en-US" dirty="0" smtClean="0"/>
              <a:t>Viable solutions to simplify emulsion PCR (Ion Chef)</a:t>
            </a:r>
          </a:p>
          <a:p>
            <a:r>
              <a:rPr lang="en-US" dirty="0" smtClean="0"/>
              <a:t>Flexible output with different chips on the same machine</a:t>
            </a:r>
          </a:p>
        </p:txBody>
      </p:sp>
    </p:spTree>
    <p:extLst>
      <p:ext uri="{BB962C8B-B14F-4D97-AF65-F5344CB8AC3E}">
        <p14:creationId xmlns:p14="http://schemas.microsoft.com/office/powerpoint/2010/main" val="308895456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FF00"/>
                </a:solidFill>
              </a:rPr>
              <a:t>Impediments To New NGS Technologies</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No platform that is just an incremental improvement to </a:t>
            </a:r>
            <a:r>
              <a:rPr lang="en-US" dirty="0" err="1" smtClean="0"/>
              <a:t>Illumina</a:t>
            </a:r>
            <a:r>
              <a:rPr lang="en-US" dirty="0" smtClean="0"/>
              <a:t> will be competitive</a:t>
            </a:r>
          </a:p>
          <a:p>
            <a:r>
              <a:rPr lang="en-US" dirty="0" smtClean="0"/>
              <a:t>Need a real game-changer: For example: WGS for $100 cost (all in) with a system that at least has the accuracy of </a:t>
            </a:r>
            <a:r>
              <a:rPr lang="en-US" dirty="0" err="1" smtClean="0"/>
              <a:t>Illumina</a:t>
            </a:r>
            <a:endParaRPr lang="en-US" dirty="0" smtClean="0"/>
          </a:p>
          <a:p>
            <a:r>
              <a:rPr lang="en-US" dirty="0" smtClean="0"/>
              <a:t>A large problem is that once clinical labs have adopted a platform, very difficult for them to change</a:t>
            </a:r>
          </a:p>
        </p:txBody>
      </p:sp>
      <p:sp>
        <p:nvSpPr>
          <p:cNvPr id="4" name="Slide Number Placeholder 3"/>
          <p:cNvSpPr>
            <a:spLocks noGrp="1"/>
          </p:cNvSpPr>
          <p:nvPr>
            <p:ph type="sldNum" sz="quarter" idx="12"/>
          </p:nvPr>
        </p:nvSpPr>
        <p:spPr/>
        <p:txBody>
          <a:bodyPr/>
          <a:lstStyle/>
          <a:p>
            <a:fld id="{93E4AAA4-6363-4581-962D-1ACCC2D600C5}" type="slidenum">
              <a:rPr lang="en-US" smtClean="0"/>
              <a:t>32</a:t>
            </a:fld>
            <a:endParaRPr lang="en-US"/>
          </a:p>
        </p:txBody>
      </p:sp>
    </p:spTree>
    <p:extLst>
      <p:ext uri="{BB962C8B-B14F-4D97-AF65-F5344CB8AC3E}">
        <p14:creationId xmlns:p14="http://schemas.microsoft.com/office/powerpoint/2010/main" val="32396213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Different Types of NGS</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WGS</a:t>
            </a:r>
          </a:p>
          <a:p>
            <a:r>
              <a:rPr lang="en-US" dirty="0" smtClean="0"/>
              <a:t>Small gene panels</a:t>
            </a:r>
          </a:p>
          <a:p>
            <a:r>
              <a:rPr lang="en-US" dirty="0" smtClean="0"/>
              <a:t>WES</a:t>
            </a:r>
          </a:p>
          <a:p>
            <a:r>
              <a:rPr lang="en-US" dirty="0" err="1" smtClean="0"/>
              <a:t>RNAseq</a:t>
            </a:r>
            <a:endParaRPr lang="en-US" dirty="0" smtClean="0"/>
          </a:p>
          <a:p>
            <a:r>
              <a:rPr lang="en-US" dirty="0" smtClean="0">
                <a:solidFill>
                  <a:srgbClr val="FFFF00"/>
                </a:solidFill>
              </a:rPr>
              <a:t>Methylation Sequencing</a:t>
            </a:r>
          </a:p>
          <a:p>
            <a:r>
              <a:rPr lang="en-US" dirty="0" smtClean="0"/>
              <a:t>Liquid Biopsies</a:t>
            </a:r>
            <a:endParaRPr lang="en-US" dirty="0"/>
          </a:p>
        </p:txBody>
      </p:sp>
      <p:sp>
        <p:nvSpPr>
          <p:cNvPr id="4" name="Slide Number Placeholder 3"/>
          <p:cNvSpPr>
            <a:spLocks noGrp="1"/>
          </p:cNvSpPr>
          <p:nvPr>
            <p:ph type="sldNum" sz="quarter" idx="12"/>
          </p:nvPr>
        </p:nvSpPr>
        <p:spPr/>
        <p:txBody>
          <a:bodyPr/>
          <a:lstStyle/>
          <a:p>
            <a:fld id="{93E4AAA4-6363-4581-962D-1ACCC2D600C5}" type="slidenum">
              <a:rPr lang="en-US" smtClean="0"/>
              <a:t>33</a:t>
            </a:fld>
            <a:endParaRPr lang="en-US"/>
          </a:p>
        </p:txBody>
      </p:sp>
    </p:spTree>
    <p:extLst>
      <p:ext uri="{BB962C8B-B14F-4D97-AF65-F5344CB8AC3E}">
        <p14:creationId xmlns:p14="http://schemas.microsoft.com/office/powerpoint/2010/main" val="81275249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WGS</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Extremely powerful tool to examine changes across the genome</a:t>
            </a:r>
          </a:p>
          <a:p>
            <a:r>
              <a:rPr lang="en-US" dirty="0" smtClean="0"/>
              <a:t>Detects point mutations</a:t>
            </a:r>
          </a:p>
          <a:p>
            <a:r>
              <a:rPr lang="en-US" dirty="0" smtClean="0"/>
              <a:t>Copy number variations</a:t>
            </a:r>
          </a:p>
          <a:p>
            <a:r>
              <a:rPr lang="en-US" dirty="0" smtClean="0"/>
              <a:t>Translocations</a:t>
            </a:r>
          </a:p>
          <a:p>
            <a:r>
              <a:rPr lang="en-US" dirty="0" smtClean="0"/>
              <a:t>Deletions</a:t>
            </a:r>
            <a:endParaRPr lang="en-US" dirty="0"/>
          </a:p>
        </p:txBody>
      </p:sp>
      <p:sp>
        <p:nvSpPr>
          <p:cNvPr id="4" name="Slide Number Placeholder 3"/>
          <p:cNvSpPr>
            <a:spLocks noGrp="1"/>
          </p:cNvSpPr>
          <p:nvPr>
            <p:ph type="sldNum" sz="quarter" idx="12"/>
          </p:nvPr>
        </p:nvSpPr>
        <p:spPr/>
        <p:txBody>
          <a:bodyPr/>
          <a:lstStyle/>
          <a:p>
            <a:fld id="{93E4AAA4-6363-4581-962D-1ACCC2D600C5}" type="slidenum">
              <a:rPr lang="en-US" smtClean="0"/>
              <a:t>34</a:t>
            </a:fld>
            <a:endParaRPr lang="en-US"/>
          </a:p>
        </p:txBody>
      </p:sp>
    </p:spTree>
    <p:extLst>
      <p:ext uri="{BB962C8B-B14F-4D97-AF65-F5344CB8AC3E}">
        <p14:creationId xmlns:p14="http://schemas.microsoft.com/office/powerpoint/2010/main" val="258314618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Problems with WGS</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Total cost- sub-$1,000, but this is just the cost for the sequencing</a:t>
            </a:r>
          </a:p>
          <a:p>
            <a:r>
              <a:rPr lang="en-US" dirty="0" smtClean="0"/>
              <a:t>Analysis. Cost and what do alterations outside the coding portion of the genome even mean?</a:t>
            </a:r>
          </a:p>
          <a:p>
            <a:r>
              <a:rPr lang="en-US" dirty="0" smtClean="0"/>
              <a:t>Finding alterations that are actionable. </a:t>
            </a:r>
          </a:p>
          <a:p>
            <a:r>
              <a:rPr lang="en-US" dirty="0" smtClean="0"/>
              <a:t>Turn-around time</a:t>
            </a:r>
          </a:p>
          <a:p>
            <a:endParaRPr lang="en-US" dirty="0"/>
          </a:p>
        </p:txBody>
      </p:sp>
      <p:sp>
        <p:nvSpPr>
          <p:cNvPr id="4" name="Slide Number Placeholder 3"/>
          <p:cNvSpPr>
            <a:spLocks noGrp="1"/>
          </p:cNvSpPr>
          <p:nvPr>
            <p:ph type="sldNum" sz="quarter" idx="12"/>
          </p:nvPr>
        </p:nvSpPr>
        <p:spPr/>
        <p:txBody>
          <a:bodyPr/>
          <a:lstStyle/>
          <a:p>
            <a:fld id="{93E4AAA4-6363-4581-962D-1ACCC2D600C5}" type="slidenum">
              <a:rPr lang="en-US" smtClean="0"/>
              <a:t>35</a:t>
            </a:fld>
            <a:endParaRPr lang="en-US"/>
          </a:p>
        </p:txBody>
      </p:sp>
    </p:spTree>
    <p:extLst>
      <p:ext uri="{BB962C8B-B14F-4D97-AF65-F5344CB8AC3E}">
        <p14:creationId xmlns:p14="http://schemas.microsoft.com/office/powerpoint/2010/main" val="404679638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FFFF00"/>
                </a:solidFill>
              </a:rPr>
              <a:t>What Will It Take For WGS To Take Off?</a:t>
            </a:r>
            <a:endParaRPr lang="en-US" b="1"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First depends upon which patients are getting WGS- Cancer care and treatment versus everyone</a:t>
            </a:r>
          </a:p>
          <a:p>
            <a:r>
              <a:rPr lang="en-US" dirty="0" smtClean="0"/>
              <a:t>Total cost must come down. Library prep under $50. Sequencing at or around $100 (eventually possible with the </a:t>
            </a:r>
            <a:r>
              <a:rPr lang="en-US" dirty="0" err="1" smtClean="0"/>
              <a:t>NovaSeq</a:t>
            </a:r>
            <a:r>
              <a:rPr lang="en-US" dirty="0"/>
              <a:t>)</a:t>
            </a:r>
            <a:r>
              <a:rPr lang="en-US" dirty="0" smtClean="0"/>
              <a:t>. Analysis and interpretation at or around $250. Storage! $100-200.</a:t>
            </a:r>
            <a:r>
              <a:rPr lang="en-US" dirty="0">
                <a:solidFill>
                  <a:srgbClr val="FF0000"/>
                </a:solidFill>
              </a:rPr>
              <a:t> </a:t>
            </a:r>
            <a:r>
              <a:rPr lang="en-US" dirty="0" smtClean="0">
                <a:solidFill>
                  <a:srgbClr val="FFFF00"/>
                </a:solidFill>
              </a:rPr>
              <a:t>Real Goal: The $100 (all in) Genome</a:t>
            </a:r>
          </a:p>
        </p:txBody>
      </p:sp>
      <p:sp>
        <p:nvSpPr>
          <p:cNvPr id="4" name="Slide Number Placeholder 3"/>
          <p:cNvSpPr>
            <a:spLocks noGrp="1"/>
          </p:cNvSpPr>
          <p:nvPr>
            <p:ph type="sldNum" sz="quarter" idx="12"/>
          </p:nvPr>
        </p:nvSpPr>
        <p:spPr/>
        <p:txBody>
          <a:bodyPr/>
          <a:lstStyle/>
          <a:p>
            <a:fld id="{93E4AAA4-6363-4581-962D-1ACCC2D600C5}" type="slidenum">
              <a:rPr lang="en-US" smtClean="0"/>
              <a:t>36</a:t>
            </a:fld>
            <a:endParaRPr lang="en-US"/>
          </a:p>
        </p:txBody>
      </p:sp>
    </p:spTree>
    <p:extLst>
      <p:ext uri="{BB962C8B-B14F-4D97-AF65-F5344CB8AC3E}">
        <p14:creationId xmlns:p14="http://schemas.microsoft.com/office/powerpoint/2010/main" val="329379271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ctrTitle"/>
          </p:nvPr>
        </p:nvSpPr>
        <p:spPr>
          <a:xfrm>
            <a:off x="499542" y="2166471"/>
            <a:ext cx="7099301" cy="910388"/>
          </a:xfrm>
        </p:spPr>
        <p:txBody>
          <a:bodyPr>
            <a:normAutofit fontScale="90000"/>
          </a:bodyPr>
          <a:lstStyle/>
          <a:p>
            <a:r>
              <a:rPr lang="en-US" sz="2700" b="1" dirty="0">
                <a:solidFill>
                  <a:srgbClr val="000090"/>
                </a:solidFill>
              </a:rPr>
              <a:t>Accurate and phased $100 </a:t>
            </a:r>
            <a:r>
              <a:rPr lang="en-US" sz="2700" b="1" i="1" dirty="0">
                <a:solidFill>
                  <a:srgbClr val="000090"/>
                </a:solidFill>
              </a:rPr>
              <a:t>de novo</a:t>
            </a:r>
            <a:r>
              <a:rPr lang="en-US" sz="2700" b="1" dirty="0">
                <a:solidFill>
                  <a:srgbClr val="000090"/>
                </a:solidFill>
              </a:rPr>
              <a:t> genome sequencing using low cost co-barcoded reads generated on DNA </a:t>
            </a:r>
            <a:r>
              <a:rPr lang="en-US" sz="2700" b="1" dirty="0" err="1">
                <a:solidFill>
                  <a:srgbClr val="000090"/>
                </a:solidFill>
              </a:rPr>
              <a:t>nanoball</a:t>
            </a:r>
            <a:r>
              <a:rPr lang="en-US" sz="2700" b="1" dirty="0">
                <a:solidFill>
                  <a:srgbClr val="000090"/>
                </a:solidFill>
              </a:rPr>
              <a:t> arrays</a:t>
            </a:r>
            <a:r>
              <a:rPr lang="en-US" sz="2700" dirty="0">
                <a:solidFill>
                  <a:srgbClr val="000090"/>
                </a:solidFill>
              </a:rPr>
              <a:t> </a:t>
            </a:r>
            <a:r>
              <a:rPr lang="en-US" sz="2700" b="1" dirty="0" smtClean="0">
                <a:solidFill>
                  <a:srgbClr val="000090"/>
                </a:solidFill>
              </a:rPr>
              <a:t> </a:t>
            </a:r>
            <a:r>
              <a:rPr lang="en-US" dirty="0"/>
              <a:t> </a:t>
            </a:r>
          </a:p>
        </p:txBody>
      </p:sp>
      <p:sp>
        <p:nvSpPr>
          <p:cNvPr id="5" name="Subtitle 2"/>
          <p:cNvSpPr txBox="1">
            <a:spLocks/>
          </p:cNvSpPr>
          <p:nvPr/>
        </p:nvSpPr>
        <p:spPr>
          <a:xfrm>
            <a:off x="391583" y="3767780"/>
            <a:ext cx="8229600" cy="914400"/>
          </a:xfrm>
          <a:prstGeom prst="rect">
            <a:avLst/>
          </a:prstGeom>
        </p:spPr>
        <p:txBody>
          <a:bodyPr/>
          <a:lstStyle>
            <a:lvl1pPr marL="174625" indent="-174625" algn="l" defTabSz="457200" rtl="0" eaLnBrk="1" latinLnBrk="0" hangingPunct="1">
              <a:spcBef>
                <a:spcPts val="1200"/>
              </a:spcBef>
              <a:buClr>
                <a:srgbClr val="0B5F84"/>
              </a:buClr>
              <a:buFont typeface="Arial"/>
              <a:buChar char="•"/>
              <a:defRPr sz="2200" kern="1200">
                <a:solidFill>
                  <a:schemeClr val="tx1"/>
                </a:solidFill>
                <a:latin typeface="Arial"/>
                <a:ea typeface="+mn-ea"/>
                <a:cs typeface="Arial"/>
              </a:defRPr>
            </a:lvl1pPr>
            <a:lvl2pPr marL="454025" indent="-223838" algn="l" defTabSz="457200" rtl="0" eaLnBrk="1" latinLnBrk="0" hangingPunct="1">
              <a:spcBef>
                <a:spcPct val="20000"/>
              </a:spcBef>
              <a:buClr>
                <a:srgbClr val="0B5F84"/>
              </a:buClr>
              <a:buFont typeface="Arial"/>
              <a:buChar char="–"/>
              <a:defRPr sz="2000" kern="1200">
                <a:solidFill>
                  <a:schemeClr val="tx1"/>
                </a:solidFill>
                <a:latin typeface="Arial"/>
                <a:ea typeface="+mn-ea"/>
                <a:cs typeface="Arial"/>
              </a:defRPr>
            </a:lvl2pPr>
            <a:lvl3pPr marL="628650" indent="-174625" algn="l" defTabSz="457200" rtl="0" eaLnBrk="1" latinLnBrk="0" hangingPunct="1">
              <a:spcBef>
                <a:spcPct val="20000"/>
              </a:spcBef>
              <a:buClr>
                <a:srgbClr val="0B5F84"/>
              </a:buClr>
              <a:buFont typeface="Arial"/>
              <a:buChar char="•"/>
              <a:defRPr sz="1600" kern="1200">
                <a:solidFill>
                  <a:schemeClr val="tx1"/>
                </a:solidFill>
                <a:latin typeface="Arial"/>
                <a:ea typeface="+mn-ea"/>
                <a:cs typeface="Arial"/>
              </a:defRPr>
            </a:lvl3pPr>
            <a:lvl4pPr marL="800100" indent="-171450" algn="l" defTabSz="457200" rtl="0" eaLnBrk="1" latinLnBrk="0" hangingPunct="1">
              <a:spcBef>
                <a:spcPct val="20000"/>
              </a:spcBef>
              <a:buClr>
                <a:srgbClr val="0B5F84"/>
              </a:buClr>
              <a:buFont typeface="Arial"/>
              <a:buChar char="–"/>
              <a:defRPr sz="1400" kern="1200">
                <a:solidFill>
                  <a:schemeClr val="tx1"/>
                </a:solidFill>
                <a:latin typeface="Arial"/>
                <a:ea typeface="+mn-ea"/>
                <a:cs typeface="Arial"/>
              </a:defRPr>
            </a:lvl4pPr>
            <a:lvl5pPr marL="971550" indent="-171450" algn="l" defTabSz="457200" rtl="0" eaLnBrk="1" latinLnBrk="0" hangingPunct="1">
              <a:spcBef>
                <a:spcPct val="20000"/>
              </a:spcBef>
              <a:buClr>
                <a:srgbClr val="0B5F84"/>
              </a:buClr>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err="1" smtClean="0"/>
              <a:t>Rade</a:t>
            </a:r>
            <a:r>
              <a:rPr lang="en-US" dirty="0" smtClean="0"/>
              <a:t> Drmanac</a:t>
            </a:r>
          </a:p>
          <a:p>
            <a:pPr marL="0" indent="0">
              <a:buNone/>
            </a:pPr>
            <a:r>
              <a:rPr lang="en-US" sz="2000" dirty="0" smtClean="0"/>
              <a:t>Scientific founder and CSO of Complete Genomics</a:t>
            </a:r>
          </a:p>
          <a:p>
            <a:pPr marL="0" indent="0">
              <a:buNone/>
            </a:pPr>
            <a:r>
              <a:rPr lang="en-US" sz="2000" dirty="0" smtClean="0"/>
              <a:t>SVP of BGI</a:t>
            </a:r>
            <a:endParaRPr lang="en-US" sz="2000" dirty="0"/>
          </a:p>
        </p:txBody>
      </p:sp>
    </p:spTree>
    <p:extLst>
      <p:ext uri="{BB962C8B-B14F-4D97-AF65-F5344CB8AC3E}">
        <p14:creationId xmlns:p14="http://schemas.microsoft.com/office/powerpoint/2010/main" val="179866393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4"/>
          <a:stretch>
            <a:fillRect/>
          </a:stretch>
        </p:blipFill>
        <p:spPr>
          <a:xfrm rot="1767985">
            <a:off x="2983089" y="1444583"/>
            <a:ext cx="3248656" cy="4430820"/>
          </a:xfrm>
          <a:prstGeom prst="rect">
            <a:avLst/>
          </a:prstGeom>
        </p:spPr>
      </p:pic>
      <p:cxnSp>
        <p:nvCxnSpPr>
          <p:cNvPr id="50" name="MH_Other_3"/>
          <p:cNvCxnSpPr/>
          <p:nvPr>
            <p:custDataLst>
              <p:tags r:id="rId1"/>
            </p:custDataLst>
          </p:nvPr>
        </p:nvCxnSpPr>
        <p:spPr bwMode="auto">
          <a:xfrm flipH="1">
            <a:off x="5583652" y="4602776"/>
            <a:ext cx="553666" cy="163033"/>
          </a:xfrm>
          <a:prstGeom prst="line">
            <a:avLst/>
          </a:prstGeom>
          <a:grpFill/>
          <a:ln w="12700">
            <a:solidFill>
              <a:srgbClr val="4673A7"/>
            </a:solidFill>
            <a:prstDash val="sysDot"/>
          </a:ln>
        </p:spPr>
        <p:style>
          <a:lnRef idx="1">
            <a:schemeClr val="accent1"/>
          </a:lnRef>
          <a:fillRef idx="0">
            <a:schemeClr val="accent1"/>
          </a:fillRef>
          <a:effectRef idx="0">
            <a:schemeClr val="accent1"/>
          </a:effectRef>
          <a:fontRef idx="minor">
            <a:schemeClr val="tx1"/>
          </a:fontRef>
        </p:style>
      </p:cxnSp>
      <p:cxnSp>
        <p:nvCxnSpPr>
          <p:cNvPr id="34" name="MH_Other_3"/>
          <p:cNvCxnSpPr/>
          <p:nvPr>
            <p:custDataLst>
              <p:tags r:id="rId2"/>
            </p:custDataLst>
          </p:nvPr>
        </p:nvCxnSpPr>
        <p:spPr bwMode="auto">
          <a:xfrm flipH="1">
            <a:off x="6175535" y="2520295"/>
            <a:ext cx="971771" cy="318059"/>
          </a:xfrm>
          <a:prstGeom prst="line">
            <a:avLst/>
          </a:prstGeom>
          <a:solidFill>
            <a:schemeClr val="bg1"/>
          </a:solidFill>
          <a:ln w="12700">
            <a:solidFill>
              <a:srgbClr val="4673A7"/>
            </a:solidFill>
            <a:prstDash val="sysDot"/>
          </a:ln>
        </p:spPr>
        <p:style>
          <a:lnRef idx="1">
            <a:schemeClr val="accent1"/>
          </a:lnRef>
          <a:fillRef idx="0">
            <a:schemeClr val="accent1"/>
          </a:fillRef>
          <a:effectRef idx="0">
            <a:schemeClr val="accent1"/>
          </a:effectRef>
          <a:fontRef idx="minor">
            <a:schemeClr val="tx1"/>
          </a:fontRef>
        </p:style>
      </p:cxnSp>
      <p:sp>
        <p:nvSpPr>
          <p:cNvPr id="35" name="MH_Other_4"/>
          <p:cNvSpPr/>
          <p:nvPr>
            <p:custDataLst>
              <p:tags r:id="rId3"/>
            </p:custDataLst>
          </p:nvPr>
        </p:nvSpPr>
        <p:spPr bwMode="auto">
          <a:xfrm rot="3237865">
            <a:off x="6113391" y="2802562"/>
            <a:ext cx="86232" cy="65473"/>
          </a:xfrm>
          <a:prstGeom prst="ellipse">
            <a:avLst/>
          </a:prstGeom>
          <a:solidFill>
            <a:srgbClr val="4673A7"/>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54">
              <a:defRPr/>
            </a:pPr>
            <a:endParaRPr lang="ko-KR" altLang="en-US" sz="1350">
              <a:solidFill>
                <a:prstClr val="white"/>
              </a:solidFill>
              <a:latin typeface="DengXian"/>
              <a:ea typeface="맑은 고딕"/>
            </a:endParaRPr>
          </a:p>
        </p:txBody>
      </p:sp>
      <p:sp>
        <p:nvSpPr>
          <p:cNvPr id="32" name="MH_Text_1"/>
          <p:cNvSpPr/>
          <p:nvPr>
            <p:custDataLst>
              <p:tags r:id="rId4"/>
            </p:custDataLst>
          </p:nvPr>
        </p:nvSpPr>
        <p:spPr bwMode="auto">
          <a:xfrm>
            <a:off x="5962563" y="2066512"/>
            <a:ext cx="2369476" cy="485593"/>
          </a:xfrm>
          <a:prstGeom prst="rect">
            <a:avLst/>
          </a:prstGeom>
          <a:solidFill>
            <a:srgbClr val="FFFFFF"/>
          </a:solidFill>
          <a:ln w="3175">
            <a:solidFill>
              <a:srgbClr val="4673A7"/>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defTabSz="457154"/>
            <a:r>
              <a:rPr lang="en-US" altLang="zh-CN" sz="1200" dirty="0" smtClean="0">
                <a:solidFill>
                  <a:prstClr val="black">
                    <a:lumMod val="65000"/>
                    <a:lumOff val="35000"/>
                  </a:prstClr>
                </a:solidFill>
                <a:latin typeface="Arial" panose="020B0604020202020204" pitchFamily="34" charset="0"/>
                <a:ea typeface="DengXian"/>
                <a:cs typeface="Arial" panose="020B0604020202020204" pitchFamily="34" charset="0"/>
              </a:rPr>
              <a:t>     </a:t>
            </a:r>
            <a:r>
              <a:rPr lang="en-US" altLang="zh-CN" sz="1100" dirty="0" smtClean="0">
                <a:solidFill>
                  <a:prstClr val="black">
                    <a:lumMod val="65000"/>
                    <a:lumOff val="35000"/>
                  </a:prstClr>
                </a:solidFill>
                <a:latin typeface="Arial" panose="020B0604020202020204" pitchFamily="34" charset="0"/>
                <a:ea typeface="DengXian"/>
                <a:cs typeface="Arial" panose="020B0604020202020204" pitchFamily="34" charset="0"/>
              </a:rPr>
              <a:t>Millions </a:t>
            </a:r>
            <a:r>
              <a:rPr lang="en-US" altLang="zh-CN" sz="1100" dirty="0">
                <a:solidFill>
                  <a:prstClr val="black">
                    <a:lumMod val="65000"/>
                    <a:lumOff val="35000"/>
                  </a:prstClr>
                </a:solidFill>
                <a:latin typeface="Arial" panose="020B0604020202020204" pitchFamily="34" charset="0"/>
                <a:ea typeface="DengXian"/>
                <a:cs typeface="Arial" panose="020B0604020202020204" pitchFamily="34" charset="0"/>
              </a:rPr>
              <a:t>Plant-Animal </a:t>
            </a:r>
            <a:r>
              <a:rPr lang="en-US" altLang="zh-CN" sz="1100" dirty="0" smtClean="0">
                <a:solidFill>
                  <a:prstClr val="black">
                    <a:lumMod val="65000"/>
                    <a:lumOff val="35000"/>
                  </a:prstClr>
                </a:solidFill>
                <a:latin typeface="Arial" panose="020B0604020202020204" pitchFamily="34" charset="0"/>
                <a:ea typeface="DengXian"/>
                <a:cs typeface="Arial" panose="020B0604020202020204" pitchFamily="34" charset="0"/>
              </a:rPr>
              <a:t>Genomes</a:t>
            </a:r>
            <a:endParaRPr lang="zh-CN" altLang="en-US" sz="1100" dirty="0">
              <a:solidFill>
                <a:prstClr val="black">
                  <a:lumMod val="65000"/>
                  <a:lumOff val="35000"/>
                </a:prstClr>
              </a:solidFill>
              <a:latin typeface="Arial" panose="020B0604020202020204" pitchFamily="34" charset="0"/>
              <a:ea typeface="DengXian"/>
              <a:cs typeface="Arial" panose="020B0604020202020204" pitchFamily="34" charset="0"/>
            </a:endParaRPr>
          </a:p>
        </p:txBody>
      </p:sp>
      <p:pic>
        <p:nvPicPr>
          <p:cNvPr id="13" name="图片 12"/>
          <p:cNvPicPr>
            <a:picLocks noChangeAspect="1"/>
          </p:cNvPicPr>
          <p:nvPr/>
        </p:nvPicPr>
        <p:blipFill>
          <a:blip r:embed="rId15"/>
          <a:stretch>
            <a:fillRect/>
          </a:stretch>
        </p:blipFill>
        <p:spPr>
          <a:xfrm>
            <a:off x="5934001" y="1694779"/>
            <a:ext cx="314529" cy="382164"/>
          </a:xfrm>
          <a:prstGeom prst="rect">
            <a:avLst/>
          </a:prstGeom>
        </p:spPr>
      </p:pic>
      <p:grpSp>
        <p:nvGrpSpPr>
          <p:cNvPr id="30" name="组合 29"/>
          <p:cNvGrpSpPr/>
          <p:nvPr/>
        </p:nvGrpSpPr>
        <p:grpSpPr>
          <a:xfrm>
            <a:off x="692188" y="4356636"/>
            <a:ext cx="2373941" cy="907941"/>
            <a:chOff x="690534" y="3790621"/>
            <a:chExt cx="2373941" cy="680956"/>
          </a:xfrm>
        </p:grpSpPr>
        <p:sp>
          <p:nvSpPr>
            <p:cNvPr id="8" name="文本框 7"/>
            <p:cNvSpPr txBox="1"/>
            <p:nvPr/>
          </p:nvSpPr>
          <p:spPr>
            <a:xfrm>
              <a:off x="802808" y="3790621"/>
              <a:ext cx="2261667" cy="680956"/>
            </a:xfrm>
            <a:prstGeom prst="rect">
              <a:avLst/>
            </a:prstGeom>
            <a:noFill/>
          </p:spPr>
          <p:txBody>
            <a:bodyPr wrap="square" rtlCol="0">
              <a:spAutoFit/>
            </a:bodyPr>
            <a:lstStyle/>
            <a:p>
              <a:pPr defTabSz="457154">
                <a:lnSpc>
                  <a:spcPct val="150000"/>
                </a:lnSpc>
              </a:pPr>
              <a:r>
                <a:rPr lang="en-US" altLang="zh-CN" sz="1200" b="1" dirty="0" smtClean="0">
                  <a:solidFill>
                    <a:schemeClr val="bg1"/>
                  </a:solidFill>
                  <a:latin typeface="Arial" panose="020B0604020202020204" pitchFamily="34" charset="0"/>
                  <a:ea typeface="DengXian"/>
                  <a:cs typeface="Arial" panose="020B0604020202020204" pitchFamily="34" charset="0"/>
                </a:rPr>
                <a:t>20 million sample storage</a:t>
              </a:r>
            </a:p>
            <a:p>
              <a:pPr defTabSz="457154">
                <a:lnSpc>
                  <a:spcPct val="150000"/>
                </a:lnSpc>
              </a:pPr>
              <a:r>
                <a:rPr lang="en-US" altLang="zh-CN" sz="1200" b="1" dirty="0">
                  <a:solidFill>
                    <a:schemeClr val="bg1"/>
                  </a:solidFill>
                  <a:latin typeface="Arial" panose="020B0604020202020204" pitchFamily="34" charset="0"/>
                  <a:ea typeface="DengXian"/>
                  <a:cs typeface="Arial" panose="020B0604020202020204" pitchFamily="34" charset="0"/>
                </a:rPr>
                <a:t>1000+ sequencing </a:t>
              </a:r>
              <a:r>
                <a:rPr lang="en-US" altLang="zh-CN" sz="1200" b="1" dirty="0" smtClean="0">
                  <a:solidFill>
                    <a:schemeClr val="bg1"/>
                  </a:solidFill>
                  <a:latin typeface="Arial" panose="020B0604020202020204" pitchFamily="34" charset="0"/>
                  <a:ea typeface="DengXian"/>
                  <a:cs typeface="Arial" panose="020B0604020202020204" pitchFamily="34" charset="0"/>
                </a:rPr>
                <a:t>machines</a:t>
              </a:r>
            </a:p>
            <a:p>
              <a:pPr defTabSz="457154">
                <a:lnSpc>
                  <a:spcPct val="150000"/>
                </a:lnSpc>
              </a:pPr>
              <a:r>
                <a:rPr lang="en-US" altLang="zh-CN" sz="1200" b="1" dirty="0">
                  <a:solidFill>
                    <a:schemeClr val="bg1"/>
                  </a:solidFill>
                  <a:latin typeface="Arial" panose="020B0604020202020204" pitchFamily="34" charset="0"/>
                  <a:ea typeface="DengXian"/>
                  <a:cs typeface="Arial" panose="020B0604020202020204" pitchFamily="34" charset="0"/>
                </a:rPr>
                <a:t>8PB data generation/day </a:t>
              </a:r>
              <a:endParaRPr lang="zh-CN" altLang="en-US" sz="1200" b="1" dirty="0">
                <a:solidFill>
                  <a:schemeClr val="bg1"/>
                </a:solidFill>
                <a:latin typeface="Arial" panose="020B0604020202020204" pitchFamily="34" charset="0"/>
                <a:ea typeface="DengXian"/>
                <a:cs typeface="Arial" panose="020B0604020202020204" pitchFamily="34" charset="0"/>
              </a:endParaRPr>
            </a:p>
          </p:txBody>
        </p:sp>
        <p:sp>
          <p:nvSpPr>
            <p:cNvPr id="27" name="等腰三角形 26"/>
            <p:cNvSpPr/>
            <p:nvPr/>
          </p:nvSpPr>
          <p:spPr>
            <a:xfrm rot="5400000">
              <a:off x="697358" y="3881926"/>
              <a:ext cx="105450" cy="105450"/>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zh-CN" altLang="en-US">
                <a:solidFill>
                  <a:srgbClr val="0070C0"/>
                </a:solidFill>
                <a:latin typeface="DengXian"/>
                <a:ea typeface="DengXian"/>
              </a:endParaRPr>
            </a:p>
          </p:txBody>
        </p:sp>
        <p:sp>
          <p:nvSpPr>
            <p:cNvPr id="28" name="等腰三角形 27"/>
            <p:cNvSpPr/>
            <p:nvPr/>
          </p:nvSpPr>
          <p:spPr>
            <a:xfrm rot="5400000">
              <a:off x="693946" y="4109650"/>
              <a:ext cx="105450" cy="105450"/>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zh-CN" altLang="en-US">
                <a:solidFill>
                  <a:srgbClr val="0070C0"/>
                </a:solidFill>
                <a:latin typeface="DengXian"/>
                <a:ea typeface="DengXian"/>
              </a:endParaRPr>
            </a:p>
          </p:txBody>
        </p:sp>
        <p:sp>
          <p:nvSpPr>
            <p:cNvPr id="29" name="等腰三角形 28"/>
            <p:cNvSpPr/>
            <p:nvPr/>
          </p:nvSpPr>
          <p:spPr>
            <a:xfrm rot="5400000">
              <a:off x="690534" y="4362764"/>
              <a:ext cx="105450" cy="105450"/>
            </a:xfrm>
            <a:prstGeom prst="triangl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54"/>
              <a:endParaRPr lang="zh-CN" altLang="en-US">
                <a:solidFill>
                  <a:srgbClr val="0070C0"/>
                </a:solidFill>
                <a:latin typeface="DengXian"/>
                <a:ea typeface="DengXian"/>
              </a:endParaRPr>
            </a:p>
          </p:txBody>
        </p:sp>
      </p:grpSp>
      <p:sp>
        <p:nvSpPr>
          <p:cNvPr id="33" name="MH_Other_2"/>
          <p:cNvSpPr/>
          <p:nvPr>
            <p:custDataLst>
              <p:tags r:id="rId5"/>
            </p:custDataLst>
          </p:nvPr>
        </p:nvSpPr>
        <p:spPr bwMode="auto">
          <a:xfrm rot="10800000">
            <a:off x="8217704" y="2092054"/>
            <a:ext cx="95250" cy="127000"/>
          </a:xfrm>
          <a:prstGeom prst="rtTriangle">
            <a:avLst/>
          </a:prstGeom>
          <a:solidFill>
            <a:srgbClr val="4673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54">
              <a:defRPr/>
            </a:pPr>
            <a:endParaRPr lang="ko-KR" altLang="en-US" sz="1350">
              <a:solidFill>
                <a:prstClr val="white"/>
              </a:solidFill>
              <a:latin typeface="DengXian"/>
              <a:ea typeface="맑은 고딕"/>
            </a:endParaRPr>
          </a:p>
        </p:txBody>
      </p:sp>
      <p:sp>
        <p:nvSpPr>
          <p:cNvPr id="53" name="MH_Other_4"/>
          <p:cNvSpPr/>
          <p:nvPr>
            <p:custDataLst>
              <p:tags r:id="rId6"/>
            </p:custDataLst>
          </p:nvPr>
        </p:nvSpPr>
        <p:spPr bwMode="auto">
          <a:xfrm rot="3237865">
            <a:off x="5528234" y="4723758"/>
            <a:ext cx="86232" cy="65473"/>
          </a:xfrm>
          <a:prstGeom prst="ellipse">
            <a:avLst/>
          </a:prstGeom>
          <a:solidFill>
            <a:srgbClr val="4673A7"/>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54">
              <a:defRPr/>
            </a:pPr>
            <a:endParaRPr lang="ko-KR" altLang="en-US" sz="1350">
              <a:solidFill>
                <a:prstClr val="white"/>
              </a:solidFill>
              <a:latin typeface="DengXian"/>
              <a:ea typeface="맑은 고딕"/>
            </a:endParaRPr>
          </a:p>
        </p:txBody>
      </p:sp>
      <p:grpSp>
        <p:nvGrpSpPr>
          <p:cNvPr id="85" name="组合 84"/>
          <p:cNvGrpSpPr/>
          <p:nvPr/>
        </p:nvGrpSpPr>
        <p:grpSpPr>
          <a:xfrm>
            <a:off x="5991833" y="3721489"/>
            <a:ext cx="2340206" cy="884129"/>
            <a:chOff x="5802675" y="2406824"/>
            <a:chExt cx="2340206" cy="663097"/>
          </a:xfrm>
        </p:grpSpPr>
        <p:sp>
          <p:nvSpPr>
            <p:cNvPr id="38" name="MH_Text_2"/>
            <p:cNvSpPr/>
            <p:nvPr>
              <p:custDataLst>
                <p:tags r:id="rId11"/>
              </p:custDataLst>
            </p:nvPr>
          </p:nvSpPr>
          <p:spPr bwMode="auto">
            <a:xfrm>
              <a:off x="5891981" y="2685349"/>
              <a:ext cx="2250900" cy="384572"/>
            </a:xfrm>
            <a:prstGeom prst="rect">
              <a:avLst/>
            </a:prstGeom>
            <a:solidFill>
              <a:schemeClr val="bg1"/>
            </a:solidFill>
            <a:ln w="3175">
              <a:solidFill>
                <a:srgbClr val="4673A7"/>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defTabSz="457154"/>
              <a:endParaRPr lang="zh-CN" altLang="en-US" sz="1100" dirty="0">
                <a:solidFill>
                  <a:srgbClr val="336BAA"/>
                </a:solidFill>
                <a:latin typeface="Arial" panose="020B0604020202020204" pitchFamily="34" charset="0"/>
                <a:ea typeface="DengXian"/>
                <a:cs typeface="Arial" panose="020B0604020202020204" pitchFamily="34" charset="0"/>
              </a:endParaRPr>
            </a:p>
          </p:txBody>
        </p:sp>
        <p:sp>
          <p:nvSpPr>
            <p:cNvPr id="47" name="矩形 46"/>
            <p:cNvSpPr/>
            <p:nvPr/>
          </p:nvSpPr>
          <p:spPr>
            <a:xfrm>
              <a:off x="5802675" y="2754644"/>
              <a:ext cx="2334659" cy="196208"/>
            </a:xfrm>
            <a:prstGeom prst="rect">
              <a:avLst/>
            </a:prstGeom>
          </p:spPr>
          <p:txBody>
            <a:bodyPr wrap="square">
              <a:spAutoFit/>
            </a:bodyPr>
            <a:lstStyle/>
            <a:p>
              <a:pPr defTabSz="457154"/>
              <a:r>
                <a:rPr lang="en-US" altLang="zh-CN" sz="1100" dirty="0" smtClean="0">
                  <a:solidFill>
                    <a:prstClr val="black">
                      <a:lumMod val="65000"/>
                      <a:lumOff val="35000"/>
                    </a:prstClr>
                  </a:solidFill>
                  <a:latin typeface="Arial" panose="020B0604020202020204" pitchFamily="34" charset="0"/>
                  <a:ea typeface="DengXian"/>
                  <a:cs typeface="Arial" panose="020B0604020202020204" pitchFamily="34" charset="0"/>
                </a:rPr>
                <a:t>    Millions Microorganism Genome </a:t>
              </a:r>
              <a:endParaRPr lang="zh-CN" altLang="en-US" sz="1100" dirty="0">
                <a:solidFill>
                  <a:prstClr val="black">
                    <a:lumMod val="65000"/>
                    <a:lumOff val="35000"/>
                  </a:prstClr>
                </a:solidFill>
                <a:latin typeface="Arial" panose="020B0604020202020204" pitchFamily="34" charset="0"/>
                <a:ea typeface="DengXian"/>
                <a:cs typeface="Arial" panose="020B0604020202020204" pitchFamily="34" charset="0"/>
              </a:endParaRPr>
            </a:p>
          </p:txBody>
        </p:sp>
        <p:pic>
          <p:nvPicPr>
            <p:cNvPr id="15" name="图片 14"/>
            <p:cNvPicPr>
              <a:picLocks noChangeAspect="1"/>
            </p:cNvPicPr>
            <p:nvPr/>
          </p:nvPicPr>
          <p:blipFill>
            <a:blip r:embed="rId16"/>
            <a:stretch>
              <a:fillRect/>
            </a:stretch>
          </p:blipFill>
          <p:spPr>
            <a:xfrm>
              <a:off x="5986477" y="2406824"/>
              <a:ext cx="252713" cy="276207"/>
            </a:xfrm>
            <a:prstGeom prst="rect">
              <a:avLst/>
            </a:prstGeom>
          </p:spPr>
        </p:pic>
        <p:sp>
          <p:nvSpPr>
            <p:cNvPr id="68" name="MH_Other_2"/>
            <p:cNvSpPr/>
            <p:nvPr>
              <p:custDataLst>
                <p:tags r:id="rId12"/>
              </p:custDataLst>
            </p:nvPr>
          </p:nvSpPr>
          <p:spPr bwMode="auto">
            <a:xfrm rot="10800000">
              <a:off x="8031123" y="2703112"/>
              <a:ext cx="95250" cy="95250"/>
            </a:xfrm>
            <a:prstGeom prst="rtTriangle">
              <a:avLst/>
            </a:prstGeom>
            <a:solidFill>
              <a:srgbClr val="4673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54">
                <a:defRPr/>
              </a:pPr>
              <a:endParaRPr lang="ko-KR" altLang="en-US" sz="1350">
                <a:solidFill>
                  <a:prstClr val="white"/>
                </a:solidFill>
                <a:latin typeface="DengXian"/>
                <a:ea typeface="맑은 고딕"/>
              </a:endParaRPr>
            </a:p>
          </p:txBody>
        </p:sp>
      </p:grpSp>
      <p:sp>
        <p:nvSpPr>
          <p:cNvPr id="76" name="MH_Text_2"/>
          <p:cNvSpPr/>
          <p:nvPr>
            <p:custDataLst>
              <p:tags r:id="rId7"/>
            </p:custDataLst>
          </p:nvPr>
        </p:nvSpPr>
        <p:spPr bwMode="auto">
          <a:xfrm>
            <a:off x="835190" y="2170098"/>
            <a:ext cx="2250900" cy="421219"/>
          </a:xfrm>
          <a:prstGeom prst="rect">
            <a:avLst/>
          </a:prstGeom>
          <a:solidFill>
            <a:schemeClr val="bg1"/>
          </a:solidFill>
          <a:ln w="3175">
            <a:solidFill>
              <a:srgbClr val="4673A7"/>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defTabSz="457154"/>
            <a:endParaRPr lang="zh-CN" altLang="en-US" sz="1100" dirty="0">
              <a:solidFill>
                <a:srgbClr val="336BAA"/>
              </a:solidFill>
              <a:latin typeface="Arial" panose="020B0604020202020204" pitchFamily="34" charset="0"/>
              <a:ea typeface="DengXian"/>
              <a:cs typeface="Arial" panose="020B0604020202020204" pitchFamily="34" charset="0"/>
            </a:endParaRPr>
          </a:p>
        </p:txBody>
      </p:sp>
      <p:sp>
        <p:nvSpPr>
          <p:cNvPr id="77" name="矩形 76"/>
          <p:cNvSpPr/>
          <p:nvPr/>
        </p:nvSpPr>
        <p:spPr>
          <a:xfrm>
            <a:off x="1007256" y="2242505"/>
            <a:ext cx="1725147" cy="261610"/>
          </a:xfrm>
          <a:prstGeom prst="rect">
            <a:avLst/>
          </a:prstGeom>
        </p:spPr>
        <p:txBody>
          <a:bodyPr wrap="square">
            <a:spAutoFit/>
          </a:bodyPr>
          <a:lstStyle/>
          <a:p>
            <a:pPr defTabSz="457154"/>
            <a:r>
              <a:rPr lang="en-US" altLang="zh-CN" sz="1100" dirty="0" smtClean="0">
                <a:solidFill>
                  <a:prstClr val="black">
                    <a:lumMod val="65000"/>
                    <a:lumOff val="35000"/>
                  </a:prstClr>
                </a:solidFill>
                <a:latin typeface="Arial" panose="020B0604020202020204" pitchFamily="34" charset="0"/>
                <a:ea typeface="DengXian"/>
                <a:cs typeface="Arial" panose="020B0604020202020204" pitchFamily="34" charset="0"/>
              </a:rPr>
              <a:t>Million </a:t>
            </a:r>
            <a:r>
              <a:rPr lang="en-US" altLang="zh-CN" sz="1100" dirty="0">
                <a:solidFill>
                  <a:prstClr val="black">
                    <a:lumMod val="65000"/>
                    <a:lumOff val="35000"/>
                  </a:prstClr>
                </a:solidFill>
                <a:latin typeface="Arial" panose="020B0604020202020204" pitchFamily="34" charset="0"/>
                <a:ea typeface="DengXian"/>
                <a:cs typeface="Arial" panose="020B0604020202020204" pitchFamily="34" charset="0"/>
              </a:rPr>
              <a:t>Newborn Cohort</a:t>
            </a:r>
            <a:endParaRPr lang="zh-CN" altLang="en-US" sz="1100" dirty="0">
              <a:solidFill>
                <a:prstClr val="black">
                  <a:lumMod val="65000"/>
                  <a:lumOff val="35000"/>
                </a:prstClr>
              </a:solidFill>
              <a:latin typeface="Arial" panose="020B0604020202020204" pitchFamily="34" charset="0"/>
              <a:ea typeface="DengXian"/>
              <a:cs typeface="Arial" panose="020B0604020202020204" pitchFamily="34" charset="0"/>
            </a:endParaRPr>
          </a:p>
        </p:txBody>
      </p:sp>
      <p:pic>
        <p:nvPicPr>
          <p:cNvPr id="14" name="图片 13"/>
          <p:cNvPicPr>
            <a:picLocks noChangeAspect="1"/>
          </p:cNvPicPr>
          <p:nvPr/>
        </p:nvPicPr>
        <p:blipFill>
          <a:blip r:embed="rId17"/>
          <a:stretch>
            <a:fillRect/>
          </a:stretch>
        </p:blipFill>
        <p:spPr>
          <a:xfrm>
            <a:off x="852114" y="1690784"/>
            <a:ext cx="384164" cy="495197"/>
          </a:xfrm>
          <a:prstGeom prst="rect">
            <a:avLst/>
          </a:prstGeom>
        </p:spPr>
      </p:pic>
      <p:cxnSp>
        <p:nvCxnSpPr>
          <p:cNvPr id="78" name="MH_Other_3"/>
          <p:cNvCxnSpPr/>
          <p:nvPr>
            <p:custDataLst>
              <p:tags r:id="rId8"/>
            </p:custDataLst>
          </p:nvPr>
        </p:nvCxnSpPr>
        <p:spPr bwMode="auto">
          <a:xfrm flipH="1" flipV="1">
            <a:off x="2178645" y="2574617"/>
            <a:ext cx="1098327" cy="556660"/>
          </a:xfrm>
          <a:prstGeom prst="line">
            <a:avLst/>
          </a:prstGeom>
          <a:grpFill/>
          <a:ln w="12700">
            <a:solidFill>
              <a:srgbClr val="4673A7"/>
            </a:solidFill>
            <a:prstDash val="sysDot"/>
          </a:ln>
        </p:spPr>
        <p:style>
          <a:lnRef idx="1">
            <a:schemeClr val="accent1"/>
          </a:lnRef>
          <a:fillRef idx="0">
            <a:schemeClr val="accent1"/>
          </a:fillRef>
          <a:effectRef idx="0">
            <a:schemeClr val="accent1"/>
          </a:effectRef>
          <a:fontRef idx="minor">
            <a:schemeClr val="tx1"/>
          </a:fontRef>
        </p:style>
      </p:cxnSp>
      <p:sp>
        <p:nvSpPr>
          <p:cNvPr id="84" name="MH_Other_2"/>
          <p:cNvSpPr/>
          <p:nvPr>
            <p:custDataLst>
              <p:tags r:id="rId9"/>
            </p:custDataLst>
          </p:nvPr>
        </p:nvSpPr>
        <p:spPr bwMode="auto">
          <a:xfrm rot="10800000">
            <a:off x="2970869" y="2198849"/>
            <a:ext cx="95250" cy="127000"/>
          </a:xfrm>
          <a:prstGeom prst="rtTriangle">
            <a:avLst/>
          </a:prstGeom>
          <a:solidFill>
            <a:srgbClr val="4673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54">
              <a:defRPr/>
            </a:pPr>
            <a:endParaRPr lang="ko-KR" altLang="en-US" sz="1350">
              <a:solidFill>
                <a:prstClr val="white"/>
              </a:solidFill>
              <a:latin typeface="DengXian"/>
              <a:ea typeface="맑은 고딕"/>
            </a:endParaRPr>
          </a:p>
        </p:txBody>
      </p:sp>
      <p:sp>
        <p:nvSpPr>
          <p:cNvPr id="89" name="文本框 88"/>
          <p:cNvSpPr txBox="1"/>
          <p:nvPr/>
        </p:nvSpPr>
        <p:spPr>
          <a:xfrm>
            <a:off x="835200" y="470471"/>
            <a:ext cx="5694727" cy="461665"/>
          </a:xfrm>
          <a:prstGeom prst="rect">
            <a:avLst/>
          </a:prstGeom>
          <a:noFill/>
        </p:spPr>
        <p:txBody>
          <a:bodyPr wrap="square" rtlCol="0">
            <a:spAutoFit/>
          </a:bodyPr>
          <a:lstStyle>
            <a:defPPr>
              <a:defRPr lang="zh-CN"/>
            </a:defPPr>
            <a:lvl1pPr>
              <a:defRPr kumimoji="1" sz="2400" b="1">
                <a:solidFill>
                  <a:schemeClr val="tx1">
                    <a:lumMod val="75000"/>
                    <a:lumOff val="25000"/>
                  </a:schemeClr>
                </a:solidFill>
                <a:latin typeface="Arial" panose="020B0604020202020204" pitchFamily="34" charset="0"/>
              </a:defRPr>
            </a:lvl1pPr>
          </a:lstStyle>
          <a:p>
            <a:pPr algn="ctr" defTabSz="685766"/>
            <a:r>
              <a:rPr lang="en-US" altLang="zh-CN" dirty="0" smtClean="0">
                <a:solidFill>
                  <a:srgbClr val="FFFF00"/>
                </a:solidFill>
                <a:ea typeface="宋体"/>
                <a:cs typeface="Arial" panose="020B0604020202020204" pitchFamily="34" charset="0"/>
              </a:rPr>
              <a:t>BGI’s Million</a:t>
            </a:r>
            <a:r>
              <a:rPr lang="zh-CN" altLang="en-US" dirty="0" smtClean="0">
                <a:solidFill>
                  <a:srgbClr val="FFFF00"/>
                </a:solidFill>
                <a:ea typeface="宋体"/>
                <a:cs typeface="Arial" panose="020B0604020202020204" pitchFamily="34" charset="0"/>
              </a:rPr>
              <a:t> </a:t>
            </a:r>
            <a:r>
              <a:rPr lang="en-US" altLang="zh-CN" dirty="0">
                <a:solidFill>
                  <a:srgbClr val="FFFF00"/>
                </a:solidFill>
                <a:ea typeface="宋体"/>
                <a:cs typeface="Arial" panose="020B0604020202020204" pitchFamily="34" charset="0"/>
              </a:rPr>
              <a:t>Genome</a:t>
            </a:r>
            <a:r>
              <a:rPr lang="zh-CN" altLang="en-US" dirty="0">
                <a:solidFill>
                  <a:srgbClr val="FFFF00"/>
                </a:solidFill>
                <a:ea typeface="宋体"/>
                <a:cs typeface="Arial" panose="020B0604020202020204" pitchFamily="34" charset="0"/>
              </a:rPr>
              <a:t> </a:t>
            </a:r>
            <a:r>
              <a:rPr lang="en-US" altLang="zh-CN" dirty="0">
                <a:solidFill>
                  <a:srgbClr val="FFFF00"/>
                </a:solidFill>
                <a:ea typeface="宋体"/>
                <a:cs typeface="Arial" panose="020B0604020202020204" pitchFamily="34" charset="0"/>
              </a:rPr>
              <a:t>Initiatives</a:t>
            </a:r>
            <a:endParaRPr lang="zh-CN" altLang="en-US" dirty="0">
              <a:solidFill>
                <a:srgbClr val="FFFF00"/>
              </a:solidFill>
              <a:ea typeface="宋体"/>
              <a:cs typeface="Arial" panose="020B0604020202020204" pitchFamily="34" charset="0"/>
            </a:endParaRPr>
          </a:p>
        </p:txBody>
      </p:sp>
      <p:sp>
        <p:nvSpPr>
          <p:cNvPr id="31" name="MH_Other_4"/>
          <p:cNvSpPr/>
          <p:nvPr>
            <p:custDataLst>
              <p:tags r:id="rId10"/>
            </p:custDataLst>
          </p:nvPr>
        </p:nvSpPr>
        <p:spPr bwMode="auto">
          <a:xfrm rot="3237865">
            <a:off x="3220013" y="3084075"/>
            <a:ext cx="86232" cy="65473"/>
          </a:xfrm>
          <a:prstGeom prst="ellipse">
            <a:avLst/>
          </a:prstGeom>
          <a:solidFill>
            <a:srgbClr val="4673A7"/>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154">
              <a:defRPr/>
            </a:pPr>
            <a:endParaRPr lang="ko-KR" altLang="en-US" sz="1350">
              <a:solidFill>
                <a:prstClr val="white"/>
              </a:solidFill>
              <a:latin typeface="DengXian"/>
              <a:ea typeface="맑은 고딕"/>
            </a:endParaRPr>
          </a:p>
        </p:txBody>
      </p:sp>
      <p:sp>
        <p:nvSpPr>
          <p:cNvPr id="2" name="TextBox 1"/>
          <p:cNvSpPr txBox="1"/>
          <p:nvPr/>
        </p:nvSpPr>
        <p:spPr>
          <a:xfrm>
            <a:off x="1007256" y="3987310"/>
            <a:ext cx="756788" cy="369332"/>
          </a:xfrm>
          <a:prstGeom prst="rect">
            <a:avLst/>
          </a:prstGeom>
          <a:noFill/>
        </p:spPr>
        <p:txBody>
          <a:bodyPr wrap="none" rtlCol="0">
            <a:spAutoFit/>
          </a:bodyPr>
          <a:lstStyle/>
          <a:p>
            <a:r>
              <a:rPr lang="en-US" dirty="0" smtClean="0">
                <a:solidFill>
                  <a:srgbClr val="FFFFFF"/>
                </a:solidFill>
              </a:rPr>
              <a:t>CNGB</a:t>
            </a:r>
            <a:endParaRPr lang="en-US" dirty="0">
              <a:solidFill>
                <a:srgbClr val="FFFFFF"/>
              </a:solidFill>
            </a:endParaRPr>
          </a:p>
        </p:txBody>
      </p:sp>
    </p:spTree>
    <p:extLst>
      <p:ext uri="{BB962C8B-B14F-4D97-AF65-F5344CB8AC3E}">
        <p14:creationId xmlns:p14="http://schemas.microsoft.com/office/powerpoint/2010/main" val="338884090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3627" y="143717"/>
            <a:ext cx="9735956" cy="664798"/>
          </a:xfrm>
          <a:prstGeom prst="rect">
            <a:avLst/>
          </a:prstGeom>
        </p:spPr>
        <p:txBody>
          <a:bodyPr>
            <a:noAutofit/>
          </a:bodyPr>
          <a:lstStyle>
            <a:lvl1pPr algn="l" defTabSz="457200" rtl="0" eaLnBrk="1" latinLnBrk="0" hangingPunct="1">
              <a:spcBef>
                <a:spcPct val="0"/>
              </a:spcBef>
              <a:buNone/>
              <a:defRPr sz="2400" kern="1200">
                <a:solidFill>
                  <a:schemeClr val="tx2"/>
                </a:solidFill>
                <a:latin typeface="Arial"/>
                <a:ea typeface="+mj-ea"/>
                <a:cs typeface="Arial"/>
              </a:defRPr>
            </a:lvl1pPr>
          </a:lstStyle>
          <a:p>
            <a:pPr algn="ctr"/>
            <a:r>
              <a:rPr lang="en-US" b="1" dirty="0" err="1" smtClean="0">
                <a:solidFill>
                  <a:srgbClr val="FFFF00"/>
                </a:solidFill>
              </a:rPr>
              <a:t>Nanoarrays</a:t>
            </a:r>
            <a:r>
              <a:rPr lang="en-US" b="1" dirty="0" smtClean="0">
                <a:solidFill>
                  <a:srgbClr val="FFFF00"/>
                </a:solidFill>
              </a:rPr>
              <a:t> of DNA </a:t>
            </a:r>
            <a:r>
              <a:rPr lang="en-US" b="1" dirty="0" err="1" smtClean="0">
                <a:solidFill>
                  <a:srgbClr val="FFFF00"/>
                </a:solidFill>
              </a:rPr>
              <a:t>nanoballs</a:t>
            </a:r>
            <a:r>
              <a:rPr lang="en-US" b="1" dirty="0" smtClean="0">
                <a:solidFill>
                  <a:srgbClr val="FFFF00"/>
                </a:solidFill>
              </a:rPr>
              <a:t> (DNBs): Advanced massively parallel sequencing </a:t>
            </a:r>
            <a:r>
              <a:rPr lang="en-US" b="1" u="sng" dirty="0" smtClean="0">
                <a:solidFill>
                  <a:srgbClr val="FFFF00"/>
                </a:solidFill>
              </a:rPr>
              <a:t>without PCR issues</a:t>
            </a:r>
            <a:endParaRPr lang="en-US" b="1" dirty="0" smtClean="0">
              <a:solidFill>
                <a:srgbClr val="FFFF00"/>
              </a:solidFill>
            </a:endParaRPr>
          </a:p>
        </p:txBody>
      </p:sp>
      <p:pic>
        <p:nvPicPr>
          <p:cNvPr id="3" name="Picture 4" descr="fig3-whit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gray">
          <a:xfrm>
            <a:off x="4635510" y="4459801"/>
            <a:ext cx="4115331" cy="1874837"/>
          </a:xfrm>
          <a:prstGeom prst="rect">
            <a:avLst/>
          </a:prstGeom>
          <a:noFill/>
          <a:ln w="9525">
            <a:noFill/>
            <a:miter lim="800000"/>
            <a:headEnd/>
            <a:tailEnd/>
          </a:ln>
        </p:spPr>
      </p:pic>
      <p:sp>
        <p:nvSpPr>
          <p:cNvPr id="4" name="Text Box 5"/>
          <p:cNvSpPr txBox="1">
            <a:spLocks noChangeArrowheads="1"/>
          </p:cNvSpPr>
          <p:nvPr/>
        </p:nvSpPr>
        <p:spPr bwMode="gray">
          <a:xfrm>
            <a:off x="6160574" y="4589757"/>
            <a:ext cx="2301318" cy="246221"/>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a:solidFill>
                  <a:srgbClr val="000000"/>
                </a:solidFill>
                <a:latin typeface="Arial" charset="0"/>
              </a:rPr>
              <a:t>Patterned Substrates (Nanoarrays)</a:t>
            </a:r>
          </a:p>
        </p:txBody>
      </p:sp>
      <p:sp>
        <p:nvSpPr>
          <p:cNvPr id="5" name="Text Box 6"/>
          <p:cNvSpPr txBox="1">
            <a:spLocks noChangeArrowheads="1"/>
          </p:cNvSpPr>
          <p:nvPr/>
        </p:nvSpPr>
        <p:spPr bwMode="gray">
          <a:xfrm>
            <a:off x="7624383" y="5166751"/>
            <a:ext cx="1527932" cy="400110"/>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a:solidFill>
                  <a:srgbClr val="000000"/>
                </a:solidFill>
                <a:latin typeface="Arial" charset="0"/>
              </a:rPr>
              <a:t>&gt;</a:t>
            </a:r>
            <a:r>
              <a:rPr lang="en-US" sz="1000" b="1" dirty="0" smtClean="0">
                <a:solidFill>
                  <a:srgbClr val="000000"/>
                </a:solidFill>
                <a:latin typeface="Arial" charset="0"/>
              </a:rPr>
              <a:t>95% </a:t>
            </a:r>
            <a:r>
              <a:rPr lang="en-US" sz="1000" b="1" dirty="0">
                <a:solidFill>
                  <a:srgbClr val="000000"/>
                </a:solidFill>
                <a:latin typeface="Arial" charset="0"/>
              </a:rPr>
              <a:t>of Sites Contain</a:t>
            </a:r>
          </a:p>
          <a:p>
            <a:pPr algn="ctr" defTabSz="457200" fontAlgn="auto">
              <a:spcBef>
                <a:spcPts val="0"/>
              </a:spcBef>
              <a:spcAft>
                <a:spcPts val="0"/>
              </a:spcAft>
            </a:pPr>
            <a:r>
              <a:rPr lang="en-US" sz="1000" b="1" dirty="0">
                <a:solidFill>
                  <a:srgbClr val="000000"/>
                </a:solidFill>
                <a:latin typeface="Arial" charset="0"/>
              </a:rPr>
              <a:t>a Single DNB</a:t>
            </a:r>
          </a:p>
        </p:txBody>
      </p:sp>
      <p:sp>
        <p:nvSpPr>
          <p:cNvPr id="6" name="Text Box 9"/>
          <p:cNvSpPr txBox="1">
            <a:spLocks noChangeArrowheads="1"/>
          </p:cNvSpPr>
          <p:nvPr/>
        </p:nvSpPr>
        <p:spPr bwMode="gray">
          <a:xfrm>
            <a:off x="5439239" y="4336698"/>
            <a:ext cx="868948" cy="246221"/>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a:solidFill>
                  <a:srgbClr val="000000"/>
                </a:solidFill>
                <a:latin typeface="Arial" charset="0"/>
              </a:rPr>
              <a:t>1”x3” Slide</a:t>
            </a:r>
          </a:p>
        </p:txBody>
      </p:sp>
      <p:grpSp>
        <p:nvGrpSpPr>
          <p:cNvPr id="7" name="Group 10"/>
          <p:cNvGrpSpPr>
            <a:grpSpLocks/>
          </p:cNvGrpSpPr>
          <p:nvPr/>
        </p:nvGrpSpPr>
        <p:grpSpPr bwMode="auto">
          <a:xfrm>
            <a:off x="200991" y="1261947"/>
            <a:ext cx="5345113" cy="2882900"/>
            <a:chOff x="84" y="714"/>
            <a:chExt cx="3367" cy="1816"/>
          </a:xfrm>
        </p:grpSpPr>
        <p:pic>
          <p:nvPicPr>
            <p:cNvPr id="8" name="Picture 11" descr="fig2-whi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gray">
            <a:xfrm>
              <a:off x="84" y="714"/>
              <a:ext cx="3367" cy="1816"/>
            </a:xfrm>
            <a:prstGeom prst="rect">
              <a:avLst/>
            </a:prstGeom>
            <a:noFill/>
            <a:ln w="9525">
              <a:noFill/>
              <a:miter lim="800000"/>
              <a:headEnd/>
              <a:tailEnd/>
            </a:ln>
          </p:spPr>
        </p:pic>
        <p:grpSp>
          <p:nvGrpSpPr>
            <p:cNvPr id="9" name="Group 12"/>
            <p:cNvGrpSpPr>
              <a:grpSpLocks/>
            </p:cNvGrpSpPr>
            <p:nvPr/>
          </p:nvGrpSpPr>
          <p:grpSpPr bwMode="auto">
            <a:xfrm>
              <a:off x="667" y="735"/>
              <a:ext cx="2719" cy="1470"/>
              <a:chOff x="667" y="735"/>
              <a:chExt cx="2719" cy="1470"/>
            </a:xfrm>
          </p:grpSpPr>
          <p:sp>
            <p:nvSpPr>
              <p:cNvPr id="10" name="Text Box 13"/>
              <p:cNvSpPr txBox="1">
                <a:spLocks noChangeArrowheads="1"/>
              </p:cNvSpPr>
              <p:nvPr/>
            </p:nvSpPr>
            <p:spPr bwMode="gray">
              <a:xfrm>
                <a:off x="667" y="1128"/>
                <a:ext cx="431" cy="446"/>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a:solidFill>
                      <a:srgbClr val="000000"/>
                    </a:solidFill>
                    <a:latin typeface="Arial" charset="0"/>
                  </a:rPr>
                  <a:t>Ad-</a:t>
                </a:r>
              </a:p>
              <a:p>
                <a:pPr algn="ctr" defTabSz="457200" fontAlgn="auto">
                  <a:spcBef>
                    <a:spcPts val="0"/>
                  </a:spcBef>
                  <a:spcAft>
                    <a:spcPts val="0"/>
                  </a:spcAft>
                </a:pPr>
                <a:r>
                  <a:rPr lang="en-US" sz="1000" b="1" dirty="0">
                    <a:solidFill>
                      <a:srgbClr val="000000"/>
                    </a:solidFill>
                    <a:latin typeface="Arial" charset="0"/>
                  </a:rPr>
                  <a:t>Inserted</a:t>
                </a:r>
              </a:p>
              <a:p>
                <a:pPr algn="ctr" defTabSz="457200" fontAlgn="auto">
                  <a:spcBef>
                    <a:spcPts val="0"/>
                  </a:spcBef>
                  <a:spcAft>
                    <a:spcPts val="0"/>
                  </a:spcAft>
                </a:pPr>
                <a:r>
                  <a:rPr lang="en-US" sz="1000" b="1" dirty="0" err="1" smtClean="0">
                    <a:solidFill>
                      <a:srgbClr val="000000"/>
                    </a:solidFill>
                    <a:latin typeface="Arial" charset="0"/>
                  </a:rPr>
                  <a:t>ssDNA</a:t>
                </a:r>
                <a:endParaRPr lang="en-US" sz="1000" b="1" dirty="0">
                  <a:solidFill>
                    <a:srgbClr val="000000"/>
                  </a:solidFill>
                  <a:latin typeface="Arial" charset="0"/>
                </a:endParaRPr>
              </a:p>
              <a:p>
                <a:pPr algn="ctr" defTabSz="457200" fontAlgn="auto">
                  <a:spcBef>
                    <a:spcPts val="0"/>
                  </a:spcBef>
                  <a:spcAft>
                    <a:spcPts val="0"/>
                  </a:spcAft>
                </a:pPr>
                <a:r>
                  <a:rPr lang="en-US" sz="1000" b="1" dirty="0">
                    <a:solidFill>
                      <a:srgbClr val="000000"/>
                    </a:solidFill>
                    <a:latin typeface="Arial" charset="0"/>
                  </a:rPr>
                  <a:t>Circle</a:t>
                </a:r>
              </a:p>
            </p:txBody>
          </p:sp>
          <p:sp>
            <p:nvSpPr>
              <p:cNvPr id="11" name="Text Box 14"/>
              <p:cNvSpPr txBox="1">
                <a:spLocks noChangeArrowheads="1"/>
              </p:cNvSpPr>
              <p:nvPr/>
            </p:nvSpPr>
            <p:spPr bwMode="gray">
              <a:xfrm>
                <a:off x="1459" y="1373"/>
                <a:ext cx="221" cy="15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000" b="1" dirty="0">
                    <a:solidFill>
                      <a:srgbClr val="000000"/>
                    </a:solidFill>
                    <a:latin typeface="Arial" charset="0"/>
                  </a:rPr>
                  <a:t>Nx</a:t>
                </a:r>
              </a:p>
            </p:txBody>
          </p:sp>
          <p:sp>
            <p:nvSpPr>
              <p:cNvPr id="12" name="Text Box 15"/>
              <p:cNvSpPr txBox="1">
                <a:spLocks noChangeArrowheads="1"/>
              </p:cNvSpPr>
              <p:nvPr/>
            </p:nvSpPr>
            <p:spPr bwMode="gray">
              <a:xfrm>
                <a:off x="1514" y="1602"/>
                <a:ext cx="213" cy="15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000" b="1" dirty="0">
                    <a:solidFill>
                      <a:srgbClr val="000000"/>
                    </a:solidFill>
                    <a:latin typeface="Arial" charset="0"/>
                  </a:rPr>
                  <a:t>3x</a:t>
                </a:r>
              </a:p>
            </p:txBody>
          </p:sp>
          <p:sp>
            <p:nvSpPr>
              <p:cNvPr id="13" name="Text Box 16"/>
              <p:cNvSpPr txBox="1">
                <a:spLocks noChangeArrowheads="1"/>
              </p:cNvSpPr>
              <p:nvPr/>
            </p:nvSpPr>
            <p:spPr bwMode="gray">
              <a:xfrm>
                <a:off x="1573" y="1829"/>
                <a:ext cx="213" cy="15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000" b="1" dirty="0">
                    <a:solidFill>
                      <a:srgbClr val="000000"/>
                    </a:solidFill>
                    <a:latin typeface="Arial" charset="0"/>
                  </a:rPr>
                  <a:t>2x</a:t>
                </a:r>
              </a:p>
            </p:txBody>
          </p:sp>
          <p:sp>
            <p:nvSpPr>
              <p:cNvPr id="14" name="Text Box 17"/>
              <p:cNvSpPr txBox="1">
                <a:spLocks noChangeArrowheads="1"/>
              </p:cNvSpPr>
              <p:nvPr/>
            </p:nvSpPr>
            <p:spPr bwMode="gray">
              <a:xfrm>
                <a:off x="1608" y="2050"/>
                <a:ext cx="213" cy="155"/>
              </a:xfrm>
              <a:prstGeom prst="rect">
                <a:avLst/>
              </a:prstGeom>
              <a:noFill/>
              <a:ln w="9525">
                <a:noFill/>
                <a:miter lim="800000"/>
                <a:headEnd/>
                <a:tailEnd/>
              </a:ln>
            </p:spPr>
            <p:txBody>
              <a:bodyPr wrap="none">
                <a:spAutoFit/>
              </a:bodyPr>
              <a:lstStyle/>
              <a:p>
                <a:pPr defTabSz="457200" fontAlgn="auto">
                  <a:spcBef>
                    <a:spcPts val="0"/>
                  </a:spcBef>
                  <a:spcAft>
                    <a:spcPts val="0"/>
                  </a:spcAft>
                </a:pPr>
                <a:r>
                  <a:rPr lang="en-US" sz="1000" b="1" dirty="0">
                    <a:solidFill>
                      <a:srgbClr val="000000"/>
                    </a:solidFill>
                    <a:latin typeface="Arial" charset="0"/>
                  </a:rPr>
                  <a:t>1x</a:t>
                </a:r>
              </a:p>
            </p:txBody>
          </p:sp>
          <p:sp>
            <p:nvSpPr>
              <p:cNvPr id="15" name="Text Box 18"/>
              <p:cNvSpPr txBox="1">
                <a:spLocks noChangeArrowheads="1"/>
              </p:cNvSpPr>
              <p:nvPr/>
            </p:nvSpPr>
            <p:spPr bwMode="gray">
              <a:xfrm>
                <a:off x="1373" y="949"/>
                <a:ext cx="476" cy="252"/>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smtClean="0">
                    <a:solidFill>
                      <a:srgbClr val="000000"/>
                    </a:solidFill>
                    <a:latin typeface="Arial" charset="0"/>
                  </a:rPr>
                  <a:t>Replicate </a:t>
                </a:r>
              </a:p>
              <a:p>
                <a:pPr algn="ctr" defTabSz="457200" fontAlgn="auto">
                  <a:spcBef>
                    <a:spcPts val="0"/>
                  </a:spcBef>
                  <a:spcAft>
                    <a:spcPts val="0"/>
                  </a:spcAft>
                </a:pPr>
                <a:r>
                  <a:rPr lang="en-US" sz="1000" b="1" dirty="0">
                    <a:solidFill>
                      <a:srgbClr val="000000"/>
                    </a:solidFill>
                    <a:latin typeface="Arial" charset="0"/>
                  </a:rPr>
                  <a:t>b</a:t>
                </a:r>
                <a:r>
                  <a:rPr lang="en-US" sz="1000" b="1" dirty="0" smtClean="0">
                    <a:solidFill>
                      <a:srgbClr val="000000"/>
                    </a:solidFill>
                    <a:latin typeface="Arial" charset="0"/>
                  </a:rPr>
                  <a:t>y RCR</a:t>
                </a:r>
                <a:endParaRPr lang="en-US" sz="1000" b="1" dirty="0">
                  <a:solidFill>
                    <a:srgbClr val="000000"/>
                  </a:solidFill>
                  <a:latin typeface="Arial" charset="0"/>
                </a:endParaRPr>
              </a:p>
            </p:txBody>
          </p:sp>
          <p:sp>
            <p:nvSpPr>
              <p:cNvPr id="16" name="Text Box 19"/>
              <p:cNvSpPr txBox="1">
                <a:spLocks noChangeArrowheads="1"/>
              </p:cNvSpPr>
              <p:nvPr/>
            </p:nvSpPr>
            <p:spPr bwMode="gray">
              <a:xfrm>
                <a:off x="1937" y="735"/>
                <a:ext cx="1123" cy="291"/>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200" b="1" dirty="0">
                    <a:solidFill>
                      <a:srgbClr val="007F99"/>
                    </a:solidFill>
                    <a:latin typeface="Tahoma"/>
                  </a:rPr>
                  <a:t>DNA Nanoball (DNB) </a:t>
                </a:r>
              </a:p>
              <a:p>
                <a:pPr algn="ctr" defTabSz="457200" fontAlgn="auto">
                  <a:spcBef>
                    <a:spcPts val="0"/>
                  </a:spcBef>
                  <a:spcAft>
                    <a:spcPts val="0"/>
                  </a:spcAft>
                </a:pPr>
                <a:r>
                  <a:rPr lang="en-US" sz="1200" b="1" dirty="0">
                    <a:solidFill>
                      <a:srgbClr val="007F99"/>
                    </a:solidFill>
                    <a:latin typeface="Tahoma"/>
                  </a:rPr>
                  <a:t>is a single molecule </a:t>
                </a:r>
              </a:p>
            </p:txBody>
          </p:sp>
          <p:pic>
            <p:nvPicPr>
              <p:cNvPr id="17" name="Picture 20" descr="fig3-whit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gray">
              <a:xfrm>
                <a:off x="3088" y="1149"/>
                <a:ext cx="298" cy="1035"/>
              </a:xfrm>
              <a:prstGeom prst="rect">
                <a:avLst/>
              </a:prstGeom>
              <a:noFill/>
              <a:ln w="9525">
                <a:noFill/>
                <a:miter lim="800000"/>
                <a:headEnd/>
                <a:tailEnd/>
              </a:ln>
            </p:spPr>
          </p:pic>
        </p:grpSp>
      </p:grpSp>
      <p:grpSp>
        <p:nvGrpSpPr>
          <p:cNvPr id="18" name="Group 21"/>
          <p:cNvGrpSpPr>
            <a:grpSpLocks/>
          </p:cNvGrpSpPr>
          <p:nvPr/>
        </p:nvGrpSpPr>
        <p:grpSpPr bwMode="auto">
          <a:xfrm rot="-237468">
            <a:off x="4430391" y="3537728"/>
            <a:ext cx="1332719" cy="1050832"/>
            <a:chOff x="2754" y="2004"/>
            <a:chExt cx="822" cy="578"/>
          </a:xfrm>
        </p:grpSpPr>
        <p:pic>
          <p:nvPicPr>
            <p:cNvPr id="19" name="Picture 22" descr="fig3-whit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gray">
            <a:xfrm rot="18367344" flipH="1">
              <a:off x="2679" y="2079"/>
              <a:ext cx="578" cy="427"/>
            </a:xfrm>
            <a:prstGeom prst="rect">
              <a:avLst/>
            </a:prstGeom>
            <a:noFill/>
            <a:ln w="9525">
              <a:noFill/>
              <a:miter lim="800000"/>
              <a:headEnd/>
              <a:tailEnd/>
            </a:ln>
          </p:spPr>
        </p:pic>
        <p:sp>
          <p:nvSpPr>
            <p:cNvPr id="20" name="Text Box 23"/>
            <p:cNvSpPr txBox="1">
              <a:spLocks noChangeArrowheads="1"/>
            </p:cNvSpPr>
            <p:nvPr/>
          </p:nvSpPr>
          <p:spPr bwMode="gray">
            <a:xfrm rot="237468">
              <a:off x="3084" y="2194"/>
              <a:ext cx="492" cy="220"/>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a:solidFill>
                    <a:srgbClr val="000000"/>
                  </a:solidFill>
                  <a:latin typeface="Arial" charset="0"/>
                </a:rPr>
                <a:t>DNBs-self </a:t>
              </a:r>
            </a:p>
            <a:p>
              <a:pPr algn="ctr" defTabSz="457200" fontAlgn="auto">
                <a:spcBef>
                  <a:spcPts val="0"/>
                </a:spcBef>
                <a:spcAft>
                  <a:spcPts val="0"/>
                </a:spcAft>
              </a:pPr>
              <a:r>
                <a:rPr lang="en-US" sz="1000" b="1" dirty="0">
                  <a:solidFill>
                    <a:srgbClr val="000000"/>
                  </a:solidFill>
                  <a:latin typeface="Arial" charset="0"/>
                </a:rPr>
                <a:t>assemble</a:t>
              </a:r>
            </a:p>
          </p:txBody>
        </p:sp>
      </p:grpSp>
      <p:sp>
        <p:nvSpPr>
          <p:cNvPr id="21" name="Text Box 26"/>
          <p:cNvSpPr txBox="1">
            <a:spLocks noChangeArrowheads="1"/>
          </p:cNvSpPr>
          <p:nvPr/>
        </p:nvSpPr>
        <p:spPr bwMode="gray">
          <a:xfrm>
            <a:off x="5943600" y="1392172"/>
            <a:ext cx="2971800" cy="2815080"/>
          </a:xfrm>
          <a:prstGeom prst="rect">
            <a:avLst/>
          </a:prstGeom>
          <a:solidFill>
            <a:schemeClr val="bg1"/>
          </a:solidFill>
          <a:ln w="19050" algn="ctr">
            <a:solidFill>
              <a:schemeClr val="accent1"/>
            </a:solidFill>
            <a:miter lim="800000"/>
            <a:headEnd/>
            <a:tailEnd/>
          </a:ln>
          <a:effectLst>
            <a:outerShdw dist="35921" dir="2700000" algn="ctr" rotWithShape="0">
              <a:schemeClr val="bg2"/>
            </a:outerShdw>
          </a:effectLst>
        </p:spPr>
        <p:txBody>
          <a:bodyPr anchor="ctr"/>
          <a:lstStyle/>
          <a:p>
            <a:pPr algn="ctr" defTabSz="457200" fontAlgn="auto">
              <a:spcBef>
                <a:spcPts val="0"/>
              </a:spcBef>
              <a:spcAft>
                <a:spcPts val="0"/>
              </a:spcAft>
              <a:defRPr/>
            </a:pPr>
            <a:endParaRPr lang="en-US" sz="1800" dirty="0">
              <a:solidFill>
                <a:srgbClr val="000000"/>
              </a:solidFill>
              <a:latin typeface="Tahoma"/>
            </a:endParaRPr>
          </a:p>
        </p:txBody>
      </p:sp>
      <p:pic>
        <p:nvPicPr>
          <p:cNvPr id="22" name="Picture 6" descr="Crick_001 copy.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96000" y="1417582"/>
            <a:ext cx="1600200" cy="1252537"/>
          </a:xfrm>
          <a:prstGeom prst="rect">
            <a:avLst/>
          </a:prstGeom>
          <a:noFill/>
          <a:ln w="9525">
            <a:noFill/>
            <a:miter lim="800000"/>
            <a:headEnd/>
            <a:tailEnd/>
          </a:ln>
        </p:spPr>
      </p:pic>
      <p:pic>
        <p:nvPicPr>
          <p:cNvPr id="23" name="Picture 30"/>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72403" y="1569972"/>
            <a:ext cx="866775" cy="650875"/>
          </a:xfrm>
          <a:prstGeom prst="rect">
            <a:avLst/>
          </a:prstGeom>
          <a:noFill/>
          <a:ln w="9525">
            <a:noFill/>
            <a:miter lim="800000"/>
            <a:headEnd/>
            <a:tailEnd/>
          </a:ln>
        </p:spPr>
      </p:pic>
      <p:sp>
        <p:nvSpPr>
          <p:cNvPr id="24" name="Text Box 23"/>
          <p:cNvSpPr txBox="1">
            <a:spLocks noChangeArrowheads="1"/>
          </p:cNvSpPr>
          <p:nvPr/>
        </p:nvSpPr>
        <p:spPr bwMode="gray">
          <a:xfrm>
            <a:off x="53627" y="3650892"/>
            <a:ext cx="1116712" cy="400110"/>
          </a:xfrm>
          <a:prstGeom prst="rect">
            <a:avLst/>
          </a:prstGeom>
          <a:noFill/>
          <a:ln w="9525">
            <a:noFill/>
            <a:miter lim="800000"/>
            <a:headEnd/>
            <a:tailEnd/>
          </a:ln>
        </p:spPr>
        <p:txBody>
          <a:bodyPr wrap="none">
            <a:spAutoFit/>
          </a:bodyPr>
          <a:lstStyle/>
          <a:p>
            <a:pPr algn="ctr" defTabSz="457200" fontAlgn="auto">
              <a:spcBef>
                <a:spcPts val="0"/>
              </a:spcBef>
              <a:spcAft>
                <a:spcPts val="0"/>
              </a:spcAft>
            </a:pPr>
            <a:r>
              <a:rPr lang="en-US" sz="1000" b="1" dirty="0" smtClean="0">
                <a:solidFill>
                  <a:srgbClr val="000000"/>
                </a:solidFill>
                <a:latin typeface="Arial" charset="0"/>
              </a:rPr>
              <a:t>DNA circles</a:t>
            </a:r>
          </a:p>
          <a:p>
            <a:pPr algn="ctr" defTabSz="457200" fontAlgn="auto">
              <a:spcBef>
                <a:spcPts val="0"/>
              </a:spcBef>
              <a:spcAft>
                <a:spcPts val="0"/>
              </a:spcAft>
            </a:pPr>
            <a:r>
              <a:rPr lang="en-US" sz="1000" b="1" dirty="0">
                <a:solidFill>
                  <a:srgbClr val="000000"/>
                </a:solidFill>
                <a:latin typeface="Arial" charset="0"/>
              </a:rPr>
              <a:t>f</a:t>
            </a:r>
            <a:r>
              <a:rPr lang="en-US" sz="1000" b="1" dirty="0" smtClean="0">
                <a:solidFill>
                  <a:srgbClr val="000000"/>
                </a:solidFill>
                <a:latin typeface="Arial" charset="0"/>
              </a:rPr>
              <a:t>rom a genome</a:t>
            </a:r>
            <a:endParaRPr lang="en-US" sz="1000" b="1" dirty="0">
              <a:solidFill>
                <a:srgbClr val="000000"/>
              </a:solidFill>
              <a:latin typeface="Arial" charset="0"/>
            </a:endParaRPr>
          </a:p>
        </p:txBody>
      </p:sp>
      <p:sp>
        <p:nvSpPr>
          <p:cNvPr id="25" name="Text Box 28"/>
          <p:cNvSpPr txBox="1">
            <a:spLocks noChangeArrowheads="1"/>
          </p:cNvSpPr>
          <p:nvPr/>
        </p:nvSpPr>
        <p:spPr bwMode="gray">
          <a:xfrm>
            <a:off x="4748201" y="1772305"/>
            <a:ext cx="1136198" cy="246221"/>
          </a:xfrm>
          <a:prstGeom prst="rect">
            <a:avLst/>
          </a:prstGeom>
          <a:noFill/>
          <a:ln w="19050" algn="ctr">
            <a:noFill/>
            <a:miter lim="800000"/>
            <a:headEnd/>
            <a:tailEnd/>
          </a:ln>
        </p:spPr>
        <p:txBody>
          <a:bodyPr wrap="none">
            <a:spAutoFit/>
          </a:bodyPr>
          <a:lstStyle/>
          <a:p>
            <a:pPr algn="ctr" defTabSz="457200" fontAlgn="auto">
              <a:spcBef>
                <a:spcPts val="0"/>
              </a:spcBef>
              <a:spcAft>
                <a:spcPts val="0"/>
              </a:spcAft>
            </a:pPr>
            <a:r>
              <a:rPr lang="en-US" sz="1000" b="1" dirty="0" smtClean="0">
                <a:solidFill>
                  <a:srgbClr val="000000"/>
                </a:solidFill>
                <a:latin typeface="Arial" charset="0"/>
                <a:sym typeface="Wingdings" pitchFamily="2" charset="2"/>
              </a:rPr>
              <a:t>&gt;100B </a:t>
            </a:r>
            <a:r>
              <a:rPr lang="en-US" sz="1000" b="1" dirty="0">
                <a:solidFill>
                  <a:srgbClr val="000000"/>
                </a:solidFill>
                <a:latin typeface="Arial" charset="0"/>
                <a:sym typeface="Wingdings" pitchFamily="2" charset="2"/>
              </a:rPr>
              <a:t>DNBs/ml</a:t>
            </a:r>
            <a:endParaRPr lang="en-US" sz="1000" b="1" dirty="0">
              <a:solidFill>
                <a:srgbClr val="000000"/>
              </a:solidFill>
              <a:latin typeface="Arial" charset="0"/>
            </a:endParaRPr>
          </a:p>
        </p:txBody>
      </p:sp>
      <p:sp>
        <p:nvSpPr>
          <p:cNvPr id="26" name="Text Box 28"/>
          <p:cNvSpPr txBox="1">
            <a:spLocks noChangeArrowheads="1"/>
          </p:cNvSpPr>
          <p:nvPr/>
        </p:nvSpPr>
        <p:spPr bwMode="gray">
          <a:xfrm>
            <a:off x="3437880" y="3320929"/>
            <a:ext cx="917276" cy="400110"/>
          </a:xfrm>
          <a:prstGeom prst="rect">
            <a:avLst/>
          </a:prstGeom>
          <a:noFill/>
          <a:ln w="19050" algn="ctr">
            <a:noFill/>
            <a:miter lim="800000"/>
            <a:headEnd/>
            <a:tailEnd/>
          </a:ln>
        </p:spPr>
        <p:txBody>
          <a:bodyPr wrap="none">
            <a:spAutoFit/>
          </a:bodyPr>
          <a:lstStyle/>
          <a:p>
            <a:pPr algn="ctr" defTabSz="457200" fontAlgn="auto">
              <a:spcBef>
                <a:spcPts val="0"/>
              </a:spcBef>
              <a:spcAft>
                <a:spcPts val="0"/>
              </a:spcAft>
            </a:pPr>
            <a:r>
              <a:rPr lang="en-US" sz="1000" b="1" dirty="0">
                <a:solidFill>
                  <a:srgbClr val="000000"/>
                </a:solidFill>
                <a:latin typeface="Arial" charset="0"/>
                <a:sym typeface="Wingdings" pitchFamily="2" charset="2"/>
              </a:rPr>
              <a:t>3</a:t>
            </a:r>
            <a:r>
              <a:rPr lang="en-US" sz="1000" b="1" dirty="0" smtClean="0">
                <a:solidFill>
                  <a:srgbClr val="000000"/>
                </a:solidFill>
                <a:latin typeface="Arial" charset="0"/>
                <a:sym typeface="Wingdings" pitchFamily="2" charset="2"/>
              </a:rPr>
              <a:t>00 </a:t>
            </a:r>
            <a:r>
              <a:rPr lang="en-US" sz="1000" b="1" dirty="0">
                <a:solidFill>
                  <a:srgbClr val="000000"/>
                </a:solidFill>
                <a:latin typeface="Arial" charset="0"/>
                <a:sym typeface="Wingdings" pitchFamily="2" charset="2"/>
              </a:rPr>
              <a:t>copies /</a:t>
            </a:r>
          </a:p>
          <a:p>
            <a:pPr algn="ctr" defTabSz="457200" fontAlgn="auto">
              <a:spcBef>
                <a:spcPts val="0"/>
              </a:spcBef>
              <a:spcAft>
                <a:spcPts val="0"/>
              </a:spcAft>
            </a:pPr>
            <a:r>
              <a:rPr lang="en-US" sz="1000" b="1" dirty="0">
                <a:solidFill>
                  <a:srgbClr val="000000"/>
                </a:solidFill>
                <a:latin typeface="Arial" charset="0"/>
                <a:sym typeface="Wingdings" pitchFamily="2" charset="2"/>
              </a:rPr>
              <a:t>200nm DNB</a:t>
            </a:r>
          </a:p>
        </p:txBody>
      </p:sp>
      <p:sp>
        <p:nvSpPr>
          <p:cNvPr id="27" name="Text Box 24"/>
          <p:cNvSpPr txBox="1">
            <a:spLocks noChangeArrowheads="1"/>
          </p:cNvSpPr>
          <p:nvPr/>
        </p:nvSpPr>
        <p:spPr bwMode="gray">
          <a:xfrm>
            <a:off x="190395" y="4168323"/>
            <a:ext cx="4296938" cy="1273703"/>
          </a:xfrm>
          <a:prstGeom prst="rect">
            <a:avLst/>
          </a:prstGeom>
          <a:gradFill rotWithShape="1">
            <a:gsLst>
              <a:gs pos="0">
                <a:srgbClr val="CFD5DF"/>
              </a:gs>
              <a:gs pos="50000">
                <a:srgbClr val="CFD5DF">
                  <a:gamma/>
                  <a:tint val="9412"/>
                  <a:invGamma/>
                </a:srgbClr>
              </a:gs>
              <a:gs pos="100000">
                <a:srgbClr val="CFD5DF"/>
              </a:gs>
            </a:gsLst>
            <a:lin ang="2700000" scaled="1"/>
          </a:gradFill>
          <a:ln w="19050" algn="ctr">
            <a:solidFill>
              <a:schemeClr val="accent1"/>
            </a:solidFill>
            <a:miter lim="800000"/>
            <a:headEnd/>
            <a:tailEnd/>
          </a:ln>
          <a:effectLst>
            <a:outerShdw dist="35921" dir="2700000" algn="ctr" rotWithShape="0">
              <a:schemeClr val="bg2"/>
            </a:outerShdw>
          </a:effectLst>
        </p:spPr>
        <p:txBody>
          <a:bodyPr anchor="ctr"/>
          <a:lstStyle/>
          <a:p>
            <a:pPr algn="ctr" defTabSz="457200" fontAlgn="auto">
              <a:spcBef>
                <a:spcPts val="0"/>
              </a:spcBef>
              <a:spcAft>
                <a:spcPts val="0"/>
              </a:spcAft>
              <a:defRPr/>
            </a:pPr>
            <a:endParaRPr lang="en-US" sz="1800" dirty="0">
              <a:solidFill>
                <a:srgbClr val="000000"/>
              </a:solidFill>
              <a:latin typeface="Tahoma"/>
            </a:endParaRPr>
          </a:p>
        </p:txBody>
      </p:sp>
      <p:sp>
        <p:nvSpPr>
          <p:cNvPr id="28" name="Text Box 44"/>
          <p:cNvSpPr txBox="1">
            <a:spLocks noChangeArrowheads="1"/>
          </p:cNvSpPr>
          <p:nvPr/>
        </p:nvSpPr>
        <p:spPr bwMode="auto">
          <a:xfrm>
            <a:off x="161377" y="4051011"/>
            <a:ext cx="4586824" cy="1713289"/>
          </a:xfrm>
          <a:prstGeom prst="rect">
            <a:avLst/>
          </a:prstGeom>
          <a:noFill/>
          <a:ln w="9525">
            <a:noFill/>
            <a:miter lim="800000"/>
            <a:headEnd/>
            <a:tailEnd/>
          </a:ln>
        </p:spPr>
        <p:txBody>
          <a:bodyPr wrap="square">
            <a:spAutoFit/>
          </a:bodyPr>
          <a:lstStyle/>
          <a:p>
            <a:pPr marL="171450" indent="-171450" defTabSz="457200" fontAlgn="auto">
              <a:lnSpc>
                <a:spcPts val="2000"/>
              </a:lnSpc>
              <a:spcBef>
                <a:spcPts val="0"/>
              </a:spcBef>
              <a:spcAft>
                <a:spcPts val="0"/>
              </a:spcAft>
              <a:buClr>
                <a:srgbClr val="439539"/>
              </a:buClr>
              <a:buFont typeface="Arial" pitchFamily="34" charset="0"/>
              <a:buChar char="•"/>
              <a:defRPr/>
            </a:pPr>
            <a:endParaRPr lang="en-US" sz="1400" b="1" dirty="0" smtClean="0">
              <a:solidFill>
                <a:srgbClr val="000000"/>
              </a:solidFill>
              <a:latin typeface="Tahoma"/>
              <a:sym typeface="Symbol" pitchFamily="18" charset="2"/>
            </a:endParaRPr>
          </a:p>
          <a:p>
            <a:pPr marL="171450" indent="-171450" defTabSz="457200" fontAlgn="auto">
              <a:lnSpc>
                <a:spcPts val="2000"/>
              </a:lnSpc>
              <a:spcBef>
                <a:spcPts val="0"/>
              </a:spcBef>
              <a:spcAft>
                <a:spcPts val="0"/>
              </a:spcAft>
              <a:buClr>
                <a:srgbClr val="439539"/>
              </a:buClr>
              <a:buFont typeface="Arial" pitchFamily="34" charset="0"/>
              <a:buChar char="•"/>
              <a:defRPr/>
            </a:pPr>
            <a:r>
              <a:rPr lang="en-US" sz="1400" b="1" dirty="0" smtClean="0">
                <a:solidFill>
                  <a:srgbClr val="000000"/>
                </a:solidFill>
                <a:latin typeface="Tahoma"/>
                <a:sym typeface="Symbol" pitchFamily="18" charset="2"/>
              </a:rPr>
              <a:t>High quality (no amplification errors</a:t>
            </a:r>
            <a:r>
              <a:rPr lang="en-US" sz="1400" b="1" dirty="0">
                <a:solidFill>
                  <a:srgbClr val="000000"/>
                </a:solidFill>
                <a:latin typeface="Tahoma"/>
                <a:sym typeface="Symbol" pitchFamily="18" charset="2"/>
              </a:rPr>
              <a:t>/</a:t>
            </a:r>
            <a:r>
              <a:rPr lang="en-US" sz="1400" b="1" dirty="0" smtClean="0">
                <a:solidFill>
                  <a:srgbClr val="000000"/>
                </a:solidFill>
                <a:latin typeface="Tahoma"/>
                <a:sym typeface="Symbol" pitchFamily="18" charset="2"/>
              </a:rPr>
              <a:t>bias)</a:t>
            </a:r>
          </a:p>
          <a:p>
            <a:pPr marL="171450" indent="-171450" defTabSz="457200" fontAlgn="auto">
              <a:lnSpc>
                <a:spcPts val="2000"/>
              </a:lnSpc>
              <a:spcBef>
                <a:spcPts val="0"/>
              </a:spcBef>
              <a:spcAft>
                <a:spcPts val="0"/>
              </a:spcAft>
              <a:buClr>
                <a:srgbClr val="439539"/>
              </a:buClr>
              <a:buFont typeface="Arial" pitchFamily="34" charset="0"/>
              <a:buChar char="•"/>
              <a:defRPr/>
            </a:pPr>
            <a:r>
              <a:rPr lang="en-US" sz="1400" b="1" dirty="0" smtClean="0">
                <a:solidFill>
                  <a:srgbClr val="000000"/>
                </a:solidFill>
                <a:latin typeface="Tahoma"/>
                <a:sym typeface="Symbol" pitchFamily="18" charset="2"/>
              </a:rPr>
              <a:t>Low </a:t>
            </a:r>
            <a:r>
              <a:rPr lang="en-US" sz="1400" b="1" dirty="0">
                <a:solidFill>
                  <a:srgbClr val="000000"/>
                </a:solidFill>
                <a:latin typeface="Tahoma"/>
                <a:sym typeface="Symbol" pitchFamily="18" charset="2"/>
              </a:rPr>
              <a:t>cost to make  (amplified in solution</a:t>
            </a:r>
            <a:r>
              <a:rPr lang="en-US" sz="1400" b="1" dirty="0" smtClean="0">
                <a:solidFill>
                  <a:srgbClr val="000000"/>
                </a:solidFill>
                <a:latin typeface="Tahoma"/>
                <a:sym typeface="Symbol" pitchFamily="18" charset="2"/>
              </a:rPr>
              <a:t>)</a:t>
            </a:r>
            <a:endParaRPr lang="en-US" sz="1400" b="1" dirty="0">
              <a:solidFill>
                <a:srgbClr val="000000"/>
              </a:solidFill>
              <a:latin typeface="Tahoma"/>
              <a:sym typeface="Symbol" pitchFamily="18" charset="2"/>
            </a:endParaRPr>
          </a:p>
          <a:p>
            <a:pPr marL="171450" indent="-171450" defTabSz="457200" fontAlgn="auto">
              <a:lnSpc>
                <a:spcPts val="2000"/>
              </a:lnSpc>
              <a:spcBef>
                <a:spcPts val="0"/>
              </a:spcBef>
              <a:spcAft>
                <a:spcPts val="0"/>
              </a:spcAft>
              <a:buClr>
                <a:srgbClr val="439539"/>
              </a:buClr>
              <a:buFont typeface="Arial" pitchFamily="34" charset="0"/>
              <a:buChar char="•"/>
              <a:defRPr/>
            </a:pPr>
            <a:r>
              <a:rPr lang="en-US" sz="1400" b="1" dirty="0">
                <a:solidFill>
                  <a:srgbClr val="000000"/>
                </a:solidFill>
                <a:latin typeface="Tahoma"/>
                <a:sym typeface="Symbol" pitchFamily="18" charset="2"/>
              </a:rPr>
              <a:t>Low cost to assay </a:t>
            </a:r>
            <a:r>
              <a:rPr lang="en-US" sz="1400" b="1" dirty="0" smtClean="0">
                <a:solidFill>
                  <a:srgbClr val="000000"/>
                </a:solidFill>
                <a:latin typeface="Tahoma"/>
                <a:sym typeface="Symbol" pitchFamily="18" charset="2"/>
              </a:rPr>
              <a:t>(</a:t>
            </a:r>
            <a:r>
              <a:rPr lang="en-US" sz="1400" b="1" dirty="0">
                <a:solidFill>
                  <a:srgbClr val="000000"/>
                </a:solidFill>
                <a:latin typeface="Tahoma"/>
                <a:sym typeface="Symbol" pitchFamily="18" charset="2"/>
              </a:rPr>
              <a:t>low </a:t>
            </a:r>
            <a:r>
              <a:rPr lang="en-US" sz="1400" b="1" dirty="0" smtClean="0">
                <a:solidFill>
                  <a:srgbClr val="000000"/>
                </a:solidFill>
                <a:latin typeface="Tahoma"/>
                <a:sym typeface="Symbol" pitchFamily="18" charset="2"/>
              </a:rPr>
              <a:t>reagent volume</a:t>
            </a:r>
            <a:r>
              <a:rPr lang="en-US" sz="1400" b="1" dirty="0">
                <a:solidFill>
                  <a:srgbClr val="000000"/>
                </a:solidFill>
                <a:latin typeface="Tahoma"/>
                <a:sym typeface="Symbol" pitchFamily="18" charset="2"/>
              </a:rPr>
              <a:t>)</a:t>
            </a:r>
          </a:p>
          <a:p>
            <a:pPr marL="171450" indent="-171450" defTabSz="457200" fontAlgn="auto">
              <a:lnSpc>
                <a:spcPts val="2000"/>
              </a:lnSpc>
              <a:spcBef>
                <a:spcPts val="0"/>
              </a:spcBef>
              <a:spcAft>
                <a:spcPts val="0"/>
              </a:spcAft>
              <a:buClr>
                <a:srgbClr val="439539"/>
              </a:buClr>
              <a:buFont typeface="Arial" pitchFamily="34" charset="0"/>
              <a:buChar char="•"/>
              <a:defRPr/>
            </a:pPr>
            <a:r>
              <a:rPr lang="en-US" sz="1400" b="1" dirty="0">
                <a:solidFill>
                  <a:srgbClr val="000000"/>
                </a:solidFill>
                <a:latin typeface="Tahoma"/>
                <a:sym typeface="Symbol" pitchFamily="18" charset="2"/>
              </a:rPr>
              <a:t>Low cost to image </a:t>
            </a:r>
            <a:r>
              <a:rPr lang="en-US" sz="1400" b="1" dirty="0" smtClean="0">
                <a:solidFill>
                  <a:srgbClr val="000000"/>
                </a:solidFill>
                <a:latin typeface="Tahoma"/>
                <a:sym typeface="Symbol" pitchFamily="18" charset="2"/>
              </a:rPr>
              <a:t>(fewer </a:t>
            </a:r>
            <a:r>
              <a:rPr lang="en-US" sz="1400" b="1" dirty="0">
                <a:solidFill>
                  <a:srgbClr val="000000"/>
                </a:solidFill>
                <a:latin typeface="Tahoma"/>
                <a:sym typeface="Symbol" pitchFamily="18" charset="2"/>
              </a:rPr>
              <a:t>pixels</a:t>
            </a:r>
            <a:r>
              <a:rPr lang="en-US" sz="1400" b="1" dirty="0" smtClean="0">
                <a:solidFill>
                  <a:srgbClr val="000000"/>
                </a:solidFill>
                <a:latin typeface="Tahoma"/>
                <a:sym typeface="Symbol" pitchFamily="18" charset="2"/>
              </a:rPr>
              <a:t>, faster)</a:t>
            </a:r>
            <a:endParaRPr lang="en-US" sz="1400" b="1" dirty="0">
              <a:solidFill>
                <a:srgbClr val="000000"/>
              </a:solidFill>
              <a:latin typeface="Tahoma"/>
              <a:sym typeface="Symbol" pitchFamily="18" charset="2"/>
            </a:endParaRPr>
          </a:p>
          <a:p>
            <a:pPr defTabSz="457200" fontAlgn="auto">
              <a:spcBef>
                <a:spcPts val="0"/>
              </a:spcBef>
              <a:spcAft>
                <a:spcPts val="0"/>
              </a:spcAft>
              <a:buClr>
                <a:srgbClr val="D14414"/>
              </a:buClr>
              <a:buFont typeface="Symbol" pitchFamily="18" charset="2"/>
              <a:buNone/>
              <a:defRPr/>
            </a:pPr>
            <a:endParaRPr lang="en-US" sz="800" b="1" dirty="0">
              <a:solidFill>
                <a:srgbClr val="0000FF"/>
              </a:solidFill>
              <a:latin typeface="Tahoma"/>
              <a:sym typeface="Symbol" pitchFamily="18" charset="2"/>
            </a:endParaRPr>
          </a:p>
          <a:p>
            <a:pPr defTabSz="457200" fontAlgn="auto">
              <a:spcBef>
                <a:spcPts val="0"/>
              </a:spcBef>
              <a:spcAft>
                <a:spcPts val="0"/>
              </a:spcAft>
              <a:buClr>
                <a:srgbClr val="D14414"/>
              </a:buClr>
              <a:buFont typeface="Symbol" pitchFamily="18" charset="2"/>
              <a:buNone/>
              <a:defRPr/>
            </a:pPr>
            <a:r>
              <a:rPr lang="en-US" sz="1400" b="1" dirty="0">
                <a:solidFill>
                  <a:srgbClr val="0000FF"/>
                </a:solidFill>
                <a:latin typeface="Tahoma"/>
                <a:sym typeface="Symbol" pitchFamily="18" charset="2"/>
              </a:rPr>
              <a:t>   </a:t>
            </a:r>
            <a:endParaRPr lang="en-US" sz="1400" b="1" dirty="0">
              <a:solidFill>
                <a:srgbClr val="51BC53">
                  <a:lumMod val="50000"/>
                </a:srgbClr>
              </a:solidFill>
              <a:latin typeface="Tahoma"/>
              <a:sym typeface="Symbol" pitchFamily="18" charset="2"/>
            </a:endParaRPr>
          </a:p>
        </p:txBody>
      </p:sp>
      <p:pic>
        <p:nvPicPr>
          <p:cNvPr id="29" name="Picture 54" descr="OCS Top View 1.jp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422065" y="3177263"/>
            <a:ext cx="1981200" cy="931864"/>
          </a:xfrm>
          <a:prstGeom prst="rect">
            <a:avLst/>
          </a:prstGeom>
          <a:noFill/>
          <a:ln w="9525">
            <a:noFill/>
            <a:miter lim="800000"/>
            <a:headEnd/>
            <a:tailEnd/>
          </a:ln>
        </p:spPr>
      </p:pic>
      <p:sp>
        <p:nvSpPr>
          <p:cNvPr id="30" name="Text Box 51"/>
          <p:cNvSpPr txBox="1">
            <a:spLocks noChangeArrowheads="1"/>
          </p:cNvSpPr>
          <p:nvPr/>
        </p:nvSpPr>
        <p:spPr bwMode="auto">
          <a:xfrm>
            <a:off x="6422065" y="2633635"/>
            <a:ext cx="2417134" cy="523220"/>
          </a:xfrm>
          <a:prstGeom prst="rect">
            <a:avLst/>
          </a:prstGeom>
          <a:noFill/>
          <a:ln w="9525">
            <a:noFill/>
            <a:miter lim="800000"/>
            <a:headEnd/>
            <a:tailEnd/>
          </a:ln>
        </p:spPr>
        <p:txBody>
          <a:bodyPr wrap="square">
            <a:spAutoFit/>
          </a:bodyPr>
          <a:lstStyle/>
          <a:p>
            <a:pPr defTabSz="457200" fontAlgn="auto">
              <a:spcBef>
                <a:spcPts val="0"/>
              </a:spcBef>
              <a:spcAft>
                <a:spcPts val="0"/>
              </a:spcAft>
            </a:pPr>
            <a:r>
              <a:rPr lang="en-US" sz="1400" b="1" dirty="0" smtClean="0">
                <a:solidFill>
                  <a:srgbClr val="0000FF"/>
                </a:solidFill>
                <a:latin typeface="Tahoma"/>
              </a:rPr>
              <a:t>4B+ spots per slide</a:t>
            </a:r>
            <a:r>
              <a:rPr lang="en-US" sz="1400" dirty="0" smtClean="0">
                <a:solidFill>
                  <a:srgbClr val="000000"/>
                </a:solidFill>
                <a:latin typeface="Tahoma"/>
              </a:rPr>
              <a:t>    </a:t>
            </a:r>
            <a:r>
              <a:rPr lang="en-US" sz="1400" b="1" dirty="0" smtClean="0">
                <a:solidFill>
                  <a:srgbClr val="0000FF"/>
                </a:solidFill>
                <a:latin typeface="Tahoma"/>
              </a:rPr>
              <a:t>&lt;600nm spot separation </a:t>
            </a:r>
          </a:p>
        </p:txBody>
      </p:sp>
      <p:sp>
        <p:nvSpPr>
          <p:cNvPr id="31" name="Rectangle 30"/>
          <p:cNvSpPr/>
          <p:nvPr/>
        </p:nvSpPr>
        <p:spPr>
          <a:xfrm>
            <a:off x="229901" y="5566869"/>
            <a:ext cx="6791432" cy="830997"/>
          </a:xfrm>
          <a:prstGeom prst="rect">
            <a:avLst/>
          </a:prstGeom>
        </p:spPr>
        <p:txBody>
          <a:bodyPr wrap="square">
            <a:spAutoFit/>
          </a:bodyPr>
          <a:lstStyle/>
          <a:p>
            <a:pPr defTabSz="457200" fontAlgn="auto">
              <a:spcBef>
                <a:spcPts val="0"/>
              </a:spcBef>
              <a:spcAft>
                <a:spcPts val="0"/>
              </a:spcAft>
            </a:pPr>
            <a:r>
              <a:rPr lang="en-US" sz="1600" dirty="0" smtClean="0">
                <a:solidFill>
                  <a:srgbClr val="000000"/>
                </a:solidFill>
                <a:latin typeface="Tahoma"/>
              </a:rPr>
              <a:t>-Origins of mass. par. seq. in 1988 (</a:t>
            </a:r>
            <a:r>
              <a:rPr lang="en-US" sz="1600" dirty="0" err="1" smtClean="0">
                <a:solidFill>
                  <a:srgbClr val="000000"/>
                </a:solidFill>
                <a:latin typeface="Tahoma"/>
              </a:rPr>
              <a:t>www.rdrmanac.com</a:t>
            </a:r>
            <a:r>
              <a:rPr lang="en-US" sz="1600" dirty="0" smtClean="0">
                <a:solidFill>
                  <a:srgbClr val="000000"/>
                </a:solidFill>
                <a:latin typeface="Tahoma"/>
              </a:rPr>
              <a:t>)</a:t>
            </a:r>
          </a:p>
          <a:p>
            <a:pPr defTabSz="457200" fontAlgn="auto">
              <a:spcBef>
                <a:spcPts val="0"/>
              </a:spcBef>
              <a:spcAft>
                <a:spcPts val="0"/>
              </a:spcAft>
            </a:pPr>
            <a:r>
              <a:rPr lang="en-US" sz="1600" dirty="0" smtClean="0">
                <a:solidFill>
                  <a:srgbClr val="000000"/>
                </a:solidFill>
                <a:latin typeface="Tahoma"/>
              </a:rPr>
              <a:t>-Drmanac et al, several U.S. patents on DNB arrays (priority to 2005)</a:t>
            </a:r>
          </a:p>
          <a:p>
            <a:pPr defTabSz="457200" fontAlgn="auto">
              <a:spcBef>
                <a:spcPts val="0"/>
              </a:spcBef>
              <a:spcAft>
                <a:spcPts val="0"/>
              </a:spcAft>
            </a:pPr>
            <a:r>
              <a:rPr lang="en-US" sz="1600" dirty="0" smtClean="0">
                <a:solidFill>
                  <a:srgbClr val="000000"/>
                </a:solidFill>
                <a:latin typeface="Tahoma"/>
              </a:rPr>
              <a:t>-Drmanac et al., </a:t>
            </a:r>
            <a:r>
              <a:rPr lang="en-US" sz="1600" i="1" dirty="0" smtClean="0">
                <a:solidFill>
                  <a:srgbClr val="000000"/>
                </a:solidFill>
                <a:latin typeface="Tahoma"/>
              </a:rPr>
              <a:t>Science</a:t>
            </a:r>
            <a:r>
              <a:rPr lang="en-US" sz="1600" dirty="0" smtClean="0">
                <a:solidFill>
                  <a:srgbClr val="000000"/>
                </a:solidFill>
                <a:latin typeface="Tahoma"/>
              </a:rPr>
              <a:t> 2010</a:t>
            </a:r>
            <a:endParaRPr lang="en-US" sz="1600" dirty="0">
              <a:solidFill>
                <a:srgbClr val="000000"/>
              </a:solidFill>
              <a:latin typeface="Tahoma"/>
            </a:endParaRPr>
          </a:p>
        </p:txBody>
      </p:sp>
      <p:sp>
        <p:nvSpPr>
          <p:cNvPr id="32" name="TextBox 31"/>
          <p:cNvSpPr txBox="1"/>
          <p:nvPr/>
        </p:nvSpPr>
        <p:spPr>
          <a:xfrm>
            <a:off x="53636" y="1400063"/>
            <a:ext cx="1438623" cy="523220"/>
          </a:xfrm>
          <a:prstGeom prst="rect">
            <a:avLst/>
          </a:prstGeom>
          <a:noFill/>
        </p:spPr>
        <p:txBody>
          <a:bodyPr wrap="square" rtlCol="0">
            <a:spAutoFit/>
          </a:bodyPr>
          <a:lstStyle/>
          <a:p>
            <a:r>
              <a:rPr lang="en-US" sz="1400" b="1" dirty="0" smtClean="0">
                <a:solidFill>
                  <a:srgbClr val="0000FF"/>
                </a:solidFill>
              </a:rPr>
              <a:t>Natural DNA </a:t>
            </a:r>
          </a:p>
          <a:p>
            <a:r>
              <a:rPr lang="en-US" sz="1400" b="1" dirty="0" smtClean="0">
                <a:solidFill>
                  <a:srgbClr val="0000FF"/>
                </a:solidFill>
              </a:rPr>
              <a:t>No amplification</a:t>
            </a:r>
            <a:endParaRPr lang="en-US" sz="1400" b="1" dirty="0">
              <a:solidFill>
                <a:srgbClr val="0000FF"/>
              </a:solidFill>
            </a:endParaRPr>
          </a:p>
        </p:txBody>
      </p:sp>
      <p:sp>
        <p:nvSpPr>
          <p:cNvPr id="33" name="TextBox 32"/>
          <p:cNvSpPr txBox="1"/>
          <p:nvPr/>
        </p:nvSpPr>
        <p:spPr>
          <a:xfrm>
            <a:off x="1322917" y="1013931"/>
            <a:ext cx="3425284" cy="307777"/>
          </a:xfrm>
          <a:prstGeom prst="rect">
            <a:avLst/>
          </a:prstGeom>
          <a:noFill/>
        </p:spPr>
        <p:txBody>
          <a:bodyPr wrap="square" rtlCol="0">
            <a:spAutoFit/>
          </a:bodyPr>
          <a:lstStyle/>
          <a:p>
            <a:r>
              <a:rPr lang="en-US" sz="1400" b="1" dirty="0" smtClean="0">
                <a:solidFill>
                  <a:srgbClr val="0000FF"/>
                </a:solidFill>
              </a:rPr>
              <a:t>Linear amplification (no clonal errors)</a:t>
            </a:r>
            <a:endParaRPr lang="en-US" sz="1400" b="1" dirty="0">
              <a:solidFill>
                <a:srgbClr val="0000FF"/>
              </a:solidFill>
            </a:endParaRPr>
          </a:p>
        </p:txBody>
      </p:sp>
    </p:spTree>
    <p:extLst>
      <p:ext uri="{BB962C8B-B14F-4D97-AF65-F5344CB8AC3E}">
        <p14:creationId xmlns:p14="http://schemas.microsoft.com/office/powerpoint/2010/main" val="366873630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13" y="249697"/>
            <a:ext cx="8517467" cy="914400"/>
          </a:xfrm>
        </p:spPr>
        <p:txBody>
          <a:bodyPr>
            <a:noAutofit/>
          </a:bodyPr>
          <a:lstStyle/>
          <a:p>
            <a:pPr algn="ctr"/>
            <a:r>
              <a:rPr lang="en-US" sz="2800" b="1" dirty="0" smtClean="0">
                <a:solidFill>
                  <a:srgbClr val="FFFF00"/>
                </a:solidFill>
              </a:rPr>
              <a:t>BGISEQ-500: </a:t>
            </a:r>
            <a:br>
              <a:rPr lang="en-US" sz="2800" b="1" dirty="0" smtClean="0">
                <a:solidFill>
                  <a:srgbClr val="FFFF00"/>
                </a:solidFill>
              </a:rPr>
            </a:br>
            <a:r>
              <a:rPr lang="en-US" sz="2800" b="1" dirty="0" smtClean="0">
                <a:solidFill>
                  <a:srgbClr val="FFFF00"/>
                </a:solidFill>
              </a:rPr>
              <a:t>DNA </a:t>
            </a:r>
            <a:r>
              <a:rPr lang="en-US" sz="2800" b="1" dirty="0" err="1" smtClean="0">
                <a:solidFill>
                  <a:srgbClr val="FFFF00"/>
                </a:solidFill>
              </a:rPr>
              <a:t>nanoball</a:t>
            </a:r>
            <a:r>
              <a:rPr lang="en-US" sz="2800" b="1" dirty="0" smtClean="0">
                <a:solidFill>
                  <a:srgbClr val="FFFF00"/>
                </a:solidFill>
              </a:rPr>
              <a:t> based efficient </a:t>
            </a:r>
            <a:r>
              <a:rPr lang="en-US" sz="2800" b="1" dirty="0" err="1">
                <a:solidFill>
                  <a:srgbClr val="FFFF00"/>
                </a:solidFill>
              </a:rPr>
              <a:t>b</a:t>
            </a:r>
            <a:r>
              <a:rPr lang="en-US" sz="2800" b="1" dirty="0" err="1" smtClean="0">
                <a:solidFill>
                  <a:srgbClr val="FFFF00"/>
                </a:solidFill>
              </a:rPr>
              <a:t>enchtop</a:t>
            </a:r>
            <a:r>
              <a:rPr lang="en-US" sz="2800" b="1" dirty="0" smtClean="0">
                <a:solidFill>
                  <a:srgbClr val="FFFF00"/>
                </a:solidFill>
              </a:rPr>
              <a:t> sequencer</a:t>
            </a:r>
            <a:endParaRPr lang="en-US" sz="2800" b="1" i="1" dirty="0">
              <a:solidFill>
                <a:srgbClr val="FFFF00"/>
              </a:solidFill>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3568" y="721662"/>
            <a:ext cx="8481154" cy="45885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F:\BGI-2015\2015-10\Zebra发布\PPT用图\PPT图标-09.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7203" y="4968272"/>
            <a:ext cx="5624314" cy="5159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23540" y="1164097"/>
            <a:ext cx="3164417" cy="4801315"/>
          </a:xfrm>
          <a:prstGeom prst="rect">
            <a:avLst/>
          </a:prstGeom>
          <a:noFill/>
        </p:spPr>
        <p:txBody>
          <a:bodyPr wrap="square" rtlCol="0">
            <a:spAutoFit/>
          </a:bodyPr>
          <a:lstStyle/>
          <a:p>
            <a:r>
              <a:rPr lang="en-US" b="1" dirty="0" smtClean="0">
                <a:solidFill>
                  <a:srgbClr val="FFFFFF"/>
                </a:solidFill>
              </a:rPr>
              <a:t>-Accurate and cost effective</a:t>
            </a:r>
          </a:p>
          <a:p>
            <a:endParaRPr lang="en-US" b="1" dirty="0" smtClean="0">
              <a:solidFill>
                <a:srgbClr val="FFFFFF"/>
              </a:solidFill>
            </a:endParaRPr>
          </a:p>
          <a:p>
            <a:r>
              <a:rPr lang="en-US" b="1" dirty="0" smtClean="0">
                <a:solidFill>
                  <a:srgbClr val="FFFFFF"/>
                </a:solidFill>
              </a:rPr>
              <a:t>-Approved by China FDA </a:t>
            </a:r>
          </a:p>
          <a:p>
            <a:endParaRPr lang="en-US" b="1" dirty="0" smtClean="0">
              <a:solidFill>
                <a:srgbClr val="FFFFFF"/>
              </a:solidFill>
            </a:endParaRPr>
          </a:p>
          <a:p>
            <a:r>
              <a:rPr lang="en-US" b="1" dirty="0" smtClean="0">
                <a:solidFill>
                  <a:srgbClr val="FFFFFF"/>
                </a:solidFill>
              </a:rPr>
              <a:t>-Uses stepwise sequencing by polymerase</a:t>
            </a:r>
          </a:p>
          <a:p>
            <a:endParaRPr lang="en-US" b="1" dirty="0">
              <a:solidFill>
                <a:srgbClr val="FFFFFF"/>
              </a:solidFill>
            </a:endParaRPr>
          </a:p>
          <a:p>
            <a:r>
              <a:rPr lang="en-US" b="1" dirty="0" smtClean="0">
                <a:solidFill>
                  <a:srgbClr val="FFFFFF"/>
                </a:solidFill>
              </a:rPr>
              <a:t>-Up to 300Gb/run for PE100</a:t>
            </a:r>
          </a:p>
          <a:p>
            <a:endParaRPr lang="en-US" b="1" dirty="0" smtClean="0">
              <a:solidFill>
                <a:srgbClr val="FFFFFF"/>
              </a:solidFill>
            </a:endParaRPr>
          </a:p>
          <a:p>
            <a:r>
              <a:rPr lang="en-US" b="1" dirty="0" smtClean="0">
                <a:solidFill>
                  <a:srgbClr val="FFFFFF"/>
                </a:solidFill>
              </a:rPr>
              <a:t>-Over 400 BGISEQ-500 is deployed</a:t>
            </a:r>
          </a:p>
          <a:p>
            <a:endParaRPr lang="en-US" b="1" dirty="0" smtClean="0">
              <a:solidFill>
                <a:srgbClr val="FFFFFF"/>
              </a:solidFill>
            </a:endParaRPr>
          </a:p>
          <a:p>
            <a:r>
              <a:rPr lang="en-US" b="1" dirty="0" smtClean="0">
                <a:solidFill>
                  <a:srgbClr val="FFFFFF"/>
                </a:solidFill>
              </a:rPr>
              <a:t>-Similar smaller and larger instruments (e.g. BGISEQ-50)</a:t>
            </a:r>
          </a:p>
        </p:txBody>
      </p:sp>
      <p:sp>
        <p:nvSpPr>
          <p:cNvPr id="3" name="TextBox 2"/>
          <p:cNvSpPr txBox="1"/>
          <p:nvPr/>
        </p:nvSpPr>
        <p:spPr>
          <a:xfrm>
            <a:off x="169333" y="5663168"/>
            <a:ext cx="9018614" cy="400110"/>
          </a:xfrm>
          <a:prstGeom prst="rect">
            <a:avLst/>
          </a:prstGeom>
          <a:noFill/>
        </p:spPr>
        <p:txBody>
          <a:bodyPr wrap="square" rtlCol="0">
            <a:spAutoFit/>
          </a:bodyPr>
          <a:lstStyle/>
          <a:p>
            <a:r>
              <a:rPr lang="en-US" sz="2000" b="1" dirty="0" smtClean="0">
                <a:solidFill>
                  <a:schemeClr val="accent3">
                    <a:lumMod val="75000"/>
                  </a:schemeClr>
                </a:solidFill>
              </a:rPr>
              <a:t>Over 2 million NIPT (NIFTY) sequencing tests performed on DNA </a:t>
            </a:r>
            <a:r>
              <a:rPr lang="en-US" sz="2000" b="1" dirty="0" err="1" smtClean="0">
                <a:solidFill>
                  <a:schemeClr val="accent3">
                    <a:lumMod val="75000"/>
                  </a:schemeClr>
                </a:solidFill>
              </a:rPr>
              <a:t>nanoball</a:t>
            </a:r>
            <a:r>
              <a:rPr lang="en-US" sz="2000" b="1" dirty="0" smtClean="0">
                <a:solidFill>
                  <a:schemeClr val="accent3">
                    <a:lumMod val="75000"/>
                  </a:schemeClr>
                </a:solidFill>
              </a:rPr>
              <a:t> arrays </a:t>
            </a:r>
            <a:endParaRPr lang="en-US" sz="2000" b="1" dirty="0">
              <a:solidFill>
                <a:schemeClr val="accent3">
                  <a:lumMod val="75000"/>
                </a:schemeClr>
              </a:solidFill>
            </a:endParaRPr>
          </a:p>
        </p:txBody>
      </p:sp>
      <p:sp>
        <p:nvSpPr>
          <p:cNvPr id="5" name="Frame 4"/>
          <p:cNvSpPr/>
          <p:nvPr/>
        </p:nvSpPr>
        <p:spPr>
          <a:xfrm>
            <a:off x="169343" y="5663168"/>
            <a:ext cx="8805337" cy="496332"/>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89519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24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So How Does the BGI-</a:t>
            </a:r>
            <a:r>
              <a:rPr lang="en-US" b="1" dirty="0" err="1" smtClean="0">
                <a:solidFill>
                  <a:srgbClr val="FFFF00"/>
                </a:solidFill>
              </a:rPr>
              <a:t>Seq</a:t>
            </a:r>
            <a:r>
              <a:rPr lang="en-US" b="1" dirty="0" smtClean="0">
                <a:solidFill>
                  <a:srgbClr val="FFFF00"/>
                </a:solidFill>
              </a:rPr>
              <a:t> 500 Compare to </a:t>
            </a:r>
            <a:r>
              <a:rPr lang="en-US" b="1" dirty="0" err="1" smtClean="0">
                <a:solidFill>
                  <a:srgbClr val="FFFF00"/>
                </a:solidFill>
              </a:rPr>
              <a:t>Illumina</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Do WGS on both the </a:t>
            </a:r>
            <a:r>
              <a:rPr lang="en-US" dirty="0" err="1" smtClean="0"/>
              <a:t>Illumina</a:t>
            </a:r>
            <a:r>
              <a:rPr lang="en-US" dirty="0" smtClean="0"/>
              <a:t> and BGI platforms</a:t>
            </a:r>
          </a:p>
          <a:p>
            <a:r>
              <a:rPr lang="en-US" dirty="0" smtClean="0"/>
              <a:t>Compare the resulting data for SNP detection, CNV detection, and for complex genome rearrangements</a:t>
            </a:r>
          </a:p>
        </p:txBody>
      </p:sp>
    </p:spTree>
    <p:extLst>
      <p:ext uri="{BB962C8B-B14F-4D97-AF65-F5344CB8AC3E}">
        <p14:creationId xmlns:p14="http://schemas.microsoft.com/office/powerpoint/2010/main" val="279469176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p:cNvSpPr txBox="1">
            <a:spLocks/>
          </p:cNvSpPr>
          <p:nvPr/>
        </p:nvSpPr>
        <p:spPr>
          <a:xfrm>
            <a:off x="457214" y="433942"/>
            <a:ext cx="8457901" cy="1016000"/>
          </a:xfrm>
          <a:prstGeom prst="rect">
            <a:avLst/>
          </a:prstGeom>
        </p:spPr>
        <p:txBody>
          <a:bodyPr lIns="91259" tIns="45629" rIns="91259" bIns="45629"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altLang="zh-CN" sz="1800" dirty="0">
                <a:solidFill>
                  <a:srgbClr val="FFFFFF"/>
                </a:solidFill>
                <a:latin typeface="微软雅黑" panose="020B0503020204020204" pitchFamily="34" charset="-122"/>
                <a:ea typeface="微软雅黑" panose="020B0503020204020204" pitchFamily="34" charset="-122"/>
                <a:sym typeface="Gill Sans" charset="0"/>
              </a:rPr>
              <a:t/>
            </a:r>
            <a:br>
              <a:rPr lang="en-US" altLang="zh-CN" sz="1800" dirty="0">
                <a:solidFill>
                  <a:srgbClr val="FFFFFF"/>
                </a:solidFill>
                <a:latin typeface="微软雅黑" panose="020B0503020204020204" pitchFamily="34" charset="-122"/>
                <a:ea typeface="微软雅黑" panose="020B0503020204020204" pitchFamily="34" charset="-122"/>
                <a:sym typeface="Gill Sans" charset="0"/>
              </a:rPr>
            </a:br>
            <a:endParaRPr lang="zh-CN" altLang="en-US" sz="180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7" name="TextBox 3"/>
          <p:cNvSpPr txBox="1">
            <a:spLocks noChangeArrowheads="1"/>
          </p:cNvSpPr>
          <p:nvPr/>
        </p:nvSpPr>
        <p:spPr bwMode="auto">
          <a:xfrm>
            <a:off x="3185" y="6179545"/>
            <a:ext cx="2460625" cy="23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31" tIns="45615" rIns="91231" bIns="45615">
            <a:spAutoFit/>
          </a:bodyPr>
          <a:lstStyle>
            <a:lvl1pPr algn="l" eaLnBrk="0" hangingPunct="0">
              <a:spcBef>
                <a:spcPts val="2388"/>
              </a:spcBef>
              <a:buSzPct val="171000"/>
              <a:buFont typeface="Gill Sans" charset="0"/>
              <a:buChar char="•"/>
              <a:defRPr sz="2000">
                <a:solidFill>
                  <a:schemeClr val="tx1"/>
                </a:solidFill>
                <a:latin typeface="Gill Sans" charset="0"/>
                <a:ea typeface="Heiti SC Light" charset="0"/>
                <a:cs typeface="Heiti SC Light" charset="0"/>
                <a:sym typeface="Gill Sans" charset="0"/>
              </a:defRPr>
            </a:lvl1pPr>
            <a:lvl2pPr marL="742950" indent="-285750" algn="l" eaLnBrk="0" hangingPunct="0">
              <a:spcBef>
                <a:spcPts val="2388"/>
              </a:spcBef>
              <a:buSzPct val="171000"/>
              <a:buFont typeface="Gill Sans" charset="0"/>
              <a:buChar char="•"/>
              <a:defRPr sz="2000">
                <a:solidFill>
                  <a:schemeClr val="tx1"/>
                </a:solidFill>
                <a:latin typeface="Gill Sans" charset="0"/>
                <a:ea typeface="Heiti SC Light" charset="0"/>
                <a:cs typeface="Heiti SC Light" charset="0"/>
                <a:sym typeface="Gill Sans" charset="0"/>
              </a:defRPr>
            </a:lvl2pPr>
            <a:lvl3pPr marL="1143000" indent="-228600" algn="l" eaLnBrk="0" hangingPunct="0">
              <a:spcBef>
                <a:spcPts val="2388"/>
              </a:spcBef>
              <a:buSzPct val="171000"/>
              <a:buFont typeface="Gill Sans" charset="0"/>
              <a:buChar char="•"/>
              <a:defRPr sz="2000">
                <a:solidFill>
                  <a:schemeClr val="tx1"/>
                </a:solidFill>
                <a:latin typeface="Gill Sans" charset="0"/>
                <a:ea typeface="Heiti SC Light" charset="0"/>
                <a:cs typeface="Heiti SC Light" charset="0"/>
                <a:sym typeface="Gill Sans" charset="0"/>
              </a:defRPr>
            </a:lvl3pPr>
            <a:lvl4pPr marL="1600200" indent="-228600" algn="l" eaLnBrk="0" hangingPunct="0">
              <a:spcBef>
                <a:spcPts val="2388"/>
              </a:spcBef>
              <a:buSzPct val="171000"/>
              <a:buFont typeface="Gill Sans" charset="0"/>
              <a:buChar char="•"/>
              <a:defRPr sz="2000">
                <a:solidFill>
                  <a:schemeClr val="tx1"/>
                </a:solidFill>
                <a:latin typeface="Gill Sans" charset="0"/>
                <a:ea typeface="Heiti SC Light" charset="0"/>
                <a:cs typeface="Heiti SC Light" charset="0"/>
                <a:sym typeface="Gill Sans" charset="0"/>
              </a:defRPr>
            </a:lvl4pPr>
            <a:lvl5pPr marL="2057400" indent="-228600" algn="l" eaLnBrk="0" hangingPunct="0">
              <a:spcBef>
                <a:spcPts val="2388"/>
              </a:spcBef>
              <a:buSzPct val="171000"/>
              <a:buFont typeface="Gill Sans" charset="0"/>
              <a:buChar char="•"/>
              <a:defRPr sz="2000">
                <a:solidFill>
                  <a:schemeClr val="tx1"/>
                </a:solidFill>
                <a:latin typeface="Gill Sans" charset="0"/>
                <a:ea typeface="Heiti SC Light" charset="0"/>
                <a:cs typeface="Heiti SC Light" charset="0"/>
                <a:sym typeface="Gill Sans" charset="0"/>
              </a:defRPr>
            </a:lvl5pPr>
            <a:lvl6pPr marL="2514600" indent="-228600" eaLnBrk="0" fontAlgn="base" hangingPunct="0">
              <a:spcBef>
                <a:spcPts val="2388"/>
              </a:spcBef>
              <a:spcAft>
                <a:spcPct val="0"/>
              </a:spcAft>
              <a:buSzPct val="171000"/>
              <a:buFont typeface="Gill Sans" charset="0"/>
              <a:buChar char="•"/>
              <a:defRPr sz="2000">
                <a:solidFill>
                  <a:schemeClr val="tx1"/>
                </a:solidFill>
                <a:latin typeface="Gill Sans" charset="0"/>
                <a:ea typeface="Heiti SC Light" charset="0"/>
                <a:cs typeface="Heiti SC Light" charset="0"/>
                <a:sym typeface="Gill Sans" charset="0"/>
              </a:defRPr>
            </a:lvl6pPr>
            <a:lvl7pPr marL="2971800" indent="-228600" eaLnBrk="0" fontAlgn="base" hangingPunct="0">
              <a:spcBef>
                <a:spcPts val="2388"/>
              </a:spcBef>
              <a:spcAft>
                <a:spcPct val="0"/>
              </a:spcAft>
              <a:buSzPct val="171000"/>
              <a:buFont typeface="Gill Sans" charset="0"/>
              <a:buChar char="•"/>
              <a:defRPr sz="2000">
                <a:solidFill>
                  <a:schemeClr val="tx1"/>
                </a:solidFill>
                <a:latin typeface="Gill Sans" charset="0"/>
                <a:ea typeface="Heiti SC Light" charset="0"/>
                <a:cs typeface="Heiti SC Light" charset="0"/>
                <a:sym typeface="Gill Sans" charset="0"/>
              </a:defRPr>
            </a:lvl7pPr>
            <a:lvl8pPr marL="3429000" indent="-228600" eaLnBrk="0" fontAlgn="base" hangingPunct="0">
              <a:spcBef>
                <a:spcPts val="2388"/>
              </a:spcBef>
              <a:spcAft>
                <a:spcPct val="0"/>
              </a:spcAft>
              <a:buSzPct val="171000"/>
              <a:buFont typeface="Gill Sans" charset="0"/>
              <a:buChar char="•"/>
              <a:defRPr sz="2000">
                <a:solidFill>
                  <a:schemeClr val="tx1"/>
                </a:solidFill>
                <a:latin typeface="Gill Sans" charset="0"/>
                <a:ea typeface="Heiti SC Light" charset="0"/>
                <a:cs typeface="Heiti SC Light" charset="0"/>
                <a:sym typeface="Gill Sans" charset="0"/>
              </a:defRPr>
            </a:lvl8pPr>
            <a:lvl9pPr marL="3886200" indent="-228600" eaLnBrk="0" fontAlgn="base" hangingPunct="0">
              <a:spcBef>
                <a:spcPts val="2388"/>
              </a:spcBef>
              <a:spcAft>
                <a:spcPct val="0"/>
              </a:spcAft>
              <a:buSzPct val="171000"/>
              <a:buFont typeface="Gill Sans" charset="0"/>
              <a:buChar char="•"/>
              <a:defRPr sz="2000">
                <a:solidFill>
                  <a:schemeClr val="tx1"/>
                </a:solidFill>
                <a:latin typeface="Gill Sans" charset="0"/>
                <a:ea typeface="Heiti SC Light" charset="0"/>
                <a:cs typeface="Heiti SC Light" charset="0"/>
                <a:sym typeface="Gill Sans" charset="0"/>
              </a:defRPr>
            </a:lvl9pPr>
          </a:lstStyle>
          <a:p>
            <a:pPr defTabSz="456274" eaLnBrk="1" hangingPunct="1">
              <a:spcBef>
                <a:spcPct val="0"/>
              </a:spcBef>
              <a:buSzTx/>
              <a:buFont typeface="Gill Sans" charset="0"/>
              <a:buNone/>
            </a:pPr>
            <a:r>
              <a:rPr lang="en-US" altLang="zh-CN" sz="900" b="1" dirty="0">
                <a:solidFill>
                  <a:srgbClr val="FFFFFF"/>
                </a:solidFill>
                <a:latin typeface="Heiti SC Light" charset="0"/>
                <a:ea typeface="宋体" pitchFamily="2" charset="-122"/>
              </a:rPr>
              <a:t>©2017 BGI-Shenzhen All Rights Reserved</a:t>
            </a:r>
            <a:endParaRPr lang="zh-CN" altLang="en-US" sz="900" b="1" dirty="0">
              <a:solidFill>
                <a:srgbClr val="FFFFFF"/>
              </a:solidFill>
              <a:latin typeface="Heiti SC Light" charset="0"/>
              <a:ea typeface="宋体" pitchFamily="2" charset="-122"/>
            </a:endParaRPr>
          </a:p>
        </p:txBody>
      </p:sp>
      <p:sp>
        <p:nvSpPr>
          <p:cNvPr id="2" name="文本框 1"/>
          <p:cNvSpPr txBox="1"/>
          <p:nvPr/>
        </p:nvSpPr>
        <p:spPr>
          <a:xfrm>
            <a:off x="5562600" y="685800"/>
            <a:ext cx="3106915" cy="302839"/>
          </a:xfrm>
          <a:prstGeom prst="rect">
            <a:avLst/>
          </a:prstGeom>
          <a:noFill/>
        </p:spPr>
        <p:txBody>
          <a:bodyPr wrap="square" lIns="71310" tIns="35655" rIns="71310" bIns="35655" rtlCol="0">
            <a:spAutoFit/>
          </a:bodyPr>
          <a:lstStyle/>
          <a:p>
            <a:pPr algn="r" defTabSz="713099" fontAlgn="base">
              <a:spcBef>
                <a:spcPct val="0"/>
              </a:spcBef>
              <a:spcAft>
                <a:spcPct val="0"/>
              </a:spcAft>
            </a:pPr>
            <a:r>
              <a:rPr kumimoji="1" lang="en-US" altLang="zh-CN" sz="1500" dirty="0">
                <a:solidFill>
                  <a:srgbClr val="000000"/>
                </a:solidFill>
                <a:ea typeface="Gill Sans" charset="0"/>
                <a:cs typeface="Gill Sans" charset="0"/>
                <a:sym typeface="Gill Sans" charset="0"/>
              </a:rPr>
              <a:t>Whole</a:t>
            </a:r>
            <a:r>
              <a:rPr kumimoji="1" lang="zh-CN" altLang="en-US" sz="1500" dirty="0">
                <a:solidFill>
                  <a:srgbClr val="000000"/>
                </a:solidFill>
                <a:ea typeface="Gill Sans" charset="0"/>
                <a:cs typeface="Gill Sans" charset="0"/>
                <a:sym typeface="Gill Sans" charset="0"/>
              </a:rPr>
              <a:t> </a:t>
            </a:r>
            <a:r>
              <a:rPr kumimoji="1" lang="en-US" altLang="zh-CN" sz="1500" dirty="0">
                <a:solidFill>
                  <a:srgbClr val="000000"/>
                </a:solidFill>
                <a:ea typeface="Gill Sans" charset="0"/>
                <a:cs typeface="Gill Sans" charset="0"/>
                <a:sym typeface="Gill Sans" charset="0"/>
              </a:rPr>
              <a:t>Genome</a:t>
            </a:r>
            <a:r>
              <a:rPr kumimoji="1" lang="zh-CN" altLang="en-US" sz="1500" dirty="0">
                <a:solidFill>
                  <a:srgbClr val="000000"/>
                </a:solidFill>
                <a:ea typeface="Gill Sans" charset="0"/>
                <a:cs typeface="Gill Sans" charset="0"/>
                <a:sym typeface="Gill Sans" charset="0"/>
              </a:rPr>
              <a:t> </a:t>
            </a:r>
            <a:r>
              <a:rPr kumimoji="1" lang="en-US" altLang="zh-CN" sz="1500" dirty="0">
                <a:solidFill>
                  <a:srgbClr val="000000"/>
                </a:solidFill>
                <a:ea typeface="Gill Sans" charset="0"/>
                <a:cs typeface="Gill Sans" charset="0"/>
                <a:sym typeface="Gill Sans" charset="0"/>
              </a:rPr>
              <a:t>Sequencing</a:t>
            </a:r>
            <a:endParaRPr kumimoji="1" lang="zh-CN" altLang="en-US" sz="1500" dirty="0">
              <a:solidFill>
                <a:srgbClr val="000000"/>
              </a:solidFill>
              <a:ea typeface="Gill Sans" charset="0"/>
              <a:cs typeface="Gill Sans" charset="0"/>
              <a:sym typeface="Gill Sans" charset="0"/>
            </a:endParaRPr>
          </a:p>
        </p:txBody>
      </p:sp>
      <p:pic>
        <p:nvPicPr>
          <p:cNvPr id="11" name="Picture 3" descr="F:\BGI-2015\2015-10\Zebra发布\PPT用图\PPT图标-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8200" y="76200"/>
            <a:ext cx="554538" cy="696488"/>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23">
            <a:extLst>
              <a:ext uri="{FF2B5EF4-FFF2-40B4-BE49-F238E27FC236}">
                <a16:creationId xmlns="" xmlns:a16="http://schemas.microsoft.com/office/drawing/2014/main" id="{615508C2-0307-4E11-8AB0-BFEE63E0BEA9}"/>
              </a:ext>
            </a:extLst>
          </p:cNvPr>
          <p:cNvGrpSpPr/>
          <p:nvPr/>
        </p:nvGrpSpPr>
        <p:grpSpPr>
          <a:xfrm>
            <a:off x="323528" y="1576851"/>
            <a:ext cx="3852128" cy="3674888"/>
            <a:chOff x="323528" y="1314042"/>
            <a:chExt cx="3852128" cy="3062407"/>
          </a:xfrm>
        </p:grpSpPr>
        <p:sp>
          <p:nvSpPr>
            <p:cNvPr id="16" name="椭圆 15">
              <a:extLst>
                <a:ext uri="{FF2B5EF4-FFF2-40B4-BE49-F238E27FC236}">
                  <a16:creationId xmlns="" xmlns:a16="http://schemas.microsoft.com/office/drawing/2014/main" id="{BF687836-6430-4BAC-ADC9-A350A14F2199}"/>
                </a:ext>
              </a:extLst>
            </p:cNvPr>
            <p:cNvSpPr/>
            <p:nvPr/>
          </p:nvSpPr>
          <p:spPr bwMode="auto">
            <a:xfrm>
              <a:off x="323528" y="1676449"/>
              <a:ext cx="2700000" cy="2700000"/>
            </a:xfrm>
            <a:prstGeom prst="ellipse">
              <a:avLst/>
            </a:prstGeom>
            <a:solidFill>
              <a:srgbClr val="993300">
                <a:alpha val="86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zh-CN" altLang="en-US" sz="4200">
                <a:solidFill>
                  <a:srgbClr val="FFFFFF"/>
                </a:solidFill>
                <a:sym typeface="Gill Sans" charset="0"/>
              </a:endParaRPr>
            </a:p>
          </p:txBody>
        </p:sp>
        <p:sp>
          <p:nvSpPr>
            <p:cNvPr id="17" name="椭圆 16">
              <a:extLst>
                <a:ext uri="{FF2B5EF4-FFF2-40B4-BE49-F238E27FC236}">
                  <a16:creationId xmlns="" xmlns:a16="http://schemas.microsoft.com/office/drawing/2014/main" id="{DFBF1820-2968-456C-A0B0-225AB903153F}"/>
                </a:ext>
              </a:extLst>
            </p:cNvPr>
            <p:cNvSpPr/>
            <p:nvPr/>
          </p:nvSpPr>
          <p:spPr bwMode="auto">
            <a:xfrm>
              <a:off x="1475656" y="1676449"/>
              <a:ext cx="2700000" cy="2700000"/>
            </a:xfrm>
            <a:prstGeom prst="ellipse">
              <a:avLst/>
            </a:prstGeom>
            <a:solidFill>
              <a:srgbClr val="00B050">
                <a:alpha val="43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zh-CN" altLang="en-US" sz="4200">
                <a:solidFill>
                  <a:srgbClr val="FFFFFF"/>
                </a:solidFill>
                <a:sym typeface="Gill Sans" charset="0"/>
              </a:endParaRPr>
            </a:p>
          </p:txBody>
        </p:sp>
        <p:sp>
          <p:nvSpPr>
            <p:cNvPr id="19" name="文本框 18">
              <a:extLst>
                <a:ext uri="{FF2B5EF4-FFF2-40B4-BE49-F238E27FC236}">
                  <a16:creationId xmlns="" xmlns:a16="http://schemas.microsoft.com/office/drawing/2014/main" id="{190EC9C0-9A26-4326-87F9-720C1315A239}"/>
                </a:ext>
              </a:extLst>
            </p:cNvPr>
            <p:cNvSpPr txBox="1"/>
            <p:nvPr/>
          </p:nvSpPr>
          <p:spPr>
            <a:xfrm>
              <a:off x="359711" y="1314042"/>
              <a:ext cx="3317034" cy="282128"/>
            </a:xfrm>
            <a:prstGeom prst="rect">
              <a:avLst/>
            </a:prstGeom>
            <a:noFill/>
          </p:spPr>
          <p:txBody>
            <a:bodyPr wrap="none" rtlCol="0">
              <a:spAutoFit/>
            </a:bodyPr>
            <a:lstStyle/>
            <a:p>
              <a:pPr algn="ctr" fontAlgn="base">
                <a:spcBef>
                  <a:spcPct val="0"/>
                </a:spcBef>
                <a:spcAft>
                  <a:spcPct val="0"/>
                </a:spcAft>
              </a:pPr>
              <a:r>
                <a:rPr lang="en-US" altLang="zh-CN" sz="1600" dirty="0">
                  <a:solidFill>
                    <a:srgbClr val="000000"/>
                  </a:solidFill>
                  <a:latin typeface="Arial" panose="020B0604020202020204" pitchFamily="34" charset="0"/>
                  <a:cs typeface="Arial" panose="020B0604020202020204" pitchFamily="34" charset="0"/>
                  <a:sym typeface="Gill Sans" charset="0"/>
                </a:rPr>
                <a:t>BGISEQ-500              HiSeq X Ten</a:t>
              </a:r>
              <a:endParaRPr lang="zh-CN" altLang="en-US" dirty="0">
                <a:solidFill>
                  <a:srgbClr val="000000"/>
                </a:solidFill>
                <a:latin typeface="Arial" panose="020B0604020202020204" pitchFamily="34" charset="0"/>
                <a:cs typeface="Arial" panose="020B0604020202020204" pitchFamily="34" charset="0"/>
                <a:sym typeface="Gill Sans" charset="0"/>
              </a:endParaRPr>
            </a:p>
          </p:txBody>
        </p:sp>
        <p:sp>
          <p:nvSpPr>
            <p:cNvPr id="20" name="文本框 19">
              <a:extLst>
                <a:ext uri="{FF2B5EF4-FFF2-40B4-BE49-F238E27FC236}">
                  <a16:creationId xmlns="" xmlns:a16="http://schemas.microsoft.com/office/drawing/2014/main" id="{A36EC9A4-C32C-41FD-A135-880EEBC11C1B}"/>
                </a:ext>
              </a:extLst>
            </p:cNvPr>
            <p:cNvSpPr txBox="1"/>
            <p:nvPr/>
          </p:nvSpPr>
          <p:spPr>
            <a:xfrm>
              <a:off x="447124" y="2731969"/>
              <a:ext cx="926355" cy="487313"/>
            </a:xfrm>
            <a:prstGeom prst="rect">
              <a:avLst/>
            </a:prstGeom>
            <a:noFill/>
          </p:spPr>
          <p:txBody>
            <a:bodyPr wrap="none" rtlCol="0">
              <a:spAutoFit/>
            </a:bodyPr>
            <a:lstStyle/>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247,523</a:t>
              </a:r>
            </a:p>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6.65%</a:t>
              </a:r>
              <a:endParaRPr lang="zh-CN" altLang="en-US" dirty="0">
                <a:solidFill>
                  <a:srgbClr val="FFFFFF"/>
                </a:solidFill>
                <a:latin typeface="Arial" panose="020B0604020202020204" pitchFamily="34" charset="0"/>
                <a:cs typeface="Arial" panose="020B0604020202020204" pitchFamily="34" charset="0"/>
                <a:sym typeface="Gill Sans" charset="0"/>
              </a:endParaRPr>
            </a:p>
          </p:txBody>
        </p:sp>
        <p:sp>
          <p:nvSpPr>
            <p:cNvPr id="21" name="文本框 20">
              <a:extLst>
                <a:ext uri="{FF2B5EF4-FFF2-40B4-BE49-F238E27FC236}">
                  <a16:creationId xmlns="" xmlns:a16="http://schemas.microsoft.com/office/drawing/2014/main" id="{FAD92C85-41E7-401D-A896-9D298DFA519A}"/>
                </a:ext>
              </a:extLst>
            </p:cNvPr>
            <p:cNvSpPr txBox="1"/>
            <p:nvPr/>
          </p:nvSpPr>
          <p:spPr>
            <a:xfrm>
              <a:off x="1680763" y="2855080"/>
              <a:ext cx="1097476" cy="282128"/>
            </a:xfrm>
            <a:prstGeom prst="rect">
              <a:avLst/>
            </a:prstGeom>
            <a:noFill/>
          </p:spPr>
          <p:txBody>
            <a:bodyPr wrap="none" rtlCol="0">
              <a:spAutoFit/>
            </a:bodyPr>
            <a:lstStyle/>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3,330,773</a:t>
              </a:r>
              <a:endParaRPr lang="zh-CN" altLang="en-US" dirty="0">
                <a:solidFill>
                  <a:srgbClr val="FFFFFF"/>
                </a:solidFill>
                <a:latin typeface="Arial" panose="020B0604020202020204" pitchFamily="34" charset="0"/>
                <a:cs typeface="Arial" panose="020B0604020202020204" pitchFamily="34" charset="0"/>
                <a:sym typeface="Gill Sans" charset="0"/>
              </a:endParaRPr>
            </a:p>
          </p:txBody>
        </p:sp>
        <p:sp>
          <p:nvSpPr>
            <p:cNvPr id="22" name="文本框 21">
              <a:extLst>
                <a:ext uri="{FF2B5EF4-FFF2-40B4-BE49-F238E27FC236}">
                  <a16:creationId xmlns="" xmlns:a16="http://schemas.microsoft.com/office/drawing/2014/main" id="{CE2012E6-2ABB-498E-9D90-CFD51C435FED}"/>
                </a:ext>
              </a:extLst>
            </p:cNvPr>
            <p:cNvSpPr txBox="1"/>
            <p:nvPr/>
          </p:nvSpPr>
          <p:spPr>
            <a:xfrm>
              <a:off x="3079699" y="2731970"/>
              <a:ext cx="926355" cy="487313"/>
            </a:xfrm>
            <a:prstGeom prst="rect">
              <a:avLst/>
            </a:prstGeom>
            <a:noFill/>
          </p:spPr>
          <p:txBody>
            <a:bodyPr wrap="none" rtlCol="0">
              <a:spAutoFit/>
            </a:bodyPr>
            <a:lstStyle/>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146,582</a:t>
              </a:r>
            </a:p>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3.94%</a:t>
              </a:r>
              <a:endParaRPr lang="zh-CN" altLang="en-US" dirty="0">
                <a:solidFill>
                  <a:srgbClr val="FFFFFF"/>
                </a:solidFill>
                <a:latin typeface="Arial" panose="020B0604020202020204" pitchFamily="34" charset="0"/>
                <a:cs typeface="Arial" panose="020B0604020202020204" pitchFamily="34" charset="0"/>
                <a:sym typeface="Gill Sans" charset="0"/>
              </a:endParaRPr>
            </a:p>
          </p:txBody>
        </p:sp>
      </p:grpSp>
      <p:sp>
        <p:nvSpPr>
          <p:cNvPr id="23" name="TextBox 12">
            <a:extLst>
              <a:ext uri="{FF2B5EF4-FFF2-40B4-BE49-F238E27FC236}">
                <a16:creationId xmlns="" xmlns:a16="http://schemas.microsoft.com/office/drawing/2014/main" id="{5BDD3737-66FB-44FF-A6AE-9BA155FF4FE3}"/>
              </a:ext>
            </a:extLst>
          </p:cNvPr>
          <p:cNvSpPr txBox="1"/>
          <p:nvPr/>
        </p:nvSpPr>
        <p:spPr>
          <a:xfrm>
            <a:off x="107504" y="5477819"/>
            <a:ext cx="4214810" cy="338554"/>
          </a:xfrm>
          <a:prstGeom prst="rect">
            <a:avLst/>
          </a:prstGeom>
          <a:noFill/>
        </p:spPr>
        <p:txBody>
          <a:bodyPr wrap="square" rtlCol="0">
            <a:spAutoFit/>
          </a:bodyPr>
          <a:lstStyle/>
          <a:p>
            <a:pPr algn="ctr" fontAlgn="base">
              <a:spcBef>
                <a:spcPct val="0"/>
              </a:spcBef>
              <a:spcAft>
                <a:spcPct val="0"/>
              </a:spcAft>
            </a:pPr>
            <a:r>
              <a:rPr lang="en-US" altLang="zh-CN" sz="1600" dirty="0" smtClean="0">
                <a:solidFill>
                  <a:srgbClr val="000000"/>
                </a:solidFill>
                <a:sym typeface="Gill Sans" charset="0"/>
              </a:rPr>
              <a:t>Venn </a:t>
            </a:r>
            <a:r>
              <a:rPr lang="en-US" altLang="zh-CN" sz="1600" dirty="0">
                <a:solidFill>
                  <a:srgbClr val="000000"/>
                </a:solidFill>
                <a:sym typeface="Gill Sans" charset="0"/>
              </a:rPr>
              <a:t>of SNPs between two platforms</a:t>
            </a:r>
          </a:p>
        </p:txBody>
      </p:sp>
      <p:grpSp>
        <p:nvGrpSpPr>
          <p:cNvPr id="25" name="组合 24">
            <a:extLst>
              <a:ext uri="{FF2B5EF4-FFF2-40B4-BE49-F238E27FC236}">
                <a16:creationId xmlns="" xmlns:a16="http://schemas.microsoft.com/office/drawing/2014/main" id="{9DF44D6A-EFC9-44E6-A3B1-7124EF83E003}"/>
              </a:ext>
            </a:extLst>
          </p:cNvPr>
          <p:cNvGrpSpPr/>
          <p:nvPr/>
        </p:nvGrpSpPr>
        <p:grpSpPr>
          <a:xfrm>
            <a:off x="4686150" y="1523055"/>
            <a:ext cx="3852128" cy="3674888"/>
            <a:chOff x="323528" y="1314042"/>
            <a:chExt cx="3852128" cy="3062407"/>
          </a:xfrm>
        </p:grpSpPr>
        <p:sp>
          <p:nvSpPr>
            <p:cNvPr id="26" name="椭圆 25">
              <a:extLst>
                <a:ext uri="{FF2B5EF4-FFF2-40B4-BE49-F238E27FC236}">
                  <a16:creationId xmlns="" xmlns:a16="http://schemas.microsoft.com/office/drawing/2014/main" id="{1A4834D2-33D1-491D-9CE1-676C74A7FA4C}"/>
                </a:ext>
              </a:extLst>
            </p:cNvPr>
            <p:cNvSpPr/>
            <p:nvPr/>
          </p:nvSpPr>
          <p:spPr bwMode="auto">
            <a:xfrm>
              <a:off x="323528" y="1676449"/>
              <a:ext cx="2700000" cy="2700000"/>
            </a:xfrm>
            <a:prstGeom prst="ellipse">
              <a:avLst/>
            </a:prstGeom>
            <a:solidFill>
              <a:srgbClr val="993300">
                <a:alpha val="86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zh-CN" altLang="en-US" sz="4200">
                <a:solidFill>
                  <a:srgbClr val="FFFFFF"/>
                </a:solidFill>
                <a:sym typeface="Gill Sans" charset="0"/>
              </a:endParaRPr>
            </a:p>
          </p:txBody>
        </p:sp>
        <p:sp>
          <p:nvSpPr>
            <p:cNvPr id="27" name="椭圆 26">
              <a:extLst>
                <a:ext uri="{FF2B5EF4-FFF2-40B4-BE49-F238E27FC236}">
                  <a16:creationId xmlns="" xmlns:a16="http://schemas.microsoft.com/office/drawing/2014/main" id="{A9D9D0D2-BB16-4E30-A06E-63A59A66BDE2}"/>
                </a:ext>
              </a:extLst>
            </p:cNvPr>
            <p:cNvSpPr/>
            <p:nvPr/>
          </p:nvSpPr>
          <p:spPr bwMode="auto">
            <a:xfrm>
              <a:off x="1475656" y="1676449"/>
              <a:ext cx="2700000" cy="2700000"/>
            </a:xfrm>
            <a:prstGeom prst="ellipse">
              <a:avLst/>
            </a:prstGeom>
            <a:solidFill>
              <a:srgbClr val="00B050">
                <a:alpha val="43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zh-CN" altLang="en-US" sz="4200">
                <a:solidFill>
                  <a:srgbClr val="FFFFFF"/>
                </a:solidFill>
                <a:sym typeface="Gill Sans" charset="0"/>
              </a:endParaRPr>
            </a:p>
          </p:txBody>
        </p:sp>
        <p:sp>
          <p:nvSpPr>
            <p:cNvPr id="28" name="文本框 27">
              <a:extLst>
                <a:ext uri="{FF2B5EF4-FFF2-40B4-BE49-F238E27FC236}">
                  <a16:creationId xmlns="" xmlns:a16="http://schemas.microsoft.com/office/drawing/2014/main" id="{AFA80F75-9A11-4EF9-B199-0E4B840C3918}"/>
                </a:ext>
              </a:extLst>
            </p:cNvPr>
            <p:cNvSpPr txBox="1"/>
            <p:nvPr/>
          </p:nvSpPr>
          <p:spPr>
            <a:xfrm>
              <a:off x="331208" y="1314042"/>
              <a:ext cx="3374041" cy="282128"/>
            </a:xfrm>
            <a:prstGeom prst="rect">
              <a:avLst/>
            </a:prstGeom>
            <a:noFill/>
          </p:spPr>
          <p:txBody>
            <a:bodyPr wrap="none" rtlCol="0">
              <a:spAutoFit/>
            </a:bodyPr>
            <a:lstStyle/>
            <a:p>
              <a:pPr algn="ctr" fontAlgn="base">
                <a:spcBef>
                  <a:spcPct val="0"/>
                </a:spcBef>
                <a:spcAft>
                  <a:spcPct val="0"/>
                </a:spcAft>
              </a:pPr>
              <a:r>
                <a:rPr lang="en-US" altLang="zh-CN" sz="1600" dirty="0">
                  <a:solidFill>
                    <a:srgbClr val="000000"/>
                  </a:solidFill>
                  <a:latin typeface="Arial" panose="020B0604020202020204" pitchFamily="34" charset="0"/>
                  <a:cs typeface="Arial" panose="020B0604020202020204" pitchFamily="34" charset="0"/>
                  <a:sym typeface="Gill Sans" charset="0"/>
                </a:rPr>
                <a:t>BGISEQ-500               HiSeq X Ten</a:t>
              </a:r>
              <a:endParaRPr lang="zh-CN" altLang="en-US" dirty="0">
                <a:solidFill>
                  <a:srgbClr val="000000"/>
                </a:solidFill>
                <a:latin typeface="Arial" panose="020B0604020202020204" pitchFamily="34" charset="0"/>
                <a:cs typeface="Arial" panose="020B0604020202020204" pitchFamily="34" charset="0"/>
                <a:sym typeface="Gill Sans" charset="0"/>
              </a:endParaRPr>
            </a:p>
          </p:txBody>
        </p:sp>
        <p:sp>
          <p:nvSpPr>
            <p:cNvPr id="29" name="文本框 28">
              <a:extLst>
                <a:ext uri="{FF2B5EF4-FFF2-40B4-BE49-F238E27FC236}">
                  <a16:creationId xmlns="" xmlns:a16="http://schemas.microsoft.com/office/drawing/2014/main" id="{969B529F-FCE6-439B-8FFB-B65EAAE1943F}"/>
                </a:ext>
              </a:extLst>
            </p:cNvPr>
            <p:cNvSpPr txBox="1"/>
            <p:nvPr/>
          </p:nvSpPr>
          <p:spPr>
            <a:xfrm>
              <a:off x="447124" y="2731969"/>
              <a:ext cx="926355" cy="487313"/>
            </a:xfrm>
            <a:prstGeom prst="rect">
              <a:avLst/>
            </a:prstGeom>
            <a:noFill/>
          </p:spPr>
          <p:txBody>
            <a:bodyPr wrap="none" rtlCol="0">
              <a:spAutoFit/>
            </a:bodyPr>
            <a:lstStyle/>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194,641</a:t>
              </a:r>
            </a:p>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21.80%</a:t>
              </a:r>
              <a:endParaRPr lang="zh-CN" altLang="en-US" dirty="0">
                <a:solidFill>
                  <a:srgbClr val="FFFFFF"/>
                </a:solidFill>
                <a:latin typeface="Arial" panose="020B0604020202020204" pitchFamily="34" charset="0"/>
                <a:cs typeface="Arial" panose="020B0604020202020204" pitchFamily="34" charset="0"/>
                <a:sym typeface="Gill Sans" charset="0"/>
              </a:endParaRPr>
            </a:p>
          </p:txBody>
        </p:sp>
        <p:sp>
          <p:nvSpPr>
            <p:cNvPr id="30" name="文本框 29">
              <a:extLst>
                <a:ext uri="{FF2B5EF4-FFF2-40B4-BE49-F238E27FC236}">
                  <a16:creationId xmlns="" xmlns:a16="http://schemas.microsoft.com/office/drawing/2014/main" id="{E8F0003B-533C-4133-B983-5B1E9EAE92E0}"/>
                </a:ext>
              </a:extLst>
            </p:cNvPr>
            <p:cNvSpPr txBox="1"/>
            <p:nvPr/>
          </p:nvSpPr>
          <p:spPr>
            <a:xfrm>
              <a:off x="1766325" y="2855080"/>
              <a:ext cx="926355" cy="282128"/>
            </a:xfrm>
            <a:prstGeom prst="rect">
              <a:avLst/>
            </a:prstGeom>
            <a:noFill/>
          </p:spPr>
          <p:txBody>
            <a:bodyPr wrap="none" rtlCol="0">
              <a:spAutoFit/>
            </a:bodyPr>
            <a:lstStyle/>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533,365</a:t>
              </a:r>
              <a:endParaRPr lang="zh-CN" altLang="en-US" dirty="0">
                <a:solidFill>
                  <a:srgbClr val="FFFFFF"/>
                </a:solidFill>
                <a:latin typeface="Arial" panose="020B0604020202020204" pitchFamily="34" charset="0"/>
                <a:cs typeface="Arial" panose="020B0604020202020204" pitchFamily="34" charset="0"/>
                <a:sym typeface="Gill Sans" charset="0"/>
              </a:endParaRPr>
            </a:p>
          </p:txBody>
        </p:sp>
        <p:sp>
          <p:nvSpPr>
            <p:cNvPr id="31" name="文本框 30">
              <a:extLst>
                <a:ext uri="{FF2B5EF4-FFF2-40B4-BE49-F238E27FC236}">
                  <a16:creationId xmlns="" xmlns:a16="http://schemas.microsoft.com/office/drawing/2014/main" id="{C65E9E31-477B-4E91-B7DD-0A283C8417DA}"/>
                </a:ext>
              </a:extLst>
            </p:cNvPr>
            <p:cNvSpPr txBox="1"/>
            <p:nvPr/>
          </p:nvSpPr>
          <p:spPr>
            <a:xfrm>
              <a:off x="3079699" y="2731970"/>
              <a:ext cx="926355" cy="487313"/>
            </a:xfrm>
            <a:prstGeom prst="rect">
              <a:avLst/>
            </a:prstGeom>
            <a:noFill/>
          </p:spPr>
          <p:txBody>
            <a:bodyPr wrap="none" rtlCol="0">
              <a:spAutoFit/>
            </a:bodyPr>
            <a:lstStyle/>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164,835</a:t>
              </a:r>
            </a:p>
            <a:p>
              <a:pPr algn="ctr" fontAlgn="base">
                <a:spcBef>
                  <a:spcPct val="0"/>
                </a:spcBef>
                <a:spcAft>
                  <a:spcPct val="0"/>
                </a:spcAft>
              </a:pPr>
              <a:r>
                <a:rPr lang="en-US" altLang="zh-CN" sz="1600" dirty="0">
                  <a:solidFill>
                    <a:srgbClr val="FFFFFF"/>
                  </a:solidFill>
                  <a:latin typeface="Arial" panose="020B0604020202020204" pitchFamily="34" charset="0"/>
                  <a:cs typeface="Arial" panose="020B0604020202020204" pitchFamily="34" charset="0"/>
                  <a:sym typeface="Gill Sans" charset="0"/>
                </a:rPr>
                <a:t>18.50%</a:t>
              </a:r>
              <a:endParaRPr lang="zh-CN" altLang="en-US" dirty="0">
                <a:solidFill>
                  <a:srgbClr val="FFFFFF"/>
                </a:solidFill>
                <a:latin typeface="Arial" panose="020B0604020202020204" pitchFamily="34" charset="0"/>
                <a:cs typeface="Arial" panose="020B0604020202020204" pitchFamily="34" charset="0"/>
                <a:sym typeface="Gill Sans" charset="0"/>
              </a:endParaRPr>
            </a:p>
          </p:txBody>
        </p:sp>
      </p:grpSp>
      <p:sp>
        <p:nvSpPr>
          <p:cNvPr id="32" name="TextBox 12">
            <a:extLst>
              <a:ext uri="{FF2B5EF4-FFF2-40B4-BE49-F238E27FC236}">
                <a16:creationId xmlns="" xmlns:a16="http://schemas.microsoft.com/office/drawing/2014/main" id="{1FC27E21-5D9B-4D47-8C5F-6EE82BD85957}"/>
              </a:ext>
            </a:extLst>
          </p:cNvPr>
          <p:cNvSpPr txBox="1"/>
          <p:nvPr/>
        </p:nvSpPr>
        <p:spPr>
          <a:xfrm>
            <a:off x="4243390" y="5477815"/>
            <a:ext cx="4214810" cy="338554"/>
          </a:xfrm>
          <a:prstGeom prst="rect">
            <a:avLst/>
          </a:prstGeom>
          <a:noFill/>
        </p:spPr>
        <p:txBody>
          <a:bodyPr wrap="square" rtlCol="0">
            <a:spAutoFit/>
          </a:bodyPr>
          <a:lstStyle/>
          <a:p>
            <a:pPr algn="ctr" fontAlgn="base">
              <a:spcBef>
                <a:spcPct val="0"/>
              </a:spcBef>
              <a:spcAft>
                <a:spcPct val="0"/>
              </a:spcAft>
            </a:pPr>
            <a:r>
              <a:rPr lang="en-US" altLang="zh-CN" sz="1600" dirty="0" smtClean="0">
                <a:solidFill>
                  <a:srgbClr val="000000"/>
                </a:solidFill>
                <a:sym typeface="Gill Sans" charset="0"/>
              </a:rPr>
              <a:t>Venn </a:t>
            </a:r>
            <a:r>
              <a:rPr lang="en-US" altLang="zh-CN" sz="1600" dirty="0">
                <a:solidFill>
                  <a:srgbClr val="000000"/>
                </a:solidFill>
                <a:sym typeface="Gill Sans" charset="0"/>
              </a:rPr>
              <a:t>of INDELs between two platforms</a:t>
            </a:r>
          </a:p>
        </p:txBody>
      </p:sp>
      <p:sp>
        <p:nvSpPr>
          <p:cNvPr id="34" name="文本框 33"/>
          <p:cNvSpPr txBox="1"/>
          <p:nvPr/>
        </p:nvSpPr>
        <p:spPr>
          <a:xfrm>
            <a:off x="441496" y="556058"/>
            <a:ext cx="5426663" cy="923330"/>
          </a:xfrm>
          <a:prstGeom prst="rect">
            <a:avLst/>
          </a:prstGeom>
          <a:noFill/>
        </p:spPr>
        <p:txBody>
          <a:bodyPr wrap="square" rtlCol="0">
            <a:spAutoFit/>
          </a:bodyPr>
          <a:lstStyle/>
          <a:p>
            <a:pPr fontAlgn="base">
              <a:spcBef>
                <a:spcPct val="0"/>
              </a:spcBef>
              <a:spcAft>
                <a:spcPct val="0"/>
              </a:spcAft>
            </a:pPr>
            <a:r>
              <a:rPr kumimoji="1" lang="en-US" altLang="zh-CN" sz="2800" dirty="0" smtClean="0">
                <a:solidFill>
                  <a:srgbClr val="000000"/>
                </a:solidFill>
                <a:sym typeface="Gill Sans" charset="0"/>
              </a:rPr>
              <a:t>PE150 </a:t>
            </a:r>
            <a:r>
              <a:rPr kumimoji="1" lang="en-US" altLang="zh-CN" sz="2800" dirty="0">
                <a:solidFill>
                  <a:srgbClr val="000000"/>
                </a:solidFill>
                <a:sym typeface="Gill Sans" charset="0"/>
              </a:rPr>
              <a:t>VVN Kit YH genome</a:t>
            </a:r>
            <a:endParaRPr kumimoji="1" lang="zh-CN" altLang="en-US" sz="2800" dirty="0">
              <a:solidFill>
                <a:srgbClr val="000000"/>
              </a:solidFill>
              <a:sym typeface="Gill Sans" charset="0"/>
            </a:endParaRPr>
          </a:p>
          <a:p>
            <a:pPr fontAlgn="base">
              <a:spcBef>
                <a:spcPct val="0"/>
              </a:spcBef>
              <a:spcAft>
                <a:spcPct val="0"/>
              </a:spcAft>
            </a:pPr>
            <a:endParaRPr kumimoji="1" lang="en-US" altLang="zh-CN" sz="2600" dirty="0">
              <a:solidFill>
                <a:srgbClr val="000000"/>
              </a:solidFill>
              <a:sym typeface="Gill Sans" charset="0"/>
            </a:endParaRPr>
          </a:p>
        </p:txBody>
      </p:sp>
      <p:sp>
        <p:nvSpPr>
          <p:cNvPr id="3" name="TextBox 2"/>
          <p:cNvSpPr txBox="1"/>
          <p:nvPr/>
        </p:nvSpPr>
        <p:spPr>
          <a:xfrm>
            <a:off x="3334588" y="6253997"/>
            <a:ext cx="3819488" cy="369332"/>
          </a:xfrm>
          <a:prstGeom prst="rect">
            <a:avLst/>
          </a:prstGeom>
          <a:noFill/>
        </p:spPr>
        <p:txBody>
          <a:bodyPr wrap="none" rtlCol="0">
            <a:spAutoFit/>
          </a:bodyPr>
          <a:lstStyle/>
          <a:p>
            <a:pPr defTabSz="457200"/>
            <a:r>
              <a:rPr lang="en-US" dirty="0">
                <a:solidFill>
                  <a:srgbClr val="000000"/>
                </a:solidFill>
              </a:rPr>
              <a:t>More variants detected by BGISEQ500</a:t>
            </a:r>
          </a:p>
        </p:txBody>
      </p:sp>
    </p:spTree>
    <p:extLst>
      <p:ext uri="{BB962C8B-B14F-4D97-AF65-F5344CB8AC3E}">
        <p14:creationId xmlns:p14="http://schemas.microsoft.com/office/powerpoint/2010/main" val="7695003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BGI </a:t>
            </a:r>
            <a:r>
              <a:rPr lang="en-US" b="1" dirty="0" err="1" smtClean="0">
                <a:solidFill>
                  <a:srgbClr val="FFFF00"/>
                </a:solidFill>
              </a:rPr>
              <a:t>Seq</a:t>
            </a:r>
            <a:r>
              <a:rPr lang="en-US" b="1" dirty="0" smtClean="0">
                <a:solidFill>
                  <a:srgbClr val="FFFF00"/>
                </a:solidFill>
              </a:rPr>
              <a:t> 500 Sequencing</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FF"/>
                </a:solidFill>
              </a:rPr>
              <a:t>Can today do WGS for a total cost of $600</a:t>
            </a:r>
          </a:p>
          <a:p>
            <a:endParaRPr lang="en-US" dirty="0">
              <a:solidFill>
                <a:srgbClr val="FFFFFF"/>
              </a:solidFill>
            </a:endParaRPr>
          </a:p>
          <a:p>
            <a:r>
              <a:rPr lang="en-US" dirty="0" smtClean="0">
                <a:solidFill>
                  <a:srgbClr val="FFFFFF"/>
                </a:solidFill>
              </a:rPr>
              <a:t>BGI plans to reduce this to just $200 by the end of 2018!</a:t>
            </a:r>
          </a:p>
          <a:p>
            <a:endParaRPr lang="en-US" dirty="0"/>
          </a:p>
          <a:p>
            <a:r>
              <a:rPr lang="en-US" dirty="0" smtClean="0">
                <a:solidFill>
                  <a:srgbClr val="FFFF00"/>
                </a:solidFill>
              </a:rPr>
              <a:t>Targeting the $100 genome (total all in cost) by the end of 2019!</a:t>
            </a:r>
            <a:endParaRPr lang="en-US" dirty="0">
              <a:solidFill>
                <a:srgbClr val="FFFF00"/>
              </a:solidFill>
            </a:endParaRPr>
          </a:p>
        </p:txBody>
      </p:sp>
    </p:spTree>
    <p:extLst>
      <p:ext uri="{BB962C8B-B14F-4D97-AF65-F5344CB8AC3E}">
        <p14:creationId xmlns:p14="http://schemas.microsoft.com/office/powerpoint/2010/main" val="111090576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Competition is Good!</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As BGI ramps towards providing a $100 (all in) human genome </a:t>
            </a:r>
            <a:r>
              <a:rPr lang="en-US" dirty="0" err="1" smtClean="0"/>
              <a:t>Illumina</a:t>
            </a:r>
            <a:r>
              <a:rPr lang="en-US" dirty="0" smtClean="0"/>
              <a:t> will have no choice but to try to compete</a:t>
            </a:r>
          </a:p>
          <a:p>
            <a:r>
              <a:rPr lang="en-US" dirty="0" smtClean="0"/>
              <a:t>We have seen a reduction in WGS sequencing cost from 3 billion dollars to $600 in just 19 years!</a:t>
            </a:r>
          </a:p>
          <a:p>
            <a:r>
              <a:rPr lang="en-US" dirty="0" smtClean="0"/>
              <a:t>Once we have the $100 genome, how long until we have the $10 genome?</a:t>
            </a:r>
            <a:endParaRPr lang="en-US" dirty="0"/>
          </a:p>
        </p:txBody>
      </p:sp>
    </p:spTree>
    <p:extLst>
      <p:ext uri="{BB962C8B-B14F-4D97-AF65-F5344CB8AC3E}">
        <p14:creationId xmlns:p14="http://schemas.microsoft.com/office/powerpoint/2010/main" val="404804245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WGS For Cancer</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Easy library prep</a:t>
            </a:r>
          </a:p>
          <a:p>
            <a:r>
              <a:rPr lang="en-US" dirty="0" smtClean="0"/>
              <a:t>Ultimately less expensive than any other NGS approach</a:t>
            </a:r>
          </a:p>
          <a:p>
            <a:r>
              <a:rPr lang="en-US" dirty="0" smtClean="0"/>
              <a:t>Provides complete genome information</a:t>
            </a:r>
          </a:p>
          <a:p>
            <a:r>
              <a:rPr lang="en-US" dirty="0" smtClean="0"/>
              <a:t>SNPs</a:t>
            </a:r>
          </a:p>
          <a:p>
            <a:r>
              <a:rPr lang="en-US" dirty="0" smtClean="0"/>
              <a:t>CNVs</a:t>
            </a:r>
          </a:p>
          <a:p>
            <a:r>
              <a:rPr lang="en-US" dirty="0" smtClean="0"/>
              <a:t>Translocations</a:t>
            </a:r>
          </a:p>
          <a:p>
            <a:r>
              <a:rPr lang="en-US" dirty="0" smtClean="0"/>
              <a:t>Foreign DNA</a:t>
            </a:r>
            <a:endParaRPr lang="en-US" dirty="0"/>
          </a:p>
        </p:txBody>
      </p:sp>
    </p:spTree>
    <p:extLst>
      <p:ext uri="{BB962C8B-B14F-4D97-AF65-F5344CB8AC3E}">
        <p14:creationId xmlns:p14="http://schemas.microsoft.com/office/powerpoint/2010/main" val="26390439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WGS Data And Cancer</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First can be used to molecularly characterize each cancer</a:t>
            </a:r>
          </a:p>
          <a:p>
            <a:r>
              <a:rPr lang="en-US" dirty="0" smtClean="0"/>
              <a:t>Different sub-types will most definitely have different treatment strategies (already employed with lung and breast cancer)</a:t>
            </a:r>
          </a:p>
          <a:p>
            <a:r>
              <a:rPr lang="en-US" dirty="0" smtClean="0"/>
              <a:t>Helps to identify actionable mutations</a:t>
            </a:r>
            <a:endParaRPr lang="en-US" dirty="0"/>
          </a:p>
        </p:txBody>
      </p:sp>
    </p:spTree>
    <p:extLst>
      <p:ext uri="{BB962C8B-B14F-4D97-AF65-F5344CB8AC3E}">
        <p14:creationId xmlns:p14="http://schemas.microsoft.com/office/powerpoint/2010/main" val="29383936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Problems With WGS For Cancer</a:t>
            </a:r>
            <a:endParaRPr lang="en-US" b="1" dirty="0">
              <a:solidFill>
                <a:srgbClr val="FFFF00"/>
              </a:solidFill>
            </a:endParaRPr>
          </a:p>
        </p:txBody>
      </p:sp>
      <p:sp>
        <p:nvSpPr>
          <p:cNvPr id="3" name="Content Placeholder 2"/>
          <p:cNvSpPr>
            <a:spLocks noGrp="1"/>
          </p:cNvSpPr>
          <p:nvPr>
            <p:ph idx="1"/>
          </p:nvPr>
        </p:nvSpPr>
        <p:spPr/>
        <p:txBody>
          <a:bodyPr>
            <a:normAutofit fontScale="92500"/>
          </a:bodyPr>
          <a:lstStyle/>
          <a:p>
            <a:r>
              <a:rPr lang="en-US" dirty="0" smtClean="0"/>
              <a:t>Most alterations detected will be outside the coding portion of the genome. What do they even mean?</a:t>
            </a:r>
          </a:p>
          <a:p>
            <a:r>
              <a:rPr lang="en-US" dirty="0" smtClean="0"/>
              <a:t>Only a very small fraction of alterations that are in the coding portion of the genome are currently actionable</a:t>
            </a:r>
          </a:p>
          <a:p>
            <a:r>
              <a:rPr lang="en-US" dirty="0" smtClean="0"/>
              <a:t>Need many more drugs for mutated genes to really be useful</a:t>
            </a:r>
          </a:p>
          <a:p>
            <a:r>
              <a:rPr lang="en-US" dirty="0" smtClean="0"/>
              <a:t>Will also need to have more information about how multiple drugs (for mutated targets) work in combination</a:t>
            </a:r>
          </a:p>
          <a:p>
            <a:r>
              <a:rPr lang="en-US" dirty="0" smtClean="0"/>
              <a:t>Huge amount of data. Way too expensive to store the full sequence</a:t>
            </a:r>
            <a:endParaRPr lang="en-US" dirty="0"/>
          </a:p>
        </p:txBody>
      </p:sp>
    </p:spTree>
    <p:extLst>
      <p:ext uri="{BB962C8B-B14F-4D97-AF65-F5344CB8AC3E}">
        <p14:creationId xmlns:p14="http://schemas.microsoft.com/office/powerpoint/2010/main" val="235706165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solidFill>
                  <a:srgbClr val="FFFF00"/>
                </a:solidFill>
              </a:rPr>
              <a:t>However, WGS Provides Information On Cancer-Specific Mutations</a:t>
            </a:r>
            <a:endParaRPr lang="en-US" sz="3200" b="1" dirty="0">
              <a:solidFill>
                <a:srgbClr val="FFFF00"/>
              </a:solidFill>
            </a:endParaRPr>
          </a:p>
        </p:txBody>
      </p:sp>
      <p:sp>
        <p:nvSpPr>
          <p:cNvPr id="3" name="Content Placeholder 2"/>
          <p:cNvSpPr>
            <a:spLocks noGrp="1"/>
          </p:cNvSpPr>
          <p:nvPr>
            <p:ph idx="1"/>
          </p:nvPr>
        </p:nvSpPr>
        <p:spPr/>
        <p:txBody>
          <a:bodyPr/>
          <a:lstStyle/>
          <a:p>
            <a:r>
              <a:rPr lang="en-US" dirty="0" smtClean="0"/>
              <a:t>Cancer-specific mutations are valuable markers for monitoring cancer</a:t>
            </a:r>
          </a:p>
          <a:p>
            <a:r>
              <a:rPr lang="en-US" dirty="0" smtClean="0"/>
              <a:t>Can be used as a potential diagnostic tool for cancer screening- Strategy being employed by Grail!</a:t>
            </a:r>
          </a:p>
          <a:p>
            <a:r>
              <a:rPr lang="en-US" dirty="0" smtClean="0"/>
              <a:t>More importantly, can potentially be used to detect the presence of cancer cells (and potentially the amount of cancer present in an individual undergoing clinical treatment for cancer)</a:t>
            </a:r>
            <a:endParaRPr lang="en-US" dirty="0"/>
          </a:p>
        </p:txBody>
      </p:sp>
    </p:spTree>
    <p:extLst>
      <p:ext uri="{BB962C8B-B14F-4D97-AF65-F5344CB8AC3E}">
        <p14:creationId xmlns:p14="http://schemas.microsoft.com/office/powerpoint/2010/main" val="406042912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The Liquid Biopsy</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Metastatic solid tumors secrete tumor cells into the bloodstream</a:t>
            </a:r>
          </a:p>
          <a:p>
            <a:r>
              <a:rPr lang="en-US" dirty="0" smtClean="0"/>
              <a:t>Circulating tumor-free DNA can be detected in the blood</a:t>
            </a:r>
          </a:p>
          <a:p>
            <a:r>
              <a:rPr lang="en-US" dirty="0" smtClean="0"/>
              <a:t>The half-life of this DNA is very short</a:t>
            </a:r>
          </a:p>
          <a:p>
            <a:r>
              <a:rPr lang="en-US" dirty="0" smtClean="0"/>
              <a:t>But the concentration of </a:t>
            </a:r>
            <a:r>
              <a:rPr lang="en-US" dirty="0" err="1" smtClean="0"/>
              <a:t>cf</a:t>
            </a:r>
            <a:r>
              <a:rPr lang="en-US" dirty="0" smtClean="0"/>
              <a:t> tumor DNA may be very low and only a fraction as compared to </a:t>
            </a:r>
            <a:r>
              <a:rPr lang="en-US" dirty="0" err="1" smtClean="0"/>
              <a:t>cf</a:t>
            </a:r>
            <a:r>
              <a:rPr lang="en-US" dirty="0" smtClean="0"/>
              <a:t> normal DNA</a:t>
            </a:r>
          </a:p>
          <a:p>
            <a:r>
              <a:rPr lang="en-US" dirty="0" smtClean="0"/>
              <a:t>How to detect such rare DNAs?</a:t>
            </a:r>
            <a:endParaRPr lang="en-US" dirty="0"/>
          </a:p>
        </p:txBody>
      </p:sp>
    </p:spTree>
    <p:extLst>
      <p:ext uri="{BB962C8B-B14F-4D97-AF65-F5344CB8AC3E}">
        <p14:creationId xmlns:p14="http://schemas.microsoft.com/office/powerpoint/2010/main" val="358090124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Digital Droplet PCR</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Very powerful technology to identify very rare sequence variants</a:t>
            </a:r>
          </a:p>
          <a:p>
            <a:r>
              <a:rPr lang="en-US" dirty="0" smtClean="0"/>
              <a:t>For example, rare molecules with mutations such as those from circulating tumor DNA</a:t>
            </a:r>
          </a:p>
          <a:p>
            <a:r>
              <a:rPr lang="en-US" dirty="0" smtClean="0"/>
              <a:t>Two major platforms currently available</a:t>
            </a:r>
          </a:p>
          <a:p>
            <a:r>
              <a:rPr lang="en-US" dirty="0" smtClean="0"/>
              <a:t>(1) </a:t>
            </a:r>
            <a:r>
              <a:rPr lang="en-US" dirty="0" err="1" smtClean="0"/>
              <a:t>BioRad</a:t>
            </a:r>
            <a:r>
              <a:rPr lang="en-US" dirty="0" smtClean="0"/>
              <a:t> QX200 Droplet Digital PCR system</a:t>
            </a:r>
          </a:p>
          <a:p>
            <a:r>
              <a:rPr lang="en-US" dirty="0" smtClean="0"/>
              <a:t>(2) </a:t>
            </a:r>
            <a:r>
              <a:rPr lang="en-US" dirty="0" err="1" smtClean="0"/>
              <a:t>Raindance</a:t>
            </a:r>
            <a:r>
              <a:rPr lang="en-US" dirty="0" smtClean="0"/>
              <a:t> </a:t>
            </a:r>
            <a:r>
              <a:rPr lang="en-US" dirty="0" err="1" smtClean="0"/>
              <a:t>RainDrop</a:t>
            </a:r>
            <a:r>
              <a:rPr lang="en-US" dirty="0" smtClean="0"/>
              <a:t> Digital PCR system</a:t>
            </a:r>
          </a:p>
          <a:p>
            <a:r>
              <a:rPr lang="en-US" dirty="0" smtClean="0">
                <a:solidFill>
                  <a:srgbClr val="FFFF00"/>
                </a:solidFill>
              </a:rPr>
              <a:t>Both now owned by </a:t>
            </a:r>
            <a:r>
              <a:rPr lang="en-US" dirty="0" err="1" smtClean="0">
                <a:solidFill>
                  <a:srgbClr val="FFFF00"/>
                </a:solidFill>
              </a:rPr>
              <a:t>BioRad</a:t>
            </a:r>
            <a:r>
              <a:rPr lang="en-US" dirty="0" smtClean="0">
                <a:solidFill>
                  <a:srgbClr val="FFFF00"/>
                </a:solidFill>
              </a:rPr>
              <a:t>!</a:t>
            </a:r>
            <a:endParaRPr lang="en-US" dirty="0">
              <a:solidFill>
                <a:srgbClr val="FFFF00"/>
              </a:solidFill>
            </a:endParaRPr>
          </a:p>
        </p:txBody>
      </p:sp>
    </p:spTree>
    <p:extLst>
      <p:ext uri="{BB962C8B-B14F-4D97-AF65-F5344CB8AC3E}">
        <p14:creationId xmlns:p14="http://schemas.microsoft.com/office/powerpoint/2010/main" val="231496422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06564" y="2788296"/>
            <a:ext cx="8488902" cy="1336909"/>
          </a:xfrm>
          <a:prstGeom prst="rect">
            <a:avLst/>
          </a:prstGeom>
        </p:spPr>
      </p:pic>
    </p:spTree>
    <p:extLst>
      <p:ext uri="{BB962C8B-B14F-4D97-AF65-F5344CB8AC3E}">
        <p14:creationId xmlns:p14="http://schemas.microsoft.com/office/powerpoint/2010/main" val="276066479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Using </a:t>
            </a:r>
            <a:r>
              <a:rPr lang="en-US" b="1" dirty="0" err="1" smtClean="0">
                <a:solidFill>
                  <a:srgbClr val="FFFF00"/>
                </a:solidFill>
              </a:rPr>
              <a:t>ddPCR</a:t>
            </a:r>
            <a:r>
              <a:rPr lang="en-US" b="1" dirty="0" smtClean="0">
                <a:solidFill>
                  <a:srgbClr val="FFFF00"/>
                </a:solidFill>
              </a:rPr>
              <a:t> To Monitor Cancers</a:t>
            </a:r>
            <a:endParaRPr lang="en-US" b="1" dirty="0">
              <a:solidFill>
                <a:srgbClr val="FFFF00"/>
              </a:solidFill>
            </a:endParaRPr>
          </a:p>
        </p:txBody>
      </p:sp>
      <p:sp>
        <p:nvSpPr>
          <p:cNvPr id="3" name="Content Placeholder 2"/>
          <p:cNvSpPr>
            <a:spLocks noGrp="1"/>
          </p:cNvSpPr>
          <p:nvPr>
            <p:ph idx="1"/>
          </p:nvPr>
        </p:nvSpPr>
        <p:spPr/>
        <p:txBody>
          <a:bodyPr/>
          <a:lstStyle/>
          <a:p>
            <a:r>
              <a:rPr lang="en-US" dirty="0" smtClean="0"/>
              <a:t>Identify tumor-specific markers. Could be mutation in the tumor, or novel junctions (which could be detected by mate-pair sequencing)</a:t>
            </a:r>
          </a:p>
          <a:p>
            <a:r>
              <a:rPr lang="en-US" dirty="0" smtClean="0"/>
              <a:t>In metastatic tumors there will be circulating tumor DNA present in the blood (but it will be at a low concentration relative to normal DNA)</a:t>
            </a:r>
          </a:p>
          <a:p>
            <a:r>
              <a:rPr lang="en-US" dirty="0" smtClean="0"/>
              <a:t>Isolate this DNA from blood that is optimized for circulating DNA (by double centrifugation to remove normal while blood cells)</a:t>
            </a:r>
            <a:endParaRPr lang="en-US" dirty="0"/>
          </a:p>
        </p:txBody>
      </p:sp>
    </p:spTree>
    <p:extLst>
      <p:ext uri="{BB962C8B-B14F-4D97-AF65-F5344CB8AC3E}">
        <p14:creationId xmlns:p14="http://schemas.microsoft.com/office/powerpoint/2010/main" val="415191139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algn="ctr"/>
            <a:r>
              <a:rPr lang="en-US" b="1" dirty="0" err="1">
                <a:solidFill>
                  <a:srgbClr val="FFFF00"/>
                </a:solidFill>
                <a:latin typeface="Arial" charset="0"/>
                <a:ea typeface="ＭＳ Ｐゴシック" charset="0"/>
                <a:cs typeface="ＭＳ Ｐゴシック" charset="0"/>
              </a:rPr>
              <a:t>ddPCR</a:t>
            </a:r>
            <a:r>
              <a:rPr lang="en-US" b="1" dirty="0">
                <a:solidFill>
                  <a:srgbClr val="FFFF00"/>
                </a:solidFill>
                <a:latin typeface="Arial" charset="0"/>
                <a:ea typeface="ＭＳ Ｐゴシック" charset="0"/>
                <a:cs typeface="ＭＳ Ｐゴシック" charset="0"/>
              </a:rPr>
              <a:t> To Monitor Therapy</a:t>
            </a:r>
          </a:p>
        </p:txBody>
      </p:sp>
      <p:sp>
        <p:nvSpPr>
          <p:cNvPr id="50178" name="Content Placeholder 2"/>
          <p:cNvSpPr>
            <a:spLocks noGrp="1"/>
          </p:cNvSpPr>
          <p:nvPr>
            <p:ph idx="1"/>
          </p:nvPr>
        </p:nvSpPr>
        <p:spPr/>
        <p:txBody>
          <a:bodyPr/>
          <a:lstStyle/>
          <a:p>
            <a:r>
              <a:rPr lang="en-US" dirty="0">
                <a:solidFill>
                  <a:srgbClr val="FFFFFF"/>
                </a:solidFill>
                <a:latin typeface="Arial" charset="0"/>
                <a:ea typeface="ＭＳ Ｐゴシック" charset="0"/>
                <a:cs typeface="ＭＳ Ｐゴシック" charset="0"/>
              </a:rPr>
              <a:t>Identify </a:t>
            </a:r>
            <a:r>
              <a:rPr lang="en-US" dirty="0" smtClean="0">
                <a:solidFill>
                  <a:srgbClr val="FFFFFF"/>
                </a:solidFill>
                <a:latin typeface="Arial" charset="0"/>
                <a:ea typeface="ＭＳ Ｐゴシック" charset="0"/>
                <a:cs typeface="ＭＳ Ｐゴシック" charset="0"/>
              </a:rPr>
              <a:t>cancer-specific alterations from WGS data</a:t>
            </a:r>
            <a:endParaRPr lang="en-US" dirty="0">
              <a:solidFill>
                <a:srgbClr val="FFFFFF"/>
              </a:solidFill>
              <a:latin typeface="Arial" charset="0"/>
              <a:ea typeface="ＭＳ Ｐゴシック" charset="0"/>
              <a:cs typeface="ＭＳ Ｐゴシック" charset="0"/>
            </a:endParaRPr>
          </a:p>
          <a:p>
            <a:r>
              <a:rPr lang="en-US" dirty="0">
                <a:solidFill>
                  <a:srgbClr val="FFFFFF"/>
                </a:solidFill>
                <a:latin typeface="Arial" charset="0"/>
                <a:ea typeface="ＭＳ Ｐゴシック" charset="0"/>
                <a:cs typeface="ＭＳ Ｐゴシック" charset="0"/>
              </a:rPr>
              <a:t>Construct PCR primers for these cancer-specific alterations (also patient-specific)</a:t>
            </a:r>
          </a:p>
          <a:p>
            <a:r>
              <a:rPr lang="en-US" dirty="0">
                <a:solidFill>
                  <a:srgbClr val="FFFFFF"/>
                </a:solidFill>
                <a:latin typeface="Arial" charset="0"/>
                <a:ea typeface="ＭＳ Ｐゴシック" charset="0"/>
                <a:cs typeface="ＭＳ Ｐゴシック" charset="0"/>
              </a:rPr>
              <a:t>Do </a:t>
            </a:r>
            <a:r>
              <a:rPr lang="en-US" dirty="0" err="1" smtClean="0">
                <a:solidFill>
                  <a:srgbClr val="FFFFFF"/>
                </a:solidFill>
                <a:latin typeface="Arial" charset="0"/>
                <a:ea typeface="ＭＳ Ｐゴシック" charset="0"/>
                <a:cs typeface="ＭＳ Ｐゴシック" charset="0"/>
              </a:rPr>
              <a:t>ddPCR</a:t>
            </a:r>
            <a:r>
              <a:rPr lang="en-US" dirty="0" smtClean="0">
                <a:solidFill>
                  <a:srgbClr val="FFFFFF"/>
                </a:solidFill>
                <a:latin typeface="Arial" charset="0"/>
                <a:ea typeface="ＭＳ Ｐゴシック" charset="0"/>
                <a:cs typeface="ＭＳ Ｐゴシック" charset="0"/>
              </a:rPr>
              <a:t> </a:t>
            </a:r>
            <a:r>
              <a:rPr lang="en-US" dirty="0">
                <a:solidFill>
                  <a:srgbClr val="FFFFFF"/>
                </a:solidFill>
                <a:latin typeface="Arial" charset="0"/>
                <a:ea typeface="ＭＳ Ｐゴシック" charset="0"/>
                <a:cs typeface="ＭＳ Ｐゴシック" charset="0"/>
              </a:rPr>
              <a:t>on blood samples to monitor patient post-surgery as well as post other treatment modalities</a:t>
            </a:r>
          </a:p>
        </p:txBody>
      </p:sp>
    </p:spTree>
    <p:extLst>
      <p:ext uri="{BB962C8B-B14F-4D97-AF65-F5344CB8AC3E}">
        <p14:creationId xmlns:p14="http://schemas.microsoft.com/office/powerpoint/2010/main" val="414614657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0999"/>
            <a:ext cx="7583487" cy="1714045"/>
          </a:xfrm>
        </p:spPr>
        <p:txBody>
          <a:bodyPr/>
          <a:lstStyle/>
          <a:p>
            <a:pPr algn="ctr"/>
            <a:r>
              <a:rPr lang="en-US" b="1" dirty="0" smtClean="0">
                <a:solidFill>
                  <a:srgbClr val="FFFF00"/>
                </a:solidFill>
              </a:rPr>
              <a:t>WGS Thus Has The Potential To Completely Change How We Treat Cancer Patients</a:t>
            </a:r>
            <a:endParaRPr lang="en-US" b="1" dirty="0">
              <a:solidFill>
                <a:srgbClr val="FFFF00"/>
              </a:solidFill>
            </a:endParaRPr>
          </a:p>
        </p:txBody>
      </p:sp>
      <p:sp>
        <p:nvSpPr>
          <p:cNvPr id="3" name="Content Placeholder 2"/>
          <p:cNvSpPr>
            <a:spLocks noGrp="1"/>
          </p:cNvSpPr>
          <p:nvPr>
            <p:ph idx="1"/>
          </p:nvPr>
        </p:nvSpPr>
        <p:spPr>
          <a:xfrm>
            <a:off x="779463" y="2548971"/>
            <a:ext cx="7583487" cy="5215790"/>
          </a:xfrm>
        </p:spPr>
        <p:txBody>
          <a:bodyPr/>
          <a:lstStyle/>
          <a:p>
            <a:r>
              <a:rPr lang="en-US" dirty="0" smtClean="0"/>
              <a:t>When the total cost of WGS is $100 it will become the technique of choice for characterizing cancers</a:t>
            </a:r>
          </a:p>
          <a:p>
            <a:r>
              <a:rPr lang="en-US" dirty="0" smtClean="0"/>
              <a:t>Cheaper (and easier) than gene panels, or WES</a:t>
            </a:r>
          </a:p>
          <a:p>
            <a:r>
              <a:rPr lang="en-US" dirty="0" smtClean="0"/>
              <a:t>Comprehensive way of examining genome-wide alterations</a:t>
            </a:r>
          </a:p>
          <a:p>
            <a:r>
              <a:rPr lang="en-US" dirty="0" smtClean="0"/>
              <a:t>Focus on those alterations that are actionable and also use the data to molecularly classify each cancer</a:t>
            </a:r>
          </a:p>
          <a:p>
            <a:r>
              <a:rPr lang="en-US" dirty="0" smtClean="0"/>
              <a:t>Use the liquid biopsy to follow cancer treatments in real-time</a:t>
            </a:r>
            <a:endParaRPr lang="en-US" dirty="0"/>
          </a:p>
        </p:txBody>
      </p:sp>
    </p:spTree>
    <p:extLst>
      <p:ext uri="{BB962C8B-B14F-4D97-AF65-F5344CB8AC3E}">
        <p14:creationId xmlns:p14="http://schemas.microsoft.com/office/powerpoint/2010/main" val="406802145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FF00"/>
                </a:solidFill>
              </a:rPr>
              <a:t>So When Will WGS Be A Routine Part of Cancer Care?</a:t>
            </a:r>
            <a:endParaRPr lang="en-US" b="1"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Focus first on the alterations in the coding portion of the genome</a:t>
            </a:r>
          </a:p>
          <a:p>
            <a:r>
              <a:rPr lang="en-US" dirty="0" smtClean="0"/>
              <a:t>Which alterations are actionable? Hopefully this will increase in the next few years</a:t>
            </a:r>
          </a:p>
          <a:p>
            <a:r>
              <a:rPr lang="en-US" dirty="0" smtClean="0"/>
              <a:t>What about the data storage problem? Only store alterations? Store nothing? Cheaper storage solutions?</a:t>
            </a:r>
          </a:p>
          <a:p>
            <a:r>
              <a:rPr lang="en-US" dirty="0" smtClean="0"/>
              <a:t>Clinical trials already underway to evaluate the power of WGS for cancer care</a:t>
            </a:r>
          </a:p>
          <a:p>
            <a:r>
              <a:rPr lang="en-US" dirty="0" smtClean="0">
                <a:solidFill>
                  <a:srgbClr val="FFFF00"/>
                </a:solidFill>
              </a:rPr>
              <a:t>My prediction is that WGS will be used more and more and could be the standard of care within 5 years</a:t>
            </a:r>
            <a:endParaRPr lang="en-US" dirty="0">
              <a:solidFill>
                <a:srgbClr val="FFFF00"/>
              </a:solidFill>
            </a:endParaRPr>
          </a:p>
        </p:txBody>
      </p:sp>
    </p:spTree>
    <p:extLst>
      <p:ext uri="{BB962C8B-B14F-4D97-AF65-F5344CB8AC3E}">
        <p14:creationId xmlns:p14="http://schemas.microsoft.com/office/powerpoint/2010/main" val="10225381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3"/>
</p:tagLst>
</file>

<file path=ppt/tags/tag2.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Text"/>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103172244"/>
  <p:tag name="MH_LIBRARY" val="GRAPHIC"/>
  <p:tag name="MH_TYPE" val="Other"/>
  <p:tag name="MH_ORDER" val="2"/>
</p:tagLst>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319</TotalTime>
  <Words>2358</Words>
  <Application>Microsoft Macintosh PowerPoint</Application>
  <PresentationFormat>On-screen Show (4:3)</PresentationFormat>
  <Paragraphs>342</Paragraphs>
  <Slides>55</Slides>
  <Notes>15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Revolution</vt:lpstr>
      <vt:lpstr>The Clinical Impact of the DNA Sequencing Revolution on Cancer</vt:lpstr>
      <vt:lpstr>PowerPoint Presentation</vt:lpstr>
      <vt:lpstr>Sanger Sequencing</vt:lpstr>
      <vt:lpstr>PowerPoint Presentation</vt:lpstr>
      <vt:lpstr>PowerPoint Presentation</vt:lpstr>
      <vt:lpstr>PowerPoint Presentation</vt:lpstr>
      <vt:lpstr>PowerPoint Presentation</vt:lpstr>
      <vt:lpstr>Cost To Sequence The Human Genome Using CE</vt:lpstr>
      <vt:lpstr>How To Decrease Sequencing Costs?</vt:lpstr>
      <vt:lpstr>(A) Clonal Amplification: Emulsion PCR</vt:lpstr>
      <vt:lpstr>(B): Bridge Amplification</vt:lpstr>
      <vt:lpstr>Reduce reaction volume</vt:lpstr>
      <vt:lpstr>Massively parallel sequencing</vt:lpstr>
      <vt:lpstr>The first Next Generation DNA sequencer- 454 GS 20</vt:lpstr>
      <vt:lpstr>454 Technology - Sequencing Instrument</vt:lpstr>
      <vt:lpstr>Strengths and Weaknesses of the 454</vt:lpstr>
      <vt:lpstr>Evolution of the GS Series</vt:lpstr>
      <vt:lpstr>Illumina Genome Analyzer</vt:lpstr>
      <vt:lpstr>Illumina GA: polymerase-based sequencing with reversible terminators</vt:lpstr>
      <vt:lpstr>Advances on the Illumina Platform</vt:lpstr>
      <vt:lpstr>PowerPoint Presentation</vt:lpstr>
      <vt:lpstr>PowerPoint Presentation</vt:lpstr>
      <vt:lpstr>PowerPoint Presentation</vt:lpstr>
      <vt:lpstr>PowerPoint Presentation</vt:lpstr>
      <vt:lpstr>Evolution of Instrument Performance </vt:lpstr>
      <vt:lpstr>Ion Torrent-The Chip is the Machine™</vt:lpstr>
      <vt:lpstr>Transformative Technology, Unprecedented Progress Scalable Semiconductor Technology plus Simple Chemistry</vt:lpstr>
      <vt:lpstr>Fast Direct Detection</vt:lpstr>
      <vt:lpstr>PowerPoint Presentation</vt:lpstr>
      <vt:lpstr>Weaknesses of the Ion Torrent Platform</vt:lpstr>
      <vt:lpstr>Strengths of the Ion Torrent Platform</vt:lpstr>
      <vt:lpstr>Impediments To New NGS Technologies</vt:lpstr>
      <vt:lpstr>Different Types of NGS</vt:lpstr>
      <vt:lpstr>WGS</vt:lpstr>
      <vt:lpstr>Problems with WGS</vt:lpstr>
      <vt:lpstr>What Will It Take For WGS To Take Off?</vt:lpstr>
      <vt:lpstr>Accurate and phased $100 de novo genome sequencing using low cost co-barcoded reads generated on DNA nanoball arrays   </vt:lpstr>
      <vt:lpstr>PowerPoint Presentation</vt:lpstr>
      <vt:lpstr>PowerPoint Presentation</vt:lpstr>
      <vt:lpstr>BGISEQ-500:  DNA nanoball based efficient benchtop sequencer</vt:lpstr>
      <vt:lpstr>So How Does the BGI-Seq 500 Compare to Illumina</vt:lpstr>
      <vt:lpstr>PowerPoint Presentation</vt:lpstr>
      <vt:lpstr>BGI Seq 500 Sequencing</vt:lpstr>
      <vt:lpstr>Competition is Good!</vt:lpstr>
      <vt:lpstr>WGS For Cancer</vt:lpstr>
      <vt:lpstr>WGS Data And Cancer</vt:lpstr>
      <vt:lpstr>Problems With WGS For Cancer</vt:lpstr>
      <vt:lpstr>However, WGS Provides Information On Cancer-Specific Mutations</vt:lpstr>
      <vt:lpstr>The Liquid Biopsy</vt:lpstr>
      <vt:lpstr>Digital Droplet PCR</vt:lpstr>
      <vt:lpstr>PowerPoint Presentation</vt:lpstr>
      <vt:lpstr>Using ddPCR To Monitor Cancers</vt:lpstr>
      <vt:lpstr>ddPCR To Monitor Therapy</vt:lpstr>
      <vt:lpstr>WGS Thus Has The Potential To Completely Change How We Treat Cancer Patients</vt:lpstr>
      <vt:lpstr>So When Will WGS Be A Routine Part of Cancer Care?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Sequencing Revolution and Where It’s Going</dc:title>
  <dc:creator>Smith , David I., Ph.D. [RO EP]</dc:creator>
  <cp:lastModifiedBy>Smith , David I., Ph.D. [RO EP]</cp:lastModifiedBy>
  <cp:revision>51</cp:revision>
  <dcterms:created xsi:type="dcterms:W3CDTF">2017-07-25T15:42:20Z</dcterms:created>
  <dcterms:modified xsi:type="dcterms:W3CDTF">2018-06-04T12:06:29Z</dcterms:modified>
</cp:coreProperties>
</file>