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151331" y="1072166"/>
            <a:ext cx="8915399" cy="1155879"/>
          </a:xfrm>
        </p:spPr>
        <p:txBody>
          <a:bodyPr>
            <a:normAutofit fontScale="90000"/>
          </a:bodyPr>
          <a:lstStyle/>
          <a:p>
            <a:pPr lvl="0">
              <a:spcBef>
                <a:spcPts val="1000"/>
              </a:spcBef>
            </a:pPr>
            <a:r>
              <a:rPr lang="fr-FR" sz="6000" b="1" dirty="0">
                <a:solidFill>
                  <a:schemeClr val="tx1"/>
                </a:solidFill>
              </a:rPr>
              <a:t>GENERAL  SURGERY</a:t>
            </a:r>
            <a:r>
              <a:rPr lang="fr-FR" sz="4800" b="1" dirty="0">
                <a:solidFill>
                  <a:srgbClr val="FF0000"/>
                </a:solidFill>
              </a:rPr>
              <a:t/>
            </a:r>
            <a:br>
              <a:rPr lang="fr-FR" sz="4800" b="1" dirty="0">
                <a:solidFill>
                  <a:srgbClr val="FF0000"/>
                </a:solidFill>
              </a:rPr>
            </a:b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92999" y="3554569"/>
            <a:ext cx="8915399" cy="3039414"/>
          </a:xfrm>
        </p:spPr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</a:rPr>
              <a:t>GASTROESOPHAGEAL SURGERY</a:t>
            </a:r>
          </a:p>
          <a:p>
            <a:endParaRPr lang="fr-FR" sz="3200" b="1" dirty="0">
              <a:solidFill>
                <a:srgbClr val="FF0000"/>
              </a:solidFill>
            </a:endParaRPr>
          </a:p>
          <a:p>
            <a:r>
              <a:rPr lang="fr-FR" sz="3200" b="1" dirty="0" smtClean="0">
                <a:solidFill>
                  <a:schemeClr val="tx1"/>
                </a:solidFill>
              </a:rPr>
              <a:t>Mr  KINSICLOUNON K </a:t>
            </a:r>
            <a:r>
              <a:rPr lang="en-US" sz="3200" b="1" dirty="0"/>
              <a:t>. </a:t>
            </a:r>
            <a:r>
              <a:rPr lang="fr-FR" sz="3200" b="1" dirty="0" smtClean="0">
                <a:solidFill>
                  <a:schemeClr val="tx1"/>
                </a:solidFill>
              </a:rPr>
              <a:t>L </a:t>
            </a:r>
            <a:r>
              <a:rPr lang="en-US" sz="3200" b="1" dirty="0"/>
              <a:t>. </a:t>
            </a:r>
            <a:r>
              <a:rPr lang="fr-FR" sz="3200" b="1" dirty="0" smtClean="0">
                <a:solidFill>
                  <a:schemeClr val="tx1"/>
                </a:solidFill>
              </a:rPr>
              <a:t>Kévin  , </a:t>
            </a:r>
            <a:r>
              <a:rPr lang="fr-FR" sz="3200" b="1" dirty="0" err="1" smtClean="0">
                <a:solidFill>
                  <a:schemeClr val="tx1"/>
                </a:solidFill>
              </a:rPr>
              <a:t>general</a:t>
            </a:r>
            <a:r>
              <a:rPr lang="fr-FR" sz="3200" b="1" dirty="0" smtClean="0">
                <a:solidFill>
                  <a:schemeClr val="tx1"/>
                </a:solidFill>
              </a:rPr>
              <a:t> </a:t>
            </a:r>
            <a:r>
              <a:rPr lang="fr-FR" sz="3200" b="1" dirty="0" err="1" smtClean="0">
                <a:solidFill>
                  <a:schemeClr val="tx1"/>
                </a:solidFill>
              </a:rPr>
              <a:t>medecine</a:t>
            </a:r>
            <a:r>
              <a:rPr lang="fr-FR" sz="3200" b="1" dirty="0" smtClean="0">
                <a:solidFill>
                  <a:schemeClr val="tx1"/>
                </a:solidFill>
              </a:rPr>
              <a:t> </a:t>
            </a:r>
            <a:r>
              <a:rPr lang="fr-FR" sz="3200" b="1" dirty="0" err="1" smtClean="0">
                <a:solidFill>
                  <a:schemeClr val="tx1"/>
                </a:solidFill>
              </a:rPr>
              <a:t>student</a:t>
            </a:r>
            <a:r>
              <a:rPr lang="fr-FR" sz="3200" b="1" dirty="0" smtClean="0">
                <a:solidFill>
                  <a:schemeClr val="tx1"/>
                </a:solidFill>
              </a:rPr>
              <a:t> ,</a:t>
            </a:r>
            <a:r>
              <a:rPr lang="en-US" sz="3200" b="1" dirty="0"/>
              <a:t> </a:t>
            </a:r>
            <a:r>
              <a:rPr lang="fr-FR" sz="3200" b="1" dirty="0" smtClean="0">
                <a:solidFill>
                  <a:schemeClr val="tx1"/>
                </a:solidFill>
              </a:rPr>
              <a:t>  Dakar , Sénégal</a:t>
            </a:r>
          </a:p>
        </p:txBody>
      </p:sp>
    </p:spTree>
    <p:extLst>
      <p:ext uri="{BB962C8B-B14F-4D97-AF65-F5344CB8AC3E}">
        <p14:creationId xmlns:p14="http://schemas.microsoft.com/office/powerpoint/2010/main" val="1397040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        </a:t>
            </a:r>
            <a:r>
              <a:rPr lang="fr-FR" sz="4400" b="1" dirty="0" smtClean="0">
                <a:solidFill>
                  <a:srgbClr val="FF0000"/>
                </a:solidFill>
              </a:rPr>
              <a:t>SUMMARY</a:t>
            </a:r>
            <a:endParaRPr lang="fr-FR" sz="4400" b="1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/>
              <a:t>During laparoscopic </a:t>
            </a:r>
            <a:r>
              <a:rPr lang="en-US" sz="2000" b="1" dirty="0" err="1"/>
              <a:t>esophagogastric</a:t>
            </a:r>
            <a:r>
              <a:rPr lang="en-US" sz="2000" b="1" dirty="0"/>
              <a:t> surgery, sectioning of the left hepatic artery poses a problem. It is therefore up to us to analyze this mode of anatomical variation and to see its impacts on laparoscopic </a:t>
            </a:r>
            <a:r>
              <a:rPr lang="en-US" sz="2000" b="1" dirty="0" err="1"/>
              <a:t>esophagogastric</a:t>
            </a:r>
            <a:r>
              <a:rPr lang="en-US" sz="2000" b="1" dirty="0"/>
              <a:t> surgery. According to studies carried out by different researchers, it must be remembered that the left hepatic artery must be preserved, both during laparoscopic </a:t>
            </a:r>
            <a:r>
              <a:rPr lang="en-US" sz="2000" b="1" dirty="0" err="1"/>
              <a:t>esophagogastric</a:t>
            </a:r>
            <a:r>
              <a:rPr lang="en-US" sz="2000" b="1" dirty="0"/>
              <a:t> surgery even if it can make dissection of the esophageal hiatus difficult. If conservation is not possible, we must carry out a clamping test before sectioning. Vascular morphological explorations are also necessary before sectioning, to avoid ischemic hepatic complications.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19165072"/>
      </p:ext>
    </p:extLst>
  </p:cSld>
  <p:clrMapOvr>
    <a:masterClrMapping/>
  </p:clrMapOvr>
</p:sld>
</file>

<file path=ppt/theme/theme1.xml><?xml version="1.0" encoding="utf-8"?>
<a:theme xmlns:a="http://schemas.openxmlformats.org/drawingml/2006/main" name="Brin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46</TotalTime>
  <Words>129</Words>
  <Application>Microsoft Office PowerPoint</Application>
  <PresentationFormat>Grand écran</PresentationFormat>
  <Paragraphs>6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Wingdings 3</vt:lpstr>
      <vt:lpstr>Brin</vt:lpstr>
      <vt:lpstr>GENERAL  SURGERY </vt:lpstr>
      <vt:lpstr>         SUMMARY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 SURGERY</dc:title>
  <dc:creator>Utilisateur</dc:creator>
  <cp:lastModifiedBy>Utilisateur</cp:lastModifiedBy>
  <cp:revision>3</cp:revision>
  <dcterms:created xsi:type="dcterms:W3CDTF">2023-09-01T11:05:42Z</dcterms:created>
  <dcterms:modified xsi:type="dcterms:W3CDTF">2023-09-01T11:52:40Z</dcterms:modified>
</cp:coreProperties>
</file>