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Lst>
  <p:sldSz cx="15119350"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80B0E349-E433-FB4D-9FBF-C3CCC6399F35}">
          <p14:sldIdLst/>
        </p14:section>
        <p14:section name="Untitled Section" id="{88439451-49EE-2B49-BD4C-EA7CF05BD265}">
          <p14:sldIdLst>
            <p14:sldId id="25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63"/>
  </p:normalViewPr>
  <p:slideViewPr>
    <p:cSldViewPr snapToGrid="0" snapToObjects="1">
      <p:cViewPr varScale="1">
        <p:scale>
          <a:sx n="75" d="100"/>
          <a:sy n="75" d="100"/>
        </p:scale>
        <p:origin x="127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en-GB"/>
              <a:t>Click to edit Master title style</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A7B479E0-5A65-BE43-86E5-7DA118883313}" type="datetimeFigureOut">
              <a:rPr lang="en-US" smtClean="0"/>
              <a:t>11/23/21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563022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B479E0-5A65-BE43-86E5-7DA118883313}" type="datetimeFigureOut">
              <a:rPr lang="en-US" smtClean="0"/>
              <a:t>11/23/21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815172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en-GB"/>
              <a:t>Click to edit Master title style</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7B479E0-5A65-BE43-86E5-7DA118883313}" type="datetimeFigureOut">
              <a:rPr lang="en-US" smtClean="0"/>
              <a:t>11/23/21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2453563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7B479E0-5A65-BE43-86E5-7DA118883313}" type="datetimeFigureOut">
              <a:rPr lang="en-US" smtClean="0"/>
              <a:t>11/23/21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3239165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4" name="Content Placeholder 3"/>
          <p:cNvSpPr>
            <a:spLocks noGrp="1"/>
          </p:cNvSpPr>
          <p:nvPr>
            <p:ph sz="half" idx="2"/>
          </p:nvPr>
        </p:nvSpPr>
        <p:spPr>
          <a:xfrm>
            <a:off x="1041426" y="3905482"/>
            <a:ext cx="63961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6" name="Content Placeholder 5"/>
          <p:cNvSpPr>
            <a:spLocks noGrp="1"/>
          </p:cNvSpPr>
          <p:nvPr>
            <p:ph sz="quarter" idx="4"/>
          </p:nvPr>
        </p:nvSpPr>
        <p:spPr>
          <a:xfrm>
            <a:off x="7654172" y="3905482"/>
            <a:ext cx="64276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7B479E0-5A65-BE43-86E5-7DA118883313}" type="datetimeFigureOut">
              <a:rPr lang="en-US" smtClean="0"/>
              <a:t>11/23/21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3064180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7B479E0-5A65-BE43-86E5-7DA118883313}" type="datetimeFigureOut">
              <a:rPr lang="en-US" smtClean="0"/>
              <a:t>11/23/21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851052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B479E0-5A65-BE43-86E5-7DA118883313}" type="datetimeFigureOut">
              <a:rPr lang="en-US" smtClean="0"/>
              <a:t>11/23/21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3109936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A7B479E0-5A65-BE43-86E5-7DA118883313}" type="datetimeFigureOut">
              <a:rPr lang="en-US" smtClean="0"/>
              <a:t>11/23/21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401534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en-GB"/>
              <a:t>Click icon to add picture</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A7B479E0-5A65-BE43-86E5-7DA118883313}" type="datetimeFigureOut">
              <a:rPr lang="en-US" smtClean="0"/>
              <a:t>11/23/21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337861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B479E0-5A65-BE43-86E5-7DA118883313}" type="datetimeFigureOut">
              <a:rPr lang="en-US" smtClean="0"/>
              <a:t>11/23/21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182666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7B479E0-5A65-BE43-86E5-7DA118883313}" type="datetimeFigureOut">
              <a:rPr lang="en-US" smtClean="0"/>
              <a:t>11/23/21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144E02-2D9B-7F46-9880-E117CCD28E29}" type="slidenum">
              <a:rPr lang="en-US" smtClean="0"/>
              <a:t>‹#›</a:t>
            </a:fld>
            <a:endParaRPr lang="en-US"/>
          </a:p>
        </p:txBody>
      </p:sp>
    </p:spTree>
    <p:extLst>
      <p:ext uri="{BB962C8B-B14F-4D97-AF65-F5344CB8AC3E}">
        <p14:creationId xmlns:p14="http://schemas.microsoft.com/office/powerpoint/2010/main" val="2855008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A7B479E0-5A65-BE43-86E5-7DA118883313}" type="datetimeFigureOut">
              <a:rPr lang="en-US" smtClean="0"/>
              <a:t>11/23/21</a:t>
            </a:fld>
            <a:endParaRPr lang="en-US"/>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C9144E02-2D9B-7F46-9880-E117CCD28E29}" type="slidenum">
              <a:rPr lang="en-US" smtClean="0"/>
              <a:t>‹#›</a:t>
            </a:fld>
            <a:endParaRPr lang="en-US"/>
          </a:p>
        </p:txBody>
      </p:sp>
    </p:spTree>
    <p:extLst>
      <p:ext uri="{BB962C8B-B14F-4D97-AF65-F5344CB8AC3E}">
        <p14:creationId xmlns:p14="http://schemas.microsoft.com/office/powerpoint/2010/main" val="28455109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13" name="Picture 12" descr="Graphical user interface, text&#10;&#10;Description automatically generated">
            <a:extLst>
              <a:ext uri="{FF2B5EF4-FFF2-40B4-BE49-F238E27FC236}">
                <a16:creationId xmlns:a16="http://schemas.microsoft.com/office/drawing/2014/main" id="{C188DC92-343B-B94A-9208-37D41E7CA056}"/>
              </a:ext>
            </a:extLst>
          </p:cNvPr>
          <p:cNvPicPr>
            <a:picLocks noChangeAspect="1"/>
          </p:cNvPicPr>
          <p:nvPr/>
        </p:nvPicPr>
        <p:blipFill>
          <a:blip r:embed="rId2"/>
          <a:stretch>
            <a:fillRect/>
          </a:stretch>
        </p:blipFill>
        <p:spPr>
          <a:xfrm>
            <a:off x="11693769" y="309808"/>
            <a:ext cx="3147289" cy="1972858"/>
          </a:xfrm>
          <a:prstGeom prst="rect">
            <a:avLst/>
          </a:prstGeom>
        </p:spPr>
      </p:pic>
      <p:sp>
        <p:nvSpPr>
          <p:cNvPr id="15" name="Rounded Rectangle 14">
            <a:extLst>
              <a:ext uri="{FF2B5EF4-FFF2-40B4-BE49-F238E27FC236}">
                <a16:creationId xmlns:a16="http://schemas.microsoft.com/office/drawing/2014/main" id="{9253673F-0578-6C42-8413-03F3A67D2012}"/>
              </a:ext>
            </a:extLst>
          </p:cNvPr>
          <p:cNvSpPr/>
          <p:nvPr/>
        </p:nvSpPr>
        <p:spPr>
          <a:xfrm>
            <a:off x="867694" y="2542290"/>
            <a:ext cx="3525042" cy="47013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Background</a:t>
            </a:r>
          </a:p>
        </p:txBody>
      </p:sp>
      <p:sp>
        <p:nvSpPr>
          <p:cNvPr id="16" name="Rounded Rectangle 15">
            <a:extLst>
              <a:ext uri="{FF2B5EF4-FFF2-40B4-BE49-F238E27FC236}">
                <a16:creationId xmlns:a16="http://schemas.microsoft.com/office/drawing/2014/main" id="{9418D7F3-4385-254F-BF71-9AA309D38B02}"/>
              </a:ext>
            </a:extLst>
          </p:cNvPr>
          <p:cNvSpPr/>
          <p:nvPr/>
        </p:nvSpPr>
        <p:spPr>
          <a:xfrm>
            <a:off x="867694" y="3012425"/>
            <a:ext cx="3525042" cy="316251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400" dirty="0"/>
              <a:t>The study was performed as it was evident that the initial treatment of stable Weber B fractures was flawed thus causing sub-optimal outcomes. The objectives were to have evidenced based proof of the correct initial treatment with a view to improving treatment and education surrounding stable Weber B fractures and their treatment.</a:t>
            </a:r>
          </a:p>
        </p:txBody>
      </p:sp>
      <p:sp>
        <p:nvSpPr>
          <p:cNvPr id="17" name="Rounded Rectangle 16">
            <a:extLst>
              <a:ext uri="{FF2B5EF4-FFF2-40B4-BE49-F238E27FC236}">
                <a16:creationId xmlns:a16="http://schemas.microsoft.com/office/drawing/2014/main" id="{C3D062DA-0A23-414C-B309-8F96194C94A4}"/>
              </a:ext>
            </a:extLst>
          </p:cNvPr>
          <p:cNvSpPr/>
          <p:nvPr/>
        </p:nvSpPr>
        <p:spPr>
          <a:xfrm>
            <a:off x="800378" y="6470818"/>
            <a:ext cx="3525042" cy="47013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Results</a:t>
            </a:r>
          </a:p>
        </p:txBody>
      </p:sp>
      <p:sp>
        <p:nvSpPr>
          <p:cNvPr id="18" name="Rounded Rectangle 17">
            <a:extLst>
              <a:ext uri="{FF2B5EF4-FFF2-40B4-BE49-F238E27FC236}">
                <a16:creationId xmlns:a16="http://schemas.microsoft.com/office/drawing/2014/main" id="{38156041-3CDB-2B4C-9C7D-9355EDDA5A02}"/>
              </a:ext>
            </a:extLst>
          </p:cNvPr>
          <p:cNvSpPr/>
          <p:nvPr/>
        </p:nvSpPr>
        <p:spPr>
          <a:xfrm>
            <a:off x="800378" y="6933375"/>
            <a:ext cx="3525042" cy="32542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400" dirty="0"/>
              <a:t>In the first audit loop 41 patients were diagnosed with a stable Weber B fracture, 9 of which had to be excluded for various reasons. The final results were that 20 (62.5%) out of the 32 remaining were treated by applying a cast and referring to the virtual fracture clinic. In comparison to the second loop where 41 patients  were diagnosed with stable Weber B fractures, 17 ( 41.46%) of these patients were discharged in a cast with virtual fracture clinic follow up.</a:t>
            </a:r>
          </a:p>
        </p:txBody>
      </p:sp>
      <p:sp>
        <p:nvSpPr>
          <p:cNvPr id="19" name="Rounded Rectangle 18">
            <a:extLst>
              <a:ext uri="{FF2B5EF4-FFF2-40B4-BE49-F238E27FC236}">
                <a16:creationId xmlns:a16="http://schemas.microsoft.com/office/drawing/2014/main" id="{A26DC5CF-DA67-C34C-83A8-DDDAC2CCA6BC}"/>
              </a:ext>
            </a:extLst>
          </p:cNvPr>
          <p:cNvSpPr/>
          <p:nvPr/>
        </p:nvSpPr>
        <p:spPr>
          <a:xfrm>
            <a:off x="5647754" y="2528963"/>
            <a:ext cx="3525042" cy="466341"/>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Methods</a:t>
            </a:r>
          </a:p>
        </p:txBody>
      </p:sp>
      <p:sp>
        <p:nvSpPr>
          <p:cNvPr id="20" name="Rounded Rectangle 19">
            <a:extLst>
              <a:ext uri="{FF2B5EF4-FFF2-40B4-BE49-F238E27FC236}">
                <a16:creationId xmlns:a16="http://schemas.microsoft.com/office/drawing/2014/main" id="{D3B7D780-FE33-B449-ACE5-92D16310CE37}"/>
              </a:ext>
            </a:extLst>
          </p:cNvPr>
          <p:cNvSpPr/>
          <p:nvPr/>
        </p:nvSpPr>
        <p:spPr>
          <a:xfrm>
            <a:off x="5614015" y="6476564"/>
            <a:ext cx="3525042" cy="456811"/>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Conclusions</a:t>
            </a:r>
          </a:p>
        </p:txBody>
      </p:sp>
      <p:sp>
        <p:nvSpPr>
          <p:cNvPr id="24" name="Rounded Rectangle 23">
            <a:extLst>
              <a:ext uri="{FF2B5EF4-FFF2-40B4-BE49-F238E27FC236}">
                <a16:creationId xmlns:a16="http://schemas.microsoft.com/office/drawing/2014/main" id="{98C8AAC4-B6A2-B444-AFBB-DD8509F9465D}"/>
              </a:ext>
            </a:extLst>
          </p:cNvPr>
          <p:cNvSpPr/>
          <p:nvPr/>
        </p:nvSpPr>
        <p:spPr>
          <a:xfrm>
            <a:off x="5647754" y="2990503"/>
            <a:ext cx="3525042" cy="31844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400" dirty="0"/>
              <a:t>The study comprised of a two loop audit. During the first loop stable Weber B fractures that presented were analysed to see if they were discharged correctly. After the first audit was concluded teaching was held for hospital staff to educate regarding correct management. The second loop was conducted in a similar manner and these two audit loops were compared to see whether teaching had a positive or negative effect. </a:t>
            </a:r>
            <a:br>
              <a:rPr lang="en-GB" sz="1400" dirty="0"/>
            </a:br>
            <a:endParaRPr lang="en-GB" sz="1400" dirty="0"/>
          </a:p>
        </p:txBody>
      </p:sp>
      <p:sp>
        <p:nvSpPr>
          <p:cNvPr id="26" name="Rounded Rectangle 25">
            <a:extLst>
              <a:ext uri="{FF2B5EF4-FFF2-40B4-BE49-F238E27FC236}">
                <a16:creationId xmlns:a16="http://schemas.microsoft.com/office/drawing/2014/main" id="{A0561379-643A-1E42-837B-95F6BE89460B}"/>
              </a:ext>
            </a:extLst>
          </p:cNvPr>
          <p:cNvSpPr/>
          <p:nvPr/>
        </p:nvSpPr>
        <p:spPr>
          <a:xfrm>
            <a:off x="5614015" y="6920968"/>
            <a:ext cx="3525042" cy="3264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400" dirty="0"/>
              <a:t>This study showed that treatment education concerning Weber B fractures is vital. In practice an improvement in treatment of Weber B fractures was evident. The study also showed that further education is needed for improvement of patient treatment.</a:t>
            </a:r>
          </a:p>
        </p:txBody>
      </p:sp>
      <p:sp>
        <p:nvSpPr>
          <p:cNvPr id="30" name="Rounded Rectangle 29">
            <a:extLst>
              <a:ext uri="{FF2B5EF4-FFF2-40B4-BE49-F238E27FC236}">
                <a16:creationId xmlns:a16="http://schemas.microsoft.com/office/drawing/2014/main" id="{7D252D38-FD92-0944-8FCC-BB0DBE724229}"/>
              </a:ext>
            </a:extLst>
          </p:cNvPr>
          <p:cNvSpPr/>
          <p:nvPr/>
        </p:nvSpPr>
        <p:spPr>
          <a:xfrm>
            <a:off x="800378" y="342147"/>
            <a:ext cx="10579891" cy="1940519"/>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4000" dirty="0"/>
              <a:t>The Initial Management of Stable Ankle Fractures </a:t>
            </a:r>
          </a:p>
          <a:p>
            <a:pPr algn="just"/>
            <a:r>
              <a:rPr lang="en-GB" sz="4000" dirty="0"/>
              <a:t>Referred to Orthopaedic On-Call Service.</a:t>
            </a:r>
          </a:p>
          <a:p>
            <a:pPr algn="just"/>
            <a:r>
              <a:rPr lang="en-GB" sz="2000" dirty="0">
                <a:effectLst/>
              </a:rPr>
              <a:t>Authors: </a:t>
            </a:r>
            <a:r>
              <a:rPr lang="en-GB" sz="2000" dirty="0" err="1">
                <a:effectLst/>
              </a:rPr>
              <a:t>Dr.</a:t>
            </a:r>
            <a:r>
              <a:rPr lang="en-GB" sz="2000" dirty="0">
                <a:effectLst/>
              </a:rPr>
              <a:t> Kimberley Davies, Mr </a:t>
            </a:r>
            <a:r>
              <a:rPr lang="en-GB" sz="2000" dirty="0" err="1"/>
              <a:t>Karshe</a:t>
            </a:r>
            <a:r>
              <a:rPr lang="en-GB" sz="2000" dirty="0"/>
              <a:t> Yusuf, Mr </a:t>
            </a:r>
            <a:r>
              <a:rPr lang="en-GB" sz="2000" dirty="0" err="1"/>
              <a:t>Avinash</a:t>
            </a:r>
            <a:r>
              <a:rPr lang="en-GB" sz="2000" dirty="0"/>
              <a:t> </a:t>
            </a:r>
            <a:r>
              <a:rPr lang="en-GB" sz="2000" dirty="0" err="1"/>
              <a:t>Vajramani</a:t>
            </a:r>
            <a:endParaRPr lang="en-GB" sz="2000" dirty="0"/>
          </a:p>
        </p:txBody>
      </p:sp>
      <p:pic>
        <p:nvPicPr>
          <p:cNvPr id="36" name="Picture 35" descr="Chart, pie chart&#10;&#10;Description automatically generated">
            <a:extLst>
              <a:ext uri="{FF2B5EF4-FFF2-40B4-BE49-F238E27FC236}">
                <a16:creationId xmlns:a16="http://schemas.microsoft.com/office/drawing/2014/main" id="{398D303A-16F2-1043-9267-5511D0F56FAE}"/>
              </a:ext>
            </a:extLst>
          </p:cNvPr>
          <p:cNvPicPr>
            <a:picLocks noChangeAspect="1"/>
          </p:cNvPicPr>
          <p:nvPr/>
        </p:nvPicPr>
        <p:blipFill>
          <a:blip r:embed="rId3"/>
          <a:stretch>
            <a:fillRect/>
          </a:stretch>
        </p:blipFill>
        <p:spPr>
          <a:xfrm>
            <a:off x="10427653" y="6920967"/>
            <a:ext cx="3586519" cy="3264652"/>
          </a:xfrm>
          <a:prstGeom prst="rect">
            <a:avLst/>
          </a:prstGeom>
        </p:spPr>
      </p:pic>
      <p:pic>
        <p:nvPicPr>
          <p:cNvPr id="38" name="Picture 37" descr="Chart, pie chart&#10;&#10;Description automatically generated">
            <a:extLst>
              <a:ext uri="{FF2B5EF4-FFF2-40B4-BE49-F238E27FC236}">
                <a16:creationId xmlns:a16="http://schemas.microsoft.com/office/drawing/2014/main" id="{85A4AA09-C7CF-4F43-8F88-DF37AA93CC7F}"/>
              </a:ext>
            </a:extLst>
          </p:cNvPr>
          <p:cNvPicPr>
            <a:picLocks noChangeAspect="1"/>
          </p:cNvPicPr>
          <p:nvPr/>
        </p:nvPicPr>
        <p:blipFill rotWithShape="1">
          <a:blip r:embed="rId4"/>
          <a:srcRect l="-1" r="1710"/>
          <a:stretch/>
        </p:blipFill>
        <p:spPr>
          <a:xfrm>
            <a:off x="10427814" y="3012425"/>
            <a:ext cx="3525042" cy="3162517"/>
          </a:xfrm>
          <a:prstGeom prst="rect">
            <a:avLst/>
          </a:prstGeom>
        </p:spPr>
      </p:pic>
    </p:spTree>
    <p:extLst>
      <p:ext uri="{BB962C8B-B14F-4D97-AF65-F5344CB8AC3E}">
        <p14:creationId xmlns:p14="http://schemas.microsoft.com/office/powerpoint/2010/main" val="9231462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1550</TotalTime>
  <Words>292</Words>
  <Application>Microsoft Macintosh PowerPoint</Application>
  <PresentationFormat>Custom</PresentationFormat>
  <Paragraphs>11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Initial Management of Stable Ankle Fractures  Referred to Orthopaedic On-Call Service</dc:title>
  <dc:creator>DAVIES, Kimberley (MEDWAY NHS FOUNDATION TRUST)</dc:creator>
  <cp:lastModifiedBy>DAVIES, Kimberley (MEDWAY NHS FOUNDATION TRUST)</cp:lastModifiedBy>
  <cp:revision>3</cp:revision>
  <dcterms:created xsi:type="dcterms:W3CDTF">2021-11-23T13:03:23Z</dcterms:created>
  <dcterms:modified xsi:type="dcterms:W3CDTF">2021-11-24T14:54:10Z</dcterms:modified>
</cp:coreProperties>
</file>