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2" d="100"/>
          <a:sy n="102" d="100"/>
        </p:scale>
        <p:origin x="-28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B0519726-D32E-4A64-AB78-719BFC8555E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1915222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0519726-D32E-4A64-AB78-719BFC8555E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83907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519726-D32E-4A64-AB78-719BFC8555E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10615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B0519726-D32E-4A64-AB78-719BFC8555E3}" type="datetimeFigureOut">
              <a:rPr lang="fa-IR" smtClean="0"/>
              <a:t>10/25/1443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1370259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B0519726-D32E-4A64-AB78-719BFC8555E3}" type="datetimeFigureOut">
              <a:rPr lang="fa-IR" smtClean="0"/>
              <a:t>10/25/1443</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3303526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B0519726-D32E-4A64-AB78-719BFC8555E3}" type="datetimeFigureOut">
              <a:rPr lang="fa-IR" smtClean="0"/>
              <a:t>10/25/1443</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1703591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519726-D32E-4A64-AB78-719BFC8555E3}" type="datetimeFigureOut">
              <a:rPr lang="fa-IR" smtClean="0"/>
              <a:t>10/25/1443</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2388289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19726-D32E-4A64-AB78-719BFC8555E3}" type="datetimeFigureOut">
              <a:rPr lang="fa-IR" smtClean="0"/>
              <a:t>10/25/1443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4133631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519726-D32E-4A64-AB78-719BFC8555E3}" type="datetimeFigureOut">
              <a:rPr lang="fa-IR" smtClean="0"/>
              <a:t>10/25/1443</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2681735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0519726-D32E-4A64-AB78-719BFC8555E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3190020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B0519726-D32E-4A64-AB78-719BFC8555E3}" type="datetimeFigureOut">
              <a:rPr lang="fa-IR" smtClean="0"/>
              <a:t>10/25/1443</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19CBE5B6-4E80-400B-84F2-71F3EEAFFDAF}" type="slidenum">
              <a:rPr lang="fa-IR" smtClean="0"/>
              <a:t>‹#›</a:t>
            </a:fld>
            <a:endParaRPr lang="fa-IR"/>
          </a:p>
        </p:txBody>
      </p:sp>
    </p:spTree>
    <p:extLst>
      <p:ext uri="{BB962C8B-B14F-4D97-AF65-F5344CB8AC3E}">
        <p14:creationId xmlns:p14="http://schemas.microsoft.com/office/powerpoint/2010/main" val="3385744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0519726-D32E-4A64-AB78-719BFC8555E3}" type="datetimeFigureOut">
              <a:rPr lang="fa-IR" smtClean="0"/>
              <a:t>10/25/1443</a:t>
            </a:fld>
            <a:endParaRPr lang="fa-I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9CBE5B6-4E80-400B-84F2-71F3EEAFFDAF}" type="slidenum">
              <a:rPr lang="fa-IR" smtClean="0"/>
              <a:t>‹#›</a:t>
            </a:fld>
            <a:endParaRPr lang="fa-IR"/>
          </a:p>
        </p:txBody>
      </p:sp>
    </p:spTree>
    <p:extLst>
      <p:ext uri="{BB962C8B-B14F-4D97-AF65-F5344CB8AC3E}">
        <p14:creationId xmlns:p14="http://schemas.microsoft.com/office/powerpoint/2010/main" val="14999629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60648"/>
            <a:ext cx="8352928" cy="1022716"/>
          </a:xfrm>
        </p:spPr>
        <p:style>
          <a:lnRef idx="2">
            <a:schemeClr val="dk1">
              <a:shade val="50000"/>
            </a:schemeClr>
          </a:lnRef>
          <a:fillRef idx="1">
            <a:schemeClr val="dk1"/>
          </a:fillRef>
          <a:effectRef idx="0">
            <a:schemeClr val="dk1"/>
          </a:effectRef>
          <a:fontRef idx="minor">
            <a:schemeClr val="lt1"/>
          </a:fontRef>
        </p:style>
        <p:txBody>
          <a:bodyPr>
            <a:normAutofit/>
          </a:bodyPr>
          <a:lstStyle/>
          <a:p>
            <a:pPr rtl="0"/>
            <a:r>
              <a:rPr lang="en-US" sz="1800" dirty="0" smtClean="0"/>
              <a:t>Comparison of phenols and flavonoids in plant and callus of Artemisia </a:t>
            </a:r>
            <a:r>
              <a:rPr lang="fa-IR" sz="1800" dirty="0" smtClean="0"/>
              <a:t>  </a:t>
            </a:r>
            <a:r>
              <a:rPr lang="en-US" sz="1800" dirty="0" smtClean="0"/>
              <a:t>   </a:t>
            </a:r>
            <a:r>
              <a:rPr lang="en-US" sz="1800" dirty="0" err="1" smtClean="0"/>
              <a:t>aucheri</a:t>
            </a:r>
            <a:r>
              <a:rPr lang="fa-IR" sz="1800" dirty="0" smtClean="0"/>
              <a:t> </a:t>
            </a:r>
            <a:r>
              <a:rPr lang="en-US" sz="1800" dirty="0" err="1" smtClean="0"/>
              <a:t>Boiss</a:t>
            </a:r>
            <a:r>
              <a:rPr lang="en-US" sz="1800" dirty="0" smtClean="0"/>
              <a:t/>
            </a:r>
            <a:br>
              <a:rPr lang="en-US" sz="1800" dirty="0" smtClean="0"/>
            </a:br>
            <a:r>
              <a:rPr lang="en-US" sz="1800" dirty="0" smtClean="0"/>
              <a:t>against light stimulus and UV radiation under in </a:t>
            </a:r>
            <a:r>
              <a:rPr lang="en-US" sz="1800" dirty="0" err="1" smtClean="0"/>
              <a:t>vitroculture</a:t>
            </a:r>
            <a:r>
              <a:rPr lang="en-US" sz="1800" dirty="0" smtClean="0"/>
              <a:t/>
            </a:r>
            <a:br>
              <a:rPr lang="en-US" sz="1800" dirty="0" smtClean="0"/>
            </a:br>
            <a:endParaRPr lang="fa-IR" sz="1800" dirty="0"/>
          </a:p>
        </p:txBody>
      </p:sp>
      <p:sp>
        <p:nvSpPr>
          <p:cNvPr id="3" name="Subtitle 2"/>
          <p:cNvSpPr>
            <a:spLocks noGrp="1"/>
          </p:cNvSpPr>
          <p:nvPr>
            <p:ph type="subTitle" idx="1"/>
          </p:nvPr>
        </p:nvSpPr>
        <p:spPr>
          <a:xfrm>
            <a:off x="107504" y="1412776"/>
            <a:ext cx="8856984" cy="4968552"/>
          </a:xfrm>
        </p:spPr>
        <p:txBody>
          <a:bodyPr>
            <a:normAutofit fontScale="25000" lnSpcReduction="20000"/>
          </a:bodyPr>
          <a:lstStyle/>
          <a:p>
            <a:pPr algn="just" rtl="0"/>
            <a:r>
              <a:rPr lang="en-US" sz="7200" dirty="0" smtClean="0">
                <a:solidFill>
                  <a:schemeClr val="tx1"/>
                </a:solidFill>
                <a:cs typeface="+mj-cs"/>
              </a:rPr>
              <a:t>Climatic factors affect the production of secondary metabolites. Phenols and flavonoids are</a:t>
            </a:r>
          </a:p>
          <a:p>
            <a:pPr algn="just" rtl="0"/>
            <a:r>
              <a:rPr lang="en-US" sz="7200" dirty="0" smtClean="0">
                <a:solidFill>
                  <a:schemeClr val="tx1"/>
                </a:solidFill>
                <a:cs typeface="+mj-cs"/>
              </a:rPr>
              <a:t>the most important secondary compounds. This research was aimed to investigate the effects of light at different frequencies on the production of phenols and flavonoids in Artemisia </a:t>
            </a:r>
            <a:r>
              <a:rPr lang="en-US" sz="7200" dirty="0" err="1" smtClean="0">
                <a:solidFill>
                  <a:schemeClr val="tx1"/>
                </a:solidFill>
                <a:cs typeface="+mj-cs"/>
              </a:rPr>
              <a:t>aucheri</a:t>
            </a:r>
            <a:r>
              <a:rPr lang="en-US" sz="7200" dirty="0" smtClean="0">
                <a:solidFill>
                  <a:schemeClr val="tx1"/>
                </a:solidFill>
                <a:cs typeface="+mj-cs"/>
              </a:rPr>
              <a:t> </a:t>
            </a:r>
            <a:r>
              <a:rPr lang="en-US" sz="7200" dirty="0" err="1" smtClean="0">
                <a:solidFill>
                  <a:schemeClr val="tx1"/>
                </a:solidFill>
                <a:cs typeface="+mj-cs"/>
              </a:rPr>
              <a:t>Boiss</a:t>
            </a:r>
            <a:r>
              <a:rPr lang="en-US" sz="7200" dirty="0" smtClean="0">
                <a:solidFill>
                  <a:schemeClr val="tx1"/>
                </a:solidFill>
                <a:cs typeface="+mj-cs"/>
              </a:rPr>
              <a:t>. </a:t>
            </a:r>
            <a:r>
              <a:rPr lang="en-US" sz="7200" dirty="0" err="1" smtClean="0">
                <a:solidFill>
                  <a:schemeClr val="tx1"/>
                </a:solidFill>
                <a:cs typeface="+mj-cs"/>
              </a:rPr>
              <a:t>Murashige</a:t>
            </a:r>
            <a:r>
              <a:rPr lang="en-US" sz="7200" dirty="0" smtClean="0">
                <a:solidFill>
                  <a:schemeClr val="tx1"/>
                </a:solidFill>
                <a:cs typeface="+mj-cs"/>
              </a:rPr>
              <a:t> and </a:t>
            </a:r>
            <a:r>
              <a:rPr lang="en-US" sz="7200" dirty="0" err="1" smtClean="0">
                <a:solidFill>
                  <a:schemeClr val="tx1"/>
                </a:solidFill>
                <a:cs typeface="+mj-cs"/>
              </a:rPr>
              <a:t>Skoog</a:t>
            </a:r>
            <a:r>
              <a:rPr lang="en-US" sz="7200" dirty="0" smtClean="0">
                <a:solidFill>
                  <a:schemeClr val="tx1"/>
                </a:solidFill>
                <a:cs typeface="+mj-cs"/>
              </a:rPr>
              <a:t> solid culture medium was used without growth regulators. The culture media were placed in the room culture under sterile conditions, a temperature of 25 ± 2°C and different light conditions with various treatments. Different light intensities of 1000, 2000, and 3000 lux were the light conditions of the experiment. In addition, the UV radiation treatment with intensity of 320 nm and darkness treatment were considered. Phenols and flavonoid were measured by spectrometric method. For data analysis and </a:t>
            </a:r>
            <a:r>
              <a:rPr lang="en-US" sz="7200" dirty="0" err="1" smtClean="0">
                <a:solidFill>
                  <a:schemeClr val="tx1"/>
                </a:solidFill>
                <a:cs typeface="+mj-cs"/>
              </a:rPr>
              <a:t>drawingdiagrams</a:t>
            </a:r>
            <a:r>
              <a:rPr lang="en-US" sz="7200" dirty="0" smtClean="0">
                <a:solidFill>
                  <a:schemeClr val="tx1"/>
                </a:solidFill>
                <a:cs typeface="+mj-cs"/>
              </a:rPr>
              <a:t>, SPSS version 20 and Excel software were used. Data analysis was performed </a:t>
            </a:r>
            <a:r>
              <a:rPr lang="en-US" sz="7200" dirty="0" err="1" smtClean="0">
                <a:solidFill>
                  <a:schemeClr val="tx1"/>
                </a:solidFill>
                <a:cs typeface="+mj-cs"/>
              </a:rPr>
              <a:t>usingone</a:t>
            </a:r>
            <a:r>
              <a:rPr lang="en-US" sz="7200" dirty="0" smtClean="0">
                <a:solidFill>
                  <a:schemeClr val="tx1"/>
                </a:solidFill>
                <a:cs typeface="+mj-cs"/>
              </a:rPr>
              <a:t>-way ANOVA and the means were compared with </a:t>
            </a:r>
            <a:r>
              <a:rPr lang="en-US" sz="7200" dirty="0" err="1" smtClean="0">
                <a:solidFill>
                  <a:schemeClr val="tx1"/>
                </a:solidFill>
                <a:cs typeface="+mj-cs"/>
              </a:rPr>
              <a:t>Tukey's</a:t>
            </a:r>
            <a:r>
              <a:rPr lang="en-US" sz="7200" dirty="0" smtClean="0">
                <a:solidFill>
                  <a:schemeClr val="tx1"/>
                </a:solidFill>
                <a:cs typeface="+mj-cs"/>
              </a:rPr>
              <a:t> post-test at P≤0.05. </a:t>
            </a:r>
          </a:p>
          <a:p>
            <a:pPr algn="just" rtl="0"/>
            <a:r>
              <a:rPr lang="en-US" sz="7200" dirty="0" smtClean="0">
                <a:solidFill>
                  <a:schemeClr val="tx1"/>
                </a:solidFill>
                <a:cs typeface="+mj-cs"/>
              </a:rPr>
              <a:t>According to the results, the UV radiation affected the production of phenols and flavonoids, so that it reduced the amount of flavonoids and increased the phenols content. The effect of light was different and further investigation is required. Different results were also obtained for  </a:t>
            </a:r>
            <a:r>
              <a:rPr lang="en-US" sz="7200" dirty="0" err="1" smtClean="0">
                <a:solidFill>
                  <a:schemeClr val="tx1"/>
                </a:solidFill>
                <a:cs typeface="+mj-cs"/>
              </a:rPr>
              <a:t>calli.Therefore</a:t>
            </a:r>
            <a:r>
              <a:rPr lang="en-US" sz="7200" dirty="0" smtClean="0">
                <a:solidFill>
                  <a:schemeClr val="tx1"/>
                </a:solidFill>
                <a:cs typeface="+mj-cs"/>
              </a:rPr>
              <a:t>, it could be concluded that light and particularly UV radiation affected the</a:t>
            </a:r>
          </a:p>
          <a:p>
            <a:pPr algn="just" rtl="0"/>
            <a:r>
              <a:rPr lang="en-US" sz="7200" dirty="0" smtClean="0">
                <a:solidFill>
                  <a:schemeClr val="tx1"/>
                </a:solidFill>
                <a:cs typeface="+mj-cs"/>
              </a:rPr>
              <a:t>production of a number of secondary compounds (phenols and flavonoids), and the effects of this environmental factor should be taken into consideration</a:t>
            </a:r>
            <a:r>
              <a:rPr lang="en-US" dirty="0" smtClean="0"/>
              <a:t>.</a:t>
            </a:r>
          </a:p>
          <a:p>
            <a:pPr algn="just" rtl="0"/>
            <a:endParaRPr lang="en-US" sz="7200" dirty="0">
              <a:solidFill>
                <a:schemeClr val="tx1"/>
              </a:solidFill>
              <a:cs typeface="+mj-cs"/>
            </a:endParaRPr>
          </a:p>
          <a:p>
            <a:pPr algn="just" rtl="0"/>
            <a:r>
              <a:rPr lang="en-US" sz="7200" dirty="0" smtClean="0">
                <a:solidFill>
                  <a:schemeClr val="tx1"/>
                </a:solidFill>
                <a:cs typeface="+mj-cs"/>
              </a:rPr>
              <a:t>Keywords: Light, Artemisia </a:t>
            </a:r>
            <a:r>
              <a:rPr lang="en-US" sz="7200" dirty="0" err="1" smtClean="0">
                <a:solidFill>
                  <a:schemeClr val="tx1"/>
                </a:solidFill>
                <a:cs typeface="+mj-cs"/>
              </a:rPr>
              <a:t>aucheri</a:t>
            </a:r>
            <a:r>
              <a:rPr lang="en-US" sz="7200" dirty="0" smtClean="0">
                <a:solidFill>
                  <a:schemeClr val="tx1"/>
                </a:solidFill>
                <a:cs typeface="+mj-cs"/>
              </a:rPr>
              <a:t> </a:t>
            </a:r>
            <a:r>
              <a:rPr lang="en-US" sz="7200" dirty="0" err="1" smtClean="0">
                <a:solidFill>
                  <a:schemeClr val="tx1"/>
                </a:solidFill>
                <a:cs typeface="+mj-cs"/>
              </a:rPr>
              <a:t>Boiss</a:t>
            </a:r>
            <a:r>
              <a:rPr lang="en-US" sz="7200" dirty="0" smtClean="0">
                <a:solidFill>
                  <a:schemeClr val="tx1"/>
                </a:solidFill>
                <a:cs typeface="+mj-cs"/>
              </a:rPr>
              <a:t>., rays UV, phenols, flavonoids.</a:t>
            </a:r>
            <a:endParaRPr lang="fa-IR" sz="7200" dirty="0">
              <a:solidFill>
                <a:schemeClr val="tx1"/>
              </a:solidFill>
              <a:cs typeface="+mj-cs"/>
            </a:endParaRPr>
          </a:p>
        </p:txBody>
      </p:sp>
    </p:spTree>
    <p:extLst>
      <p:ext uri="{BB962C8B-B14F-4D97-AF65-F5344CB8AC3E}">
        <p14:creationId xmlns:p14="http://schemas.microsoft.com/office/powerpoint/2010/main" val="1108364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278</Words>
  <Application>Microsoft Office PowerPoint</Application>
  <PresentationFormat>On-screen Show (4:3)</PresentationFormat>
  <Paragraphs>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Comparison of phenols and flavonoids in plant and callus of Artemisia      aucheri Boiss against light stimulus and UV radiation under in vitroculture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Comparison of phenols and flavonoids in plant and callus of Artemisia      aucheri Boiss against light stimulus and UV radiation under in vitroculture </dc:title>
  <dc:creator>iran</dc:creator>
  <cp:lastModifiedBy>iran</cp:lastModifiedBy>
  <cp:revision>1</cp:revision>
  <dcterms:created xsi:type="dcterms:W3CDTF">2022-05-26T15:59:57Z</dcterms:created>
  <dcterms:modified xsi:type="dcterms:W3CDTF">2022-05-26T16:05:59Z</dcterms:modified>
</cp:coreProperties>
</file>