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wa Alkotamy" initials="MA" lastIdx="1" clrIdx="0"/>
  <p:cmAuthor id="2" name="seyi alake" initials="sa" lastIdx="0" clrIdx="1">
    <p:extLst>
      <p:ext uri="{19B8F6BF-5375-455C-9EA6-DF929625EA0E}">
        <p15:presenceInfo xmlns:p15="http://schemas.microsoft.com/office/powerpoint/2012/main" userId="2131cd3b525e5c2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1C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32"/>
  </p:normalViewPr>
  <p:slideViewPr>
    <p:cSldViewPr snapToGrid="0" snapToObjects="1">
      <p:cViewPr varScale="1">
        <p:scale>
          <a:sx n="109" d="100"/>
          <a:sy n="109" d="100"/>
        </p:scale>
        <p:origin x="6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rwaalkotamy\Downloads\Breastfeeding%20audit%20spreadsheet%202019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rwaalkotamy\Downloads\Breastfeeding%20audit%20spreadsheet%202019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rwaalkotamy\Downloads\Breastfeeding%20audit%20spreadsheet%202019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rwaalkotamy\Downloads\Breastfeeding%20audit%20spreadsheet%202019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rwaalkotamy\Downloads\Breastfeeding%20audit%20spreadsheet%202019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marwaalkotamy\Downloads\Breastfeeding%20audit%20spreadsheet%202019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marwaalkotamy\Downloads\Breastfeeding%20audit%20spreadsheet%202019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900" b="1" dirty="0">
                <a:solidFill>
                  <a:srgbClr val="7030A0"/>
                </a:solidFill>
              </a:rPr>
              <a:t>Gestational Age</a:t>
            </a:r>
          </a:p>
        </c:rich>
      </c:tx>
      <c:layout>
        <c:manualLayout>
          <c:xMode val="edge"/>
          <c:yMode val="edge"/>
          <c:x val="7.4311222351748996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208333333333334E-2"/>
          <c:y val="0.14313896179644212"/>
          <c:w val="0.91874999999999996"/>
          <c:h val="0.79413837853601632"/>
        </c:manualLayout>
      </c:layout>
      <c:pie3DChart>
        <c:varyColors val="1"/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65338407664159E-2"/>
          <c:y val="4.0235935073871493E-2"/>
          <c:w val="0.93346615923358411"/>
          <c:h val="0.76398090507586003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Sheet4!$B$135:$C$142</c:f>
              <c:multiLvlStrCache>
                <c:ptCount val="8"/>
                <c:lvl>
                  <c:pt idx="1">
                    <c:v>MEBM</c:v>
                  </c:pt>
                  <c:pt idx="2">
                    <c:v>DEBM</c:v>
                  </c:pt>
                  <c:pt idx="3">
                    <c:v>AF</c:v>
                  </c:pt>
                  <c:pt idx="6">
                    <c:v>Breast</c:v>
                  </c:pt>
                  <c:pt idx="7">
                    <c:v>AF</c:v>
                  </c:pt>
                </c:lvl>
                <c:lvl>
                  <c:pt idx="0">
                    <c:v>First milk given</c:v>
                  </c:pt>
                  <c:pt idx="5">
                    <c:v>Maternal choice</c:v>
                  </c:pt>
                </c:lvl>
              </c:multiLvlStrCache>
            </c:multiLvlStrRef>
          </c:cat>
          <c:val>
            <c:numRef>
              <c:f>Sheet4!$D$135:$D$142</c:f>
              <c:numCache>
                <c:formatCode>General</c:formatCode>
                <c:ptCount val="8"/>
                <c:pt idx="1">
                  <c:v>52</c:v>
                </c:pt>
                <c:pt idx="2">
                  <c:v>2</c:v>
                </c:pt>
                <c:pt idx="3">
                  <c:v>16</c:v>
                </c:pt>
                <c:pt idx="6">
                  <c:v>52</c:v>
                </c:pt>
                <c:pt idx="7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F9-9540-AC38-2C460153895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661380464"/>
        <c:axId val="1558653424"/>
        <c:axId val="0"/>
      </c:bar3DChart>
      <c:catAx>
        <c:axId val="166138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558653424"/>
        <c:crosses val="autoZero"/>
        <c:auto val="1"/>
        <c:lblAlgn val="ctr"/>
        <c:lblOffset val="100"/>
        <c:noMultiLvlLbl val="0"/>
      </c:catAx>
      <c:valAx>
        <c:axId val="155865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138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1.0500797068375898E-2"/>
          <c:w val="1"/>
          <c:h val="0.9585020075539592"/>
        </c:manualLayout>
      </c:layout>
      <c:pie3DChart>
        <c:varyColors val="1"/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8.800331225065007E-2"/>
          <c:w val="1"/>
          <c:h val="0.8199985794740934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D499-054B-BF6F-312BF475DF4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D499-054B-BF6F-312BF475DF4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D499-054B-BF6F-312BF475DF4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D499-054B-BF6F-312BF475DF40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3180B40-7406-8648-921C-BF92A5349B63}" type="CATEGORYNAME">
                      <a:rPr lang="en-US" sz="800" b="1"/>
                      <a:pPr>
                        <a:defRPr/>
                      </a:pPr>
                      <a:t>[CATEGORY NAME]</a:t>
                    </a:fld>
                    <a:r>
                      <a:rPr lang="en-US" sz="800" b="1" baseline="0" dirty="0"/>
                      <a:t>
</a:t>
                    </a:r>
                    <a:fld id="{E206874B-C2E0-564F-81BB-4CFC6C33258D}" type="PERCENTAGE">
                      <a:rPr lang="en-US" sz="800" b="1" baseline="0" smtClean="0"/>
                      <a:pPr>
                        <a:defRPr/>
                      </a:pPr>
                      <a:t>[PERCENTAGE]</a:t>
                    </a:fld>
                    <a:endParaRPr lang="en-US" sz="800" b="1" baseline="0" dirty="0"/>
                  </a:p>
                  <a:p>
                    <a:pPr>
                      <a:defRPr/>
                    </a:pPr>
                    <a:r>
                      <a:rPr lang="en-US" sz="800" b="1" baseline="0" dirty="0"/>
                      <a:t>(23 babies)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499-054B-BF6F-312BF475DF40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6F6A2C1-9A24-AC44-810B-95D116D4B68C}" type="CATEGORYNAME">
                      <a:rPr lang="en-US" sz="800" b="1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sz="800" b="1" baseline="0" dirty="0"/>
                      <a:t>
</a:t>
                    </a:r>
                    <a:fld id="{B5EF1CFE-6BFF-1D48-A961-12D4CA09C00E}" type="PERCENTAGE">
                      <a:rPr lang="en-US" sz="800" b="1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US" sz="800" b="1" baseline="0" dirty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800" b="1" baseline="0" dirty="0"/>
                      <a:t>(15 )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499-054B-BF6F-312BF475DF40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B896488-4731-4B43-A66F-1146825C3FC2}" type="CATEGORYNAME">
                      <a:rPr lang="en-US" sz="800" b="1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sz="800" b="1" baseline="0" dirty="0"/>
                      <a:t>
</a:t>
                    </a:r>
                    <a:fld id="{1409AF5F-BE37-0449-A5CB-0F0431DB7628}" type="PERCENTAGE">
                      <a:rPr lang="en-US" sz="800" b="1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US" sz="800" b="1" baseline="0" dirty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800" b="1" baseline="0" dirty="0"/>
                      <a:t>(20 babies)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499-054B-BF6F-312BF475DF40}"/>
                </c:ext>
              </c:extLst>
            </c:dLbl>
            <c:dLbl>
              <c:idx val="3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E3C26B5-C839-294C-96B0-16A880DA4E70}" type="CATEGORYNAME">
                      <a:rPr lang="en-US" sz="800" b="1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sz="800" b="1" baseline="0" dirty="0"/>
                      <a:t>
</a:t>
                    </a:r>
                    <a:fld id="{4523304D-BBA7-7E4A-9860-04EC746B6243}" type="PERCENTAGE">
                      <a:rPr lang="en-US" sz="800" b="1" baseline="0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[PERCENTAGE]</a:t>
                    </a:fld>
                    <a:endParaRPr lang="en-US" sz="800" b="1" baseline="0" dirty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sz="800" b="1" baseline="0" dirty="0"/>
                      <a:t>(12 babies)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D499-054B-BF6F-312BF475DF40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Sheet4!$B$231:$B$234</c:f>
              <c:strCache>
                <c:ptCount val="4"/>
                <c:pt idx="0">
                  <c:v>24 hrs</c:v>
                </c:pt>
                <c:pt idx="1">
                  <c:v>24-48 hrs</c:v>
                </c:pt>
                <c:pt idx="2">
                  <c:v>&gt;48 hrs</c:v>
                </c:pt>
                <c:pt idx="3">
                  <c:v>Never given</c:v>
                </c:pt>
              </c:strCache>
            </c:strRef>
          </c:cat>
          <c:val>
            <c:numRef>
              <c:f>Sheet4!$C$231:$C$234</c:f>
              <c:numCache>
                <c:formatCode>General</c:formatCode>
                <c:ptCount val="4"/>
                <c:pt idx="0">
                  <c:v>23</c:v>
                </c:pt>
                <c:pt idx="1">
                  <c:v>15</c:v>
                </c:pt>
                <c:pt idx="2">
                  <c:v>20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99-054B-BF6F-312BF475DF40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985509351214134E-2"/>
          <c:y val="8.5670294609721837E-2"/>
          <c:w val="0.97762735058819683"/>
          <c:h val="0.91432970539027814"/>
        </c:manualLayout>
      </c:layout>
      <c:pie3DChart>
        <c:varyColors val="1"/>
        <c:ser>
          <c:idx val="0"/>
          <c:order val="0"/>
          <c:explosion val="12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F400-7F44-A9AA-70F1DB423EA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F400-7F44-A9AA-70F1DB423EA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F400-7F44-A9AA-70F1DB423E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F400-7F44-A9AA-70F1DB423EA4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60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6A5DD4AD-70D2-9C48-A2FA-D9043B3D08EC}" type="CATEGORYNAME">
                      <a:rPr lang="en-US" sz="600"/>
                      <a:pPr>
                        <a:defRPr sz="6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600" baseline="0" dirty="0"/>
                      <a:t>
</a:t>
                    </a:r>
                    <a:fld id="{4C6EF8A5-33F3-044D-9ED8-EDD91DA3D3B5}" type="PERCENTAGE">
                      <a:rPr lang="en-US" sz="600" baseline="0" smtClean="0"/>
                      <a:pPr>
                        <a:defRPr sz="6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600" baseline="0" dirty="0"/>
                  </a:p>
                  <a:p>
                    <a:pPr>
                      <a:defRPr sz="6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600" baseline="0" dirty="0"/>
                      <a:t>(23)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400-7F44-A9AA-70F1DB423EA4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60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91367125-CCEB-E249-87F2-12D4095727CB}" type="CATEGORYNAME">
                      <a:rPr lang="en-US" sz="600"/>
                      <a:pPr>
                        <a:defRPr sz="60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600" baseline="0" dirty="0"/>
                      <a:t>
</a:t>
                    </a:r>
                    <a:fld id="{9D87E099-6CE0-DB4C-9349-31E745E1B6C7}" type="PERCENTAGE">
                      <a:rPr lang="en-US" sz="600" baseline="0" smtClean="0"/>
                      <a:pPr>
                        <a:defRPr sz="60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600" baseline="0" dirty="0"/>
                  </a:p>
                  <a:p>
                    <a:pPr>
                      <a:defRPr sz="60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600" baseline="0" dirty="0"/>
                      <a:t>(27)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400-7F44-A9AA-70F1DB423EA4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600" b="1" i="0" u="none" strike="noStrike" kern="1200" spc="0" baseline="0">
                        <a:solidFill>
                          <a:schemeClr val="accent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C4210E98-8671-124E-B3D1-C30065922311}" type="CATEGORYNAME">
                      <a:rPr lang="en-US" sz="600"/>
                      <a:pPr>
                        <a:defRPr sz="60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[CATEGORY NAME]</a:t>
                    </a:fld>
                    <a:r>
                      <a:rPr lang="en-US" sz="600" baseline="0" dirty="0"/>
                      <a:t>
</a:t>
                    </a:r>
                    <a:fld id="{FF3BDDD4-894A-2145-A182-5EEB2DB3F741}" type="PERCENTAGE">
                      <a:rPr lang="en-US" sz="600" baseline="0" smtClean="0"/>
                      <a:pPr>
                        <a:defRPr sz="600">
                          <a:solidFill>
                            <a:schemeClr val="accen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[PERCENTAGE]</a:t>
                    </a:fld>
                    <a:endParaRPr lang="en-US" sz="600" baseline="0" dirty="0"/>
                  </a:p>
                  <a:p>
                    <a:pPr>
                      <a:defRPr sz="600">
                        <a:solidFill>
                          <a:schemeClr val="accent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r>
                      <a:rPr lang="en-US" sz="600" baseline="0" dirty="0"/>
                      <a:t>(19)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spc="0" baseline="0">
                      <a:solidFill>
                        <a:schemeClr val="accent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400-7F44-A9AA-70F1DB423EA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spc="0" baseline="0">
                      <a:solidFill>
                        <a:schemeClr val="accent4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F400-7F44-A9AA-70F1DB423E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spc="0" baseline="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Sheet4!$B$316:$B$319</c:f>
              <c:strCache>
                <c:ptCount val="4"/>
                <c:pt idx="0">
                  <c:v>AFM</c:v>
                </c:pt>
                <c:pt idx="1">
                  <c:v>MEBM</c:v>
                </c:pt>
                <c:pt idx="2">
                  <c:v>MIXED</c:v>
                </c:pt>
                <c:pt idx="3">
                  <c:v>DEBM</c:v>
                </c:pt>
              </c:strCache>
            </c:strRef>
          </c:cat>
          <c:val>
            <c:numRef>
              <c:f>Sheet4!$C$316:$C$319</c:f>
              <c:numCache>
                <c:formatCode>General</c:formatCode>
                <c:ptCount val="4"/>
                <c:pt idx="0">
                  <c:v>23</c:v>
                </c:pt>
                <c:pt idx="1">
                  <c:v>27</c:v>
                </c:pt>
                <c:pt idx="2">
                  <c:v>19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400-7F44-A9AA-70F1DB423EA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880696317357967"/>
          <c:y val="7.7906550061511037E-2"/>
          <c:w val="0.81925624431186161"/>
          <c:h val="0.67160799788531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Sheet4!$A$365</c:f>
              <c:strCache>
                <c:ptCount val="1"/>
                <c:pt idx="0">
                  <c:v>EMCS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Sheet4!$B$364:$E$364</c:f>
              <c:strCache>
                <c:ptCount val="4"/>
                <c:pt idx="0">
                  <c:v>AFM</c:v>
                </c:pt>
                <c:pt idx="1">
                  <c:v>MEBM</c:v>
                </c:pt>
                <c:pt idx="2">
                  <c:v>DEBM</c:v>
                </c:pt>
                <c:pt idx="3">
                  <c:v>MIXED</c:v>
                </c:pt>
              </c:strCache>
            </c:strRef>
          </c:cat>
          <c:val>
            <c:numRef>
              <c:f>Sheet4!$B$365:$E$365</c:f>
              <c:numCache>
                <c:formatCode>General</c:formatCode>
                <c:ptCount val="4"/>
                <c:pt idx="0">
                  <c:v>11</c:v>
                </c:pt>
                <c:pt idx="1">
                  <c:v>14</c:v>
                </c:pt>
                <c:pt idx="2">
                  <c:v>0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DF-0C42-8657-AC3ADA91F1E0}"/>
            </c:ext>
          </c:extLst>
        </c:ser>
        <c:ser>
          <c:idx val="1"/>
          <c:order val="1"/>
          <c:tx>
            <c:strRef>
              <c:f>Sheet4!$A$366</c:f>
              <c:strCache>
                <c:ptCount val="1"/>
                <c:pt idx="0">
                  <c:v>NVD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2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6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Sheet4!$B$364:$E$364</c:f>
              <c:strCache>
                <c:ptCount val="4"/>
                <c:pt idx="0">
                  <c:v>AFM</c:v>
                </c:pt>
                <c:pt idx="1">
                  <c:v>MEBM</c:v>
                </c:pt>
                <c:pt idx="2">
                  <c:v>DEBM</c:v>
                </c:pt>
                <c:pt idx="3">
                  <c:v>MIXED</c:v>
                </c:pt>
              </c:strCache>
            </c:strRef>
          </c:cat>
          <c:val>
            <c:numRef>
              <c:f>Sheet4!$B$366:$E$366</c:f>
              <c:numCache>
                <c:formatCode>General</c:formatCode>
                <c:ptCount val="4"/>
                <c:pt idx="0">
                  <c:v>12</c:v>
                </c:pt>
                <c:pt idx="1">
                  <c:v>13</c:v>
                </c:pt>
                <c:pt idx="2">
                  <c:v>1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DF-0C42-8657-AC3ADA91F1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5"/>
        <c:shape val="box"/>
        <c:axId val="1667294352"/>
        <c:axId val="1661876992"/>
        <c:axId val="0"/>
      </c:bar3DChart>
      <c:catAx>
        <c:axId val="166729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1876992"/>
        <c:crosses val="autoZero"/>
        <c:auto val="1"/>
        <c:lblAlgn val="ctr"/>
        <c:lblOffset val="100"/>
        <c:noMultiLvlLbl val="0"/>
      </c:catAx>
      <c:valAx>
        <c:axId val="166187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729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2"/>
          <c:order val="0"/>
          <c:tx>
            <c:strRef>
              <c:f>Sheet4!$AN$79</c:f>
              <c:strCache>
                <c:ptCount val="1"/>
                <c:pt idx="0">
                  <c:v>AFM</c:v>
                </c:pt>
              </c:strCache>
            </c:strRef>
          </c:tx>
          <c:marker>
            <c:symbol val="none"/>
          </c:marker>
          <c:cat>
            <c:strRef>
              <c:f>Sheet4!$AO$78:$AQ$78</c:f>
              <c:strCache>
                <c:ptCount val="3"/>
                <c:pt idx="0">
                  <c:v>First feed</c:v>
                </c:pt>
                <c:pt idx="1">
                  <c:v>Full feed</c:v>
                </c:pt>
                <c:pt idx="2">
                  <c:v>Discharge</c:v>
                </c:pt>
              </c:strCache>
            </c:strRef>
          </c:cat>
          <c:val>
            <c:numRef>
              <c:f>Sheet4!$AO$79:$AQ$79</c:f>
              <c:numCache>
                <c:formatCode>General</c:formatCode>
                <c:ptCount val="3"/>
                <c:pt idx="0">
                  <c:v>16</c:v>
                </c:pt>
                <c:pt idx="1">
                  <c:v>18</c:v>
                </c:pt>
                <c:pt idx="2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7A-444A-8CA4-1761CDFF8669}"/>
            </c:ext>
          </c:extLst>
        </c:ser>
        <c:ser>
          <c:idx val="3"/>
          <c:order val="1"/>
          <c:tx>
            <c:strRef>
              <c:f>Sheet4!$AN$80</c:f>
              <c:strCache>
                <c:ptCount val="1"/>
                <c:pt idx="0">
                  <c:v>MEBM</c:v>
                </c:pt>
              </c:strCache>
            </c:strRef>
          </c:tx>
          <c:marker>
            <c:symbol val="none"/>
          </c:marker>
          <c:cat>
            <c:strRef>
              <c:f>Sheet4!$AO$78:$AQ$78</c:f>
              <c:strCache>
                <c:ptCount val="3"/>
                <c:pt idx="0">
                  <c:v>First feed</c:v>
                </c:pt>
                <c:pt idx="1">
                  <c:v>Full feed</c:v>
                </c:pt>
                <c:pt idx="2">
                  <c:v>Discharge</c:v>
                </c:pt>
              </c:strCache>
            </c:strRef>
          </c:cat>
          <c:val>
            <c:numRef>
              <c:f>Sheet4!$AO$80:$AQ$80</c:f>
              <c:numCache>
                <c:formatCode>General</c:formatCode>
                <c:ptCount val="3"/>
                <c:pt idx="0">
                  <c:v>52</c:v>
                </c:pt>
                <c:pt idx="1">
                  <c:v>42</c:v>
                </c:pt>
                <c:pt idx="2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7A-444A-8CA4-1761CDFF8669}"/>
            </c:ext>
          </c:extLst>
        </c:ser>
        <c:ser>
          <c:idx val="0"/>
          <c:order val="2"/>
          <c:tx>
            <c:strRef>
              <c:f>Sheet4!$AN$81</c:f>
              <c:strCache>
                <c:ptCount val="1"/>
                <c:pt idx="0">
                  <c:v>DEBM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Sheet4!$AO$81:$AQ$81</c:f>
              <c:numCache>
                <c:formatCode>General</c:formatCode>
                <c:ptCount val="3"/>
                <c:pt idx="0">
                  <c:v>2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7A-444A-8CA4-1761CDFF8669}"/>
            </c:ext>
          </c:extLst>
        </c:ser>
        <c:ser>
          <c:idx val="1"/>
          <c:order val="3"/>
          <c:tx>
            <c:strRef>
              <c:f>Sheet4!$AN$82</c:f>
              <c:strCache>
                <c:ptCount val="1"/>
                <c:pt idx="0">
                  <c:v>MIXED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val>
            <c:numRef>
              <c:f>Sheet4!$AO$82:$AQ$82</c:f>
              <c:numCache>
                <c:formatCode>General</c:formatCode>
                <c:ptCount val="3"/>
                <c:pt idx="0">
                  <c:v>0</c:v>
                </c:pt>
                <c:pt idx="1">
                  <c:v>7</c:v>
                </c:pt>
                <c:pt idx="2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47A-444A-8CA4-1761CDFF86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0054096"/>
        <c:axId val="1668707936"/>
      </c:lineChart>
      <c:catAx>
        <c:axId val="158005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668707936"/>
        <c:crosses val="autoZero"/>
        <c:auto val="1"/>
        <c:lblAlgn val="ctr"/>
        <c:lblOffset val="100"/>
        <c:noMultiLvlLbl val="0"/>
      </c:catAx>
      <c:valAx>
        <c:axId val="166870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0054096"/>
        <c:crosses val="autoZero"/>
        <c:crossBetween val="between"/>
      </c:valAx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solidFill>
          <a:schemeClr val="bg2">
            <a:lumMod val="75000"/>
            <a:alpha val="27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12860945627017E-2"/>
          <c:y val="0.12055111259780253"/>
          <c:w val="0.95593683058089607"/>
          <c:h val="0.7272048391805786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Sheet4!$C$307</c:f>
              <c:strCache>
                <c:ptCount val="1"/>
                <c:pt idx="0">
                  <c:v>within 7 d</c:v>
                </c:pt>
              </c:strCache>
            </c:strRef>
          </c:tx>
          <c:spPr>
            <a:solidFill>
              <a:schemeClr val="accent1">
                <a:alpha val="88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1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1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Sheet4!$B$308:$B$311</c:f>
              <c:strCache>
                <c:ptCount val="4"/>
                <c:pt idx="0">
                  <c:v>AFM</c:v>
                </c:pt>
                <c:pt idx="1">
                  <c:v>MEBM</c:v>
                </c:pt>
                <c:pt idx="2">
                  <c:v>DEBM</c:v>
                </c:pt>
                <c:pt idx="3">
                  <c:v>MIXED</c:v>
                </c:pt>
              </c:strCache>
            </c:strRef>
          </c:cat>
          <c:val>
            <c:numRef>
              <c:f>Sheet4!$C$308:$C$311</c:f>
              <c:numCache>
                <c:formatCode>General</c:formatCode>
                <c:ptCount val="4"/>
                <c:pt idx="0">
                  <c:v>8</c:v>
                </c:pt>
                <c:pt idx="1">
                  <c:v>13</c:v>
                </c:pt>
                <c:pt idx="2">
                  <c:v>0</c:v>
                </c:pt>
                <c:pt idx="3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4-41E8-B7CF-1B9472D0933B}"/>
            </c:ext>
          </c:extLst>
        </c:ser>
        <c:ser>
          <c:idx val="1"/>
          <c:order val="1"/>
          <c:tx>
            <c:strRef>
              <c:f>Sheet4!$D$307</c:f>
              <c:strCache>
                <c:ptCount val="1"/>
                <c:pt idx="0">
                  <c:v>   &gt; 7-10 days</c:v>
                </c:pt>
              </c:strCache>
            </c:strRef>
          </c:tx>
          <c:spPr>
            <a:solidFill>
              <a:schemeClr val="accent2">
                <a:alpha val="88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2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2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Sheet4!$B$308:$B$311</c:f>
              <c:strCache>
                <c:ptCount val="4"/>
                <c:pt idx="0">
                  <c:v>AFM</c:v>
                </c:pt>
                <c:pt idx="1">
                  <c:v>MEBM</c:v>
                </c:pt>
                <c:pt idx="2">
                  <c:v>DEBM</c:v>
                </c:pt>
                <c:pt idx="3">
                  <c:v>MIXED</c:v>
                </c:pt>
              </c:strCache>
            </c:strRef>
          </c:cat>
          <c:val>
            <c:numRef>
              <c:f>Sheet4!$D$308:$D$311</c:f>
              <c:numCache>
                <c:formatCode>General</c:formatCode>
                <c:ptCount val="4"/>
                <c:pt idx="0">
                  <c:v>7</c:v>
                </c:pt>
                <c:pt idx="1">
                  <c:v>8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14-41E8-B7CF-1B9472D0933B}"/>
            </c:ext>
          </c:extLst>
        </c:ser>
        <c:ser>
          <c:idx val="2"/>
          <c:order val="2"/>
          <c:tx>
            <c:strRef>
              <c:f>Sheet4!$E$307</c:f>
              <c:strCache>
                <c:ptCount val="1"/>
                <c:pt idx="0">
                  <c:v>&gt;10 days</c:v>
                </c:pt>
              </c:strCache>
            </c:strRef>
          </c:tx>
          <c:spPr>
            <a:solidFill>
              <a:schemeClr val="accent3">
                <a:alpha val="88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/>
            <a:scene3d>
              <a:camera prst="orthographicFront"/>
              <a:lightRig rig="threePt" dir="t"/>
            </a:scene3d>
            <a:sp3d prstMaterial="flat">
              <a:contourClr>
                <a:schemeClr val="accent3">
                  <a:lumMod val="50000"/>
                </a:schemeClr>
              </a:contourClr>
            </a:sp3d>
          </c:spPr>
          <c:invertIfNegative val="0"/>
          <c:dLbls>
            <c:spPr>
              <a:solidFill>
                <a:schemeClr val="accent3">
                  <a:alpha val="30000"/>
                </a:schemeClr>
              </a:solidFill>
              <a:ln>
                <a:solidFill>
                  <a:schemeClr val="lt1">
                    <a:alpha val="50000"/>
                  </a:schemeClr>
                </a:solidFill>
                <a:round/>
              </a:ln>
              <a:effectLst>
                <a:outerShdw blurRad="63500" dist="889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50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Sheet4!$B$308:$B$311</c:f>
              <c:strCache>
                <c:ptCount val="4"/>
                <c:pt idx="0">
                  <c:v>AFM</c:v>
                </c:pt>
                <c:pt idx="1">
                  <c:v>MEBM</c:v>
                </c:pt>
                <c:pt idx="2">
                  <c:v>DEBM</c:v>
                </c:pt>
                <c:pt idx="3">
                  <c:v>MIXED</c:v>
                </c:pt>
              </c:strCache>
            </c:strRef>
          </c:cat>
          <c:val>
            <c:numRef>
              <c:f>Sheet4!$E$308:$E$311</c:f>
              <c:numCache>
                <c:formatCode>General</c:formatCode>
                <c:ptCount val="4"/>
                <c:pt idx="0">
                  <c:v>3</c:v>
                </c:pt>
                <c:pt idx="1">
                  <c:v>21</c:v>
                </c:pt>
                <c:pt idx="2">
                  <c:v>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14-41E8-B7CF-1B9472D093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4"/>
        <c:gapDepth val="53"/>
        <c:shape val="box"/>
        <c:axId val="1667546464"/>
        <c:axId val="1667723520"/>
        <c:axId val="0"/>
      </c:bar3DChart>
      <c:catAx>
        <c:axId val="166754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chemeClr val="l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7723520"/>
        <c:crosses val="autoZero"/>
        <c:auto val="1"/>
        <c:lblAlgn val="ctr"/>
        <c:lblOffset val="100"/>
        <c:noMultiLvlLbl val="0"/>
      </c:catAx>
      <c:valAx>
        <c:axId val="16677235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6754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9.2987478837199114E-2"/>
          <c:y val="5.5897641295592888E-2"/>
          <c:w val="0.81402467419686275"/>
          <c:h val="5.44591206318047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lt1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dk1">
        <a:lumMod val="75000"/>
        <a:lumOff val="25000"/>
      </a:schemeClr>
    </a:solidFill>
    <a:ln w="6350" cap="flat" cmpd="sng" algn="ctr">
      <a:solidFill>
        <a:schemeClr val="dk1">
          <a:tint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1">
  <cs:axisTitle>
    <cs:lnRef idx="0"/>
    <cs:fillRef idx="0"/>
    <cs:effectRef idx="0"/>
    <cs:fontRef idx="minor">
      <a:schemeClr val="lt1">
        <a:lumMod val="75000"/>
      </a:schemeClr>
    </cs:fontRef>
    <cs:defRPr sz="900" kern="1200"/>
  </cs:axisTitle>
  <cs:categoryAxis>
    <cs:lnRef idx="0"/>
    <cs:fillRef idx="0"/>
    <cs:effectRef idx="0"/>
    <cs:fontRef idx="minor">
      <a:schemeClr val="lt1">
        <a:lumMod val="75000"/>
      </a:schemeClr>
    </cs:fontRef>
    <cs:defRPr sz="900" kern="1200"/>
  </cs:categoryAxis>
  <cs:chartArea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6350" cap="flat" cmpd="sng" algn="ctr">
        <a:solidFill>
          <a:schemeClr val="dk1">
            <a:tint val="75000"/>
          </a:schemeClr>
        </a:solidFill>
        <a:round/>
      </a:ln>
    </cs:spPr>
    <cs:defRPr sz="1000" kern="1200"/>
  </cs:chartArea>
  <cs:dataLabel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</cs:dataLabel>
  <cs:dataLabelCallout>
    <cs:lnRef idx="0"/>
    <cs:fillRef idx="0">
      <cs:styleClr val="auto"/>
    </cs:fillRef>
    <cs:effectRef idx="0"/>
    <cs:fontRef idx="minor">
      <a:schemeClr val="lt1"/>
    </cs:fontRef>
    <cs:spPr>
      <a:solidFill>
        <a:schemeClr val="phClr">
          <a:alpha val="30000"/>
        </a:schemeClr>
      </a:solidFill>
      <a:ln>
        <a:solidFill>
          <a:schemeClr val="lt1">
            <a:alpha val="50000"/>
          </a:schemeClr>
        </a:solidFill>
        <a:round/>
      </a:ln>
      <a:effectLst>
        <a:outerShdw blurRad="63500" dist="88900" dir="2700000" algn="tl" rotWithShape="0">
          <a:prstClr val="black">
            <a:alpha val="40000"/>
          </a:prstClr>
        </a:outerShdw>
      </a:effectLst>
    </cs:spPr>
    <cs:defRPr sz="9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>
          <a:alpha val="88000"/>
        </a:schemeClr>
      </a:solidFill>
      <a:ln>
        <a:solidFill>
          <a:schemeClr val="phClr">
            <a:lumMod val="50000"/>
          </a:schemeClr>
        </a:solidFill>
      </a:ln>
      <a:scene3d>
        <a:camera prst="orthographicFront"/>
        <a:lightRig rig="threePt" dir="t"/>
      </a:scene3d>
      <a:sp3d prstMaterial="flat"/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dk1">
            <a:lumMod val="75000"/>
            <a:lumOff val="25000"/>
          </a:schemeClr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75000"/>
      </a:schemeClr>
    </cs:fontRef>
    <cs:spPr>
      <a:ln w="9525">
        <a:solidFill>
          <a:schemeClr val="dk1">
            <a:lumMod val="50000"/>
            <a:lumOff val="50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7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solidFill>
        <a:schemeClr val="bg2">
          <a:lumMod val="75000"/>
          <a:alpha val="27000"/>
        </a:schemeClr>
      </a:solidFill>
      <a:sp3d/>
    </cs:spPr>
  </cs:floor>
  <cs:gridlineMajor>
    <cs:lnRef idx="0"/>
    <cs:fillRef idx="0"/>
    <cs:effectRef idx="0"/>
    <cs:fontRef idx="minor">
      <a:schemeClr val="tx1"/>
    </cs:fontRef>
    <cs:spPr>
      <a:ln w="9525">
        <a:solidFill>
          <a:schemeClr val="lt1">
            <a:lumMod val="50000"/>
          </a:schemeClr>
        </a:solidFill>
      </a:ln>
    </cs:spPr>
  </cs:gridlineMajor>
  <cs:gridlineMinor>
    <cs:lnRef idx="0"/>
    <cs:fillRef idx="0"/>
    <cs:effectRef idx="0"/>
    <cs:fontRef idx="minor">
      <a:schemeClr val="tx1"/>
    </cs:fontRef>
    <cs:spPr>
      <a:ln w="9525">
        <a:solidFill>
          <a:schemeClr val="lt1">
            <a:lumMod val="40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leaderLine>
  <cs:legend>
    <cs:lnRef idx="0"/>
    <cs:fillRef idx="0"/>
    <cs:effectRef idx="0"/>
    <cs:fontRef idx="minor">
      <a:schemeClr val="lt1">
        <a:lumMod val="7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7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lt1">
            <a:lumMod val="50000"/>
          </a:schemeClr>
        </a:solidFill>
        <a:round/>
      </a:ln>
    </cs:spPr>
  </cs:seriesLine>
  <cs:title>
    <cs:lnRef idx="0"/>
    <cs:fillRef idx="0"/>
    <cs:effectRef idx="0"/>
    <cs:fontRef idx="minor">
      <a:schemeClr val="lt1"/>
    </cs:fontRef>
    <cs:defRPr sz="1800" b="0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>
            <a:alpha val="50000"/>
          </a:schemeClr>
        </a:solidFill>
      </a:ln>
    </cs:spPr>
  </cs:trendline>
  <cs:trendlineLabel>
    <cs:lnRef idx="0"/>
    <cs:fillRef idx="0"/>
    <cs:effectRef idx="0"/>
    <cs:fontRef idx="minor">
      <a:schemeClr val="lt1">
        <a:lumMod val="7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>
          <a:lumMod val="85000"/>
        </a:schemeClr>
      </a:solidFill>
      <a:ln w="9525">
        <a:solidFill>
          <a:schemeClr val="dk1">
            <a:lumMod val="50000"/>
          </a:schemeClr>
        </a:solidFill>
        <a:round/>
      </a:ln>
    </cs:spPr>
  </cs:upBar>
  <cs:valueAxis>
    <cs:lnRef idx="0"/>
    <cs:fillRef idx="0"/>
    <cs:effectRef idx="0"/>
    <cs:fontRef idx="minor">
      <a:schemeClr val="lt1">
        <a:lumMod val="7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sp3d/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sp macro="" textlink="">
      <cdr:nvSpPr>
        <cdr:cNvPr id="7" name="Rectangle 6">
          <a:extLst xmlns:a="http://schemas.openxmlformats.org/drawingml/2006/main">
            <a:ext uri="{FF2B5EF4-FFF2-40B4-BE49-F238E27FC236}">
              <a16:creationId xmlns:a16="http://schemas.microsoft.com/office/drawing/2014/main" id="{02E7A041-A0DD-4CB6-9A16-F099762DEE06}"/>
            </a:ext>
          </a:extLst>
        </cdr:cNvPr>
        <cdr:cNvSpPr/>
      </cdr:nvSpPr>
      <cdr:spPr>
        <a:xfrm xmlns:a="http://schemas.openxmlformats.org/drawingml/2006/main">
          <a:off x="0" y="0"/>
          <a:ext cx="2428411" cy="145877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GB" sz="900" b="1" dirty="0"/>
            <a:t>Methods and Results</a:t>
          </a:r>
        </a:p>
        <a:p xmlns:a="http://schemas.openxmlformats.org/drawingml/2006/main">
          <a:r>
            <a:rPr lang="en-GB" sz="800" dirty="0"/>
            <a:t>Designed a proforma for data collection</a:t>
          </a:r>
        </a:p>
        <a:p xmlns:a="http://schemas.openxmlformats.org/drawingml/2006/main">
          <a:r>
            <a:rPr lang="en-GB" sz="800" dirty="0"/>
            <a:t>Proforma was circulated to nutritional leads in neonatal units   across the network</a:t>
          </a:r>
        </a:p>
        <a:p xmlns:a="http://schemas.openxmlformats.org/drawingml/2006/main">
          <a:r>
            <a:rPr lang="en-GB" sz="800" dirty="0"/>
            <a:t>Prospective data collected on babies &lt;34 weeks GA admitted to the NICU from their observation charts, notes and badgers over 3 months</a:t>
          </a:r>
        </a:p>
        <a:p xmlns:a="http://schemas.openxmlformats.org/drawingml/2006/main">
          <a:r>
            <a:rPr lang="en-GB" sz="800" dirty="0"/>
            <a:t>A total of 70 babies obtained from 2 neonatal units</a:t>
          </a:r>
        </a:p>
        <a:p xmlns:a="http://schemas.openxmlformats.org/drawingml/2006/main">
          <a:r>
            <a:rPr lang="en-GB" sz="800" dirty="0"/>
            <a:t>Gestational ages ranged between 25+5wks – 33+wks</a:t>
          </a:r>
        </a:p>
        <a:p xmlns:a="http://schemas.openxmlformats.org/drawingml/2006/main">
          <a:r>
            <a:rPr lang="en-GB" sz="800" dirty="0"/>
            <a:t>Average weight of babies was 1.46kg</a:t>
          </a:r>
        </a:p>
        <a:p xmlns:a="http://schemas.openxmlformats.org/drawingml/2006/main">
          <a:r>
            <a:rPr lang="en-GB" sz="800" dirty="0"/>
            <a:t>18 multiple births and 52 singletons from both units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4A5891-6B29-0140-A52E-DD4B33E1E76F}" type="datetimeFigureOut">
              <a:rPr lang="en-US" smtClean="0"/>
              <a:t>6/2/20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11658-7822-1A47-B51D-C06E2E7353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148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E11658-7822-1A47-B51D-C06E2E73534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36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C5FD1-5AFD-564E-A603-2ED5BB514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19F477-11E7-104A-925D-EACBF8835F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B5F83-D8AB-3340-9295-AF81665D3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772D8-CEB1-C244-8E38-58C903C0DC2F}" type="datetime1">
              <a:rPr lang="en-GB" smtClean="0"/>
              <a:t>02/06/2020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62E6C9-5064-CA44-970A-C34418A6E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27A04-460A-6647-A9E5-532775AC2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0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F8684-E8EE-7244-81A0-43E449C0F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39825-8E83-5A4F-BBBC-11011DAC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979AA-A681-904E-A2CB-21E0B3400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E0DE3-665B-1D48-8A0C-75F8A18F99CE}" type="datetime1">
              <a:rPr lang="en-GB" smtClean="0"/>
              <a:t>02/06/2020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199DE-C7C0-CD4A-9E22-AB2641C01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A9B38-EF89-EE47-B7C4-C335643C4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7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1640C1-1BC1-6C41-AC07-0E235C1BE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149E4-0B16-1E4C-86AC-6618BCB9F9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08E87-C9C7-554B-8800-15BB80DE2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5E7AF-4873-774F-BA45-3C1117A028FF}" type="datetime1">
              <a:rPr lang="en-GB" smtClean="0"/>
              <a:t>02/06/2020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5912B5-199E-304C-ABE0-BA00B195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32D8EF-07AC-6A46-A222-C7906627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432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6975C-DEB9-6248-BC1C-3BB22BA02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093A75-051D-F04E-AC8C-C25D7C2C47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50B680-8711-CE4A-8CFF-BDF893D3B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E42C23-78FE-2B47-8A64-795F67D48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0C226-8E18-5944-A89B-BBA67F42E55D}" type="datetime1">
              <a:rPr lang="en-GB" smtClean="0"/>
              <a:t>02/06/2020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B3940-F082-BF41-8E98-0DA3A6912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7C419C-E3FE-8946-B445-5970EFCD9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59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7AAF3-3D77-0547-A08B-EAE51A70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0E7528-662D-7E4D-BCFD-9442EA5CD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B6471E-7E74-FC40-9A85-4B2B961F26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A08073-B462-E046-BDC5-1DA726F63B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9D7567-24A4-F547-B39D-ABF007942A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A14ABE-A3E1-DD44-A160-557E5FA03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0E77BD-644A-DE48-9D55-AE62D542B21D}" type="datetime1">
              <a:rPr lang="en-GB" smtClean="0"/>
              <a:t>02/06/2020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5AEDB0C-CCA1-964F-87E7-FCD6303A4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6A9826-A74E-E546-BD91-119004348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396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0A4F2-E876-2245-A371-6FE4AD440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263C9-3DA6-2C43-AC3E-2904CCBF2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85335-870E-F04B-9A24-A4CF1CBDDC9B}" type="datetime1">
              <a:rPr lang="en-GB" smtClean="0"/>
              <a:t>02/06/2020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1D50BA-010C-5D48-94DE-DAFDBCFB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3768D-C618-2B44-8B66-EC15CD296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09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D0C4AA-8B30-8845-AAE1-C28AE96BC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AA3E2-C6AD-044A-9BED-6529A8092557}" type="datetime1">
              <a:rPr lang="en-GB" smtClean="0"/>
              <a:t>02/06/2020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DD1B33-F40C-464A-9CEE-42E304AC5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D571B-E55A-8941-A2FA-24B9DA4D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49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AFC2F-7619-E742-9CED-D4CE751E8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37BB5-89E3-8046-86D1-09414389E6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63586E-8F88-CC48-8AE4-C551D16F96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B7346-2104-9945-ACC2-090D03E65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D960-2372-704D-8B58-CF05102D8ACC}" type="datetime1">
              <a:rPr lang="en-GB" smtClean="0"/>
              <a:t>02/06/2020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91EDC4-21B0-994D-BFE9-5861B4F174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81155F-085A-494F-BFEE-20B2CDB81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3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A85EA-46CD-4F4A-BDCD-7CA66003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A8379C-E617-4249-8D64-ECA5C95C3A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E146F-C9F8-4345-B43B-01833D3E34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D46E6B-6292-C24D-9CA1-4513D0245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28362-848B-914B-9C3D-12EB7975643C}" type="datetime1">
              <a:rPr lang="en-GB" smtClean="0"/>
              <a:t>02/06/2020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42FA29-F589-2E4A-9E02-5194A96F7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6706F4-7FBD-8C40-9CCC-72B3CB814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763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22694-DA1C-134B-98D9-43272015B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136BDA-7ACE-2043-8801-928B913458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56DE3E-0085-A949-B45E-3546B0AF6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A8085-D75C-4644-95BF-08E70C4B5461}" type="datetime1">
              <a:rPr lang="en-GB" smtClean="0"/>
              <a:t>02/06/2020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67C1F-9830-144C-A42D-358339599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EBB6C-D030-E344-8968-5348122CB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81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C1BC85-609B-0D45-A14E-358430D853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5FE34C-9172-DC46-9B1F-8C7BEDBC4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BBC05A-6CB7-C64B-B9E6-8C9A0A31A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0E1BE-C8B5-D542-B934-F423CDDD1B82}" type="datetime1">
              <a:rPr lang="en-GB" smtClean="0"/>
              <a:t>02/06/2020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0D0BD-B91E-9047-A740-C520EA6F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42C0-5D7B-DF45-B8D7-26326D14B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9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E588BD-D072-524E-AE9D-AEB81CC85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575B1C-D85D-8E4C-B790-8BC0635FB0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FF2A1-F11E-9C46-82FD-B8FC74985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987C0-5BCD-B847-8146-72AAC6CBEB85}" type="datetime1">
              <a:rPr lang="en-GB" smtClean="0"/>
              <a:t>02/06/2020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05795-70FA-5240-AAE2-DB60468DE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17F0C-B536-0240-BBC6-A60484B89A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900FE-A24A-7A4C-88A5-E7891437D2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5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11" Type="http://schemas.openxmlformats.org/officeDocument/2006/relationships/chart" Target="../charts/chart8.xml"/><Relationship Id="rId5" Type="http://schemas.openxmlformats.org/officeDocument/2006/relationships/chart" Target="../charts/chart3.xml"/><Relationship Id="rId10" Type="http://schemas.openxmlformats.org/officeDocument/2006/relationships/image" Target="../media/image1.jpeg"/><Relationship Id="rId4" Type="http://schemas.openxmlformats.org/officeDocument/2006/relationships/chart" Target="../charts/chart2.xml"/><Relationship Id="rId9" Type="http://schemas.openxmlformats.org/officeDocument/2006/relationships/chart" Target="../charts/char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4F6BDE-4A77-6244-B519-C3949B19F397}"/>
              </a:ext>
            </a:extLst>
          </p:cNvPr>
          <p:cNvSpPr/>
          <p:nvPr/>
        </p:nvSpPr>
        <p:spPr>
          <a:xfrm rot="10800000" flipV="1">
            <a:off x="-1" y="0"/>
            <a:ext cx="12192000" cy="97361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C01CAB"/>
              </a:solidFill>
            </a:endParaRPr>
          </a:p>
          <a:p>
            <a:pPr algn="ctr"/>
            <a:r>
              <a:rPr lang="en-US" b="1" dirty="0">
                <a:solidFill>
                  <a:srgbClr val="C01CAB"/>
                </a:solidFill>
              </a:rPr>
              <a:t>Early initiation of breast feeding in preterm babies admitted to neonatal unit</a:t>
            </a:r>
          </a:p>
          <a:p>
            <a:pPr algn="ctr"/>
            <a:r>
              <a:rPr lang="en-US" dirty="0"/>
              <a:t> M. Alkotamy</a:t>
            </a:r>
            <a:r>
              <a:rPr lang="en-US" baseline="30000" dirty="0"/>
              <a:t>1</a:t>
            </a:r>
            <a:r>
              <a:rPr lang="en-US" dirty="0"/>
              <a:t> , O. Alake </a:t>
            </a:r>
            <a:r>
              <a:rPr lang="en-US" baseline="30000" dirty="0"/>
              <a:t>2</a:t>
            </a:r>
            <a:r>
              <a:rPr lang="en-US" dirty="0"/>
              <a:t>, I. Akubue</a:t>
            </a:r>
            <a:r>
              <a:rPr lang="en-US" baseline="30000" dirty="0"/>
              <a:t>2</a:t>
            </a:r>
            <a:r>
              <a:rPr lang="en-US" dirty="0"/>
              <a:t>, V. Riches</a:t>
            </a:r>
            <a:r>
              <a:rPr lang="en-US" baseline="30000" dirty="0"/>
              <a:t>2</a:t>
            </a:r>
            <a:r>
              <a:rPr lang="en-US" dirty="0"/>
              <a:t> ,S Reynolds</a:t>
            </a:r>
            <a:r>
              <a:rPr lang="en-US" baseline="30000" dirty="0"/>
              <a:t>1</a:t>
            </a:r>
            <a:r>
              <a:rPr lang="en-US" dirty="0"/>
              <a:t>, K Palmer</a:t>
            </a:r>
            <a:r>
              <a:rPr lang="en-US" baseline="30000" dirty="0"/>
              <a:t>2</a:t>
            </a:r>
            <a:r>
              <a:rPr lang="en-US" dirty="0"/>
              <a:t> and J Kapur</a:t>
            </a:r>
            <a:r>
              <a:rPr lang="en-US" baseline="30000" dirty="0"/>
              <a:t>2</a:t>
            </a:r>
            <a:endParaRPr lang="en-US" dirty="0"/>
          </a:p>
          <a:p>
            <a:pPr algn="ctr"/>
            <a:r>
              <a:rPr lang="en-US" dirty="0"/>
              <a:t>Royal Wolverhampton Hospital</a:t>
            </a:r>
            <a:r>
              <a:rPr lang="en-US" baseline="30000" dirty="0"/>
              <a:t>1</a:t>
            </a:r>
            <a:r>
              <a:rPr lang="en-US" dirty="0"/>
              <a:t>, University Hospital North Midlands</a:t>
            </a:r>
            <a:r>
              <a:rPr lang="en-US" baseline="30000" dirty="0"/>
              <a:t>2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DE9E46B-B6A8-8D45-9E8E-8A931632A7C5}"/>
              </a:ext>
            </a:extLst>
          </p:cNvPr>
          <p:cNvSpPr/>
          <p:nvPr/>
        </p:nvSpPr>
        <p:spPr>
          <a:xfrm>
            <a:off x="114298" y="1023697"/>
            <a:ext cx="2486025" cy="172058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Background: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/>
              <a:t>Breastmilk is known to reduce prematurity related morbidities in this age group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/>
              <a:t>A prospective, network audit  to look at initiation of breastfeeding in babies &lt; 34 weeks admitted to the neonatal unit and its sustenance at discharge from hospital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/>
              <a:t>2 trusts have participated i.e. RSUH and RWH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/>
              <a:t>Early breastmilk in babies &lt; 32 weeks GA by 14</a:t>
            </a:r>
            <a:r>
              <a:rPr lang="en-GB" sz="800" baseline="30000" dirty="0"/>
              <a:t>th</a:t>
            </a:r>
            <a:r>
              <a:rPr lang="en-GB" sz="800" dirty="0"/>
              <a:t> day of life  and breastfeeding at discharge is one of the NNAP 2019 audit measures</a:t>
            </a:r>
          </a:p>
        </p:txBody>
      </p:sp>
      <p:sp>
        <p:nvSpPr>
          <p:cNvPr id="11" name="Hexagon 10">
            <a:extLst>
              <a:ext uri="{FF2B5EF4-FFF2-40B4-BE49-F238E27FC236}">
                <a16:creationId xmlns:a16="http://schemas.microsoft.com/office/drawing/2014/main" id="{D221CBCE-174E-C440-9C37-E666A9DE131B}"/>
              </a:ext>
            </a:extLst>
          </p:cNvPr>
          <p:cNvSpPr/>
          <p:nvPr/>
        </p:nvSpPr>
        <p:spPr>
          <a:xfrm>
            <a:off x="114298" y="2794356"/>
            <a:ext cx="2560617" cy="1948926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800" dirty="0"/>
              <a:t>        Aims and Objectives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/>
              <a:t>To assess our rates of initiation of breastfeeding and understand if our  poor performance relates to:</a:t>
            </a:r>
          </a:p>
          <a:p>
            <a:r>
              <a:rPr lang="en-GB" sz="800" dirty="0"/>
              <a:t>        </a:t>
            </a:r>
            <a:r>
              <a:rPr lang="en-GB" sz="800" dirty="0" err="1"/>
              <a:t>i</a:t>
            </a:r>
            <a:r>
              <a:rPr lang="en-GB" sz="800" dirty="0"/>
              <a:t>) a failure to initiate it in the first   </a:t>
            </a:r>
          </a:p>
          <a:p>
            <a:r>
              <a:rPr lang="en-GB" sz="800" dirty="0"/>
              <a:t>         place or </a:t>
            </a:r>
          </a:p>
          <a:p>
            <a:r>
              <a:rPr lang="en-GB" sz="800" dirty="0"/>
              <a:t>       ii) inability to sustain breastfeeding   </a:t>
            </a:r>
          </a:p>
          <a:p>
            <a:r>
              <a:rPr lang="en-GB" sz="800" dirty="0"/>
              <a:t>         (by assessing breastfeeding  rates </a:t>
            </a:r>
          </a:p>
          <a:p>
            <a:r>
              <a:rPr lang="en-GB" sz="800" dirty="0"/>
              <a:t>         at discharge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/>
              <a:t>Average time taken to achieve full feeds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/>
              <a:t>develop an action plan to improve breast feeding experience for </a:t>
            </a:r>
          </a:p>
          <a:p>
            <a:r>
              <a:rPr lang="en-GB" sz="800" dirty="0"/>
              <a:t>        babies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70C6E17-9765-D249-9944-7F2E2A671E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0240041"/>
              </p:ext>
            </p:extLst>
          </p:nvPr>
        </p:nvGraphicFramePr>
        <p:xfrm>
          <a:off x="114297" y="4793361"/>
          <a:ext cx="2428411" cy="1457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9B38E1BA-9C7D-1249-BBED-A1BDD87329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3303758"/>
              </p:ext>
            </p:extLst>
          </p:nvPr>
        </p:nvGraphicFramePr>
        <p:xfrm>
          <a:off x="2674915" y="1037794"/>
          <a:ext cx="3004495" cy="15810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ontent Placeholder 3">
            <a:extLst>
              <a:ext uri="{FF2B5EF4-FFF2-40B4-BE49-F238E27FC236}">
                <a16:creationId xmlns:a16="http://schemas.microsoft.com/office/drawing/2014/main" id="{2B0B3F14-BD39-DB4E-806B-43EEE1CC98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196740"/>
              </p:ext>
            </p:extLst>
          </p:nvPr>
        </p:nvGraphicFramePr>
        <p:xfrm>
          <a:off x="5983093" y="1371781"/>
          <a:ext cx="2257948" cy="1099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2C163863-14A1-BA44-A893-11B7085A5E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81479"/>
              </p:ext>
            </p:extLst>
          </p:nvPr>
        </p:nvGraphicFramePr>
        <p:xfrm>
          <a:off x="2699617" y="2944581"/>
          <a:ext cx="2979793" cy="13938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14793C7-732F-C441-94AB-0F75EA4CDFF8}"/>
              </a:ext>
            </a:extLst>
          </p:cNvPr>
          <p:cNvSpPr txBox="1"/>
          <p:nvPr/>
        </p:nvSpPr>
        <p:spPr>
          <a:xfrm>
            <a:off x="2674915" y="2682972"/>
            <a:ext cx="32226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Age first given mother’s milk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FDA470F-D914-D443-AD14-44C97C86C7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2516727"/>
              </p:ext>
            </p:extLst>
          </p:nvPr>
        </p:nvGraphicFramePr>
        <p:xfrm>
          <a:off x="8634938" y="3189514"/>
          <a:ext cx="3330200" cy="309474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30200">
                  <a:extLst>
                    <a:ext uri="{9D8B030D-6E8A-4147-A177-3AD203B41FA5}">
                      <a16:colId xmlns:a16="http://schemas.microsoft.com/office/drawing/2014/main" val="2583168249"/>
                    </a:ext>
                  </a:extLst>
                </a:gridCol>
              </a:tblGrid>
              <a:tr h="366782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Conclusion and discussions: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5592"/>
                  </a:ext>
                </a:extLst>
              </a:tr>
              <a:tr h="2687855"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900" dirty="0"/>
                        <a:t>All babies whose mothers wanted to breastfeed had breastmilk given as their first feed. However the number of babies exclusively breast fed declined progressively towards discharge                               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900" dirty="0"/>
                        <a:t>About 20 (29%) babies had their first feed after 48hrs and most common reason for this is non availability of milk.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900" dirty="0"/>
                        <a:t>More babies delivered per </a:t>
                      </a:r>
                      <a:r>
                        <a:rPr lang="en-US" sz="900" dirty="0" err="1"/>
                        <a:t>vaginam</a:t>
                      </a:r>
                      <a:r>
                        <a:rPr lang="en-US" sz="900" dirty="0"/>
                        <a:t> are more likely to receive breastmilk feeds within 48hrs (77.4%) than those delivered via C/section (66.6%).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900" dirty="0"/>
                        <a:t>Less babies born via caesarean section were exclusively breast fed  (35.9%) compared to normally delivered babies (41.9%)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endParaRPr lang="en-US" sz="900" dirty="0"/>
                    </a:p>
                    <a:p>
                      <a:pPr marL="171450" indent="-171450">
                        <a:buFont typeface="Wingdings" pitchFamily="2" charset="2"/>
                        <a:buChar char="v"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Action Plan: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dirty="0"/>
                        <a:t>An expression checklist has been designed to improve expression of breast milk for babies admitted to the neonatal unit and hence improve rate of breastfeeding at discharge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dirty="0"/>
                        <a:t>Breastfeeding support for mothers to be initiated within the first few hours of admission into the neonatal unit 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Contemporaneous analysis of breast milk expression in women after preterm caesarean section</a:t>
                      </a:r>
                      <a:r>
                        <a:rPr lang="en-GB" sz="900" dirty="0">
                          <a:effectLst/>
                        </a:rPr>
                        <a:t> </a:t>
                      </a:r>
                      <a:endParaRPr lang="en-GB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166251"/>
                  </a:ext>
                </a:extLst>
              </a:tr>
            </a:tbl>
          </a:graphicData>
        </a:graphic>
      </p:graphicFrame>
      <p:graphicFrame>
        <p:nvGraphicFramePr>
          <p:cNvPr id="15" name="Content Placeholder 3">
            <a:extLst>
              <a:ext uri="{FF2B5EF4-FFF2-40B4-BE49-F238E27FC236}">
                <a16:creationId xmlns:a16="http://schemas.microsoft.com/office/drawing/2014/main" id="{B7B9DE4F-C743-024F-9175-C980A441C8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397151"/>
              </p:ext>
            </p:extLst>
          </p:nvPr>
        </p:nvGraphicFramePr>
        <p:xfrm>
          <a:off x="5811616" y="2824070"/>
          <a:ext cx="2691114" cy="1226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6723E68-92A6-444B-8740-168D7EA66C4B}"/>
              </a:ext>
            </a:extLst>
          </p:cNvPr>
          <p:cNvSpPr txBox="1"/>
          <p:nvPr/>
        </p:nvSpPr>
        <p:spPr>
          <a:xfrm>
            <a:off x="5925787" y="1037793"/>
            <a:ext cx="286102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Type of milk vs time to reach full feeds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67967B-99E7-1C41-A07A-7318B4D269C8}"/>
              </a:ext>
            </a:extLst>
          </p:cNvPr>
          <p:cNvSpPr txBox="1"/>
          <p:nvPr/>
        </p:nvSpPr>
        <p:spPr>
          <a:xfrm>
            <a:off x="5972198" y="2595645"/>
            <a:ext cx="24010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Feeding at discharge</a:t>
            </a:r>
          </a:p>
        </p:txBody>
      </p:sp>
      <p:graphicFrame>
        <p:nvGraphicFramePr>
          <p:cNvPr id="17" name="Content Placeholder 3">
            <a:extLst>
              <a:ext uri="{FF2B5EF4-FFF2-40B4-BE49-F238E27FC236}">
                <a16:creationId xmlns:a16="http://schemas.microsoft.com/office/drawing/2014/main" id="{66F26F82-817C-9C40-BF09-6671CFB8FF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6833117"/>
              </p:ext>
            </p:extLst>
          </p:nvPr>
        </p:nvGraphicFramePr>
        <p:xfrm>
          <a:off x="6029815" y="4435826"/>
          <a:ext cx="2472915" cy="1815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13B42AD2-0098-7642-83DA-4F588FCC48BB}"/>
              </a:ext>
            </a:extLst>
          </p:cNvPr>
          <p:cNvSpPr txBox="1"/>
          <p:nvPr/>
        </p:nvSpPr>
        <p:spPr>
          <a:xfrm>
            <a:off x="5983093" y="4076857"/>
            <a:ext cx="25196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Mode of delivery and milk at discharge</a:t>
            </a:r>
          </a:p>
        </p:txBody>
      </p:sp>
      <p:graphicFrame>
        <p:nvGraphicFramePr>
          <p:cNvPr id="19" name="Content Placeholder 3">
            <a:extLst>
              <a:ext uri="{FF2B5EF4-FFF2-40B4-BE49-F238E27FC236}">
                <a16:creationId xmlns:a16="http://schemas.microsoft.com/office/drawing/2014/main" id="{F71DC7E5-74EA-BA4E-97EE-36E82C906E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3343681"/>
              </p:ext>
            </p:extLst>
          </p:nvPr>
        </p:nvGraphicFramePr>
        <p:xfrm>
          <a:off x="8634938" y="1335384"/>
          <a:ext cx="3557062" cy="17608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87095F6D-0CB6-CE48-9103-5F85821C02A0}"/>
              </a:ext>
            </a:extLst>
          </p:cNvPr>
          <p:cNvSpPr txBox="1"/>
          <p:nvPr/>
        </p:nvSpPr>
        <p:spPr>
          <a:xfrm>
            <a:off x="8893692" y="1023697"/>
            <a:ext cx="22108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Variation in type of feed with time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1C31E9-A3E5-B24D-A31E-FD23D4403B2A}"/>
              </a:ext>
            </a:extLst>
          </p:cNvPr>
          <p:cNvSpPr/>
          <p:nvPr/>
        </p:nvSpPr>
        <p:spPr>
          <a:xfrm>
            <a:off x="0" y="6337472"/>
            <a:ext cx="12192000" cy="52052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References:  </a:t>
            </a:r>
            <a:r>
              <a:rPr lang="en-GB" dirty="0"/>
              <a:t>References: Local neonatal nutrition guidelines for RSUH and RWH. Assessment of expression checklist by UNICEF</a:t>
            </a:r>
          </a:p>
          <a:p>
            <a:pPr algn="ctr"/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929D571-AD8F-D84A-B061-E1106D079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4458" y="1"/>
            <a:ext cx="1567542" cy="973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Content Placeholder 3">
            <a:extLst>
              <a:ext uri="{FF2B5EF4-FFF2-40B4-BE49-F238E27FC236}">
                <a16:creationId xmlns:a16="http://schemas.microsoft.com/office/drawing/2014/main" id="{EBB6CC85-B259-4D84-B004-9F16185675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6463482"/>
              </p:ext>
            </p:extLst>
          </p:nvPr>
        </p:nvGraphicFramePr>
        <p:xfrm>
          <a:off x="2600321" y="4469249"/>
          <a:ext cx="3297285" cy="1798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2833">
                  <a:extLst>
                    <a:ext uri="{9D8B030D-6E8A-4147-A177-3AD203B41FA5}">
                      <a16:colId xmlns:a16="http://schemas.microsoft.com/office/drawing/2014/main" val="3924873698"/>
                    </a:ext>
                  </a:extLst>
                </a:gridCol>
                <a:gridCol w="821484">
                  <a:extLst>
                    <a:ext uri="{9D8B030D-6E8A-4147-A177-3AD203B41FA5}">
                      <a16:colId xmlns:a16="http://schemas.microsoft.com/office/drawing/2014/main" val="385492865"/>
                    </a:ext>
                  </a:extLst>
                </a:gridCol>
                <a:gridCol w="821484">
                  <a:extLst>
                    <a:ext uri="{9D8B030D-6E8A-4147-A177-3AD203B41FA5}">
                      <a16:colId xmlns:a16="http://schemas.microsoft.com/office/drawing/2014/main" val="1214450919"/>
                    </a:ext>
                  </a:extLst>
                </a:gridCol>
                <a:gridCol w="821484">
                  <a:extLst>
                    <a:ext uri="{9D8B030D-6E8A-4147-A177-3AD203B41FA5}">
                      <a16:colId xmlns:a16="http://schemas.microsoft.com/office/drawing/2014/main" val="687101508"/>
                    </a:ext>
                  </a:extLst>
                </a:gridCol>
              </a:tblGrid>
              <a:tr h="536987">
                <a:tc>
                  <a:txBody>
                    <a:bodyPr/>
                    <a:lstStyle/>
                    <a:p>
                      <a:r>
                        <a:rPr lang="en-US" sz="1000" dirty="0"/>
                        <a:t>Reasons for delay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Number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Type of first milk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dirty="0"/>
                        <a:t>Milk at discharge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418276"/>
                  </a:ext>
                </a:extLst>
              </a:tr>
              <a:tr h="784828">
                <a:tc>
                  <a:txBody>
                    <a:bodyPr/>
                    <a:lstStyle/>
                    <a:p>
                      <a:r>
                        <a:rPr lang="en-US" sz="800" dirty="0"/>
                        <a:t>Mum’s milk unavailable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sz="800" dirty="0"/>
                        <a:t>MEBM       12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sz="800" dirty="0"/>
                        <a:t>DEBM        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Mixed       8</a:t>
                      </a:r>
                    </a:p>
                    <a:p>
                      <a:r>
                        <a:rPr lang="en-US" sz="800" dirty="0"/>
                        <a:t>MEBM      4</a:t>
                      </a:r>
                    </a:p>
                    <a:p>
                      <a:r>
                        <a:rPr lang="en-US" sz="800" dirty="0"/>
                        <a:t>AFM         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72509"/>
                  </a:ext>
                </a:extLst>
              </a:tr>
              <a:tr h="476884">
                <a:tc>
                  <a:txBody>
                    <a:bodyPr/>
                    <a:lstStyle/>
                    <a:p>
                      <a:r>
                        <a:rPr lang="en-US" sz="800" dirty="0"/>
                        <a:t>Clinical reason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MEBM  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AFM          2</a:t>
                      </a:r>
                    </a:p>
                    <a:p>
                      <a:r>
                        <a:rPr lang="en-US" sz="800" dirty="0"/>
                        <a:t>Mixed      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787147"/>
                  </a:ext>
                </a:extLst>
              </a:tr>
            </a:tbl>
          </a:graphicData>
        </a:graphic>
      </p:graphicFrame>
      <p:graphicFrame>
        <p:nvGraphicFramePr>
          <p:cNvPr id="31" name="Content Placeholder 3">
            <a:extLst>
              <a:ext uri="{FF2B5EF4-FFF2-40B4-BE49-F238E27FC236}">
                <a16:creationId xmlns:a16="http://schemas.microsoft.com/office/drawing/2014/main" id="{2B6D697C-F097-416C-9FC1-DAAC0E1C7A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16151905"/>
              </p:ext>
            </p:extLst>
          </p:nvPr>
        </p:nvGraphicFramePr>
        <p:xfrm>
          <a:off x="5786288" y="1285307"/>
          <a:ext cx="2716441" cy="1363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</p:spTree>
    <p:extLst>
      <p:ext uri="{BB962C8B-B14F-4D97-AF65-F5344CB8AC3E}">
        <p14:creationId xmlns:p14="http://schemas.microsoft.com/office/powerpoint/2010/main" val="633208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571</Words>
  <Application>Microsoft Macintosh PowerPoint</Application>
  <PresentationFormat>Widescreen</PresentationFormat>
  <Paragraphs>76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initiation of breast feeding audit in preterm babies&lt;34 weeks</dc:title>
  <dc:creator>Marwa Alkotamy</dc:creator>
  <cp:lastModifiedBy>Marwa Alkotamy</cp:lastModifiedBy>
  <cp:revision>46</cp:revision>
  <dcterms:created xsi:type="dcterms:W3CDTF">2019-09-02T22:39:22Z</dcterms:created>
  <dcterms:modified xsi:type="dcterms:W3CDTF">2020-06-02T11:50:55Z</dcterms:modified>
</cp:coreProperties>
</file>