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9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9D0CB50-87B9-4A42-B47D-A64A59717B5E}"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508680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D0CB50-87B9-4A42-B47D-A64A59717B5E}"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2481028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D0CB50-87B9-4A42-B47D-A64A59717B5E}"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2084450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9D0CB50-87B9-4A42-B47D-A64A59717B5E}"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423315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9D0CB50-87B9-4A42-B47D-A64A59717B5E}" type="datetimeFigureOut">
              <a:rPr lang="en-GB" smtClean="0"/>
              <a:t>02/11/2020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3633845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9D0CB50-87B9-4A42-B47D-A64A59717B5E}" type="datetimeFigureOut">
              <a:rPr lang="en-GB" smtClean="0"/>
              <a:t>02/11/2020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113828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D0CB50-87B9-4A42-B47D-A64A59717B5E}" type="datetimeFigureOut">
              <a:rPr lang="en-GB" smtClean="0"/>
              <a:t>02/11/2020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217470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D0CB50-87B9-4A42-B47D-A64A59717B5E}"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2119098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D0CB50-87B9-4A42-B47D-A64A59717B5E}" type="datetimeFigureOut">
              <a:rPr lang="en-GB" smtClean="0"/>
              <a:t>02/11/2020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2645578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D0CB50-87B9-4A42-B47D-A64A59717B5E}"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3849706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9D0CB50-87B9-4A42-B47D-A64A59717B5E}" type="datetimeFigureOut">
              <a:rPr lang="en-GB" smtClean="0"/>
              <a:t>02/11/2020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A6CE02-5077-43E8-86F5-7F941A72B6C1}" type="slidenum">
              <a:rPr lang="en-GB" smtClean="0"/>
              <a:t>‹#›</a:t>
            </a:fld>
            <a:endParaRPr lang="en-GB"/>
          </a:p>
        </p:txBody>
      </p:sp>
    </p:spTree>
    <p:extLst>
      <p:ext uri="{BB962C8B-B14F-4D97-AF65-F5344CB8AC3E}">
        <p14:creationId xmlns:p14="http://schemas.microsoft.com/office/powerpoint/2010/main" val="3554653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D0CB50-87B9-4A42-B47D-A64A59717B5E}" type="datetimeFigureOut">
              <a:rPr lang="en-GB" smtClean="0"/>
              <a:t>02/11/2020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6CE02-5077-43E8-86F5-7F941A72B6C1}" type="slidenum">
              <a:rPr lang="en-GB" smtClean="0"/>
              <a:t>‹#›</a:t>
            </a:fld>
            <a:endParaRPr lang="en-GB"/>
          </a:p>
        </p:txBody>
      </p:sp>
    </p:spTree>
    <p:extLst>
      <p:ext uri="{BB962C8B-B14F-4D97-AF65-F5344CB8AC3E}">
        <p14:creationId xmlns:p14="http://schemas.microsoft.com/office/powerpoint/2010/main" val="3266904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Self-Expandable Metal Stents for The Management of Gastric Outlet Obstruction: Experience with Endoscopic Palliation in Patients from a Tertiary-Care Facility in Pakistan</a:t>
            </a:r>
            <a:endParaRPr lang="en-GB" dirty="0"/>
          </a:p>
        </p:txBody>
      </p:sp>
      <p:sp>
        <p:nvSpPr>
          <p:cNvPr id="3" name="Subtitle 2"/>
          <p:cNvSpPr>
            <a:spLocks noGrp="1"/>
          </p:cNvSpPr>
          <p:nvPr>
            <p:ph type="subTitle" idx="1"/>
          </p:nvPr>
        </p:nvSpPr>
        <p:spPr/>
        <p:txBody>
          <a:bodyPr/>
          <a:lstStyle/>
          <a:p>
            <a:endParaRPr lang="en-GB" dirty="0" smtClean="0"/>
          </a:p>
          <a:p>
            <a:endParaRPr lang="en-GB" dirty="0"/>
          </a:p>
          <a:p>
            <a:r>
              <a:rPr lang="en-GB" dirty="0" smtClean="0"/>
              <a:t>AISHA RUMMAAN </a:t>
            </a:r>
            <a:endParaRPr lang="en-GB" dirty="0"/>
          </a:p>
        </p:txBody>
      </p:sp>
    </p:spTree>
    <p:extLst>
      <p:ext uri="{BB962C8B-B14F-4D97-AF65-F5344CB8AC3E}">
        <p14:creationId xmlns:p14="http://schemas.microsoft.com/office/powerpoint/2010/main" val="1884265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55000" lnSpcReduction="20000"/>
          </a:bodyPr>
          <a:lstStyle/>
          <a:p>
            <a:r>
              <a:rPr lang="en-GB" b="1" dirty="0"/>
              <a:t>Background and Aim: </a:t>
            </a:r>
            <a:r>
              <a:rPr lang="en-GB" dirty="0"/>
              <a:t>Gastric outlet obstruction is commonly considered as advanced malignancies of the stomach, duodenum, pancreas, hepatobiliary, and </a:t>
            </a:r>
            <a:r>
              <a:rPr lang="en-GB" dirty="0" err="1"/>
              <a:t>ampullary</a:t>
            </a:r>
            <a:r>
              <a:rPr lang="en-GB" dirty="0"/>
              <a:t> regions. It results in symptoms like persistent nausea/vomiting, dehydration, decreased oral intake, and weight loss. Surgical bypass and chemotherapy are usually the effective treatments employed to deal with the malignancy. Nonetheless, their high cost, more complications, and poor outcomes make the placement of self-expandable metal stents a good palliative option for symptomatic relief and improved quality of life. Therefore, a retrospective cohort study was conducted to determine the outcomes of self-expandable metal stents in patients with gastric outlet obstruction</a:t>
            </a:r>
            <a:r>
              <a:rPr lang="en-GB" dirty="0" smtClean="0"/>
              <a:t>.</a:t>
            </a:r>
          </a:p>
          <a:p>
            <a:endParaRPr lang="en-GB" dirty="0"/>
          </a:p>
          <a:p>
            <a:r>
              <a:rPr lang="en-US" b="1" dirty="0"/>
              <a:t>Methods: </a:t>
            </a:r>
            <a:r>
              <a:rPr lang="en-US" dirty="0"/>
              <a:t>Forty-seven patients with gastric outlet obstruction who underwent self-expandable metal stents in Patel hospital, Karachi-Pakistan from January 2013 till January 2020 were included in the study. Data on improvement in food intake was the primary clinical success outcome which was measured by the gastric outlet obstruction score, rest being, complications, obstruction etiology, overall survival, and technical success were evaluated from patient’s follow-up and endoscopic database of the hospital department. </a:t>
            </a:r>
            <a:endParaRPr lang="en-GB" dirty="0"/>
          </a:p>
          <a:p>
            <a:endParaRPr lang="en-GB" dirty="0"/>
          </a:p>
        </p:txBody>
      </p:sp>
    </p:spTree>
    <p:extLst>
      <p:ext uri="{BB962C8B-B14F-4D97-AF65-F5344CB8AC3E}">
        <p14:creationId xmlns:p14="http://schemas.microsoft.com/office/powerpoint/2010/main" val="386252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endParaRPr lang="en-US" sz="2400" b="1" dirty="0" smtClean="0"/>
          </a:p>
          <a:p>
            <a:endParaRPr lang="en-US" sz="2400" b="1" dirty="0"/>
          </a:p>
        </p:txBody>
      </p:sp>
      <p:sp>
        <p:nvSpPr>
          <p:cNvPr id="4" name="Rectangle 3"/>
          <p:cNvSpPr/>
          <p:nvPr/>
        </p:nvSpPr>
        <p:spPr>
          <a:xfrm>
            <a:off x="683568" y="2132856"/>
            <a:ext cx="7848872" cy="2308324"/>
          </a:xfrm>
          <a:prstGeom prst="rect">
            <a:avLst/>
          </a:prstGeom>
        </p:spPr>
        <p:txBody>
          <a:bodyPr wrap="square">
            <a:spAutoFit/>
          </a:bodyPr>
          <a:lstStyle/>
          <a:p>
            <a:r>
              <a:rPr lang="en-US" b="1" dirty="0"/>
              <a:t>Results: </a:t>
            </a:r>
            <a:r>
              <a:rPr lang="en-US" dirty="0"/>
              <a:t>Forty-seven symptomatic patients (n=47), received uncovered self-expandable stent placements during the study period with n=22 (46.8%) single stents, while, n=25 (53.2%) dual stents, with a mean ±SD (median) age of 60.6 (±14.1) years.  Fifteen (31.9%) participants showed good improvement, n=23 (48.9%) patients showed mild improvements and n=04 (8.5%) reported moderate improvement, while only n=05 (10.6%) patients showed no improvements at all after placement of the intervention. Clinical success was considerable as n=22 (46.8%) </a:t>
            </a:r>
            <a:endParaRPr lang="en-GB" dirty="0"/>
          </a:p>
        </p:txBody>
      </p:sp>
    </p:spTree>
    <p:extLst>
      <p:ext uri="{BB962C8B-B14F-4D97-AF65-F5344CB8AC3E}">
        <p14:creationId xmlns:p14="http://schemas.microsoft.com/office/powerpoint/2010/main" val="2374751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US" sz="1800" b="1" dirty="0" smtClean="0"/>
          </a:p>
          <a:p>
            <a:endParaRPr lang="en-US" sz="1800" b="1"/>
          </a:p>
          <a:p>
            <a:r>
              <a:rPr lang="en-US" sz="1800" b="1" smtClean="0"/>
              <a:t>Conclusion</a:t>
            </a:r>
            <a:r>
              <a:rPr lang="en-US" sz="1800" b="1" dirty="0"/>
              <a:t>:</a:t>
            </a:r>
            <a:r>
              <a:rPr lang="en-US" sz="1800" dirty="0"/>
              <a:t> The endoscopic stenting for malignant gastric outlet obstruction appears to be a viable alternative to surgical palliative bypass.</a:t>
            </a:r>
            <a:endParaRPr lang="en-GB" sz="1800" dirty="0"/>
          </a:p>
          <a:p>
            <a:endParaRPr lang="en-GB" dirty="0"/>
          </a:p>
        </p:txBody>
      </p:sp>
    </p:spTree>
    <p:extLst>
      <p:ext uri="{BB962C8B-B14F-4D97-AF65-F5344CB8AC3E}">
        <p14:creationId xmlns:p14="http://schemas.microsoft.com/office/powerpoint/2010/main" val="3035871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344</Words>
  <Application>Microsoft Office PowerPoint</Application>
  <PresentationFormat>On-screen Show (4:3)</PresentationFormat>
  <Paragraphs>11</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 Theme</vt:lpstr>
      <vt:lpstr>Self-Expandable Metal Stents for The Management of Gastric Outlet Obstruction: Experience with Endoscopic Palliation in Patients from a Tertiary-Care Facility in Pakistan</vt:lpstr>
      <vt:lpstr>PowerPoint Presentation</vt:lpstr>
      <vt:lpstr>PowerPoint Presentation</vt:lpstr>
      <vt:lpstr>PowerPoint Presentation</vt:lpstr>
    </vt:vector>
  </TitlesOfParts>
  <Company>NHS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Self-Expandable Metal Stents for The Management of Gastric Outlet Obstruction: Experience with Endoscopic Palliation in Patients from a Tertiary-Care Facility in Pakistan</dc:title>
  <dc:creator>Windows User</dc:creator>
  <cp:lastModifiedBy>Windows User</cp:lastModifiedBy>
  <cp:revision>1</cp:revision>
  <dcterms:created xsi:type="dcterms:W3CDTF">2020-11-02T17:13:16Z</dcterms:created>
  <dcterms:modified xsi:type="dcterms:W3CDTF">2020-11-02T17:15:19Z</dcterms:modified>
</cp:coreProperties>
</file>