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8404800" cy="32918400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034">
          <p15:clr>
            <a:srgbClr val="A4A3A4"/>
          </p15:clr>
        </p15:guide>
        <p15:guide id="2" orient="horz" pos="20196">
          <p15:clr>
            <a:srgbClr val="A4A3A4"/>
          </p15:clr>
        </p15:guide>
        <p15:guide id="3" orient="horz" pos="2148">
          <p15:clr>
            <a:srgbClr val="A4A3A4"/>
          </p15:clr>
        </p15:guide>
        <p15:guide id="4" pos="12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46D2"/>
    <a:srgbClr val="FF0000"/>
    <a:srgbClr val="698ED9"/>
    <a:srgbClr val="A7C4FF"/>
    <a:srgbClr val="003064"/>
    <a:srgbClr val="003399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 showGuides="1">
      <p:cViewPr>
        <p:scale>
          <a:sx n="17" d="100"/>
          <a:sy n="17" d="100"/>
        </p:scale>
        <p:origin x="-1380" y="-72"/>
      </p:cViewPr>
      <p:guideLst>
        <p:guide orient="horz" pos="5034"/>
        <p:guide orient="horz" pos="20196"/>
        <p:guide orient="horz" pos="2148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36675" y="692150"/>
            <a:ext cx="404336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F988C1-CF1B-4760-98E2-A0BA1B5019B0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008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621684-0133-42C8-B98A-0C650264A54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74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" name="Object 12"/>
          <p:cNvGraphicFramePr>
            <a:graphicFrameLocks noChangeAspect="1"/>
          </p:cNvGraphicFramePr>
          <p:nvPr userDrawn="1"/>
        </p:nvGraphicFramePr>
        <p:xfrm>
          <a:off x="31337250" y="32385000"/>
          <a:ext cx="5915025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orelDRAW" r:id="rId4" imgW="8828280" imgH="313200" progId="CorelDRAW.Graphic.13">
                  <p:embed/>
                </p:oleObj>
              </mc:Choice>
              <mc:Fallback>
                <p:oleObj name="CorelDRAW" r:id="rId4" imgW="8828280" imgH="313200" progId="CorelDRAW.Graphic.1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0" y="32385000"/>
                        <a:ext cx="5915025" cy="21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AutoShape 13"/>
          <p:cNvSpPr>
            <a:spLocks noChangeArrowheads="1"/>
          </p:cNvSpPr>
          <p:nvPr userDrawn="1"/>
        </p:nvSpPr>
        <p:spPr bwMode="auto">
          <a:xfrm>
            <a:off x="28736925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AutoShape 14"/>
          <p:cNvSpPr>
            <a:spLocks noChangeArrowheads="1"/>
          </p:cNvSpPr>
          <p:nvPr userDrawn="1"/>
        </p:nvSpPr>
        <p:spPr bwMode="auto">
          <a:xfrm>
            <a:off x="9934575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AutoShape 15"/>
          <p:cNvSpPr>
            <a:spLocks noChangeArrowheads="1"/>
          </p:cNvSpPr>
          <p:nvPr userDrawn="1"/>
        </p:nvSpPr>
        <p:spPr bwMode="auto">
          <a:xfrm>
            <a:off x="19335750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AutoShape 16"/>
          <p:cNvSpPr>
            <a:spLocks noChangeArrowheads="1"/>
          </p:cNvSpPr>
          <p:nvPr userDrawn="1"/>
        </p:nvSpPr>
        <p:spPr bwMode="auto">
          <a:xfrm>
            <a:off x="533400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2pPr>
      <a:lvl3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3pPr>
      <a:lvl4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4pPr>
      <a:lvl5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9pPr>
    </p:titleStyle>
    <p:bodyStyle>
      <a:lvl1pPr marL="1646238" indent="-1646238" algn="l" defTabSz="4389438" rtl="0" fontAlgn="base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1600" algn="l" defTabSz="4389438" rtl="0" fontAlgn="base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6400" indent="-1096963" algn="l" defTabSz="4389438" rtl="0" fontAlgn="base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</a:defRPr>
      </a:lvl3pPr>
      <a:lvl4pPr marL="7680325" indent="-1096963" algn="l" defTabSz="4389438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58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064"/>
            </a:gs>
            <a:gs pos="50000">
              <a:srgbClr val="EAEAEA"/>
            </a:gs>
            <a:gs pos="100000">
              <a:srgbClr val="003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1219200" y="7677150"/>
            <a:ext cx="7975600" cy="1113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150000"/>
              </a:lnSpc>
            </a:pPr>
            <a:r>
              <a:rPr lang="en-US" altLang="en-US" sz="4400" dirty="0">
                <a:latin typeface="+mn-lt"/>
              </a:rPr>
              <a:t>WHO recommends seasonal influenza vaccine for all pregnant women because of their increased risk for serious flu-related complications. In Tunisia, the flu vaccine uptake among pregnant women is not available. The aim of this study was to determine prevalence of flu vaccine uptake during pregnancy.</a:t>
            </a: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10125075" y="6273800"/>
            <a:ext cx="8658225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Methods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28822650" y="6273800"/>
            <a:ext cx="8772525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/>
              <a:t>Conclusions</a:t>
            </a:r>
          </a:p>
        </p:txBody>
      </p:sp>
      <p:sp>
        <p:nvSpPr>
          <p:cNvPr id="2101" name="AutoShape 53"/>
          <p:cNvSpPr>
            <a:spLocks noChangeArrowheads="1"/>
          </p:cNvSpPr>
          <p:nvPr/>
        </p:nvSpPr>
        <p:spPr bwMode="auto">
          <a:xfrm>
            <a:off x="685800" y="380999"/>
            <a:ext cx="36850638" cy="5448301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1219200" y="990600"/>
            <a:ext cx="35860038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6000" b="1" dirty="0" smtClean="0">
                <a:latin typeface="+mj-lt"/>
                <a:cs typeface="Times New Roman" pitchFamily="18" charset="0"/>
              </a:rPr>
              <a:t>Flu </a:t>
            </a:r>
            <a:r>
              <a:rPr lang="en-US" altLang="en-US" sz="6000" b="1" dirty="0">
                <a:latin typeface="+mj-lt"/>
                <a:cs typeface="Times New Roman" pitchFamily="18" charset="0"/>
              </a:rPr>
              <a:t>vaccination coverage during pregnancy in Tunisia, 2018-19 </a:t>
            </a:r>
            <a:r>
              <a:rPr lang="en-US" altLang="en-US" sz="6000" b="1" dirty="0" smtClean="0">
                <a:latin typeface="+mj-lt"/>
                <a:cs typeface="Times New Roman" pitchFamily="18" charset="0"/>
              </a:rPr>
              <a:t>Influenza-season</a:t>
            </a:r>
          </a:p>
          <a:p>
            <a:pPr algn="ctr">
              <a:spcBef>
                <a:spcPct val="50000"/>
              </a:spcBef>
            </a:pPr>
            <a:r>
              <a:rPr lang="en-US" sz="4400" b="1" dirty="0" smtClean="0">
                <a:latin typeface="+mj-lt"/>
                <a:ea typeface="Tw Cen MT"/>
                <a:cs typeface="Times New Roman" pitchFamily="18" charset="0"/>
              </a:rPr>
              <a:t>Sonia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Dhaouadi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1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Ghassen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Kharroubi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2,3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Hind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Bouguerra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1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Ines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Cherif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2,3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Leila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Bouabid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1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Adel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Gharbi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2,3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 Margaret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McCarrond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4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Afif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Ben Salah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3,5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Nissaf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Ben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Alaya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1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,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Jihene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dirty="0" err="1">
                <a:latin typeface="+mj-lt"/>
                <a:ea typeface="Tw Cen MT"/>
                <a:cs typeface="Times New Roman" pitchFamily="18" charset="0"/>
              </a:rPr>
              <a:t>Bettaieb</a:t>
            </a:r>
            <a:r>
              <a:rPr lang="en-US" sz="4400" b="1" dirty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="1" baseline="30000" dirty="0">
                <a:latin typeface="+mj-lt"/>
                <a:ea typeface="Tw Cen MT"/>
                <a:cs typeface="Times New Roman" pitchFamily="18" charset="0"/>
              </a:rPr>
              <a:t>2,3</a:t>
            </a:r>
            <a:endParaRPr lang="fr-FR" sz="4400" b="1" dirty="0">
              <a:latin typeface="+mj-lt"/>
              <a:ea typeface="Tw Cen MT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en-US" sz="4400" baseline="30000" dirty="0">
                <a:latin typeface="+mj-lt"/>
                <a:ea typeface="Tw Cen MT"/>
                <a:cs typeface="Times New Roman" pitchFamily="18" charset="0"/>
              </a:rPr>
              <a:t>1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National Observatory of New and Emerging Diseases, Tunis, 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Tunisia</a:t>
            </a:r>
            <a:r>
              <a:rPr lang="fr-FR" sz="4400" dirty="0" smtClean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aseline="30000" dirty="0" smtClean="0">
                <a:latin typeface="+mj-lt"/>
                <a:ea typeface="Tw Cen MT"/>
                <a:cs typeface="Times New Roman" pitchFamily="18" charset="0"/>
              </a:rPr>
              <a:t>2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Laboratory 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of Medical Epidemiology, Pasteur Institute of Tunis, Tunis, 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Tunisia</a:t>
            </a:r>
            <a:r>
              <a:rPr lang="fr-FR" sz="4400" dirty="0" smtClean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aseline="30000" dirty="0" smtClean="0">
                <a:latin typeface="+mj-lt"/>
                <a:ea typeface="Tw Cen MT"/>
                <a:cs typeface="Times New Roman" pitchFamily="18" charset="0"/>
              </a:rPr>
              <a:t>3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Laboratory 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of Transmission, Control and </a:t>
            </a:r>
            <a:r>
              <a:rPr lang="en-US" sz="4400" dirty="0" err="1">
                <a:latin typeface="+mj-lt"/>
                <a:ea typeface="Tw Cen MT"/>
                <a:cs typeface="Times New Roman" pitchFamily="18" charset="0"/>
              </a:rPr>
              <a:t>Immunobiology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 of Infections (LR11IPT02), Pasteur Institute of Tunis, Tunis, Tunisia</a:t>
            </a:r>
            <a:endParaRPr lang="fr-FR" sz="4400" dirty="0">
              <a:latin typeface="+mj-lt"/>
              <a:ea typeface="Tw Cen MT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en-US" sz="4400" baseline="30000" dirty="0">
                <a:latin typeface="+mj-lt"/>
                <a:ea typeface="Tw Cen MT"/>
                <a:cs typeface="Times New Roman" pitchFamily="18" charset="0"/>
              </a:rPr>
              <a:t>4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CDC/OID/NCIRD, Atlanta, 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USA</a:t>
            </a:r>
            <a:r>
              <a:rPr lang="fr-FR" sz="4400" dirty="0" smtClean="0">
                <a:latin typeface="+mj-lt"/>
                <a:ea typeface="Tw Cen MT"/>
                <a:cs typeface="Times New Roman" pitchFamily="18" charset="0"/>
              </a:rPr>
              <a:t> </a:t>
            </a:r>
            <a:r>
              <a:rPr lang="en-US" sz="4400" baseline="30000" dirty="0" smtClean="0">
                <a:latin typeface="+mj-lt"/>
                <a:ea typeface="Tw Cen MT"/>
                <a:cs typeface="Times New Roman" pitchFamily="18" charset="0"/>
              </a:rPr>
              <a:t>5</a:t>
            </a:r>
            <a:r>
              <a:rPr lang="en-US" sz="4400" dirty="0" smtClean="0">
                <a:latin typeface="+mj-lt"/>
                <a:ea typeface="Tw Cen MT"/>
                <a:cs typeface="Times New Roman" pitchFamily="18" charset="0"/>
              </a:rPr>
              <a:t>Arabian </a:t>
            </a:r>
            <a:r>
              <a:rPr lang="en-US" sz="4400" dirty="0">
                <a:latin typeface="+mj-lt"/>
                <a:ea typeface="Tw Cen MT"/>
                <a:cs typeface="Times New Roman" pitchFamily="18" charset="0"/>
              </a:rPr>
              <a:t>Gulf University, Manama, Bahrain</a:t>
            </a:r>
            <a:endParaRPr lang="fr-FR" sz="4400" dirty="0">
              <a:latin typeface="+mj-lt"/>
              <a:ea typeface="Tw Cen MT"/>
              <a:cs typeface="Times New Roman" pitchFamily="18" charset="0"/>
            </a:endParaRPr>
          </a:p>
          <a:p>
            <a:r>
              <a:rPr lang="en-US" sz="4400" dirty="0">
                <a:latin typeface="Arial"/>
                <a:ea typeface="Tw Cen MT"/>
                <a:cs typeface="Tw Cen MT"/>
              </a:rPr>
              <a:t/>
            </a:r>
            <a:br>
              <a:rPr lang="en-US" sz="4400" dirty="0">
                <a:latin typeface="Arial"/>
                <a:ea typeface="Tw Cen MT"/>
                <a:cs typeface="Tw Cen MT"/>
              </a:rPr>
            </a:br>
            <a:endParaRPr lang="en-US" altLang="en-US" sz="4400" dirty="0"/>
          </a:p>
        </p:txBody>
      </p: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19646900" y="7915275"/>
            <a:ext cx="8394700" cy="1821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170" tIns="30584" rIns="61170" bIns="30584">
            <a:spAutoFit/>
          </a:bodyPr>
          <a:lstStyle>
            <a:lvl1pPr algn="l" defTabSz="612775">
              <a:defRPr>
                <a:solidFill>
                  <a:schemeClr val="tx1"/>
                </a:solidFill>
                <a:latin typeface="Arial" charset="0"/>
              </a:defRPr>
            </a:lvl1pPr>
            <a:lvl2pPr marL="306388" algn="l" defTabSz="612775">
              <a:defRPr>
                <a:solidFill>
                  <a:schemeClr val="tx1"/>
                </a:solidFill>
                <a:latin typeface="Arial" charset="0"/>
              </a:defRPr>
            </a:lvl2pPr>
            <a:lvl3pPr marL="612775" algn="l" defTabSz="612775">
              <a:defRPr>
                <a:solidFill>
                  <a:schemeClr val="tx1"/>
                </a:solidFill>
                <a:latin typeface="Arial" charset="0"/>
              </a:defRPr>
            </a:lvl3pPr>
            <a:lvl4pPr marL="915988" algn="l" defTabSz="612775">
              <a:defRPr>
                <a:solidFill>
                  <a:schemeClr val="tx1"/>
                </a:solidFill>
                <a:latin typeface="Arial" charset="0"/>
              </a:defRPr>
            </a:lvl4pPr>
            <a:lvl5pPr marL="1222375" algn="l" defTabSz="612775">
              <a:defRPr>
                <a:solidFill>
                  <a:schemeClr val="tx1"/>
                </a:solidFill>
                <a:latin typeface="Arial" charset="0"/>
              </a:defRPr>
            </a:lvl5pPr>
            <a:lvl6pPr marL="16795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367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939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511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150000"/>
              </a:lnSpc>
            </a:pPr>
            <a:r>
              <a:rPr lang="en-US" altLang="en-US" sz="4400" dirty="0">
                <a:latin typeface="+mn-lt"/>
              </a:rPr>
              <a:t>A total of 1157 pregnant women were enrolled in this survey. The majority of them (91.4%) reported not receiving a recommendation or offer of vaccination during their current pregnancy. Overall, during the 2018-19 influenza season, only fifty-one expectants (4.4% [3.3-5.7]) get the flu shot through the time of the survey. They were aged between 25 and 34 years in 66.7% of cases and multiparous in 60.8% and less than half of them reported having prior comorbidities (45.1%) or complications (42.0%) during this pregnancy. </a:t>
            </a:r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838200" y="6267450"/>
            <a:ext cx="840105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dirty="0"/>
              <a:t>Introduction</a:t>
            </a:r>
          </a:p>
        </p:txBody>
      </p: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19573875" y="6273800"/>
            <a:ext cx="857250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Results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125074" y="7428607"/>
            <a:ext cx="8658225" cy="1223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+mn-lt"/>
              </a:rPr>
              <a:t> </a:t>
            </a:r>
            <a:r>
              <a:rPr lang="en-US" sz="4400" dirty="0" smtClean="0">
                <a:latin typeface="+mn-lt"/>
              </a:rPr>
              <a:t>A national survey type Knowledge, and Attitudes was conducted during the 2018-19 flu season using a self-weighted two stages sampling method. Data were collected through face-to-face interviews with pregnant women present at the obstetrics outpatient consultations of the selected primary or secondary health care facilities. </a:t>
            </a:r>
            <a:endParaRPr lang="fr-FR" sz="4400" dirty="0">
              <a:latin typeface="+mn-lt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9432250" y="8667750"/>
            <a:ext cx="7799388" cy="1105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/>
              <a:t>In Tunisia, the coverage of influenza vaccine among pregnant women is very low. Incorporating routine administration of flu vaccine with cost-free access within the national antenatal care program might substantially increase flu vaccination compliance during pregnancy.</a:t>
            </a:r>
          </a:p>
          <a:p>
            <a:pPr>
              <a:lnSpc>
                <a:spcPct val="150000"/>
              </a:lnSpc>
            </a:pPr>
            <a:endParaRPr lang="fr-FR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350</Words>
  <Application>Microsoft Office PowerPoint</Application>
  <PresentationFormat>Personnalisé</PresentationFormat>
  <Paragraphs>14</Paragraphs>
  <Slides>1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Default Design</vt:lpstr>
      <vt:lpstr>CorelDRAW</vt:lpstr>
      <vt:lpstr>Présentation PowerPoint</vt:lpstr>
    </vt:vector>
  </TitlesOfParts>
  <Company>MegaPrint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Horizontal Poster</dc:title>
  <dc:creator>Ethan Shulda</dc:creator>
  <dc:description>©MegaPrint Inc. 2009</dc:description>
  <cp:lastModifiedBy>PC</cp:lastModifiedBy>
  <cp:revision>32</cp:revision>
  <dcterms:created xsi:type="dcterms:W3CDTF">2008-12-04T00:20:37Z</dcterms:created>
  <dcterms:modified xsi:type="dcterms:W3CDTF">2020-08-23T15:11:47Z</dcterms:modified>
  <cp:category>Research Poster</cp:category>
</cp:coreProperties>
</file>