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8404800" cy="32918400"/>
  <p:notesSz cx="6715125" cy="9239250"/>
  <p:defaultTextStyle>
    <a:defPPr>
      <a:defRPr lang="en-US"/>
    </a:defPPr>
    <a:lvl1pPr algn="ctr" rtl="0" fontAlgn="base">
      <a:spcBef>
        <a:spcPct val="0"/>
      </a:spcBef>
      <a:spcAft>
        <a:spcPct val="0"/>
      </a:spcAft>
      <a:defRPr sz="8600" kern="1200">
        <a:solidFill>
          <a:schemeClr val="tx1"/>
        </a:solidFill>
        <a:latin typeface="Arial" charset="0"/>
        <a:ea typeface="+mn-ea"/>
        <a:cs typeface="+mn-cs"/>
      </a:defRPr>
    </a:lvl1pPr>
    <a:lvl2pPr marL="457200" algn="ctr" rtl="0" fontAlgn="base">
      <a:spcBef>
        <a:spcPct val="0"/>
      </a:spcBef>
      <a:spcAft>
        <a:spcPct val="0"/>
      </a:spcAft>
      <a:defRPr sz="8600" kern="1200">
        <a:solidFill>
          <a:schemeClr val="tx1"/>
        </a:solidFill>
        <a:latin typeface="Arial" charset="0"/>
        <a:ea typeface="+mn-ea"/>
        <a:cs typeface="+mn-cs"/>
      </a:defRPr>
    </a:lvl2pPr>
    <a:lvl3pPr marL="914400" algn="ctr" rtl="0" fontAlgn="base">
      <a:spcBef>
        <a:spcPct val="0"/>
      </a:spcBef>
      <a:spcAft>
        <a:spcPct val="0"/>
      </a:spcAft>
      <a:defRPr sz="8600" kern="1200">
        <a:solidFill>
          <a:schemeClr val="tx1"/>
        </a:solidFill>
        <a:latin typeface="Arial" charset="0"/>
        <a:ea typeface="+mn-ea"/>
        <a:cs typeface="+mn-cs"/>
      </a:defRPr>
    </a:lvl3pPr>
    <a:lvl4pPr marL="1371600" algn="ctr" rtl="0" fontAlgn="base">
      <a:spcBef>
        <a:spcPct val="0"/>
      </a:spcBef>
      <a:spcAft>
        <a:spcPct val="0"/>
      </a:spcAft>
      <a:defRPr sz="8600" kern="1200">
        <a:solidFill>
          <a:schemeClr val="tx1"/>
        </a:solidFill>
        <a:latin typeface="Arial" charset="0"/>
        <a:ea typeface="+mn-ea"/>
        <a:cs typeface="+mn-cs"/>
      </a:defRPr>
    </a:lvl4pPr>
    <a:lvl5pPr marL="1828800" algn="ctr" rtl="0" fontAlgn="base">
      <a:spcBef>
        <a:spcPct val="0"/>
      </a:spcBef>
      <a:spcAft>
        <a:spcPct val="0"/>
      </a:spcAft>
      <a:defRPr sz="8600" kern="1200">
        <a:solidFill>
          <a:schemeClr val="tx1"/>
        </a:solidFill>
        <a:latin typeface="Arial" charset="0"/>
        <a:ea typeface="+mn-ea"/>
        <a:cs typeface="+mn-cs"/>
      </a:defRPr>
    </a:lvl5pPr>
    <a:lvl6pPr marL="2286000" algn="l" defTabSz="914400" rtl="0" eaLnBrk="1" latinLnBrk="0" hangingPunct="1">
      <a:defRPr sz="8600" kern="1200">
        <a:solidFill>
          <a:schemeClr val="tx1"/>
        </a:solidFill>
        <a:latin typeface="Arial" charset="0"/>
        <a:ea typeface="+mn-ea"/>
        <a:cs typeface="+mn-cs"/>
      </a:defRPr>
    </a:lvl6pPr>
    <a:lvl7pPr marL="2743200" algn="l" defTabSz="914400" rtl="0" eaLnBrk="1" latinLnBrk="0" hangingPunct="1">
      <a:defRPr sz="8600" kern="1200">
        <a:solidFill>
          <a:schemeClr val="tx1"/>
        </a:solidFill>
        <a:latin typeface="Arial" charset="0"/>
        <a:ea typeface="+mn-ea"/>
        <a:cs typeface="+mn-cs"/>
      </a:defRPr>
    </a:lvl7pPr>
    <a:lvl8pPr marL="3200400" algn="l" defTabSz="914400" rtl="0" eaLnBrk="1" latinLnBrk="0" hangingPunct="1">
      <a:defRPr sz="8600" kern="1200">
        <a:solidFill>
          <a:schemeClr val="tx1"/>
        </a:solidFill>
        <a:latin typeface="Arial" charset="0"/>
        <a:ea typeface="+mn-ea"/>
        <a:cs typeface="+mn-cs"/>
      </a:defRPr>
    </a:lvl8pPr>
    <a:lvl9pPr marL="3657600" algn="l" defTabSz="914400" rtl="0" eaLnBrk="1" latinLnBrk="0" hangingPunct="1">
      <a:defRPr sz="8600"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5034">
          <p15:clr>
            <a:srgbClr val="A4A3A4"/>
          </p15:clr>
        </p15:guide>
        <p15:guide id="2" orient="horz" pos="20196">
          <p15:clr>
            <a:srgbClr val="A4A3A4"/>
          </p15:clr>
        </p15:guide>
        <p15:guide id="3" orient="horz" pos="2148">
          <p15:clr>
            <a:srgbClr val="A4A3A4"/>
          </p15:clr>
        </p15:guide>
        <p15:guide id="4" pos="12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C0C0"/>
    <a:srgbClr val="0046D2"/>
    <a:srgbClr val="FF0000"/>
    <a:srgbClr val="698ED9"/>
    <a:srgbClr val="A7C4FF"/>
    <a:srgbClr val="003064"/>
    <a:srgbClr val="003399"/>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2" autoAdjust="0"/>
    <p:restoredTop sz="94660"/>
  </p:normalViewPr>
  <p:slideViewPr>
    <p:cSldViewPr snapToGrid="0" showGuides="1">
      <p:cViewPr>
        <p:scale>
          <a:sx n="17" d="100"/>
          <a:sy n="17" d="100"/>
        </p:scale>
        <p:origin x="-1380" y="-72"/>
      </p:cViewPr>
      <p:guideLst>
        <p:guide orient="horz" pos="5034"/>
        <p:guide orient="horz" pos="20196"/>
        <p:guide orient="horz" pos="2148"/>
        <p:guide pos="12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en-US"/>
          </a:p>
        </p:txBody>
      </p:sp>
      <p:sp>
        <p:nvSpPr>
          <p:cNvPr id="3075" name="Rectangle 3"/>
          <p:cNvSpPr>
            <a:spLocks noGrp="1" noChangeArrowheads="1"/>
          </p:cNvSpPr>
          <p:nvPr>
            <p:ph type="dt" idx="1"/>
          </p:nvPr>
        </p:nvSpPr>
        <p:spPr bwMode="auto">
          <a:xfrm>
            <a:off x="380365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3076" name="Rectangle 4"/>
          <p:cNvSpPr>
            <a:spLocks noGrp="1" noRot="1" noChangeAspect="1" noChangeArrowheads="1" noTextEdit="1"/>
          </p:cNvSpPr>
          <p:nvPr>
            <p:ph type="sldImg" idx="2"/>
          </p:nvPr>
        </p:nvSpPr>
        <p:spPr bwMode="auto">
          <a:xfrm>
            <a:off x="1336675" y="692150"/>
            <a:ext cx="4043363" cy="346551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71513" y="4389438"/>
            <a:ext cx="5372100" cy="415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en-US"/>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4AF988C1-CF1B-4760-98E2-A0BA1B5019B0}" type="slidenum">
              <a:rPr lang="en-US" altLang="en-US"/>
              <a:pPr/>
              <a:t>‹N°›</a:t>
            </a:fld>
            <a:endParaRPr lang="en-US" altLang="en-US"/>
          </a:p>
        </p:txBody>
      </p:sp>
    </p:spTree>
    <p:extLst>
      <p:ext uri="{BB962C8B-B14F-4D97-AF65-F5344CB8AC3E}">
        <p14:creationId xmlns:p14="http://schemas.microsoft.com/office/powerpoint/2010/main" val="260100878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621684-0133-42C8-B98A-0C650264A543}" type="slidenum">
              <a:rPr lang="en-US" altLang="en-US"/>
              <a:pPr/>
              <a:t>1</a:t>
            </a:fld>
            <a:endParaRPr lang="en-US" alt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47478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vmlDrawing" Target="../drawings/vmlDrawing1.v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w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36" name="Object 12"/>
          <p:cNvGraphicFramePr>
            <a:graphicFrameLocks noChangeAspect="1"/>
          </p:cNvGraphicFramePr>
          <p:nvPr userDrawn="1"/>
        </p:nvGraphicFramePr>
        <p:xfrm>
          <a:off x="31337250" y="32385000"/>
          <a:ext cx="5915025" cy="212725"/>
        </p:xfrm>
        <a:graphic>
          <a:graphicData uri="http://schemas.openxmlformats.org/presentationml/2006/ole">
            <mc:AlternateContent xmlns:mc="http://schemas.openxmlformats.org/markup-compatibility/2006">
              <mc:Choice xmlns:v="urn:schemas-microsoft-com:vml" Requires="v">
                <p:oleObj spid="_x0000_s1049" name="CorelDRAW" r:id="rId4" imgW="8828280" imgH="313200" progId="CorelDRAW.Graphic.13">
                  <p:embed/>
                </p:oleObj>
              </mc:Choice>
              <mc:Fallback>
                <p:oleObj name="CorelDRAW" r:id="rId4" imgW="8828280" imgH="313200" progId="CorelDRAW.Graphic.13">
                  <p:embed/>
                  <p:pic>
                    <p:nvPicPr>
                      <p:cNvPr id="0"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37250" y="32385000"/>
                        <a:ext cx="5915025" cy="2127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7" name="AutoShape 13"/>
          <p:cNvSpPr>
            <a:spLocks noChangeArrowheads="1"/>
          </p:cNvSpPr>
          <p:nvPr userDrawn="1"/>
        </p:nvSpPr>
        <p:spPr bwMode="auto">
          <a:xfrm>
            <a:off x="28736925" y="6096000"/>
            <a:ext cx="9067800" cy="25984200"/>
          </a:xfrm>
          <a:prstGeom prst="roundRect">
            <a:avLst>
              <a:gd name="adj" fmla="val 7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8" name="AutoShape 14"/>
          <p:cNvSpPr>
            <a:spLocks noChangeArrowheads="1"/>
          </p:cNvSpPr>
          <p:nvPr userDrawn="1"/>
        </p:nvSpPr>
        <p:spPr bwMode="auto">
          <a:xfrm>
            <a:off x="9934575" y="6096000"/>
            <a:ext cx="9067800" cy="25984200"/>
          </a:xfrm>
          <a:prstGeom prst="roundRect">
            <a:avLst>
              <a:gd name="adj" fmla="val 7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9" name="AutoShape 15"/>
          <p:cNvSpPr>
            <a:spLocks noChangeArrowheads="1"/>
          </p:cNvSpPr>
          <p:nvPr userDrawn="1"/>
        </p:nvSpPr>
        <p:spPr bwMode="auto">
          <a:xfrm>
            <a:off x="19335750" y="6096000"/>
            <a:ext cx="9067800" cy="25984200"/>
          </a:xfrm>
          <a:prstGeom prst="roundRect">
            <a:avLst>
              <a:gd name="adj" fmla="val 7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0" name="AutoShape 16"/>
          <p:cNvSpPr>
            <a:spLocks noChangeArrowheads="1"/>
          </p:cNvSpPr>
          <p:nvPr userDrawn="1"/>
        </p:nvSpPr>
        <p:spPr bwMode="auto">
          <a:xfrm>
            <a:off x="533400" y="6096000"/>
            <a:ext cx="9067800" cy="25984200"/>
          </a:xfrm>
          <a:prstGeom prst="roundRect">
            <a:avLst>
              <a:gd name="adj" fmla="val 7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4389438" rtl="0" fontAlgn="base">
        <a:spcBef>
          <a:spcPct val="0"/>
        </a:spcBef>
        <a:spcAft>
          <a:spcPct val="0"/>
        </a:spcAft>
        <a:defRPr sz="21100">
          <a:solidFill>
            <a:schemeClr val="tx2"/>
          </a:solidFill>
          <a:latin typeface="+mj-lt"/>
          <a:ea typeface="+mj-ea"/>
          <a:cs typeface="+mj-cs"/>
        </a:defRPr>
      </a:lvl1pPr>
      <a:lvl2pPr algn="ctr" defTabSz="4389438" rtl="0" fontAlgn="base">
        <a:spcBef>
          <a:spcPct val="0"/>
        </a:spcBef>
        <a:spcAft>
          <a:spcPct val="0"/>
        </a:spcAft>
        <a:defRPr sz="21100">
          <a:solidFill>
            <a:schemeClr val="tx2"/>
          </a:solidFill>
          <a:latin typeface="Arial" charset="0"/>
        </a:defRPr>
      </a:lvl2pPr>
      <a:lvl3pPr algn="ctr" defTabSz="4389438" rtl="0" fontAlgn="base">
        <a:spcBef>
          <a:spcPct val="0"/>
        </a:spcBef>
        <a:spcAft>
          <a:spcPct val="0"/>
        </a:spcAft>
        <a:defRPr sz="21100">
          <a:solidFill>
            <a:schemeClr val="tx2"/>
          </a:solidFill>
          <a:latin typeface="Arial" charset="0"/>
        </a:defRPr>
      </a:lvl3pPr>
      <a:lvl4pPr algn="ctr" defTabSz="4389438" rtl="0" fontAlgn="base">
        <a:spcBef>
          <a:spcPct val="0"/>
        </a:spcBef>
        <a:spcAft>
          <a:spcPct val="0"/>
        </a:spcAft>
        <a:defRPr sz="21100">
          <a:solidFill>
            <a:schemeClr val="tx2"/>
          </a:solidFill>
          <a:latin typeface="Arial" charset="0"/>
        </a:defRPr>
      </a:lvl4pPr>
      <a:lvl5pPr algn="ctr" defTabSz="4389438" rtl="0" fontAlgn="base">
        <a:spcBef>
          <a:spcPct val="0"/>
        </a:spcBef>
        <a:spcAft>
          <a:spcPct val="0"/>
        </a:spcAft>
        <a:defRPr sz="21100">
          <a:solidFill>
            <a:schemeClr val="tx2"/>
          </a:solidFill>
          <a:latin typeface="Arial" charset="0"/>
        </a:defRPr>
      </a:lvl5pPr>
      <a:lvl6pPr marL="457200" algn="ctr" defTabSz="4389438" rtl="0" fontAlgn="base">
        <a:spcBef>
          <a:spcPct val="0"/>
        </a:spcBef>
        <a:spcAft>
          <a:spcPct val="0"/>
        </a:spcAft>
        <a:defRPr sz="21100">
          <a:solidFill>
            <a:schemeClr val="tx2"/>
          </a:solidFill>
          <a:latin typeface="Arial" charset="0"/>
        </a:defRPr>
      </a:lvl6pPr>
      <a:lvl7pPr marL="914400" algn="ctr" defTabSz="4389438" rtl="0" fontAlgn="base">
        <a:spcBef>
          <a:spcPct val="0"/>
        </a:spcBef>
        <a:spcAft>
          <a:spcPct val="0"/>
        </a:spcAft>
        <a:defRPr sz="21100">
          <a:solidFill>
            <a:schemeClr val="tx2"/>
          </a:solidFill>
          <a:latin typeface="Arial" charset="0"/>
        </a:defRPr>
      </a:lvl7pPr>
      <a:lvl8pPr marL="1371600" algn="ctr" defTabSz="4389438" rtl="0" fontAlgn="base">
        <a:spcBef>
          <a:spcPct val="0"/>
        </a:spcBef>
        <a:spcAft>
          <a:spcPct val="0"/>
        </a:spcAft>
        <a:defRPr sz="21100">
          <a:solidFill>
            <a:schemeClr val="tx2"/>
          </a:solidFill>
          <a:latin typeface="Arial" charset="0"/>
        </a:defRPr>
      </a:lvl8pPr>
      <a:lvl9pPr marL="1828800" algn="ctr" defTabSz="4389438" rtl="0" fontAlgn="base">
        <a:spcBef>
          <a:spcPct val="0"/>
        </a:spcBef>
        <a:spcAft>
          <a:spcPct val="0"/>
        </a:spcAft>
        <a:defRPr sz="21100">
          <a:solidFill>
            <a:schemeClr val="tx2"/>
          </a:solidFill>
          <a:latin typeface="Arial" charset="0"/>
        </a:defRPr>
      </a:lvl9pPr>
    </p:titleStyle>
    <p:bodyStyle>
      <a:lvl1pPr marL="1646238" indent="-1646238" algn="l" defTabSz="4389438" rtl="0" fontAlgn="base">
        <a:spcBef>
          <a:spcPct val="20000"/>
        </a:spcBef>
        <a:spcAft>
          <a:spcPct val="0"/>
        </a:spcAft>
        <a:buChar char="•"/>
        <a:defRPr sz="15400">
          <a:solidFill>
            <a:schemeClr val="tx1"/>
          </a:solidFill>
          <a:latin typeface="+mn-lt"/>
          <a:ea typeface="+mn-ea"/>
          <a:cs typeface="+mn-cs"/>
        </a:defRPr>
      </a:lvl1pPr>
      <a:lvl2pPr marL="3565525" indent="-1371600" algn="l" defTabSz="4389438" rtl="0" fontAlgn="base">
        <a:spcBef>
          <a:spcPct val="20000"/>
        </a:spcBef>
        <a:spcAft>
          <a:spcPct val="0"/>
        </a:spcAft>
        <a:buChar char="–"/>
        <a:defRPr sz="13400">
          <a:solidFill>
            <a:schemeClr val="tx1"/>
          </a:solidFill>
          <a:latin typeface="+mn-lt"/>
        </a:defRPr>
      </a:lvl2pPr>
      <a:lvl3pPr marL="5486400" indent="-1096963" algn="l" defTabSz="4389438" rtl="0" fontAlgn="base">
        <a:spcBef>
          <a:spcPct val="20000"/>
        </a:spcBef>
        <a:spcAft>
          <a:spcPct val="0"/>
        </a:spcAft>
        <a:buChar char="•"/>
        <a:defRPr sz="11500">
          <a:solidFill>
            <a:schemeClr val="tx1"/>
          </a:solidFill>
          <a:latin typeface="+mn-lt"/>
        </a:defRPr>
      </a:lvl3pPr>
      <a:lvl4pPr marL="7680325" indent="-1096963" algn="l" defTabSz="4389438" rtl="0" fontAlgn="base">
        <a:spcBef>
          <a:spcPct val="20000"/>
        </a:spcBef>
        <a:spcAft>
          <a:spcPct val="0"/>
        </a:spcAft>
        <a:buChar char="–"/>
        <a:defRPr sz="9600">
          <a:solidFill>
            <a:schemeClr val="tx1"/>
          </a:solidFill>
          <a:latin typeface="+mn-lt"/>
        </a:defRPr>
      </a:lvl4pPr>
      <a:lvl5pPr marL="9875838" indent="-1096963" algn="l" defTabSz="4389438" rtl="0" fontAlgn="base">
        <a:spcBef>
          <a:spcPct val="20000"/>
        </a:spcBef>
        <a:spcAft>
          <a:spcPct val="0"/>
        </a:spcAft>
        <a:buChar char="»"/>
        <a:defRPr sz="9600">
          <a:solidFill>
            <a:schemeClr val="tx1"/>
          </a:solidFill>
          <a:latin typeface="+mn-lt"/>
        </a:defRPr>
      </a:lvl5pPr>
      <a:lvl6pPr marL="10333038" indent="-1096963" algn="l" defTabSz="4389438" rtl="0" fontAlgn="base">
        <a:spcBef>
          <a:spcPct val="20000"/>
        </a:spcBef>
        <a:spcAft>
          <a:spcPct val="0"/>
        </a:spcAft>
        <a:buChar char="»"/>
        <a:defRPr sz="9600">
          <a:solidFill>
            <a:schemeClr val="tx1"/>
          </a:solidFill>
          <a:latin typeface="+mn-lt"/>
        </a:defRPr>
      </a:lvl6pPr>
      <a:lvl7pPr marL="10790238" indent="-1096963" algn="l" defTabSz="4389438" rtl="0" fontAlgn="base">
        <a:spcBef>
          <a:spcPct val="20000"/>
        </a:spcBef>
        <a:spcAft>
          <a:spcPct val="0"/>
        </a:spcAft>
        <a:buChar char="»"/>
        <a:defRPr sz="9600">
          <a:solidFill>
            <a:schemeClr val="tx1"/>
          </a:solidFill>
          <a:latin typeface="+mn-lt"/>
        </a:defRPr>
      </a:lvl7pPr>
      <a:lvl8pPr marL="11247438" indent="-1096963" algn="l" defTabSz="4389438" rtl="0" fontAlgn="base">
        <a:spcBef>
          <a:spcPct val="20000"/>
        </a:spcBef>
        <a:spcAft>
          <a:spcPct val="0"/>
        </a:spcAft>
        <a:buChar char="»"/>
        <a:defRPr sz="9600">
          <a:solidFill>
            <a:schemeClr val="tx1"/>
          </a:solidFill>
          <a:latin typeface="+mn-lt"/>
        </a:defRPr>
      </a:lvl8pPr>
      <a:lvl9pPr marL="11704638" indent="-1096963" algn="l" defTabSz="4389438" rtl="0" fontAlgn="base">
        <a:spcBef>
          <a:spcPct val="20000"/>
        </a:spcBef>
        <a:spcAft>
          <a:spcPct val="0"/>
        </a:spcAft>
        <a:buChar char="»"/>
        <a:defRPr sz="9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3064"/>
            </a:gs>
            <a:gs pos="50000">
              <a:srgbClr val="EAEAEA"/>
            </a:gs>
            <a:gs pos="100000">
              <a:srgbClr val="003064"/>
            </a:gs>
          </a:gsLst>
          <a:lin ang="5400000" scaled="1"/>
        </a:gradFill>
        <a:effectLst/>
      </p:bgPr>
    </p:bg>
    <p:spTree>
      <p:nvGrpSpPr>
        <p:cNvPr id="1" name=""/>
        <p:cNvGrpSpPr/>
        <p:nvPr/>
      </p:nvGrpSpPr>
      <p:grpSpPr>
        <a:xfrm>
          <a:off x="0" y="0"/>
          <a:ext cx="0" cy="0"/>
          <a:chOff x="0" y="0"/>
          <a:chExt cx="0" cy="0"/>
        </a:xfrm>
      </p:grpSpPr>
      <p:sp>
        <p:nvSpPr>
          <p:cNvPr id="2098" name="Text Box 50"/>
          <p:cNvSpPr txBox="1">
            <a:spLocks noChangeArrowheads="1"/>
          </p:cNvSpPr>
          <p:nvPr/>
        </p:nvSpPr>
        <p:spPr bwMode="auto">
          <a:xfrm>
            <a:off x="1219200" y="7677150"/>
            <a:ext cx="7975600" cy="12280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defTabSz="4389438">
              <a:defRPr>
                <a:solidFill>
                  <a:schemeClr val="tx1"/>
                </a:solidFill>
                <a:latin typeface="Arial" charset="0"/>
              </a:defRPr>
            </a:lvl1pPr>
            <a:lvl2pPr algn="l" defTabSz="4389438">
              <a:defRPr>
                <a:solidFill>
                  <a:schemeClr val="tx1"/>
                </a:solidFill>
                <a:latin typeface="Arial" charset="0"/>
              </a:defRPr>
            </a:lvl2pPr>
            <a:lvl3pPr algn="l" defTabSz="4389438">
              <a:defRPr>
                <a:solidFill>
                  <a:schemeClr val="tx1"/>
                </a:solidFill>
                <a:latin typeface="Arial" charset="0"/>
              </a:defRPr>
            </a:lvl3pPr>
            <a:lvl4pPr algn="l" defTabSz="4389438">
              <a:defRPr>
                <a:solidFill>
                  <a:schemeClr val="tx1"/>
                </a:solidFill>
                <a:latin typeface="Arial" charset="0"/>
              </a:defRPr>
            </a:lvl4pPr>
            <a:lvl5pPr algn="l"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just" eaLnBrk="0" hangingPunct="0">
              <a:lnSpc>
                <a:spcPct val="150000"/>
              </a:lnSpc>
            </a:pPr>
            <a:r>
              <a:rPr lang="en-US" altLang="en-US" sz="4400" dirty="0">
                <a:latin typeface="+mn-lt"/>
              </a:rPr>
              <a:t>Vaccination coverage among expectants remains suboptimal worldwide. To achieve a successful vaccination program, it is essential to understand reasons behind the acceptance of vaccination or its rejection. The present study aimed to describe knowledge and attitudes related to flu vaccine during pregnancy among Tunisian women.</a:t>
            </a:r>
          </a:p>
        </p:txBody>
      </p:sp>
      <p:sp>
        <p:nvSpPr>
          <p:cNvPr id="2099" name="Text Box 51"/>
          <p:cNvSpPr txBox="1">
            <a:spLocks noChangeArrowheads="1"/>
          </p:cNvSpPr>
          <p:nvPr/>
        </p:nvSpPr>
        <p:spPr bwMode="auto">
          <a:xfrm>
            <a:off x="10125075" y="6273800"/>
            <a:ext cx="8658225" cy="140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defTabSz="4389438">
              <a:defRPr>
                <a:solidFill>
                  <a:schemeClr val="tx1"/>
                </a:solidFill>
                <a:latin typeface="Arial" charset="0"/>
              </a:defRPr>
            </a:lvl1pPr>
            <a:lvl2pPr algn="l" defTabSz="4389438">
              <a:defRPr>
                <a:solidFill>
                  <a:schemeClr val="tx1"/>
                </a:solidFill>
                <a:latin typeface="Arial" charset="0"/>
              </a:defRPr>
            </a:lvl2pPr>
            <a:lvl3pPr algn="l" defTabSz="4389438">
              <a:defRPr>
                <a:solidFill>
                  <a:schemeClr val="tx1"/>
                </a:solidFill>
                <a:latin typeface="Arial" charset="0"/>
              </a:defRPr>
            </a:lvl3pPr>
            <a:lvl4pPr algn="l" defTabSz="4389438">
              <a:defRPr>
                <a:solidFill>
                  <a:schemeClr val="tx1"/>
                </a:solidFill>
                <a:latin typeface="Arial" charset="0"/>
              </a:defRPr>
            </a:lvl4pPr>
            <a:lvl5pPr algn="l"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ctr">
              <a:spcBef>
                <a:spcPct val="50000"/>
              </a:spcBef>
            </a:pPr>
            <a:r>
              <a:rPr lang="en-US" altLang="en-US" b="1"/>
              <a:t>Methods</a:t>
            </a:r>
          </a:p>
        </p:txBody>
      </p:sp>
      <p:sp>
        <p:nvSpPr>
          <p:cNvPr id="2100" name="Text Box 52"/>
          <p:cNvSpPr txBox="1">
            <a:spLocks noChangeArrowheads="1"/>
          </p:cNvSpPr>
          <p:nvPr/>
        </p:nvSpPr>
        <p:spPr bwMode="auto">
          <a:xfrm>
            <a:off x="28822650" y="19875500"/>
            <a:ext cx="8772525" cy="140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defTabSz="4389438">
              <a:defRPr>
                <a:solidFill>
                  <a:schemeClr val="tx1"/>
                </a:solidFill>
                <a:latin typeface="Arial" charset="0"/>
              </a:defRPr>
            </a:lvl1pPr>
            <a:lvl2pPr algn="l" defTabSz="4389438">
              <a:defRPr>
                <a:solidFill>
                  <a:schemeClr val="tx1"/>
                </a:solidFill>
                <a:latin typeface="Arial" charset="0"/>
              </a:defRPr>
            </a:lvl2pPr>
            <a:lvl3pPr algn="l" defTabSz="4389438">
              <a:defRPr>
                <a:solidFill>
                  <a:schemeClr val="tx1"/>
                </a:solidFill>
                <a:latin typeface="Arial" charset="0"/>
              </a:defRPr>
            </a:lvl3pPr>
            <a:lvl4pPr algn="l" defTabSz="4389438">
              <a:defRPr>
                <a:solidFill>
                  <a:schemeClr val="tx1"/>
                </a:solidFill>
                <a:latin typeface="Arial" charset="0"/>
              </a:defRPr>
            </a:lvl4pPr>
            <a:lvl5pPr algn="l"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ctr">
              <a:spcBef>
                <a:spcPct val="50000"/>
              </a:spcBef>
            </a:pPr>
            <a:r>
              <a:rPr lang="en-US" altLang="en-US" b="1" dirty="0"/>
              <a:t>Conclusions</a:t>
            </a:r>
          </a:p>
        </p:txBody>
      </p:sp>
      <p:sp>
        <p:nvSpPr>
          <p:cNvPr id="2101" name="AutoShape 53"/>
          <p:cNvSpPr>
            <a:spLocks noChangeArrowheads="1"/>
          </p:cNvSpPr>
          <p:nvPr/>
        </p:nvSpPr>
        <p:spPr bwMode="auto">
          <a:xfrm>
            <a:off x="685800" y="381000"/>
            <a:ext cx="36850638" cy="5257800"/>
          </a:xfrm>
          <a:prstGeom prst="roundRect">
            <a:avLst>
              <a:gd name="adj" fmla="val 10870"/>
            </a:avLst>
          </a:prstGeom>
          <a:gradFill rotWithShape="1">
            <a:gsLst>
              <a:gs pos="0">
                <a:srgbClr val="A7C4FF"/>
              </a:gs>
              <a:gs pos="100000">
                <a:schemeClr val="bg1"/>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defTabSz="4389438">
              <a:defRPr>
                <a:solidFill>
                  <a:schemeClr val="tx1"/>
                </a:solidFill>
                <a:latin typeface="Arial" charset="0"/>
              </a:defRPr>
            </a:lvl1pPr>
            <a:lvl2pPr algn="l" defTabSz="4389438">
              <a:defRPr>
                <a:solidFill>
                  <a:schemeClr val="tx1"/>
                </a:solidFill>
                <a:latin typeface="Arial" charset="0"/>
              </a:defRPr>
            </a:lvl2pPr>
            <a:lvl3pPr algn="l" defTabSz="4389438">
              <a:defRPr>
                <a:solidFill>
                  <a:schemeClr val="tx1"/>
                </a:solidFill>
                <a:latin typeface="Arial" charset="0"/>
              </a:defRPr>
            </a:lvl3pPr>
            <a:lvl4pPr algn="l" defTabSz="4389438">
              <a:defRPr>
                <a:solidFill>
                  <a:schemeClr val="tx1"/>
                </a:solidFill>
                <a:latin typeface="Arial" charset="0"/>
              </a:defRPr>
            </a:lvl4pPr>
            <a:lvl5pPr algn="l"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ctr"/>
            <a:endParaRPr lang="en-US" altLang="en-US">
              <a:solidFill>
                <a:schemeClr val="bg1"/>
              </a:solidFill>
            </a:endParaRPr>
          </a:p>
        </p:txBody>
      </p:sp>
      <p:sp>
        <p:nvSpPr>
          <p:cNvPr id="2102" name="Text Box 54"/>
          <p:cNvSpPr txBox="1">
            <a:spLocks noChangeArrowheads="1"/>
          </p:cNvSpPr>
          <p:nvPr/>
        </p:nvSpPr>
        <p:spPr bwMode="auto">
          <a:xfrm>
            <a:off x="1219200" y="990600"/>
            <a:ext cx="35860038" cy="5755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defTabSz="4389438">
              <a:defRPr>
                <a:solidFill>
                  <a:schemeClr val="tx1"/>
                </a:solidFill>
                <a:latin typeface="Arial" charset="0"/>
              </a:defRPr>
            </a:lvl1pPr>
            <a:lvl2pPr algn="l" defTabSz="4389438">
              <a:defRPr>
                <a:solidFill>
                  <a:schemeClr val="tx1"/>
                </a:solidFill>
                <a:latin typeface="Arial" charset="0"/>
              </a:defRPr>
            </a:lvl2pPr>
            <a:lvl3pPr algn="l" defTabSz="4389438">
              <a:defRPr>
                <a:solidFill>
                  <a:schemeClr val="tx1"/>
                </a:solidFill>
                <a:latin typeface="Arial" charset="0"/>
              </a:defRPr>
            </a:lvl3pPr>
            <a:lvl4pPr algn="l" defTabSz="4389438">
              <a:defRPr>
                <a:solidFill>
                  <a:schemeClr val="tx1"/>
                </a:solidFill>
                <a:latin typeface="Arial" charset="0"/>
              </a:defRPr>
            </a:lvl4pPr>
            <a:lvl5pPr algn="l"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ctr">
              <a:spcBef>
                <a:spcPct val="50000"/>
              </a:spcBef>
            </a:pPr>
            <a:r>
              <a:rPr lang="en-US" altLang="en-US" sz="6000" b="1" dirty="0" smtClean="0"/>
              <a:t>Knowledge </a:t>
            </a:r>
            <a:r>
              <a:rPr lang="en-US" altLang="en-US" sz="6000" b="1" dirty="0"/>
              <a:t>and Attitudes regarding influenza vaccination among pregnant women in </a:t>
            </a:r>
            <a:r>
              <a:rPr lang="en-US" altLang="en-US" sz="6000" b="1" dirty="0" smtClean="0"/>
              <a:t>Tunisia</a:t>
            </a:r>
          </a:p>
          <a:p>
            <a:pPr>
              <a:spcAft>
                <a:spcPts val="0"/>
              </a:spcAft>
            </a:pPr>
            <a:r>
              <a:rPr lang="en-US" sz="4400" b="1" dirty="0">
                <a:latin typeface="Arial"/>
                <a:ea typeface="Tw Cen MT"/>
                <a:cs typeface="Tw Cen MT"/>
              </a:rPr>
              <a:t>Sonia </a:t>
            </a:r>
            <a:r>
              <a:rPr lang="en-US" sz="4400" b="1" dirty="0" err="1">
                <a:latin typeface="Arial"/>
                <a:ea typeface="Tw Cen MT"/>
                <a:cs typeface="Tw Cen MT"/>
              </a:rPr>
              <a:t>Dhaouadi</a:t>
            </a:r>
            <a:r>
              <a:rPr lang="en-US" sz="4400" b="1" dirty="0">
                <a:latin typeface="Arial"/>
                <a:ea typeface="Tw Cen MT"/>
                <a:cs typeface="Tw Cen MT"/>
              </a:rPr>
              <a:t> </a:t>
            </a:r>
            <a:r>
              <a:rPr lang="en-US" sz="4400" b="1" baseline="30000" dirty="0">
                <a:latin typeface="Arial"/>
                <a:ea typeface="Tw Cen MT"/>
                <a:cs typeface="Tw Cen MT"/>
              </a:rPr>
              <a:t>1</a:t>
            </a:r>
            <a:r>
              <a:rPr lang="en-US" sz="4400" b="1" dirty="0">
                <a:latin typeface="Arial"/>
                <a:ea typeface="Tw Cen MT"/>
                <a:cs typeface="Tw Cen MT"/>
              </a:rPr>
              <a:t>, </a:t>
            </a:r>
            <a:r>
              <a:rPr lang="en-US" sz="4400" b="1" dirty="0" err="1">
                <a:latin typeface="Arial"/>
                <a:ea typeface="Tw Cen MT"/>
                <a:cs typeface="Tw Cen MT"/>
              </a:rPr>
              <a:t>Ghassen</a:t>
            </a:r>
            <a:r>
              <a:rPr lang="en-US" sz="4400" b="1" dirty="0">
                <a:latin typeface="Arial"/>
                <a:ea typeface="Tw Cen MT"/>
                <a:cs typeface="Tw Cen MT"/>
              </a:rPr>
              <a:t> </a:t>
            </a:r>
            <a:r>
              <a:rPr lang="en-US" sz="4400" b="1" dirty="0" err="1">
                <a:latin typeface="Arial"/>
                <a:ea typeface="Tw Cen MT"/>
                <a:cs typeface="Tw Cen MT"/>
              </a:rPr>
              <a:t>Kharroubi</a:t>
            </a:r>
            <a:r>
              <a:rPr lang="en-US" sz="4400" b="1" dirty="0">
                <a:latin typeface="Arial"/>
                <a:ea typeface="Tw Cen MT"/>
                <a:cs typeface="Tw Cen MT"/>
              </a:rPr>
              <a:t> </a:t>
            </a:r>
            <a:r>
              <a:rPr lang="en-US" sz="4400" b="1" baseline="30000" dirty="0">
                <a:latin typeface="Arial"/>
                <a:ea typeface="Tw Cen MT"/>
                <a:cs typeface="Tw Cen MT"/>
              </a:rPr>
              <a:t>2,3</a:t>
            </a:r>
            <a:r>
              <a:rPr lang="en-US" sz="4400" b="1" dirty="0">
                <a:latin typeface="Arial"/>
                <a:ea typeface="Tw Cen MT"/>
                <a:cs typeface="Tw Cen MT"/>
              </a:rPr>
              <a:t>, Hind </a:t>
            </a:r>
            <a:r>
              <a:rPr lang="en-US" sz="4400" b="1" dirty="0" err="1">
                <a:latin typeface="Arial"/>
                <a:ea typeface="Tw Cen MT"/>
                <a:cs typeface="Tw Cen MT"/>
              </a:rPr>
              <a:t>Bouguerra</a:t>
            </a:r>
            <a:r>
              <a:rPr lang="en-US" sz="4400" b="1" dirty="0">
                <a:latin typeface="Arial"/>
                <a:ea typeface="Tw Cen MT"/>
                <a:cs typeface="Tw Cen MT"/>
              </a:rPr>
              <a:t> </a:t>
            </a:r>
            <a:r>
              <a:rPr lang="en-US" sz="4400" b="1" baseline="30000" dirty="0">
                <a:latin typeface="Arial"/>
                <a:ea typeface="Tw Cen MT"/>
                <a:cs typeface="Tw Cen MT"/>
              </a:rPr>
              <a:t>1</a:t>
            </a:r>
            <a:r>
              <a:rPr lang="en-US" sz="4400" b="1" dirty="0">
                <a:latin typeface="Arial"/>
                <a:ea typeface="Tw Cen MT"/>
                <a:cs typeface="Tw Cen MT"/>
              </a:rPr>
              <a:t>, Ines </a:t>
            </a:r>
            <a:r>
              <a:rPr lang="en-US" sz="4400" b="1" dirty="0" err="1">
                <a:latin typeface="Arial"/>
                <a:ea typeface="Tw Cen MT"/>
                <a:cs typeface="Tw Cen MT"/>
              </a:rPr>
              <a:t>Cherif</a:t>
            </a:r>
            <a:r>
              <a:rPr lang="en-US" sz="4400" b="1" dirty="0">
                <a:latin typeface="Arial"/>
                <a:ea typeface="Tw Cen MT"/>
                <a:cs typeface="Tw Cen MT"/>
              </a:rPr>
              <a:t> </a:t>
            </a:r>
            <a:r>
              <a:rPr lang="en-US" sz="4400" b="1" baseline="30000" dirty="0">
                <a:latin typeface="Arial"/>
                <a:ea typeface="Tw Cen MT"/>
                <a:cs typeface="Tw Cen MT"/>
              </a:rPr>
              <a:t>2,3</a:t>
            </a:r>
            <a:r>
              <a:rPr lang="en-US" sz="4400" b="1" dirty="0">
                <a:latin typeface="Arial"/>
                <a:ea typeface="Tw Cen MT"/>
                <a:cs typeface="Tw Cen MT"/>
              </a:rPr>
              <a:t>, Leila </a:t>
            </a:r>
            <a:r>
              <a:rPr lang="en-US" sz="4400" b="1" dirty="0" err="1">
                <a:latin typeface="Arial"/>
                <a:ea typeface="Tw Cen MT"/>
                <a:cs typeface="Tw Cen MT"/>
              </a:rPr>
              <a:t>Bouabid</a:t>
            </a:r>
            <a:r>
              <a:rPr lang="en-US" sz="4400" b="1" dirty="0">
                <a:latin typeface="Arial"/>
                <a:ea typeface="Tw Cen MT"/>
                <a:cs typeface="Tw Cen MT"/>
              </a:rPr>
              <a:t> </a:t>
            </a:r>
            <a:r>
              <a:rPr lang="en-US" sz="4400" b="1" baseline="30000" dirty="0">
                <a:latin typeface="Arial"/>
                <a:ea typeface="Tw Cen MT"/>
                <a:cs typeface="Tw Cen MT"/>
              </a:rPr>
              <a:t>1</a:t>
            </a:r>
            <a:r>
              <a:rPr lang="en-US" sz="4400" b="1" dirty="0">
                <a:latin typeface="Arial"/>
                <a:ea typeface="Tw Cen MT"/>
                <a:cs typeface="Tw Cen MT"/>
              </a:rPr>
              <a:t>, Adel </a:t>
            </a:r>
            <a:r>
              <a:rPr lang="en-US" sz="4400" b="1" dirty="0" err="1">
                <a:latin typeface="Arial"/>
                <a:ea typeface="Tw Cen MT"/>
                <a:cs typeface="Tw Cen MT"/>
              </a:rPr>
              <a:t>Gharbi</a:t>
            </a:r>
            <a:r>
              <a:rPr lang="en-US" sz="4400" b="1" dirty="0">
                <a:latin typeface="Arial"/>
                <a:ea typeface="Tw Cen MT"/>
                <a:cs typeface="Tw Cen MT"/>
              </a:rPr>
              <a:t> </a:t>
            </a:r>
            <a:r>
              <a:rPr lang="en-US" sz="4400" b="1" baseline="30000" dirty="0">
                <a:latin typeface="Arial"/>
                <a:ea typeface="Tw Cen MT"/>
                <a:cs typeface="Tw Cen MT"/>
              </a:rPr>
              <a:t>2,3</a:t>
            </a:r>
            <a:r>
              <a:rPr lang="en-US" sz="4400" b="1" dirty="0">
                <a:latin typeface="Arial"/>
                <a:ea typeface="Tw Cen MT"/>
                <a:cs typeface="Tw Cen MT"/>
              </a:rPr>
              <a:t>,  Margaret </a:t>
            </a:r>
            <a:r>
              <a:rPr lang="en-US" sz="4400" b="1" dirty="0" err="1">
                <a:latin typeface="Arial"/>
                <a:ea typeface="Tw Cen MT"/>
                <a:cs typeface="Tw Cen MT"/>
              </a:rPr>
              <a:t>McCarrond</a:t>
            </a:r>
            <a:r>
              <a:rPr lang="en-US" sz="4400" b="1" dirty="0">
                <a:latin typeface="Arial"/>
                <a:ea typeface="Tw Cen MT"/>
                <a:cs typeface="Tw Cen MT"/>
              </a:rPr>
              <a:t> </a:t>
            </a:r>
            <a:r>
              <a:rPr lang="en-US" sz="4400" b="1" baseline="30000" dirty="0">
                <a:latin typeface="Arial"/>
                <a:ea typeface="Tw Cen MT"/>
                <a:cs typeface="Tw Cen MT"/>
              </a:rPr>
              <a:t>4</a:t>
            </a:r>
            <a:r>
              <a:rPr lang="en-US" sz="4400" b="1" dirty="0">
                <a:latin typeface="Arial"/>
                <a:ea typeface="Tw Cen MT"/>
                <a:cs typeface="Tw Cen MT"/>
              </a:rPr>
              <a:t>, </a:t>
            </a:r>
            <a:r>
              <a:rPr lang="en-US" sz="4400" b="1" dirty="0" err="1">
                <a:latin typeface="Arial"/>
                <a:ea typeface="Tw Cen MT"/>
                <a:cs typeface="Tw Cen MT"/>
              </a:rPr>
              <a:t>Afif</a:t>
            </a:r>
            <a:r>
              <a:rPr lang="en-US" sz="4400" b="1" dirty="0">
                <a:latin typeface="Arial"/>
                <a:ea typeface="Tw Cen MT"/>
                <a:cs typeface="Tw Cen MT"/>
              </a:rPr>
              <a:t> Ben Salah </a:t>
            </a:r>
            <a:r>
              <a:rPr lang="en-US" sz="4400" b="1" baseline="30000" dirty="0" smtClean="0">
                <a:latin typeface="Arial"/>
                <a:ea typeface="Tw Cen MT"/>
                <a:cs typeface="Tw Cen MT"/>
              </a:rPr>
              <a:t>3,5</a:t>
            </a:r>
            <a:r>
              <a:rPr lang="en-US" sz="4400" b="1" dirty="0" smtClean="0">
                <a:latin typeface="Arial"/>
                <a:ea typeface="Tw Cen MT"/>
                <a:cs typeface="Tw Cen MT"/>
              </a:rPr>
              <a:t>, </a:t>
            </a:r>
            <a:r>
              <a:rPr lang="en-US" sz="4400" b="1" dirty="0" err="1">
                <a:latin typeface="Arial"/>
                <a:ea typeface="Tw Cen MT"/>
                <a:cs typeface="Tw Cen MT"/>
              </a:rPr>
              <a:t>Nissaf</a:t>
            </a:r>
            <a:r>
              <a:rPr lang="en-US" sz="4400" b="1" dirty="0">
                <a:latin typeface="Arial"/>
                <a:ea typeface="Tw Cen MT"/>
                <a:cs typeface="Tw Cen MT"/>
              </a:rPr>
              <a:t> Ben </a:t>
            </a:r>
            <a:r>
              <a:rPr lang="en-US" sz="4400" b="1" dirty="0" err="1">
                <a:latin typeface="Arial"/>
                <a:ea typeface="Tw Cen MT"/>
                <a:cs typeface="Tw Cen MT"/>
              </a:rPr>
              <a:t>Alaya</a:t>
            </a:r>
            <a:r>
              <a:rPr lang="en-US" sz="4400" b="1" dirty="0">
                <a:latin typeface="Arial"/>
                <a:ea typeface="Tw Cen MT"/>
                <a:cs typeface="Tw Cen MT"/>
              </a:rPr>
              <a:t> </a:t>
            </a:r>
            <a:r>
              <a:rPr lang="en-US" sz="4400" b="1" baseline="30000" dirty="0">
                <a:latin typeface="Arial"/>
                <a:ea typeface="Tw Cen MT"/>
                <a:cs typeface="Tw Cen MT"/>
              </a:rPr>
              <a:t>1</a:t>
            </a:r>
            <a:r>
              <a:rPr lang="en-US" sz="4400" b="1" dirty="0">
                <a:latin typeface="Arial"/>
                <a:ea typeface="Tw Cen MT"/>
                <a:cs typeface="Tw Cen MT"/>
              </a:rPr>
              <a:t>, </a:t>
            </a:r>
            <a:r>
              <a:rPr lang="en-US" sz="4400" b="1" dirty="0" err="1">
                <a:latin typeface="Arial"/>
                <a:ea typeface="Tw Cen MT"/>
                <a:cs typeface="Tw Cen MT"/>
              </a:rPr>
              <a:t>Jihene</a:t>
            </a:r>
            <a:r>
              <a:rPr lang="en-US" sz="4400" b="1" dirty="0">
                <a:latin typeface="Arial"/>
                <a:ea typeface="Tw Cen MT"/>
                <a:cs typeface="Tw Cen MT"/>
              </a:rPr>
              <a:t> </a:t>
            </a:r>
            <a:r>
              <a:rPr lang="en-US" sz="4400" b="1" dirty="0" err="1">
                <a:latin typeface="Arial"/>
                <a:ea typeface="Tw Cen MT"/>
                <a:cs typeface="Tw Cen MT"/>
              </a:rPr>
              <a:t>Bettaieb</a:t>
            </a:r>
            <a:r>
              <a:rPr lang="en-US" sz="4400" b="1" dirty="0">
                <a:latin typeface="Arial"/>
                <a:ea typeface="Tw Cen MT"/>
                <a:cs typeface="Tw Cen MT"/>
              </a:rPr>
              <a:t> </a:t>
            </a:r>
            <a:r>
              <a:rPr lang="en-US" sz="4400" b="1" baseline="30000" dirty="0">
                <a:latin typeface="Arial"/>
                <a:ea typeface="Tw Cen MT"/>
                <a:cs typeface="Tw Cen MT"/>
              </a:rPr>
              <a:t>2,3</a:t>
            </a:r>
            <a:endParaRPr lang="fr-FR" sz="4400" b="1" dirty="0">
              <a:latin typeface="Tw Cen MT"/>
              <a:ea typeface="Tw Cen MT"/>
              <a:cs typeface="Tw Cen MT"/>
            </a:endParaRPr>
          </a:p>
          <a:p>
            <a:pPr>
              <a:spcAft>
                <a:spcPts val="0"/>
              </a:spcAft>
            </a:pPr>
            <a:r>
              <a:rPr lang="en-US" sz="4400" baseline="30000" dirty="0">
                <a:latin typeface="Arial"/>
                <a:ea typeface="Tw Cen MT"/>
                <a:cs typeface="Tw Cen MT"/>
              </a:rPr>
              <a:t>1</a:t>
            </a:r>
            <a:r>
              <a:rPr lang="en-US" sz="4400" dirty="0">
                <a:latin typeface="Arial"/>
                <a:ea typeface="Tw Cen MT"/>
                <a:cs typeface="Tw Cen MT"/>
              </a:rPr>
              <a:t>National Observatory of New and Emerging Diseases, Tunis, </a:t>
            </a:r>
            <a:r>
              <a:rPr lang="en-US" sz="4400" dirty="0" smtClean="0">
                <a:latin typeface="Arial"/>
                <a:ea typeface="Tw Cen MT"/>
                <a:cs typeface="Tw Cen MT"/>
              </a:rPr>
              <a:t>Tunisia</a:t>
            </a:r>
            <a:r>
              <a:rPr lang="fr-FR" sz="4400" dirty="0" smtClean="0">
                <a:latin typeface="Tw Cen MT"/>
                <a:ea typeface="Tw Cen MT"/>
                <a:cs typeface="Tw Cen MT"/>
              </a:rPr>
              <a:t> </a:t>
            </a:r>
            <a:r>
              <a:rPr lang="en-US" sz="4400" baseline="30000" dirty="0" smtClean="0">
                <a:latin typeface="Arial"/>
                <a:ea typeface="Tw Cen MT"/>
                <a:cs typeface="Tw Cen MT"/>
              </a:rPr>
              <a:t>2</a:t>
            </a:r>
            <a:r>
              <a:rPr lang="en-US" sz="4400" dirty="0" smtClean="0">
                <a:latin typeface="Arial"/>
                <a:ea typeface="Tw Cen MT"/>
                <a:cs typeface="Tw Cen MT"/>
              </a:rPr>
              <a:t>Laboratory </a:t>
            </a:r>
            <a:r>
              <a:rPr lang="en-US" sz="4400" dirty="0">
                <a:latin typeface="Arial"/>
                <a:ea typeface="Tw Cen MT"/>
                <a:cs typeface="Tw Cen MT"/>
              </a:rPr>
              <a:t>of Medical Epidemiology, Pasteur Institute of Tunis, Tunis, </a:t>
            </a:r>
            <a:r>
              <a:rPr lang="en-US" sz="4400" dirty="0" smtClean="0">
                <a:latin typeface="Arial"/>
                <a:ea typeface="Tw Cen MT"/>
                <a:cs typeface="Tw Cen MT"/>
              </a:rPr>
              <a:t>Tunisia</a:t>
            </a:r>
            <a:r>
              <a:rPr lang="fr-FR" sz="4400" dirty="0" smtClean="0">
                <a:latin typeface="Tw Cen MT"/>
                <a:ea typeface="Tw Cen MT"/>
                <a:cs typeface="Tw Cen MT"/>
              </a:rPr>
              <a:t> </a:t>
            </a:r>
            <a:r>
              <a:rPr lang="en-US" sz="4400" baseline="30000" dirty="0" smtClean="0">
                <a:latin typeface="Arial"/>
                <a:ea typeface="Tw Cen MT"/>
                <a:cs typeface="Tw Cen MT"/>
              </a:rPr>
              <a:t>3</a:t>
            </a:r>
            <a:r>
              <a:rPr lang="en-US" sz="4400" dirty="0" smtClean="0">
                <a:latin typeface="Arial"/>
                <a:ea typeface="Tw Cen MT"/>
                <a:cs typeface="Tw Cen MT"/>
              </a:rPr>
              <a:t>Laboratory </a:t>
            </a:r>
            <a:r>
              <a:rPr lang="en-US" sz="4400" dirty="0">
                <a:latin typeface="Arial"/>
                <a:ea typeface="Tw Cen MT"/>
                <a:cs typeface="Tw Cen MT"/>
              </a:rPr>
              <a:t>of Transmission, Control and </a:t>
            </a:r>
            <a:r>
              <a:rPr lang="en-US" sz="4400" dirty="0" err="1">
                <a:latin typeface="Arial"/>
                <a:ea typeface="Tw Cen MT"/>
                <a:cs typeface="Tw Cen MT"/>
              </a:rPr>
              <a:t>Immunobiology</a:t>
            </a:r>
            <a:r>
              <a:rPr lang="en-US" sz="4400" dirty="0">
                <a:latin typeface="Arial"/>
                <a:ea typeface="Tw Cen MT"/>
                <a:cs typeface="Tw Cen MT"/>
              </a:rPr>
              <a:t> of Infections (LR11IPT02), Pasteur Institute of Tunis, Tunis, </a:t>
            </a:r>
            <a:r>
              <a:rPr lang="en-US" sz="4400" dirty="0" smtClean="0">
                <a:latin typeface="Arial"/>
                <a:ea typeface="Tw Cen MT"/>
                <a:cs typeface="Tw Cen MT"/>
              </a:rPr>
              <a:t>Tunisia</a:t>
            </a:r>
            <a:r>
              <a:rPr lang="fr-FR" sz="4400" dirty="0">
                <a:latin typeface="Tw Cen MT"/>
                <a:ea typeface="Tw Cen MT"/>
                <a:cs typeface="Tw Cen MT"/>
              </a:rPr>
              <a:t> </a:t>
            </a:r>
            <a:r>
              <a:rPr lang="en-US" sz="4400" baseline="30000" dirty="0" smtClean="0">
                <a:latin typeface="Arial"/>
                <a:ea typeface="Tw Cen MT"/>
                <a:cs typeface="Tw Cen MT"/>
              </a:rPr>
              <a:t>4</a:t>
            </a:r>
            <a:r>
              <a:rPr lang="en-US" sz="4400" dirty="0" smtClean="0">
                <a:latin typeface="Arial"/>
                <a:ea typeface="Tw Cen MT"/>
                <a:cs typeface="Tw Cen MT"/>
              </a:rPr>
              <a:t>CDC/OID/NCIRD</a:t>
            </a:r>
            <a:r>
              <a:rPr lang="en-US" sz="4400" dirty="0">
                <a:latin typeface="Arial"/>
                <a:ea typeface="Tw Cen MT"/>
                <a:cs typeface="Tw Cen MT"/>
              </a:rPr>
              <a:t>, Atlanta, </a:t>
            </a:r>
            <a:r>
              <a:rPr lang="en-US" sz="4400" dirty="0" smtClean="0">
                <a:latin typeface="Arial"/>
                <a:ea typeface="Tw Cen MT"/>
                <a:cs typeface="Tw Cen MT"/>
              </a:rPr>
              <a:t>USA</a:t>
            </a:r>
            <a:r>
              <a:rPr lang="fr-FR" sz="4400" dirty="0" smtClean="0">
                <a:latin typeface="Tw Cen MT"/>
                <a:ea typeface="Tw Cen MT"/>
                <a:cs typeface="Tw Cen MT"/>
              </a:rPr>
              <a:t> </a:t>
            </a:r>
            <a:r>
              <a:rPr lang="en-US" sz="4400" baseline="30000" dirty="0">
                <a:latin typeface="Arial"/>
                <a:ea typeface="Tw Cen MT"/>
                <a:cs typeface="Tw Cen MT"/>
              </a:rPr>
              <a:t>5</a:t>
            </a:r>
            <a:r>
              <a:rPr lang="en-US" sz="4400" dirty="0" smtClean="0">
                <a:latin typeface="Arial"/>
                <a:ea typeface="Tw Cen MT"/>
                <a:cs typeface="Tw Cen MT"/>
              </a:rPr>
              <a:t>Arabian </a:t>
            </a:r>
            <a:r>
              <a:rPr lang="en-US" sz="4400" dirty="0">
                <a:latin typeface="Arial"/>
                <a:ea typeface="Tw Cen MT"/>
                <a:cs typeface="Tw Cen MT"/>
              </a:rPr>
              <a:t>Gulf University, Manama, Bahrain</a:t>
            </a:r>
            <a:endParaRPr lang="fr-FR" sz="4400" dirty="0">
              <a:latin typeface="Tw Cen MT"/>
              <a:ea typeface="Tw Cen MT"/>
              <a:cs typeface="Tw Cen MT"/>
            </a:endParaRPr>
          </a:p>
          <a:p>
            <a:r>
              <a:rPr lang="en-US" sz="4400" dirty="0">
                <a:latin typeface="Arial"/>
                <a:ea typeface="Tw Cen MT"/>
                <a:cs typeface="Tw Cen MT"/>
              </a:rPr>
              <a:t/>
            </a:r>
            <a:br>
              <a:rPr lang="en-US" sz="4400" dirty="0">
                <a:latin typeface="Arial"/>
                <a:ea typeface="Tw Cen MT"/>
                <a:cs typeface="Tw Cen MT"/>
              </a:rPr>
            </a:br>
            <a:endParaRPr lang="en-US" altLang="en-US" sz="4400" dirty="0"/>
          </a:p>
        </p:txBody>
      </p:sp>
      <p:sp>
        <p:nvSpPr>
          <p:cNvPr id="2111" name="Text Box 63"/>
          <p:cNvSpPr txBox="1">
            <a:spLocks noChangeArrowheads="1"/>
          </p:cNvSpPr>
          <p:nvPr/>
        </p:nvSpPr>
        <p:spPr bwMode="auto">
          <a:xfrm>
            <a:off x="19646900" y="7000875"/>
            <a:ext cx="8394700" cy="2532784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170" tIns="30584" rIns="61170" bIns="30584">
            <a:spAutoFit/>
          </a:bodyPr>
          <a:lstStyle>
            <a:lvl1pPr algn="l" defTabSz="612775">
              <a:defRPr>
                <a:solidFill>
                  <a:schemeClr val="tx1"/>
                </a:solidFill>
                <a:latin typeface="Arial" charset="0"/>
              </a:defRPr>
            </a:lvl1pPr>
            <a:lvl2pPr marL="306388" algn="l" defTabSz="612775">
              <a:defRPr>
                <a:solidFill>
                  <a:schemeClr val="tx1"/>
                </a:solidFill>
                <a:latin typeface="Arial" charset="0"/>
              </a:defRPr>
            </a:lvl2pPr>
            <a:lvl3pPr marL="612775" algn="l" defTabSz="612775">
              <a:defRPr>
                <a:solidFill>
                  <a:schemeClr val="tx1"/>
                </a:solidFill>
                <a:latin typeface="Arial" charset="0"/>
              </a:defRPr>
            </a:lvl3pPr>
            <a:lvl4pPr marL="915988" algn="l" defTabSz="612775">
              <a:defRPr>
                <a:solidFill>
                  <a:schemeClr val="tx1"/>
                </a:solidFill>
                <a:latin typeface="Arial" charset="0"/>
              </a:defRPr>
            </a:lvl4pPr>
            <a:lvl5pPr marL="1222375" algn="l" defTabSz="612775">
              <a:defRPr>
                <a:solidFill>
                  <a:schemeClr val="tx1"/>
                </a:solidFill>
                <a:latin typeface="Arial" charset="0"/>
              </a:defRPr>
            </a:lvl5pPr>
            <a:lvl6pPr marL="1679575" defTabSz="612775" fontAlgn="base">
              <a:spcBef>
                <a:spcPct val="0"/>
              </a:spcBef>
              <a:spcAft>
                <a:spcPct val="0"/>
              </a:spcAft>
              <a:defRPr>
                <a:solidFill>
                  <a:schemeClr val="tx1"/>
                </a:solidFill>
                <a:latin typeface="Arial" charset="0"/>
              </a:defRPr>
            </a:lvl6pPr>
            <a:lvl7pPr marL="2136775" defTabSz="612775" fontAlgn="base">
              <a:spcBef>
                <a:spcPct val="0"/>
              </a:spcBef>
              <a:spcAft>
                <a:spcPct val="0"/>
              </a:spcAft>
              <a:defRPr>
                <a:solidFill>
                  <a:schemeClr val="tx1"/>
                </a:solidFill>
                <a:latin typeface="Arial" charset="0"/>
              </a:defRPr>
            </a:lvl7pPr>
            <a:lvl8pPr marL="2593975" defTabSz="612775" fontAlgn="base">
              <a:spcBef>
                <a:spcPct val="0"/>
              </a:spcBef>
              <a:spcAft>
                <a:spcPct val="0"/>
              </a:spcAft>
              <a:defRPr>
                <a:solidFill>
                  <a:schemeClr val="tx1"/>
                </a:solidFill>
                <a:latin typeface="Arial" charset="0"/>
              </a:defRPr>
            </a:lvl8pPr>
            <a:lvl9pPr marL="3051175" defTabSz="612775" fontAlgn="base">
              <a:spcBef>
                <a:spcPct val="0"/>
              </a:spcBef>
              <a:spcAft>
                <a:spcPct val="0"/>
              </a:spcAft>
              <a:defRPr>
                <a:solidFill>
                  <a:schemeClr val="tx1"/>
                </a:solidFill>
                <a:latin typeface="Arial" charset="0"/>
              </a:defRPr>
            </a:lvl9pPr>
          </a:lstStyle>
          <a:p>
            <a:pPr algn="just" eaLnBrk="0" hangingPunct="0">
              <a:lnSpc>
                <a:spcPct val="150000"/>
              </a:lnSpc>
            </a:pPr>
            <a:r>
              <a:rPr lang="en-US" altLang="en-US" sz="4400" dirty="0">
                <a:latin typeface="+mn-lt"/>
              </a:rPr>
              <a:t>A total of 1157 pregnant women agreed to be interviewed. More than half of participants (60.3%) had heard about the influenza vaccine before. Among them, only 75 (10.9%) declared that they had enough information about safety and side effects of influenza vaccine. When asked about flu vaccine safety, most than half disagreed with those statements in disfavor of vaccine during pregnancy: the vaccine can be dangerous for pregnant women (62.2%), for the fetus (64.7%), for the newborn (66.7%) and can cause the flu (82.5%).  Whereas, less than half were in agreement with those statements in favor of influenza vaccine effectiveness: flu vaccination of pregnant women helps to protect the mother (47.8%), the fetus (36.0%) and the unborn child (34.2%) against influenza. </a:t>
            </a:r>
          </a:p>
        </p:txBody>
      </p:sp>
      <p:sp>
        <p:nvSpPr>
          <p:cNvPr id="2113" name="Text Box 65"/>
          <p:cNvSpPr txBox="1">
            <a:spLocks noChangeArrowheads="1"/>
          </p:cNvSpPr>
          <p:nvPr/>
        </p:nvSpPr>
        <p:spPr bwMode="auto">
          <a:xfrm>
            <a:off x="838200" y="6267450"/>
            <a:ext cx="8401050" cy="140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defTabSz="4389438">
              <a:defRPr>
                <a:solidFill>
                  <a:schemeClr val="tx1"/>
                </a:solidFill>
                <a:latin typeface="Arial" charset="0"/>
              </a:defRPr>
            </a:lvl1pPr>
            <a:lvl2pPr algn="l" defTabSz="4389438">
              <a:defRPr>
                <a:solidFill>
                  <a:schemeClr val="tx1"/>
                </a:solidFill>
                <a:latin typeface="Arial" charset="0"/>
              </a:defRPr>
            </a:lvl2pPr>
            <a:lvl3pPr algn="l" defTabSz="4389438">
              <a:defRPr>
                <a:solidFill>
                  <a:schemeClr val="tx1"/>
                </a:solidFill>
                <a:latin typeface="Arial" charset="0"/>
              </a:defRPr>
            </a:lvl3pPr>
            <a:lvl4pPr algn="l" defTabSz="4389438">
              <a:defRPr>
                <a:solidFill>
                  <a:schemeClr val="tx1"/>
                </a:solidFill>
                <a:latin typeface="Arial" charset="0"/>
              </a:defRPr>
            </a:lvl4pPr>
            <a:lvl5pPr algn="l"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ctr">
              <a:spcBef>
                <a:spcPct val="50000"/>
              </a:spcBef>
            </a:pPr>
            <a:r>
              <a:rPr lang="en-US" altLang="en-US" b="1"/>
              <a:t>Introduction</a:t>
            </a:r>
          </a:p>
        </p:txBody>
      </p:sp>
      <p:sp>
        <p:nvSpPr>
          <p:cNvPr id="2114" name="Text Box 66"/>
          <p:cNvSpPr txBox="1">
            <a:spLocks noChangeArrowheads="1"/>
          </p:cNvSpPr>
          <p:nvPr/>
        </p:nvSpPr>
        <p:spPr bwMode="auto">
          <a:xfrm>
            <a:off x="19573875" y="5988050"/>
            <a:ext cx="8572500" cy="140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defTabSz="4389438">
              <a:defRPr>
                <a:solidFill>
                  <a:schemeClr val="tx1"/>
                </a:solidFill>
                <a:latin typeface="Arial" charset="0"/>
              </a:defRPr>
            </a:lvl1pPr>
            <a:lvl2pPr algn="l" defTabSz="4389438">
              <a:defRPr>
                <a:solidFill>
                  <a:schemeClr val="tx1"/>
                </a:solidFill>
                <a:latin typeface="Arial" charset="0"/>
              </a:defRPr>
            </a:lvl2pPr>
            <a:lvl3pPr algn="l" defTabSz="4389438">
              <a:defRPr>
                <a:solidFill>
                  <a:schemeClr val="tx1"/>
                </a:solidFill>
                <a:latin typeface="Arial" charset="0"/>
              </a:defRPr>
            </a:lvl3pPr>
            <a:lvl4pPr algn="l" defTabSz="4389438">
              <a:defRPr>
                <a:solidFill>
                  <a:schemeClr val="tx1"/>
                </a:solidFill>
                <a:latin typeface="Arial" charset="0"/>
              </a:defRPr>
            </a:lvl4pPr>
            <a:lvl5pPr algn="l"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ctr">
              <a:spcBef>
                <a:spcPct val="50000"/>
              </a:spcBef>
            </a:pPr>
            <a:r>
              <a:rPr lang="en-US" altLang="en-US" b="1" dirty="0"/>
              <a:t>Results</a:t>
            </a:r>
          </a:p>
        </p:txBody>
      </p:sp>
      <p:sp>
        <p:nvSpPr>
          <p:cNvPr id="2" name="Rectangle 1"/>
          <p:cNvSpPr/>
          <p:nvPr/>
        </p:nvSpPr>
        <p:spPr>
          <a:xfrm>
            <a:off x="10125074" y="6799957"/>
            <a:ext cx="8658225" cy="12234118"/>
          </a:xfrm>
          <a:prstGeom prst="rect">
            <a:avLst/>
          </a:prstGeom>
        </p:spPr>
        <p:txBody>
          <a:bodyPr wrap="square">
            <a:spAutoFit/>
          </a:bodyPr>
          <a:lstStyle/>
          <a:p>
            <a:pPr algn="just">
              <a:lnSpc>
                <a:spcPct val="150000"/>
              </a:lnSpc>
            </a:pPr>
            <a:r>
              <a:rPr lang="en-US" dirty="0" smtClean="0"/>
              <a:t> </a:t>
            </a:r>
            <a:r>
              <a:rPr lang="en-US" sz="4400" dirty="0"/>
              <a:t>A national survey type Knowledge, and Attitudes was conducted during the 2018-19 flu season using a self-weighted two stages sampling method. Data were collected through face-to-face interviews with pregnant women present at the obstetrics outpatient consultations of the selected primary or secondary health care facilities. </a:t>
            </a:r>
            <a:endParaRPr lang="fr-FR" sz="4400" dirty="0"/>
          </a:p>
        </p:txBody>
      </p:sp>
      <p:sp>
        <p:nvSpPr>
          <p:cNvPr id="23" name="ZoneTexte 22"/>
          <p:cNvSpPr txBox="1"/>
          <p:nvPr/>
        </p:nvSpPr>
        <p:spPr>
          <a:xfrm>
            <a:off x="29432250" y="20955000"/>
            <a:ext cx="7799388" cy="12495728"/>
          </a:xfrm>
          <a:prstGeom prst="rect">
            <a:avLst/>
          </a:prstGeom>
          <a:noFill/>
        </p:spPr>
        <p:txBody>
          <a:bodyPr wrap="square" rtlCol="0">
            <a:spAutoFit/>
          </a:bodyPr>
          <a:lstStyle/>
          <a:p>
            <a:pPr algn="just">
              <a:lnSpc>
                <a:spcPct val="150000"/>
              </a:lnSpc>
            </a:pPr>
            <a:r>
              <a:rPr lang="en-US" sz="4400" dirty="0" smtClean="0"/>
              <a:t>Health </a:t>
            </a:r>
            <a:r>
              <a:rPr lang="en-US" sz="4400" dirty="0"/>
              <a:t>care workers, especially midwifes and gynecologists should be aware of the </a:t>
            </a:r>
            <a:r>
              <a:rPr lang="en-US" sz="4400" dirty="0" smtClean="0"/>
              <a:t>crucial </a:t>
            </a:r>
            <a:r>
              <a:rPr lang="en-US" sz="4400" dirty="0"/>
              <a:t>role that they can play to increase knowledge and positive attitudes towards safety and effectiveness of the flu vaccine among pregnant women to achieve a high vaccine coverage during pregnancies.</a:t>
            </a:r>
          </a:p>
          <a:p>
            <a:endParaRPr lang="en-US" sz="4000" dirty="0"/>
          </a:p>
          <a:p>
            <a:endParaRPr lang="fr-FR" sz="4000" dirty="0"/>
          </a:p>
        </p:txBody>
      </p:sp>
      <p:sp>
        <p:nvSpPr>
          <p:cNvPr id="3" name="ZoneTexte 2"/>
          <p:cNvSpPr txBox="1"/>
          <p:nvPr/>
        </p:nvSpPr>
        <p:spPr>
          <a:xfrm>
            <a:off x="29432250" y="6740525"/>
            <a:ext cx="7646988" cy="13170465"/>
          </a:xfrm>
          <a:prstGeom prst="rect">
            <a:avLst/>
          </a:prstGeom>
          <a:noFill/>
        </p:spPr>
        <p:txBody>
          <a:bodyPr wrap="square" rtlCol="0">
            <a:spAutoFit/>
          </a:bodyPr>
          <a:lstStyle/>
          <a:p>
            <a:pPr lvl="0" algn="just" eaLnBrk="0" hangingPunct="0">
              <a:lnSpc>
                <a:spcPct val="150000"/>
              </a:lnSpc>
            </a:pPr>
            <a:r>
              <a:rPr lang="en-US" altLang="en-US" sz="4400" dirty="0">
                <a:solidFill>
                  <a:srgbClr val="000000"/>
                </a:solidFill>
                <a:latin typeface="Arial"/>
              </a:rPr>
              <a:t>In addition, 36.5% reported a positive willingness to receive the flu vaccine during pregnancy. Vaccine recommendation from healthcare workers was reported as the most important reason for vaccine acceptance and Health care workers were identified as the most trusted source of information about influenza immunization.</a:t>
            </a: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altLang="en-US" sz="8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altLang="en-US" sz="86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TotalTime>
  <Words>453</Words>
  <Application>Microsoft Office PowerPoint</Application>
  <PresentationFormat>Personnalisé</PresentationFormat>
  <Paragraphs>14</Paragraphs>
  <Slides>1</Slides>
  <Notes>1</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1</vt:i4>
      </vt:variant>
    </vt:vector>
  </HeadingPairs>
  <TitlesOfParts>
    <vt:vector size="3" baseType="lpstr">
      <vt:lpstr>Default Design</vt:lpstr>
      <vt:lpstr>CorelDRAW</vt:lpstr>
      <vt:lpstr>Présentation PowerPoint</vt:lpstr>
    </vt:vector>
  </TitlesOfParts>
  <Company>MegaPrint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36x48 Horizontal Poster</dc:title>
  <dc:creator>Ethan Shulda</dc:creator>
  <dc:description>©MegaPrint Inc. 2009</dc:description>
  <cp:lastModifiedBy>PC</cp:lastModifiedBy>
  <cp:revision>31</cp:revision>
  <dcterms:created xsi:type="dcterms:W3CDTF">2008-12-04T00:20:37Z</dcterms:created>
  <dcterms:modified xsi:type="dcterms:W3CDTF">2020-08-23T15:12:08Z</dcterms:modified>
  <cp:category>Research Poster</cp:category>
</cp:coreProperties>
</file>